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158"/>
  </p:handoutMasterIdLst>
  <p:sldIdLst>
    <p:sldId id="404" r:id="rId3"/>
    <p:sldId id="405" r:id="rId4"/>
    <p:sldId id="406" r:id="rId5"/>
    <p:sldId id="407" r:id="rId6"/>
    <p:sldId id="256" r:id="rId7"/>
    <p:sldId id="750" r:id="rId9"/>
    <p:sldId id="257" r:id="rId10"/>
    <p:sldId id="258" r:id="rId11"/>
    <p:sldId id="259" r:id="rId12"/>
    <p:sldId id="260" r:id="rId13"/>
    <p:sldId id="261" r:id="rId14"/>
    <p:sldId id="262" r:id="rId15"/>
    <p:sldId id="263" r:id="rId16"/>
    <p:sldId id="264" r:id="rId17"/>
    <p:sldId id="747" r:id="rId18"/>
    <p:sldId id="748" r:id="rId19"/>
    <p:sldId id="749"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555" r:id="rId54"/>
    <p:sldId id="299" r:id="rId55"/>
    <p:sldId id="901" r:id="rId56"/>
    <p:sldId id="902" r:id="rId57"/>
    <p:sldId id="903"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 id="315" r:id="rId71"/>
    <p:sldId id="313" r:id="rId72"/>
    <p:sldId id="314" r:id="rId73"/>
    <p:sldId id="318" r:id="rId74"/>
    <p:sldId id="660" r:id="rId75"/>
    <p:sldId id="316" r:id="rId76"/>
    <p:sldId id="317" r:id="rId77"/>
    <p:sldId id="319" r:id="rId78"/>
    <p:sldId id="320" r:id="rId79"/>
    <p:sldId id="321" r:id="rId80"/>
    <p:sldId id="322" r:id="rId81"/>
    <p:sldId id="323" r:id="rId82"/>
    <p:sldId id="324" r:id="rId83"/>
    <p:sldId id="904" r:id="rId84"/>
    <p:sldId id="905" r:id="rId85"/>
    <p:sldId id="906" r:id="rId86"/>
    <p:sldId id="907" r:id="rId87"/>
    <p:sldId id="339" r:id="rId88"/>
    <p:sldId id="340" r:id="rId89"/>
    <p:sldId id="908" r:id="rId90"/>
    <p:sldId id="909" r:id="rId91"/>
    <p:sldId id="910" r:id="rId92"/>
    <p:sldId id="345" r:id="rId93"/>
    <p:sldId id="1005"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661" r:id="rId109"/>
    <p:sldId id="662" r:id="rId110"/>
    <p:sldId id="663" r:id="rId111"/>
    <p:sldId id="664" r:id="rId112"/>
    <p:sldId id="665" r:id="rId113"/>
    <p:sldId id="666" r:id="rId114"/>
    <p:sldId id="667" r:id="rId115"/>
    <p:sldId id="361" r:id="rId116"/>
    <p:sldId id="362" r:id="rId117"/>
    <p:sldId id="363" r:id="rId118"/>
    <p:sldId id="364" r:id="rId119"/>
    <p:sldId id="365" r:id="rId120"/>
    <p:sldId id="366" r:id="rId121"/>
    <p:sldId id="367" r:id="rId122"/>
    <p:sldId id="368" r:id="rId123"/>
    <p:sldId id="369" r:id="rId124"/>
    <p:sldId id="370" r:id="rId125"/>
    <p:sldId id="371" r:id="rId126"/>
    <p:sldId id="372" r:id="rId127"/>
    <p:sldId id="1002" r:id="rId128"/>
    <p:sldId id="1003" r:id="rId129"/>
    <p:sldId id="1004" r:id="rId130"/>
    <p:sldId id="376" r:id="rId131"/>
    <p:sldId id="377" r:id="rId132"/>
    <p:sldId id="378" r:id="rId133"/>
    <p:sldId id="379" r:id="rId134"/>
    <p:sldId id="380" r:id="rId135"/>
    <p:sldId id="381" r:id="rId136"/>
    <p:sldId id="382" r:id="rId137"/>
    <p:sldId id="383" r:id="rId138"/>
    <p:sldId id="384" r:id="rId139"/>
    <p:sldId id="385" r:id="rId140"/>
    <p:sldId id="386" r:id="rId141"/>
    <p:sldId id="387" r:id="rId142"/>
    <p:sldId id="388" r:id="rId143"/>
    <p:sldId id="389" r:id="rId144"/>
    <p:sldId id="390" r:id="rId145"/>
    <p:sldId id="391" r:id="rId146"/>
    <p:sldId id="392" r:id="rId147"/>
    <p:sldId id="393" r:id="rId148"/>
    <p:sldId id="394" r:id="rId149"/>
    <p:sldId id="395" r:id="rId150"/>
    <p:sldId id="396" r:id="rId151"/>
    <p:sldId id="397" r:id="rId152"/>
    <p:sldId id="398" r:id="rId153"/>
    <p:sldId id="399" r:id="rId154"/>
    <p:sldId id="400" r:id="rId155"/>
    <p:sldId id="401" r:id="rId156"/>
    <p:sldId id="402" r:id="rId157"/>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3399"/>
    <a:srgbClr val="000099"/>
    <a:srgbClr val="000066"/>
    <a:srgbClr val="FFFF66"/>
    <a:srgbClr val="66FF66"/>
    <a:srgbClr val="00FF00"/>
    <a:srgbClr val="0000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94690" autoAdjust="0"/>
  </p:normalViewPr>
  <p:slideViewPr>
    <p:cSldViewPr>
      <p:cViewPr varScale="1">
        <p:scale>
          <a:sx n="104" d="100"/>
          <a:sy n="104" d="100"/>
        </p:scale>
        <p:origin x="-876" y="-78"/>
      </p:cViewPr>
      <p:guideLst>
        <p:guide orient="horz" pos="2168"/>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39"/>
        <p:guide pos="2208"/>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notesMaster" Target="notesMasters/notesMaster1.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1" Type="http://schemas.openxmlformats.org/officeDocument/2006/relationships/tableStyles" Target="tableStyles.xml"/><Relationship Id="rId160" Type="http://schemas.openxmlformats.org/officeDocument/2006/relationships/viewProps" Target="viewProps.xml"/><Relationship Id="rId16" Type="http://schemas.openxmlformats.org/officeDocument/2006/relationships/slide" Target="slides/slide13.xml"/><Relationship Id="rId159" Type="http://schemas.openxmlformats.org/officeDocument/2006/relationships/presProps" Target="presProps.xml"/><Relationship Id="rId158" Type="http://schemas.openxmlformats.org/officeDocument/2006/relationships/handoutMaster" Target="handoutMasters/handoutMaster1.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en-US" altLang="zh-CN" smtClean="0"/>
          </a:p>
          <a:p>
            <a:pPr lvl="1"/>
            <a:r>
              <a:rPr lang="en-US" altLang="zh-CN" smtClean="0"/>
              <a:t>5656</a:t>
            </a:r>
            <a:endParaRPr lang="en-US" altLang="zh-CN" smtClean="0"/>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96C443-04BC-4639-B5F7-E14A7E3E0041}" type="slidenum">
              <a:rPr lang="zh-CN" altLang="en-US"/>
            </a:fld>
            <a:endParaRPr lang="en-US" altLang="zh-CN"/>
          </a:p>
        </p:txBody>
      </p:sp>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幻灯片图像占位符 1"/>
          <p:cNvSpPr>
            <a:spLocks noGrp="1" noRot="1" noChangeAspect="1" noTextEdit="1"/>
          </p:cNvSpPr>
          <p:nvPr>
            <p:ph type="sldImg"/>
          </p:nvPr>
        </p:nvSpPr>
        <p:spPr>
          <a:ln>
            <a:solidFill>
              <a:srgbClr val="000000">
                <a:alpha val="100000"/>
              </a:srgbClr>
            </a:solidFill>
            <a:miter lim="800000"/>
          </a:ln>
        </p:spPr>
      </p:sp>
      <p:sp>
        <p:nvSpPr>
          <p:cNvPr id="24579" name="备注占位符 2"/>
          <p:cNvSpPr>
            <a:spLocks noGrp="1"/>
          </p:cNvSpPr>
          <p:nvPr>
            <p:ph type="body" idx="1"/>
          </p:nvPr>
        </p:nvSpPr>
        <p:spPr>
          <a:noFill/>
          <a:ln>
            <a:noFill/>
          </a:ln>
        </p:spPr>
        <p:txBody>
          <a:bodyPr wrap="square" lIns="91440" tIns="45720" rIns="91440" bIns="45720" anchor="t"/>
          <a:p>
            <a:pPr lvl="0"/>
            <a:r>
              <a:rPr lang="zh-CN" altLang="en-US" dirty="0"/>
              <a:t>双方也应当知道发方是哪一个站。</a:t>
            </a:r>
            <a:endParaRPr lang="zh-CN" altLang="en-US" dirty="0"/>
          </a:p>
        </p:txBody>
      </p:sp>
      <p:sp>
        <p:nvSpPr>
          <p:cNvPr id="2458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6B3AEA1-BF7E-4FCA-A58C-152EA4B730D3}" type="slidenum">
              <a:rPr lang="en-US" altLang="zh-CN"/>
            </a:fld>
            <a:endParaRPr lang="en-US" altLang="zh-CN"/>
          </a:p>
        </p:txBody>
      </p:sp>
      <p:sp>
        <p:nvSpPr>
          <p:cNvPr id="623618" name="Rectangle 2"/>
          <p:cNvSpPr>
            <a:spLocks noGrp="1" noRot="1" noChangeAspect="1" noChangeArrowheads="1" noTextEdit="1"/>
          </p:cNvSpPr>
          <p:nvPr>
            <p:ph type="sldImg"/>
          </p:nvPr>
        </p:nvSpPr>
        <p:spPr/>
      </p:sp>
      <p:sp>
        <p:nvSpPr>
          <p:cNvPr id="623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1E8102-EBA1-483F-877B-3FD493D63082}" type="slidenum">
              <a:rPr lang="en-US" altLang="zh-CN"/>
            </a:fld>
            <a:endParaRPr lang="en-US" altLang="zh-CN"/>
          </a:p>
        </p:txBody>
      </p:sp>
      <p:sp>
        <p:nvSpPr>
          <p:cNvPr id="624642" name="Rectangle 2"/>
          <p:cNvSpPr>
            <a:spLocks noGrp="1" noRot="1" noChangeAspect="1" noChangeArrowheads="1" noTextEdit="1"/>
          </p:cNvSpPr>
          <p:nvPr>
            <p:ph type="sldImg"/>
          </p:nvPr>
        </p:nvSpPr>
        <p:spPr/>
      </p:sp>
      <p:sp>
        <p:nvSpPr>
          <p:cNvPr id="624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63C3FE-962C-4719-A005-AF19FFC28E78}" type="slidenum">
              <a:rPr lang="en-US" altLang="zh-CN"/>
            </a:fld>
            <a:endParaRPr lang="en-US" altLang="zh-CN"/>
          </a:p>
        </p:txBody>
      </p:sp>
      <p:sp>
        <p:nvSpPr>
          <p:cNvPr id="628738" name="Rectangle 2"/>
          <p:cNvSpPr>
            <a:spLocks noGrp="1" noRot="1" noChangeAspect="1" noChangeArrowheads="1" noTextEdit="1"/>
          </p:cNvSpPr>
          <p:nvPr>
            <p:ph type="sldImg"/>
          </p:nvPr>
        </p:nvSpPr>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63C3FE-962C-4719-A005-AF19FFC28E78}" type="slidenum">
              <a:rPr lang="en-US" altLang="zh-CN"/>
            </a:fld>
            <a:endParaRPr lang="en-US" altLang="zh-CN"/>
          </a:p>
        </p:txBody>
      </p:sp>
      <p:sp>
        <p:nvSpPr>
          <p:cNvPr id="628738" name="Rectangle 2"/>
          <p:cNvSpPr>
            <a:spLocks noGrp="1" noRot="1" noChangeAspect="1" noChangeArrowheads="1" noTextEdit="1"/>
          </p:cNvSpPr>
          <p:nvPr>
            <p:ph type="sldImg"/>
          </p:nvPr>
        </p:nvSpPr>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63C3FE-962C-4719-A005-AF19FFC28E78}" type="slidenum">
              <a:rPr lang="en-US" altLang="zh-CN"/>
            </a:fld>
            <a:endParaRPr lang="en-US" altLang="zh-CN"/>
          </a:p>
        </p:txBody>
      </p:sp>
      <p:sp>
        <p:nvSpPr>
          <p:cNvPr id="628738" name="Rectangle 2"/>
          <p:cNvSpPr>
            <a:spLocks noGrp="1" noRot="1" noChangeAspect="1" noChangeArrowheads="1" noTextEdit="1"/>
          </p:cNvSpPr>
          <p:nvPr>
            <p:ph type="sldImg"/>
          </p:nvPr>
        </p:nvSpPr>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63C3FE-962C-4719-A005-AF19FFC28E78}" type="slidenum">
              <a:rPr lang="en-US" altLang="zh-CN"/>
            </a:fld>
            <a:endParaRPr lang="en-US" altLang="zh-CN"/>
          </a:p>
        </p:txBody>
      </p:sp>
      <p:sp>
        <p:nvSpPr>
          <p:cNvPr id="628738" name="Rectangle 2"/>
          <p:cNvSpPr>
            <a:spLocks noGrp="1" noRot="1" noChangeAspect="1" noChangeArrowheads="1" noTextEdit="1"/>
          </p:cNvSpPr>
          <p:nvPr>
            <p:ph type="sldImg"/>
          </p:nvPr>
        </p:nvSpPr>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4A7FB81-BDD7-42D9-843C-A916B4CE5230}" type="slidenum">
              <a:rPr lang="en-US" altLang="zh-CN"/>
            </a:fld>
            <a:endParaRPr lang="en-US" altLang="zh-CN"/>
          </a:p>
        </p:txBody>
      </p:sp>
      <p:sp>
        <p:nvSpPr>
          <p:cNvPr id="629762" name="Rectangle 2"/>
          <p:cNvSpPr>
            <a:spLocks noGrp="1" noRot="1" noChangeAspect="1" noChangeArrowheads="1" noTextEdit="1"/>
          </p:cNvSpPr>
          <p:nvPr>
            <p:ph type="sldImg"/>
          </p:nvPr>
        </p:nvSpPr>
        <p:spPr/>
      </p:sp>
      <p:sp>
        <p:nvSpPr>
          <p:cNvPr id="629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32EFBDB-76E6-4824-A501-1F8DD4703EAB}" type="slidenum">
              <a:rPr lang="en-US" altLang="zh-CN"/>
            </a:fld>
            <a:endParaRPr lang="en-US" altLang="zh-CN"/>
          </a:p>
        </p:txBody>
      </p:sp>
      <p:sp>
        <p:nvSpPr>
          <p:cNvPr id="630786" name="Rectangle 2"/>
          <p:cNvSpPr>
            <a:spLocks noGrp="1" noRot="1" noChangeAspect="1" noChangeArrowheads="1" noTextEdit="1"/>
          </p:cNvSpPr>
          <p:nvPr>
            <p:ph type="sldImg"/>
          </p:nvPr>
        </p:nvSpPr>
        <p:spPr/>
      </p:sp>
      <p:sp>
        <p:nvSpPr>
          <p:cNvPr id="630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A1EB9BC-338E-4706-B8F9-BBBAF48146D7}" type="slidenum">
              <a:rPr lang="en-US" altLang="zh-CN"/>
            </a:fld>
            <a:endParaRPr lang="en-US" altLang="zh-CN"/>
          </a:p>
        </p:txBody>
      </p:sp>
      <p:sp>
        <p:nvSpPr>
          <p:cNvPr id="632834" name="Rectangle 2"/>
          <p:cNvSpPr>
            <a:spLocks noGrp="1" noRot="1" noChangeAspect="1" noChangeArrowheads="1" noTextEdit="1"/>
          </p:cNvSpPr>
          <p:nvPr>
            <p:ph type="sldImg"/>
          </p:nvPr>
        </p:nvSpPr>
        <p:spPr/>
      </p:sp>
      <p:sp>
        <p:nvSpPr>
          <p:cNvPr id="632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2C29F1B-2E46-4695-9C2A-20BD8928D849}" type="slidenum">
              <a:rPr lang="en-US" altLang="zh-CN"/>
            </a:fld>
            <a:endParaRPr lang="en-US" altLang="zh-CN"/>
          </a:p>
        </p:txBody>
      </p:sp>
      <p:sp>
        <p:nvSpPr>
          <p:cNvPr id="633858" name="Rectangle 2"/>
          <p:cNvSpPr>
            <a:spLocks noGrp="1" noRot="1" noChangeAspect="1" noChangeArrowheads="1" noTextEdit="1"/>
          </p:cNvSpPr>
          <p:nvPr>
            <p:ph type="sldImg"/>
          </p:nvPr>
        </p:nvSpPr>
        <p:spPr/>
      </p:sp>
      <p:sp>
        <p:nvSpPr>
          <p:cNvPr id="633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BFE9EE-CEC3-4872-A28F-42834A86EDCB}" type="slidenum">
              <a:rPr lang="en-US" altLang="zh-CN"/>
            </a:fld>
            <a:endParaRPr lang="en-US" altLang="zh-CN"/>
          </a:p>
        </p:txBody>
      </p:sp>
      <p:sp>
        <p:nvSpPr>
          <p:cNvPr id="208898" name="Rectangle 2"/>
          <p:cNvSpPr>
            <a:spLocks noGrp="1" noRot="1" noChangeAspect="1" noChangeArrowheads="1" noTextEdit="1"/>
          </p:cNvSpPr>
          <p:nvPr>
            <p:ph type="sldImg"/>
          </p:nvPr>
        </p:nvSpPr>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6252E80-6973-44D5-9C73-662524EBBFDA}" type="slidenum">
              <a:rPr lang="en-US" altLang="zh-CN"/>
            </a:fld>
            <a:endParaRPr lang="en-US" altLang="zh-CN"/>
          </a:p>
        </p:txBody>
      </p:sp>
      <p:sp>
        <p:nvSpPr>
          <p:cNvPr id="354306" name="Rectangle 2"/>
          <p:cNvSpPr>
            <a:spLocks noGrp="1" noRot="1" noChangeAspect="1" noChangeArrowheads="1" noTextEdit="1"/>
          </p:cNvSpPr>
          <p:nvPr>
            <p:ph type="sldImg"/>
          </p:nvPr>
        </p:nvSpPr>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5A2D293-5FDA-402D-91A0-0EFB1E1DA569}" type="slidenum">
              <a:rPr lang="en-US" altLang="zh-CN"/>
            </a:fld>
            <a:endParaRPr lang="en-US" altLang="zh-CN"/>
          </a:p>
        </p:txBody>
      </p:sp>
      <p:sp>
        <p:nvSpPr>
          <p:cNvPr id="355330" name="Rectangle 2"/>
          <p:cNvSpPr>
            <a:spLocks noGrp="1" noRot="1" noChangeAspect="1" noChangeArrowheads="1" noTextEdit="1"/>
          </p:cNvSpPr>
          <p:nvPr>
            <p:ph type="sldImg"/>
          </p:nvPr>
        </p:nvSpPr>
        <p:spPr/>
      </p:sp>
      <p:sp>
        <p:nvSpPr>
          <p:cNvPr id="355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B46A1C-6327-4B2D-A0C2-5A05E8D730FC}" type="slidenum">
              <a:rPr lang="en-US" altLang="zh-CN"/>
            </a:fld>
            <a:endParaRPr lang="en-US" altLang="zh-CN"/>
          </a:p>
        </p:txBody>
      </p:sp>
      <p:sp>
        <p:nvSpPr>
          <p:cNvPr id="357378" name="Rectangle 2"/>
          <p:cNvSpPr>
            <a:spLocks noGrp="1" noRot="1" noChangeAspect="1" noChangeArrowheads="1" noTextEdit="1"/>
          </p:cNvSpPr>
          <p:nvPr>
            <p:ph type="sldImg"/>
          </p:nvPr>
        </p:nvSpPr>
        <p:spPr/>
      </p:sp>
      <p:sp>
        <p:nvSpPr>
          <p:cNvPr id="357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7B544E2-5A09-4AD6-B324-CC272D85EE58}" type="slidenum">
              <a:rPr lang="en-US" altLang="zh-CN"/>
            </a:fld>
            <a:endParaRPr lang="en-US" altLang="zh-CN"/>
          </a:p>
        </p:txBody>
      </p:sp>
      <p:sp>
        <p:nvSpPr>
          <p:cNvPr id="359426" name="Rectangle 2"/>
          <p:cNvSpPr>
            <a:spLocks noGrp="1" noRot="1" noChangeAspect="1" noChangeArrowheads="1" noTextEdit="1"/>
          </p:cNvSpPr>
          <p:nvPr>
            <p:ph type="sldImg"/>
          </p:nvPr>
        </p:nvSpPr>
        <p:spPr/>
      </p:sp>
      <p:sp>
        <p:nvSpPr>
          <p:cNvPr id="359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12FACAD-76CA-46DF-8D6C-9BC40F876ECD}" type="slidenum">
              <a:rPr lang="en-US" altLang="zh-CN"/>
            </a:fld>
            <a:endParaRPr lang="en-US" altLang="zh-CN"/>
          </a:p>
        </p:txBody>
      </p:sp>
      <p:sp>
        <p:nvSpPr>
          <p:cNvPr id="361474" name="Rectangle 2"/>
          <p:cNvSpPr>
            <a:spLocks noGrp="1" noRot="1" noChangeAspect="1" noChangeArrowheads="1" noTextEdit="1"/>
          </p:cNvSpPr>
          <p:nvPr>
            <p:ph type="sldImg"/>
          </p:nvPr>
        </p:nvSpPr>
        <p:spPr/>
      </p:sp>
      <p:sp>
        <p:nvSpPr>
          <p:cNvPr id="361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DF8F3EA-580F-4C3A-8506-B02FBF0339A3}" type="slidenum">
              <a:rPr lang="en-US" altLang="zh-CN"/>
            </a:fld>
            <a:endParaRPr lang="en-US" altLang="zh-CN"/>
          </a:p>
        </p:txBody>
      </p:sp>
      <p:sp>
        <p:nvSpPr>
          <p:cNvPr id="366594" name="Rectangle 2"/>
          <p:cNvSpPr>
            <a:spLocks noGrp="1" noRot="1" noChangeAspect="1" noChangeArrowheads="1" noTextEdit="1"/>
          </p:cNvSpPr>
          <p:nvPr>
            <p:ph type="sldImg"/>
          </p:nvPr>
        </p:nvSpPr>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44C8782-3716-4943-AC75-F19C86AD589B}" type="slidenum">
              <a:rPr lang="en-US" altLang="zh-CN"/>
            </a:fld>
            <a:endParaRPr lang="en-US" altLang="zh-CN"/>
          </a:p>
        </p:txBody>
      </p:sp>
      <p:sp>
        <p:nvSpPr>
          <p:cNvPr id="225282" name="Rectangle 2"/>
          <p:cNvSpPr>
            <a:spLocks noGrp="1" noRot="1" noChangeAspect="1" noChangeArrowheads="1" noTextEdit="1"/>
          </p:cNvSpPr>
          <p:nvPr>
            <p:ph type="sldImg"/>
          </p:nvPr>
        </p:nvSpPr>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C17D223-512F-4F38-8970-D3F9C4A5245D}" type="slidenum">
              <a:rPr lang="en-US" altLang="zh-CN"/>
            </a:fld>
            <a:endParaRPr lang="en-US" altLang="zh-CN"/>
          </a:p>
        </p:txBody>
      </p:sp>
      <p:sp>
        <p:nvSpPr>
          <p:cNvPr id="226306" name="Rectangle 2"/>
          <p:cNvSpPr>
            <a:spLocks noGrp="1" noRot="1" noChangeAspect="1" noChangeArrowheads="1" noTextEdit="1"/>
          </p:cNvSpPr>
          <p:nvPr>
            <p:ph type="sldImg"/>
          </p:nvPr>
        </p:nvSpPr>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9219" name="Rectangle 2"/>
          <p:cNvSpPr>
            <a:spLocks noRot="1" noTextEdit="1"/>
          </p:cNvSpPr>
          <p:nvPr>
            <p:ph type="sldImg"/>
          </p:nvPr>
        </p:nvSpPr>
        <p:spPr>
          <a:ln>
            <a:solidFill>
              <a:srgbClr val="000000">
                <a:alpha val="100000"/>
              </a:srgbClr>
            </a:solidFill>
            <a:miter lim="800000"/>
          </a:ln>
        </p:spPr>
      </p:sp>
      <p:sp>
        <p:nvSpPr>
          <p:cNvPr id="9220" name="Rectangle 3"/>
          <p:cNvSpPr>
            <a:spLocks noGrp="1"/>
          </p:cNvSpPr>
          <p:nvPr>
            <p:ph type="body" idx="1"/>
          </p:nvPr>
        </p:nvSpPr>
        <p:spPr>
          <a:noFill/>
          <a:ln>
            <a:noFill/>
          </a:ln>
        </p:spPr>
        <p:txBody>
          <a:bodyPr wrap="square" lIns="91440" tIns="45720" rIns="91440" bIns="45720" anchor="t"/>
          <a:p>
            <a:pPr lvl="0"/>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AA8B5D2-9005-4922-8A98-E99E4005537D}" type="slidenum">
              <a:rPr lang="en-US" altLang="zh-CN"/>
            </a:fld>
            <a:endParaRPr lang="en-US" altLang="zh-CN"/>
          </a:p>
        </p:txBody>
      </p:sp>
      <p:sp>
        <p:nvSpPr>
          <p:cNvPr id="227330" name="Rectangle 2"/>
          <p:cNvSpPr>
            <a:spLocks noGrp="1" noRot="1" noChangeAspect="1" noChangeArrowheads="1" noTextEdit="1"/>
          </p:cNvSpPr>
          <p:nvPr>
            <p:ph type="sldImg"/>
          </p:nvPr>
        </p:nvSpPr>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85C71B9-B9B7-416C-92EF-9F685DAA2BB6}" type="slidenum">
              <a:rPr lang="en-US" altLang="zh-CN"/>
            </a:fld>
            <a:endParaRPr lang="en-US" altLang="zh-CN"/>
          </a:p>
        </p:txBody>
      </p:sp>
      <p:sp>
        <p:nvSpPr>
          <p:cNvPr id="228354" name="Rectangle 2"/>
          <p:cNvSpPr>
            <a:spLocks noGrp="1" noRot="1" noChangeAspect="1" noChangeArrowheads="1" noTextEdit="1"/>
          </p:cNvSpPr>
          <p:nvPr>
            <p:ph type="sldImg"/>
          </p:nvPr>
        </p:nvSpPr>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61B7475-8258-4B1E-BE13-051A3C5CE9CB}" type="slidenum">
              <a:rPr lang="en-US" altLang="zh-CN"/>
            </a:fld>
            <a:endParaRPr lang="en-US" altLang="zh-CN"/>
          </a:p>
        </p:txBody>
      </p:sp>
      <p:sp>
        <p:nvSpPr>
          <p:cNvPr id="229378" name="Rectangle 2"/>
          <p:cNvSpPr>
            <a:spLocks noGrp="1" noRot="1" noChangeAspect="1" noChangeArrowheads="1" noTextEdit="1"/>
          </p:cNvSpPr>
          <p:nvPr>
            <p:ph type="sldImg"/>
          </p:nvPr>
        </p:nvSpPr>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690FEA6-FD87-4628-B0E6-7432726E0B70}" type="slidenum">
              <a:rPr lang="en-US" altLang="zh-CN"/>
            </a:fld>
            <a:endParaRPr lang="en-US" altLang="zh-CN"/>
          </a:p>
        </p:txBody>
      </p:sp>
      <p:sp>
        <p:nvSpPr>
          <p:cNvPr id="230402" name="Rectangle 2"/>
          <p:cNvSpPr>
            <a:spLocks noGrp="1" noRot="1" noChangeAspect="1" noChangeArrowheads="1" noTextEdit="1"/>
          </p:cNvSpPr>
          <p:nvPr>
            <p:ph type="sldImg"/>
          </p:nvPr>
        </p:nvSpPr>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753E3EE-EB70-4640-B185-356CDB3FB609}" type="slidenum">
              <a:rPr lang="en-US" altLang="zh-CN"/>
            </a:fld>
            <a:endParaRPr lang="en-US" altLang="zh-CN"/>
          </a:p>
        </p:txBody>
      </p:sp>
      <p:sp>
        <p:nvSpPr>
          <p:cNvPr id="231426" name="Rectangle 2"/>
          <p:cNvSpPr>
            <a:spLocks noGrp="1" noRot="1" noChangeAspect="1" noChangeArrowheads="1" noTextEdit="1"/>
          </p:cNvSpPr>
          <p:nvPr>
            <p:ph type="sldImg"/>
          </p:nvPr>
        </p:nvSpPr>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753E3EE-EB70-4640-B185-356CDB3FB609}" type="slidenum">
              <a:rPr lang="en-US" altLang="zh-CN"/>
            </a:fld>
            <a:endParaRPr lang="en-US" altLang="zh-CN"/>
          </a:p>
        </p:txBody>
      </p:sp>
      <p:sp>
        <p:nvSpPr>
          <p:cNvPr id="231426" name="Rectangle 2"/>
          <p:cNvSpPr>
            <a:spLocks noGrp="1" noRot="1" noChangeAspect="1" noChangeArrowheads="1" noTextEdit="1"/>
          </p:cNvSpPr>
          <p:nvPr>
            <p:ph type="sldImg"/>
          </p:nvPr>
        </p:nvSpPr>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DBA564C-AC6C-42C6-802B-3C5EF338E672}" type="slidenum">
              <a:rPr lang="en-US" altLang="zh-CN"/>
            </a:fld>
            <a:endParaRPr lang="en-US" altLang="zh-CN"/>
          </a:p>
        </p:txBody>
      </p:sp>
      <p:sp>
        <p:nvSpPr>
          <p:cNvPr id="268290" name="Rectangle 2"/>
          <p:cNvSpPr>
            <a:spLocks noGrp="1" noRot="1" noChangeAspect="1" noChangeArrowheads="1" noTextEdit="1"/>
          </p:cNvSpPr>
          <p:nvPr>
            <p:ph type="sldImg"/>
          </p:nvPr>
        </p:nvSpPr>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6DDBA34-E3EB-4921-81A7-8B5036FE2CE7}" type="slidenum">
              <a:rPr lang="en-US" altLang="zh-CN"/>
            </a:fld>
            <a:endParaRPr lang="en-US" altLang="zh-CN"/>
          </a:p>
        </p:txBody>
      </p:sp>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073F0BE-C178-4662-B691-FBBF9EA529B1}" type="slidenum">
              <a:rPr lang="en-US" altLang="zh-CN"/>
            </a:fld>
            <a:endParaRPr lang="en-US" altLang="zh-CN"/>
          </a:p>
        </p:txBody>
      </p:sp>
      <p:sp>
        <p:nvSpPr>
          <p:cNvPr id="382978" name="Rectangle 2"/>
          <p:cNvSpPr>
            <a:spLocks noGrp="1" noRot="1" noChangeAspect="1" noChangeArrowheads="1" noTextEdit="1"/>
          </p:cNvSpPr>
          <p:nvPr>
            <p:ph type="sldImg"/>
          </p:nvPr>
        </p:nvSpPr>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073F0BE-C178-4662-B691-FBBF9EA529B1}" type="slidenum">
              <a:rPr lang="en-US" altLang="zh-CN"/>
            </a:fld>
            <a:endParaRPr lang="en-US" altLang="zh-CN"/>
          </a:p>
        </p:txBody>
      </p:sp>
      <p:sp>
        <p:nvSpPr>
          <p:cNvPr id="382978" name="Rectangle 2"/>
          <p:cNvSpPr>
            <a:spLocks noGrp="1" noRot="1" noChangeAspect="1" noChangeArrowheads="1" noTextEdit="1"/>
          </p:cNvSpPr>
          <p:nvPr>
            <p:ph type="sldImg"/>
          </p:nvPr>
        </p:nvSpPr>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B1CFF83-2EF9-483C-A911-D7DE687E2379}" type="slidenum">
              <a:rPr lang="en-US" altLang="zh-CN"/>
            </a:fld>
            <a:endParaRPr lang="en-US" altLang="zh-CN"/>
          </a:p>
        </p:txBody>
      </p:sp>
      <p:sp>
        <p:nvSpPr>
          <p:cNvPr id="281602" name="Rectangle 2"/>
          <p:cNvSpPr>
            <a:spLocks noGrp="1" noRot="1" noChangeAspect="1" noChangeArrowheads="1" noTextEdit="1"/>
          </p:cNvSpPr>
          <p:nvPr>
            <p:ph type="sldImg"/>
          </p:nvPr>
        </p:nvSpPr>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AEDDC99-6124-4174-A067-D83ACE86F7BF}" type="slidenum">
              <a:rPr lang="en-US" altLang="zh-CN"/>
            </a:fld>
            <a:endParaRPr lang="en-US" altLang="zh-CN"/>
          </a:p>
        </p:txBody>
      </p:sp>
      <p:sp>
        <p:nvSpPr>
          <p:cNvPr id="384002" name="Rectangle 2"/>
          <p:cNvSpPr>
            <a:spLocks noGrp="1" noRot="1" noChangeAspect="1" noChangeArrowheads="1" noTextEdit="1"/>
          </p:cNvSpPr>
          <p:nvPr>
            <p:ph type="sldImg"/>
          </p:nvPr>
        </p:nvSpPr>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5962793-8C13-4F0D-A8E0-D9C36FB1495E}" type="slidenum">
              <a:rPr lang="en-US" altLang="zh-CN"/>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9775844-E2AD-47A7-8C37-16C1609E0AA8}" type="slidenum">
              <a:rPr lang="en-US" altLang="zh-CN"/>
            </a:fld>
            <a:endParaRPr lang="en-US" altLang="zh-CN"/>
          </a:p>
        </p:txBody>
      </p:sp>
      <p:sp>
        <p:nvSpPr>
          <p:cNvPr id="271362" name="Rectangle 2"/>
          <p:cNvSpPr>
            <a:spLocks noGrp="1" noRot="1" noChangeAspect="1" noChangeArrowheads="1" noTextEdit="1"/>
          </p:cNvSpPr>
          <p:nvPr>
            <p:ph type="sldImg"/>
          </p:nvPr>
        </p:nvSpPr>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0539F9-71BD-4772-9EC1-F0432404C425}" type="slidenum">
              <a:rPr lang="en-US" altLang="zh-CN"/>
            </a:fld>
            <a:endParaRPr lang="en-US" altLang="zh-CN"/>
          </a:p>
        </p:txBody>
      </p:sp>
      <p:sp>
        <p:nvSpPr>
          <p:cNvPr id="272386" name="Rectangle 2"/>
          <p:cNvSpPr>
            <a:spLocks noGrp="1" noRot="1" noChangeAspect="1" noChangeArrowheads="1" noTextEdit="1"/>
          </p:cNvSpPr>
          <p:nvPr>
            <p:ph type="sldImg"/>
          </p:nvPr>
        </p:nvSpPr>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B3ADA55-691A-4E86-895A-9F9E24C5A5B9}" type="slidenum">
              <a:rPr lang="en-US" altLang="zh-CN"/>
            </a:fld>
            <a:endParaRPr lang="en-US" altLang="zh-CN"/>
          </a:p>
        </p:txBody>
      </p:sp>
      <p:sp>
        <p:nvSpPr>
          <p:cNvPr id="273410" name="Rectangle 2"/>
          <p:cNvSpPr>
            <a:spLocks noGrp="1" noRot="1" noChangeAspect="1" noChangeArrowheads="1" noTextEdit="1"/>
          </p:cNvSpPr>
          <p:nvPr>
            <p:ph type="sldImg"/>
          </p:nvPr>
        </p:nvSpPr>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F0311A6-5B95-476D-AE86-04505C22B924}" type="slidenum">
              <a:rPr lang="en-US" altLang="zh-CN"/>
            </a:fld>
            <a:endParaRPr lang="en-US" altLang="zh-CN"/>
          </a:p>
        </p:txBody>
      </p:sp>
      <p:sp>
        <p:nvSpPr>
          <p:cNvPr id="274434" name="Rectangle 2"/>
          <p:cNvSpPr>
            <a:spLocks noGrp="1" noRot="1" noChangeAspect="1" noChangeArrowheads="1" noTextEdit="1"/>
          </p:cNvSpPr>
          <p:nvPr>
            <p:ph type="sldImg"/>
          </p:nvPr>
        </p:nvSpPr>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8A30E75-2978-4627-8828-58B3CE8FB509}" type="slidenum">
              <a:rPr lang="en-US" altLang="zh-CN"/>
            </a:fld>
            <a:endParaRPr lang="en-US" altLang="zh-CN"/>
          </a:p>
        </p:txBody>
      </p:sp>
      <p:sp>
        <p:nvSpPr>
          <p:cNvPr id="387074" name="Rectangle 2"/>
          <p:cNvSpPr>
            <a:spLocks noGrp="1" noRot="1" noChangeAspect="1" noChangeArrowheads="1" noTextEdit="1"/>
          </p:cNvSpPr>
          <p:nvPr>
            <p:ph type="sldImg"/>
          </p:nvPr>
        </p:nvSpPr>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3A337CC-83E8-4AF4-950B-DFB2EE386280}" type="slidenum">
              <a:rPr lang="en-US" altLang="zh-CN"/>
            </a:fld>
            <a:endParaRPr lang="en-US" altLang="zh-CN"/>
          </a:p>
        </p:txBody>
      </p:sp>
      <p:sp>
        <p:nvSpPr>
          <p:cNvPr id="275458" name="Rectangle 2"/>
          <p:cNvSpPr>
            <a:spLocks noGrp="1" noRot="1" noChangeAspect="1" noChangeArrowheads="1" noTextEdit="1"/>
          </p:cNvSpPr>
          <p:nvPr>
            <p:ph type="sldImg"/>
          </p:nvPr>
        </p:nvSpPr>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890811-7C5B-4030-AFF1-DB10B30568E5}" type="slidenum">
              <a:rPr lang="en-US" altLang="zh-CN"/>
            </a:fld>
            <a:endParaRPr lang="en-US" altLang="zh-CN"/>
          </a:p>
        </p:txBody>
      </p:sp>
      <p:sp>
        <p:nvSpPr>
          <p:cNvPr id="276482" name="Rectangle 2"/>
          <p:cNvSpPr>
            <a:spLocks noGrp="1" noRot="1" noChangeAspect="1" noChangeArrowheads="1" noTextEdit="1"/>
          </p:cNvSpPr>
          <p:nvPr>
            <p:ph type="sldImg"/>
          </p:nvPr>
        </p:nvSpPr>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1D57173-B50A-447E-9F11-0FDBD8F2B3DB}" type="slidenum">
              <a:rPr lang="en-US" altLang="zh-CN"/>
            </a:fld>
            <a:endParaRPr lang="en-US" altLang="zh-CN"/>
          </a:p>
        </p:txBody>
      </p:sp>
      <p:sp>
        <p:nvSpPr>
          <p:cNvPr id="390146" name="Rectangle 2"/>
          <p:cNvSpPr>
            <a:spLocks noGrp="1" noRot="1" noChangeAspect="1" noChangeArrowheads="1" noTextEdit="1"/>
          </p:cNvSpPr>
          <p:nvPr>
            <p:ph type="sldImg"/>
          </p:nvPr>
        </p:nvSpPr>
        <p:spPr/>
      </p:sp>
      <p:sp>
        <p:nvSpPr>
          <p:cNvPr id="390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F096E9-7F23-447C-A93B-AD8E1A7E551C}" type="slidenum">
              <a:rPr lang="en-US" altLang="zh-CN"/>
            </a:fld>
            <a:endParaRPr lang="en-US" altLang="zh-CN"/>
          </a:p>
        </p:txBody>
      </p:sp>
      <p:sp>
        <p:nvSpPr>
          <p:cNvPr id="210946" name="Rectangle 2"/>
          <p:cNvSpPr>
            <a:spLocks noGrp="1" noRot="1" noChangeAspect="1" noChangeArrowheads="1" noTextEdit="1"/>
          </p:cNvSpPr>
          <p:nvPr>
            <p:ph type="sldImg"/>
          </p:nvPr>
        </p:nvSpPr>
        <p:spPr/>
      </p:sp>
      <p:sp>
        <p:nvSpPr>
          <p:cNvPr id="210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6459D9D-7009-49E2-A824-FE6A04D81D73}" type="slidenum">
              <a:rPr lang="en-US" altLang="zh-CN"/>
            </a:fld>
            <a:endParaRPr lang="en-US" altLang="zh-CN"/>
          </a:p>
        </p:txBody>
      </p:sp>
      <p:sp>
        <p:nvSpPr>
          <p:cNvPr id="535554" name="Rectangle 2"/>
          <p:cNvSpPr>
            <a:spLocks noGrp="1" noRot="1" noChangeAspect="1" noChangeArrowheads="1" noTextEdit="1"/>
          </p:cNvSpPr>
          <p:nvPr>
            <p:ph type="sldImg"/>
          </p:nvPr>
        </p:nvSpPr>
        <p:spPr/>
      </p:sp>
      <p:sp>
        <p:nvSpPr>
          <p:cNvPr id="535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6459D9D-7009-49E2-A824-FE6A04D81D73}" type="slidenum">
              <a:rPr lang="en-US" altLang="zh-CN"/>
            </a:fld>
            <a:endParaRPr lang="en-US" altLang="zh-CN"/>
          </a:p>
        </p:txBody>
      </p:sp>
      <p:sp>
        <p:nvSpPr>
          <p:cNvPr id="535554" name="Rectangle 2"/>
          <p:cNvSpPr>
            <a:spLocks noGrp="1" noRot="1" noChangeAspect="1" noChangeArrowheads="1" noTextEdit="1"/>
          </p:cNvSpPr>
          <p:nvPr>
            <p:ph type="sldImg"/>
          </p:nvPr>
        </p:nvSpPr>
        <p:spPr/>
      </p:sp>
      <p:sp>
        <p:nvSpPr>
          <p:cNvPr id="535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幻灯片图像占位符 1"/>
          <p:cNvSpPr>
            <a:spLocks noGrp="1" noRot="1" noChangeAspect="1" noTextEdit="1"/>
          </p:cNvSpPr>
          <p:nvPr>
            <p:ph type="sldImg"/>
          </p:nvPr>
        </p:nvSpPr>
        <p:spPr>
          <a:ln>
            <a:solidFill>
              <a:srgbClr val="000000">
                <a:alpha val="100000"/>
              </a:srgbClr>
            </a:solidFill>
            <a:miter lim="800000"/>
          </a:ln>
        </p:spPr>
      </p:sp>
      <p:sp>
        <p:nvSpPr>
          <p:cNvPr id="97283" name="备注占位符 2"/>
          <p:cNvSpPr>
            <a:spLocks noGrp="1"/>
          </p:cNvSpPr>
          <p:nvPr>
            <p:ph type="body" idx="1"/>
          </p:nvPr>
        </p:nvSpPr>
        <p:spPr>
          <a:noFill/>
          <a:ln>
            <a:noFill/>
          </a:ln>
        </p:spPr>
        <p:txBody>
          <a:bodyPr wrap="square" lIns="91440" tIns="45720" rIns="91440" bIns="45720" anchor="t"/>
          <a:p>
            <a:pPr lvl="0"/>
            <a:r>
              <a:rPr lang="zh-CN" altLang="en-US" dirty="0">
                <a:latin typeface="Arial" panose="020B0604020202020204" pitchFamily="34" charset="0"/>
                <a:ea typeface="幼圆" panose="02010509060101010101" pitchFamily="49" charset="-122"/>
              </a:rPr>
              <a:t>解决以上问题的方法称为</a:t>
            </a:r>
            <a:r>
              <a:rPr lang="zh-CN" altLang="en-US" dirty="0">
                <a:solidFill>
                  <a:srgbClr val="FF0000"/>
                </a:solidFill>
                <a:latin typeface="Arial" panose="020B0604020202020204" pitchFamily="34" charset="0"/>
                <a:ea typeface="幼圆" panose="02010509060101010101" pitchFamily="49" charset="-122"/>
              </a:rPr>
              <a:t>介质访问控制方法</a:t>
            </a:r>
            <a:r>
              <a:rPr lang="zh-CN" altLang="en-US" dirty="0">
                <a:latin typeface="Arial" panose="020B0604020202020204" pitchFamily="34" charset="0"/>
                <a:ea typeface="幼圆" panose="02010509060101010101" pitchFamily="49" charset="-122"/>
              </a:rPr>
              <a:t>。</a:t>
            </a:r>
            <a:endParaRPr lang="zh-CN" altLang="en-US" dirty="0">
              <a:latin typeface="Arial" panose="020B0604020202020204" pitchFamily="34" charset="0"/>
              <a:ea typeface="幼圆" panose="02010509060101010101" pitchFamily="49" charset="-122"/>
            </a:endParaRPr>
          </a:p>
        </p:txBody>
      </p:sp>
      <p:sp>
        <p:nvSpPr>
          <p:cNvPr id="9728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幻灯片图像占位符 1"/>
          <p:cNvSpPr>
            <a:spLocks noGrp="1" noRot="1" noChangeAspect="1" noTextEdit="1"/>
          </p:cNvSpPr>
          <p:nvPr>
            <p:ph type="sldImg"/>
          </p:nvPr>
        </p:nvSpPr>
        <p:spPr>
          <a:ln>
            <a:solidFill>
              <a:srgbClr val="000000">
                <a:alpha val="100000"/>
              </a:srgbClr>
            </a:solidFill>
            <a:miter lim="800000"/>
          </a:ln>
        </p:spPr>
      </p:sp>
      <p:sp>
        <p:nvSpPr>
          <p:cNvPr id="99331" name="备注占位符 2"/>
          <p:cNvSpPr>
            <a:spLocks noGrp="1"/>
          </p:cNvSpPr>
          <p:nvPr>
            <p:ph type="body" idx="1"/>
          </p:nvPr>
        </p:nvSpPr>
        <p:spPr>
          <a:noFill/>
          <a:ln>
            <a:noFill/>
          </a:ln>
        </p:spPr>
        <p:txBody>
          <a:bodyPr wrap="square" lIns="91440" tIns="45720" rIns="91440" bIns="45720" anchor="t"/>
          <a:p>
            <a:pPr lvl="0"/>
            <a:r>
              <a:rPr lang="zh-CN" altLang="en-US" dirty="0">
                <a:latin typeface="Arial" panose="020B0604020202020204" pitchFamily="34" charset="0"/>
                <a:ea typeface="幼圆" panose="02010509060101010101" pitchFamily="49" charset="-122"/>
              </a:rPr>
              <a:t>解决以上问题的方法称为</a:t>
            </a:r>
            <a:r>
              <a:rPr lang="zh-CN" altLang="en-US" dirty="0">
                <a:solidFill>
                  <a:srgbClr val="FF0000"/>
                </a:solidFill>
                <a:latin typeface="Arial" panose="020B0604020202020204" pitchFamily="34" charset="0"/>
                <a:ea typeface="幼圆" panose="02010509060101010101" pitchFamily="49" charset="-122"/>
              </a:rPr>
              <a:t>介质访问控制方法</a:t>
            </a:r>
            <a:r>
              <a:rPr lang="zh-CN" altLang="en-US" dirty="0">
                <a:latin typeface="Arial" panose="020B0604020202020204" pitchFamily="34" charset="0"/>
                <a:ea typeface="幼圆" panose="02010509060101010101" pitchFamily="49" charset="-122"/>
              </a:rPr>
              <a:t>。</a:t>
            </a:r>
            <a:endParaRPr lang="zh-CN" altLang="en-US" dirty="0">
              <a:latin typeface="Arial" panose="020B0604020202020204" pitchFamily="34" charset="0"/>
              <a:ea typeface="幼圆" panose="02010509060101010101" pitchFamily="49" charset="-122"/>
            </a:endParaRPr>
          </a:p>
        </p:txBody>
      </p:sp>
      <p:sp>
        <p:nvSpPr>
          <p:cNvPr id="9933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EF0CBD-1AA7-4522-A388-EB5CE0DD1CD5}" type="slidenum">
              <a:rPr lang="en-US" altLang="zh-CN"/>
            </a:fld>
            <a:endParaRPr lang="en-US" altLang="zh-CN"/>
          </a:p>
        </p:txBody>
      </p:sp>
      <p:sp>
        <p:nvSpPr>
          <p:cNvPr id="538626" name="Rectangle 2"/>
          <p:cNvSpPr>
            <a:spLocks noGrp="1" noRot="1" noChangeAspect="1" noChangeArrowheads="1" noTextEdit="1"/>
          </p:cNvSpPr>
          <p:nvPr>
            <p:ph type="sldImg"/>
          </p:nvPr>
        </p:nvSpPr>
        <p:spPr/>
      </p:sp>
      <p:sp>
        <p:nvSpPr>
          <p:cNvPr id="538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B87D7B2-53A1-40A1-BAF8-C3B15609EF66}" type="slidenum">
              <a:rPr lang="en-US" altLang="zh-CN"/>
            </a:fld>
            <a:endParaRPr lang="en-US" altLang="zh-CN"/>
          </a:p>
        </p:txBody>
      </p:sp>
      <p:sp>
        <p:nvSpPr>
          <p:cNvPr id="539650" name="Rectangle 2"/>
          <p:cNvSpPr>
            <a:spLocks noGrp="1" noRot="1" noChangeAspect="1" noChangeArrowheads="1" noTextEdit="1"/>
          </p:cNvSpPr>
          <p:nvPr>
            <p:ph type="sldImg"/>
          </p:nvPr>
        </p:nvSpPr>
        <p:spPr/>
      </p:sp>
      <p:sp>
        <p:nvSpPr>
          <p:cNvPr id="539651" name="Rectangle 3"/>
          <p:cNvSpPr>
            <a:spLocks noGrp="1" noChangeArrowheads="1"/>
          </p:cNvSpPr>
          <p:nvPr>
            <p:ph type="body" idx="1"/>
          </p:nvPr>
        </p:nvSpPr>
        <p:spPr/>
        <p:txBody>
          <a:bodyPr/>
          <a:lstStyle/>
          <a:p>
            <a:r>
              <a:rPr lang="zh-CN" altLang="zh-CN"/>
              <a:t>提问，媒体接入控制，控制什么？</a:t>
            </a:r>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B9F178-7FE9-4527-B54D-E8B9AD71CCAA}" type="slidenum">
              <a:rPr lang="en-US" altLang="zh-CN"/>
            </a:fld>
            <a:endParaRPr lang="en-US" altLang="zh-CN"/>
          </a:p>
        </p:txBody>
      </p:sp>
      <p:sp>
        <p:nvSpPr>
          <p:cNvPr id="540674" name="Rectangle 2"/>
          <p:cNvSpPr>
            <a:spLocks noGrp="1" noRot="1" noChangeAspect="1" noChangeArrowheads="1" noTextEdit="1"/>
          </p:cNvSpPr>
          <p:nvPr>
            <p:ph type="sldImg"/>
          </p:nvPr>
        </p:nvSpPr>
        <p:spPr/>
      </p:sp>
      <p:sp>
        <p:nvSpPr>
          <p:cNvPr id="540675" name="Rectangle 3"/>
          <p:cNvSpPr>
            <a:spLocks noGrp="1" noChangeArrowheads="1"/>
          </p:cNvSpPr>
          <p:nvPr>
            <p:ph type="body" idx="1"/>
          </p:nvPr>
        </p:nvSpPr>
        <p:spPr/>
        <p:txBody>
          <a:bodyPr/>
          <a:lstStyle/>
          <a:p>
            <a:r>
              <a:rPr lang="zh-CN" altLang="zh-CN">
                <a:sym typeface="+mn-ea"/>
              </a:rPr>
              <a:t>提问，媒体接入控制，控制什么？</a:t>
            </a:r>
            <a:endParaRPr lang="zh-CN" altLang="zh-CN"/>
          </a:p>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E981C7A-24C8-4E99-B7B3-CD037A63F747}" type="slidenum">
              <a:rPr lang="en-US" altLang="zh-CN"/>
            </a:fld>
            <a:endParaRPr lang="en-US" altLang="zh-CN"/>
          </a:p>
        </p:txBody>
      </p:sp>
      <p:sp>
        <p:nvSpPr>
          <p:cNvPr id="541698" name="Rectangle 2"/>
          <p:cNvSpPr>
            <a:spLocks noGrp="1" noRot="1" noChangeAspect="1" noChangeArrowheads="1" noTextEdit="1"/>
          </p:cNvSpPr>
          <p:nvPr>
            <p:ph type="sldImg"/>
          </p:nvPr>
        </p:nvSpPr>
        <p:spPr/>
      </p:sp>
      <p:sp>
        <p:nvSpPr>
          <p:cNvPr id="541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7C0B1AC-F8B9-4286-976C-46A8CF84E10F}" type="slidenum">
              <a:rPr lang="en-US" altLang="zh-CN"/>
            </a:fld>
            <a:endParaRPr lang="en-US" altLang="zh-CN"/>
          </a:p>
        </p:txBody>
      </p:sp>
      <p:sp>
        <p:nvSpPr>
          <p:cNvPr id="542722" name="Rectangle 2"/>
          <p:cNvSpPr>
            <a:spLocks noGrp="1" noRot="1" noChangeAspect="1" noChangeArrowheads="1" noTextEdit="1"/>
          </p:cNvSpPr>
          <p:nvPr>
            <p:ph type="sldImg"/>
          </p:nvPr>
        </p:nvSpPr>
        <p:spPr/>
      </p:sp>
      <p:sp>
        <p:nvSpPr>
          <p:cNvPr id="542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FE8929C-4AFA-4BA9-AE74-3214336624EE}" type="slidenum">
              <a:rPr lang="en-US" altLang="zh-CN"/>
            </a:fld>
            <a:endParaRPr lang="en-US" altLang="zh-CN"/>
          </a:p>
        </p:txBody>
      </p:sp>
      <p:sp>
        <p:nvSpPr>
          <p:cNvPr id="543746" name="Rectangle 2"/>
          <p:cNvSpPr>
            <a:spLocks noGrp="1" noRot="1" noChangeAspect="1" noChangeArrowheads="1" noTextEdit="1"/>
          </p:cNvSpPr>
          <p:nvPr>
            <p:ph type="sldImg"/>
          </p:nvPr>
        </p:nvSpPr>
        <p:spPr/>
      </p:sp>
      <p:sp>
        <p:nvSpPr>
          <p:cNvPr id="543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80C6788-D75C-48D7-8923-E1027DD39E6F}" type="slidenum">
              <a:rPr lang="en-US" altLang="zh-CN"/>
            </a:fld>
            <a:endParaRPr lang="en-US" altLang="zh-CN"/>
          </a:p>
        </p:txBody>
      </p:sp>
      <p:sp>
        <p:nvSpPr>
          <p:cNvPr id="211970" name="Rectangle 2"/>
          <p:cNvSpPr>
            <a:spLocks noGrp="1" noRot="1" noChangeAspect="1" noChangeArrowheads="1" noTextEdit="1"/>
          </p:cNvSpPr>
          <p:nvPr>
            <p:ph type="sldImg"/>
          </p:nvPr>
        </p:nvSpPr>
        <p:spPr/>
      </p:sp>
      <p:sp>
        <p:nvSpPr>
          <p:cNvPr id="211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AFC72FE-2D02-4FC4-BFE2-1FD47B83F519}" type="slidenum">
              <a:rPr lang="en-US" altLang="zh-CN"/>
            </a:fld>
            <a:endParaRPr lang="en-US" altLang="zh-CN"/>
          </a:p>
        </p:txBody>
      </p:sp>
      <p:sp>
        <p:nvSpPr>
          <p:cNvPr id="544770" name="Rectangle 2"/>
          <p:cNvSpPr>
            <a:spLocks noGrp="1" noRot="1" noChangeAspect="1" noChangeArrowheads="1" noTextEdit="1"/>
          </p:cNvSpPr>
          <p:nvPr>
            <p:ph type="sldImg"/>
          </p:nvPr>
        </p:nvSpPr>
        <p:spPr/>
      </p:sp>
      <p:sp>
        <p:nvSpPr>
          <p:cNvPr id="544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432F0BA-FE4B-4D5C-B2EB-58BF0F4DEE3A}" type="slidenum">
              <a:rPr lang="en-US" altLang="zh-CN"/>
            </a:fld>
            <a:endParaRPr lang="en-US" altLang="zh-CN"/>
          </a:p>
        </p:txBody>
      </p:sp>
      <p:sp>
        <p:nvSpPr>
          <p:cNvPr id="545794" name="Rectangle 2"/>
          <p:cNvSpPr>
            <a:spLocks noGrp="1" noRot="1" noChangeAspect="1" noChangeArrowheads="1" noTextEdit="1"/>
          </p:cNvSpPr>
          <p:nvPr>
            <p:ph type="sldImg"/>
          </p:nvPr>
        </p:nvSpPr>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79DC4EA-4834-48E0-9A88-1AF478D3EE78}" type="slidenum">
              <a:rPr lang="en-US" altLang="zh-CN"/>
            </a:fld>
            <a:endParaRPr lang="en-US" altLang="zh-CN"/>
          </a:p>
        </p:txBody>
      </p:sp>
      <p:sp>
        <p:nvSpPr>
          <p:cNvPr id="546818" name="Rectangle 2"/>
          <p:cNvSpPr>
            <a:spLocks noGrp="1" noRot="1" noChangeAspect="1" noChangeArrowheads="1" noTextEdit="1"/>
          </p:cNvSpPr>
          <p:nvPr>
            <p:ph type="sldImg"/>
          </p:nvPr>
        </p:nvSpPr>
        <p:spPr/>
      </p:sp>
      <p:sp>
        <p:nvSpPr>
          <p:cNvPr id="546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E6FAFFB-2CAB-449A-B47F-171712BF55B7}" type="slidenum">
              <a:rPr lang="en-US" altLang="zh-CN"/>
            </a:fld>
            <a:endParaRPr lang="en-US" altLang="zh-CN"/>
          </a:p>
        </p:txBody>
      </p:sp>
      <p:sp>
        <p:nvSpPr>
          <p:cNvPr id="547842" name="Rectangle 2"/>
          <p:cNvSpPr>
            <a:spLocks noGrp="1" noRot="1" noChangeAspect="1" noChangeArrowheads="1" noTextEdit="1"/>
          </p:cNvSpPr>
          <p:nvPr>
            <p:ph type="sldImg"/>
          </p:nvPr>
        </p:nvSpPr>
        <p:spPr/>
      </p:sp>
      <p:sp>
        <p:nvSpPr>
          <p:cNvPr id="547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ECE9D61-D98F-4F22-954A-82CCAADEF852}" type="slidenum">
              <a:rPr lang="en-US" altLang="zh-CN"/>
            </a:fld>
            <a:endParaRPr lang="en-US" altLang="zh-CN"/>
          </a:p>
        </p:txBody>
      </p:sp>
      <p:sp>
        <p:nvSpPr>
          <p:cNvPr id="636930" name="Rectangle 2"/>
          <p:cNvSpPr>
            <a:spLocks noGrp="1" noRot="1" noChangeAspect="1" noChangeArrowheads="1" noTextEdit="1"/>
          </p:cNvSpPr>
          <p:nvPr>
            <p:ph type="sldImg"/>
          </p:nvPr>
        </p:nvSpPr>
        <p:spPr/>
      </p:sp>
      <p:sp>
        <p:nvSpPr>
          <p:cNvPr id="636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F40855-6124-4D1D-B4C0-33846E201992}" type="slidenum">
              <a:rPr lang="en-US" altLang="zh-CN"/>
            </a:fld>
            <a:endParaRPr lang="en-US" altLang="zh-CN"/>
          </a:p>
        </p:txBody>
      </p:sp>
      <p:sp>
        <p:nvSpPr>
          <p:cNvPr id="548866" name="Rectangle 2"/>
          <p:cNvSpPr>
            <a:spLocks noGrp="1" noRot="1" noChangeAspect="1" noChangeArrowheads="1" noTextEdit="1"/>
          </p:cNvSpPr>
          <p:nvPr>
            <p:ph type="sldImg"/>
          </p:nvPr>
        </p:nvSpPr>
        <p:spPr/>
      </p:sp>
      <p:sp>
        <p:nvSpPr>
          <p:cNvPr id="548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492E54C-9112-4E84-A725-1808945DA13E}" type="slidenum">
              <a:rPr lang="en-US" altLang="zh-CN"/>
            </a:fld>
            <a:endParaRPr lang="en-US" altLang="zh-CN"/>
          </a:p>
        </p:txBody>
      </p:sp>
      <p:sp>
        <p:nvSpPr>
          <p:cNvPr id="551938" name="Rectangle 2"/>
          <p:cNvSpPr>
            <a:spLocks noGrp="1" noRot="1" noChangeAspect="1" noChangeArrowheads="1" noTextEdit="1"/>
          </p:cNvSpPr>
          <p:nvPr>
            <p:ph type="sldImg"/>
          </p:nvPr>
        </p:nvSpPr>
        <p:spPr/>
      </p:sp>
      <p:sp>
        <p:nvSpPr>
          <p:cNvPr id="551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F269F7E-9E13-451D-B92F-BFAEF68B867E}" type="slidenum">
              <a:rPr lang="en-US" altLang="zh-CN"/>
            </a:fld>
            <a:endParaRPr lang="en-US" altLang="zh-CN"/>
          </a:p>
        </p:txBody>
      </p:sp>
      <p:sp>
        <p:nvSpPr>
          <p:cNvPr id="549890" name="Rectangle 2"/>
          <p:cNvSpPr>
            <a:spLocks noGrp="1" noRot="1" noChangeAspect="1" noChangeArrowheads="1" noTextEdit="1"/>
          </p:cNvSpPr>
          <p:nvPr>
            <p:ph type="sldImg"/>
          </p:nvPr>
        </p:nvSpPr>
        <p:spPr/>
      </p:sp>
      <p:sp>
        <p:nvSpPr>
          <p:cNvPr id="549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8B408A4-A3C3-4E9C-A32F-7580D7024A16}" type="slidenum">
              <a:rPr lang="en-US" altLang="zh-CN"/>
            </a:fld>
            <a:endParaRPr lang="en-US" altLang="zh-CN"/>
          </a:p>
        </p:txBody>
      </p:sp>
      <p:sp>
        <p:nvSpPr>
          <p:cNvPr id="550914" name="Rectangle 2"/>
          <p:cNvSpPr>
            <a:spLocks noGrp="1" noRot="1" noChangeAspect="1" noChangeArrowheads="1" noTextEdit="1"/>
          </p:cNvSpPr>
          <p:nvPr>
            <p:ph type="sldImg"/>
          </p:nvPr>
        </p:nvSpPr>
        <p:spPr/>
      </p:sp>
      <p:sp>
        <p:nvSpPr>
          <p:cNvPr id="550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1FD9DDA-E199-47C0-AC7A-BC232ABB9C5B}" type="slidenum">
              <a:rPr lang="en-US" altLang="zh-CN"/>
            </a:fld>
            <a:endParaRPr lang="en-US" altLang="zh-CN"/>
          </a:p>
        </p:txBody>
      </p:sp>
      <p:sp>
        <p:nvSpPr>
          <p:cNvPr id="555010" name="Rectangle 2"/>
          <p:cNvSpPr>
            <a:spLocks noGrp="1" noRot="1" noChangeAspect="1" noChangeArrowheads="1" noTextEdit="1"/>
          </p:cNvSpPr>
          <p:nvPr>
            <p:ph type="sldImg"/>
          </p:nvPr>
        </p:nvSpPr>
        <p:spPr/>
      </p:sp>
      <p:sp>
        <p:nvSpPr>
          <p:cNvPr id="555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0C6CEFC-6879-4C1F-830F-899A57AC4D3E}" type="slidenum">
              <a:rPr lang="en-US" altLang="zh-CN"/>
            </a:fld>
            <a:endParaRPr lang="en-US" altLang="zh-CN"/>
          </a:p>
        </p:txBody>
      </p:sp>
      <p:sp>
        <p:nvSpPr>
          <p:cNvPr id="206850" name="Rectangle 2"/>
          <p:cNvSpPr>
            <a:spLocks noGrp="1" noRot="1" noChangeAspect="1" noChangeArrowheads="1" noTextEdit="1"/>
          </p:cNvSpPr>
          <p:nvPr>
            <p:ph type="sldImg"/>
          </p:nvPr>
        </p:nvSpPr>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2960A73-AC79-4459-806B-8774E0E461FF}" type="slidenum">
              <a:rPr lang="en-US" altLang="zh-CN"/>
            </a:fld>
            <a:endParaRPr lang="en-US" altLang="zh-CN"/>
          </a:p>
        </p:txBody>
      </p:sp>
      <p:sp>
        <p:nvSpPr>
          <p:cNvPr id="552962" name="Rectangle 2"/>
          <p:cNvSpPr>
            <a:spLocks noGrp="1" noRot="1" noChangeAspect="1" noChangeArrowheads="1" noTextEdit="1"/>
          </p:cNvSpPr>
          <p:nvPr>
            <p:ph type="sldImg"/>
          </p:nvPr>
        </p:nvSpPr>
        <p:spPr/>
      </p:sp>
      <p:sp>
        <p:nvSpPr>
          <p:cNvPr id="552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602CC29-53F3-4D08-A819-C2203B45D86F}" type="slidenum">
              <a:rPr lang="en-US" altLang="zh-CN"/>
            </a:fld>
            <a:endParaRPr lang="en-US" altLang="zh-CN"/>
          </a:p>
        </p:txBody>
      </p:sp>
      <p:sp>
        <p:nvSpPr>
          <p:cNvPr id="553986" name="Rectangle 2"/>
          <p:cNvSpPr>
            <a:spLocks noGrp="1" noRot="1" noChangeAspect="1" noChangeArrowheads="1" noTextEdit="1"/>
          </p:cNvSpPr>
          <p:nvPr>
            <p:ph type="sldImg"/>
          </p:nvPr>
        </p:nvSpPr>
        <p:spPr/>
      </p:sp>
      <p:sp>
        <p:nvSpPr>
          <p:cNvPr id="553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2C13532-1921-4187-94F9-FAE94BDE7BAF}" type="slidenum">
              <a:rPr lang="en-US" altLang="zh-CN"/>
            </a:fld>
            <a:endParaRPr lang="en-US" altLang="zh-CN"/>
          </a:p>
        </p:txBody>
      </p:sp>
      <p:sp>
        <p:nvSpPr>
          <p:cNvPr id="556034" name="Rectangle 2"/>
          <p:cNvSpPr>
            <a:spLocks noGrp="1" noRot="1" noChangeAspect="1" noChangeArrowheads="1" noTextEdit="1"/>
          </p:cNvSpPr>
          <p:nvPr>
            <p:ph type="sldImg"/>
          </p:nvPr>
        </p:nvSpPr>
        <p:spPr/>
      </p:sp>
      <p:sp>
        <p:nvSpPr>
          <p:cNvPr id="556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1EE071C-9478-4B30-84DD-72CAF98625CD}" type="slidenum">
              <a:rPr lang="en-US" altLang="zh-CN"/>
            </a:fld>
            <a:endParaRPr lang="en-US" altLang="zh-CN"/>
          </a:p>
        </p:txBody>
      </p:sp>
      <p:sp>
        <p:nvSpPr>
          <p:cNvPr id="557058" name="Rectangle 2"/>
          <p:cNvSpPr>
            <a:spLocks noGrp="1" noRot="1" noChangeAspect="1" noChangeArrowheads="1" noTextEdit="1"/>
          </p:cNvSpPr>
          <p:nvPr>
            <p:ph type="sldImg"/>
          </p:nvPr>
        </p:nvSpPr>
        <p:spPr/>
      </p:sp>
      <p:sp>
        <p:nvSpPr>
          <p:cNvPr id="557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AB362C-5B1E-44ED-A2B2-BA40BEAFCB5A}" type="slidenum">
              <a:rPr lang="en-US" altLang="zh-CN"/>
            </a:fld>
            <a:endParaRPr lang="en-US" altLang="zh-CN"/>
          </a:p>
        </p:txBody>
      </p:sp>
      <p:sp>
        <p:nvSpPr>
          <p:cNvPr id="558082" name="Rectangle 2"/>
          <p:cNvSpPr>
            <a:spLocks noGrp="1" noRot="1" noChangeAspect="1" noChangeArrowheads="1" noTextEdit="1"/>
          </p:cNvSpPr>
          <p:nvPr>
            <p:ph type="sldImg"/>
          </p:nvPr>
        </p:nvSpPr>
        <p:spPr/>
      </p:sp>
      <p:sp>
        <p:nvSpPr>
          <p:cNvPr id="558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8B37C88-982C-4E5E-BC0A-492DC5EE0167}" type="slidenum">
              <a:rPr lang="en-US" altLang="zh-CN"/>
            </a:fld>
            <a:endParaRPr lang="en-US" altLang="zh-CN"/>
          </a:p>
        </p:txBody>
      </p:sp>
      <p:sp>
        <p:nvSpPr>
          <p:cNvPr id="559106" name="Rectangle 2"/>
          <p:cNvSpPr>
            <a:spLocks noGrp="1" noRot="1" noChangeAspect="1" noChangeArrowheads="1" noTextEdit="1"/>
          </p:cNvSpPr>
          <p:nvPr>
            <p:ph type="sldImg"/>
          </p:nvPr>
        </p:nvSpPr>
        <p:spPr/>
      </p:sp>
      <p:sp>
        <p:nvSpPr>
          <p:cNvPr id="559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52487D-B56A-4B89-9120-596031E30687}" type="slidenum">
              <a:rPr lang="en-US" altLang="zh-CN"/>
            </a:fld>
            <a:endParaRPr lang="en-US" altLang="zh-CN"/>
          </a:p>
        </p:txBody>
      </p:sp>
      <p:sp>
        <p:nvSpPr>
          <p:cNvPr id="560130" name="Rectangle 2"/>
          <p:cNvSpPr>
            <a:spLocks noGrp="1" noRot="1" noChangeAspect="1" noChangeArrowheads="1" noTextEdit="1"/>
          </p:cNvSpPr>
          <p:nvPr>
            <p:ph type="sldImg"/>
          </p:nvPr>
        </p:nvSpPr>
        <p:spPr/>
      </p:sp>
      <p:sp>
        <p:nvSpPr>
          <p:cNvPr id="560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3C5C232-EDCE-4F05-8485-93B1EC3672A4}" type="slidenum">
              <a:rPr lang="en-US" altLang="zh-CN"/>
            </a:fld>
            <a:endParaRPr lang="en-US" altLang="zh-CN"/>
          </a:p>
        </p:txBody>
      </p:sp>
      <p:sp>
        <p:nvSpPr>
          <p:cNvPr id="561154" name="Rectangle 2"/>
          <p:cNvSpPr>
            <a:spLocks noGrp="1" noRot="1" noChangeAspect="1" noChangeArrowheads="1" noTextEdit="1"/>
          </p:cNvSpPr>
          <p:nvPr>
            <p:ph type="sldImg"/>
          </p:nvPr>
        </p:nvSpPr>
        <p:spPr/>
      </p:sp>
      <p:sp>
        <p:nvSpPr>
          <p:cNvPr id="561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AEDDC0F-B4C9-4DD2-ADFC-CB74058A1097}" type="slidenum">
              <a:rPr lang="en-US" altLang="zh-CN"/>
            </a:fld>
            <a:endParaRPr lang="en-US" altLang="zh-CN"/>
          </a:p>
        </p:txBody>
      </p:sp>
      <p:sp>
        <p:nvSpPr>
          <p:cNvPr id="580610" name="Rectangle 2"/>
          <p:cNvSpPr>
            <a:spLocks noGrp="1" noRot="1" noChangeAspect="1" noChangeArrowheads="1" noTextEdit="1"/>
          </p:cNvSpPr>
          <p:nvPr>
            <p:ph type="sldImg"/>
          </p:nvPr>
        </p:nvSpPr>
        <p:spPr/>
      </p:sp>
      <p:sp>
        <p:nvSpPr>
          <p:cNvPr id="580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Rectangle 2"/>
          <p:cNvSpPr>
            <a:spLocks noGrp="1" noRot="1" noChangeAspect="1" noTextEdit="1"/>
          </p:cNvSpPr>
          <p:nvPr>
            <p:ph type="sldImg"/>
          </p:nvPr>
        </p:nvSpPr>
        <p:spPr>
          <a:xfrm>
            <a:off x="1144588" y="685800"/>
            <a:ext cx="4572000" cy="3429000"/>
          </a:xfrm>
          <a:ln>
            <a:solidFill>
              <a:srgbClr val="000000">
                <a:alpha val="100000"/>
              </a:srgbClr>
            </a:solidFill>
            <a:miter lim="800000"/>
          </a:ln>
        </p:spPr>
      </p:sp>
      <p:sp>
        <p:nvSpPr>
          <p:cNvPr id="150531" name="Rectangle 3"/>
          <p:cNvSpPr>
            <a:spLocks noGrp="1"/>
          </p:cNvSpPr>
          <p:nvPr>
            <p:ph type="body" idx="1"/>
          </p:nvPr>
        </p:nvSpPr>
        <p:spPr>
          <a:xfrm>
            <a:off x="914400" y="4343400"/>
            <a:ext cx="5029200" cy="4114800"/>
          </a:xfrm>
          <a:noFill/>
          <a:ln>
            <a:noFill/>
          </a:ln>
        </p:spPr>
        <p:txBody>
          <a:bodyPr wrap="square" lIns="91440" tIns="45720" rIns="91440" bIns="45720" anchor="t"/>
          <a:p>
            <a:pPr marL="228600" lvl="0" indent="-228600"/>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0C6CEFC-6879-4C1F-830F-899A57AC4D3E}" type="slidenum">
              <a:rPr lang="en-US" altLang="zh-CN"/>
            </a:fld>
            <a:endParaRPr lang="en-US" altLang="zh-CN"/>
          </a:p>
        </p:txBody>
      </p:sp>
      <p:sp>
        <p:nvSpPr>
          <p:cNvPr id="206850" name="Rectangle 2"/>
          <p:cNvSpPr>
            <a:spLocks noGrp="1" noRot="1" noChangeAspect="1" noChangeArrowheads="1" noTextEdit="1"/>
          </p:cNvSpPr>
          <p:nvPr>
            <p:ph type="sldImg"/>
          </p:nvPr>
        </p:nvSpPr>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7F7FCF8-3519-4F34-B319-5FB46AA1627D}" type="slidenum">
              <a:rPr lang="en-US" altLang="zh-CN"/>
            </a:fld>
            <a:endParaRPr lang="en-US" altLang="zh-CN"/>
          </a:p>
        </p:txBody>
      </p:sp>
      <p:sp>
        <p:nvSpPr>
          <p:cNvPr id="583682" name="Rectangle 2"/>
          <p:cNvSpPr>
            <a:spLocks noGrp="1" noRot="1" noChangeAspect="1" noChangeArrowheads="1" noTextEdit="1"/>
          </p:cNvSpPr>
          <p:nvPr>
            <p:ph type="sldImg"/>
          </p:nvPr>
        </p:nvSpPr>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B744C04-5BD3-4663-9C92-AAE7EB6E95F9}" type="slidenum">
              <a:rPr lang="en-US" altLang="zh-CN"/>
            </a:fld>
            <a:endParaRPr lang="en-US" altLang="zh-CN"/>
          </a:p>
        </p:txBody>
      </p:sp>
      <p:sp>
        <p:nvSpPr>
          <p:cNvPr id="584706" name="Rectangle 2"/>
          <p:cNvSpPr>
            <a:spLocks noGrp="1" noRot="1" noChangeAspect="1" noChangeArrowheads="1" noTextEdit="1"/>
          </p:cNvSpPr>
          <p:nvPr>
            <p:ph type="sldImg"/>
          </p:nvPr>
        </p:nvSpPr>
        <p:spPr/>
      </p:sp>
      <p:sp>
        <p:nvSpPr>
          <p:cNvPr id="584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679F452-52E0-4145-9924-C3F8A6A4895C}" type="slidenum">
              <a:rPr lang="en-US" altLang="zh-CN"/>
            </a:fld>
            <a:endParaRPr lang="en-US" altLang="zh-CN"/>
          </a:p>
        </p:txBody>
      </p:sp>
      <p:sp>
        <p:nvSpPr>
          <p:cNvPr id="585730" name="Rectangle 2"/>
          <p:cNvSpPr>
            <a:spLocks noGrp="1" noRot="1" noChangeAspect="1" noChangeArrowheads="1" noTextEdit="1"/>
          </p:cNvSpPr>
          <p:nvPr>
            <p:ph type="sldImg"/>
          </p:nvPr>
        </p:nvSpPr>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45DA0FF-9276-4E79-92F6-5BBD1FA82657}" type="slidenum">
              <a:rPr lang="en-US" altLang="zh-CN"/>
            </a:fld>
            <a:endParaRPr lang="en-US" altLang="zh-CN"/>
          </a:p>
        </p:txBody>
      </p:sp>
      <p:sp>
        <p:nvSpPr>
          <p:cNvPr id="586754" name="Rectangle 2"/>
          <p:cNvSpPr>
            <a:spLocks noGrp="1" noRot="1" noChangeAspect="1" noChangeArrowheads="1" noTextEdit="1"/>
          </p:cNvSpPr>
          <p:nvPr>
            <p:ph type="sldImg"/>
          </p:nvPr>
        </p:nvSpPr>
        <p:spPr/>
      </p:sp>
      <p:sp>
        <p:nvSpPr>
          <p:cNvPr id="586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7964D90-FA1A-4DEF-8D5A-2DAD41D12E0D}" type="slidenum">
              <a:rPr lang="en-US" altLang="zh-CN"/>
            </a:fld>
            <a:endParaRPr lang="en-US" altLang="zh-CN"/>
          </a:p>
        </p:txBody>
      </p:sp>
      <p:sp>
        <p:nvSpPr>
          <p:cNvPr id="587778" name="Rectangle 2"/>
          <p:cNvSpPr>
            <a:spLocks noGrp="1" noRot="1" noChangeAspect="1" noChangeArrowheads="1" noTextEdit="1"/>
          </p:cNvSpPr>
          <p:nvPr>
            <p:ph type="sldImg"/>
          </p:nvPr>
        </p:nvSpPr>
        <p:spPr/>
      </p:sp>
      <p:sp>
        <p:nvSpPr>
          <p:cNvPr id="587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8C86362-2BFE-4816-8F9F-E3C55AB1E25B}" type="slidenum">
              <a:rPr lang="en-US" altLang="zh-CN"/>
            </a:fld>
            <a:endParaRPr lang="en-US" altLang="zh-CN"/>
          </a:p>
        </p:txBody>
      </p:sp>
      <p:sp>
        <p:nvSpPr>
          <p:cNvPr id="588802" name="Rectangle 2"/>
          <p:cNvSpPr>
            <a:spLocks noGrp="1" noRot="1" noChangeAspect="1" noChangeArrowheads="1" noTextEdit="1"/>
          </p:cNvSpPr>
          <p:nvPr>
            <p:ph type="sldImg"/>
          </p:nvPr>
        </p:nvSpPr>
        <p:spPr/>
      </p:sp>
      <p:sp>
        <p:nvSpPr>
          <p:cNvPr id="588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C09238F-588A-4A2A-822C-8C35042B2489}" type="slidenum">
              <a:rPr lang="en-US" altLang="zh-CN"/>
            </a:fld>
            <a:endParaRPr lang="en-US" altLang="zh-CN"/>
          </a:p>
        </p:txBody>
      </p:sp>
      <p:sp>
        <p:nvSpPr>
          <p:cNvPr id="589826" name="Rectangle 2"/>
          <p:cNvSpPr>
            <a:spLocks noGrp="1" noRot="1" noChangeAspect="1" noChangeArrowheads="1" noTextEdit="1"/>
          </p:cNvSpPr>
          <p:nvPr>
            <p:ph type="sldImg"/>
          </p:nvPr>
        </p:nvSpPr>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73010FF-8411-43B0-A697-3FE178B0CD83}" type="slidenum">
              <a:rPr lang="en-US" altLang="zh-CN"/>
            </a:fld>
            <a:endParaRPr lang="en-US" altLang="zh-CN"/>
          </a:p>
        </p:txBody>
      </p:sp>
      <p:sp>
        <p:nvSpPr>
          <p:cNvPr id="590850" name="Rectangle 2"/>
          <p:cNvSpPr>
            <a:spLocks noGrp="1" noRot="1" noChangeAspect="1" noChangeArrowheads="1" noTextEdit="1"/>
          </p:cNvSpPr>
          <p:nvPr>
            <p:ph type="sldImg"/>
          </p:nvPr>
        </p:nvSpPr>
        <p:spPr/>
      </p:sp>
      <p:sp>
        <p:nvSpPr>
          <p:cNvPr id="590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D8BF7CA-2326-41D3-82FE-E47014FD3E68}" type="slidenum">
              <a:rPr lang="en-US" altLang="zh-CN"/>
            </a:fld>
            <a:endParaRPr lang="en-US" altLang="zh-CN"/>
          </a:p>
        </p:txBody>
      </p:sp>
      <p:sp>
        <p:nvSpPr>
          <p:cNvPr id="591874" name="Rectangle 2"/>
          <p:cNvSpPr>
            <a:spLocks noGrp="1" noRot="1" noChangeAspect="1" noChangeArrowheads="1" noTextEdit="1"/>
          </p:cNvSpPr>
          <p:nvPr>
            <p:ph type="sldImg"/>
          </p:nvPr>
        </p:nvSpPr>
        <p:spPr/>
      </p:sp>
      <p:sp>
        <p:nvSpPr>
          <p:cNvPr id="591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29B5FC3-5281-403B-AC83-5E159A36EF53}" type="slidenum">
              <a:rPr lang="en-US" altLang="zh-CN"/>
            </a:fld>
            <a:endParaRPr lang="en-US" altLang="zh-CN"/>
          </a:p>
        </p:txBody>
      </p:sp>
      <p:sp>
        <p:nvSpPr>
          <p:cNvPr id="592898" name="Rectangle 2"/>
          <p:cNvSpPr>
            <a:spLocks noGrp="1" noRot="1" noChangeAspect="1" noChangeArrowheads="1" noTextEdit="1"/>
          </p:cNvSpPr>
          <p:nvPr>
            <p:ph type="sldImg"/>
          </p:nvPr>
        </p:nvSpPr>
        <p:spPr/>
      </p:sp>
      <p:sp>
        <p:nvSpPr>
          <p:cNvPr id="592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8E1AB2F-27EA-44E8-8531-631701F7469F}" type="slidenum">
              <a:rPr lang="en-US" altLang="zh-CN"/>
            </a:fld>
            <a:endParaRPr lang="en-US" altLang="zh-CN"/>
          </a:p>
        </p:txBody>
      </p:sp>
      <p:sp>
        <p:nvSpPr>
          <p:cNvPr id="285698" name="Rectangle 2"/>
          <p:cNvSpPr>
            <a:spLocks noGrp="1" noRot="1" noChangeAspect="1" noChangeArrowheads="1" noTextEdit="1"/>
          </p:cNvSpPr>
          <p:nvPr>
            <p:ph type="sldImg"/>
          </p:nvPr>
        </p:nvSpPr>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EFA457-3FA2-48C3-A01D-71E8C9467C6E}" type="slidenum">
              <a:rPr lang="en-US" altLang="zh-CN"/>
            </a:fld>
            <a:endParaRPr lang="en-US" altLang="zh-CN"/>
          </a:p>
        </p:txBody>
      </p:sp>
      <p:sp>
        <p:nvSpPr>
          <p:cNvPr id="593922" name="Rectangle 2"/>
          <p:cNvSpPr>
            <a:spLocks noGrp="1" noRot="1" noChangeAspect="1" noChangeArrowheads="1" noTextEdit="1"/>
          </p:cNvSpPr>
          <p:nvPr>
            <p:ph type="sldImg"/>
          </p:nvPr>
        </p:nvSpPr>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EFA457-3FA2-48C3-A01D-71E8C9467C6E}" type="slidenum">
              <a:rPr lang="en-US" altLang="zh-CN"/>
            </a:fld>
            <a:endParaRPr lang="en-US" altLang="zh-CN"/>
          </a:p>
        </p:txBody>
      </p:sp>
      <p:sp>
        <p:nvSpPr>
          <p:cNvPr id="593922" name="Rectangle 2"/>
          <p:cNvSpPr>
            <a:spLocks noGrp="1" noRot="1" noChangeAspect="1" noChangeArrowheads="1" noTextEdit="1"/>
          </p:cNvSpPr>
          <p:nvPr>
            <p:ph type="sldImg"/>
          </p:nvPr>
        </p:nvSpPr>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CC8F95-1A45-4C17-9E4D-B22B48F20B08}" type="slidenum">
              <a:rPr lang="en-US" altLang="zh-CN"/>
            </a:fld>
            <a:endParaRPr lang="en-US" altLang="zh-CN"/>
          </a:p>
        </p:txBody>
      </p:sp>
      <p:sp>
        <p:nvSpPr>
          <p:cNvPr id="645122" name="Rectangle 2"/>
          <p:cNvSpPr>
            <a:spLocks noGrp="1" noRot="1" noChangeAspect="1" noChangeArrowheads="1" noTextEdit="1"/>
          </p:cNvSpPr>
          <p:nvPr>
            <p:ph type="sldImg"/>
          </p:nvPr>
        </p:nvSpPr>
        <p:spPr/>
      </p:sp>
      <p:sp>
        <p:nvSpPr>
          <p:cNvPr id="645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FA95C74-F4E2-42DB-AFDA-5978FA1E1E59}" type="slidenum">
              <a:rPr lang="en-US" altLang="zh-CN"/>
            </a:fld>
            <a:endParaRPr lang="en-US" altLang="zh-CN"/>
          </a:p>
        </p:txBody>
      </p:sp>
      <p:sp>
        <p:nvSpPr>
          <p:cNvPr id="567298" name="Rectangle 2"/>
          <p:cNvSpPr>
            <a:spLocks noGrp="1" noRot="1" noChangeAspect="1" noChangeArrowheads="1" noTextEdit="1"/>
          </p:cNvSpPr>
          <p:nvPr>
            <p:ph type="sldImg"/>
          </p:nvPr>
        </p:nvSpPr>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FA95C74-F4E2-42DB-AFDA-5978FA1E1E59}" type="slidenum">
              <a:rPr lang="en-US" altLang="zh-CN"/>
            </a:fld>
            <a:endParaRPr lang="en-US" altLang="zh-CN"/>
          </a:p>
        </p:txBody>
      </p:sp>
      <p:sp>
        <p:nvSpPr>
          <p:cNvPr id="567298" name="Rectangle 2"/>
          <p:cNvSpPr>
            <a:spLocks noGrp="1" noRot="1" noChangeAspect="1" noChangeArrowheads="1" noTextEdit="1"/>
          </p:cNvSpPr>
          <p:nvPr>
            <p:ph type="sldImg"/>
          </p:nvPr>
        </p:nvSpPr>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44C8E6-5B9D-426D-8C0C-A635F5C86548}" type="slidenum">
              <a:rPr lang="en-US" altLang="zh-CN"/>
            </a:fld>
            <a:endParaRPr lang="en-US" altLang="zh-CN"/>
          </a:p>
        </p:txBody>
      </p:sp>
      <p:sp>
        <p:nvSpPr>
          <p:cNvPr id="568322" name="Rectangle 2"/>
          <p:cNvSpPr>
            <a:spLocks noGrp="1" noRot="1" noChangeAspect="1" noChangeArrowheads="1" noTextEdit="1"/>
          </p:cNvSpPr>
          <p:nvPr>
            <p:ph type="sldImg"/>
          </p:nvPr>
        </p:nvSpPr>
        <p:spPr/>
      </p:sp>
      <p:sp>
        <p:nvSpPr>
          <p:cNvPr id="568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BBBF3F0-30C1-47B9-A983-67F8D02615EB}" type="slidenum">
              <a:rPr lang="en-US" altLang="zh-CN"/>
            </a:fld>
            <a:endParaRPr lang="en-US" altLang="zh-CN"/>
          </a:p>
        </p:txBody>
      </p:sp>
      <p:sp>
        <p:nvSpPr>
          <p:cNvPr id="569346" name="Rectangle 2"/>
          <p:cNvSpPr>
            <a:spLocks noGrp="1" noRot="1" noChangeAspect="1" noChangeArrowheads="1" noTextEdit="1"/>
          </p:cNvSpPr>
          <p:nvPr>
            <p:ph type="sldImg"/>
          </p:nvPr>
        </p:nvSpPr>
        <p:spPr/>
      </p:sp>
      <p:sp>
        <p:nvSpPr>
          <p:cNvPr id="569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953B12F-3D3E-4B2D-93E4-A9033C14F221}" type="slidenum">
              <a:rPr lang="en-US" altLang="zh-CN"/>
            </a:fld>
            <a:endParaRPr lang="en-US" altLang="zh-CN"/>
          </a:p>
        </p:txBody>
      </p:sp>
      <p:sp>
        <p:nvSpPr>
          <p:cNvPr id="570370" name="Rectangle 2"/>
          <p:cNvSpPr>
            <a:spLocks noGrp="1" noRot="1" noChangeAspect="1" noChangeArrowheads="1" noTextEdit="1"/>
          </p:cNvSpPr>
          <p:nvPr>
            <p:ph type="sldImg"/>
          </p:nvPr>
        </p:nvSpPr>
        <p:spPr/>
      </p:sp>
      <p:sp>
        <p:nvSpPr>
          <p:cNvPr id="570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297E903-FEAD-46E2-AE3E-691652B75F85}" type="slidenum">
              <a:rPr lang="en-US" altLang="zh-CN"/>
            </a:fld>
            <a:endParaRPr lang="en-US" altLang="zh-CN"/>
          </a:p>
        </p:txBody>
      </p:sp>
      <p:sp>
        <p:nvSpPr>
          <p:cNvPr id="595970" name="Rectangle 2"/>
          <p:cNvSpPr>
            <a:spLocks noGrp="1" noRot="1" noChangeAspect="1" noChangeArrowheads="1" noTextEdit="1"/>
          </p:cNvSpPr>
          <p:nvPr>
            <p:ph type="sldImg"/>
          </p:nvPr>
        </p:nvSpPr>
        <p:spPr/>
      </p:sp>
      <p:sp>
        <p:nvSpPr>
          <p:cNvPr id="595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5367229-1359-4959-A6A7-D9E3B35A8962}" type="slidenum">
              <a:rPr lang="en-US" altLang="zh-CN"/>
            </a:fld>
            <a:endParaRPr lang="en-US" altLang="zh-CN"/>
          </a:p>
        </p:txBody>
      </p:sp>
      <p:sp>
        <p:nvSpPr>
          <p:cNvPr id="596994" name="Rectangle 2"/>
          <p:cNvSpPr>
            <a:spLocks noGrp="1" noRot="1" noChangeAspect="1" noChangeArrowheads="1" noTextEdit="1"/>
          </p:cNvSpPr>
          <p:nvPr>
            <p:ph type="sldImg"/>
          </p:nvPr>
        </p:nvSpPr>
        <p:spPr/>
      </p:sp>
      <p:sp>
        <p:nvSpPr>
          <p:cNvPr id="596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noRot="1" noChangeAspect="1" noTextEdit="1"/>
          </p:cNvSpPr>
          <p:nvPr>
            <p:ph type="sldImg"/>
          </p:nvPr>
        </p:nvSpPr>
        <p:spPr>
          <a:ln>
            <a:solidFill>
              <a:srgbClr val="000000">
                <a:alpha val="100000"/>
              </a:srgbClr>
            </a:solidFill>
            <a:miter lim="800000"/>
          </a:ln>
        </p:spPr>
      </p:sp>
      <p:sp>
        <p:nvSpPr>
          <p:cNvPr id="25603" name="Rectangle 3"/>
          <p:cNvSpPr>
            <a:spLocks noGrp="1"/>
          </p:cNvSpPr>
          <p:nvPr>
            <p:ph type="body" idx="1"/>
          </p:nvPr>
        </p:nvSpPr>
        <p:spPr bwMode="auto">
          <a:xfrm>
            <a:off x="914400" y="4344988"/>
            <a:ext cx="5029200" cy="41132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normAutofit fontScale="92500" lnSpcReduction="10000"/>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zh-CN" altLang="en-US" sz="2800" b="0" i="0" u="none" strike="noStrike" kern="1200" cap="none" spc="0" normalizeH="0" baseline="0" noProof="0" smtClean="0">
                <a:ln>
                  <a:noFill/>
                </a:ln>
                <a:solidFill>
                  <a:schemeClr val="tx1"/>
                </a:solidFill>
                <a:effectLst/>
                <a:uLnTx/>
                <a:uFillTx/>
                <a:latin typeface="幼圆" panose="02010509060101010101" pitchFamily="49" charset="-122"/>
                <a:ea typeface="幼圆" panose="02010509060101010101" pitchFamily="49" charset="-122"/>
                <a:cs typeface="+mn-cs"/>
              </a:rPr>
              <a:t>数据链路层最重要的作用就是：通过一些数据链路层协议（即链路控制规程），在不太可靠的物理链路上实现可靠的数据传输。其主要功能可归纳如下：</a:t>
            </a:r>
            <a:endParaRPr kumimoji="0" lang="zh-CN" altLang="en-US" sz="2800" b="0" i="0" u="none" strike="noStrike" kern="1200" cap="none" spc="0" normalizeH="0" baseline="0" noProof="0" smtClean="0">
              <a:ln>
                <a:noFill/>
              </a:ln>
              <a:solidFill>
                <a:schemeClr val="tx1"/>
              </a:solidFill>
              <a:effectLst/>
              <a:uLnTx/>
              <a:uFillTx/>
              <a:latin typeface="幼圆" panose="02010509060101010101" pitchFamily="49" charset="-122"/>
              <a:ea typeface="幼圆" panose="02010509060101010101" pitchFamily="49" charset="-122"/>
              <a:cs typeface="+mn-cs"/>
            </a:endParaRPr>
          </a:p>
          <a:p>
            <a:pPr marL="457200" marR="0" lvl="1" indent="0" algn="l" defTabSz="914400" rtl="0" eaLnBrk="0" fontAlgn="base" latinLnBrk="0" hangingPunct="0">
              <a:lnSpc>
                <a:spcPct val="100000"/>
              </a:lnSpc>
              <a:spcBef>
                <a:spcPct val="20000"/>
              </a:spcBef>
              <a:spcAft>
                <a:spcPct val="0"/>
              </a:spcAft>
              <a:buClrTx/>
              <a:buSzPct val="50000"/>
              <a:buFont typeface="Wingdings 2" panose="05020102010507070707" pitchFamily="18" charset="2"/>
              <a:buChar char=""/>
              <a:defRPr/>
            </a:pPr>
            <a:r>
              <a:rPr kumimoji="0" lang="en-US" altLang="zh-CN" sz="2400" b="0" i="0" u="none" strike="noStrike" kern="1200" cap="none" spc="0" normalizeH="0" baseline="0" noProof="0" smtClean="0">
                <a:ln>
                  <a:noFill/>
                </a:ln>
                <a:solidFill>
                  <a:schemeClr val="tx1"/>
                </a:solidFill>
                <a:effectLst/>
                <a:uLnTx/>
                <a:uFillTx/>
                <a:latin typeface="幼圆" panose="02010509060101010101" pitchFamily="49" charset="-122"/>
                <a:ea typeface="幼圆" panose="02010509060101010101" pitchFamily="49" charset="-122"/>
                <a:cs typeface="+mn-cs"/>
              </a:rPr>
              <a:t>(1) </a:t>
            </a:r>
            <a:r>
              <a:rPr kumimoji="0" lang="zh-CN" altLang="en-US" sz="2400" b="0" i="0" u="none" strike="noStrike" kern="1200" cap="none" spc="0" normalizeH="0" baseline="0" noProof="0" smtClean="0">
                <a:ln>
                  <a:noFill/>
                </a:ln>
                <a:solidFill>
                  <a:schemeClr val="tx1"/>
                </a:solidFill>
                <a:effectLst/>
                <a:uLnTx/>
                <a:uFillTx/>
                <a:latin typeface="幼圆" panose="02010509060101010101" pitchFamily="49" charset="-122"/>
                <a:ea typeface="幼圆" panose="02010509060101010101" pitchFamily="49" charset="-122"/>
                <a:cs typeface="+mn-cs"/>
              </a:rPr>
              <a:t>链路管理 </a:t>
            </a:r>
            <a:endParaRPr kumimoji="0" lang="zh-CN" altLang="en-US" sz="2400" b="0" i="0" u="none" strike="noStrike" kern="1200" cap="none" spc="0" normalizeH="0" baseline="0" noProof="0" smtClean="0">
              <a:ln>
                <a:noFill/>
              </a:ln>
              <a:solidFill>
                <a:schemeClr val="tx1"/>
              </a:solidFill>
              <a:effectLst/>
              <a:uLnTx/>
              <a:uFillTx/>
              <a:latin typeface="幼圆" panose="02010509060101010101" pitchFamily="49" charset="-122"/>
              <a:ea typeface="幼圆" panose="02010509060101010101" pitchFamily="49" charset="-122"/>
              <a:cs typeface="+mn-cs"/>
            </a:endParaRPr>
          </a:p>
          <a:p>
            <a:pPr marL="457200" marR="0" lvl="1" indent="0" algn="l" defTabSz="914400" rtl="0" eaLnBrk="0" fontAlgn="base" latinLnBrk="0" hangingPunct="0">
              <a:lnSpc>
                <a:spcPct val="100000"/>
              </a:lnSpc>
              <a:spcBef>
                <a:spcPct val="20000"/>
              </a:spcBef>
              <a:spcAft>
                <a:spcPct val="0"/>
              </a:spcAft>
              <a:buClrTx/>
              <a:buSzPct val="50000"/>
              <a:buFont typeface="Wingdings 2" panose="05020102010507070707" pitchFamily="18" charset="2"/>
              <a:buChar char=""/>
              <a:defRPr/>
            </a:pPr>
            <a:r>
              <a:rPr kumimoji="0" lang="en-US" altLang="zh-CN" sz="2400" b="0" i="0" u="none" strike="noStrike" kern="1200" cap="none" spc="0" normalizeH="0" baseline="0" noProof="0" smtClean="0">
                <a:ln>
                  <a:noFill/>
                </a:ln>
                <a:solidFill>
                  <a:schemeClr val="tx1"/>
                </a:solidFill>
                <a:effectLst/>
                <a:uLnTx/>
                <a:uFillTx/>
                <a:latin typeface="幼圆" panose="02010509060101010101" pitchFamily="49" charset="-122"/>
                <a:ea typeface="幼圆" panose="02010509060101010101" pitchFamily="49" charset="-122"/>
                <a:cs typeface="+mn-cs"/>
              </a:rPr>
              <a:t>(2) </a:t>
            </a:r>
            <a:r>
              <a:rPr kumimoji="0" lang="zh-CN" altLang="en-US" sz="2400" b="0" i="0" u="none" strike="noStrike" kern="1200" cap="none" spc="0" normalizeH="0" baseline="0" noProof="0" smtClean="0">
                <a:ln>
                  <a:noFill/>
                </a:ln>
                <a:solidFill>
                  <a:schemeClr val="tx1"/>
                </a:solidFill>
                <a:effectLst/>
                <a:uLnTx/>
                <a:uFillTx/>
                <a:latin typeface="幼圆" panose="02010509060101010101" pitchFamily="49" charset="-122"/>
                <a:ea typeface="幼圆" panose="02010509060101010101" pitchFamily="49" charset="-122"/>
                <a:cs typeface="+mn-cs"/>
              </a:rPr>
              <a:t>帧同步 </a:t>
            </a:r>
            <a:endParaRPr kumimoji="0" lang="zh-CN" altLang="en-US" sz="2400" b="0" i="0" u="none" strike="noStrike" kern="1200" cap="none" spc="0" normalizeH="0" baseline="0" noProof="0" smtClean="0">
              <a:ln>
                <a:noFill/>
              </a:ln>
              <a:solidFill>
                <a:schemeClr val="tx1"/>
              </a:solidFill>
              <a:effectLst/>
              <a:uLnTx/>
              <a:uFillTx/>
              <a:latin typeface="幼圆" panose="02010509060101010101" pitchFamily="49" charset="-122"/>
              <a:ea typeface="幼圆" panose="02010509060101010101" pitchFamily="49" charset="-122"/>
              <a:cs typeface="+mn-cs"/>
            </a:endParaRPr>
          </a:p>
          <a:p>
            <a:pPr marL="457200" marR="0" lvl="1" indent="0" algn="l" defTabSz="914400" rtl="0" eaLnBrk="0" fontAlgn="base" latinLnBrk="0" hangingPunct="0">
              <a:lnSpc>
                <a:spcPct val="100000"/>
              </a:lnSpc>
              <a:spcBef>
                <a:spcPct val="20000"/>
              </a:spcBef>
              <a:spcAft>
                <a:spcPct val="0"/>
              </a:spcAft>
              <a:buClrTx/>
              <a:buSzPct val="50000"/>
              <a:buFont typeface="Wingdings 2" panose="05020102010507070707" pitchFamily="18" charset="2"/>
              <a:buChar char=""/>
              <a:defRPr/>
            </a:pPr>
            <a:r>
              <a:rPr kumimoji="0" lang="en-US" altLang="zh-CN" sz="2400" b="0" i="0" u="none" strike="noStrike" kern="1200" cap="none" spc="0" normalizeH="0" baseline="0" noProof="0" smtClean="0">
                <a:ln>
                  <a:noFill/>
                </a:ln>
                <a:solidFill>
                  <a:schemeClr val="tx1"/>
                </a:solidFill>
                <a:effectLst/>
                <a:uLnTx/>
                <a:uFillTx/>
                <a:latin typeface="幼圆" panose="02010509060101010101" pitchFamily="49" charset="-122"/>
                <a:ea typeface="幼圆" panose="02010509060101010101" pitchFamily="49" charset="-122"/>
                <a:cs typeface="+mn-cs"/>
              </a:rPr>
              <a:t>(3) </a:t>
            </a:r>
            <a:r>
              <a:rPr kumimoji="0" lang="zh-CN" altLang="en-US" sz="2400" b="0" i="0" u="none" strike="noStrike" kern="1200" cap="none" spc="0" normalizeH="0" baseline="0" noProof="0" smtClean="0">
                <a:ln>
                  <a:noFill/>
                </a:ln>
                <a:solidFill>
                  <a:schemeClr val="tx1"/>
                </a:solidFill>
                <a:effectLst/>
                <a:uLnTx/>
                <a:uFillTx/>
                <a:latin typeface="幼圆" panose="02010509060101010101" pitchFamily="49" charset="-122"/>
                <a:ea typeface="幼圆" panose="02010509060101010101" pitchFamily="49" charset="-122"/>
                <a:cs typeface="+mn-cs"/>
              </a:rPr>
              <a:t>流量控制</a:t>
            </a:r>
            <a:endParaRPr kumimoji="0" lang="zh-CN" altLang="en-US" sz="2400" b="0" i="0" u="none" strike="noStrike" kern="1200" cap="none" spc="0" normalizeH="0" baseline="0" noProof="0" smtClean="0">
              <a:ln>
                <a:noFill/>
              </a:ln>
              <a:solidFill>
                <a:schemeClr val="tx1"/>
              </a:solidFill>
              <a:effectLst/>
              <a:uLnTx/>
              <a:uFillTx/>
              <a:latin typeface="幼圆" panose="02010509060101010101" pitchFamily="49" charset="-122"/>
              <a:ea typeface="幼圆" panose="02010509060101010101" pitchFamily="49" charset="-122"/>
              <a:cs typeface="+mn-cs"/>
            </a:endParaRPr>
          </a:p>
          <a:p>
            <a:pPr marL="457200" marR="0" lvl="1" indent="0" algn="l" defTabSz="914400" rtl="0" eaLnBrk="0" fontAlgn="base" latinLnBrk="0" hangingPunct="0">
              <a:lnSpc>
                <a:spcPct val="100000"/>
              </a:lnSpc>
              <a:spcBef>
                <a:spcPct val="20000"/>
              </a:spcBef>
              <a:spcAft>
                <a:spcPct val="0"/>
              </a:spcAft>
              <a:buClrTx/>
              <a:buSzPct val="50000"/>
              <a:buFont typeface="Wingdings 2" panose="05020102010507070707" pitchFamily="18" charset="2"/>
              <a:buChar char=""/>
              <a:defRPr/>
            </a:pPr>
            <a:r>
              <a:rPr kumimoji="0" lang="en-US" altLang="zh-CN" sz="2400" b="0" i="0" u="none" strike="noStrike" kern="1200" cap="none" spc="0" normalizeH="0" baseline="0" noProof="0" smtClean="0">
                <a:ln>
                  <a:noFill/>
                </a:ln>
                <a:solidFill>
                  <a:schemeClr val="tx1"/>
                </a:solidFill>
                <a:effectLst/>
                <a:uLnTx/>
                <a:uFillTx/>
                <a:latin typeface="幼圆" panose="02010509060101010101" pitchFamily="49" charset="-122"/>
                <a:ea typeface="幼圆" panose="02010509060101010101" pitchFamily="49" charset="-122"/>
                <a:cs typeface="+mn-cs"/>
              </a:rPr>
              <a:t>(4) </a:t>
            </a:r>
            <a:r>
              <a:rPr kumimoji="0" lang="zh-CN" altLang="en-US" sz="2400" b="0" i="0" u="none" strike="noStrike" kern="1200" cap="none" spc="0" normalizeH="0" baseline="0" noProof="0" smtClean="0">
                <a:ln>
                  <a:noFill/>
                </a:ln>
                <a:solidFill>
                  <a:schemeClr val="tx1"/>
                </a:solidFill>
                <a:effectLst/>
                <a:uLnTx/>
                <a:uFillTx/>
                <a:latin typeface="幼圆" panose="02010509060101010101" pitchFamily="49" charset="-122"/>
                <a:ea typeface="幼圆" panose="02010509060101010101" pitchFamily="49" charset="-122"/>
                <a:cs typeface="+mn-cs"/>
              </a:rPr>
              <a:t>差错控制 </a:t>
            </a:r>
            <a:endParaRPr kumimoji="0" lang="zh-CN" altLang="en-US" sz="2400" b="0" i="0" u="none" strike="noStrike" kern="1200" cap="none" spc="0" normalizeH="0" baseline="0" noProof="0" smtClean="0">
              <a:ln>
                <a:noFill/>
              </a:ln>
              <a:solidFill>
                <a:schemeClr val="tx1"/>
              </a:solidFill>
              <a:effectLst/>
              <a:uLnTx/>
              <a:uFillTx/>
              <a:latin typeface="幼圆" panose="02010509060101010101" pitchFamily="49" charset="-122"/>
              <a:ea typeface="幼圆" panose="02010509060101010101" pitchFamily="49" charset="-122"/>
              <a:cs typeface="+mn-cs"/>
            </a:endParaRPr>
          </a:p>
          <a:p>
            <a:pPr marL="457200" marR="0" lvl="1" indent="0" algn="l" defTabSz="914400" rtl="0" eaLnBrk="0" fontAlgn="base" latinLnBrk="0" hangingPunct="0">
              <a:lnSpc>
                <a:spcPct val="100000"/>
              </a:lnSpc>
              <a:spcBef>
                <a:spcPct val="20000"/>
              </a:spcBef>
              <a:spcAft>
                <a:spcPct val="0"/>
              </a:spcAft>
              <a:buClrTx/>
              <a:buSzPct val="50000"/>
              <a:buFont typeface="Wingdings 2" panose="05020102010507070707" pitchFamily="18" charset="2"/>
              <a:buChar char=""/>
              <a:defRPr/>
            </a:pPr>
            <a:r>
              <a:rPr kumimoji="0" lang="en-US" altLang="zh-CN" sz="2400" b="0" i="0" u="none" strike="noStrike" kern="1200" cap="none" spc="0" normalizeH="0" baseline="0" noProof="0" smtClean="0">
                <a:ln>
                  <a:noFill/>
                </a:ln>
                <a:solidFill>
                  <a:schemeClr val="tx1"/>
                </a:solidFill>
                <a:effectLst/>
                <a:uLnTx/>
                <a:uFillTx/>
                <a:latin typeface="幼圆" panose="02010509060101010101" pitchFamily="49" charset="-122"/>
                <a:ea typeface="幼圆" panose="02010509060101010101" pitchFamily="49" charset="-122"/>
                <a:cs typeface="+mn-cs"/>
              </a:rPr>
              <a:t>(6) </a:t>
            </a:r>
            <a:r>
              <a:rPr kumimoji="0" lang="zh-CN" altLang="en-US" sz="2400" b="0" i="0" u="none" strike="noStrike" kern="1200" cap="none" spc="0" normalizeH="0" baseline="0" noProof="0" smtClean="0">
                <a:ln>
                  <a:noFill/>
                </a:ln>
                <a:solidFill>
                  <a:schemeClr val="tx1"/>
                </a:solidFill>
                <a:effectLst/>
                <a:uLnTx/>
                <a:uFillTx/>
                <a:latin typeface="幼圆" panose="02010509060101010101" pitchFamily="49" charset="-122"/>
                <a:ea typeface="幼圆" panose="02010509060101010101" pitchFamily="49" charset="-122"/>
                <a:cs typeface="+mn-cs"/>
              </a:rPr>
              <a:t>透明传输 </a:t>
            </a:r>
            <a:endParaRPr kumimoji="0" lang="zh-CN" altLang="en-US" sz="2400" b="0" i="0" u="none" strike="noStrike" kern="1200" cap="none" spc="0" normalizeH="0" baseline="0" noProof="0" smtClean="0">
              <a:ln>
                <a:noFill/>
              </a:ln>
              <a:solidFill>
                <a:schemeClr val="tx1"/>
              </a:solidFill>
              <a:effectLst/>
              <a:uLnTx/>
              <a:uFillTx/>
              <a:latin typeface="幼圆" panose="02010509060101010101" pitchFamily="49" charset="-122"/>
              <a:ea typeface="幼圆" panose="02010509060101010101" pitchFamily="49" charset="-122"/>
              <a:cs typeface="+mn-cs"/>
            </a:endParaRPr>
          </a:p>
          <a:p>
            <a:pPr marL="457200" marR="0" lvl="1" indent="0" algn="l" defTabSz="914400" rtl="0" eaLnBrk="0" fontAlgn="base" latinLnBrk="0" hangingPunct="0">
              <a:lnSpc>
                <a:spcPct val="100000"/>
              </a:lnSpc>
              <a:spcBef>
                <a:spcPct val="20000"/>
              </a:spcBef>
              <a:spcAft>
                <a:spcPct val="0"/>
              </a:spcAft>
              <a:buClrTx/>
              <a:buSzPct val="50000"/>
              <a:buFont typeface="Wingdings 2" panose="05020102010507070707" pitchFamily="18" charset="2"/>
              <a:buChar char=""/>
              <a:defRPr/>
            </a:pPr>
            <a:r>
              <a:rPr kumimoji="0" lang="en-US" altLang="zh-CN" sz="2400" b="0" i="0" u="none" strike="noStrike" kern="1200" cap="none" spc="0" normalizeH="0" baseline="0" noProof="0" smtClean="0">
                <a:ln>
                  <a:noFill/>
                </a:ln>
                <a:solidFill>
                  <a:schemeClr val="tx1"/>
                </a:solidFill>
                <a:effectLst/>
                <a:uLnTx/>
                <a:uFillTx/>
                <a:latin typeface="幼圆" panose="02010509060101010101" pitchFamily="49" charset="-122"/>
                <a:ea typeface="幼圆" panose="02010509060101010101" pitchFamily="49" charset="-122"/>
                <a:cs typeface="+mn-cs"/>
              </a:rPr>
              <a:t>(7) </a:t>
            </a:r>
            <a:r>
              <a:rPr kumimoji="0" lang="zh-CN" altLang="en-US" sz="2400" b="0" i="0" u="none" strike="noStrike" kern="1200" cap="none" spc="0" normalizeH="0" baseline="0" noProof="0" smtClean="0">
                <a:ln>
                  <a:noFill/>
                </a:ln>
                <a:solidFill>
                  <a:schemeClr val="tx1"/>
                </a:solidFill>
                <a:effectLst/>
                <a:uLnTx/>
                <a:uFillTx/>
                <a:latin typeface="幼圆" panose="02010509060101010101" pitchFamily="49" charset="-122"/>
                <a:ea typeface="幼圆" panose="02010509060101010101" pitchFamily="49" charset="-122"/>
                <a:cs typeface="+mn-cs"/>
              </a:rPr>
              <a:t>寻址</a:t>
            </a:r>
            <a:endParaRPr kumimoji="0" lang="zh-CN" altLang="en-US" sz="2400" b="0" i="0" u="none" strike="noStrike" kern="1200" cap="none" spc="0" normalizeH="0" baseline="0" noProof="0" smtClean="0">
              <a:ln>
                <a:noFill/>
              </a:ln>
              <a:solidFill>
                <a:schemeClr val="tx1"/>
              </a:solidFill>
              <a:effectLst/>
              <a:uLnTx/>
              <a:uFillTx/>
              <a:latin typeface="幼圆" panose="02010509060101010101" pitchFamily="49" charset="-122"/>
              <a:ea typeface="幼圆" panose="02010509060101010101" pitchFamily="49"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3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1BE5D66-098C-4A68-BC6F-A65947489FDD}" type="slidenum">
              <a:rPr lang="en-US" altLang="zh-CN"/>
            </a:fld>
            <a:endParaRPr lang="en-US" altLang="zh-CN"/>
          </a:p>
        </p:txBody>
      </p:sp>
      <p:sp>
        <p:nvSpPr>
          <p:cNvPr id="598018" name="Rectangle 2"/>
          <p:cNvSpPr>
            <a:spLocks noGrp="1" noRot="1" noChangeAspect="1" noChangeArrowheads="1" noTextEdit="1"/>
          </p:cNvSpPr>
          <p:nvPr>
            <p:ph type="sldImg"/>
          </p:nvPr>
        </p:nvSpPr>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8898" name="Rectangle 2"/>
          <p:cNvSpPr>
            <a:spLocks noGrp="1" noRot="1" noChangeAspect="1" noTextEdit="1"/>
          </p:cNvSpPr>
          <p:nvPr>
            <p:ph type="sldImg"/>
          </p:nvPr>
        </p:nvSpPr>
        <p:spPr>
          <a:xfrm>
            <a:off x="1144588" y="685800"/>
            <a:ext cx="4572000" cy="3429000"/>
          </a:xfrm>
          <a:ln>
            <a:solidFill>
              <a:srgbClr val="000000">
                <a:alpha val="100000"/>
              </a:srgbClr>
            </a:solidFill>
            <a:miter lim="800000"/>
          </a:ln>
        </p:spPr>
      </p:sp>
      <p:sp>
        <p:nvSpPr>
          <p:cNvPr id="208899" name="Rectangle 3"/>
          <p:cNvSpPr>
            <a:spLocks noGrp="1"/>
          </p:cNvSpPr>
          <p:nvPr>
            <p:ph type="body" idx="1"/>
          </p:nvPr>
        </p:nvSpPr>
        <p:spPr>
          <a:xfrm>
            <a:off x="914400" y="4343400"/>
            <a:ext cx="5029200" cy="4114800"/>
          </a:xfrm>
          <a:noFill/>
          <a:ln>
            <a:noFill/>
          </a:ln>
        </p:spPr>
        <p:txBody>
          <a:bodyPr wrap="square" lIns="91440" tIns="45720" rIns="91440" bIns="45720" anchor="t"/>
          <a:p>
            <a:pPr lvl="0"/>
            <a:r>
              <a:rPr lang="zh-CN" altLang="en-US" dirty="0"/>
              <a:t>大家考虑一下多个交换机级连的</a:t>
            </a:r>
            <a:r>
              <a:rPr lang="en-US" altLang="zh-CN" dirty="0"/>
              <a:t>MAC</a:t>
            </a:r>
            <a:r>
              <a:rPr lang="zh-CN" altLang="en-US" dirty="0"/>
              <a:t>地址表和包交换逻辑的情况。</a:t>
            </a:r>
            <a:endParaRPr lang="zh-CN" altLang="en-US" dirty="0"/>
          </a:p>
          <a:p>
            <a:pPr lvl="0"/>
            <a:endParaRPr lang="zh-CN" alt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BDED837-0D9D-40CD-B12A-1F6DEE479D79}" type="slidenum">
              <a:rPr lang="en-US" altLang="zh-CN"/>
            </a:fld>
            <a:endParaRPr lang="en-US" altLang="zh-CN"/>
          </a:p>
        </p:txBody>
      </p:sp>
      <p:sp>
        <p:nvSpPr>
          <p:cNvPr id="615426" name="Rectangle 2"/>
          <p:cNvSpPr>
            <a:spLocks noGrp="1" noRot="1" noChangeAspect="1" noChangeArrowheads="1" noTextEdit="1"/>
          </p:cNvSpPr>
          <p:nvPr>
            <p:ph type="sldImg"/>
          </p:nvPr>
        </p:nvSpPr>
        <p:spPr/>
      </p:sp>
      <p:sp>
        <p:nvSpPr>
          <p:cNvPr id="615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C6C5C3D-30BD-4184-AD6F-5F910A1E3EB6}" type="slidenum">
              <a:rPr lang="en-US" altLang="zh-CN"/>
            </a:fld>
            <a:endParaRPr lang="en-US" altLang="zh-CN"/>
          </a:p>
        </p:txBody>
      </p:sp>
      <p:sp>
        <p:nvSpPr>
          <p:cNvPr id="616450" name="Rectangle 2"/>
          <p:cNvSpPr>
            <a:spLocks noGrp="1" noRot="1" noChangeAspect="1" noChangeArrowheads="1" noTextEdit="1"/>
          </p:cNvSpPr>
          <p:nvPr>
            <p:ph type="sldImg"/>
          </p:nvPr>
        </p:nvSpPr>
        <p:spPr/>
      </p:sp>
      <p:sp>
        <p:nvSpPr>
          <p:cNvPr id="616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54CE576-B746-4E76-BA73-2B21B853916C}" type="slidenum">
              <a:rPr lang="en-US" altLang="zh-CN"/>
            </a:fld>
            <a:endParaRPr lang="en-US" altLang="zh-CN"/>
          </a:p>
        </p:txBody>
      </p:sp>
      <p:sp>
        <p:nvSpPr>
          <p:cNvPr id="617474" name="Rectangle 2"/>
          <p:cNvSpPr>
            <a:spLocks noGrp="1" noRot="1" noChangeAspect="1" noChangeArrowheads="1" noTextEdit="1"/>
          </p:cNvSpPr>
          <p:nvPr>
            <p:ph type="sldImg"/>
          </p:nvPr>
        </p:nvSpPr>
        <p:spPr/>
      </p:sp>
      <p:sp>
        <p:nvSpPr>
          <p:cNvPr id="617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F5B423B-6F7D-469A-A530-3C2FEE889A10}" type="slidenum">
              <a:rPr lang="en-US" altLang="zh-CN"/>
            </a:fld>
            <a:endParaRPr lang="en-US" altLang="zh-CN"/>
          </a:p>
        </p:txBody>
      </p:sp>
      <p:sp>
        <p:nvSpPr>
          <p:cNvPr id="618498" name="Rectangle 2"/>
          <p:cNvSpPr>
            <a:spLocks noGrp="1" noRot="1" noChangeAspect="1" noChangeArrowheads="1" noTextEdit="1"/>
          </p:cNvSpPr>
          <p:nvPr>
            <p:ph type="sldImg"/>
          </p:nvPr>
        </p:nvSpPr>
        <p:spPr/>
      </p:sp>
      <p:sp>
        <p:nvSpPr>
          <p:cNvPr id="618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66DF038-7A9D-4B1C-877F-6BCEBB4797C5}" type="slidenum">
              <a:rPr lang="en-US" altLang="zh-CN"/>
            </a:fld>
            <a:endParaRPr lang="en-US" altLang="zh-CN"/>
          </a:p>
        </p:txBody>
      </p:sp>
      <p:sp>
        <p:nvSpPr>
          <p:cNvPr id="619522" name="Rectangle 2"/>
          <p:cNvSpPr>
            <a:spLocks noGrp="1" noRot="1" noChangeAspect="1" noChangeArrowheads="1" noTextEdit="1"/>
          </p:cNvSpPr>
          <p:nvPr>
            <p:ph type="sldImg"/>
          </p:nvPr>
        </p:nvSpPr>
        <p:spPr/>
      </p:sp>
      <p:sp>
        <p:nvSpPr>
          <p:cNvPr id="619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92FA62A-5031-4DA5-880B-6FA2C93EAB4F}" type="slidenum">
              <a:rPr lang="en-US" altLang="zh-CN"/>
            </a:fld>
            <a:endParaRPr lang="en-US" altLang="zh-CN"/>
          </a:p>
        </p:txBody>
      </p:sp>
      <p:sp>
        <p:nvSpPr>
          <p:cNvPr id="620546" name="Rectangle 2"/>
          <p:cNvSpPr>
            <a:spLocks noGrp="1" noRot="1" noChangeAspect="1" noChangeArrowheads="1" noTextEdit="1"/>
          </p:cNvSpPr>
          <p:nvPr>
            <p:ph type="sldImg"/>
          </p:nvPr>
        </p:nvSpPr>
        <p:spPr/>
      </p:sp>
      <p:sp>
        <p:nvSpPr>
          <p:cNvPr id="620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A16434A-CB1C-4951-A81B-B63DE3DA5681}" type="slidenum">
              <a:rPr lang="en-US" altLang="zh-CN"/>
            </a:fld>
            <a:endParaRPr lang="en-US" altLang="zh-CN"/>
          </a:p>
        </p:txBody>
      </p:sp>
      <p:sp>
        <p:nvSpPr>
          <p:cNvPr id="621570" name="Rectangle 2"/>
          <p:cNvSpPr>
            <a:spLocks noGrp="1" noRot="1" noChangeAspect="1" noChangeArrowheads="1" noTextEdit="1"/>
          </p:cNvSpPr>
          <p:nvPr>
            <p:ph type="sldImg"/>
          </p:nvPr>
        </p:nvSpPr>
        <p:spPr/>
      </p:sp>
      <p:sp>
        <p:nvSpPr>
          <p:cNvPr id="621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DB92C36-7BE9-436E-BC04-D86DDBD15518}" type="slidenum">
              <a:rPr lang="en-US" altLang="zh-CN"/>
            </a:fld>
            <a:endParaRPr lang="en-US" altLang="zh-CN"/>
          </a:p>
        </p:txBody>
      </p:sp>
      <p:sp>
        <p:nvSpPr>
          <p:cNvPr id="622594" name="Rectangle 2"/>
          <p:cNvSpPr>
            <a:spLocks noGrp="1" noRot="1" noChangeAspect="1" noChangeArrowheads="1" noTextEdit="1"/>
          </p:cNvSpPr>
          <p:nvPr>
            <p:ph type="sldImg"/>
          </p:nvPr>
        </p:nvSpPr>
        <p:spPr/>
      </p:sp>
      <p:sp>
        <p:nvSpPr>
          <p:cNvPr id="622595"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anose="02010609060101010101" pitchFamily="2" charset="-122"/>
                <a:ea typeface="黑体" panose="02010609060101010101"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anose="05000000000000000000" pitchFamily="2" charset="2"/>
              <a:buNone/>
              <a:defRPr sz="3600" b="1">
                <a:latin typeface="黑体" panose="02010609060101010101" pitchFamily="2" charset="-122"/>
                <a:ea typeface="黑体" panose="02010609060101010101"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fld>
            <a:endParaRPr lang="en-US" altLang="zh-CN"/>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724150" y="228600"/>
            <a:ext cx="685165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295400"/>
            <a:ext cx="4375150" cy="5348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35550" y="1295400"/>
            <a:ext cx="4375150" cy="5348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showMasterSp="0">
  <p:cSld name="标题和表格">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28497" y="260648"/>
            <a:ext cx="6851650" cy="533400"/>
          </a:xfrm>
        </p:spPr>
        <p:txBody>
          <a:bodyPr/>
          <a:lstStyle>
            <a:lvl1pPr algn="l">
              <a:defRPr/>
            </a:lvl1pPr>
          </a:lstStyle>
          <a:p>
            <a:r>
              <a:rPr lang="zh-CN" altLang="en-US" dirty="0" smtClean="0"/>
              <a:t>单击此处编辑母版标题样式</a:t>
            </a:r>
            <a:endParaRPr lang="zh-CN" altLang="en-US" dirty="0"/>
          </a:p>
        </p:txBody>
      </p:sp>
      <p:sp>
        <p:nvSpPr>
          <p:cNvPr id="3" name="表格占位符 2"/>
          <p:cNvSpPr>
            <a:spLocks noGrp="1"/>
          </p:cNvSpPr>
          <p:nvPr>
            <p:ph type="tbl" idx="1"/>
          </p:nvPr>
        </p:nvSpPr>
        <p:spPr>
          <a:xfrm>
            <a:off x="495300" y="1295400"/>
            <a:ext cx="8915400" cy="534828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endParaRPr kumimoji="0" lang="zh-CN" altLang="en-US" sz="3200" b="0" i="0" u="none" strike="noStrike" kern="0" cap="none" spc="0" normalizeH="0" baseline="0" noProof="0">
              <a:ln>
                <a:noFill/>
              </a:ln>
              <a:solidFill>
                <a:schemeClr val="tx1"/>
              </a:solidFill>
              <a:effectLst/>
              <a:uLnTx/>
              <a:uFillTx/>
              <a:latin typeface="Comic Sans MS" panose="030F0702030302020204" pitchFamily="66" charset="0"/>
              <a:ea typeface="幼圆" panose="02010509060101010101" pitchFamily="49"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anose="02010609060101010101"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fld>
            <a:endParaRPr lang="en-US" altLang="zh-CN"/>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anose="02010609060101010101" pitchFamily="2" charset="-122"/>
              </a:defRPr>
            </a:lvl1pPr>
            <a:lvl2pPr>
              <a:buClr>
                <a:schemeClr val="accent2"/>
              </a:buCl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buClr>
                <a:srgbClr val="333399"/>
              </a:buClr>
              <a:defRPr sz="20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anose="02010609060101010101" pitchFamily="2" charset="-122"/>
              </a:defRPr>
            </a:lvl1pPr>
            <a:lvl2pPr>
              <a:buClr>
                <a:schemeClr val="accent2"/>
              </a:buCl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buClr>
                <a:srgbClr val="333399"/>
              </a:buClr>
              <a:defRPr sz="20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fld>
            <a:endParaRPr lang="en-US" altLang="zh-CN"/>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fld>
            <a:endParaRPr lang="en-US" altLang="zh-CN"/>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fld>
            <a:endParaRPr lang="en-US" altLang="zh-CN"/>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2.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000">
                <a:ea typeface="宋体" panose="02010600030101010101" pitchFamily="2" charset="-122"/>
              </a:defRPr>
            </a:lvl1pPr>
          </a:lstStyle>
          <a:p>
            <a:fld id="{67B052E9-C54A-4603-AE2F-EB72B006DB6C}" type="slidenum">
              <a:rPr lang="zh-CN" altLang="en-US"/>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pic>
        <p:nvPicPr>
          <p:cNvPr id="11" name="Picture 2" descr="computer networking 的图像结果"/>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hf hdr="0" ftr="0" dt="0"/>
  <p:txStyles>
    <p:titleStyle>
      <a:lvl1pPr algn="l" rtl="0" eaLnBrk="1" fontAlgn="base" hangingPunct="1">
        <a:spcBef>
          <a:spcPct val="0"/>
        </a:spcBef>
        <a:spcAft>
          <a:spcPct val="0"/>
        </a:spcAft>
        <a:defRPr sz="4400" b="1">
          <a:solidFill>
            <a:srgbClr val="333399"/>
          </a:solidFill>
          <a:latin typeface="+mn-lt"/>
          <a:ea typeface="黑体" panose="02010609060101010101" pitchFamily="2" charset="-122"/>
          <a:cs typeface="+mj-cs"/>
        </a:defRPr>
      </a:lvl1pPr>
      <a:lvl2pPr algn="l" rtl="0" eaLnBrk="1" fontAlgn="base" hangingPunct="1">
        <a:spcBef>
          <a:spcPct val="0"/>
        </a:spcBef>
        <a:spcAft>
          <a:spcPct val="0"/>
        </a:spcAft>
        <a:defRPr sz="4400">
          <a:solidFill>
            <a:schemeClr val="tx2"/>
          </a:solidFill>
          <a:latin typeface="Times New Roman" panose="02020603050405020304" pitchFamily="18" charset="0"/>
        </a:defRPr>
      </a:lvl2pPr>
      <a:lvl3pPr algn="l" rtl="0" eaLnBrk="1" fontAlgn="base" hangingPunct="1">
        <a:spcBef>
          <a:spcPct val="0"/>
        </a:spcBef>
        <a:spcAft>
          <a:spcPct val="0"/>
        </a:spcAft>
        <a:defRPr sz="4400">
          <a:solidFill>
            <a:schemeClr val="tx2"/>
          </a:solidFill>
          <a:latin typeface="Times New Roman" panose="02020603050405020304" pitchFamily="18" charset="0"/>
        </a:defRPr>
      </a:lvl3pPr>
      <a:lvl4pPr algn="l" rtl="0" eaLnBrk="1" fontAlgn="base" hangingPunct="1">
        <a:spcBef>
          <a:spcPct val="0"/>
        </a:spcBef>
        <a:spcAft>
          <a:spcPct val="0"/>
        </a:spcAft>
        <a:defRPr sz="4400">
          <a:solidFill>
            <a:schemeClr val="tx2"/>
          </a:solidFill>
          <a:latin typeface="Times New Roman" panose="02020603050405020304" pitchFamily="18" charset="0"/>
        </a:defRPr>
      </a:lvl4pPr>
      <a:lvl5pPr algn="l" rtl="0" eaLnBrk="1" fontAlgn="base" hangingPunct="1">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anose="05000000000000000000" pitchFamily="2" charset="2"/>
        <a:buChar char="n"/>
        <a:defRPr sz="3200" b="1">
          <a:solidFill>
            <a:schemeClr val="tx1"/>
          </a:solidFill>
          <a:latin typeface="+mn-lt"/>
          <a:ea typeface="黑体" panose="02010609060101010101"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anose="05000000000000000000" pitchFamily="2" charset="2"/>
        <a:buChar char="n"/>
        <a:defRPr sz="2800" b="1">
          <a:solidFill>
            <a:schemeClr val="tx1"/>
          </a:solidFill>
          <a:latin typeface="+mn-lt"/>
          <a:ea typeface="黑体" panose="02010609060101010101"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anose="05000000000000000000" pitchFamily="2" charset="2"/>
        <a:buChar char="p"/>
        <a:defRPr sz="2400" b="1">
          <a:solidFill>
            <a:schemeClr val="tx1"/>
          </a:solidFill>
          <a:latin typeface="+mn-lt"/>
          <a:ea typeface="黑体" panose="02010609060101010101"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anose="05000000000000000000" pitchFamily="2" charset="2"/>
        <a:buChar char="n"/>
        <a:defRPr sz="2000" b="1">
          <a:solidFill>
            <a:schemeClr val="tx1"/>
          </a:solidFill>
          <a:latin typeface="+mn-lt"/>
          <a:ea typeface="黑体" panose="02010609060101010101"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anose="05000000000000000000" pitchFamily="2" charset="2"/>
        <a:buChar char="n"/>
        <a:defRPr sz="2000" b="1">
          <a:solidFill>
            <a:schemeClr val="tx1"/>
          </a:solidFill>
          <a:latin typeface="+mn-lt"/>
          <a:ea typeface="黑体" panose="02010609060101010101" pitchFamily="2" charset="-122"/>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6.xml"/><Relationship Id="rId2" Type="http://schemas.openxmlformats.org/officeDocument/2006/relationships/image" Target="../media/image4.wmf"/><Relationship Id="rId1" Type="http://schemas.openxmlformats.org/officeDocument/2006/relationships/image" Target="../media/image3.wmf"/></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wmf"/><Relationship Id="rId2" Type="http://schemas.openxmlformats.org/officeDocument/2006/relationships/image" Target="../media/image4.wmf"/><Relationship Id="rId1" Type="http://schemas.openxmlformats.org/officeDocument/2006/relationships/image" Target="../media/image10.wmf"/></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wmf"/><Relationship Id="rId1" Type="http://schemas.openxmlformats.org/officeDocument/2006/relationships/image" Target="../media/image10.wmf"/></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4" Type="http://schemas.openxmlformats.org/officeDocument/2006/relationships/notesSlide" Target="../notesSlides/notesSlide88.xml"/><Relationship Id="rId3" Type="http://schemas.openxmlformats.org/officeDocument/2006/relationships/slideLayout" Target="../slideLayouts/slideLayout7.xml"/><Relationship Id="rId2" Type="http://schemas.openxmlformats.org/officeDocument/2006/relationships/image" Target="../media/image10.wmf"/><Relationship Id="rId1" Type="http://schemas.openxmlformats.org/officeDocument/2006/relationships/image" Target="../media/image12.wmf"/></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wmf"/></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7.xml"/><Relationship Id="rId1" Type="http://schemas.openxmlformats.org/officeDocument/2006/relationships/image" Target="../media/image4.wmf"/></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7.xml"/><Relationship Id="rId1" Type="http://schemas.openxmlformats.org/officeDocument/2006/relationships/image" Target="../media/image4.wmf"/></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7.xml"/><Relationship Id="rId1" Type="http://schemas.openxmlformats.org/officeDocument/2006/relationships/image" Target="../media/image4.wmf"/></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7.xml"/><Relationship Id="rId1" Type="http://schemas.openxmlformats.org/officeDocument/2006/relationships/image" Target="../media/image4.wmf"/></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4" Type="http://schemas.openxmlformats.org/officeDocument/2006/relationships/notesSlide" Target="../notesSlides/notesSlide106.xml"/><Relationship Id="rId3" Type="http://schemas.openxmlformats.org/officeDocument/2006/relationships/slideLayout" Target="../slideLayouts/slideLayout6.xml"/><Relationship Id="rId2" Type="http://schemas.openxmlformats.org/officeDocument/2006/relationships/image" Target="../media/image14.wmf"/><Relationship Id="rId1" Type="http://schemas.openxmlformats.org/officeDocument/2006/relationships/image" Target="../media/image4.wmf"/></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image" Target="../media/image4.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w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oleObject" Target="../embeddings/oleObject1.bin"/></Relationships>
</file>

<file path=ppt/slides/_rels/slide83.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14.xml"/><Relationship Id="rId3" Type="http://schemas.openxmlformats.org/officeDocument/2006/relationships/image" Target="../media/image8.jpeg"/><Relationship Id="rId2" Type="http://schemas.openxmlformats.org/officeDocument/2006/relationships/image" Target="../media/image7.emf"/><Relationship Id="rId1" Type="http://schemas.openxmlformats.org/officeDocument/2006/relationships/oleObject" Target="../embeddings/oleObject2.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6.xml"/><Relationship Id="rId2" Type="http://schemas.openxmlformats.org/officeDocument/2006/relationships/image" Target="../media/image4.wmf"/><Relationship Id="rId1" Type="http://schemas.openxmlformats.org/officeDocument/2006/relationships/image" Target="../media/image3.w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物理层回顾</a:t>
            </a:r>
            <a:endParaRPr lang="zh-CN" altLang="zh-CN"/>
          </a:p>
        </p:txBody>
      </p:sp>
      <p:sp>
        <p:nvSpPr>
          <p:cNvPr id="3" name="内容占位符 2"/>
          <p:cNvSpPr>
            <a:spLocks noGrp="1"/>
          </p:cNvSpPr>
          <p:nvPr>
            <p:ph idx="1"/>
          </p:nvPr>
        </p:nvSpPr>
        <p:spPr/>
        <p:txBody>
          <a:bodyPr/>
          <a:p>
            <a:r>
              <a:rPr lang="zh-CN" altLang="en-US"/>
              <a:t>物理层的作用？</a:t>
            </a:r>
            <a:endParaRPr lang="zh-CN" altLang="en-US"/>
          </a:p>
          <a:p>
            <a:r>
              <a:rPr lang="zh-CN" altLang="en-US"/>
              <a:t>物理层主要任务？</a:t>
            </a:r>
            <a:endParaRPr lang="zh-CN" altLang="en-US"/>
          </a:p>
          <a:p>
            <a:r>
              <a:rPr lang="zh-CN" altLang="en-US"/>
              <a:t>模拟信号，数字信号</a:t>
            </a:r>
            <a:endParaRPr lang="zh-CN" altLang="en-US"/>
          </a:p>
          <a:p>
            <a:r>
              <a:rPr lang="zh-CN" altLang="en-US"/>
              <a:t>什么是基带信号？</a:t>
            </a:r>
            <a:endParaRPr lang="zh-CN" altLang="en-US"/>
          </a:p>
          <a:p>
            <a:r>
              <a:rPr lang="zh-CN" altLang="en-US"/>
              <a:t>信号为什么需要调制？</a:t>
            </a:r>
            <a:endParaRPr lang="zh-CN" altLang="en-US"/>
          </a:p>
          <a:p>
            <a:r>
              <a:rPr lang="zh-CN" altLang="en-US"/>
              <a:t>调制方式有哪两种？</a:t>
            </a:r>
            <a:endParaRPr lang="zh-CN" altLang="en-US"/>
          </a:p>
          <a:p>
            <a:r>
              <a:rPr lang="zh-CN" altLang="en-US"/>
              <a:t>编码方式</a:t>
            </a:r>
            <a:endParaRPr lang="zh-CN" altLang="en-US"/>
          </a:p>
          <a:p>
            <a:pPr lvl="1"/>
            <a:r>
              <a:rPr lang="zh-CN" altLang="en-US"/>
              <a:t>不归零、归零制、曼切斯特、差分曼切斯特</a:t>
            </a:r>
            <a:endParaRPr lang="zh-CN" altLang="en-US"/>
          </a:p>
        </p:txBody>
      </p:sp>
      <p:sp>
        <p:nvSpPr>
          <p:cNvPr id="4" name="灯片编号占位符 3"/>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dirty="0">
                <a:latin typeface="黑体" panose="02010609060101010101" pitchFamily="2" charset="-122"/>
              </a:rPr>
              <a:t>数据链路层的简单模型</a:t>
            </a:r>
            <a:r>
              <a:rPr lang="en-US" altLang="zh-CN" dirty="0">
                <a:latin typeface="黑体" panose="02010609060101010101" pitchFamily="2" charset="-122"/>
              </a:rPr>
              <a:t>( </a:t>
            </a:r>
            <a:r>
              <a:rPr lang="zh-CN" altLang="en-US" dirty="0">
                <a:latin typeface="黑体" panose="02010609060101010101" pitchFamily="2" charset="-122"/>
              </a:rPr>
              <a:t>续）</a:t>
            </a:r>
            <a:endParaRPr lang="zh-CN" altLang="en-US" dirty="0">
              <a:latin typeface="黑体" panose="02010609060101010101" pitchFamily="2" charset="-122"/>
            </a:endParaRPr>
          </a:p>
        </p:txBody>
      </p:sp>
      <p:sp>
        <p:nvSpPr>
          <p:cNvPr id="118788" name="Line 4"/>
          <p:cNvSpPr>
            <a:spLocks noChangeShapeType="1"/>
          </p:cNvSpPr>
          <p:nvPr/>
        </p:nvSpPr>
        <p:spPr bwMode="auto">
          <a:xfrm flipH="1" flipV="1">
            <a:off x="8539286" y="2721124"/>
            <a:ext cx="729192" cy="635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789" name="Line 5"/>
          <p:cNvSpPr>
            <a:spLocks noChangeShapeType="1"/>
          </p:cNvSpPr>
          <p:nvPr/>
        </p:nvSpPr>
        <p:spPr bwMode="auto">
          <a:xfrm flipH="1" flipV="1">
            <a:off x="7356069" y="2416324"/>
            <a:ext cx="687917" cy="2159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790" name="Line 6"/>
          <p:cNvSpPr>
            <a:spLocks noChangeShapeType="1"/>
          </p:cNvSpPr>
          <p:nvPr/>
        </p:nvSpPr>
        <p:spPr bwMode="auto">
          <a:xfrm flipV="1">
            <a:off x="6392986" y="2403624"/>
            <a:ext cx="825500" cy="1524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791" name="Line 7"/>
          <p:cNvSpPr>
            <a:spLocks noChangeShapeType="1"/>
          </p:cNvSpPr>
          <p:nvPr/>
        </p:nvSpPr>
        <p:spPr bwMode="auto">
          <a:xfrm flipV="1">
            <a:off x="5237286" y="2479824"/>
            <a:ext cx="990600" cy="762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792" name="Line 8"/>
          <p:cNvSpPr>
            <a:spLocks noChangeShapeType="1"/>
          </p:cNvSpPr>
          <p:nvPr/>
        </p:nvSpPr>
        <p:spPr bwMode="auto">
          <a:xfrm>
            <a:off x="4081586" y="2556024"/>
            <a:ext cx="99060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793" name="Line 9"/>
          <p:cNvSpPr>
            <a:spLocks noChangeShapeType="1"/>
          </p:cNvSpPr>
          <p:nvPr/>
        </p:nvSpPr>
        <p:spPr bwMode="auto">
          <a:xfrm>
            <a:off x="2843336" y="2327424"/>
            <a:ext cx="990600" cy="2286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794" name="Freeform 10"/>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118795" name="Group 11"/>
          <p:cNvGrpSpPr/>
          <p:nvPr/>
        </p:nvGrpSpPr>
        <p:grpSpPr bwMode="auto">
          <a:xfrm>
            <a:off x="1274886" y="2175024"/>
            <a:ext cx="1222772" cy="781050"/>
            <a:chOff x="1680" y="240"/>
            <a:chExt cx="2529" cy="1270"/>
          </a:xfrm>
        </p:grpSpPr>
        <p:sp>
          <p:nvSpPr>
            <p:cNvPr id="118796" name="Oval 12"/>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797" name="Oval 13"/>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798" name="Oval 14"/>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799" name="Oval 15"/>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00" name="Oval 16"/>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01" name="Oval 17"/>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02" name="Oval 18"/>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03" name="Oval 19"/>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04" name="Oval 20"/>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812" name="Group 28"/>
          <p:cNvGrpSpPr/>
          <p:nvPr/>
        </p:nvGrpSpPr>
        <p:grpSpPr bwMode="auto">
          <a:xfrm>
            <a:off x="3338636" y="2175024"/>
            <a:ext cx="1222772" cy="781050"/>
            <a:chOff x="1680" y="240"/>
            <a:chExt cx="2529" cy="1270"/>
          </a:xfrm>
        </p:grpSpPr>
        <p:sp>
          <p:nvSpPr>
            <p:cNvPr id="118813" name="Oval 29"/>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14" name="Oval 30"/>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15" name="Oval 31"/>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16" name="Oval 32"/>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17" name="Oval 33"/>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18" name="Oval 34"/>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19" name="Oval 35"/>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20" name="Oval 36"/>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21" name="Oval 37"/>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18822" name="Text Box 38"/>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局域网</a:t>
            </a:r>
            <a:endParaRPr kumimoji="1" lang="zh-CN" altLang="en-US" sz="1800" b="1">
              <a:solidFill>
                <a:srgbClr val="000099"/>
              </a:solidFill>
              <a:latin typeface="+mn-lt"/>
              <a:ea typeface="黑体" panose="02010609060101010101" pitchFamily="2" charset="-122"/>
            </a:endParaRPr>
          </a:p>
        </p:txBody>
      </p:sp>
      <p:pic>
        <p:nvPicPr>
          <p:cNvPr id="118823" name="Picture 3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1" name="Picture 8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2" name="Picture 8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873" name="Picture 8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8874" name="Group 90"/>
          <p:cNvGrpSpPr/>
          <p:nvPr/>
        </p:nvGrpSpPr>
        <p:grpSpPr bwMode="auto">
          <a:xfrm>
            <a:off x="5650036" y="2175024"/>
            <a:ext cx="1222772" cy="781050"/>
            <a:chOff x="1680" y="240"/>
            <a:chExt cx="2529" cy="1270"/>
          </a:xfrm>
        </p:grpSpPr>
        <p:sp>
          <p:nvSpPr>
            <p:cNvPr id="118875" name="Oval 9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76" name="Oval 9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77" name="Oval 9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78" name="Oval 9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79" name="Oval 9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80" name="Oval 9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81" name="Oval 9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82" name="Oval 9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83" name="Oval 9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18884" name="Text Box 100"/>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广域网</a:t>
            </a:r>
            <a:endParaRPr kumimoji="1" lang="zh-CN" altLang="en-US" sz="1800" b="1">
              <a:solidFill>
                <a:srgbClr val="000099"/>
              </a:solidFill>
              <a:latin typeface="+mn-lt"/>
              <a:ea typeface="黑体" panose="02010609060101010101" pitchFamily="2" charset="-122"/>
            </a:endParaRPr>
          </a:p>
        </p:txBody>
      </p:sp>
      <p:sp>
        <p:nvSpPr>
          <p:cNvPr id="118885" name="Text Box 101"/>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主机</a:t>
            </a:r>
            <a:r>
              <a:rPr kumimoji="1" lang="zh-CN" altLang="en-US" sz="14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1</a:t>
            </a:r>
            <a:endParaRPr kumimoji="1" lang="en-US" altLang="zh-CN" sz="1800" b="1" baseline="-25000">
              <a:solidFill>
                <a:srgbClr val="000099"/>
              </a:solidFill>
              <a:latin typeface="+mn-lt"/>
              <a:ea typeface="黑体" panose="02010609060101010101" pitchFamily="2" charset="-122"/>
            </a:endParaRPr>
          </a:p>
        </p:txBody>
      </p:sp>
      <p:sp>
        <p:nvSpPr>
          <p:cNvPr id="118886" name="Text Box 102"/>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主机</a:t>
            </a:r>
            <a:r>
              <a:rPr kumimoji="1" lang="zh-CN" altLang="en-US" sz="14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2</a:t>
            </a:r>
            <a:endParaRPr kumimoji="1" lang="en-US" altLang="zh-CN" sz="1800" b="1" baseline="-25000">
              <a:solidFill>
                <a:srgbClr val="000099"/>
              </a:solidFill>
              <a:latin typeface="+mn-lt"/>
              <a:ea typeface="黑体" panose="02010609060101010101" pitchFamily="2" charset="-122"/>
            </a:endParaRPr>
          </a:p>
        </p:txBody>
      </p:sp>
      <p:sp>
        <p:nvSpPr>
          <p:cNvPr id="118887" name="Text Box 103"/>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1</a:t>
            </a:r>
            <a:endParaRPr kumimoji="1" lang="en-US" altLang="zh-CN" sz="1800" b="1" baseline="-25000">
              <a:solidFill>
                <a:srgbClr val="000099"/>
              </a:solidFill>
              <a:latin typeface="+mn-lt"/>
              <a:ea typeface="黑体" panose="02010609060101010101" pitchFamily="2" charset="-122"/>
            </a:endParaRPr>
          </a:p>
        </p:txBody>
      </p:sp>
      <p:sp>
        <p:nvSpPr>
          <p:cNvPr id="118888" name="Text Box 104"/>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2</a:t>
            </a:r>
            <a:endParaRPr kumimoji="1" lang="en-US" altLang="zh-CN" sz="1800" b="1" baseline="-25000">
              <a:solidFill>
                <a:srgbClr val="000099"/>
              </a:solidFill>
              <a:latin typeface="+mn-lt"/>
              <a:ea typeface="黑体" panose="02010609060101010101" pitchFamily="2" charset="-122"/>
            </a:endParaRPr>
          </a:p>
        </p:txBody>
      </p:sp>
      <p:sp>
        <p:nvSpPr>
          <p:cNvPr id="118889" name="Text Box 105"/>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3</a:t>
            </a:r>
            <a:endParaRPr kumimoji="1" lang="en-US" altLang="zh-CN" sz="1800" b="1" baseline="-25000">
              <a:solidFill>
                <a:srgbClr val="000099"/>
              </a:solidFill>
              <a:latin typeface="+mn-lt"/>
              <a:ea typeface="黑体" panose="02010609060101010101" pitchFamily="2" charset="-122"/>
            </a:endParaRPr>
          </a:p>
        </p:txBody>
      </p:sp>
      <p:sp>
        <p:nvSpPr>
          <p:cNvPr id="118890" name="Text Box 106"/>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电话网</a:t>
            </a:r>
            <a:endParaRPr kumimoji="1" lang="zh-CN" altLang="en-US" sz="1800" b="1">
              <a:solidFill>
                <a:srgbClr val="000099"/>
              </a:solidFill>
              <a:latin typeface="+mn-lt"/>
              <a:ea typeface="黑体" panose="02010609060101010101" pitchFamily="2" charset="-122"/>
            </a:endParaRPr>
          </a:p>
        </p:txBody>
      </p:sp>
      <p:grpSp>
        <p:nvGrpSpPr>
          <p:cNvPr id="118898" name="Group 114"/>
          <p:cNvGrpSpPr/>
          <p:nvPr/>
        </p:nvGrpSpPr>
        <p:grpSpPr bwMode="auto">
          <a:xfrm>
            <a:off x="449386" y="2403624"/>
            <a:ext cx="720593" cy="546100"/>
            <a:chOff x="624" y="2968"/>
            <a:chExt cx="1331" cy="920"/>
          </a:xfrm>
        </p:grpSpPr>
        <p:sp>
          <p:nvSpPr>
            <p:cNvPr id="118899" name="Freeform 115"/>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00" name="Freeform 116"/>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8901" name="Freeform 117"/>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8902" name="Freeform 118"/>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8903" name="Freeform 119"/>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8904" name="Freeform 120"/>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05" name="Freeform 121"/>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06" name="Freeform 122"/>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07" name="Freeform 123"/>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08" name="Freeform 124"/>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09" name="Freeform 125"/>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10" name="Freeform 126"/>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18911" name="Group 127"/>
            <p:cNvGrpSpPr/>
            <p:nvPr/>
          </p:nvGrpSpPr>
          <p:grpSpPr bwMode="auto">
            <a:xfrm>
              <a:off x="700" y="3526"/>
              <a:ext cx="515" cy="270"/>
              <a:chOff x="700" y="3526"/>
              <a:chExt cx="515" cy="270"/>
            </a:xfrm>
          </p:grpSpPr>
          <p:grpSp>
            <p:nvGrpSpPr>
              <p:cNvPr id="118912" name="Group 128"/>
              <p:cNvGrpSpPr/>
              <p:nvPr/>
            </p:nvGrpSpPr>
            <p:grpSpPr bwMode="auto">
              <a:xfrm>
                <a:off x="737" y="3534"/>
                <a:ext cx="49" cy="23"/>
                <a:chOff x="737" y="3534"/>
                <a:chExt cx="49" cy="23"/>
              </a:xfrm>
            </p:grpSpPr>
            <p:sp>
              <p:nvSpPr>
                <p:cNvPr id="118913" name="Freeform 129"/>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14" name="Freeform 130"/>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15" name="Freeform 131"/>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16" name="Group 132"/>
              <p:cNvGrpSpPr/>
              <p:nvPr/>
            </p:nvGrpSpPr>
            <p:grpSpPr bwMode="auto">
              <a:xfrm>
                <a:off x="748" y="3547"/>
                <a:ext cx="50" cy="23"/>
                <a:chOff x="748" y="3547"/>
                <a:chExt cx="50" cy="23"/>
              </a:xfrm>
            </p:grpSpPr>
            <p:sp>
              <p:nvSpPr>
                <p:cNvPr id="118917" name="Freeform 133"/>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18" name="Freeform 134"/>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19" name="Freeform 135"/>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18920" name="Freeform 136"/>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21" name="Freeform 137"/>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22" name="Freeform 138"/>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23" name="Freeform 139"/>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18924" name="Group 140"/>
              <p:cNvGrpSpPr/>
              <p:nvPr/>
            </p:nvGrpSpPr>
            <p:grpSpPr bwMode="auto">
              <a:xfrm>
                <a:off x="872" y="3547"/>
                <a:ext cx="50" cy="23"/>
                <a:chOff x="872" y="3547"/>
                <a:chExt cx="50" cy="23"/>
              </a:xfrm>
            </p:grpSpPr>
            <p:sp>
              <p:nvSpPr>
                <p:cNvPr id="118925" name="Freeform 141"/>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26" name="Freeform 142"/>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27" name="Freeform 143"/>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28" name="Group 144"/>
              <p:cNvGrpSpPr/>
              <p:nvPr/>
            </p:nvGrpSpPr>
            <p:grpSpPr bwMode="auto">
              <a:xfrm>
                <a:off x="885" y="3559"/>
                <a:ext cx="50" cy="23"/>
                <a:chOff x="885" y="3559"/>
                <a:chExt cx="50" cy="23"/>
              </a:xfrm>
            </p:grpSpPr>
            <p:sp>
              <p:nvSpPr>
                <p:cNvPr id="118929" name="Freeform 145"/>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30" name="Freeform 146"/>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31" name="Freeform 147"/>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32" name="Group 148"/>
              <p:cNvGrpSpPr/>
              <p:nvPr/>
            </p:nvGrpSpPr>
            <p:grpSpPr bwMode="auto">
              <a:xfrm>
                <a:off x="898" y="3571"/>
                <a:ext cx="49" cy="23"/>
                <a:chOff x="898" y="3571"/>
                <a:chExt cx="49" cy="23"/>
              </a:xfrm>
            </p:grpSpPr>
            <p:sp>
              <p:nvSpPr>
                <p:cNvPr id="118933" name="Freeform 149"/>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34" name="Freeform 150"/>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35" name="Freeform 151"/>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36" name="Group 152"/>
              <p:cNvGrpSpPr/>
              <p:nvPr/>
            </p:nvGrpSpPr>
            <p:grpSpPr bwMode="auto">
              <a:xfrm>
                <a:off x="911" y="3585"/>
                <a:ext cx="49" cy="23"/>
                <a:chOff x="911" y="3585"/>
                <a:chExt cx="49" cy="23"/>
              </a:xfrm>
            </p:grpSpPr>
            <p:sp>
              <p:nvSpPr>
                <p:cNvPr id="118937" name="Freeform 153"/>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38" name="Freeform 154"/>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39" name="Freeform 155"/>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40" name="Group 156"/>
              <p:cNvGrpSpPr/>
              <p:nvPr/>
            </p:nvGrpSpPr>
            <p:grpSpPr bwMode="auto">
              <a:xfrm>
                <a:off x="923" y="3600"/>
                <a:ext cx="99" cy="73"/>
                <a:chOff x="923" y="3600"/>
                <a:chExt cx="99" cy="73"/>
              </a:xfrm>
            </p:grpSpPr>
            <p:grpSp>
              <p:nvGrpSpPr>
                <p:cNvPr id="118941" name="Group 157"/>
                <p:cNvGrpSpPr/>
                <p:nvPr/>
              </p:nvGrpSpPr>
              <p:grpSpPr bwMode="auto">
                <a:xfrm>
                  <a:off x="923" y="3600"/>
                  <a:ext cx="49" cy="23"/>
                  <a:chOff x="923" y="3600"/>
                  <a:chExt cx="49" cy="23"/>
                </a:xfrm>
              </p:grpSpPr>
              <p:sp>
                <p:nvSpPr>
                  <p:cNvPr id="118942" name="Freeform 158"/>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43" name="Freeform 159"/>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44" name="Freeform 160"/>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45" name="Group 161"/>
                <p:cNvGrpSpPr/>
                <p:nvPr/>
              </p:nvGrpSpPr>
              <p:grpSpPr bwMode="auto">
                <a:xfrm>
                  <a:off x="935" y="3612"/>
                  <a:ext cx="48" cy="23"/>
                  <a:chOff x="935" y="3612"/>
                  <a:chExt cx="48" cy="23"/>
                </a:xfrm>
              </p:grpSpPr>
              <p:sp>
                <p:nvSpPr>
                  <p:cNvPr id="118946" name="Freeform 162"/>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47" name="Freeform 163"/>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48" name="Freeform 164"/>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49" name="Group 165"/>
                <p:cNvGrpSpPr/>
                <p:nvPr/>
              </p:nvGrpSpPr>
              <p:grpSpPr bwMode="auto">
                <a:xfrm>
                  <a:off x="947" y="3625"/>
                  <a:ext cx="50" cy="22"/>
                  <a:chOff x="947" y="3625"/>
                  <a:chExt cx="50" cy="22"/>
                </a:xfrm>
              </p:grpSpPr>
              <p:sp>
                <p:nvSpPr>
                  <p:cNvPr id="118950" name="Freeform 166"/>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51" name="Freeform 167"/>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52" name="Freeform 168"/>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53" name="Group 169"/>
                <p:cNvGrpSpPr/>
                <p:nvPr/>
              </p:nvGrpSpPr>
              <p:grpSpPr bwMode="auto">
                <a:xfrm>
                  <a:off x="960" y="3637"/>
                  <a:ext cx="50" cy="23"/>
                  <a:chOff x="960" y="3637"/>
                  <a:chExt cx="50" cy="23"/>
                </a:xfrm>
              </p:grpSpPr>
              <p:sp>
                <p:nvSpPr>
                  <p:cNvPr id="118954" name="Freeform 170"/>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55" name="Freeform 171"/>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56" name="Freeform 172"/>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57" name="Group 173"/>
                <p:cNvGrpSpPr/>
                <p:nvPr/>
              </p:nvGrpSpPr>
              <p:grpSpPr bwMode="auto">
                <a:xfrm>
                  <a:off x="973" y="3650"/>
                  <a:ext cx="49" cy="23"/>
                  <a:chOff x="973" y="3650"/>
                  <a:chExt cx="49" cy="23"/>
                </a:xfrm>
              </p:grpSpPr>
              <p:sp>
                <p:nvSpPr>
                  <p:cNvPr id="118958" name="Freeform 174"/>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59" name="Freeform 175"/>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60" name="Freeform 176"/>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8961" name="Group 177"/>
              <p:cNvGrpSpPr/>
              <p:nvPr/>
            </p:nvGrpSpPr>
            <p:grpSpPr bwMode="auto">
              <a:xfrm>
                <a:off x="985" y="3665"/>
                <a:ext cx="100" cy="73"/>
                <a:chOff x="985" y="3665"/>
                <a:chExt cx="100" cy="73"/>
              </a:xfrm>
            </p:grpSpPr>
            <p:grpSp>
              <p:nvGrpSpPr>
                <p:cNvPr id="118962" name="Group 178"/>
                <p:cNvGrpSpPr/>
                <p:nvPr/>
              </p:nvGrpSpPr>
              <p:grpSpPr bwMode="auto">
                <a:xfrm>
                  <a:off x="985" y="3665"/>
                  <a:ext cx="50" cy="23"/>
                  <a:chOff x="985" y="3665"/>
                  <a:chExt cx="50" cy="23"/>
                </a:xfrm>
              </p:grpSpPr>
              <p:sp>
                <p:nvSpPr>
                  <p:cNvPr id="118963" name="Freeform 179"/>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64" name="Freeform 180"/>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65" name="Freeform 181"/>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66" name="Group 182"/>
                <p:cNvGrpSpPr/>
                <p:nvPr/>
              </p:nvGrpSpPr>
              <p:grpSpPr bwMode="auto">
                <a:xfrm>
                  <a:off x="997" y="3677"/>
                  <a:ext cx="49" cy="23"/>
                  <a:chOff x="997" y="3677"/>
                  <a:chExt cx="49" cy="23"/>
                </a:xfrm>
              </p:grpSpPr>
              <p:sp>
                <p:nvSpPr>
                  <p:cNvPr id="118967" name="Freeform 183"/>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68" name="Freeform 184"/>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69" name="Freeform 185"/>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70" name="Group 186"/>
                <p:cNvGrpSpPr/>
                <p:nvPr/>
              </p:nvGrpSpPr>
              <p:grpSpPr bwMode="auto">
                <a:xfrm>
                  <a:off x="1010" y="3690"/>
                  <a:ext cx="48" cy="23"/>
                  <a:chOff x="1010" y="3690"/>
                  <a:chExt cx="48" cy="23"/>
                </a:xfrm>
              </p:grpSpPr>
              <p:sp>
                <p:nvSpPr>
                  <p:cNvPr id="118971" name="Freeform 187"/>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72" name="Freeform 188"/>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73" name="Freeform 189"/>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74" name="Group 190"/>
                <p:cNvGrpSpPr/>
                <p:nvPr/>
              </p:nvGrpSpPr>
              <p:grpSpPr bwMode="auto">
                <a:xfrm>
                  <a:off x="1023" y="3703"/>
                  <a:ext cx="49" cy="22"/>
                  <a:chOff x="1023" y="3703"/>
                  <a:chExt cx="49" cy="22"/>
                </a:xfrm>
              </p:grpSpPr>
              <p:sp>
                <p:nvSpPr>
                  <p:cNvPr id="118975" name="Freeform 191"/>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76" name="Freeform 192"/>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77" name="Freeform 193"/>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78" name="Group 194"/>
                <p:cNvGrpSpPr/>
                <p:nvPr/>
              </p:nvGrpSpPr>
              <p:grpSpPr bwMode="auto">
                <a:xfrm>
                  <a:off x="1036" y="3716"/>
                  <a:ext cx="49" cy="22"/>
                  <a:chOff x="1036" y="3716"/>
                  <a:chExt cx="49" cy="22"/>
                </a:xfrm>
              </p:grpSpPr>
              <p:sp>
                <p:nvSpPr>
                  <p:cNvPr id="118979" name="Freeform 195"/>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80" name="Freeform 196"/>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81" name="Freeform 197"/>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8982" name="Group 198"/>
              <p:cNvGrpSpPr/>
              <p:nvPr/>
            </p:nvGrpSpPr>
            <p:grpSpPr bwMode="auto">
              <a:xfrm>
                <a:off x="1046" y="3727"/>
                <a:ext cx="49" cy="23"/>
                <a:chOff x="1046" y="3727"/>
                <a:chExt cx="49" cy="23"/>
              </a:xfrm>
            </p:grpSpPr>
            <p:sp>
              <p:nvSpPr>
                <p:cNvPr id="118983" name="Freeform 199"/>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84" name="Freeform 200"/>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85" name="Freeform 201"/>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86" name="Group 202"/>
              <p:cNvGrpSpPr/>
              <p:nvPr/>
            </p:nvGrpSpPr>
            <p:grpSpPr bwMode="auto">
              <a:xfrm>
                <a:off x="1058" y="3739"/>
                <a:ext cx="50" cy="23"/>
                <a:chOff x="1058" y="3739"/>
                <a:chExt cx="50" cy="23"/>
              </a:xfrm>
            </p:grpSpPr>
            <p:sp>
              <p:nvSpPr>
                <p:cNvPr id="118987" name="Freeform 203"/>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88" name="Freeform 204"/>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89" name="Freeform 205"/>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90" name="Group 206"/>
              <p:cNvGrpSpPr/>
              <p:nvPr/>
            </p:nvGrpSpPr>
            <p:grpSpPr bwMode="auto">
              <a:xfrm>
                <a:off x="1072" y="3753"/>
                <a:ext cx="48" cy="22"/>
                <a:chOff x="1072" y="3753"/>
                <a:chExt cx="48" cy="22"/>
              </a:xfrm>
            </p:grpSpPr>
            <p:sp>
              <p:nvSpPr>
                <p:cNvPr id="118991" name="Freeform 207"/>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92" name="Freeform 208"/>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93" name="Freeform 209"/>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18994" name="Freeform 210"/>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95" name="Freeform 211"/>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96" name="Freeform 212"/>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18997" name="Group 213"/>
              <p:cNvGrpSpPr/>
              <p:nvPr/>
            </p:nvGrpSpPr>
            <p:grpSpPr bwMode="auto">
              <a:xfrm>
                <a:off x="832" y="3547"/>
                <a:ext cx="49" cy="23"/>
                <a:chOff x="832" y="3547"/>
                <a:chExt cx="49" cy="23"/>
              </a:xfrm>
            </p:grpSpPr>
            <p:sp>
              <p:nvSpPr>
                <p:cNvPr id="118998" name="Freeform 214"/>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99" name="Freeform 215"/>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00" name="Freeform 216"/>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01" name="Group 217"/>
              <p:cNvGrpSpPr/>
              <p:nvPr/>
            </p:nvGrpSpPr>
            <p:grpSpPr bwMode="auto">
              <a:xfrm>
                <a:off x="844" y="3560"/>
                <a:ext cx="49" cy="22"/>
                <a:chOff x="844" y="3560"/>
                <a:chExt cx="49" cy="22"/>
              </a:xfrm>
            </p:grpSpPr>
            <p:sp>
              <p:nvSpPr>
                <p:cNvPr id="119002" name="Freeform 218"/>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03" name="Freeform 219"/>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04" name="Freeform 220"/>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05" name="Group 221"/>
              <p:cNvGrpSpPr/>
              <p:nvPr/>
            </p:nvGrpSpPr>
            <p:grpSpPr bwMode="auto">
              <a:xfrm>
                <a:off x="857" y="3572"/>
                <a:ext cx="50" cy="23"/>
                <a:chOff x="857" y="3572"/>
                <a:chExt cx="50" cy="23"/>
              </a:xfrm>
            </p:grpSpPr>
            <p:sp>
              <p:nvSpPr>
                <p:cNvPr id="119006" name="Freeform 222"/>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07" name="Freeform 223"/>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08" name="Freeform 224"/>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09" name="Group 225"/>
              <p:cNvGrpSpPr/>
              <p:nvPr/>
            </p:nvGrpSpPr>
            <p:grpSpPr bwMode="auto">
              <a:xfrm>
                <a:off x="870" y="3585"/>
                <a:ext cx="48" cy="23"/>
                <a:chOff x="870" y="3585"/>
                <a:chExt cx="48" cy="23"/>
              </a:xfrm>
            </p:grpSpPr>
            <p:sp>
              <p:nvSpPr>
                <p:cNvPr id="119010" name="Freeform 226"/>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11" name="Freeform 227"/>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12" name="Freeform 228"/>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13" name="Group 229"/>
              <p:cNvGrpSpPr/>
              <p:nvPr/>
            </p:nvGrpSpPr>
            <p:grpSpPr bwMode="auto">
              <a:xfrm>
                <a:off x="882" y="3600"/>
                <a:ext cx="100" cy="73"/>
                <a:chOff x="882" y="3600"/>
                <a:chExt cx="100" cy="73"/>
              </a:xfrm>
            </p:grpSpPr>
            <p:grpSp>
              <p:nvGrpSpPr>
                <p:cNvPr id="119014" name="Group 230"/>
                <p:cNvGrpSpPr/>
                <p:nvPr/>
              </p:nvGrpSpPr>
              <p:grpSpPr bwMode="auto">
                <a:xfrm>
                  <a:off x="882" y="3600"/>
                  <a:ext cx="49" cy="23"/>
                  <a:chOff x="882" y="3600"/>
                  <a:chExt cx="49" cy="23"/>
                </a:xfrm>
              </p:grpSpPr>
              <p:sp>
                <p:nvSpPr>
                  <p:cNvPr id="119015" name="Freeform 231"/>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16" name="Freeform 232"/>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17" name="Freeform 233"/>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18" name="Group 234"/>
                <p:cNvGrpSpPr/>
                <p:nvPr/>
              </p:nvGrpSpPr>
              <p:grpSpPr bwMode="auto">
                <a:xfrm>
                  <a:off x="894" y="3612"/>
                  <a:ext cx="49" cy="23"/>
                  <a:chOff x="894" y="3612"/>
                  <a:chExt cx="49" cy="23"/>
                </a:xfrm>
              </p:grpSpPr>
              <p:sp>
                <p:nvSpPr>
                  <p:cNvPr id="119019" name="Freeform 235"/>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20" name="Freeform 236"/>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21" name="Freeform 237"/>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22" name="Group 238"/>
                <p:cNvGrpSpPr/>
                <p:nvPr/>
              </p:nvGrpSpPr>
              <p:grpSpPr bwMode="auto">
                <a:xfrm>
                  <a:off x="907" y="3625"/>
                  <a:ext cx="49" cy="23"/>
                  <a:chOff x="907" y="3625"/>
                  <a:chExt cx="49" cy="23"/>
                </a:xfrm>
              </p:grpSpPr>
              <p:sp>
                <p:nvSpPr>
                  <p:cNvPr id="119023" name="Freeform 239"/>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24" name="Freeform 240"/>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25" name="Freeform 241"/>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26" name="Group 242"/>
                <p:cNvGrpSpPr/>
                <p:nvPr/>
              </p:nvGrpSpPr>
              <p:grpSpPr bwMode="auto">
                <a:xfrm>
                  <a:off x="919" y="3638"/>
                  <a:ext cx="49" cy="22"/>
                  <a:chOff x="919" y="3638"/>
                  <a:chExt cx="49" cy="22"/>
                </a:xfrm>
              </p:grpSpPr>
              <p:sp>
                <p:nvSpPr>
                  <p:cNvPr id="119027" name="Freeform 243"/>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28" name="Freeform 244"/>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29" name="Freeform 245"/>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30" name="Group 246"/>
                <p:cNvGrpSpPr/>
                <p:nvPr/>
              </p:nvGrpSpPr>
              <p:grpSpPr bwMode="auto">
                <a:xfrm>
                  <a:off x="932" y="3651"/>
                  <a:ext cx="50" cy="22"/>
                  <a:chOff x="932" y="3651"/>
                  <a:chExt cx="50" cy="22"/>
                </a:xfrm>
              </p:grpSpPr>
              <p:sp>
                <p:nvSpPr>
                  <p:cNvPr id="119031" name="Freeform 247"/>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32" name="Freeform 248"/>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33" name="Freeform 249"/>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034" name="Group 250"/>
              <p:cNvGrpSpPr/>
              <p:nvPr/>
            </p:nvGrpSpPr>
            <p:grpSpPr bwMode="auto">
              <a:xfrm>
                <a:off x="944" y="3665"/>
                <a:ext cx="99" cy="74"/>
                <a:chOff x="944" y="3665"/>
                <a:chExt cx="99" cy="74"/>
              </a:xfrm>
            </p:grpSpPr>
            <p:grpSp>
              <p:nvGrpSpPr>
                <p:cNvPr id="119035" name="Group 251"/>
                <p:cNvGrpSpPr/>
                <p:nvPr/>
              </p:nvGrpSpPr>
              <p:grpSpPr bwMode="auto">
                <a:xfrm>
                  <a:off x="944" y="3665"/>
                  <a:ext cx="49" cy="23"/>
                  <a:chOff x="944" y="3665"/>
                  <a:chExt cx="49" cy="23"/>
                </a:xfrm>
              </p:grpSpPr>
              <p:sp>
                <p:nvSpPr>
                  <p:cNvPr id="119036" name="Freeform 252"/>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37" name="Freeform 253"/>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38" name="Freeform 254"/>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39" name="Group 255"/>
                <p:cNvGrpSpPr/>
                <p:nvPr/>
              </p:nvGrpSpPr>
              <p:grpSpPr bwMode="auto">
                <a:xfrm>
                  <a:off x="957" y="3678"/>
                  <a:ext cx="48" cy="23"/>
                  <a:chOff x="957" y="3678"/>
                  <a:chExt cx="48" cy="23"/>
                </a:xfrm>
              </p:grpSpPr>
              <p:sp>
                <p:nvSpPr>
                  <p:cNvPr id="119040" name="Freeform 256"/>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41" name="Freeform 257"/>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42" name="Freeform 258"/>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43" name="Group 259"/>
                <p:cNvGrpSpPr/>
                <p:nvPr/>
              </p:nvGrpSpPr>
              <p:grpSpPr bwMode="auto">
                <a:xfrm>
                  <a:off x="969" y="3690"/>
                  <a:ext cx="49" cy="23"/>
                  <a:chOff x="969" y="3690"/>
                  <a:chExt cx="49" cy="23"/>
                </a:xfrm>
              </p:grpSpPr>
              <p:sp>
                <p:nvSpPr>
                  <p:cNvPr id="119044" name="Freeform 260"/>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45" name="Freeform 261"/>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46" name="Freeform 262"/>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47" name="Group 263"/>
                <p:cNvGrpSpPr/>
                <p:nvPr/>
              </p:nvGrpSpPr>
              <p:grpSpPr bwMode="auto">
                <a:xfrm>
                  <a:off x="982" y="3703"/>
                  <a:ext cx="49" cy="23"/>
                  <a:chOff x="982" y="3703"/>
                  <a:chExt cx="49" cy="23"/>
                </a:xfrm>
              </p:grpSpPr>
              <p:sp>
                <p:nvSpPr>
                  <p:cNvPr id="119048" name="Freeform 264"/>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49" name="Freeform 265"/>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50" name="Freeform 266"/>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51" name="Group 267"/>
                <p:cNvGrpSpPr/>
                <p:nvPr/>
              </p:nvGrpSpPr>
              <p:grpSpPr bwMode="auto">
                <a:xfrm>
                  <a:off x="995" y="3716"/>
                  <a:ext cx="48" cy="23"/>
                  <a:chOff x="995" y="3716"/>
                  <a:chExt cx="48" cy="23"/>
                </a:xfrm>
              </p:grpSpPr>
              <p:sp>
                <p:nvSpPr>
                  <p:cNvPr id="119052" name="Freeform 268"/>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53" name="Freeform 269"/>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54" name="Freeform 270"/>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055" name="Group 271"/>
              <p:cNvGrpSpPr/>
              <p:nvPr/>
            </p:nvGrpSpPr>
            <p:grpSpPr bwMode="auto">
              <a:xfrm>
                <a:off x="1005" y="3727"/>
                <a:ext cx="49" cy="23"/>
                <a:chOff x="1005" y="3727"/>
                <a:chExt cx="49" cy="23"/>
              </a:xfrm>
            </p:grpSpPr>
            <p:sp>
              <p:nvSpPr>
                <p:cNvPr id="119056" name="Freeform 272"/>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57" name="Freeform 273"/>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58" name="Freeform 274"/>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59" name="Group 275"/>
              <p:cNvGrpSpPr/>
              <p:nvPr/>
            </p:nvGrpSpPr>
            <p:grpSpPr bwMode="auto">
              <a:xfrm>
                <a:off x="1018" y="3740"/>
                <a:ext cx="49" cy="22"/>
                <a:chOff x="1018" y="3740"/>
                <a:chExt cx="49" cy="22"/>
              </a:xfrm>
            </p:grpSpPr>
            <p:sp>
              <p:nvSpPr>
                <p:cNvPr id="119060" name="Freeform 276"/>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61" name="Freeform 277"/>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62" name="Freeform 278"/>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63" name="Group 279"/>
              <p:cNvGrpSpPr/>
              <p:nvPr/>
            </p:nvGrpSpPr>
            <p:grpSpPr bwMode="auto">
              <a:xfrm>
                <a:off x="1030" y="3753"/>
                <a:ext cx="49" cy="23"/>
                <a:chOff x="1030" y="3753"/>
                <a:chExt cx="49" cy="23"/>
              </a:xfrm>
            </p:grpSpPr>
            <p:sp>
              <p:nvSpPr>
                <p:cNvPr id="119064" name="Freeform 280"/>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65" name="Freeform 281"/>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66" name="Freeform 282"/>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19067" name="Freeform 283"/>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68" name="Freeform 284"/>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69" name="Freeform 285"/>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19070" name="Group 286"/>
              <p:cNvGrpSpPr/>
              <p:nvPr/>
            </p:nvGrpSpPr>
            <p:grpSpPr bwMode="auto">
              <a:xfrm>
                <a:off x="790" y="3547"/>
                <a:ext cx="49" cy="23"/>
                <a:chOff x="790" y="3547"/>
                <a:chExt cx="49" cy="23"/>
              </a:xfrm>
            </p:grpSpPr>
            <p:sp>
              <p:nvSpPr>
                <p:cNvPr id="119071" name="Freeform 287"/>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72" name="Freeform 288"/>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73" name="Freeform 289"/>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74" name="Group 290"/>
              <p:cNvGrpSpPr/>
              <p:nvPr/>
            </p:nvGrpSpPr>
            <p:grpSpPr bwMode="auto">
              <a:xfrm>
                <a:off x="803" y="3560"/>
                <a:ext cx="49" cy="22"/>
                <a:chOff x="803" y="3560"/>
                <a:chExt cx="49" cy="22"/>
              </a:xfrm>
            </p:grpSpPr>
            <p:sp>
              <p:nvSpPr>
                <p:cNvPr id="119075" name="Freeform 291"/>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76" name="Freeform 292"/>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77" name="Freeform 293"/>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78" name="Group 294"/>
              <p:cNvGrpSpPr/>
              <p:nvPr/>
            </p:nvGrpSpPr>
            <p:grpSpPr bwMode="auto">
              <a:xfrm>
                <a:off x="815" y="3572"/>
                <a:ext cx="50" cy="23"/>
                <a:chOff x="815" y="3572"/>
                <a:chExt cx="50" cy="23"/>
              </a:xfrm>
            </p:grpSpPr>
            <p:sp>
              <p:nvSpPr>
                <p:cNvPr id="119079" name="Freeform 295"/>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80" name="Freeform 296"/>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81" name="Freeform 297"/>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82" name="Group 298"/>
              <p:cNvGrpSpPr/>
              <p:nvPr/>
            </p:nvGrpSpPr>
            <p:grpSpPr bwMode="auto">
              <a:xfrm>
                <a:off x="828" y="3585"/>
                <a:ext cx="49" cy="23"/>
                <a:chOff x="828" y="3585"/>
                <a:chExt cx="49" cy="23"/>
              </a:xfrm>
            </p:grpSpPr>
            <p:sp>
              <p:nvSpPr>
                <p:cNvPr id="119083" name="Freeform 299"/>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84" name="Freeform 300"/>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85" name="Freeform 301"/>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86" name="Group 302"/>
              <p:cNvGrpSpPr/>
              <p:nvPr/>
            </p:nvGrpSpPr>
            <p:grpSpPr bwMode="auto">
              <a:xfrm>
                <a:off x="840" y="3600"/>
                <a:ext cx="100" cy="73"/>
                <a:chOff x="840" y="3600"/>
                <a:chExt cx="100" cy="73"/>
              </a:xfrm>
            </p:grpSpPr>
            <p:grpSp>
              <p:nvGrpSpPr>
                <p:cNvPr id="119087" name="Group 303"/>
                <p:cNvGrpSpPr/>
                <p:nvPr/>
              </p:nvGrpSpPr>
              <p:grpSpPr bwMode="auto">
                <a:xfrm>
                  <a:off x="840" y="3600"/>
                  <a:ext cx="49" cy="23"/>
                  <a:chOff x="840" y="3600"/>
                  <a:chExt cx="49" cy="23"/>
                </a:xfrm>
              </p:grpSpPr>
              <p:sp>
                <p:nvSpPr>
                  <p:cNvPr id="119088" name="Freeform 304"/>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89" name="Freeform 305"/>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90" name="Freeform 306"/>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91" name="Group 307"/>
                <p:cNvGrpSpPr/>
                <p:nvPr/>
              </p:nvGrpSpPr>
              <p:grpSpPr bwMode="auto">
                <a:xfrm>
                  <a:off x="853" y="3612"/>
                  <a:ext cx="48" cy="23"/>
                  <a:chOff x="853" y="3612"/>
                  <a:chExt cx="48" cy="23"/>
                </a:xfrm>
              </p:grpSpPr>
              <p:sp>
                <p:nvSpPr>
                  <p:cNvPr id="119092" name="Freeform 308"/>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93" name="Freeform 309"/>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94" name="Freeform 310"/>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95" name="Group 311"/>
                <p:cNvGrpSpPr/>
                <p:nvPr/>
              </p:nvGrpSpPr>
              <p:grpSpPr bwMode="auto">
                <a:xfrm>
                  <a:off x="865" y="3625"/>
                  <a:ext cx="49" cy="23"/>
                  <a:chOff x="865" y="3625"/>
                  <a:chExt cx="49" cy="23"/>
                </a:xfrm>
              </p:grpSpPr>
              <p:sp>
                <p:nvSpPr>
                  <p:cNvPr id="119096" name="Freeform 312"/>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97" name="Freeform 313"/>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98" name="Freeform 314"/>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99" name="Group 315"/>
                <p:cNvGrpSpPr/>
                <p:nvPr/>
              </p:nvGrpSpPr>
              <p:grpSpPr bwMode="auto">
                <a:xfrm>
                  <a:off x="878" y="3638"/>
                  <a:ext cx="49" cy="22"/>
                  <a:chOff x="878" y="3638"/>
                  <a:chExt cx="49" cy="22"/>
                </a:xfrm>
              </p:grpSpPr>
              <p:sp>
                <p:nvSpPr>
                  <p:cNvPr id="119100" name="Freeform 316"/>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01" name="Freeform 317"/>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02" name="Freeform 318"/>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03" name="Group 319"/>
                <p:cNvGrpSpPr/>
                <p:nvPr/>
              </p:nvGrpSpPr>
              <p:grpSpPr bwMode="auto">
                <a:xfrm>
                  <a:off x="890" y="3651"/>
                  <a:ext cx="50" cy="22"/>
                  <a:chOff x="890" y="3651"/>
                  <a:chExt cx="50" cy="22"/>
                </a:xfrm>
              </p:grpSpPr>
              <p:sp>
                <p:nvSpPr>
                  <p:cNvPr id="119104" name="Freeform 320"/>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05" name="Freeform 321"/>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06" name="Freeform 322"/>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107" name="Group 323"/>
              <p:cNvGrpSpPr/>
              <p:nvPr/>
            </p:nvGrpSpPr>
            <p:grpSpPr bwMode="auto">
              <a:xfrm>
                <a:off x="903" y="3665"/>
                <a:ext cx="99" cy="74"/>
                <a:chOff x="903" y="3665"/>
                <a:chExt cx="99" cy="74"/>
              </a:xfrm>
            </p:grpSpPr>
            <p:grpSp>
              <p:nvGrpSpPr>
                <p:cNvPr id="119108" name="Group 324"/>
                <p:cNvGrpSpPr/>
                <p:nvPr/>
              </p:nvGrpSpPr>
              <p:grpSpPr bwMode="auto">
                <a:xfrm>
                  <a:off x="903" y="3665"/>
                  <a:ext cx="49" cy="23"/>
                  <a:chOff x="903" y="3665"/>
                  <a:chExt cx="49" cy="23"/>
                </a:xfrm>
              </p:grpSpPr>
              <p:sp>
                <p:nvSpPr>
                  <p:cNvPr id="119109" name="Freeform 325"/>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10" name="Freeform 326"/>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11" name="Freeform 327"/>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12" name="Group 328"/>
                <p:cNvGrpSpPr/>
                <p:nvPr/>
              </p:nvGrpSpPr>
              <p:grpSpPr bwMode="auto">
                <a:xfrm>
                  <a:off x="914" y="3678"/>
                  <a:ext cx="49" cy="23"/>
                  <a:chOff x="914" y="3678"/>
                  <a:chExt cx="49" cy="23"/>
                </a:xfrm>
              </p:grpSpPr>
              <p:sp>
                <p:nvSpPr>
                  <p:cNvPr id="119113" name="Freeform 329"/>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14" name="Freeform 330"/>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15" name="Freeform 331"/>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16" name="Group 332"/>
                <p:cNvGrpSpPr/>
                <p:nvPr/>
              </p:nvGrpSpPr>
              <p:grpSpPr bwMode="auto">
                <a:xfrm>
                  <a:off x="928" y="3690"/>
                  <a:ext cx="48" cy="23"/>
                  <a:chOff x="928" y="3690"/>
                  <a:chExt cx="48" cy="23"/>
                </a:xfrm>
              </p:grpSpPr>
              <p:sp>
                <p:nvSpPr>
                  <p:cNvPr id="119117" name="Freeform 333"/>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18" name="Freeform 334"/>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19" name="Freeform 335"/>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20" name="Group 336"/>
                <p:cNvGrpSpPr/>
                <p:nvPr/>
              </p:nvGrpSpPr>
              <p:grpSpPr bwMode="auto">
                <a:xfrm>
                  <a:off x="940" y="3703"/>
                  <a:ext cx="49" cy="23"/>
                  <a:chOff x="940" y="3703"/>
                  <a:chExt cx="49" cy="23"/>
                </a:xfrm>
              </p:grpSpPr>
              <p:sp>
                <p:nvSpPr>
                  <p:cNvPr id="119121" name="Freeform 337"/>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22" name="Freeform 338"/>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23" name="Freeform 339"/>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24" name="Group 340"/>
                <p:cNvGrpSpPr/>
                <p:nvPr/>
              </p:nvGrpSpPr>
              <p:grpSpPr bwMode="auto">
                <a:xfrm>
                  <a:off x="953" y="3716"/>
                  <a:ext cx="49" cy="23"/>
                  <a:chOff x="953" y="3716"/>
                  <a:chExt cx="49" cy="23"/>
                </a:xfrm>
              </p:grpSpPr>
              <p:sp>
                <p:nvSpPr>
                  <p:cNvPr id="119125" name="Freeform 341"/>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26" name="Freeform 342"/>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27" name="Freeform 343"/>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128" name="Group 344"/>
              <p:cNvGrpSpPr/>
              <p:nvPr/>
            </p:nvGrpSpPr>
            <p:grpSpPr bwMode="auto">
              <a:xfrm>
                <a:off x="963" y="3727"/>
                <a:ext cx="49" cy="23"/>
                <a:chOff x="963" y="3727"/>
                <a:chExt cx="49" cy="23"/>
              </a:xfrm>
            </p:grpSpPr>
            <p:sp>
              <p:nvSpPr>
                <p:cNvPr id="119129" name="Freeform 345"/>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30" name="Freeform 346"/>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31" name="Freeform 347"/>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32" name="Group 348"/>
              <p:cNvGrpSpPr/>
              <p:nvPr/>
            </p:nvGrpSpPr>
            <p:grpSpPr bwMode="auto">
              <a:xfrm>
                <a:off x="976" y="3740"/>
                <a:ext cx="50" cy="22"/>
                <a:chOff x="976" y="3740"/>
                <a:chExt cx="50" cy="22"/>
              </a:xfrm>
            </p:grpSpPr>
            <p:sp>
              <p:nvSpPr>
                <p:cNvPr id="119133" name="Freeform 349"/>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34" name="Freeform 350"/>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35" name="Freeform 351"/>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36" name="Group 352"/>
              <p:cNvGrpSpPr/>
              <p:nvPr/>
            </p:nvGrpSpPr>
            <p:grpSpPr bwMode="auto">
              <a:xfrm>
                <a:off x="761" y="3560"/>
                <a:ext cx="50" cy="22"/>
                <a:chOff x="761" y="3560"/>
                <a:chExt cx="50" cy="22"/>
              </a:xfrm>
            </p:grpSpPr>
            <p:sp>
              <p:nvSpPr>
                <p:cNvPr id="119137" name="Freeform 353"/>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38" name="Freeform 354"/>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39" name="Freeform 355"/>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40" name="Group 356"/>
              <p:cNvGrpSpPr/>
              <p:nvPr/>
            </p:nvGrpSpPr>
            <p:grpSpPr bwMode="auto">
              <a:xfrm>
                <a:off x="774" y="3572"/>
                <a:ext cx="49" cy="23"/>
                <a:chOff x="774" y="3572"/>
                <a:chExt cx="49" cy="23"/>
              </a:xfrm>
            </p:grpSpPr>
            <p:sp>
              <p:nvSpPr>
                <p:cNvPr id="119141" name="Freeform 357"/>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42" name="Freeform 358"/>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43" name="Freeform 359"/>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44" name="Group 360"/>
              <p:cNvGrpSpPr/>
              <p:nvPr/>
            </p:nvGrpSpPr>
            <p:grpSpPr bwMode="auto">
              <a:xfrm>
                <a:off x="787" y="3585"/>
                <a:ext cx="49" cy="23"/>
                <a:chOff x="787" y="3585"/>
                <a:chExt cx="49" cy="23"/>
              </a:xfrm>
            </p:grpSpPr>
            <p:sp>
              <p:nvSpPr>
                <p:cNvPr id="119145" name="Freeform 361"/>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46" name="Freeform 362"/>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47" name="Freeform 363"/>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48" name="Group 364"/>
              <p:cNvGrpSpPr/>
              <p:nvPr/>
            </p:nvGrpSpPr>
            <p:grpSpPr bwMode="auto">
              <a:xfrm>
                <a:off x="799" y="3600"/>
                <a:ext cx="99" cy="73"/>
                <a:chOff x="799" y="3600"/>
                <a:chExt cx="99" cy="73"/>
              </a:xfrm>
            </p:grpSpPr>
            <p:grpSp>
              <p:nvGrpSpPr>
                <p:cNvPr id="119149" name="Group 365"/>
                <p:cNvGrpSpPr/>
                <p:nvPr/>
              </p:nvGrpSpPr>
              <p:grpSpPr bwMode="auto">
                <a:xfrm>
                  <a:off x="799" y="3600"/>
                  <a:ext cx="48" cy="23"/>
                  <a:chOff x="799" y="3600"/>
                  <a:chExt cx="48" cy="23"/>
                </a:xfrm>
              </p:grpSpPr>
              <p:sp>
                <p:nvSpPr>
                  <p:cNvPr id="119150" name="Freeform 366"/>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51" name="Freeform 367"/>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52" name="Freeform 368"/>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53" name="Group 369"/>
                <p:cNvGrpSpPr/>
                <p:nvPr/>
              </p:nvGrpSpPr>
              <p:grpSpPr bwMode="auto">
                <a:xfrm>
                  <a:off x="811" y="3612"/>
                  <a:ext cx="48" cy="23"/>
                  <a:chOff x="811" y="3612"/>
                  <a:chExt cx="48" cy="23"/>
                </a:xfrm>
              </p:grpSpPr>
              <p:sp>
                <p:nvSpPr>
                  <p:cNvPr id="119154" name="Freeform 370"/>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55" name="Freeform 371"/>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56" name="Freeform 372"/>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57" name="Group 373"/>
                <p:cNvGrpSpPr/>
                <p:nvPr/>
              </p:nvGrpSpPr>
              <p:grpSpPr bwMode="auto">
                <a:xfrm>
                  <a:off x="823" y="3625"/>
                  <a:ext cx="49" cy="23"/>
                  <a:chOff x="823" y="3625"/>
                  <a:chExt cx="49" cy="23"/>
                </a:xfrm>
              </p:grpSpPr>
              <p:sp>
                <p:nvSpPr>
                  <p:cNvPr id="119158" name="Freeform 374"/>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59" name="Freeform 375"/>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60" name="Freeform 376"/>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61" name="Group 377"/>
                <p:cNvGrpSpPr/>
                <p:nvPr/>
              </p:nvGrpSpPr>
              <p:grpSpPr bwMode="auto">
                <a:xfrm>
                  <a:off x="836" y="3638"/>
                  <a:ext cx="50" cy="22"/>
                  <a:chOff x="836" y="3638"/>
                  <a:chExt cx="50" cy="22"/>
                </a:xfrm>
              </p:grpSpPr>
              <p:sp>
                <p:nvSpPr>
                  <p:cNvPr id="119162" name="Freeform 378"/>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63" name="Freeform 379"/>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64" name="Freeform 380"/>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65" name="Group 381"/>
                <p:cNvGrpSpPr/>
                <p:nvPr/>
              </p:nvGrpSpPr>
              <p:grpSpPr bwMode="auto">
                <a:xfrm>
                  <a:off x="849" y="3651"/>
                  <a:ext cx="49" cy="22"/>
                  <a:chOff x="849" y="3651"/>
                  <a:chExt cx="49" cy="22"/>
                </a:xfrm>
              </p:grpSpPr>
              <p:sp>
                <p:nvSpPr>
                  <p:cNvPr id="119166" name="Freeform 382"/>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67" name="Freeform 383"/>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68" name="Freeform 384"/>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169" name="Group 385"/>
              <p:cNvGrpSpPr/>
              <p:nvPr/>
            </p:nvGrpSpPr>
            <p:grpSpPr bwMode="auto">
              <a:xfrm>
                <a:off x="861" y="3665"/>
                <a:ext cx="99" cy="74"/>
                <a:chOff x="861" y="3665"/>
                <a:chExt cx="99" cy="74"/>
              </a:xfrm>
            </p:grpSpPr>
            <p:grpSp>
              <p:nvGrpSpPr>
                <p:cNvPr id="119170" name="Group 386"/>
                <p:cNvGrpSpPr/>
                <p:nvPr/>
              </p:nvGrpSpPr>
              <p:grpSpPr bwMode="auto">
                <a:xfrm>
                  <a:off x="861" y="3665"/>
                  <a:ext cx="50" cy="23"/>
                  <a:chOff x="861" y="3665"/>
                  <a:chExt cx="50" cy="23"/>
                </a:xfrm>
              </p:grpSpPr>
              <p:sp>
                <p:nvSpPr>
                  <p:cNvPr id="119171" name="Freeform 387"/>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72" name="Freeform 388"/>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73" name="Freeform 389"/>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74" name="Group 390"/>
                <p:cNvGrpSpPr/>
                <p:nvPr/>
              </p:nvGrpSpPr>
              <p:grpSpPr bwMode="auto">
                <a:xfrm>
                  <a:off x="873" y="3678"/>
                  <a:ext cx="49" cy="23"/>
                  <a:chOff x="873" y="3678"/>
                  <a:chExt cx="49" cy="23"/>
                </a:xfrm>
              </p:grpSpPr>
              <p:sp>
                <p:nvSpPr>
                  <p:cNvPr id="119175" name="Freeform 391"/>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76" name="Freeform 392"/>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77" name="Freeform 393"/>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78" name="Group 394"/>
                <p:cNvGrpSpPr/>
                <p:nvPr/>
              </p:nvGrpSpPr>
              <p:grpSpPr bwMode="auto">
                <a:xfrm>
                  <a:off x="886" y="3690"/>
                  <a:ext cx="49" cy="23"/>
                  <a:chOff x="886" y="3690"/>
                  <a:chExt cx="49" cy="23"/>
                </a:xfrm>
              </p:grpSpPr>
              <p:sp>
                <p:nvSpPr>
                  <p:cNvPr id="119179" name="Freeform 395"/>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80" name="Freeform 396"/>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81" name="Freeform 397"/>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82" name="Group 398"/>
                <p:cNvGrpSpPr/>
                <p:nvPr/>
              </p:nvGrpSpPr>
              <p:grpSpPr bwMode="auto">
                <a:xfrm>
                  <a:off x="899" y="3703"/>
                  <a:ext cx="48" cy="23"/>
                  <a:chOff x="899" y="3703"/>
                  <a:chExt cx="48" cy="23"/>
                </a:xfrm>
              </p:grpSpPr>
              <p:sp>
                <p:nvSpPr>
                  <p:cNvPr id="119183" name="Freeform 399"/>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84" name="Freeform 400"/>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85" name="Freeform 401"/>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86" name="Group 402"/>
                <p:cNvGrpSpPr/>
                <p:nvPr/>
              </p:nvGrpSpPr>
              <p:grpSpPr bwMode="auto">
                <a:xfrm>
                  <a:off x="912" y="3716"/>
                  <a:ext cx="48" cy="23"/>
                  <a:chOff x="912" y="3716"/>
                  <a:chExt cx="48" cy="23"/>
                </a:xfrm>
              </p:grpSpPr>
              <p:sp>
                <p:nvSpPr>
                  <p:cNvPr id="119187" name="Freeform 403"/>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88" name="Freeform 404"/>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89" name="Freeform 405"/>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190" name="Group 406"/>
              <p:cNvGrpSpPr/>
              <p:nvPr/>
            </p:nvGrpSpPr>
            <p:grpSpPr bwMode="auto">
              <a:xfrm>
                <a:off x="922" y="3727"/>
                <a:ext cx="49" cy="23"/>
                <a:chOff x="922" y="3727"/>
                <a:chExt cx="49" cy="23"/>
              </a:xfrm>
            </p:grpSpPr>
            <p:sp>
              <p:nvSpPr>
                <p:cNvPr id="119191" name="Freeform 407"/>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92" name="Freeform 408"/>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93" name="Freeform 409"/>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94" name="Group 410"/>
              <p:cNvGrpSpPr/>
              <p:nvPr/>
            </p:nvGrpSpPr>
            <p:grpSpPr bwMode="auto">
              <a:xfrm>
                <a:off x="895" y="3526"/>
                <a:ext cx="44" cy="23"/>
                <a:chOff x="895" y="3526"/>
                <a:chExt cx="44" cy="23"/>
              </a:xfrm>
            </p:grpSpPr>
            <p:sp>
              <p:nvSpPr>
                <p:cNvPr id="119195" name="Freeform 411"/>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96" name="Freeform 412"/>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97" name="Freeform 413"/>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98" name="Group 414"/>
              <p:cNvGrpSpPr/>
              <p:nvPr/>
            </p:nvGrpSpPr>
            <p:grpSpPr bwMode="auto">
              <a:xfrm>
                <a:off x="907" y="3540"/>
                <a:ext cx="45" cy="22"/>
                <a:chOff x="907" y="3540"/>
                <a:chExt cx="45" cy="22"/>
              </a:xfrm>
            </p:grpSpPr>
            <p:sp>
              <p:nvSpPr>
                <p:cNvPr id="119199" name="Freeform 415"/>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00" name="Freeform 416"/>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01" name="Freeform 417"/>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02" name="Group 418"/>
              <p:cNvGrpSpPr/>
              <p:nvPr/>
            </p:nvGrpSpPr>
            <p:grpSpPr bwMode="auto">
              <a:xfrm>
                <a:off x="920" y="3553"/>
                <a:ext cx="45" cy="23"/>
                <a:chOff x="920" y="3553"/>
                <a:chExt cx="45" cy="23"/>
              </a:xfrm>
            </p:grpSpPr>
            <p:sp>
              <p:nvSpPr>
                <p:cNvPr id="119203" name="Freeform 419"/>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04" name="Freeform 420"/>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05" name="Freeform 421"/>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06" name="Group 422"/>
              <p:cNvGrpSpPr/>
              <p:nvPr/>
            </p:nvGrpSpPr>
            <p:grpSpPr bwMode="auto">
              <a:xfrm>
                <a:off x="934" y="3566"/>
                <a:ext cx="44" cy="23"/>
                <a:chOff x="934" y="3566"/>
                <a:chExt cx="44" cy="23"/>
              </a:xfrm>
            </p:grpSpPr>
            <p:sp>
              <p:nvSpPr>
                <p:cNvPr id="119207" name="Freeform 423"/>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08" name="Freeform 424"/>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09" name="Freeform 425"/>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10" name="Group 426"/>
              <p:cNvGrpSpPr/>
              <p:nvPr/>
            </p:nvGrpSpPr>
            <p:grpSpPr bwMode="auto">
              <a:xfrm>
                <a:off x="949" y="3579"/>
                <a:ext cx="83" cy="63"/>
                <a:chOff x="949" y="3579"/>
                <a:chExt cx="83" cy="63"/>
              </a:xfrm>
            </p:grpSpPr>
            <p:grpSp>
              <p:nvGrpSpPr>
                <p:cNvPr id="119211" name="Group 427"/>
                <p:cNvGrpSpPr/>
                <p:nvPr/>
              </p:nvGrpSpPr>
              <p:grpSpPr bwMode="auto">
                <a:xfrm>
                  <a:off x="949" y="3579"/>
                  <a:ext cx="44" cy="23"/>
                  <a:chOff x="949" y="3579"/>
                  <a:chExt cx="44" cy="23"/>
                </a:xfrm>
              </p:grpSpPr>
              <p:sp>
                <p:nvSpPr>
                  <p:cNvPr id="119212" name="Freeform 428"/>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13" name="Freeform 429"/>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14" name="Freeform 430"/>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15" name="Group 431"/>
                <p:cNvGrpSpPr/>
                <p:nvPr/>
              </p:nvGrpSpPr>
              <p:grpSpPr bwMode="auto">
                <a:xfrm>
                  <a:off x="961" y="3592"/>
                  <a:ext cx="45" cy="23"/>
                  <a:chOff x="961" y="3592"/>
                  <a:chExt cx="45" cy="23"/>
                </a:xfrm>
              </p:grpSpPr>
              <p:sp>
                <p:nvSpPr>
                  <p:cNvPr id="119216" name="Freeform 432"/>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17" name="Freeform 433"/>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18" name="Freeform 434"/>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19" name="Group 435"/>
                <p:cNvGrpSpPr/>
                <p:nvPr/>
              </p:nvGrpSpPr>
              <p:grpSpPr bwMode="auto">
                <a:xfrm>
                  <a:off x="974" y="3606"/>
                  <a:ext cx="44" cy="23"/>
                  <a:chOff x="974" y="3606"/>
                  <a:chExt cx="44" cy="23"/>
                </a:xfrm>
              </p:grpSpPr>
              <p:sp>
                <p:nvSpPr>
                  <p:cNvPr id="119220" name="Freeform 436"/>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21" name="Freeform 437"/>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22" name="Freeform 438"/>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23" name="Group 439"/>
                <p:cNvGrpSpPr/>
                <p:nvPr/>
              </p:nvGrpSpPr>
              <p:grpSpPr bwMode="auto">
                <a:xfrm>
                  <a:off x="987" y="3619"/>
                  <a:ext cx="45" cy="23"/>
                  <a:chOff x="987" y="3619"/>
                  <a:chExt cx="45" cy="23"/>
                </a:xfrm>
              </p:grpSpPr>
              <p:sp>
                <p:nvSpPr>
                  <p:cNvPr id="119224" name="Freeform 440"/>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25" name="Freeform 441"/>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26" name="Freeform 442"/>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227" name="Group 443"/>
              <p:cNvGrpSpPr/>
              <p:nvPr/>
            </p:nvGrpSpPr>
            <p:grpSpPr bwMode="auto">
              <a:xfrm>
                <a:off x="1002" y="3632"/>
                <a:ext cx="83" cy="63"/>
                <a:chOff x="1002" y="3632"/>
                <a:chExt cx="83" cy="63"/>
              </a:xfrm>
            </p:grpSpPr>
            <p:grpSp>
              <p:nvGrpSpPr>
                <p:cNvPr id="119228" name="Group 444"/>
                <p:cNvGrpSpPr/>
                <p:nvPr/>
              </p:nvGrpSpPr>
              <p:grpSpPr bwMode="auto">
                <a:xfrm>
                  <a:off x="1002" y="3632"/>
                  <a:ext cx="44" cy="22"/>
                  <a:chOff x="1002" y="3632"/>
                  <a:chExt cx="44" cy="22"/>
                </a:xfrm>
              </p:grpSpPr>
              <p:sp>
                <p:nvSpPr>
                  <p:cNvPr id="119229" name="Freeform 445"/>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30" name="Freeform 446"/>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31" name="Freeform 447"/>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32" name="Group 448"/>
                <p:cNvGrpSpPr/>
                <p:nvPr/>
              </p:nvGrpSpPr>
              <p:grpSpPr bwMode="auto">
                <a:xfrm>
                  <a:off x="1014" y="3645"/>
                  <a:ext cx="44" cy="23"/>
                  <a:chOff x="1014" y="3645"/>
                  <a:chExt cx="44" cy="23"/>
                </a:xfrm>
              </p:grpSpPr>
              <p:sp>
                <p:nvSpPr>
                  <p:cNvPr id="119233" name="Freeform 449"/>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34" name="Freeform 450"/>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35" name="Freeform 451"/>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36" name="Group 452"/>
                <p:cNvGrpSpPr/>
                <p:nvPr/>
              </p:nvGrpSpPr>
              <p:grpSpPr bwMode="auto">
                <a:xfrm>
                  <a:off x="1027" y="3659"/>
                  <a:ext cx="45" cy="23"/>
                  <a:chOff x="1027" y="3659"/>
                  <a:chExt cx="45" cy="23"/>
                </a:xfrm>
              </p:grpSpPr>
              <p:sp>
                <p:nvSpPr>
                  <p:cNvPr id="119237" name="Freeform 453"/>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38" name="Freeform 454"/>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39" name="Freeform 455"/>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40" name="Group 456"/>
                <p:cNvGrpSpPr/>
                <p:nvPr/>
              </p:nvGrpSpPr>
              <p:grpSpPr bwMode="auto">
                <a:xfrm>
                  <a:off x="1040" y="3672"/>
                  <a:ext cx="45" cy="23"/>
                  <a:chOff x="1040" y="3672"/>
                  <a:chExt cx="45" cy="23"/>
                </a:xfrm>
              </p:grpSpPr>
              <p:sp>
                <p:nvSpPr>
                  <p:cNvPr id="119241" name="Freeform 457"/>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42" name="Freeform 458"/>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43" name="Freeform 459"/>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244" name="Group 460"/>
              <p:cNvGrpSpPr/>
              <p:nvPr/>
            </p:nvGrpSpPr>
            <p:grpSpPr bwMode="auto">
              <a:xfrm>
                <a:off x="1054" y="3685"/>
                <a:ext cx="45" cy="23"/>
                <a:chOff x="1054" y="3685"/>
                <a:chExt cx="45" cy="23"/>
              </a:xfrm>
            </p:grpSpPr>
            <p:sp>
              <p:nvSpPr>
                <p:cNvPr id="119245" name="Freeform 461"/>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46" name="Freeform 462"/>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47" name="Freeform 463"/>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48" name="Group 464"/>
              <p:cNvGrpSpPr/>
              <p:nvPr/>
            </p:nvGrpSpPr>
            <p:grpSpPr bwMode="auto">
              <a:xfrm>
                <a:off x="1067" y="3698"/>
                <a:ext cx="45" cy="23"/>
                <a:chOff x="1067" y="3698"/>
                <a:chExt cx="45" cy="23"/>
              </a:xfrm>
            </p:grpSpPr>
            <p:sp>
              <p:nvSpPr>
                <p:cNvPr id="119249" name="Freeform 465"/>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50" name="Freeform 466"/>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51" name="Freeform 467"/>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52" name="Group 468"/>
              <p:cNvGrpSpPr/>
              <p:nvPr/>
            </p:nvGrpSpPr>
            <p:grpSpPr bwMode="auto">
              <a:xfrm>
                <a:off x="1079" y="3712"/>
                <a:ext cx="44" cy="23"/>
                <a:chOff x="1079" y="3712"/>
                <a:chExt cx="44" cy="23"/>
              </a:xfrm>
            </p:grpSpPr>
            <p:sp>
              <p:nvSpPr>
                <p:cNvPr id="119253" name="Freeform 469"/>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54" name="Freeform 470"/>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55" name="Freeform 471"/>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56" name="Group 472"/>
              <p:cNvGrpSpPr/>
              <p:nvPr/>
            </p:nvGrpSpPr>
            <p:grpSpPr bwMode="auto">
              <a:xfrm>
                <a:off x="1093" y="3725"/>
                <a:ext cx="45" cy="23"/>
                <a:chOff x="1093" y="3725"/>
                <a:chExt cx="45" cy="23"/>
              </a:xfrm>
            </p:grpSpPr>
            <p:sp>
              <p:nvSpPr>
                <p:cNvPr id="119257" name="Freeform 473"/>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58" name="Freeform 474"/>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59" name="Freeform 475"/>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60" name="Group 476"/>
              <p:cNvGrpSpPr/>
              <p:nvPr/>
            </p:nvGrpSpPr>
            <p:grpSpPr bwMode="auto">
              <a:xfrm>
                <a:off x="1108" y="3739"/>
                <a:ext cx="44" cy="23"/>
                <a:chOff x="1108" y="3739"/>
                <a:chExt cx="44" cy="23"/>
              </a:xfrm>
            </p:grpSpPr>
            <p:sp>
              <p:nvSpPr>
                <p:cNvPr id="119261" name="Freeform 477"/>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62" name="Freeform 478"/>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63" name="Freeform 479"/>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64" name="Group 480"/>
              <p:cNvGrpSpPr/>
              <p:nvPr/>
            </p:nvGrpSpPr>
            <p:grpSpPr bwMode="auto">
              <a:xfrm>
                <a:off x="1121" y="3753"/>
                <a:ext cx="45" cy="23"/>
                <a:chOff x="1121" y="3753"/>
                <a:chExt cx="45" cy="23"/>
              </a:xfrm>
            </p:grpSpPr>
            <p:sp>
              <p:nvSpPr>
                <p:cNvPr id="119265" name="Freeform 481"/>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66" name="Freeform 482"/>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67" name="Freeform 483"/>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68" name="Group 484"/>
              <p:cNvGrpSpPr/>
              <p:nvPr/>
            </p:nvGrpSpPr>
            <p:grpSpPr bwMode="auto">
              <a:xfrm>
                <a:off x="1133" y="3767"/>
                <a:ext cx="44" cy="23"/>
                <a:chOff x="1133" y="3767"/>
                <a:chExt cx="44" cy="23"/>
              </a:xfrm>
            </p:grpSpPr>
            <p:sp>
              <p:nvSpPr>
                <p:cNvPr id="119269" name="Freeform 485"/>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0" name="Freeform 486"/>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1" name="Freeform 487"/>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19272" name="Freeform 488"/>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3" name="Freeform 489"/>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4" name="Freeform 490"/>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5" name="Freeform 491"/>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6" name="Freeform 492"/>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7" name="Freeform 493"/>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8" name="Freeform 494"/>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9" name="Freeform 495"/>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80" name="Freeform 496"/>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81" name="Freeform 497"/>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82" name="Freeform 498"/>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19283" name="Group 499"/>
              <p:cNvGrpSpPr/>
              <p:nvPr/>
            </p:nvGrpSpPr>
            <p:grpSpPr bwMode="auto">
              <a:xfrm>
                <a:off x="700" y="3535"/>
                <a:ext cx="49" cy="24"/>
                <a:chOff x="700" y="3535"/>
                <a:chExt cx="49" cy="24"/>
              </a:xfrm>
            </p:grpSpPr>
            <p:sp>
              <p:nvSpPr>
                <p:cNvPr id="119284" name="Freeform 500"/>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85" name="Freeform 501"/>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86" name="Freeform 502"/>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87" name="Group 503"/>
              <p:cNvGrpSpPr/>
              <p:nvPr/>
            </p:nvGrpSpPr>
            <p:grpSpPr bwMode="auto">
              <a:xfrm>
                <a:off x="714" y="3551"/>
                <a:ext cx="49" cy="22"/>
                <a:chOff x="714" y="3551"/>
                <a:chExt cx="49" cy="22"/>
              </a:xfrm>
            </p:grpSpPr>
            <p:sp>
              <p:nvSpPr>
                <p:cNvPr id="119288" name="Freeform 504"/>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89" name="Freeform 505"/>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90" name="Freeform 506"/>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91" name="Group 507"/>
              <p:cNvGrpSpPr/>
              <p:nvPr/>
            </p:nvGrpSpPr>
            <p:grpSpPr bwMode="auto">
              <a:xfrm>
                <a:off x="728" y="3564"/>
                <a:ext cx="48" cy="23"/>
                <a:chOff x="728" y="3564"/>
                <a:chExt cx="48" cy="23"/>
              </a:xfrm>
            </p:grpSpPr>
            <p:sp>
              <p:nvSpPr>
                <p:cNvPr id="119292" name="Freeform 508"/>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93" name="Freeform 509"/>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94" name="Freeform 510"/>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95" name="Group 511"/>
              <p:cNvGrpSpPr/>
              <p:nvPr/>
            </p:nvGrpSpPr>
            <p:grpSpPr bwMode="auto">
              <a:xfrm>
                <a:off x="742" y="3582"/>
                <a:ext cx="49" cy="23"/>
                <a:chOff x="742" y="3582"/>
                <a:chExt cx="49" cy="23"/>
              </a:xfrm>
            </p:grpSpPr>
            <p:sp>
              <p:nvSpPr>
                <p:cNvPr id="119296" name="Freeform 512"/>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97" name="Freeform 513"/>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98" name="Freeform 514"/>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99" name="Group 515"/>
              <p:cNvGrpSpPr/>
              <p:nvPr/>
            </p:nvGrpSpPr>
            <p:grpSpPr bwMode="auto">
              <a:xfrm>
                <a:off x="752" y="3597"/>
                <a:ext cx="133" cy="106"/>
                <a:chOff x="752" y="3597"/>
                <a:chExt cx="133" cy="106"/>
              </a:xfrm>
            </p:grpSpPr>
            <p:sp>
              <p:nvSpPr>
                <p:cNvPr id="119300" name="Freeform 516"/>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01" name="Freeform 517"/>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02" name="Freeform 518"/>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303" name="Group 519"/>
              <p:cNvGrpSpPr/>
              <p:nvPr/>
            </p:nvGrpSpPr>
            <p:grpSpPr bwMode="auto">
              <a:xfrm>
                <a:off x="844" y="3694"/>
                <a:ext cx="48" cy="23"/>
                <a:chOff x="844" y="3694"/>
                <a:chExt cx="48" cy="23"/>
              </a:xfrm>
            </p:grpSpPr>
            <p:sp>
              <p:nvSpPr>
                <p:cNvPr id="119304" name="Freeform 520"/>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05" name="Freeform 521"/>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06" name="Freeform 522"/>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307" name="Group 523"/>
              <p:cNvGrpSpPr/>
              <p:nvPr/>
            </p:nvGrpSpPr>
            <p:grpSpPr bwMode="auto">
              <a:xfrm>
                <a:off x="857" y="3710"/>
                <a:ext cx="49" cy="22"/>
                <a:chOff x="857" y="3710"/>
                <a:chExt cx="49" cy="22"/>
              </a:xfrm>
            </p:grpSpPr>
            <p:sp>
              <p:nvSpPr>
                <p:cNvPr id="119308" name="Freeform 524"/>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09" name="Freeform 525"/>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10" name="Freeform 526"/>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311" name="Group 527"/>
              <p:cNvGrpSpPr/>
              <p:nvPr/>
            </p:nvGrpSpPr>
            <p:grpSpPr bwMode="auto">
              <a:xfrm>
                <a:off x="1086" y="3766"/>
                <a:ext cx="49" cy="23"/>
                <a:chOff x="1086" y="3766"/>
                <a:chExt cx="49" cy="23"/>
              </a:xfrm>
            </p:grpSpPr>
            <p:sp>
              <p:nvSpPr>
                <p:cNvPr id="119312" name="Freeform 528"/>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13" name="Freeform 529"/>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14" name="Freeform 530"/>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315" name="Group 531"/>
              <p:cNvGrpSpPr/>
              <p:nvPr/>
            </p:nvGrpSpPr>
            <p:grpSpPr bwMode="auto">
              <a:xfrm>
                <a:off x="934" y="3740"/>
                <a:ext cx="48" cy="23"/>
                <a:chOff x="934" y="3740"/>
                <a:chExt cx="48" cy="23"/>
              </a:xfrm>
            </p:grpSpPr>
            <p:sp>
              <p:nvSpPr>
                <p:cNvPr id="119316" name="Freeform 532"/>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17" name="Freeform 533"/>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18" name="Freeform 534"/>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319" name="Group 535"/>
              <p:cNvGrpSpPr/>
              <p:nvPr/>
            </p:nvGrpSpPr>
            <p:grpSpPr bwMode="auto">
              <a:xfrm>
                <a:off x="943" y="3754"/>
                <a:ext cx="49" cy="23"/>
                <a:chOff x="943" y="3754"/>
                <a:chExt cx="49" cy="23"/>
              </a:xfrm>
            </p:grpSpPr>
            <p:sp>
              <p:nvSpPr>
                <p:cNvPr id="119320" name="Freeform 536"/>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21" name="Freeform 537"/>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22" name="Freeform 538"/>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19323" name="Freeform 539"/>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24" name="Freeform 540"/>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25" name="Freeform 541"/>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326" name="Group 542"/>
            <p:cNvGrpSpPr/>
            <p:nvPr/>
          </p:nvGrpSpPr>
          <p:grpSpPr bwMode="auto">
            <a:xfrm>
              <a:off x="920" y="3821"/>
              <a:ext cx="413" cy="50"/>
              <a:chOff x="920" y="3821"/>
              <a:chExt cx="413" cy="50"/>
            </a:xfrm>
          </p:grpSpPr>
          <p:sp>
            <p:nvSpPr>
              <p:cNvPr id="119327" name="Freeform 543"/>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28" name="Freeform 544"/>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29" name="Rectangle 545"/>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30" name="Rectangle 546"/>
              <p:cNvSpPr>
                <a:spLocks noChangeArrowheads="1"/>
              </p:cNvSpPr>
              <p:nvPr/>
            </p:nvSpPr>
            <p:spPr bwMode="auto">
              <a:xfrm>
                <a:off x="1237" y="3855"/>
                <a:ext cx="53" cy="6"/>
              </a:xfrm>
              <a:prstGeom prst="rect">
                <a:avLst/>
              </a:prstGeom>
              <a:solidFill>
                <a:srgbClr val="202020"/>
              </a:solidFill>
              <a:ln w="7938">
                <a:solidFill>
                  <a:srgbClr val="000000"/>
                </a:solidFill>
                <a:miter lim="800000"/>
              </a:ln>
            </p:spPr>
            <p:txBody>
              <a:bodyPr/>
              <a:lstStyle/>
              <a:p>
                <a:endParaRPr lang="zh-CN" altLang="en-US" b="1">
                  <a:solidFill>
                    <a:srgbClr val="000099"/>
                  </a:solidFill>
                  <a:latin typeface="+mn-lt"/>
                  <a:ea typeface="黑体" panose="02010609060101010101" pitchFamily="2" charset="-122"/>
                </a:endParaRPr>
              </a:p>
            </p:txBody>
          </p:sp>
        </p:grpSp>
        <p:grpSp>
          <p:nvGrpSpPr>
            <p:cNvPr id="119331" name="Group 547"/>
            <p:cNvGrpSpPr/>
            <p:nvPr/>
          </p:nvGrpSpPr>
          <p:grpSpPr bwMode="auto">
            <a:xfrm>
              <a:off x="1227" y="3477"/>
              <a:ext cx="508" cy="321"/>
              <a:chOff x="1227" y="3477"/>
              <a:chExt cx="508" cy="321"/>
            </a:xfrm>
          </p:grpSpPr>
          <p:sp>
            <p:nvSpPr>
              <p:cNvPr id="119332" name="Freeform 548"/>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33" name="Freeform 549"/>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34" name="Freeform 550"/>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35" name="Line 551"/>
              <p:cNvSpPr>
                <a:spLocks noChangeShapeType="1"/>
              </p:cNvSpPr>
              <p:nvPr/>
            </p:nvSpPr>
            <p:spPr bwMode="auto">
              <a:xfrm>
                <a:off x="1586" y="3665"/>
                <a:ext cx="76" cy="44"/>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黑体" panose="02010609060101010101" pitchFamily="2" charset="-122"/>
                </a:endParaRPr>
              </a:p>
            </p:txBody>
          </p:sp>
          <p:sp>
            <p:nvSpPr>
              <p:cNvPr id="119336" name="Freeform 552"/>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37" name="Freeform 553"/>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38" name="Freeform 554"/>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39" name="Freeform 555"/>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0" name="Freeform 556"/>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1" name="Freeform 557"/>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2" name="Freeform 558"/>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3" name="Freeform 559"/>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4" name="Freeform 560"/>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5" name="Freeform 561"/>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6" name="Oval 562"/>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47" name="Oval 563"/>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48" name="Freeform 564"/>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49" name="Oval 565"/>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50" name="Oval 566"/>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351" name="Group 567"/>
          <p:cNvGrpSpPr/>
          <p:nvPr/>
        </p:nvGrpSpPr>
        <p:grpSpPr bwMode="auto">
          <a:xfrm>
            <a:off x="7631236" y="2251224"/>
            <a:ext cx="1222772" cy="781050"/>
            <a:chOff x="1680" y="240"/>
            <a:chExt cx="2529" cy="1270"/>
          </a:xfrm>
        </p:grpSpPr>
        <p:sp>
          <p:nvSpPr>
            <p:cNvPr id="119352" name="Oval 568"/>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3" name="Oval 569"/>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4" name="Oval 570"/>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5" name="Oval 571"/>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6" name="Oval 572"/>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7" name="Oval 573"/>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8" name="Oval 574"/>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9" name="Oval 575"/>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60" name="Oval 576"/>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19361" name="Text Box 577"/>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局域网</a:t>
            </a:r>
            <a:endParaRPr kumimoji="1" lang="zh-CN" altLang="en-US" sz="1800" b="1">
              <a:solidFill>
                <a:srgbClr val="000099"/>
              </a:solidFill>
              <a:latin typeface="+mn-lt"/>
              <a:ea typeface="黑体" panose="02010609060101010101" pitchFamily="2" charset="-122"/>
            </a:endParaRPr>
          </a:p>
        </p:txBody>
      </p:sp>
      <p:sp>
        <p:nvSpPr>
          <p:cNvPr id="119362" name="Line 578"/>
          <p:cNvSpPr>
            <a:spLocks noChangeShapeType="1"/>
          </p:cNvSpPr>
          <p:nvPr/>
        </p:nvSpPr>
        <p:spPr bwMode="auto">
          <a:xfrm flipV="1">
            <a:off x="1176858" y="2317899"/>
            <a:ext cx="1325959" cy="360362"/>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63" name="Line 579"/>
          <p:cNvSpPr>
            <a:spLocks noChangeShapeType="1"/>
          </p:cNvSpPr>
          <p:nvPr/>
        </p:nvSpPr>
        <p:spPr bwMode="auto">
          <a:xfrm flipV="1">
            <a:off x="5435063" y="2330600"/>
            <a:ext cx="1523735" cy="115887"/>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64" name="Line 580"/>
          <p:cNvSpPr>
            <a:spLocks noChangeShapeType="1"/>
          </p:cNvSpPr>
          <p:nvPr/>
        </p:nvSpPr>
        <p:spPr bwMode="auto">
          <a:xfrm>
            <a:off x="7608879" y="2376636"/>
            <a:ext cx="1719792" cy="261938"/>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65" name="Line 581"/>
          <p:cNvSpPr>
            <a:spLocks noChangeShapeType="1"/>
          </p:cNvSpPr>
          <p:nvPr/>
        </p:nvSpPr>
        <p:spPr bwMode="auto">
          <a:xfrm>
            <a:off x="3199333" y="2287737"/>
            <a:ext cx="1671638" cy="142875"/>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67" name="Text Box 583"/>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anose="02010609060101010101" pitchFamily="2" charset="-122"/>
              </a:rPr>
              <a:t>主机</a:t>
            </a:r>
            <a:r>
              <a:rPr kumimoji="1" lang="zh-CN" altLang="en-US" sz="1800" b="1" dirty="0">
                <a:solidFill>
                  <a:srgbClr val="000099"/>
                </a:solidFill>
                <a:latin typeface="+mn-lt"/>
                <a:ea typeface="黑体" panose="02010609060101010101" pitchFamily="2" charset="-122"/>
              </a:rPr>
              <a:t> </a:t>
            </a:r>
            <a:r>
              <a:rPr kumimoji="1" lang="en-US" altLang="zh-CN" sz="3200" b="1" dirty="0">
                <a:solidFill>
                  <a:srgbClr val="000099"/>
                </a:solidFill>
                <a:latin typeface="+mn-lt"/>
                <a:ea typeface="黑体" panose="02010609060101010101" pitchFamily="2" charset="-122"/>
              </a:rPr>
              <a:t>H</a:t>
            </a:r>
            <a:r>
              <a:rPr kumimoji="1" lang="en-US" altLang="zh-CN" sz="3200" b="1" baseline="-25000" dirty="0">
                <a:solidFill>
                  <a:srgbClr val="000099"/>
                </a:solidFill>
                <a:latin typeface="+mn-lt"/>
                <a:ea typeface="黑体" panose="02010609060101010101" pitchFamily="2" charset="-122"/>
              </a:rPr>
              <a:t>1</a:t>
            </a:r>
            <a:r>
              <a:rPr kumimoji="1" lang="en-US" altLang="zh-CN" sz="1800" b="1" dirty="0">
                <a:solidFill>
                  <a:srgbClr val="000099"/>
                </a:solidFill>
                <a:latin typeface="+mn-lt"/>
                <a:ea typeface="黑体" panose="02010609060101010101" pitchFamily="2" charset="-122"/>
              </a:rPr>
              <a:t> </a:t>
            </a:r>
            <a:r>
              <a:rPr kumimoji="1" lang="zh-CN" altLang="en-US" sz="3200" b="1" dirty="0">
                <a:solidFill>
                  <a:srgbClr val="000099"/>
                </a:solidFill>
                <a:latin typeface="+mn-lt"/>
                <a:ea typeface="黑体" panose="02010609060101010101" pitchFamily="2" charset="-122"/>
              </a:rPr>
              <a:t>向</a:t>
            </a:r>
            <a:r>
              <a:rPr kumimoji="1" lang="zh-CN" altLang="en-US" sz="1800" b="1" dirty="0">
                <a:solidFill>
                  <a:srgbClr val="000099"/>
                </a:solidFill>
                <a:latin typeface="+mn-lt"/>
                <a:ea typeface="黑体" panose="02010609060101010101" pitchFamily="2" charset="-122"/>
              </a:rPr>
              <a:t> </a:t>
            </a:r>
            <a:r>
              <a:rPr kumimoji="1" lang="en-US" altLang="zh-CN" sz="3200" b="1" dirty="0">
                <a:solidFill>
                  <a:srgbClr val="000099"/>
                </a:solidFill>
                <a:latin typeface="+mn-lt"/>
                <a:ea typeface="黑体" panose="02010609060101010101" pitchFamily="2" charset="-122"/>
              </a:rPr>
              <a:t>H</a:t>
            </a:r>
            <a:r>
              <a:rPr kumimoji="1" lang="en-US" altLang="zh-CN" sz="3200" b="1" baseline="-25000" dirty="0">
                <a:solidFill>
                  <a:srgbClr val="000099"/>
                </a:solidFill>
                <a:latin typeface="+mn-lt"/>
                <a:ea typeface="黑体" panose="02010609060101010101" pitchFamily="2" charset="-122"/>
              </a:rPr>
              <a:t>2</a:t>
            </a:r>
            <a:r>
              <a:rPr kumimoji="1" lang="en-US" altLang="zh-CN" sz="1800" b="1" dirty="0">
                <a:solidFill>
                  <a:srgbClr val="000099"/>
                </a:solidFill>
                <a:latin typeface="+mn-lt"/>
                <a:ea typeface="黑体" panose="02010609060101010101" pitchFamily="2" charset="-122"/>
              </a:rPr>
              <a:t> </a:t>
            </a:r>
            <a:r>
              <a:rPr kumimoji="1" lang="zh-CN" altLang="en-US" sz="3200" b="1" dirty="0">
                <a:solidFill>
                  <a:srgbClr val="000099"/>
                </a:solidFill>
                <a:latin typeface="+mn-lt"/>
                <a:ea typeface="黑体" panose="02010609060101010101" pitchFamily="2" charset="-122"/>
              </a:rPr>
              <a:t>发送数据</a:t>
            </a:r>
            <a:endParaRPr kumimoji="1" lang="zh-CN" altLang="en-US" sz="3200" b="1" baseline="-25000" dirty="0">
              <a:solidFill>
                <a:srgbClr val="000099"/>
              </a:solidFill>
              <a:latin typeface="+mn-lt"/>
              <a:ea typeface="黑体" panose="02010609060101010101" pitchFamily="2" charset="-122"/>
            </a:endParaRPr>
          </a:p>
        </p:txBody>
      </p:sp>
      <p:sp>
        <p:nvSpPr>
          <p:cNvPr id="119429" name="Text Box 645"/>
          <p:cNvSpPr txBox="1">
            <a:spLocks noChangeArrowheads="1"/>
          </p:cNvSpPr>
          <p:nvPr/>
        </p:nvSpPr>
        <p:spPr bwMode="auto">
          <a:xfrm>
            <a:off x="2507977" y="3492297"/>
            <a:ext cx="55402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C00000"/>
                </a:solidFill>
                <a:latin typeface="+mn-lt"/>
                <a:ea typeface="黑体" panose="02010609060101010101" pitchFamily="2" charset="-122"/>
              </a:rPr>
              <a:t>仅从数据链路层观察帧的流动</a:t>
            </a:r>
            <a:endParaRPr lang="zh-CN" altLang="en-US" sz="3200" b="1" dirty="0">
              <a:solidFill>
                <a:srgbClr val="C00000"/>
              </a:solidFill>
              <a:latin typeface="+mn-lt"/>
              <a:ea typeface="黑体" panose="02010609060101010101" pitchFamily="2" charset="-122"/>
            </a:endParaRPr>
          </a:p>
        </p:txBody>
      </p:sp>
      <p:sp>
        <p:nvSpPr>
          <p:cNvPr id="584" name="矩形 583"/>
          <p:cNvSpPr/>
          <p:nvPr/>
        </p:nvSpPr>
        <p:spPr>
          <a:xfrm>
            <a:off x="1985683" y="6351711"/>
            <a:ext cx="6423701"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只</a:t>
            </a:r>
            <a:r>
              <a:rPr lang="zh-CN" altLang="zh-CN" sz="2400" b="1" dirty="0">
                <a:latin typeface="+mn-lt"/>
                <a:ea typeface="黑体" panose="02010609060101010101" pitchFamily="2" charset="-122"/>
              </a:rPr>
              <a:t>考虑数据在数据链路层的流动</a:t>
            </a:r>
            <a:endParaRPr lang="zh-CN" altLang="en-US" sz="2400" b="1" dirty="0">
              <a:latin typeface="+mn-lt"/>
              <a:ea typeface="黑体" panose="02010609060101010101" pitchFamily="2" charset="-122"/>
            </a:endParaRPr>
          </a:p>
        </p:txBody>
      </p:sp>
      <p:sp>
        <p:nvSpPr>
          <p:cNvPr id="2" name="矩形 1"/>
          <p:cNvSpPr/>
          <p:nvPr/>
        </p:nvSpPr>
        <p:spPr>
          <a:xfrm>
            <a:off x="2671966" y="5909210"/>
            <a:ext cx="5346335" cy="400110"/>
          </a:xfrm>
          <a:prstGeom prst="rect">
            <a:avLst/>
          </a:prstGeom>
          <a:solidFill>
            <a:srgbClr val="66FF66"/>
          </a:solidFill>
          <a:ln>
            <a:solidFill>
              <a:srgbClr val="0070C0"/>
            </a:solidFill>
          </a:ln>
        </p:spPr>
        <p:txBody>
          <a:bodyPr wrap="none">
            <a:spAutoFit/>
          </a:bodyPr>
          <a:lstStyle/>
          <a:p>
            <a:r>
              <a:rPr lang="zh-CN" altLang="zh-CN" sz="2000" b="1" dirty="0">
                <a:solidFill>
                  <a:srgbClr val="000066"/>
                </a:solidFill>
                <a:latin typeface="+mn-lt"/>
                <a:ea typeface="黑体" panose="02010609060101010101" pitchFamily="2" charset="-122"/>
              </a:rPr>
              <a:t>不同的链路层可能采用不同的数据链路层协议</a:t>
            </a:r>
            <a:endParaRPr lang="zh-CN" altLang="en-US" sz="2000" b="1" dirty="0">
              <a:solidFill>
                <a:srgbClr val="000066"/>
              </a:solidFill>
              <a:latin typeface="+mn-lt"/>
              <a:ea typeface="黑体" panose="02010609060101010101" pitchFamily="2" charset="-122"/>
            </a:endParaRPr>
          </a:p>
        </p:txBody>
      </p:sp>
      <p:grpSp>
        <p:nvGrpSpPr>
          <p:cNvPr id="3" name="组合 2"/>
          <p:cNvGrpSpPr/>
          <p:nvPr/>
        </p:nvGrpSpPr>
        <p:grpSpPr>
          <a:xfrm>
            <a:off x="322121" y="3386039"/>
            <a:ext cx="9455415" cy="2419350"/>
            <a:chOff x="322121" y="3386039"/>
            <a:chExt cx="9455415" cy="2419350"/>
          </a:xfrm>
        </p:grpSpPr>
        <p:grpSp>
          <p:nvGrpSpPr>
            <p:cNvPr id="586" name="Group 587"/>
            <p:cNvGrpSpPr/>
            <p:nvPr/>
          </p:nvGrpSpPr>
          <p:grpSpPr bwMode="auto">
            <a:xfrm>
              <a:off x="322121" y="3386039"/>
              <a:ext cx="9455415" cy="2419350"/>
              <a:chOff x="158" y="2405"/>
              <a:chExt cx="5498" cy="1524"/>
            </a:xfrm>
          </p:grpSpPr>
          <p:sp>
            <p:nvSpPr>
              <p:cNvPr id="587"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8" name="Freeform 525"/>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9" name="Freeform 528"/>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0" name="Freeform 526"/>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1" name="Freeform 527"/>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2"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3"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594"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应用层</a:t>
                </a:r>
                <a:endParaRPr kumimoji="1" lang="zh-CN" altLang="en-US" sz="1800" b="1">
                  <a:solidFill>
                    <a:srgbClr val="000099"/>
                  </a:solidFill>
                  <a:latin typeface="+mn-lt"/>
                  <a:ea typeface="黑体" panose="02010609060101010101" pitchFamily="2" charset="-122"/>
                </a:endParaRPr>
              </a:p>
            </p:txBody>
          </p:sp>
          <p:sp>
            <p:nvSpPr>
              <p:cNvPr id="595"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运输层</a:t>
                </a:r>
                <a:endParaRPr kumimoji="1" lang="zh-CN" altLang="en-US" sz="1800" b="1">
                  <a:solidFill>
                    <a:srgbClr val="000099"/>
                  </a:solidFill>
                  <a:latin typeface="+mn-lt"/>
                  <a:ea typeface="黑体" panose="02010609060101010101" pitchFamily="2" charset="-122"/>
                </a:endParaRPr>
              </a:p>
            </p:txBody>
          </p:sp>
          <p:sp>
            <p:nvSpPr>
              <p:cNvPr id="596"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597"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598"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9" name="Freeform 537"/>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0" name="Freeform 538"/>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1" name="Freeform 539"/>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2" name="Freeform 540"/>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3"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4"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605"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应用层</a:t>
                </a:r>
                <a:endParaRPr kumimoji="1" lang="zh-CN" altLang="en-US" sz="1800" b="1">
                  <a:solidFill>
                    <a:srgbClr val="000099"/>
                  </a:solidFill>
                  <a:latin typeface="+mn-lt"/>
                  <a:ea typeface="黑体" panose="02010609060101010101" pitchFamily="2" charset="-122"/>
                </a:endParaRPr>
              </a:p>
            </p:txBody>
          </p:sp>
          <p:sp>
            <p:nvSpPr>
              <p:cNvPr id="606"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运输层</a:t>
                </a:r>
                <a:endParaRPr kumimoji="1" lang="zh-CN" altLang="en-US" sz="1800" b="1">
                  <a:solidFill>
                    <a:srgbClr val="000099"/>
                  </a:solidFill>
                  <a:latin typeface="+mn-lt"/>
                  <a:ea typeface="黑体" panose="02010609060101010101" pitchFamily="2" charset="-122"/>
                </a:endParaRPr>
              </a:p>
            </p:txBody>
          </p:sp>
          <p:sp>
            <p:nvSpPr>
              <p:cNvPr id="607"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99"/>
                    </a:solidFill>
                    <a:latin typeface="+mn-lt"/>
                    <a:ea typeface="黑体" panose="02010609060101010101" pitchFamily="2" charset="-122"/>
                  </a:rPr>
                  <a:t>网络层</a:t>
                </a:r>
                <a:endParaRPr kumimoji="1" lang="zh-CN" altLang="en-US" sz="1800" b="1" dirty="0">
                  <a:solidFill>
                    <a:srgbClr val="000099"/>
                  </a:solidFill>
                  <a:latin typeface="+mn-lt"/>
                  <a:ea typeface="黑体" panose="02010609060101010101" pitchFamily="2" charset="-122"/>
                </a:endParaRPr>
              </a:p>
            </p:txBody>
          </p:sp>
          <p:sp>
            <p:nvSpPr>
              <p:cNvPr id="608"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609"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0" name="Freeform 548"/>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1"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2" name="Freeform 550"/>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3"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614"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615"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616"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7" name="Freeform 555"/>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8"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9" name="Freeform 557"/>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0"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621"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622"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623"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4" name="Freeform 562"/>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5"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6" name="Freeform 564"/>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7"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628"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629"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630" name="Freeform 572"/>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1" name="Freeform 573"/>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2" name="Freeform 574"/>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3" name="Freeform 575"/>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4"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1</a:t>
                </a:r>
                <a:endParaRPr kumimoji="1" lang="en-US" altLang="zh-CN" sz="1800" b="1" baseline="-25000">
                  <a:solidFill>
                    <a:srgbClr val="000099"/>
                  </a:solidFill>
                  <a:latin typeface="+mn-lt"/>
                  <a:ea typeface="黑体" panose="02010609060101010101" pitchFamily="2" charset="-122"/>
                </a:endParaRPr>
              </a:p>
            </p:txBody>
          </p:sp>
          <p:sp>
            <p:nvSpPr>
              <p:cNvPr id="635"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2</a:t>
                </a:r>
                <a:endParaRPr kumimoji="1" lang="en-US" altLang="zh-CN" sz="1800" b="1" baseline="-25000">
                  <a:solidFill>
                    <a:srgbClr val="000099"/>
                  </a:solidFill>
                  <a:latin typeface="+mn-lt"/>
                  <a:ea typeface="黑体" panose="02010609060101010101" pitchFamily="2" charset="-122"/>
                </a:endParaRPr>
              </a:p>
            </p:txBody>
          </p:sp>
          <p:sp>
            <p:nvSpPr>
              <p:cNvPr id="636"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3</a:t>
                </a:r>
                <a:endParaRPr kumimoji="1" lang="en-US" altLang="zh-CN" sz="1800" b="1" baseline="-25000">
                  <a:solidFill>
                    <a:srgbClr val="000099"/>
                  </a:solidFill>
                  <a:latin typeface="+mn-lt"/>
                  <a:ea typeface="黑体" panose="02010609060101010101" pitchFamily="2" charset="-122"/>
                </a:endParaRPr>
              </a:p>
            </p:txBody>
          </p:sp>
          <p:sp>
            <p:nvSpPr>
              <p:cNvPr id="637"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1</a:t>
                </a:r>
                <a:endParaRPr kumimoji="1" lang="en-US" altLang="zh-CN" sz="1800" b="1" baseline="-25000">
                  <a:solidFill>
                    <a:srgbClr val="000099"/>
                  </a:solidFill>
                  <a:latin typeface="+mn-lt"/>
                  <a:ea typeface="黑体" panose="02010609060101010101" pitchFamily="2" charset="-122"/>
                </a:endParaRPr>
              </a:p>
            </p:txBody>
          </p:sp>
          <p:sp>
            <p:nvSpPr>
              <p:cNvPr id="638"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2</a:t>
                </a:r>
                <a:endParaRPr kumimoji="1" lang="en-US" altLang="zh-CN" sz="1800" b="1" baseline="-25000">
                  <a:solidFill>
                    <a:srgbClr val="000099"/>
                  </a:solidFill>
                  <a:latin typeface="+mn-lt"/>
                  <a:ea typeface="黑体" panose="02010609060101010101" pitchFamily="2" charset="-122"/>
                </a:endParaRPr>
              </a:p>
            </p:txBody>
          </p:sp>
        </p:grpSp>
        <p:sp>
          <p:nvSpPr>
            <p:cNvPr id="639" name="Freeform 583"/>
            <p:cNvSpPr/>
            <p:nvPr/>
          </p:nvSpPr>
          <p:spPr bwMode="auto">
            <a:xfrm>
              <a:off x="1280592"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19428" name="Rectangle 644"/>
          <p:cNvSpPr>
            <a:spLocks noChangeArrowheads="1"/>
          </p:cNvSpPr>
          <p:nvPr/>
        </p:nvSpPr>
        <p:spPr bwMode="auto">
          <a:xfrm>
            <a:off x="322121" y="4905350"/>
            <a:ext cx="9360827" cy="323850"/>
          </a:xfrm>
          <a:prstGeom prst="rect">
            <a:avLst/>
          </a:prstGeom>
          <a:solidFill>
            <a:srgbClr val="C0C0C0">
              <a:alpha val="50000"/>
            </a:srgbClr>
          </a:solidFill>
          <a:ln w="9525">
            <a:solidFill>
              <a:srgbClr val="5F5F5F"/>
            </a:solidFill>
            <a:prstDash val="dash"/>
            <a:miter lim="800000"/>
          </a:ln>
          <a:effectLst/>
        </p:spPr>
        <p:txBody>
          <a:bodyPr wrap="none" anchor="ctr"/>
          <a:lstStyle/>
          <a:p>
            <a:endParaRPr lang="zh-CN" altLang="en-US" b="1">
              <a:solidFill>
                <a:srgbClr val="333399"/>
              </a:solidFill>
              <a:latin typeface="+mn-lt"/>
              <a:ea typeface="黑体" panose="02010609060101010101" pitchFamily="2" charset="-122"/>
            </a:endParaRPr>
          </a:p>
        </p:txBody>
      </p:sp>
      <p:sp>
        <p:nvSpPr>
          <p:cNvPr id="119414" name="Line 630"/>
          <p:cNvSpPr>
            <a:spLocks noChangeShapeType="1"/>
          </p:cNvSpPr>
          <p:nvPr/>
        </p:nvSpPr>
        <p:spPr bwMode="auto">
          <a:xfrm>
            <a:off x="1398711" y="5081489"/>
            <a:ext cx="1320800" cy="0"/>
          </a:xfrm>
          <a:prstGeom prst="line">
            <a:avLst/>
          </a:prstGeom>
          <a:noFill/>
          <a:ln w="76200">
            <a:solidFill>
              <a:srgbClr val="0000CC">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19415" name="Line 631"/>
          <p:cNvSpPr>
            <a:spLocks noChangeShapeType="1"/>
          </p:cNvSpPr>
          <p:nvPr/>
        </p:nvSpPr>
        <p:spPr bwMode="auto">
          <a:xfrm>
            <a:off x="3503736" y="5081489"/>
            <a:ext cx="1320800" cy="0"/>
          </a:xfrm>
          <a:prstGeom prst="line">
            <a:avLst/>
          </a:prstGeom>
          <a:noFill/>
          <a:ln w="76200">
            <a:solidFill>
              <a:srgbClr val="0000CC">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19416" name="Line 632"/>
          <p:cNvSpPr>
            <a:spLocks noChangeShapeType="1"/>
          </p:cNvSpPr>
          <p:nvPr/>
        </p:nvSpPr>
        <p:spPr bwMode="auto">
          <a:xfrm>
            <a:off x="5567486" y="5081489"/>
            <a:ext cx="1320800" cy="0"/>
          </a:xfrm>
          <a:prstGeom prst="line">
            <a:avLst/>
          </a:prstGeom>
          <a:noFill/>
          <a:ln w="76200">
            <a:solidFill>
              <a:srgbClr val="0000CC">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19417" name="Line 633"/>
          <p:cNvSpPr>
            <a:spLocks noChangeShapeType="1"/>
          </p:cNvSpPr>
          <p:nvPr/>
        </p:nvSpPr>
        <p:spPr bwMode="auto">
          <a:xfrm>
            <a:off x="7631236" y="5081489"/>
            <a:ext cx="1320800" cy="0"/>
          </a:xfrm>
          <a:prstGeom prst="line">
            <a:avLst/>
          </a:prstGeom>
          <a:noFill/>
          <a:ln w="76200">
            <a:solidFill>
              <a:srgbClr val="0000CC">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640" name="矩形 639"/>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smtClean="0">
                <a:solidFill>
                  <a:schemeClr val="bg1"/>
                </a:solidFill>
                <a:latin typeface="+mn-lt"/>
                <a:ea typeface="黑体" panose="02010609060101010101" pitchFamily="2" charset="-122"/>
              </a:rPr>
              <a:t>H</a:t>
            </a:r>
            <a:r>
              <a:rPr lang="en-US" altLang="zh-CN" sz="2000" b="1" baseline="-25000" dirty="0" smtClean="0">
                <a:solidFill>
                  <a:schemeClr val="bg1"/>
                </a:solidFill>
                <a:latin typeface="+mn-lt"/>
                <a:ea typeface="黑体" panose="02010609060101010101" pitchFamily="2" charset="-122"/>
              </a:rPr>
              <a:t>1</a:t>
            </a:r>
            <a:r>
              <a:rPr lang="en-US" altLang="zh-CN" sz="2000" b="1" dirty="0" smtClean="0">
                <a:solidFill>
                  <a:schemeClr val="bg1"/>
                </a:solidFill>
                <a:latin typeface="+mn-lt"/>
                <a:ea typeface="黑体" panose="02010609060101010101" pitchFamily="2" charset="-122"/>
              </a:rPr>
              <a:t> </a:t>
            </a:r>
            <a:r>
              <a:rPr lang="zh-CN" altLang="en-US" sz="2000" b="1" dirty="0" smtClean="0">
                <a:solidFill>
                  <a:schemeClr val="bg1"/>
                </a:solidFill>
                <a:latin typeface="+mn-lt"/>
                <a:ea typeface="黑体" panose="02010609060101010101" pitchFamily="2" charset="-122"/>
              </a:rPr>
              <a:t>到</a:t>
            </a:r>
            <a:r>
              <a:rPr lang="en-US" altLang="zh-CN" sz="2000" b="1" dirty="0" smtClean="0">
                <a:solidFill>
                  <a:schemeClr val="bg1"/>
                </a:solidFill>
                <a:latin typeface="+mn-lt"/>
                <a:ea typeface="黑体" panose="02010609060101010101" pitchFamily="2" charset="-122"/>
              </a:rPr>
              <a:t>H</a:t>
            </a:r>
            <a:r>
              <a:rPr lang="en-US" altLang="zh-CN" sz="2000" b="1" baseline="-25000" dirty="0" smtClean="0">
                <a:solidFill>
                  <a:schemeClr val="bg1"/>
                </a:solidFill>
                <a:latin typeface="+mn-lt"/>
                <a:ea typeface="黑体" panose="02010609060101010101" pitchFamily="2" charset="-122"/>
              </a:rPr>
              <a:t>2</a:t>
            </a:r>
            <a:r>
              <a:rPr lang="en-US" altLang="zh-CN" sz="2000" b="1" dirty="0" smtClean="0">
                <a:solidFill>
                  <a:schemeClr val="bg1"/>
                </a:solidFill>
                <a:latin typeface="+mn-lt"/>
                <a:ea typeface="黑体" panose="02010609060101010101" pitchFamily="2" charset="-122"/>
              </a:rPr>
              <a:t> </a:t>
            </a:r>
            <a:r>
              <a:rPr lang="zh-CN" altLang="zh-CN" sz="2000" b="1" dirty="0" smtClean="0">
                <a:solidFill>
                  <a:schemeClr val="bg1"/>
                </a:solidFill>
                <a:latin typeface="+mn-lt"/>
                <a:ea typeface="黑体" panose="02010609060101010101" pitchFamily="2" charset="-122"/>
              </a:rPr>
              <a:t>所</a:t>
            </a:r>
            <a:r>
              <a:rPr lang="zh-CN" altLang="zh-CN" sz="2000" b="1" dirty="0">
                <a:solidFill>
                  <a:schemeClr val="bg1"/>
                </a:solidFill>
                <a:latin typeface="+mn-lt"/>
                <a:ea typeface="黑体" panose="02010609060101010101" pitchFamily="2" charset="-122"/>
              </a:rPr>
              <a:t>经过的网络可以是多种的</a:t>
            </a:r>
            <a:endParaRPr lang="zh-CN" altLang="en-US" sz="2000" b="1" dirty="0">
              <a:solidFill>
                <a:schemeClr val="bg1"/>
              </a:solidFill>
              <a:latin typeface="+mn-lt"/>
              <a:ea typeface="黑体" panose="02010609060101010101" pitchFamily="2" charset="-122"/>
            </a:endParaRPr>
          </a:p>
        </p:txBody>
      </p:sp>
      <p:sp>
        <p:nvSpPr>
          <p:cNvPr id="4" name="灯片编号占位符 3"/>
          <p:cNvSpPr>
            <a:spLocks noGrp="1"/>
          </p:cNvSpPr>
          <p:nvPr>
            <p:ph type="sldNum" sz="quarter" idx="12"/>
          </p:nvPr>
        </p:nvSpPr>
        <p:spPr/>
        <p:txBody>
          <a:bodyPr/>
          <a:p>
            <a:fld id="{14338B79-8FD5-46F1-8A19-651A319ADB19}"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42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19428"/>
                                        </p:tgtEl>
                                        <p:attrNameLst>
                                          <p:attrName>style.visibility</p:attrName>
                                        </p:attrNameLst>
                                      </p:cBhvr>
                                      <p:to>
                                        <p:strVal val="visible"/>
                                      </p:to>
                                    </p:set>
                                  </p:childTnLst>
                                </p:cTn>
                              </p:par>
                            </p:childTnLst>
                          </p:cTn>
                        </p:par>
                        <p:par>
                          <p:cTn id="10" fill="hold">
                            <p:stCondLst>
                              <p:cond delay="500"/>
                            </p:stCondLst>
                            <p:childTnLst>
                              <p:par>
                                <p:cTn id="11" presetID="22" presetClass="entr" presetSubtype="8" fill="hold" grpId="0" nodeType="afterEffect">
                                  <p:stCondLst>
                                    <p:cond delay="500"/>
                                  </p:stCondLst>
                                  <p:childTnLst>
                                    <p:set>
                                      <p:cBhvr>
                                        <p:cTn id="12" dur="1" fill="hold">
                                          <p:stCondLst>
                                            <p:cond delay="0"/>
                                          </p:stCondLst>
                                        </p:cTn>
                                        <p:tgtEl>
                                          <p:spTgt spid="119414"/>
                                        </p:tgtEl>
                                        <p:attrNameLst>
                                          <p:attrName>style.visibility</p:attrName>
                                        </p:attrNameLst>
                                      </p:cBhvr>
                                      <p:to>
                                        <p:strVal val="visible"/>
                                      </p:to>
                                    </p:set>
                                    <p:animEffect transition="in" filter="wipe(left)">
                                      <p:cBhvr>
                                        <p:cTn id="13" dur="500"/>
                                        <p:tgtEl>
                                          <p:spTgt spid="119414"/>
                                        </p:tgtEl>
                                      </p:cBhvr>
                                    </p:animEffect>
                                  </p:childTnLst>
                                </p:cTn>
                              </p:par>
                            </p:childTnLst>
                          </p:cTn>
                        </p:par>
                        <p:par>
                          <p:cTn id="14" fill="hold">
                            <p:stCondLst>
                              <p:cond delay="1500"/>
                            </p:stCondLst>
                            <p:childTnLst>
                              <p:par>
                                <p:cTn id="15" presetID="22" presetClass="entr" presetSubtype="8" fill="hold" grpId="0" nodeType="afterEffect">
                                  <p:stCondLst>
                                    <p:cond delay="500"/>
                                  </p:stCondLst>
                                  <p:childTnLst>
                                    <p:set>
                                      <p:cBhvr>
                                        <p:cTn id="16" dur="1" fill="hold">
                                          <p:stCondLst>
                                            <p:cond delay="0"/>
                                          </p:stCondLst>
                                        </p:cTn>
                                        <p:tgtEl>
                                          <p:spTgt spid="119415"/>
                                        </p:tgtEl>
                                        <p:attrNameLst>
                                          <p:attrName>style.visibility</p:attrName>
                                        </p:attrNameLst>
                                      </p:cBhvr>
                                      <p:to>
                                        <p:strVal val="visible"/>
                                      </p:to>
                                    </p:set>
                                    <p:animEffect transition="in" filter="wipe(left)">
                                      <p:cBhvr>
                                        <p:cTn id="17" dur="500"/>
                                        <p:tgtEl>
                                          <p:spTgt spid="119415"/>
                                        </p:tgtEl>
                                      </p:cBhvr>
                                    </p:animEffect>
                                  </p:childTnLst>
                                </p:cTn>
                              </p:par>
                            </p:childTnLst>
                          </p:cTn>
                        </p:par>
                        <p:par>
                          <p:cTn id="18" fill="hold">
                            <p:stCondLst>
                              <p:cond delay="2500"/>
                            </p:stCondLst>
                            <p:childTnLst>
                              <p:par>
                                <p:cTn id="19" presetID="22" presetClass="entr" presetSubtype="8" fill="hold" grpId="0" nodeType="afterEffect">
                                  <p:stCondLst>
                                    <p:cond delay="500"/>
                                  </p:stCondLst>
                                  <p:childTnLst>
                                    <p:set>
                                      <p:cBhvr>
                                        <p:cTn id="20" dur="1" fill="hold">
                                          <p:stCondLst>
                                            <p:cond delay="0"/>
                                          </p:stCondLst>
                                        </p:cTn>
                                        <p:tgtEl>
                                          <p:spTgt spid="119416"/>
                                        </p:tgtEl>
                                        <p:attrNameLst>
                                          <p:attrName>style.visibility</p:attrName>
                                        </p:attrNameLst>
                                      </p:cBhvr>
                                      <p:to>
                                        <p:strVal val="visible"/>
                                      </p:to>
                                    </p:set>
                                    <p:animEffect transition="in" filter="wipe(left)">
                                      <p:cBhvr>
                                        <p:cTn id="21" dur="500"/>
                                        <p:tgtEl>
                                          <p:spTgt spid="119416"/>
                                        </p:tgtEl>
                                      </p:cBhvr>
                                    </p:animEffect>
                                  </p:childTnLst>
                                </p:cTn>
                              </p:par>
                            </p:childTnLst>
                          </p:cTn>
                        </p:par>
                        <p:par>
                          <p:cTn id="22" fill="hold">
                            <p:stCondLst>
                              <p:cond delay="3500"/>
                            </p:stCondLst>
                            <p:childTnLst>
                              <p:par>
                                <p:cTn id="23" presetID="22" presetClass="entr" presetSubtype="8" fill="hold" grpId="0" nodeType="afterEffect">
                                  <p:stCondLst>
                                    <p:cond delay="500"/>
                                  </p:stCondLst>
                                  <p:childTnLst>
                                    <p:set>
                                      <p:cBhvr>
                                        <p:cTn id="24" dur="1" fill="hold">
                                          <p:stCondLst>
                                            <p:cond delay="0"/>
                                          </p:stCondLst>
                                        </p:cTn>
                                        <p:tgtEl>
                                          <p:spTgt spid="119417"/>
                                        </p:tgtEl>
                                        <p:attrNameLst>
                                          <p:attrName>style.visibility</p:attrName>
                                        </p:attrNameLst>
                                      </p:cBhvr>
                                      <p:to>
                                        <p:strVal val="visible"/>
                                      </p:to>
                                    </p:set>
                                    <p:animEffect transition="in" filter="wipe(left)">
                                      <p:cBhvr>
                                        <p:cTn id="25" dur="500"/>
                                        <p:tgtEl>
                                          <p:spTgt spid="119417"/>
                                        </p:tgtEl>
                                      </p:cBhvr>
                                    </p:animEffect>
                                  </p:childTnLst>
                                </p:cTn>
                              </p:par>
                              <p:par>
                                <p:cTn id="26" presetID="1" presetClass="entr" presetSubtype="0" fill="hold" grpId="0" nodeType="withEffect">
                                  <p:stCondLst>
                                    <p:cond delay="500"/>
                                  </p:stCondLst>
                                  <p:childTnLst>
                                    <p:set>
                                      <p:cBhvr>
                                        <p:cTn id="27" dur="1" fill="hold">
                                          <p:stCondLst>
                                            <p:cond delay="0"/>
                                          </p:stCondLst>
                                        </p:cTn>
                                        <p:tgtEl>
                                          <p:spTgt spid="2"/>
                                        </p:tgtEl>
                                        <p:attrNameLst>
                                          <p:attrName>style.visibility</p:attrName>
                                        </p:attrNameLst>
                                      </p:cBhvr>
                                      <p:to>
                                        <p:strVal val="visible"/>
                                      </p:to>
                                    </p:set>
                                  </p:childTnLst>
                                </p:cTn>
                              </p:par>
                            </p:childTnLst>
                          </p:cTn>
                        </p:par>
                        <p:par>
                          <p:cTn id="28" fill="hold">
                            <p:stCondLst>
                              <p:cond delay="4500"/>
                            </p:stCondLst>
                            <p:childTnLst>
                              <p:par>
                                <p:cTn id="29" presetID="1" presetClass="entr" presetSubtype="0" fill="hold" grpId="0" nodeType="afterEffect">
                                  <p:stCondLst>
                                    <p:cond delay="0"/>
                                  </p:stCondLst>
                                  <p:childTnLst>
                                    <p:set>
                                      <p:cBhvr>
                                        <p:cTn id="30" dur="1" fill="hold">
                                          <p:stCondLst>
                                            <p:cond delay="0"/>
                                          </p:stCondLst>
                                        </p:cTn>
                                        <p:tgtEl>
                                          <p:spTgt spid="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429" grpId="0"/>
      <p:bldP spid="2" grpId="0" animBg="1"/>
      <p:bldP spid="119428" grpId="0" animBg="1"/>
      <p:bldP spid="119414" grpId="0" animBg="1"/>
      <p:bldP spid="119415" grpId="0" animBg="1"/>
      <p:bldP spid="119416" grpId="0" animBg="1"/>
      <p:bldP spid="119417" grpId="0" animBg="1"/>
      <p:bldP spid="640"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3"/>
          <p:cNvSpPr>
            <a:spLocks noGrp="1" noChangeArrowheads="1"/>
          </p:cNvSpPr>
          <p:nvPr>
            <p:ph type="title"/>
          </p:nvPr>
        </p:nvSpPr>
        <p:spPr/>
        <p:txBody>
          <a:bodyPr/>
          <a:lstStyle/>
          <a:p>
            <a:pPr algn="ctr"/>
            <a:r>
              <a:rPr lang="zh-CN" altLang="en-US"/>
              <a:t>无效的 </a:t>
            </a:r>
            <a:r>
              <a:rPr lang="en-US" altLang="zh-CN"/>
              <a:t>MAC </a:t>
            </a:r>
            <a:r>
              <a:rPr lang="zh-CN" altLang="en-US"/>
              <a:t>帧 </a:t>
            </a:r>
            <a:endParaRPr lang="zh-CN" altLang="en-US"/>
          </a:p>
        </p:txBody>
      </p:sp>
      <p:sp>
        <p:nvSpPr>
          <p:cNvPr id="452610" name="Rectangle 2"/>
          <p:cNvSpPr>
            <a:spLocks noGrp="1" noChangeArrowheads="1"/>
          </p:cNvSpPr>
          <p:nvPr>
            <p:ph idx="1"/>
          </p:nvPr>
        </p:nvSpPr>
        <p:spPr/>
        <p:txBody>
          <a:bodyPr/>
          <a:lstStyle/>
          <a:p>
            <a:r>
              <a:rPr lang="zh-CN" altLang="en-US" dirty="0"/>
              <a:t>数据字段的长度与长度字段的值不一致；</a:t>
            </a:r>
            <a:endParaRPr lang="zh-CN" altLang="en-US" dirty="0"/>
          </a:p>
          <a:p>
            <a:r>
              <a:rPr lang="zh-CN" altLang="en-US" dirty="0"/>
              <a:t>帧的长度不是整数个字节；</a:t>
            </a:r>
            <a:endParaRPr lang="zh-CN" altLang="en-US" dirty="0"/>
          </a:p>
          <a:p>
            <a:r>
              <a:rPr lang="zh-CN" altLang="en-US" dirty="0"/>
              <a:t>用收到的帧检验序列 </a:t>
            </a:r>
            <a:r>
              <a:rPr lang="en-US" altLang="zh-CN" dirty="0"/>
              <a:t>FCS </a:t>
            </a:r>
            <a:r>
              <a:rPr lang="zh-CN" altLang="en-US" dirty="0"/>
              <a:t>查出有差错；</a:t>
            </a:r>
            <a:endParaRPr lang="zh-CN" altLang="en-US" dirty="0"/>
          </a:p>
          <a:p>
            <a:r>
              <a:rPr lang="zh-CN" altLang="en-US" dirty="0"/>
              <a:t>数据字段的长度不在 </a:t>
            </a:r>
            <a:r>
              <a:rPr lang="en-US" altLang="zh-CN" dirty="0"/>
              <a:t>46 ~ 1500 </a:t>
            </a:r>
            <a:r>
              <a:rPr lang="zh-CN" altLang="en-US" dirty="0"/>
              <a:t>字节之间。</a:t>
            </a:r>
            <a:endParaRPr lang="zh-CN" altLang="en-US" dirty="0"/>
          </a:p>
          <a:p>
            <a:r>
              <a:rPr lang="zh-CN" altLang="en-US" dirty="0"/>
              <a:t>有效的 </a:t>
            </a:r>
            <a:r>
              <a:rPr lang="en-US" altLang="zh-CN" dirty="0"/>
              <a:t>MAC </a:t>
            </a:r>
            <a:r>
              <a:rPr lang="zh-CN" altLang="en-US" dirty="0"/>
              <a:t>帧长度为 </a:t>
            </a:r>
            <a:r>
              <a:rPr lang="en-US" altLang="zh-CN" dirty="0"/>
              <a:t>64 ~ 1518 </a:t>
            </a:r>
            <a:r>
              <a:rPr lang="zh-CN" altLang="en-US" dirty="0"/>
              <a:t>字节之间</a:t>
            </a:r>
            <a:r>
              <a:rPr lang="zh-CN" altLang="en-US" dirty="0" smtClean="0"/>
              <a:t>。</a:t>
            </a:r>
            <a:endParaRPr lang="zh-CN" altLang="en-US" dirty="0"/>
          </a:p>
        </p:txBody>
      </p:sp>
      <p:sp>
        <p:nvSpPr>
          <p:cNvPr id="2" name="矩形 1"/>
          <p:cNvSpPr/>
          <p:nvPr/>
        </p:nvSpPr>
        <p:spPr>
          <a:xfrm>
            <a:off x="989351" y="4509120"/>
            <a:ext cx="8019737" cy="1077218"/>
          </a:xfrm>
          <a:prstGeom prst="rect">
            <a:avLst/>
          </a:prstGeom>
          <a:solidFill>
            <a:srgbClr val="000066"/>
          </a:solidFill>
        </p:spPr>
        <p:txBody>
          <a:bodyPr wrap="square">
            <a:spAutoFit/>
          </a:bodyPr>
          <a:lstStyle/>
          <a:p>
            <a:r>
              <a:rPr lang="zh-CN" altLang="en-US" sz="3200" b="1" dirty="0">
                <a:solidFill>
                  <a:schemeClr val="bg1"/>
                </a:solidFill>
                <a:latin typeface="+mn-lt"/>
                <a:ea typeface="黑体" panose="02010609060101010101" pitchFamily="2" charset="-122"/>
              </a:rPr>
              <a:t>对于检查出的无效 </a:t>
            </a:r>
            <a:r>
              <a:rPr lang="en-US" altLang="zh-CN" sz="3200" b="1" dirty="0">
                <a:solidFill>
                  <a:schemeClr val="bg1"/>
                </a:solidFill>
                <a:latin typeface="+mn-lt"/>
                <a:ea typeface="黑体" panose="02010609060101010101" pitchFamily="2" charset="-122"/>
              </a:rPr>
              <a:t>MAC </a:t>
            </a:r>
            <a:r>
              <a:rPr lang="zh-CN" altLang="en-US" sz="3200" b="1" dirty="0">
                <a:solidFill>
                  <a:schemeClr val="bg1"/>
                </a:solidFill>
                <a:latin typeface="+mn-lt"/>
                <a:ea typeface="黑体" panose="02010609060101010101" pitchFamily="2" charset="-122"/>
              </a:rPr>
              <a:t>帧就简单地丢弃。以太网不负责重传丢弃的帧。 </a:t>
            </a:r>
            <a:endParaRPr lang="zh-CN" altLang="en-US" sz="3200" b="1" dirty="0">
              <a:solidFill>
                <a:schemeClr val="bg1"/>
              </a:solidFill>
              <a:latin typeface="+mn-lt"/>
              <a:ea typeface="黑体" panose="02010609060101010101" pitchFamily="2" charset="-122"/>
            </a:endParaRPr>
          </a:p>
        </p:txBody>
      </p:sp>
      <p:sp>
        <p:nvSpPr>
          <p:cNvPr id="3" name="灯片编号占位符 2"/>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en-US" altLang="zh-CN" dirty="0" smtClean="0"/>
              <a:t>IEEE 802.3 MAC </a:t>
            </a:r>
            <a:r>
              <a:rPr lang="zh-CN" altLang="en-US" dirty="0" smtClean="0"/>
              <a:t>帧格式</a:t>
            </a:r>
            <a:endParaRPr lang="zh-CN" altLang="en-US" dirty="0"/>
          </a:p>
        </p:txBody>
      </p:sp>
      <p:sp>
        <p:nvSpPr>
          <p:cNvPr id="453634" name="Rectangle 2"/>
          <p:cNvSpPr>
            <a:spLocks noGrp="1" noChangeArrowheads="1"/>
          </p:cNvSpPr>
          <p:nvPr>
            <p:ph idx="1"/>
          </p:nvPr>
        </p:nvSpPr>
        <p:spPr/>
        <p:txBody>
          <a:bodyPr/>
          <a:lstStyle/>
          <a:p>
            <a:pPr marL="0" indent="0">
              <a:buNone/>
            </a:pPr>
            <a:r>
              <a:rPr lang="zh-CN" altLang="zh-CN" sz="2800" dirty="0" smtClean="0"/>
              <a:t>与以太网</a:t>
            </a:r>
            <a:r>
              <a:rPr lang="en-US" altLang="zh-CN" sz="2800" dirty="0"/>
              <a:t>V2 </a:t>
            </a:r>
            <a:r>
              <a:rPr lang="en-US" altLang="zh-CN" sz="2800" dirty="0" smtClean="0"/>
              <a:t>MAC </a:t>
            </a:r>
            <a:r>
              <a:rPr lang="zh-CN" altLang="zh-CN" sz="2800" dirty="0" smtClean="0"/>
              <a:t>帧格式</a:t>
            </a:r>
            <a:r>
              <a:rPr lang="zh-CN" altLang="en-US" sz="2800" dirty="0" smtClean="0"/>
              <a:t>相似，</a:t>
            </a:r>
            <a:r>
              <a:rPr lang="zh-CN" altLang="zh-CN" sz="2800" dirty="0" smtClean="0"/>
              <a:t>区别</a:t>
            </a:r>
            <a:r>
              <a:rPr lang="zh-CN" altLang="en-US" sz="2800" dirty="0" smtClean="0"/>
              <a:t>在于：</a:t>
            </a:r>
            <a:endParaRPr lang="en-US" altLang="zh-CN" sz="2800" dirty="0" smtClean="0"/>
          </a:p>
          <a:p>
            <a:r>
              <a:rPr lang="en-US" altLang="zh-CN" sz="2800" dirty="0" smtClean="0"/>
              <a:t>(1) IEEE 802.3 </a:t>
            </a:r>
            <a:r>
              <a:rPr lang="zh-CN" altLang="zh-CN" sz="2800" dirty="0" smtClean="0"/>
              <a:t>规定的</a:t>
            </a:r>
            <a:r>
              <a:rPr lang="en-US" altLang="zh-CN" sz="2800" dirty="0" smtClean="0"/>
              <a:t> MAC </a:t>
            </a:r>
            <a:r>
              <a:rPr lang="zh-CN" altLang="zh-CN" sz="2800" dirty="0" smtClean="0"/>
              <a:t>帧</a:t>
            </a:r>
            <a:r>
              <a:rPr lang="zh-CN" altLang="zh-CN" sz="2800" dirty="0"/>
              <a:t>的第三个字段是“</a:t>
            </a:r>
            <a:r>
              <a:rPr lang="zh-CN" altLang="zh-CN" sz="2800" dirty="0" smtClean="0">
                <a:solidFill>
                  <a:srgbClr val="FF0000"/>
                </a:solidFill>
              </a:rPr>
              <a:t>长度</a:t>
            </a:r>
            <a:r>
              <a:rPr lang="en-US" altLang="zh-CN" sz="2800" dirty="0" smtClean="0">
                <a:solidFill>
                  <a:srgbClr val="FF0000"/>
                </a:solidFill>
              </a:rPr>
              <a:t> / </a:t>
            </a:r>
            <a:r>
              <a:rPr lang="zh-CN" altLang="zh-CN" sz="2800" dirty="0" smtClean="0">
                <a:solidFill>
                  <a:srgbClr val="FF0000"/>
                </a:solidFill>
              </a:rPr>
              <a:t>类型</a:t>
            </a:r>
            <a:r>
              <a:rPr lang="zh-CN" altLang="zh-CN" sz="2800" dirty="0"/>
              <a:t>”</a:t>
            </a:r>
            <a:r>
              <a:rPr lang="zh-CN" altLang="zh-CN" sz="2800" dirty="0" smtClean="0"/>
              <a:t>。</a:t>
            </a:r>
            <a:endParaRPr lang="en-US" altLang="zh-CN" sz="2800" dirty="0" smtClean="0"/>
          </a:p>
          <a:p>
            <a:pPr lvl="1"/>
            <a:r>
              <a:rPr lang="zh-CN" altLang="zh-CN" sz="2400" dirty="0" smtClean="0"/>
              <a:t>当</a:t>
            </a:r>
            <a:r>
              <a:rPr lang="zh-CN" altLang="zh-CN" sz="2400" dirty="0"/>
              <a:t>这个字段值</a:t>
            </a:r>
            <a:r>
              <a:rPr lang="zh-CN" altLang="zh-CN" sz="2400" dirty="0" smtClean="0"/>
              <a:t>大于</a:t>
            </a:r>
            <a:r>
              <a:rPr lang="en-US" altLang="zh-CN" sz="2400" dirty="0" smtClean="0"/>
              <a:t> 0x0600 </a:t>
            </a:r>
            <a:r>
              <a:rPr lang="zh-CN" altLang="zh-CN" sz="2400" dirty="0" smtClean="0"/>
              <a:t>时</a:t>
            </a:r>
            <a:r>
              <a:rPr lang="zh-CN" altLang="zh-CN" sz="2400" dirty="0"/>
              <a:t>（相当于十进制</a:t>
            </a:r>
            <a:r>
              <a:rPr lang="zh-CN" altLang="zh-CN" sz="2400" dirty="0" smtClean="0"/>
              <a:t>的</a:t>
            </a:r>
            <a:r>
              <a:rPr lang="en-US" altLang="zh-CN" sz="2400" dirty="0" smtClean="0"/>
              <a:t> 1536</a:t>
            </a:r>
            <a:r>
              <a:rPr lang="zh-CN" altLang="zh-CN" sz="2400" dirty="0"/>
              <a:t>），就表示“类型”。这样的帧和</a:t>
            </a:r>
            <a:r>
              <a:rPr lang="zh-CN" altLang="zh-CN" sz="2400" dirty="0" smtClean="0"/>
              <a:t>以太网</a:t>
            </a:r>
            <a:r>
              <a:rPr lang="en-US" altLang="zh-CN" sz="2400" dirty="0" smtClean="0"/>
              <a:t> V2 MAC </a:t>
            </a:r>
            <a:r>
              <a:rPr lang="zh-CN" altLang="zh-CN" sz="2400" dirty="0" smtClean="0"/>
              <a:t>帧</a:t>
            </a:r>
            <a:r>
              <a:rPr lang="zh-CN" altLang="zh-CN" sz="2400" dirty="0"/>
              <a:t>完全一样</a:t>
            </a:r>
            <a:r>
              <a:rPr lang="zh-CN" altLang="zh-CN" sz="2400" dirty="0" smtClean="0"/>
              <a:t>。</a:t>
            </a:r>
            <a:endParaRPr lang="en-US" altLang="zh-CN" sz="2400" dirty="0" smtClean="0"/>
          </a:p>
          <a:p>
            <a:pPr lvl="1"/>
            <a:r>
              <a:rPr lang="zh-CN" altLang="zh-CN" sz="2400" dirty="0" smtClean="0"/>
              <a:t>当</a:t>
            </a:r>
            <a:r>
              <a:rPr lang="zh-CN" altLang="zh-CN" sz="2400" dirty="0"/>
              <a:t>这个字段值</a:t>
            </a:r>
            <a:r>
              <a:rPr lang="zh-CN" altLang="zh-CN" sz="2400" dirty="0" smtClean="0"/>
              <a:t>小于</a:t>
            </a:r>
            <a:r>
              <a:rPr lang="en-US" altLang="zh-CN" sz="2400" dirty="0" smtClean="0"/>
              <a:t> 0x0600 </a:t>
            </a:r>
            <a:r>
              <a:rPr lang="zh-CN" altLang="zh-CN" sz="2400" dirty="0" smtClean="0"/>
              <a:t>时</a:t>
            </a:r>
            <a:r>
              <a:rPr lang="zh-CN" altLang="zh-CN" sz="2400" dirty="0"/>
              <a:t>才表示</a:t>
            </a:r>
            <a:r>
              <a:rPr lang="zh-CN" altLang="zh-CN" sz="2400" dirty="0" smtClean="0"/>
              <a:t>“长度”</a:t>
            </a:r>
            <a:r>
              <a:rPr lang="zh-CN" altLang="en-US" sz="2400" dirty="0" smtClean="0"/>
              <a:t>。</a:t>
            </a:r>
            <a:endParaRPr lang="en-US" altLang="zh-CN" sz="2400" dirty="0" smtClean="0"/>
          </a:p>
          <a:p>
            <a:r>
              <a:rPr lang="en-US" altLang="zh-CN" sz="2800" dirty="0" smtClean="0"/>
              <a:t>(2) </a:t>
            </a:r>
            <a:r>
              <a:rPr lang="zh-CN" altLang="zh-CN" sz="2800" dirty="0" smtClean="0"/>
              <a:t>当</a:t>
            </a:r>
            <a:r>
              <a:rPr lang="zh-CN" altLang="zh-CN" sz="2800" dirty="0"/>
              <a:t>“长度</a:t>
            </a:r>
            <a:r>
              <a:rPr lang="en-US" altLang="zh-CN" sz="2800" dirty="0"/>
              <a:t>/</a:t>
            </a:r>
            <a:r>
              <a:rPr lang="zh-CN" altLang="zh-CN" sz="2800" dirty="0"/>
              <a:t>类型”字段值</a:t>
            </a:r>
            <a:r>
              <a:rPr lang="zh-CN" altLang="zh-CN" sz="2800" dirty="0" smtClean="0"/>
              <a:t>小于</a:t>
            </a:r>
            <a:r>
              <a:rPr lang="en-US" altLang="zh-CN" sz="2800" dirty="0" smtClean="0"/>
              <a:t> 0x0600 </a:t>
            </a:r>
            <a:r>
              <a:rPr lang="zh-CN" altLang="zh-CN" sz="2800" dirty="0" smtClean="0"/>
              <a:t>时</a:t>
            </a:r>
            <a:r>
              <a:rPr lang="zh-CN" altLang="zh-CN" sz="2800" dirty="0"/>
              <a:t>，数据字段必须装入上面的逻辑</a:t>
            </a:r>
            <a:r>
              <a:rPr lang="zh-CN" altLang="zh-CN" sz="2800" dirty="0" smtClean="0"/>
              <a:t>链路控制</a:t>
            </a:r>
            <a:r>
              <a:rPr lang="en-US" altLang="zh-CN" sz="2800" dirty="0" smtClean="0"/>
              <a:t> LLC </a:t>
            </a:r>
            <a:r>
              <a:rPr lang="zh-CN" altLang="zh-CN" sz="2800" dirty="0" smtClean="0"/>
              <a:t>子层的</a:t>
            </a:r>
            <a:r>
              <a:rPr lang="en-US" altLang="zh-CN" sz="2800" dirty="0" smtClean="0"/>
              <a:t> LLC </a:t>
            </a:r>
            <a:r>
              <a:rPr lang="zh-CN" altLang="zh-CN" sz="2800" dirty="0" smtClean="0"/>
              <a:t>帧</a:t>
            </a:r>
            <a:r>
              <a:rPr lang="zh-CN" altLang="zh-CN" sz="2800" dirty="0"/>
              <a:t>。</a:t>
            </a:r>
            <a:endParaRPr lang="zh-CN" altLang="en-US" sz="2800" dirty="0"/>
          </a:p>
        </p:txBody>
      </p:sp>
      <p:sp>
        <p:nvSpPr>
          <p:cNvPr id="2" name="矩形 1"/>
          <p:cNvSpPr/>
          <p:nvPr/>
        </p:nvSpPr>
        <p:spPr>
          <a:xfrm>
            <a:off x="632520" y="5157192"/>
            <a:ext cx="8856984" cy="999697"/>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solidFill>
                  <a:srgbClr val="000066"/>
                </a:solidFill>
                <a:latin typeface="+mn-lt"/>
                <a:ea typeface="黑体" panose="02010609060101010101" pitchFamily="2" charset="-122"/>
              </a:rPr>
              <a:t>现在市场上流行的都是以太网</a:t>
            </a:r>
            <a:r>
              <a:rPr lang="en-US" altLang="zh-CN" sz="2800" b="1" dirty="0" smtClean="0">
                <a:solidFill>
                  <a:srgbClr val="000066"/>
                </a:solidFill>
                <a:latin typeface="+mn-lt"/>
                <a:ea typeface="黑体" panose="02010609060101010101" pitchFamily="2" charset="-122"/>
              </a:rPr>
              <a:t>V2 </a:t>
            </a:r>
            <a:r>
              <a:rPr lang="zh-CN" altLang="zh-CN" sz="2800" b="1" dirty="0" smtClean="0">
                <a:solidFill>
                  <a:srgbClr val="000066"/>
                </a:solidFill>
                <a:latin typeface="+mn-lt"/>
                <a:ea typeface="黑体" panose="02010609060101010101" pitchFamily="2" charset="-122"/>
              </a:rPr>
              <a:t>的</a:t>
            </a:r>
            <a:r>
              <a:rPr lang="en-US" altLang="zh-CN" sz="2800" b="1" dirty="0" smtClean="0">
                <a:solidFill>
                  <a:srgbClr val="000066"/>
                </a:solidFill>
                <a:latin typeface="+mn-lt"/>
                <a:ea typeface="黑体" panose="02010609060101010101" pitchFamily="2" charset="-122"/>
              </a:rPr>
              <a:t> MAC </a:t>
            </a:r>
            <a:r>
              <a:rPr lang="zh-CN" altLang="zh-CN" sz="2800" b="1" dirty="0" smtClean="0">
                <a:solidFill>
                  <a:srgbClr val="000066"/>
                </a:solidFill>
                <a:latin typeface="+mn-lt"/>
                <a:ea typeface="黑体" panose="02010609060101010101" pitchFamily="2" charset="-122"/>
              </a:rPr>
              <a:t>帧</a:t>
            </a:r>
            <a:r>
              <a:rPr lang="zh-CN" altLang="zh-CN" sz="2800" b="1" dirty="0">
                <a:solidFill>
                  <a:srgbClr val="000066"/>
                </a:solidFill>
                <a:latin typeface="+mn-lt"/>
                <a:ea typeface="黑体" panose="02010609060101010101" pitchFamily="2" charset="-122"/>
              </a:rPr>
              <a:t>，但大家也常常把它</a:t>
            </a:r>
            <a:r>
              <a:rPr lang="zh-CN" altLang="zh-CN" sz="2800" b="1" dirty="0" smtClean="0">
                <a:solidFill>
                  <a:srgbClr val="000066"/>
                </a:solidFill>
                <a:latin typeface="+mn-lt"/>
                <a:ea typeface="黑体" panose="02010609060101010101" pitchFamily="2" charset="-122"/>
              </a:rPr>
              <a:t>称为</a:t>
            </a:r>
            <a:r>
              <a:rPr lang="en-US" altLang="zh-CN" sz="2800" b="1" dirty="0" smtClean="0">
                <a:solidFill>
                  <a:srgbClr val="000066"/>
                </a:solidFill>
                <a:latin typeface="+mn-lt"/>
                <a:ea typeface="黑体" panose="02010609060101010101" pitchFamily="2" charset="-122"/>
              </a:rPr>
              <a:t> IEEE 802.3 </a:t>
            </a:r>
            <a:r>
              <a:rPr lang="zh-CN" altLang="zh-CN" sz="2800" b="1" dirty="0" smtClean="0">
                <a:solidFill>
                  <a:srgbClr val="000066"/>
                </a:solidFill>
                <a:latin typeface="+mn-lt"/>
                <a:ea typeface="黑体" panose="02010609060101010101" pitchFamily="2" charset="-122"/>
              </a:rPr>
              <a:t>标准的</a:t>
            </a:r>
            <a:r>
              <a:rPr lang="en-US" altLang="zh-CN" sz="2800" b="1" dirty="0" smtClean="0">
                <a:solidFill>
                  <a:srgbClr val="000066"/>
                </a:solidFill>
                <a:latin typeface="+mn-lt"/>
                <a:ea typeface="黑体" panose="02010609060101010101" pitchFamily="2" charset="-122"/>
              </a:rPr>
              <a:t> MAC </a:t>
            </a:r>
            <a:r>
              <a:rPr lang="zh-CN" altLang="zh-CN" sz="2800" b="1" dirty="0" smtClean="0">
                <a:solidFill>
                  <a:srgbClr val="000066"/>
                </a:solidFill>
                <a:latin typeface="+mn-lt"/>
                <a:ea typeface="黑体" panose="02010609060101010101" pitchFamily="2" charset="-122"/>
              </a:rPr>
              <a:t>帧</a:t>
            </a:r>
            <a:r>
              <a:rPr lang="zh-CN" altLang="en-US" sz="2800" b="1" dirty="0">
                <a:solidFill>
                  <a:srgbClr val="000066"/>
                </a:solidFill>
                <a:latin typeface="+mn-lt"/>
                <a:ea typeface="黑体" panose="02010609060101010101" pitchFamily="2" charset="-122"/>
              </a:rPr>
              <a:t>。</a:t>
            </a:r>
            <a:endParaRPr lang="zh-CN" altLang="en-US" sz="2800" b="1" dirty="0">
              <a:solidFill>
                <a:srgbClr val="000066"/>
              </a:solidFill>
              <a:latin typeface="+mn-lt"/>
              <a:ea typeface="黑体" panose="02010609060101010101" pitchFamily="2" charset="-122"/>
            </a:endParaRPr>
          </a:p>
        </p:txBody>
      </p:sp>
      <p:sp>
        <p:nvSpPr>
          <p:cNvPr id="3" name="灯片编号占位符 2"/>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zh-CN" altLang="en-US"/>
              <a:t>帧间最小间隔 </a:t>
            </a:r>
            <a:endParaRPr lang="zh-CN" altLang="en-US"/>
          </a:p>
        </p:txBody>
      </p:sp>
      <p:sp>
        <p:nvSpPr>
          <p:cNvPr id="453634" name="Rectangle 2"/>
          <p:cNvSpPr>
            <a:spLocks noGrp="1" noChangeArrowheads="1"/>
          </p:cNvSpPr>
          <p:nvPr>
            <p:ph idx="1"/>
          </p:nvPr>
        </p:nvSpPr>
        <p:spPr/>
        <p:txBody>
          <a:bodyPr/>
          <a:lstStyle/>
          <a:p>
            <a:r>
              <a:rPr lang="zh-CN" altLang="en-US" dirty="0"/>
              <a:t>帧间最小间隔为 </a:t>
            </a:r>
            <a:r>
              <a:rPr lang="en-US" altLang="zh-CN" dirty="0"/>
              <a:t>9.6 </a:t>
            </a:r>
            <a:r>
              <a:rPr lang="en-US" altLang="zh-CN" dirty="0">
                <a:sym typeface="Symbol" panose="05050102010706020507" pitchFamily="18" charset="2"/>
              </a:rPr>
              <a:t></a:t>
            </a:r>
            <a:r>
              <a:rPr lang="en-US" altLang="zh-CN" dirty="0"/>
              <a:t>s</a:t>
            </a:r>
            <a:r>
              <a:rPr lang="zh-CN" altLang="en-US" dirty="0"/>
              <a:t>，相当于 </a:t>
            </a:r>
            <a:r>
              <a:rPr lang="en-US" altLang="zh-CN" dirty="0"/>
              <a:t>96 bit </a:t>
            </a:r>
            <a:r>
              <a:rPr lang="zh-CN" altLang="en-US" dirty="0"/>
              <a:t>的发送时间。</a:t>
            </a:r>
            <a:endParaRPr lang="zh-CN" altLang="en-US" dirty="0"/>
          </a:p>
          <a:p>
            <a:r>
              <a:rPr lang="zh-CN" altLang="en-US" dirty="0"/>
              <a:t>一个站在检测到总线开始空闲后，还要等待 </a:t>
            </a:r>
            <a:r>
              <a:rPr lang="en-US" altLang="zh-CN" dirty="0"/>
              <a:t>9.6 </a:t>
            </a:r>
            <a:r>
              <a:rPr lang="en-US" altLang="zh-CN" dirty="0">
                <a:sym typeface="Symbol" panose="05050102010706020507" pitchFamily="18" charset="2"/>
              </a:rPr>
              <a:t></a:t>
            </a:r>
            <a:r>
              <a:rPr lang="en-US" altLang="zh-CN" dirty="0"/>
              <a:t>s </a:t>
            </a:r>
            <a:r>
              <a:rPr lang="zh-CN" altLang="en-US" dirty="0"/>
              <a:t>才能再次发送数据。</a:t>
            </a:r>
            <a:endParaRPr lang="zh-CN" altLang="en-US" dirty="0"/>
          </a:p>
          <a:p>
            <a:r>
              <a:rPr lang="zh-CN" altLang="en-US" dirty="0"/>
              <a:t>这样做是为了使刚刚收到数据帧的站的接收缓存来得及清理，做好接收下一帧的准备。 </a:t>
            </a:r>
            <a:endParaRPr lang="zh-CN" altLang="en-US"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zh-CN" dirty="0"/>
              <a:t>扩展的以太网</a:t>
            </a:r>
            <a:endParaRPr lang="zh-CN" altLang="en-US" dirty="0"/>
          </a:p>
        </p:txBody>
      </p:sp>
      <p:sp>
        <p:nvSpPr>
          <p:cNvPr id="3" name="内容占位符 2"/>
          <p:cNvSpPr>
            <a:spLocks noGrp="1"/>
          </p:cNvSpPr>
          <p:nvPr>
            <p:ph idx="1"/>
          </p:nvPr>
        </p:nvSpPr>
        <p:spPr/>
        <p:txBody>
          <a:bodyPr/>
          <a:lstStyle/>
          <a:p>
            <a:r>
              <a:rPr lang="en-US" altLang="zh-CN" dirty="0"/>
              <a:t>3.4.1  </a:t>
            </a:r>
            <a:r>
              <a:rPr lang="zh-CN" altLang="zh-CN" dirty="0"/>
              <a:t>在物理层扩展以太网</a:t>
            </a:r>
            <a:endParaRPr lang="zh-CN" altLang="zh-CN" dirty="0"/>
          </a:p>
          <a:p>
            <a:r>
              <a:rPr lang="en-US" altLang="zh-CN" dirty="0"/>
              <a:t>3.4.2  </a:t>
            </a:r>
            <a:r>
              <a:rPr lang="zh-CN" altLang="zh-CN" dirty="0"/>
              <a:t>在数据链路层扩展以太网</a:t>
            </a:r>
            <a:endParaRPr lang="zh-CN" altLang="zh-CN" dirty="0"/>
          </a:p>
          <a:p>
            <a:r>
              <a:rPr lang="en-US" altLang="zh-CN" dirty="0" smtClean="0"/>
              <a:t>3.4.3  </a:t>
            </a:r>
            <a:r>
              <a:rPr lang="zh-CN" altLang="zh-CN" dirty="0"/>
              <a:t>虚拟局域网</a:t>
            </a:r>
            <a:endParaRPr lang="zh-CN" altLang="zh-CN" dirty="0"/>
          </a:p>
        </p:txBody>
      </p:sp>
      <p:sp>
        <p:nvSpPr>
          <p:cNvPr id="4" name="灯片编号占位符 3"/>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en-US" altLang="zh-CN" dirty="0" smtClean="0"/>
              <a:t>3.4.1  </a:t>
            </a:r>
            <a:r>
              <a:rPr lang="zh-CN" altLang="en-US" dirty="0"/>
              <a:t>在物理层</a:t>
            </a:r>
            <a:r>
              <a:rPr lang="zh-CN" altLang="en-US" dirty="0" smtClean="0"/>
              <a:t>扩展</a:t>
            </a:r>
            <a:r>
              <a:rPr lang="zh-CN" altLang="en-US" dirty="0"/>
              <a:t>以太</a:t>
            </a:r>
            <a:r>
              <a:rPr lang="zh-CN" altLang="en-US" dirty="0" smtClean="0"/>
              <a:t>网</a:t>
            </a:r>
            <a:endParaRPr lang="zh-CN" altLang="en-US" dirty="0"/>
          </a:p>
        </p:txBody>
      </p:sp>
      <p:sp>
        <p:nvSpPr>
          <p:cNvPr id="653316" name="Rectangle 4"/>
          <p:cNvSpPr>
            <a:spLocks noGrp="1" noChangeArrowheads="1"/>
          </p:cNvSpPr>
          <p:nvPr>
            <p:ph idx="1"/>
          </p:nvPr>
        </p:nvSpPr>
        <p:spPr>
          <a:noFill/>
        </p:spPr>
        <p:txBody>
          <a:bodyPr/>
          <a:lstStyle/>
          <a:p>
            <a:r>
              <a:rPr lang="zh-CN" altLang="en-US" dirty="0" smtClean="0">
                <a:solidFill>
                  <a:srgbClr val="FF0000"/>
                </a:solidFill>
              </a:rPr>
              <a:t>使用光纤扩展</a:t>
            </a:r>
            <a:endParaRPr lang="en-US" altLang="zh-CN" dirty="0" smtClean="0">
              <a:solidFill>
                <a:srgbClr val="FF0000"/>
              </a:solidFill>
            </a:endParaRPr>
          </a:p>
          <a:p>
            <a:pPr lvl="1"/>
            <a:r>
              <a:rPr lang="zh-CN" altLang="en-US" dirty="0" smtClean="0"/>
              <a:t>主机</a:t>
            </a:r>
            <a:r>
              <a:rPr lang="zh-CN" altLang="en-US" dirty="0"/>
              <a:t>使用</a:t>
            </a:r>
            <a:r>
              <a:rPr lang="zh-CN" altLang="en-US" dirty="0" smtClean="0"/>
              <a:t>光纤</a:t>
            </a:r>
            <a:r>
              <a:rPr lang="zh-CN" altLang="zh-CN" dirty="0"/>
              <a:t>（通常是一对光纤）</a:t>
            </a:r>
            <a:r>
              <a:rPr lang="zh-CN" altLang="en-US" dirty="0" smtClean="0"/>
              <a:t>和</a:t>
            </a:r>
            <a:r>
              <a:rPr lang="zh-CN" altLang="en-US" dirty="0"/>
              <a:t>一对光纤调制解调器连接到</a:t>
            </a:r>
            <a:r>
              <a:rPr lang="zh-CN" altLang="en-US" dirty="0" smtClean="0"/>
              <a:t>集线器。 </a:t>
            </a:r>
            <a:endParaRPr lang="en-US" altLang="zh-CN" dirty="0" smtClean="0"/>
          </a:p>
          <a:p>
            <a:pPr lvl="1"/>
            <a:r>
              <a:rPr lang="zh-CN" altLang="zh-CN" dirty="0" smtClean="0"/>
              <a:t>很容易使</a:t>
            </a:r>
            <a:r>
              <a:rPr lang="zh-CN" altLang="zh-CN" dirty="0"/>
              <a:t>主机和几公里以外的集线器相</a:t>
            </a:r>
            <a:r>
              <a:rPr lang="zh-CN" altLang="zh-CN" dirty="0" smtClean="0"/>
              <a:t>连接</a:t>
            </a:r>
            <a:r>
              <a:rPr lang="zh-CN" altLang="en-US" dirty="0" smtClean="0"/>
              <a:t>。</a:t>
            </a:r>
            <a:endParaRPr lang="zh-CN" altLang="en-US" dirty="0"/>
          </a:p>
        </p:txBody>
      </p:sp>
      <p:sp>
        <p:nvSpPr>
          <p:cNvPr id="653318" name="Text Box 6"/>
          <p:cNvSpPr txBox="1">
            <a:spLocks noChangeArrowheads="1"/>
          </p:cNvSpPr>
          <p:nvPr/>
        </p:nvSpPr>
        <p:spPr bwMode="auto">
          <a:xfrm>
            <a:off x="8045185" y="271621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800">
              <a:solidFill>
                <a:schemeClr val="folHlink"/>
              </a:solidFill>
              <a:latin typeface="Arial" panose="020B0604020202020204" pitchFamily="34" charset="0"/>
              <a:ea typeface="黑体" panose="02010609060101010101" pitchFamily="2" charset="-122"/>
            </a:endParaRPr>
          </a:p>
        </p:txBody>
      </p:sp>
      <p:sp>
        <p:nvSpPr>
          <p:cNvPr id="3" name="矩形 2"/>
          <p:cNvSpPr/>
          <p:nvPr/>
        </p:nvSpPr>
        <p:spPr>
          <a:xfrm>
            <a:off x="1127991" y="5631631"/>
            <a:ext cx="8217497"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主机</a:t>
            </a:r>
            <a:r>
              <a:rPr lang="zh-CN" altLang="zh-CN" sz="2400" b="1" dirty="0">
                <a:latin typeface="+mn-lt"/>
                <a:ea typeface="黑体" panose="02010609060101010101" pitchFamily="2" charset="-122"/>
              </a:rPr>
              <a:t>使用光纤和一对光纤调制解调器连接到集线器</a:t>
            </a:r>
            <a:endParaRPr lang="zh-CN" altLang="en-US" sz="2400" b="1" dirty="0">
              <a:latin typeface="+mn-lt"/>
              <a:ea typeface="黑体" panose="02010609060101010101" pitchFamily="2" charset="-122"/>
            </a:endParaRPr>
          </a:p>
        </p:txBody>
      </p:sp>
      <p:grpSp>
        <p:nvGrpSpPr>
          <p:cNvPr id="5" name="组合 4"/>
          <p:cNvGrpSpPr/>
          <p:nvPr/>
        </p:nvGrpSpPr>
        <p:grpSpPr>
          <a:xfrm>
            <a:off x="1208584" y="3399383"/>
            <a:ext cx="8128345" cy="2168095"/>
            <a:chOff x="1414830" y="3421145"/>
            <a:chExt cx="8128345" cy="2168095"/>
          </a:xfrm>
        </p:grpSpPr>
        <p:pic>
          <p:nvPicPr>
            <p:cNvPr id="653317"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3319" name="Text Box 7"/>
            <p:cNvSpPr txBox="1">
              <a:spLocks noChangeArrowheads="1"/>
            </p:cNvSpPr>
            <p:nvPr/>
          </p:nvSpPr>
          <p:spPr bwMode="auto">
            <a:xfrm>
              <a:off x="8378631" y="3421145"/>
              <a:ext cx="1068876"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anose="02010609060101010101" pitchFamily="2" charset="-122"/>
                </a:rPr>
                <a:t>以太网</a:t>
              </a:r>
              <a:endParaRPr lang="zh-CN" altLang="en-US" sz="2400" b="1" dirty="0">
                <a:solidFill>
                  <a:srgbClr val="000099"/>
                </a:solidFill>
                <a:latin typeface="+mn-lt"/>
                <a:ea typeface="黑体" panose="02010609060101010101" pitchFamily="2" charset="-122"/>
              </a:endParaRPr>
            </a:p>
            <a:p>
              <a:pPr>
                <a:lnSpc>
                  <a:spcPct val="90000"/>
                </a:lnSpc>
              </a:pPr>
              <a:r>
                <a:rPr lang="zh-CN" altLang="en-US" sz="2400" b="1" dirty="0">
                  <a:solidFill>
                    <a:srgbClr val="000099"/>
                  </a:solidFill>
                  <a:latin typeface="+mn-lt"/>
                  <a:ea typeface="黑体" panose="02010609060101010101" pitchFamily="2" charset="-122"/>
                </a:rPr>
                <a:t>集线器</a:t>
              </a:r>
              <a:endParaRPr lang="zh-CN" altLang="en-US" sz="2400" b="1" dirty="0">
                <a:solidFill>
                  <a:srgbClr val="000099"/>
                </a:solidFill>
                <a:latin typeface="+mn-lt"/>
                <a:ea typeface="黑体" panose="02010609060101010101" pitchFamily="2" charset="-122"/>
              </a:endParaRPr>
            </a:p>
          </p:txBody>
        </p:sp>
        <p:sp>
          <p:nvSpPr>
            <p:cNvPr id="653320" name="Line 8"/>
            <p:cNvSpPr>
              <a:spLocks noChangeShapeType="1"/>
            </p:cNvSpPr>
            <p:nvPr/>
          </p:nvSpPr>
          <p:spPr bwMode="auto">
            <a:xfrm>
              <a:off x="1844248" y="4598748"/>
              <a:ext cx="6767254"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53321" name="Text Box 9"/>
            <p:cNvSpPr txBox="1">
              <a:spLocks noChangeArrowheads="1"/>
            </p:cNvSpPr>
            <p:nvPr/>
          </p:nvSpPr>
          <p:spPr bwMode="auto">
            <a:xfrm>
              <a:off x="4733900" y="4054236"/>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mn-lt"/>
                  <a:ea typeface="黑体" panose="02010609060101010101" pitchFamily="2" charset="-122"/>
                </a:rPr>
                <a:t>光纤</a:t>
              </a:r>
              <a:endParaRPr lang="zh-CN" altLang="en-US" sz="2800" b="1" dirty="0">
                <a:solidFill>
                  <a:srgbClr val="FF0000"/>
                </a:solidFill>
                <a:latin typeface="+mn-lt"/>
                <a:ea typeface="黑体" panose="02010609060101010101" pitchFamily="2" charset="-122"/>
              </a:endParaRPr>
            </a:p>
          </p:txBody>
        </p:sp>
        <p:sp>
          <p:nvSpPr>
            <p:cNvPr id="653322" name="Text Box 10"/>
            <p:cNvSpPr txBox="1">
              <a:spLocks noChangeArrowheads="1"/>
            </p:cNvSpPr>
            <p:nvPr/>
          </p:nvSpPr>
          <p:spPr bwMode="auto">
            <a:xfrm>
              <a:off x="6977073" y="4832110"/>
              <a:ext cx="166320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anose="02010609060101010101" pitchFamily="2" charset="-122"/>
                </a:rPr>
                <a:t>光纤</a:t>
              </a:r>
              <a:endParaRPr lang="zh-CN" altLang="en-US" sz="2400" b="1" dirty="0">
                <a:solidFill>
                  <a:srgbClr val="000099"/>
                </a:solidFill>
                <a:latin typeface="+mn-lt"/>
                <a:ea typeface="黑体" panose="02010609060101010101" pitchFamily="2" charset="-122"/>
              </a:endParaRPr>
            </a:p>
            <a:p>
              <a:pPr algn="ctr">
                <a:lnSpc>
                  <a:spcPct val="90000"/>
                </a:lnSpc>
              </a:pPr>
              <a:r>
                <a:rPr lang="zh-CN" altLang="en-US" sz="2400" b="1" dirty="0">
                  <a:solidFill>
                    <a:srgbClr val="000099"/>
                  </a:solidFill>
                  <a:latin typeface="+mn-lt"/>
                  <a:ea typeface="黑体" panose="02010609060101010101" pitchFamily="2" charset="-122"/>
                </a:rPr>
                <a:t>调制解调器</a:t>
              </a:r>
              <a:endParaRPr lang="zh-CN" altLang="en-US" sz="2400" b="1" dirty="0">
                <a:solidFill>
                  <a:srgbClr val="000099"/>
                </a:solidFill>
                <a:latin typeface="+mn-lt"/>
                <a:ea typeface="黑体" panose="02010609060101010101" pitchFamily="2" charset="-122"/>
              </a:endParaRPr>
            </a:p>
          </p:txBody>
        </p:sp>
        <p:pic>
          <p:nvPicPr>
            <p:cNvPr id="653323" name="Picture 1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8175" y="4027249"/>
              <a:ext cx="692147"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3324"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9701"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5332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7410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53326" name="Text Box 14"/>
            <p:cNvSpPr txBox="1">
              <a:spLocks noChangeArrowheads="1"/>
            </p:cNvSpPr>
            <p:nvPr/>
          </p:nvSpPr>
          <p:spPr bwMode="auto">
            <a:xfrm>
              <a:off x="1705615" y="4789248"/>
              <a:ext cx="166320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anose="02010609060101010101" pitchFamily="2" charset="-122"/>
                </a:rPr>
                <a:t>光纤</a:t>
              </a:r>
              <a:endParaRPr lang="zh-CN" altLang="en-US" sz="2400" b="1" dirty="0">
                <a:solidFill>
                  <a:srgbClr val="000099"/>
                </a:solidFill>
                <a:latin typeface="+mn-lt"/>
                <a:ea typeface="黑体" panose="02010609060101010101" pitchFamily="2" charset="-122"/>
              </a:endParaRPr>
            </a:p>
            <a:p>
              <a:pPr algn="ctr">
                <a:lnSpc>
                  <a:spcPct val="90000"/>
                </a:lnSpc>
              </a:pPr>
              <a:r>
                <a:rPr lang="zh-CN" altLang="en-US" sz="2400" b="1" dirty="0">
                  <a:solidFill>
                    <a:srgbClr val="000099"/>
                  </a:solidFill>
                  <a:latin typeface="+mn-lt"/>
                  <a:ea typeface="黑体" panose="02010609060101010101" pitchFamily="2" charset="-122"/>
                </a:rPr>
                <a:t>调制解调器</a:t>
              </a:r>
              <a:endParaRPr lang="zh-CN" altLang="en-US" sz="2400" b="1" dirty="0">
                <a:solidFill>
                  <a:srgbClr val="000099"/>
                </a:solidFill>
                <a:latin typeface="+mn-lt"/>
                <a:ea typeface="黑体" panose="02010609060101010101" pitchFamily="2" charset="-122"/>
              </a:endParaRPr>
            </a:p>
          </p:txBody>
        </p:sp>
        <p:sp>
          <p:nvSpPr>
            <p:cNvPr id="17" name="Text Box 7"/>
            <p:cNvSpPr txBox="1">
              <a:spLocks noChangeArrowheads="1"/>
            </p:cNvSpPr>
            <p:nvPr/>
          </p:nvSpPr>
          <p:spPr bwMode="auto">
            <a:xfrm>
              <a:off x="1414830" y="3580332"/>
              <a:ext cx="803425"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smtClean="0">
                  <a:solidFill>
                    <a:srgbClr val="000099"/>
                  </a:solidFill>
                  <a:latin typeface="+mn-lt"/>
                  <a:ea typeface="黑体" panose="02010609060101010101" pitchFamily="2" charset="-122"/>
                </a:rPr>
                <a:t>主机</a:t>
              </a:r>
              <a:endParaRPr lang="zh-CN" altLang="en-US" sz="2400" b="1" dirty="0">
                <a:solidFill>
                  <a:srgbClr val="000099"/>
                </a:solidFill>
                <a:latin typeface="+mn-lt"/>
                <a:ea typeface="黑体" panose="02010609060101010101" pitchFamily="2" charset="-122"/>
              </a:endParaRPr>
            </a:p>
          </p:txBody>
        </p:sp>
      </p:gr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1" name="Rectangle 5"/>
          <p:cNvSpPr>
            <a:spLocks noGrp="1" noChangeArrowheads="1"/>
          </p:cNvSpPr>
          <p:nvPr>
            <p:ph type="title"/>
          </p:nvPr>
        </p:nvSpPr>
        <p:spPr/>
        <p:txBody>
          <a:bodyPr/>
          <a:lstStyle/>
          <a:p>
            <a:r>
              <a:rPr lang="en-US" altLang="zh-CN" dirty="0" smtClean="0"/>
              <a:t>3.4.1  </a:t>
            </a:r>
            <a:r>
              <a:rPr lang="zh-CN" altLang="en-US" dirty="0"/>
              <a:t>在物理层</a:t>
            </a:r>
            <a:r>
              <a:rPr lang="zh-CN" altLang="en-US" dirty="0" smtClean="0"/>
              <a:t>扩展</a:t>
            </a:r>
            <a:r>
              <a:rPr lang="zh-CN" altLang="en-US" dirty="0"/>
              <a:t>以太</a:t>
            </a:r>
            <a:r>
              <a:rPr lang="zh-CN" altLang="en-US" dirty="0" smtClean="0"/>
              <a:t>网</a:t>
            </a:r>
            <a:endParaRPr lang="zh-CN" altLang="en-US" dirty="0"/>
          </a:p>
        </p:txBody>
      </p:sp>
      <p:sp>
        <p:nvSpPr>
          <p:cNvPr id="644098" name="Rectangle 2"/>
          <p:cNvSpPr>
            <a:spLocks noGrp="1" noChangeArrowheads="1"/>
          </p:cNvSpPr>
          <p:nvPr>
            <p:ph idx="1"/>
          </p:nvPr>
        </p:nvSpPr>
        <p:spPr/>
        <p:txBody>
          <a:bodyPr/>
          <a:lstStyle/>
          <a:p>
            <a:r>
              <a:rPr lang="zh-CN" altLang="en-US" dirty="0" smtClean="0">
                <a:solidFill>
                  <a:srgbClr val="FF0000"/>
                </a:solidFill>
              </a:rPr>
              <a:t>使用集线器扩展</a:t>
            </a:r>
            <a:endParaRPr lang="en-US" altLang="zh-CN" dirty="0" smtClean="0">
              <a:solidFill>
                <a:srgbClr val="FF0000"/>
              </a:solidFill>
            </a:endParaRPr>
          </a:p>
          <a:p>
            <a:pPr lvl="1"/>
            <a:r>
              <a:rPr lang="zh-CN" altLang="en-US" dirty="0" smtClean="0"/>
              <a:t>使用多</a:t>
            </a:r>
            <a:r>
              <a:rPr lang="zh-CN" altLang="en-US" dirty="0"/>
              <a:t>个集线器可连成更大</a:t>
            </a:r>
            <a:r>
              <a:rPr lang="zh-CN" altLang="en-US" dirty="0" smtClean="0"/>
              <a:t>的、</a:t>
            </a:r>
            <a:r>
              <a:rPr lang="zh-CN" altLang="zh-CN" dirty="0" smtClean="0"/>
              <a:t>多级</a:t>
            </a:r>
            <a:r>
              <a:rPr lang="zh-CN" altLang="en-US" dirty="0" smtClean="0"/>
              <a:t>星形</a:t>
            </a:r>
            <a:r>
              <a:rPr lang="zh-CN" altLang="zh-CN" dirty="0" smtClean="0"/>
              <a:t>结构</a:t>
            </a:r>
            <a:r>
              <a:rPr lang="zh-CN" altLang="zh-CN" dirty="0"/>
              <a:t>的</a:t>
            </a:r>
            <a:r>
              <a:rPr lang="zh-CN" altLang="zh-CN" dirty="0" smtClean="0"/>
              <a:t>以太网</a:t>
            </a:r>
            <a:r>
              <a:rPr lang="zh-CN" altLang="en-US" dirty="0" smtClean="0"/>
              <a:t>。</a:t>
            </a:r>
            <a:endParaRPr lang="en-US" altLang="zh-CN" dirty="0" smtClean="0"/>
          </a:p>
          <a:p>
            <a:pPr lvl="1"/>
            <a:r>
              <a:rPr lang="zh-CN" altLang="zh-CN" dirty="0"/>
              <a:t>例如，一个学院的三个系各有一</a:t>
            </a:r>
            <a:r>
              <a:rPr lang="zh-CN" altLang="zh-CN" dirty="0" smtClean="0"/>
              <a:t>个</a:t>
            </a:r>
            <a:r>
              <a:rPr lang="en-US" altLang="zh-CN" dirty="0" smtClean="0"/>
              <a:t> 10BASE-T </a:t>
            </a:r>
            <a:r>
              <a:rPr lang="zh-CN" altLang="zh-CN" dirty="0" smtClean="0"/>
              <a:t>以太网</a:t>
            </a:r>
            <a:r>
              <a:rPr lang="zh-CN" altLang="en-US" dirty="0" smtClean="0"/>
              <a:t>，</a:t>
            </a:r>
            <a:r>
              <a:rPr lang="zh-CN" altLang="zh-CN" dirty="0" smtClean="0"/>
              <a:t>可</a:t>
            </a:r>
            <a:r>
              <a:rPr lang="zh-CN" altLang="zh-CN" dirty="0"/>
              <a:t>通过一个主干集线器把各系的以太网连接起来，成为一个更大的</a:t>
            </a:r>
            <a:r>
              <a:rPr lang="zh-CN" altLang="zh-CN" dirty="0" smtClean="0"/>
              <a:t>以太网</a:t>
            </a:r>
            <a:r>
              <a:rPr lang="zh-CN" altLang="en-US" dirty="0" smtClean="0"/>
              <a:t>。</a:t>
            </a:r>
            <a:endParaRPr lang="zh-CN" altLang="en-US" dirty="0">
              <a:solidFill>
                <a:srgbClr val="0000FF"/>
              </a:solidFill>
            </a:endParaRPr>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zh-CN" dirty="0"/>
              <a:t>使用集线器的星形拓扑</a:t>
            </a:r>
            <a:endParaRPr lang="zh-CN" altLang="en-US" dirty="0"/>
          </a:p>
        </p:txBody>
      </p:sp>
      <p:sp>
        <p:nvSpPr>
          <p:cNvPr id="3" name="内容占位符 2"/>
          <p:cNvSpPr>
            <a:spLocks noGrp="1"/>
          </p:cNvSpPr>
          <p:nvPr>
            <p:ph idx="1"/>
          </p:nvPr>
        </p:nvSpPr>
        <p:spPr/>
        <p:txBody>
          <a:bodyPr/>
          <a:lstStyle/>
          <a:p>
            <a:r>
              <a:rPr lang="zh-CN" altLang="zh-CN" dirty="0"/>
              <a:t>传统以太网最初是使用粗同轴电缆，后来演进到使用比较便宜的细同轴电缆，最后发展为使用更便宜和更灵活的双绞线</a:t>
            </a:r>
            <a:r>
              <a:rPr lang="zh-CN" altLang="zh-CN" dirty="0" smtClean="0"/>
              <a:t>。</a:t>
            </a:r>
            <a:endParaRPr lang="en-US" altLang="zh-CN" dirty="0" smtClean="0"/>
          </a:p>
          <a:p>
            <a:r>
              <a:rPr lang="zh-CN" altLang="en-US" dirty="0" smtClean="0"/>
              <a:t>采用</a:t>
            </a:r>
            <a:r>
              <a:rPr lang="zh-CN" altLang="zh-CN" dirty="0" smtClean="0"/>
              <a:t>双绞线</a:t>
            </a:r>
            <a:r>
              <a:rPr lang="zh-CN" altLang="en-US" dirty="0" smtClean="0"/>
              <a:t>的</a:t>
            </a:r>
            <a:r>
              <a:rPr lang="zh-CN" altLang="zh-CN" dirty="0" smtClean="0"/>
              <a:t>以太网</a:t>
            </a:r>
            <a:r>
              <a:rPr lang="zh-CN" altLang="zh-CN" dirty="0"/>
              <a:t>采用星形拓扑，在星形的中心则增加了一种可靠性非常高的设备，叫做</a:t>
            </a:r>
            <a:r>
              <a:rPr lang="zh-CN" altLang="zh-CN" dirty="0" smtClean="0">
                <a:solidFill>
                  <a:srgbClr val="FF0000"/>
                </a:solidFill>
              </a:rPr>
              <a:t>集线器</a:t>
            </a:r>
            <a:r>
              <a:rPr lang="en-US" altLang="zh-CN" dirty="0" smtClean="0">
                <a:solidFill>
                  <a:srgbClr val="FF0000"/>
                </a:solidFill>
              </a:rPr>
              <a:t> </a:t>
            </a:r>
            <a:r>
              <a:rPr lang="en-US" altLang="zh-CN" dirty="0" smtClean="0"/>
              <a:t>(</a:t>
            </a:r>
            <a:r>
              <a:rPr lang="en-US" altLang="zh-CN" dirty="0"/>
              <a:t>hub</a:t>
            </a:r>
            <a:r>
              <a:rPr lang="en-US" altLang="zh-CN" dirty="0" smtClean="0"/>
              <a:t>)</a:t>
            </a:r>
            <a:r>
              <a:rPr lang="zh-CN" altLang="en-US" dirty="0"/>
              <a:t>。</a:t>
            </a:r>
            <a:endParaRPr lang="zh-CN" altLang="en-US" dirty="0"/>
          </a:p>
        </p:txBody>
      </p:sp>
      <p:sp>
        <p:nvSpPr>
          <p:cNvPr id="4" name="灯片编号占位符 3"/>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6" name="Rectangle 4"/>
          <p:cNvSpPr>
            <a:spLocks noGrp="1" noChangeArrowheads="1"/>
          </p:cNvSpPr>
          <p:nvPr>
            <p:ph type="title"/>
          </p:nvPr>
        </p:nvSpPr>
        <p:spPr/>
        <p:txBody>
          <a:bodyPr/>
          <a:lstStyle/>
          <a:p>
            <a:pPr algn="ctr"/>
            <a:r>
              <a:rPr lang="zh-CN" altLang="en-US" dirty="0"/>
              <a:t>使用集线器的双绞线以太网 </a:t>
            </a:r>
            <a:endParaRPr lang="zh-CN" altLang="en-US" dirty="0"/>
          </a:p>
        </p:txBody>
      </p:sp>
      <p:grpSp>
        <p:nvGrpSpPr>
          <p:cNvPr id="2" name="组合 1"/>
          <p:cNvGrpSpPr/>
          <p:nvPr/>
        </p:nvGrpSpPr>
        <p:grpSpPr>
          <a:xfrm>
            <a:off x="1987005" y="1411388"/>
            <a:ext cx="6157714" cy="3313756"/>
            <a:chOff x="896012" y="1340768"/>
            <a:chExt cx="7255800" cy="3830637"/>
          </a:xfrm>
        </p:grpSpPr>
        <p:sp>
          <p:nvSpPr>
            <p:cNvPr id="637957" name="Text Box 5"/>
            <p:cNvSpPr txBox="1">
              <a:spLocks noChangeArrowheads="1"/>
            </p:cNvSpPr>
            <p:nvPr/>
          </p:nvSpPr>
          <p:spPr bwMode="auto">
            <a:xfrm>
              <a:off x="3860933" y="2434555"/>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集线器</a:t>
              </a:r>
              <a:endParaRPr lang="zh-CN" altLang="en-US" sz="2400" b="1">
                <a:solidFill>
                  <a:srgbClr val="000099"/>
                </a:solidFill>
                <a:latin typeface="+mn-lt"/>
                <a:ea typeface="黑体" panose="02010609060101010101" pitchFamily="2" charset="-122"/>
              </a:endParaRPr>
            </a:p>
          </p:txBody>
        </p:sp>
        <p:sp>
          <p:nvSpPr>
            <p:cNvPr id="637958" name="Line 6"/>
            <p:cNvSpPr>
              <a:spLocks noChangeShapeType="1"/>
            </p:cNvSpPr>
            <p:nvPr/>
          </p:nvSpPr>
          <p:spPr bwMode="auto">
            <a:xfrm flipV="1">
              <a:off x="1317360" y="3272755"/>
              <a:ext cx="2806700" cy="387350"/>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59" name="Line 7"/>
            <p:cNvSpPr>
              <a:spLocks noChangeShapeType="1"/>
            </p:cNvSpPr>
            <p:nvPr/>
          </p:nvSpPr>
          <p:spPr bwMode="auto">
            <a:xfrm>
              <a:off x="2440386" y="1986881"/>
              <a:ext cx="1824698" cy="1158875"/>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60" name="Line 8"/>
            <p:cNvSpPr>
              <a:spLocks noChangeShapeType="1"/>
            </p:cNvSpPr>
            <p:nvPr/>
          </p:nvSpPr>
          <p:spPr bwMode="auto">
            <a:xfrm flipV="1">
              <a:off x="4124061" y="3401342"/>
              <a:ext cx="423069" cy="1676400"/>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61" name="Line 9"/>
            <p:cNvSpPr>
              <a:spLocks noChangeShapeType="1"/>
            </p:cNvSpPr>
            <p:nvPr/>
          </p:nvSpPr>
          <p:spPr bwMode="auto">
            <a:xfrm flipH="1">
              <a:off x="4686433" y="1855117"/>
              <a:ext cx="1683676" cy="1417638"/>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62" name="Line 10"/>
            <p:cNvSpPr>
              <a:spLocks noChangeShapeType="1"/>
            </p:cNvSpPr>
            <p:nvPr/>
          </p:nvSpPr>
          <p:spPr bwMode="auto">
            <a:xfrm>
              <a:off x="4825735" y="3401343"/>
              <a:ext cx="2806700" cy="130175"/>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pic>
          <p:nvPicPr>
            <p:cNvPr id="637963" name="Picture 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4"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4773" y="1597942"/>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5"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9456" y="1340768"/>
              <a:ext cx="79798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6"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8450" y="4433217"/>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7"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29" y="3015581"/>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8" name="Picture 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6012" y="3145756"/>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7969" name="Text Box 17"/>
            <p:cNvSpPr txBox="1">
              <a:spLocks noChangeArrowheads="1"/>
            </p:cNvSpPr>
            <p:nvPr/>
          </p:nvSpPr>
          <p:spPr bwMode="auto">
            <a:xfrm>
              <a:off x="5236766" y="4423692"/>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两对双绞线</a:t>
              </a:r>
              <a:endParaRPr lang="zh-CN" altLang="en-US" sz="2400" b="1">
                <a:solidFill>
                  <a:srgbClr val="000099"/>
                </a:solidFill>
                <a:latin typeface="+mn-lt"/>
                <a:ea typeface="黑体" panose="02010609060101010101" pitchFamily="2" charset="-122"/>
              </a:endParaRPr>
            </a:p>
          </p:txBody>
        </p:sp>
        <p:sp>
          <p:nvSpPr>
            <p:cNvPr id="637970" name="Line 18"/>
            <p:cNvSpPr>
              <a:spLocks noChangeShapeType="1"/>
            </p:cNvSpPr>
            <p:nvPr/>
          </p:nvSpPr>
          <p:spPr bwMode="auto">
            <a:xfrm flipV="1">
              <a:off x="6110420" y="3531517"/>
              <a:ext cx="259688" cy="941388"/>
            </a:xfrm>
            <a:prstGeom prst="line">
              <a:avLst/>
            </a:prstGeom>
            <a:noFill/>
            <a:ln w="127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71" name="Text Box 19"/>
            <p:cNvSpPr txBox="1">
              <a:spLocks noChangeArrowheads="1"/>
            </p:cNvSpPr>
            <p:nvPr/>
          </p:nvSpPr>
          <p:spPr bwMode="auto">
            <a:xfrm>
              <a:off x="6512851" y="1499517"/>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站点</a:t>
              </a:r>
              <a:endParaRPr lang="zh-CN" altLang="en-US" sz="2400" b="1">
                <a:solidFill>
                  <a:srgbClr val="000099"/>
                </a:solidFill>
                <a:latin typeface="+mn-lt"/>
                <a:ea typeface="黑体" panose="02010609060101010101" pitchFamily="2" charset="-122"/>
              </a:endParaRPr>
            </a:p>
          </p:txBody>
        </p:sp>
        <p:sp>
          <p:nvSpPr>
            <p:cNvPr id="637972" name="Text Box 20"/>
            <p:cNvSpPr txBox="1">
              <a:spLocks noChangeArrowheads="1"/>
            </p:cNvSpPr>
            <p:nvPr/>
          </p:nvSpPr>
          <p:spPr bwMode="auto">
            <a:xfrm>
              <a:off x="5616840" y="2553617"/>
              <a:ext cx="17283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RJ-45 </a:t>
              </a:r>
              <a:r>
                <a:rPr lang="zh-CN" altLang="en-US" sz="2400" b="1">
                  <a:solidFill>
                    <a:srgbClr val="000099"/>
                  </a:solidFill>
                  <a:latin typeface="+mn-lt"/>
                  <a:ea typeface="黑体" panose="02010609060101010101" pitchFamily="2" charset="-122"/>
                </a:rPr>
                <a:t>插头</a:t>
              </a:r>
              <a:endParaRPr lang="zh-CN" altLang="en-US" sz="2400" b="1">
                <a:solidFill>
                  <a:srgbClr val="000099"/>
                </a:solidFill>
                <a:latin typeface="+mn-lt"/>
                <a:ea typeface="黑体" panose="02010609060101010101" pitchFamily="2" charset="-122"/>
              </a:endParaRPr>
            </a:p>
          </p:txBody>
        </p:sp>
        <p:sp>
          <p:nvSpPr>
            <p:cNvPr id="637973" name="Line 21"/>
            <p:cNvSpPr>
              <a:spLocks noChangeShapeType="1"/>
            </p:cNvSpPr>
            <p:nvPr/>
          </p:nvSpPr>
          <p:spPr bwMode="auto">
            <a:xfrm>
              <a:off x="6753623" y="3001293"/>
              <a:ext cx="600207" cy="530225"/>
            </a:xfrm>
            <a:prstGeom prst="line">
              <a:avLst/>
            </a:prstGeom>
            <a:noFill/>
            <a:ln w="127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74" name="Line 22"/>
            <p:cNvSpPr>
              <a:spLocks noChangeShapeType="1"/>
            </p:cNvSpPr>
            <p:nvPr/>
          </p:nvSpPr>
          <p:spPr bwMode="auto">
            <a:xfrm flipH="1">
              <a:off x="5388108" y="3001293"/>
              <a:ext cx="718873" cy="403225"/>
            </a:xfrm>
            <a:prstGeom prst="line">
              <a:avLst/>
            </a:prstGeom>
            <a:noFill/>
            <a:ln w="127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3" name="灯片编号占位符 2"/>
          <p:cNvSpPr>
            <a:spLocks noGrp="1"/>
          </p:cNvSpPr>
          <p:nvPr>
            <p:ph type="sldNum" sz="quarter" idx="12"/>
          </p:nvPr>
        </p:nvSpPr>
        <p:spPr/>
        <p:txBody>
          <a:bodyPr/>
          <a:p>
            <a:fld id="{14338B79-8FD5-46F1-8A19-651A319ADB19}" type="slidenum">
              <a:rPr lang="zh-CN" altLang="en-US"/>
            </a:fld>
            <a:endParaRPr lang="en-US" altLang="zh-CN"/>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smtClean="0"/>
              <a:t>星形以太网 </a:t>
            </a:r>
            <a:r>
              <a:rPr lang="en-US" altLang="zh-CN" dirty="0"/>
              <a:t>10BASE-T </a:t>
            </a:r>
            <a:endParaRPr lang="en-US" altLang="zh-CN" dirty="0"/>
          </a:p>
        </p:txBody>
      </p:sp>
      <p:sp>
        <p:nvSpPr>
          <p:cNvPr id="427011" name="Rectangle 3"/>
          <p:cNvSpPr>
            <a:spLocks noGrp="1" noChangeArrowheads="1"/>
          </p:cNvSpPr>
          <p:nvPr>
            <p:ph idx="1"/>
          </p:nvPr>
        </p:nvSpPr>
        <p:spPr>
          <a:xfrm>
            <a:off x="567308" y="1196752"/>
            <a:ext cx="9066212" cy="4934173"/>
          </a:xfrm>
        </p:spPr>
        <p:txBody>
          <a:bodyPr/>
          <a:lstStyle/>
          <a:p>
            <a:r>
              <a:rPr lang="en-US" altLang="zh-CN" dirty="0" smtClean="0"/>
              <a:t>1990 </a:t>
            </a:r>
            <a:r>
              <a:rPr lang="zh-CN" altLang="zh-CN" dirty="0" smtClean="0"/>
              <a:t>年</a:t>
            </a:r>
            <a:r>
              <a:rPr lang="zh-CN" altLang="en-US" dirty="0" smtClean="0"/>
              <a:t>，</a:t>
            </a:r>
            <a:r>
              <a:rPr lang="en-US" altLang="zh-CN" dirty="0" smtClean="0"/>
              <a:t>IEEE </a:t>
            </a:r>
            <a:r>
              <a:rPr lang="zh-CN" altLang="zh-CN" dirty="0" smtClean="0"/>
              <a:t>制定</a:t>
            </a:r>
            <a:r>
              <a:rPr lang="zh-CN" altLang="zh-CN" dirty="0"/>
              <a:t>出星形</a:t>
            </a:r>
            <a:r>
              <a:rPr lang="zh-CN" altLang="zh-CN" dirty="0" smtClean="0"/>
              <a:t>以太网</a:t>
            </a:r>
            <a:r>
              <a:rPr lang="en-US" altLang="zh-CN" dirty="0" smtClean="0"/>
              <a:t> 10BASE-T </a:t>
            </a:r>
            <a:r>
              <a:rPr lang="zh-CN" altLang="zh-CN" dirty="0" smtClean="0"/>
              <a:t>的标准</a:t>
            </a:r>
            <a:r>
              <a:rPr lang="en-US" altLang="zh-CN" dirty="0" smtClean="0"/>
              <a:t> 802.3i</a:t>
            </a:r>
            <a:r>
              <a:rPr lang="zh-CN" altLang="en-US" dirty="0" smtClean="0"/>
              <a:t>。</a:t>
            </a:r>
            <a:endParaRPr lang="en-US" altLang="zh-CN" dirty="0" smtClean="0"/>
          </a:p>
        </p:txBody>
      </p:sp>
      <p:grpSp>
        <p:nvGrpSpPr>
          <p:cNvPr id="18" name="组合 17"/>
          <p:cNvGrpSpPr/>
          <p:nvPr/>
        </p:nvGrpSpPr>
        <p:grpSpPr>
          <a:xfrm>
            <a:off x="2504728" y="2636912"/>
            <a:ext cx="5400473" cy="2088232"/>
            <a:chOff x="2504728" y="2420888"/>
            <a:chExt cx="5400473" cy="2088232"/>
          </a:xfrm>
        </p:grpSpPr>
        <p:sp>
          <p:nvSpPr>
            <p:cNvPr id="3" name="矩形 2"/>
            <p:cNvSpPr/>
            <p:nvPr/>
          </p:nvSpPr>
          <p:spPr>
            <a:xfrm>
              <a:off x="2504728" y="2420888"/>
              <a:ext cx="639919" cy="584775"/>
            </a:xfrm>
            <a:prstGeom prst="rect">
              <a:avLst/>
            </a:prstGeom>
            <a:noFill/>
          </p:spPr>
          <p:txBody>
            <a:bodyPr wrap="none">
              <a:spAutoFit/>
            </a:bodyPr>
            <a:lstStyle/>
            <a:p>
              <a:r>
                <a:rPr lang="en-US" altLang="zh-CN" sz="3200" b="1" u="sng" dirty="0"/>
                <a:t>10</a:t>
              </a:r>
              <a:endParaRPr lang="zh-CN" altLang="en-US" sz="3200" b="1" u="sng" dirty="0"/>
            </a:p>
          </p:txBody>
        </p:sp>
        <p:sp>
          <p:nvSpPr>
            <p:cNvPr id="7" name="矩形 6"/>
            <p:cNvSpPr/>
            <p:nvPr/>
          </p:nvSpPr>
          <p:spPr>
            <a:xfrm>
              <a:off x="3008784" y="2420888"/>
              <a:ext cx="1326004" cy="584775"/>
            </a:xfrm>
            <a:prstGeom prst="rect">
              <a:avLst/>
            </a:prstGeom>
            <a:noFill/>
          </p:spPr>
          <p:txBody>
            <a:bodyPr wrap="none">
              <a:spAutoFit/>
            </a:bodyPr>
            <a:lstStyle/>
            <a:p>
              <a:r>
                <a:rPr lang="en-US" altLang="zh-CN" sz="3200" b="1" u="sng" dirty="0" smtClean="0"/>
                <a:t>BASE</a:t>
              </a:r>
              <a:endParaRPr lang="zh-CN" altLang="en-US" sz="3200" b="1" u="sng" dirty="0"/>
            </a:p>
          </p:txBody>
        </p:sp>
        <p:sp>
          <p:nvSpPr>
            <p:cNvPr id="8" name="矩形 7"/>
            <p:cNvSpPr/>
            <p:nvPr/>
          </p:nvSpPr>
          <p:spPr>
            <a:xfrm>
              <a:off x="4205882" y="2463279"/>
              <a:ext cx="382872" cy="523220"/>
            </a:xfrm>
            <a:prstGeom prst="rect">
              <a:avLst/>
            </a:prstGeom>
          </p:spPr>
          <p:txBody>
            <a:bodyPr wrap="square">
              <a:spAutoFit/>
            </a:bodyPr>
            <a:lstStyle/>
            <a:p>
              <a:r>
                <a:rPr lang="en-US" altLang="zh-CN" sz="2800" b="1" dirty="0" smtClean="0"/>
                <a:t>—</a:t>
              </a:r>
              <a:endParaRPr lang="zh-CN" altLang="en-US" sz="2800" b="1" dirty="0"/>
            </a:p>
          </p:txBody>
        </p:sp>
        <p:sp>
          <p:nvSpPr>
            <p:cNvPr id="9" name="矩形 8"/>
            <p:cNvSpPr/>
            <p:nvPr/>
          </p:nvSpPr>
          <p:spPr>
            <a:xfrm>
              <a:off x="4592960" y="2420888"/>
              <a:ext cx="548548" cy="584775"/>
            </a:xfrm>
            <a:prstGeom prst="rect">
              <a:avLst/>
            </a:prstGeom>
            <a:noFill/>
          </p:spPr>
          <p:txBody>
            <a:bodyPr wrap="none">
              <a:spAutoFit/>
            </a:bodyPr>
            <a:lstStyle/>
            <a:p>
              <a:r>
                <a:rPr lang="en-US" altLang="zh-CN" sz="3200" b="1" u="sng" dirty="0" smtClean="0"/>
                <a:t>T </a:t>
              </a:r>
              <a:endParaRPr lang="zh-CN" altLang="en-US" sz="3200" b="1" u="sng" dirty="0"/>
            </a:p>
          </p:txBody>
        </p:sp>
        <p:cxnSp>
          <p:nvCxnSpPr>
            <p:cNvPr id="10" name="肘形连接符 9"/>
            <p:cNvCxnSpPr>
              <a:stCxn id="9" idx="2"/>
            </p:cNvCxnSpPr>
            <p:nvPr/>
          </p:nvCxnSpPr>
          <p:spPr bwMode="auto">
            <a:xfrm rot="16200000" flipH="1">
              <a:off x="5634553" y="2238344"/>
              <a:ext cx="279321" cy="1813958"/>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p:cNvSpPr/>
            <p:nvPr/>
          </p:nvSpPr>
          <p:spPr>
            <a:xfrm>
              <a:off x="6638508" y="2996952"/>
              <a:ext cx="1266693" cy="523220"/>
            </a:xfrm>
            <a:prstGeom prst="rect">
              <a:avLst/>
            </a:prstGeom>
          </p:spPr>
          <p:txBody>
            <a:bodyPr wrap="none">
              <a:spAutoFit/>
            </a:bodyPr>
            <a:lstStyle/>
            <a:p>
              <a:r>
                <a:rPr lang="zh-CN" altLang="zh-CN" sz="2800" b="1" dirty="0" smtClean="0">
                  <a:solidFill>
                    <a:srgbClr val="000099"/>
                  </a:solidFill>
                  <a:latin typeface="+mn-lt"/>
                  <a:ea typeface="黑体" panose="02010609060101010101" pitchFamily="2" charset="-122"/>
                </a:rPr>
                <a:t>双绞线</a:t>
              </a:r>
              <a:endParaRPr lang="zh-CN" altLang="en-US" sz="2800" b="1" dirty="0">
                <a:solidFill>
                  <a:srgbClr val="000099"/>
                </a:solidFill>
                <a:latin typeface="+mn-lt"/>
                <a:ea typeface="黑体" panose="02010609060101010101" pitchFamily="2" charset="-122"/>
              </a:endParaRPr>
            </a:p>
          </p:txBody>
        </p:sp>
        <p:cxnSp>
          <p:nvCxnSpPr>
            <p:cNvPr id="14" name="肘形连接符 13"/>
            <p:cNvCxnSpPr>
              <a:stCxn id="7" idx="2"/>
            </p:cNvCxnSpPr>
            <p:nvPr/>
          </p:nvCxnSpPr>
          <p:spPr bwMode="auto">
            <a:xfrm rot="16200000" flipH="1">
              <a:off x="4216967" y="2460481"/>
              <a:ext cx="737791" cy="182815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矩形 14"/>
            <p:cNvSpPr/>
            <p:nvPr/>
          </p:nvSpPr>
          <p:spPr>
            <a:xfrm>
              <a:off x="5499939" y="3481844"/>
              <a:ext cx="906017" cy="523220"/>
            </a:xfrm>
            <a:prstGeom prst="rect">
              <a:avLst/>
            </a:prstGeom>
          </p:spPr>
          <p:txBody>
            <a:bodyPr wrap="none">
              <a:spAutoFit/>
            </a:bodyPr>
            <a:lstStyle/>
            <a:p>
              <a:r>
                <a:rPr lang="zh-CN" altLang="zh-CN" sz="2800" b="1" dirty="0" smtClean="0">
                  <a:solidFill>
                    <a:srgbClr val="000099"/>
                  </a:solidFill>
                  <a:latin typeface="+mn-lt"/>
                  <a:ea typeface="黑体" panose="02010609060101010101" pitchFamily="2" charset="-122"/>
                </a:rPr>
                <a:t>基带</a:t>
              </a:r>
              <a:endParaRPr lang="zh-CN" altLang="en-US" sz="2800" b="1" dirty="0">
                <a:solidFill>
                  <a:srgbClr val="000099"/>
                </a:solidFill>
                <a:latin typeface="+mn-lt"/>
                <a:ea typeface="黑体" panose="02010609060101010101" pitchFamily="2" charset="-122"/>
              </a:endParaRPr>
            </a:p>
          </p:txBody>
        </p:sp>
        <p:cxnSp>
          <p:nvCxnSpPr>
            <p:cNvPr id="19" name="肘形连接符 18"/>
            <p:cNvCxnSpPr>
              <a:stCxn id="3" idx="2"/>
            </p:cNvCxnSpPr>
            <p:nvPr/>
          </p:nvCxnSpPr>
          <p:spPr bwMode="auto">
            <a:xfrm rot="16200000" flipH="1">
              <a:off x="3130546" y="2699804"/>
              <a:ext cx="1241846" cy="185356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矩形 19"/>
            <p:cNvSpPr/>
            <p:nvPr/>
          </p:nvSpPr>
          <p:spPr>
            <a:xfrm>
              <a:off x="4678251" y="3985900"/>
              <a:ext cx="2904962" cy="523220"/>
            </a:xfrm>
            <a:prstGeom prst="rect">
              <a:avLst/>
            </a:prstGeom>
          </p:spPr>
          <p:txBody>
            <a:bodyPr wrap="none">
              <a:spAutoFit/>
            </a:bodyPr>
            <a:lstStyle/>
            <a:p>
              <a:r>
                <a:rPr lang="zh-CN" altLang="en-US" sz="2800" b="1" dirty="0" smtClean="0">
                  <a:solidFill>
                    <a:srgbClr val="000099"/>
                  </a:solidFill>
                  <a:latin typeface="+mn-lt"/>
                  <a:ea typeface="黑体" panose="02010609060101010101" pitchFamily="2" charset="-122"/>
                </a:rPr>
                <a:t>速率为</a:t>
              </a:r>
              <a:r>
                <a:rPr lang="en-US" altLang="zh-CN" sz="2800" b="1" dirty="0" smtClean="0">
                  <a:solidFill>
                    <a:srgbClr val="000099"/>
                  </a:solidFill>
                  <a:latin typeface="+mn-lt"/>
                  <a:ea typeface="黑体" panose="02010609060101010101" pitchFamily="2" charset="-122"/>
                </a:rPr>
                <a:t>10 </a:t>
              </a:r>
              <a:r>
                <a:rPr lang="en-US" altLang="zh-CN" sz="2800" b="1" dirty="0">
                  <a:solidFill>
                    <a:srgbClr val="000099"/>
                  </a:solidFill>
                  <a:latin typeface="+mn-lt"/>
                  <a:ea typeface="黑体" panose="02010609060101010101" pitchFamily="2" charset="-122"/>
                </a:rPr>
                <a:t>Mbit/s </a:t>
              </a:r>
              <a:endParaRPr lang="zh-CN" altLang="en-US" sz="2800" b="1" dirty="0">
                <a:solidFill>
                  <a:srgbClr val="000099"/>
                </a:solidFill>
                <a:latin typeface="+mn-lt"/>
                <a:ea typeface="黑体" panose="02010609060101010101" pitchFamily="2" charset="-122"/>
              </a:endParaRPr>
            </a:p>
          </p:txBody>
        </p:sp>
      </p:gr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a:t>星形以太网 </a:t>
            </a:r>
            <a:r>
              <a:rPr lang="en-US" altLang="zh-CN" dirty="0"/>
              <a:t>10BASE-T </a:t>
            </a:r>
            <a:endParaRPr lang="en-US" altLang="zh-CN" dirty="0"/>
          </a:p>
        </p:txBody>
      </p:sp>
      <p:sp>
        <p:nvSpPr>
          <p:cNvPr id="427011" name="Rectangle 3"/>
          <p:cNvSpPr>
            <a:spLocks noGrp="1" noChangeArrowheads="1"/>
          </p:cNvSpPr>
          <p:nvPr>
            <p:ph idx="1"/>
          </p:nvPr>
        </p:nvSpPr>
        <p:spPr/>
        <p:txBody>
          <a:bodyPr/>
          <a:lstStyle/>
          <a:p>
            <a:r>
              <a:rPr lang="zh-CN" altLang="en-US" dirty="0" smtClean="0"/>
              <a:t>使用</a:t>
            </a:r>
            <a:r>
              <a:rPr lang="zh-CN" altLang="en-US" dirty="0"/>
              <a:t>无屏蔽</a:t>
            </a:r>
            <a:r>
              <a:rPr lang="zh-CN" altLang="en-US" dirty="0" smtClean="0"/>
              <a:t>双绞线，采用星形拓扑。</a:t>
            </a:r>
            <a:endParaRPr lang="en-US" altLang="zh-CN" dirty="0" smtClean="0"/>
          </a:p>
          <a:p>
            <a:r>
              <a:rPr lang="zh-CN" altLang="en-US" dirty="0" smtClean="0"/>
              <a:t>每个</a:t>
            </a:r>
            <a:r>
              <a:rPr lang="zh-CN" altLang="en-US" dirty="0"/>
              <a:t>站需要用两对双绞线，分别用于发送和接收</a:t>
            </a:r>
            <a:r>
              <a:rPr lang="zh-CN" altLang="en-US" dirty="0" smtClean="0"/>
              <a:t>。</a:t>
            </a:r>
            <a:endParaRPr lang="en-US" altLang="zh-CN" dirty="0" smtClean="0"/>
          </a:p>
          <a:p>
            <a:r>
              <a:rPr lang="zh-CN" altLang="zh-CN" dirty="0" smtClean="0"/>
              <a:t>双绞线</a:t>
            </a:r>
            <a:r>
              <a:rPr lang="zh-CN" altLang="zh-CN" dirty="0"/>
              <a:t>的两端</a:t>
            </a:r>
            <a:r>
              <a:rPr lang="zh-CN" altLang="zh-CN" dirty="0" smtClean="0"/>
              <a:t>使用</a:t>
            </a:r>
            <a:r>
              <a:rPr lang="en-US" altLang="zh-CN" dirty="0" smtClean="0"/>
              <a:t> RJ-45 </a:t>
            </a:r>
            <a:r>
              <a:rPr lang="zh-CN" altLang="zh-CN" dirty="0" smtClean="0"/>
              <a:t>插头</a:t>
            </a:r>
            <a:r>
              <a:rPr lang="zh-CN" altLang="en-US" dirty="0" smtClean="0"/>
              <a:t>。</a:t>
            </a:r>
            <a:endParaRPr lang="zh-CN" altLang="en-US" dirty="0"/>
          </a:p>
          <a:p>
            <a:r>
              <a:rPr lang="zh-CN" altLang="en-US" dirty="0"/>
              <a:t>集线器使用了大规模集成电路芯片，</a:t>
            </a:r>
            <a:r>
              <a:rPr lang="zh-CN" altLang="en-US" dirty="0" smtClean="0"/>
              <a:t>因此</a:t>
            </a:r>
            <a:r>
              <a:rPr lang="zh-CN" altLang="zh-CN" dirty="0"/>
              <a:t>集线器的</a:t>
            </a:r>
            <a:r>
              <a:rPr lang="zh-CN" altLang="zh-CN" dirty="0" smtClean="0"/>
              <a:t>可靠性提高</a:t>
            </a:r>
            <a:r>
              <a:rPr lang="zh-CN" altLang="en-US" dirty="0" smtClean="0"/>
              <a:t>。 </a:t>
            </a:r>
            <a:endParaRPr lang="en-US" altLang="zh-CN" dirty="0" smtClean="0"/>
          </a:p>
          <a:p>
            <a:r>
              <a:rPr lang="en-US" altLang="zh-CN" dirty="0"/>
              <a:t>10BASE-T </a:t>
            </a:r>
            <a:r>
              <a:rPr lang="zh-CN" altLang="en-US" dirty="0"/>
              <a:t>的通信距离稍短，每个站到集线器的距离不超过 </a:t>
            </a:r>
            <a:r>
              <a:rPr lang="en-US" altLang="zh-CN" dirty="0"/>
              <a:t>100 m</a:t>
            </a:r>
            <a:r>
              <a:rPr lang="zh-CN" altLang="en-US" dirty="0" smtClean="0"/>
              <a:t>。</a:t>
            </a:r>
            <a:endParaRPr lang="zh-CN" altLang="en-US"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1">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70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7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dirty="0"/>
              <a:t>3.1 </a:t>
            </a:r>
            <a:r>
              <a:rPr lang="en-US" altLang="zh-CN" sz="4000" dirty="0" smtClean="0"/>
              <a:t> </a:t>
            </a:r>
            <a:r>
              <a:rPr lang="zh-CN" altLang="zh-CN" sz="4000" dirty="0" smtClean="0"/>
              <a:t>使用</a:t>
            </a:r>
            <a:r>
              <a:rPr lang="zh-CN" altLang="zh-CN" sz="4000" dirty="0"/>
              <a:t>点对点信道的数据链路层</a:t>
            </a:r>
            <a:endParaRPr lang="zh-CN" altLang="en-US" sz="4000" dirty="0"/>
          </a:p>
        </p:txBody>
      </p:sp>
      <p:sp>
        <p:nvSpPr>
          <p:cNvPr id="4" name="内容占位符 3"/>
          <p:cNvSpPr>
            <a:spLocks noGrp="1"/>
          </p:cNvSpPr>
          <p:nvPr>
            <p:ph idx="1"/>
          </p:nvPr>
        </p:nvSpPr>
        <p:spPr/>
        <p:txBody>
          <a:bodyPr/>
          <a:lstStyle/>
          <a:p>
            <a:r>
              <a:rPr lang="en-US" altLang="zh-CN" dirty="0"/>
              <a:t>3.1.1  </a:t>
            </a:r>
            <a:r>
              <a:rPr lang="zh-CN" altLang="zh-CN" dirty="0"/>
              <a:t>数据链路和帧</a:t>
            </a:r>
            <a:endParaRPr lang="zh-CN" altLang="zh-CN" dirty="0"/>
          </a:p>
          <a:p>
            <a:r>
              <a:rPr lang="en-US" altLang="zh-CN" dirty="0"/>
              <a:t>3.1.2  </a:t>
            </a:r>
            <a:r>
              <a:rPr lang="zh-CN" altLang="zh-CN" dirty="0"/>
              <a:t>三个基本问题</a:t>
            </a:r>
            <a:endParaRPr lang="zh-CN" altLang="en-US"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495300" y="188640"/>
            <a:ext cx="8634164" cy="792088"/>
          </a:xfrm>
        </p:spPr>
        <p:txBody>
          <a:bodyPr/>
          <a:lstStyle/>
          <a:p>
            <a:pPr algn="ctr"/>
            <a:r>
              <a:rPr lang="en-US" altLang="zh-CN" sz="3600" dirty="0" smtClean="0"/>
              <a:t>10BASE-T </a:t>
            </a:r>
            <a:r>
              <a:rPr lang="zh-CN" altLang="en-US" sz="3600" dirty="0" smtClean="0"/>
              <a:t>以太网</a:t>
            </a:r>
            <a:r>
              <a:rPr lang="zh-CN" altLang="en-US" sz="3600" dirty="0"/>
              <a:t>在局域网中的统治地位</a:t>
            </a:r>
            <a:endParaRPr lang="zh-CN" altLang="en-US" sz="3600" dirty="0"/>
          </a:p>
        </p:txBody>
      </p:sp>
      <p:sp>
        <p:nvSpPr>
          <p:cNvPr id="428035" name="Rectangle 3"/>
          <p:cNvSpPr>
            <a:spLocks noGrp="1" noChangeArrowheads="1"/>
          </p:cNvSpPr>
          <p:nvPr>
            <p:ph idx="1"/>
          </p:nvPr>
        </p:nvSpPr>
        <p:spPr/>
        <p:txBody>
          <a:bodyPr/>
          <a:lstStyle/>
          <a:p>
            <a:r>
              <a:rPr lang="zh-CN" altLang="en-US" dirty="0" smtClean="0"/>
              <a:t>这种 </a:t>
            </a:r>
            <a:r>
              <a:rPr lang="en-US" altLang="zh-CN" dirty="0"/>
              <a:t>10 </a:t>
            </a:r>
            <a:r>
              <a:rPr lang="en-US" altLang="zh-CN" dirty="0" smtClean="0"/>
              <a:t>Mbit/s </a:t>
            </a:r>
            <a:r>
              <a:rPr lang="zh-CN" altLang="en-US" dirty="0"/>
              <a:t>速率的无屏蔽双绞线星形网的出现，既降低了成本，又提高了可靠性。 </a:t>
            </a:r>
            <a:r>
              <a:rPr lang="zh-CN" altLang="en-US" dirty="0" smtClean="0"/>
              <a:t>具有很高的性价比。</a:t>
            </a:r>
            <a:endParaRPr lang="zh-CN" altLang="en-US" dirty="0"/>
          </a:p>
          <a:p>
            <a:r>
              <a:rPr lang="en-US" altLang="zh-CN" dirty="0"/>
              <a:t>10BASE-T </a:t>
            </a:r>
            <a:r>
              <a:rPr lang="zh-CN" altLang="en-US" dirty="0"/>
              <a:t>双绞线以太网的出现，是局域网发展史上的一个非常重要的里程碑，它为以太网在局域网中的统治地位奠定了牢固的基础</a:t>
            </a:r>
            <a:r>
              <a:rPr lang="zh-CN" altLang="en-US" dirty="0" smtClean="0"/>
              <a:t>。</a:t>
            </a:r>
            <a:endParaRPr lang="en-US" altLang="zh-CN" dirty="0" smtClean="0"/>
          </a:p>
          <a:p>
            <a:r>
              <a:rPr lang="zh-CN" altLang="zh-CN" dirty="0"/>
              <a:t>从此以太网的拓扑就从</a:t>
            </a:r>
            <a:r>
              <a:rPr lang="zh-CN" altLang="zh-CN" dirty="0" smtClean="0"/>
              <a:t>总线</a:t>
            </a:r>
            <a:r>
              <a:rPr lang="zh-CN" altLang="en-US" dirty="0" smtClean="0"/>
              <a:t>形</a:t>
            </a:r>
            <a:r>
              <a:rPr lang="zh-CN" altLang="zh-CN" dirty="0" smtClean="0"/>
              <a:t>变为</a:t>
            </a:r>
            <a:r>
              <a:rPr lang="zh-CN" altLang="zh-CN" dirty="0"/>
              <a:t>更加方便的</a:t>
            </a:r>
            <a:r>
              <a:rPr lang="zh-CN" altLang="zh-CN" dirty="0" smtClean="0"/>
              <a:t>星</a:t>
            </a:r>
            <a:r>
              <a:rPr lang="zh-CN" altLang="en-US" dirty="0" smtClean="0"/>
              <a:t>形</a:t>
            </a:r>
            <a:r>
              <a:rPr lang="zh-CN" altLang="zh-CN" dirty="0" smtClean="0"/>
              <a:t>网络</a:t>
            </a:r>
            <a:r>
              <a:rPr lang="zh-CN" altLang="zh-CN" dirty="0"/>
              <a:t>，而以太网也就在局域网中占据了统治地位。</a:t>
            </a:r>
            <a:r>
              <a:rPr lang="zh-CN" altLang="en-US" dirty="0" smtClean="0"/>
              <a:t> </a:t>
            </a:r>
            <a:endParaRPr lang="zh-CN" altLang="en-US"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803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algn="ctr"/>
            <a:r>
              <a:rPr lang="zh-CN" altLang="en-US"/>
              <a:t>集线器的一些特点 </a:t>
            </a:r>
            <a:endParaRPr lang="zh-CN" altLang="en-US"/>
          </a:p>
        </p:txBody>
      </p:sp>
      <p:sp>
        <p:nvSpPr>
          <p:cNvPr id="429059" name="Rectangle 3"/>
          <p:cNvSpPr>
            <a:spLocks noGrp="1" noChangeArrowheads="1"/>
          </p:cNvSpPr>
          <p:nvPr>
            <p:ph idx="1"/>
          </p:nvPr>
        </p:nvSpPr>
        <p:spPr/>
        <p:txBody>
          <a:bodyPr/>
          <a:lstStyle/>
          <a:p>
            <a:r>
              <a:rPr lang="en-US" altLang="zh-CN" sz="2900" dirty="0" smtClean="0"/>
              <a:t>(1) </a:t>
            </a:r>
            <a:r>
              <a:rPr lang="zh-CN" altLang="en-US" sz="2900" dirty="0" smtClean="0"/>
              <a:t>集线器</a:t>
            </a:r>
            <a:r>
              <a:rPr lang="zh-CN" altLang="en-US" sz="2900" dirty="0"/>
              <a:t>是使用电子器件来模拟实际电缆线的工作，因此整个系统仍然像一个传统的以太网那样运行。 </a:t>
            </a:r>
            <a:endParaRPr lang="zh-CN" altLang="en-US" sz="2900" dirty="0"/>
          </a:p>
          <a:p>
            <a:r>
              <a:rPr lang="en-US" altLang="zh-CN" sz="2900" dirty="0" smtClean="0">
                <a:solidFill>
                  <a:srgbClr val="0000CC"/>
                </a:solidFill>
              </a:rPr>
              <a:t>(2) </a:t>
            </a:r>
            <a:r>
              <a:rPr lang="zh-CN" altLang="en-US" sz="2900" dirty="0" smtClean="0">
                <a:solidFill>
                  <a:srgbClr val="0000CC"/>
                </a:solidFill>
              </a:rPr>
              <a:t>使用</a:t>
            </a:r>
            <a:r>
              <a:rPr lang="zh-CN" altLang="en-US" sz="2900" dirty="0">
                <a:solidFill>
                  <a:srgbClr val="0000CC"/>
                </a:solidFill>
              </a:rPr>
              <a:t>集线器的以太网在</a:t>
            </a:r>
            <a:r>
              <a:rPr lang="zh-CN" altLang="en-US" sz="2900" dirty="0">
                <a:solidFill>
                  <a:srgbClr val="FF0000"/>
                </a:solidFill>
              </a:rPr>
              <a:t>逻辑上仍是一个总线网，</a:t>
            </a:r>
            <a:r>
              <a:rPr lang="zh-CN" altLang="en-US" sz="2900" dirty="0">
                <a:solidFill>
                  <a:srgbClr val="0000CC"/>
                </a:solidFill>
              </a:rPr>
              <a:t>各工作站使用的还是 </a:t>
            </a:r>
            <a:r>
              <a:rPr lang="en-US" altLang="zh-CN" sz="2900" dirty="0">
                <a:solidFill>
                  <a:srgbClr val="0000CC"/>
                </a:solidFill>
              </a:rPr>
              <a:t>CSMA/CD</a:t>
            </a:r>
            <a:r>
              <a:rPr lang="en-US" altLang="zh-CN" sz="2900" b="1" dirty="0">
                <a:solidFill>
                  <a:srgbClr val="0000CC"/>
                </a:solidFill>
              </a:rPr>
              <a:t> </a:t>
            </a:r>
            <a:r>
              <a:rPr lang="zh-CN" altLang="en-US" sz="2900" dirty="0">
                <a:solidFill>
                  <a:srgbClr val="0000CC"/>
                </a:solidFill>
              </a:rPr>
              <a:t>协议，并</a:t>
            </a:r>
            <a:r>
              <a:rPr lang="zh-CN" altLang="en-US" sz="2900" dirty="0">
                <a:solidFill>
                  <a:srgbClr val="FF0000"/>
                </a:solidFill>
              </a:rPr>
              <a:t>共享逻辑上的总线。</a:t>
            </a:r>
            <a:r>
              <a:rPr lang="zh-CN" altLang="en-US" sz="2900" dirty="0">
                <a:solidFill>
                  <a:srgbClr val="0000CC"/>
                </a:solidFill>
              </a:rPr>
              <a:t> </a:t>
            </a:r>
            <a:endParaRPr lang="zh-CN" altLang="en-US" sz="2900" dirty="0">
              <a:solidFill>
                <a:srgbClr val="0000CC"/>
              </a:solidFill>
            </a:endParaRPr>
          </a:p>
          <a:p>
            <a:r>
              <a:rPr lang="en-US" altLang="zh-CN" sz="2900" dirty="0" smtClean="0"/>
              <a:t>(3) </a:t>
            </a:r>
            <a:r>
              <a:rPr lang="zh-CN" altLang="en-US" sz="2900" dirty="0" smtClean="0"/>
              <a:t>集线器</a:t>
            </a:r>
            <a:r>
              <a:rPr lang="zh-CN" altLang="en-US" sz="2900" dirty="0"/>
              <a:t>很像一个多接口的转发器，</a:t>
            </a:r>
            <a:r>
              <a:rPr lang="zh-CN" altLang="en-US" sz="2900" dirty="0">
                <a:solidFill>
                  <a:srgbClr val="FF0000"/>
                </a:solidFill>
              </a:rPr>
              <a:t>工作在物理层。</a:t>
            </a:r>
            <a:endParaRPr lang="en-US" altLang="zh-CN" sz="2900" dirty="0">
              <a:solidFill>
                <a:srgbClr val="FF0000"/>
              </a:solidFill>
            </a:endParaRPr>
          </a:p>
          <a:p>
            <a:r>
              <a:rPr lang="en-US" altLang="zh-CN" sz="2900" dirty="0"/>
              <a:t>(4) </a:t>
            </a:r>
            <a:r>
              <a:rPr lang="zh-CN" altLang="zh-CN" sz="2900" dirty="0"/>
              <a:t>集线器采用了专门的芯片，进行自适应串音回波</a:t>
            </a:r>
            <a:r>
              <a:rPr lang="zh-CN" altLang="zh-CN" sz="2900" dirty="0" smtClean="0"/>
              <a:t>抵消</a:t>
            </a:r>
            <a:r>
              <a:rPr lang="zh-CN" altLang="en-US" sz="2900" dirty="0" smtClean="0"/>
              <a:t>，减少了</a:t>
            </a:r>
            <a:r>
              <a:rPr lang="zh-CN" altLang="zh-CN" sz="2900" dirty="0" smtClean="0"/>
              <a:t>近端串音</a:t>
            </a:r>
            <a:r>
              <a:rPr lang="zh-CN" altLang="en-US" sz="2900" dirty="0" smtClean="0"/>
              <a:t>。</a:t>
            </a:r>
            <a:endParaRPr lang="zh-CN" altLang="en-US" sz="2900"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59">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9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90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9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algn="ctr"/>
            <a:r>
              <a:rPr lang="zh-CN" altLang="en-US"/>
              <a:t>具有三个接口的集线器 </a:t>
            </a:r>
            <a:endParaRPr lang="zh-CN" altLang="en-US"/>
          </a:p>
        </p:txBody>
      </p:sp>
      <p:grpSp>
        <p:nvGrpSpPr>
          <p:cNvPr id="2" name="组合 1"/>
          <p:cNvGrpSpPr/>
          <p:nvPr/>
        </p:nvGrpSpPr>
        <p:grpSpPr>
          <a:xfrm>
            <a:off x="1599406" y="1801019"/>
            <a:ext cx="6708907" cy="3160712"/>
            <a:chOff x="1442906" y="2212976"/>
            <a:chExt cx="6708907" cy="3160712"/>
          </a:xfrm>
        </p:grpSpPr>
        <p:grpSp>
          <p:nvGrpSpPr>
            <p:cNvPr id="430083" name="Group 3"/>
            <p:cNvGrpSpPr/>
            <p:nvPr/>
          </p:nvGrpSpPr>
          <p:grpSpPr bwMode="auto">
            <a:xfrm rot="-3098467">
              <a:off x="2022145" y="3956249"/>
              <a:ext cx="1127125" cy="98028"/>
              <a:chOff x="1548" y="1476"/>
              <a:chExt cx="1338" cy="120"/>
            </a:xfrm>
          </p:grpSpPr>
          <p:sp>
            <p:nvSpPr>
              <p:cNvPr id="430084" name="Freeform 4"/>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85" name="Freeform 5"/>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grpSp>
          <p:nvGrpSpPr>
            <p:cNvPr id="430086" name="Group 6"/>
            <p:cNvGrpSpPr/>
            <p:nvPr/>
          </p:nvGrpSpPr>
          <p:grpSpPr bwMode="auto">
            <a:xfrm rot="-3098467">
              <a:off x="2458972" y="3956249"/>
              <a:ext cx="1127125" cy="98028"/>
              <a:chOff x="1548" y="1476"/>
              <a:chExt cx="1338" cy="120"/>
            </a:xfrm>
          </p:grpSpPr>
          <p:sp>
            <p:nvSpPr>
              <p:cNvPr id="430087" name="Freeform 7"/>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88" name="Freeform 8"/>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grpSp>
          <p:nvGrpSpPr>
            <p:cNvPr id="430089" name="Group 9"/>
            <p:cNvGrpSpPr/>
            <p:nvPr/>
          </p:nvGrpSpPr>
          <p:grpSpPr bwMode="auto">
            <a:xfrm rot="3701259" flipH="1">
              <a:off x="6306079" y="3949965"/>
              <a:ext cx="1001712" cy="96308"/>
              <a:chOff x="1548" y="1476"/>
              <a:chExt cx="1338" cy="120"/>
            </a:xfrm>
          </p:grpSpPr>
          <p:sp>
            <p:nvSpPr>
              <p:cNvPr id="430090" name="Freeform 10"/>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91" name="Freeform 11"/>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grpSp>
          <p:nvGrpSpPr>
            <p:cNvPr id="430092" name="Group 12"/>
            <p:cNvGrpSpPr/>
            <p:nvPr/>
          </p:nvGrpSpPr>
          <p:grpSpPr bwMode="auto">
            <a:xfrm rot="3701259" flipH="1">
              <a:off x="6817718" y="3969743"/>
              <a:ext cx="1001713" cy="98028"/>
              <a:chOff x="1548" y="1476"/>
              <a:chExt cx="1338" cy="120"/>
            </a:xfrm>
          </p:grpSpPr>
          <p:sp>
            <p:nvSpPr>
              <p:cNvPr id="430093" name="Freeform 13"/>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94" name="Freeform 14"/>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30095" name="Rectangle 15"/>
            <p:cNvSpPr>
              <a:spLocks noChangeArrowheads="1"/>
            </p:cNvSpPr>
            <p:nvPr/>
          </p:nvSpPr>
          <p:spPr bwMode="auto">
            <a:xfrm>
              <a:off x="1969162" y="2212976"/>
              <a:ext cx="5969396" cy="1344613"/>
            </a:xfrm>
            <a:prstGeom prst="rect">
              <a:avLst/>
            </a:prstGeom>
            <a:solidFill>
              <a:srgbClr val="FF99FF"/>
            </a:solidFill>
            <a:ln w="25400">
              <a:solidFill>
                <a:schemeClr val="tx1"/>
              </a:solidFill>
              <a:miter lim="800000"/>
            </a:ln>
            <a:effectLst>
              <a:outerShdw dist="28398" dir="3806097" algn="ctr" rotWithShape="0">
                <a:schemeClr val="bg2"/>
              </a:outerShdw>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9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9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9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9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0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0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02" name="Freeform 22"/>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30103" name="Freeform 23"/>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30104" name="Freeform 24"/>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30105" name="Freeform 25"/>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3010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07" name="Line 27"/>
            <p:cNvSpPr>
              <a:spLocks noChangeShapeType="1"/>
            </p:cNvSpPr>
            <p:nvPr/>
          </p:nvSpPr>
          <p:spPr bwMode="auto">
            <a:xfrm>
              <a:off x="5056188" y="2433638"/>
              <a:ext cx="0" cy="787400"/>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08" name="Rectangle 28"/>
            <p:cNvSpPr>
              <a:spLocks noChangeArrowheads="1"/>
            </p:cNvSpPr>
            <p:nvPr/>
          </p:nvSpPr>
          <p:spPr bwMode="auto">
            <a:xfrm>
              <a:off x="1442906" y="2308225"/>
              <a:ext cx="543420" cy="1253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800" b="1" dirty="0">
                  <a:solidFill>
                    <a:srgbClr val="000099"/>
                  </a:solidFill>
                  <a:latin typeface="+mn-lt"/>
                  <a:ea typeface="黑体" panose="02010609060101010101" pitchFamily="2" charset="-122"/>
                </a:rPr>
                <a:t>集</a:t>
              </a:r>
              <a:endParaRPr kumimoji="1" lang="zh-CN" altLang="en-US" sz="2800" b="1" dirty="0">
                <a:solidFill>
                  <a:srgbClr val="000099"/>
                </a:solidFill>
                <a:latin typeface="+mn-lt"/>
                <a:ea typeface="黑体" panose="02010609060101010101" pitchFamily="2" charset="-122"/>
              </a:endParaRPr>
            </a:p>
            <a:p>
              <a:pPr defTabSz="762000" eaLnBrk="0" hangingPunct="0">
                <a:lnSpc>
                  <a:spcPct val="90000"/>
                </a:lnSpc>
              </a:pPr>
              <a:r>
                <a:rPr kumimoji="1" lang="zh-CN" altLang="en-US" sz="2800" b="1" dirty="0">
                  <a:solidFill>
                    <a:srgbClr val="000099"/>
                  </a:solidFill>
                  <a:latin typeface="+mn-lt"/>
                  <a:ea typeface="黑体" panose="02010609060101010101" pitchFamily="2" charset="-122"/>
                </a:rPr>
                <a:t>线</a:t>
              </a:r>
              <a:endParaRPr kumimoji="1" lang="zh-CN" altLang="en-US" sz="2800" b="1" dirty="0">
                <a:solidFill>
                  <a:srgbClr val="000099"/>
                </a:solidFill>
                <a:latin typeface="+mn-lt"/>
                <a:ea typeface="黑体" panose="02010609060101010101" pitchFamily="2" charset="-122"/>
              </a:endParaRPr>
            </a:p>
            <a:p>
              <a:pPr defTabSz="762000" eaLnBrk="0" hangingPunct="0">
                <a:lnSpc>
                  <a:spcPct val="90000"/>
                </a:lnSpc>
              </a:pPr>
              <a:r>
                <a:rPr kumimoji="1" lang="zh-CN" altLang="en-US" sz="2800" b="1" dirty="0">
                  <a:solidFill>
                    <a:srgbClr val="000099"/>
                  </a:solidFill>
                  <a:latin typeface="+mn-lt"/>
                  <a:ea typeface="黑体" panose="02010609060101010101" pitchFamily="2" charset="-122"/>
                </a:rPr>
                <a:t>器</a:t>
              </a:r>
              <a:endParaRPr kumimoji="1" lang="zh-CN" altLang="en-US" sz="2800" b="1" dirty="0">
                <a:solidFill>
                  <a:srgbClr val="000099"/>
                </a:solidFill>
                <a:latin typeface="+mn-lt"/>
                <a:ea typeface="黑体" panose="02010609060101010101" pitchFamily="2" charset="-122"/>
              </a:endParaRPr>
            </a:p>
          </p:txBody>
        </p:sp>
        <p:sp>
          <p:nvSpPr>
            <p:cNvPr id="430109" name="Rectangle 29"/>
            <p:cNvSpPr>
              <a:spLocks noChangeArrowheads="1"/>
            </p:cNvSpPr>
            <p:nvPr/>
          </p:nvSpPr>
          <p:spPr bwMode="auto">
            <a:xfrm>
              <a:off x="4063868" y="4527550"/>
              <a:ext cx="1608005" cy="846138"/>
            </a:xfrm>
            <a:prstGeom prst="rect">
              <a:avLst/>
            </a:prstGeom>
            <a:solidFill>
              <a:srgbClr val="FFFF00"/>
            </a:solidFill>
            <a:ln w="25400">
              <a:solidFill>
                <a:schemeClr val="tx1"/>
              </a:solidFill>
              <a:miter lim="800000"/>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10" name="Rectangle 30"/>
            <p:cNvSpPr>
              <a:spLocks noChangeArrowheads="1"/>
            </p:cNvSpPr>
            <p:nvPr/>
          </p:nvSpPr>
          <p:spPr bwMode="auto">
            <a:xfrm>
              <a:off x="4375151" y="4529138"/>
              <a:ext cx="1028435" cy="398462"/>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11" name="Rectangle 31"/>
            <p:cNvSpPr>
              <a:spLocks noChangeArrowheads="1"/>
            </p:cNvSpPr>
            <p:nvPr/>
          </p:nvSpPr>
          <p:spPr bwMode="auto">
            <a:xfrm>
              <a:off x="4515613"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网卡</a:t>
              </a:r>
              <a:endParaRPr kumimoji="1" lang="zh-CN" altLang="en-US" sz="2000" b="1" dirty="0">
                <a:solidFill>
                  <a:srgbClr val="000099"/>
                </a:solidFill>
                <a:latin typeface="+mn-lt"/>
                <a:ea typeface="黑体" panose="02010609060101010101" pitchFamily="2" charset="-122"/>
              </a:endParaRPr>
            </a:p>
          </p:txBody>
        </p:sp>
        <p:sp>
          <p:nvSpPr>
            <p:cNvPr id="430112" name="Rectangle 32"/>
            <p:cNvSpPr>
              <a:spLocks noChangeArrowheads="1"/>
            </p:cNvSpPr>
            <p:nvPr/>
          </p:nvSpPr>
          <p:spPr bwMode="auto">
            <a:xfrm>
              <a:off x="4313238"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工作站</a:t>
              </a:r>
              <a:endParaRPr kumimoji="1" lang="zh-CN" altLang="en-US" sz="2000" b="1">
                <a:solidFill>
                  <a:srgbClr val="000099"/>
                </a:solidFill>
                <a:latin typeface="+mn-lt"/>
                <a:ea typeface="黑体" panose="02010609060101010101" pitchFamily="2" charset="-122"/>
              </a:endParaRPr>
            </a:p>
          </p:txBody>
        </p:sp>
        <p:sp>
          <p:nvSpPr>
            <p:cNvPr id="430113" name="Rectangle 33"/>
            <p:cNvSpPr>
              <a:spLocks noChangeArrowheads="1"/>
            </p:cNvSpPr>
            <p:nvPr/>
          </p:nvSpPr>
          <p:spPr bwMode="auto">
            <a:xfrm>
              <a:off x="4488657" y="4435475"/>
              <a:ext cx="782506" cy="8255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14" name="Rectangle 34"/>
            <p:cNvSpPr>
              <a:spLocks noChangeArrowheads="1"/>
            </p:cNvSpPr>
            <p:nvPr/>
          </p:nvSpPr>
          <p:spPr bwMode="auto">
            <a:xfrm>
              <a:off x="1571890" y="4527550"/>
              <a:ext cx="1611445" cy="846138"/>
            </a:xfrm>
            <a:prstGeom prst="rect">
              <a:avLst/>
            </a:prstGeom>
            <a:solidFill>
              <a:srgbClr val="FFFF00"/>
            </a:solidFill>
            <a:ln w="25400">
              <a:solidFill>
                <a:schemeClr val="tx1"/>
              </a:solidFill>
              <a:miter lim="800000"/>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15" name="Rectangle 35"/>
            <p:cNvSpPr>
              <a:spLocks noChangeArrowheads="1"/>
            </p:cNvSpPr>
            <p:nvPr/>
          </p:nvSpPr>
          <p:spPr bwMode="auto">
            <a:xfrm>
              <a:off x="1865975" y="4529138"/>
              <a:ext cx="1031875" cy="398462"/>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16" name="Rectangle 36"/>
            <p:cNvSpPr>
              <a:spLocks noChangeArrowheads="1"/>
            </p:cNvSpPr>
            <p:nvPr/>
          </p:nvSpPr>
          <p:spPr bwMode="auto">
            <a:xfrm>
              <a:off x="2042553"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网卡</a:t>
              </a:r>
              <a:endParaRPr kumimoji="1" lang="zh-CN" altLang="en-US" sz="2000" b="1" dirty="0">
                <a:solidFill>
                  <a:srgbClr val="000099"/>
                </a:solidFill>
                <a:latin typeface="+mn-lt"/>
                <a:ea typeface="黑体" panose="02010609060101010101" pitchFamily="2" charset="-122"/>
              </a:endParaRPr>
            </a:p>
          </p:txBody>
        </p:sp>
        <p:sp>
          <p:nvSpPr>
            <p:cNvPr id="430117" name="Rectangle 37"/>
            <p:cNvSpPr>
              <a:spLocks noChangeArrowheads="1"/>
            </p:cNvSpPr>
            <p:nvPr/>
          </p:nvSpPr>
          <p:spPr bwMode="auto">
            <a:xfrm>
              <a:off x="1807502"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工作站</a:t>
              </a:r>
              <a:endParaRPr kumimoji="1" lang="zh-CN" altLang="en-US" sz="2000" b="1">
                <a:solidFill>
                  <a:srgbClr val="000099"/>
                </a:solidFill>
                <a:latin typeface="+mn-lt"/>
                <a:ea typeface="黑体" panose="02010609060101010101" pitchFamily="2" charset="-122"/>
              </a:endParaRPr>
            </a:p>
          </p:txBody>
        </p:sp>
        <p:sp>
          <p:nvSpPr>
            <p:cNvPr id="430118" name="Rectangle 38"/>
            <p:cNvSpPr>
              <a:spLocks noChangeArrowheads="1"/>
            </p:cNvSpPr>
            <p:nvPr/>
          </p:nvSpPr>
          <p:spPr bwMode="auto">
            <a:xfrm>
              <a:off x="2000119" y="4435475"/>
              <a:ext cx="779065" cy="8255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19" name="Rectangle 39"/>
            <p:cNvSpPr>
              <a:spLocks noChangeArrowheads="1"/>
            </p:cNvSpPr>
            <p:nvPr/>
          </p:nvSpPr>
          <p:spPr bwMode="auto">
            <a:xfrm>
              <a:off x="6540369" y="4527550"/>
              <a:ext cx="1611444" cy="846138"/>
            </a:xfrm>
            <a:prstGeom prst="rect">
              <a:avLst/>
            </a:prstGeom>
            <a:solidFill>
              <a:srgbClr val="FFFF00"/>
            </a:solidFill>
            <a:ln w="25400">
              <a:solidFill>
                <a:schemeClr val="tx1"/>
              </a:solidFill>
              <a:miter lim="800000"/>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0" name="Rectangle 40"/>
            <p:cNvSpPr>
              <a:spLocks noChangeArrowheads="1"/>
            </p:cNvSpPr>
            <p:nvPr/>
          </p:nvSpPr>
          <p:spPr bwMode="auto">
            <a:xfrm>
              <a:off x="6843051" y="4529138"/>
              <a:ext cx="1030155" cy="398462"/>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1" name="Rectangle 41"/>
            <p:cNvSpPr>
              <a:spLocks noChangeArrowheads="1"/>
            </p:cNvSpPr>
            <p:nvPr/>
          </p:nvSpPr>
          <p:spPr bwMode="auto">
            <a:xfrm>
              <a:off x="6990394"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网卡</a:t>
              </a:r>
              <a:endParaRPr kumimoji="1" lang="zh-CN" altLang="en-US" sz="2000" b="1">
                <a:solidFill>
                  <a:srgbClr val="000099"/>
                </a:solidFill>
                <a:latin typeface="+mn-lt"/>
                <a:ea typeface="黑体" panose="02010609060101010101" pitchFamily="2" charset="-122"/>
              </a:endParaRPr>
            </a:p>
          </p:txBody>
        </p:sp>
        <p:sp>
          <p:nvSpPr>
            <p:cNvPr id="430122" name="Rectangle 42"/>
            <p:cNvSpPr>
              <a:spLocks noChangeArrowheads="1"/>
            </p:cNvSpPr>
            <p:nvPr/>
          </p:nvSpPr>
          <p:spPr bwMode="auto">
            <a:xfrm>
              <a:off x="6762222"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工作站</a:t>
              </a:r>
              <a:endParaRPr kumimoji="1" lang="zh-CN" altLang="en-US" sz="2000" b="1">
                <a:solidFill>
                  <a:srgbClr val="000099"/>
                </a:solidFill>
                <a:latin typeface="+mn-lt"/>
                <a:ea typeface="黑体" panose="02010609060101010101" pitchFamily="2" charset="-122"/>
              </a:endParaRPr>
            </a:p>
          </p:txBody>
        </p:sp>
        <p:sp>
          <p:nvSpPr>
            <p:cNvPr id="430123" name="Rectangle 43"/>
            <p:cNvSpPr>
              <a:spLocks noChangeArrowheads="1"/>
            </p:cNvSpPr>
            <p:nvPr/>
          </p:nvSpPr>
          <p:spPr bwMode="auto">
            <a:xfrm>
              <a:off x="6968597" y="4435475"/>
              <a:ext cx="780785" cy="8255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3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3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3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33" name="Rectangle 53"/>
            <p:cNvSpPr>
              <a:spLocks noChangeArrowheads="1"/>
            </p:cNvSpPr>
            <p:nvPr/>
          </p:nvSpPr>
          <p:spPr bwMode="auto">
            <a:xfrm>
              <a:off x="5210269" y="3725863"/>
              <a:ext cx="11108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anose="02010609060101010101" pitchFamily="2" charset="-122"/>
                </a:rPr>
                <a:t>双绞线</a:t>
              </a:r>
              <a:endParaRPr kumimoji="1" lang="zh-CN" altLang="en-US" sz="2400" b="1" dirty="0">
                <a:solidFill>
                  <a:srgbClr val="C00000"/>
                </a:solidFill>
                <a:latin typeface="+mn-lt"/>
                <a:ea typeface="黑体" panose="02010609060101010101" pitchFamily="2" charset="-122"/>
              </a:endParaRPr>
            </a:p>
          </p:txBody>
        </p:sp>
        <p:grpSp>
          <p:nvGrpSpPr>
            <p:cNvPr id="430134" name="Group 54"/>
            <p:cNvGrpSpPr/>
            <p:nvPr/>
          </p:nvGrpSpPr>
          <p:grpSpPr bwMode="auto">
            <a:xfrm rot="5400000" flipH="1">
              <a:off x="4703168" y="3946724"/>
              <a:ext cx="876300" cy="98028"/>
              <a:chOff x="1548" y="1476"/>
              <a:chExt cx="1338" cy="120"/>
            </a:xfrm>
          </p:grpSpPr>
          <p:sp>
            <p:nvSpPr>
              <p:cNvPr id="430135" name="Freeform 55"/>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36" name="Freeform 56"/>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grpSp>
          <p:nvGrpSpPr>
            <p:cNvPr id="430137" name="Group 57"/>
            <p:cNvGrpSpPr/>
            <p:nvPr/>
          </p:nvGrpSpPr>
          <p:grpSpPr bwMode="auto">
            <a:xfrm rot="5400000" flipH="1">
              <a:off x="4206942" y="3958630"/>
              <a:ext cx="874712" cy="98029"/>
              <a:chOff x="1548" y="1476"/>
              <a:chExt cx="1338" cy="120"/>
            </a:xfrm>
          </p:grpSpPr>
          <p:sp>
            <p:nvSpPr>
              <p:cNvPr id="430138" name="Freeform 58"/>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39" name="Freeform 59"/>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grpSp>
      <p:sp>
        <p:nvSpPr>
          <p:cNvPr id="3" name="灯片编号占位符 2"/>
          <p:cNvSpPr>
            <a:spLocks noGrp="1"/>
          </p:cNvSpPr>
          <p:nvPr>
            <p:ph type="sldNum" sz="quarter" idx="12"/>
          </p:nvPr>
        </p:nvSpPr>
        <p:spPr/>
        <p:txBody>
          <a:bodyPr/>
          <a:p>
            <a:fld id="{14338B79-8FD5-46F1-8A19-651A319ADB19}" type="slidenum">
              <a:rPr lang="zh-CN" altLang="en-US"/>
            </a:fld>
            <a:endParaRPr lang="en-US" altLang="zh-CN"/>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352600" y="116632"/>
            <a:ext cx="7416824" cy="2736304"/>
            <a:chOff x="1162682" y="1927687"/>
            <a:chExt cx="7819909" cy="3403695"/>
          </a:xfrm>
        </p:grpSpPr>
        <p:sp>
          <p:nvSpPr>
            <p:cNvPr id="46" name="Text Box 43"/>
            <p:cNvSpPr txBox="1">
              <a:spLocks noChangeArrowheads="1"/>
            </p:cNvSpPr>
            <p:nvPr/>
          </p:nvSpPr>
          <p:spPr bwMode="auto">
            <a:xfrm>
              <a:off x="3620302" y="1927687"/>
              <a:ext cx="2659702" cy="461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Times New Roman" panose="02020603050405020304" pitchFamily="18" charset="0"/>
                  <a:ea typeface="黑体" panose="02010609060101010101" pitchFamily="2" charset="-122"/>
                </a:rPr>
                <a:t>三个独立的碰撞域</a:t>
              </a:r>
              <a:endParaRPr kumimoji="1" lang="zh-CN" altLang="en-US" sz="2400" b="1" dirty="0">
                <a:solidFill>
                  <a:srgbClr val="C00000"/>
                </a:solidFill>
                <a:latin typeface="Times New Roman" panose="02020603050405020304" pitchFamily="18" charset="0"/>
                <a:ea typeface="黑体" panose="02010609060101010101" pitchFamily="2" charset="-122"/>
              </a:endParaRPr>
            </a:p>
          </p:txBody>
        </p:sp>
        <p:sp>
          <p:nvSpPr>
            <p:cNvPr id="47" name="AutoShape 77"/>
            <p:cNvSpPr/>
            <p:nvPr/>
          </p:nvSpPr>
          <p:spPr bwMode="auto">
            <a:xfrm rot="5400000" flipV="1">
              <a:off x="4872443" y="-442162"/>
              <a:ext cx="415925" cy="6163733"/>
            </a:xfrm>
            <a:prstGeom prst="leftBrace">
              <a:avLst>
                <a:gd name="adj1" fmla="val 113995"/>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 name="组合 47"/>
            <p:cNvGrpSpPr/>
            <p:nvPr/>
          </p:nvGrpSpPr>
          <p:grpSpPr>
            <a:xfrm>
              <a:off x="1162682" y="2787352"/>
              <a:ext cx="7819909" cy="2544030"/>
              <a:chOff x="1012116" y="2787352"/>
              <a:chExt cx="8333372" cy="2730585"/>
            </a:xfrm>
          </p:grpSpPr>
          <p:sp>
            <p:nvSpPr>
              <p:cNvPr id="49" name="AutoShape 44"/>
              <p:cNvSpPr>
                <a:spLocks noChangeArrowheads="1"/>
              </p:cNvSpPr>
              <p:nvPr/>
            </p:nvSpPr>
            <p:spPr bwMode="auto">
              <a:xfrm>
                <a:off x="1012116" y="2787352"/>
                <a:ext cx="2672844" cy="2730585"/>
              </a:xfrm>
              <a:prstGeom prst="roundRect">
                <a:avLst>
                  <a:gd name="adj" fmla="val 16667"/>
                </a:avLst>
              </a:prstGeom>
              <a:solidFill>
                <a:srgbClr val="FF99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50" name="Line 45"/>
              <p:cNvSpPr>
                <a:spLocks noChangeShapeType="1"/>
              </p:cNvSpPr>
              <p:nvPr/>
            </p:nvSpPr>
            <p:spPr bwMode="auto">
              <a:xfrm flipH="1">
                <a:off x="1431354" y="4102593"/>
                <a:ext cx="667796" cy="78372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51" name="Picture 4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69538"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2" name="Line 47"/>
              <p:cNvSpPr>
                <a:spLocks noChangeShapeType="1"/>
              </p:cNvSpPr>
              <p:nvPr/>
            </p:nvSpPr>
            <p:spPr bwMode="auto">
              <a:xfrm>
                <a:off x="2476960" y="4249542"/>
                <a:ext cx="185591"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53" name="Line 48"/>
              <p:cNvSpPr>
                <a:spLocks noChangeShapeType="1"/>
              </p:cNvSpPr>
              <p:nvPr/>
            </p:nvSpPr>
            <p:spPr bwMode="auto">
              <a:xfrm>
                <a:off x="2662552" y="4224207"/>
                <a:ext cx="657855"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54" name="Line 49"/>
              <p:cNvSpPr>
                <a:spLocks noChangeShapeType="1"/>
              </p:cNvSpPr>
              <p:nvPr/>
            </p:nvSpPr>
            <p:spPr bwMode="auto">
              <a:xfrm flipH="1">
                <a:off x="2054410" y="4114416"/>
                <a:ext cx="178963" cy="79048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55" name="Picture 5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992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6" name="Picture 5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27249"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 name="Picture 5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55276"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 name="Text Box 53"/>
              <p:cNvSpPr txBox="1">
                <a:spLocks noChangeArrowheads="1"/>
              </p:cNvSpPr>
              <p:nvPr/>
            </p:nvSpPr>
            <p:spPr bwMode="auto">
              <a:xfrm>
                <a:off x="2000672" y="2996952"/>
                <a:ext cx="927010"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anose="02010609060101010101" pitchFamily="2" charset="-122"/>
                  </a:rPr>
                  <a:t> 一系 </a:t>
                </a:r>
                <a:endParaRPr kumimoji="1" lang="zh-CN" altLang="en-US" sz="2000" b="1" dirty="0">
                  <a:solidFill>
                    <a:srgbClr val="0000CC"/>
                  </a:solidFill>
                  <a:latin typeface="+mn-lt"/>
                  <a:ea typeface="黑体" panose="02010609060101010101" pitchFamily="2" charset="-122"/>
                </a:endParaRPr>
              </a:p>
            </p:txBody>
          </p:sp>
          <p:pic>
            <p:nvPicPr>
              <p:cNvPr id="59" name="Picture 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1850590"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AutoShape 55"/>
              <p:cNvSpPr>
                <a:spLocks noChangeArrowheads="1"/>
              </p:cNvSpPr>
              <p:nvPr/>
            </p:nvSpPr>
            <p:spPr bwMode="auto">
              <a:xfrm>
                <a:off x="3842381" y="2787352"/>
                <a:ext cx="2671186" cy="2730585"/>
              </a:xfrm>
              <a:prstGeom prst="roundRect">
                <a:avLst>
                  <a:gd name="adj" fmla="val 16667"/>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61" name="Line 56"/>
              <p:cNvSpPr>
                <a:spLocks noChangeShapeType="1"/>
              </p:cNvSpPr>
              <p:nvPr/>
            </p:nvSpPr>
            <p:spPr bwMode="auto">
              <a:xfrm flipH="1">
                <a:off x="4259960" y="4102593"/>
                <a:ext cx="669454" cy="78372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62" name="Picture 5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98145"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3" name="Line 58"/>
              <p:cNvSpPr>
                <a:spLocks noChangeShapeType="1"/>
              </p:cNvSpPr>
              <p:nvPr/>
            </p:nvSpPr>
            <p:spPr bwMode="auto">
              <a:xfrm>
                <a:off x="5305568" y="4249542"/>
                <a:ext cx="185591"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64" name="Line 59"/>
              <p:cNvSpPr>
                <a:spLocks noChangeShapeType="1"/>
              </p:cNvSpPr>
              <p:nvPr/>
            </p:nvSpPr>
            <p:spPr bwMode="auto">
              <a:xfrm>
                <a:off x="5491160" y="4224207"/>
                <a:ext cx="659511"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65" name="Line 60"/>
              <p:cNvSpPr>
                <a:spLocks noChangeShapeType="1"/>
              </p:cNvSpPr>
              <p:nvPr/>
            </p:nvSpPr>
            <p:spPr bwMode="auto">
              <a:xfrm flipH="1">
                <a:off x="4883017" y="4114416"/>
                <a:ext cx="180621" cy="79048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66" name="Picture 6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27830"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7" name="Picture 6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55857"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8" name="Picture 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83884"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9" name="Text Box 64"/>
              <p:cNvSpPr txBox="1">
                <a:spLocks noChangeArrowheads="1"/>
              </p:cNvSpPr>
              <p:nvPr/>
            </p:nvSpPr>
            <p:spPr bwMode="auto">
              <a:xfrm>
                <a:off x="4849891" y="2996952"/>
                <a:ext cx="922225"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anose="02010609060101010101" pitchFamily="2" charset="-122"/>
                  </a:rPr>
                  <a:t> 二系 </a:t>
                </a:r>
                <a:endParaRPr kumimoji="1" lang="zh-CN" altLang="en-US" sz="2000" b="1" dirty="0">
                  <a:solidFill>
                    <a:srgbClr val="0000CC"/>
                  </a:solidFill>
                  <a:latin typeface="+mn-lt"/>
                  <a:ea typeface="黑体" panose="02010609060101010101" pitchFamily="2" charset="-122"/>
                </a:endParaRPr>
              </a:p>
            </p:txBody>
          </p:sp>
          <p:pic>
            <p:nvPicPr>
              <p:cNvPr id="70" name="Picture 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679198"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AutoShape 66"/>
              <p:cNvSpPr>
                <a:spLocks noChangeArrowheads="1"/>
              </p:cNvSpPr>
              <p:nvPr/>
            </p:nvSpPr>
            <p:spPr bwMode="auto">
              <a:xfrm>
                <a:off x="6674302" y="2787352"/>
                <a:ext cx="2671186" cy="2730585"/>
              </a:xfrm>
              <a:prstGeom prst="roundRect">
                <a:avLst>
                  <a:gd name="adj" fmla="val 16667"/>
                </a:avLst>
              </a:prstGeom>
              <a:solidFill>
                <a:schemeClr val="accent6">
                  <a:lumMod val="60000"/>
                  <a:lumOff val="40000"/>
                </a:schemeClr>
              </a:solidFill>
              <a:ln>
                <a:noFill/>
              </a:ln>
              <a:effectLst/>
              <a:extLst>
                <a:ext uri="{91240B29-F687-4F45-9708-019B960494DF}">
                  <a14:hiddenLine xmlns:a14="http://schemas.microsoft.com/office/drawing/2010/main" w="9525">
                    <a:solidFill>
                      <a:srgbClr val="FFCC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72" name="Line 67"/>
              <p:cNvSpPr>
                <a:spLocks noChangeShapeType="1"/>
              </p:cNvSpPr>
              <p:nvPr/>
            </p:nvSpPr>
            <p:spPr bwMode="auto">
              <a:xfrm flipH="1">
                <a:off x="7093539" y="4102593"/>
                <a:ext cx="667797" cy="78372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73" name="Picture 6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317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4" name="Line 69"/>
              <p:cNvSpPr>
                <a:spLocks noChangeShapeType="1"/>
              </p:cNvSpPr>
              <p:nvPr/>
            </p:nvSpPr>
            <p:spPr bwMode="auto">
              <a:xfrm>
                <a:off x="8137489" y="4249542"/>
                <a:ext cx="187249"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75" name="Line 70"/>
              <p:cNvSpPr>
                <a:spLocks noChangeShapeType="1"/>
              </p:cNvSpPr>
              <p:nvPr/>
            </p:nvSpPr>
            <p:spPr bwMode="auto">
              <a:xfrm>
                <a:off x="8324738" y="4224207"/>
                <a:ext cx="657854"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76" name="Line 71"/>
              <p:cNvSpPr>
                <a:spLocks noChangeShapeType="1"/>
              </p:cNvSpPr>
              <p:nvPr/>
            </p:nvSpPr>
            <p:spPr bwMode="auto">
              <a:xfrm flipH="1">
                <a:off x="7714939" y="4114416"/>
                <a:ext cx="180620" cy="79048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77" name="Picture 7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5975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8" name="Picture 7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7778"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9" name="Picture 7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71746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0" name="Text Box 75"/>
              <p:cNvSpPr txBox="1">
                <a:spLocks noChangeArrowheads="1"/>
              </p:cNvSpPr>
              <p:nvPr/>
            </p:nvSpPr>
            <p:spPr bwMode="auto">
              <a:xfrm>
                <a:off x="7630443" y="2996952"/>
                <a:ext cx="959426"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anose="02010609060101010101" pitchFamily="2" charset="-122"/>
                  </a:rPr>
                  <a:t> 三系 </a:t>
                </a:r>
                <a:endParaRPr kumimoji="1" lang="zh-CN" altLang="en-US" sz="2000" b="1" dirty="0">
                  <a:solidFill>
                    <a:srgbClr val="0000CC"/>
                  </a:solidFill>
                  <a:latin typeface="+mn-lt"/>
                  <a:ea typeface="黑体" panose="02010609060101010101" pitchFamily="2" charset="-122"/>
                </a:endParaRPr>
              </a:p>
            </p:txBody>
          </p:sp>
          <p:pic>
            <p:nvPicPr>
              <p:cNvPr id="81" name="Picture 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7512777" y="3719176"/>
                <a:ext cx="1154972"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5" name="组合 4"/>
          <p:cNvGrpSpPr/>
          <p:nvPr/>
        </p:nvGrpSpPr>
        <p:grpSpPr>
          <a:xfrm>
            <a:off x="1280592" y="3399383"/>
            <a:ext cx="7488831" cy="2776373"/>
            <a:chOff x="1280592" y="3399383"/>
            <a:chExt cx="7488831" cy="2776373"/>
          </a:xfrm>
        </p:grpSpPr>
        <p:grpSp>
          <p:nvGrpSpPr>
            <p:cNvPr id="3" name="组合 2"/>
            <p:cNvGrpSpPr/>
            <p:nvPr/>
          </p:nvGrpSpPr>
          <p:grpSpPr>
            <a:xfrm>
              <a:off x="1280592" y="3823082"/>
              <a:ext cx="7488831" cy="2352674"/>
              <a:chOff x="53314" y="2681288"/>
              <a:chExt cx="9658350" cy="3078162"/>
            </a:xfrm>
          </p:grpSpPr>
          <p:sp>
            <p:nvSpPr>
              <p:cNvPr id="455722" name="AutoShape 42"/>
              <p:cNvSpPr>
                <a:spLocks noChangeArrowheads="1"/>
              </p:cNvSpPr>
              <p:nvPr/>
            </p:nvSpPr>
            <p:spPr bwMode="auto">
              <a:xfrm>
                <a:off x="53314" y="2681288"/>
                <a:ext cx="9658350" cy="3078162"/>
              </a:xfrm>
              <a:prstGeom prst="roundRect">
                <a:avLst>
                  <a:gd name="adj" fmla="val 16667"/>
                </a:avLst>
              </a:prstGeom>
              <a:solidFill>
                <a:srgbClr val="66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55723" name="Line 43"/>
              <p:cNvSpPr>
                <a:spLocks noChangeShapeType="1"/>
              </p:cNvSpPr>
              <p:nvPr/>
            </p:nvSpPr>
            <p:spPr bwMode="auto">
              <a:xfrm flipH="1">
                <a:off x="2135981" y="3351214"/>
                <a:ext cx="2326879" cy="9620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4" name="Line 44"/>
              <p:cNvSpPr>
                <a:spLocks noChangeShapeType="1"/>
              </p:cNvSpPr>
              <p:nvPr/>
            </p:nvSpPr>
            <p:spPr bwMode="auto">
              <a:xfrm>
                <a:off x="5207530" y="3359151"/>
                <a:ext cx="2894410" cy="9191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5" name="Line 45"/>
              <p:cNvSpPr>
                <a:spLocks noChangeShapeType="1"/>
              </p:cNvSpPr>
              <p:nvPr/>
            </p:nvSpPr>
            <p:spPr bwMode="auto">
              <a:xfrm>
                <a:off x="4825735" y="3406776"/>
                <a:ext cx="227013" cy="8921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6" name="Text Box 46"/>
              <p:cNvSpPr txBox="1">
                <a:spLocks noChangeArrowheads="1"/>
              </p:cNvSpPr>
              <p:nvPr/>
            </p:nvSpPr>
            <p:spPr bwMode="auto">
              <a:xfrm>
                <a:off x="662120"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anose="02010609060101010101" pitchFamily="2" charset="-122"/>
                  </a:rPr>
                  <a:t>一系</a:t>
                </a:r>
                <a:endParaRPr kumimoji="1" lang="zh-CN" altLang="en-US" sz="2000" b="1" dirty="0">
                  <a:solidFill>
                    <a:srgbClr val="0000CC"/>
                  </a:solidFill>
                  <a:latin typeface="+mn-lt"/>
                  <a:ea typeface="黑体" panose="02010609060101010101" pitchFamily="2" charset="-122"/>
                </a:endParaRPr>
              </a:p>
            </p:txBody>
          </p:sp>
          <p:sp>
            <p:nvSpPr>
              <p:cNvPr id="455727" name="Text Box 47"/>
              <p:cNvSpPr txBox="1">
                <a:spLocks noChangeArrowheads="1"/>
              </p:cNvSpPr>
              <p:nvPr/>
            </p:nvSpPr>
            <p:spPr bwMode="auto">
              <a:xfrm>
                <a:off x="6822415"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三系</a:t>
                </a:r>
                <a:endParaRPr kumimoji="1" lang="zh-CN" altLang="en-US" sz="2000" b="1">
                  <a:solidFill>
                    <a:srgbClr val="0000CC"/>
                  </a:solidFill>
                  <a:latin typeface="+mn-lt"/>
                  <a:ea typeface="黑体" panose="02010609060101010101" pitchFamily="2" charset="-122"/>
                </a:endParaRPr>
              </a:p>
            </p:txBody>
          </p:sp>
          <p:sp>
            <p:nvSpPr>
              <p:cNvPr id="455728" name="Text Box 48"/>
              <p:cNvSpPr txBox="1">
                <a:spLocks noChangeArrowheads="1"/>
              </p:cNvSpPr>
              <p:nvPr/>
            </p:nvSpPr>
            <p:spPr bwMode="auto">
              <a:xfrm>
                <a:off x="3702712"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二系</a:t>
                </a:r>
                <a:endParaRPr kumimoji="1" lang="zh-CN" altLang="en-US" sz="2000" b="1">
                  <a:solidFill>
                    <a:srgbClr val="0000CC"/>
                  </a:solidFill>
                  <a:latin typeface="+mn-lt"/>
                  <a:ea typeface="黑体" panose="02010609060101010101" pitchFamily="2" charset="-122"/>
                </a:endParaRPr>
              </a:p>
            </p:txBody>
          </p:sp>
          <p:sp>
            <p:nvSpPr>
              <p:cNvPr id="455729" name="Text Box 49"/>
              <p:cNvSpPr txBox="1">
                <a:spLocks noChangeArrowheads="1"/>
              </p:cNvSpPr>
              <p:nvPr/>
            </p:nvSpPr>
            <p:spPr bwMode="auto">
              <a:xfrm>
                <a:off x="1857726" y="2825174"/>
                <a:ext cx="2281813" cy="60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0000CC"/>
                    </a:solidFill>
                    <a:latin typeface="+mn-lt"/>
                    <a:ea typeface="黑体" panose="02010609060101010101" pitchFamily="2" charset="-122"/>
                  </a:rPr>
                  <a:t>主干集线器</a:t>
                </a:r>
                <a:endParaRPr kumimoji="1" lang="zh-CN" altLang="en-US" sz="2400" b="1" dirty="0">
                  <a:solidFill>
                    <a:srgbClr val="0000CC"/>
                  </a:solidFill>
                  <a:latin typeface="+mn-lt"/>
                  <a:ea typeface="黑体" panose="02010609060101010101" pitchFamily="2" charset="-122"/>
                </a:endParaRPr>
              </a:p>
            </p:txBody>
          </p:sp>
          <p:sp>
            <p:nvSpPr>
              <p:cNvPr id="455731" name="Line 51"/>
              <p:cNvSpPr>
                <a:spLocks noChangeShapeType="1"/>
              </p:cNvSpPr>
              <p:nvPr/>
            </p:nvSpPr>
            <p:spPr bwMode="auto">
              <a:xfrm flipH="1">
                <a:off x="945886" y="4446589"/>
                <a:ext cx="720593" cy="6810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2" name="Picture 5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384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33" name="Line 53"/>
              <p:cNvSpPr>
                <a:spLocks noChangeShapeType="1"/>
              </p:cNvSpPr>
              <p:nvPr/>
            </p:nvSpPr>
            <p:spPr bwMode="auto">
              <a:xfrm>
                <a:off x="2072350" y="4575176"/>
                <a:ext cx="201215"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4" name="Line 54"/>
              <p:cNvSpPr>
                <a:spLocks noChangeShapeType="1"/>
              </p:cNvSpPr>
              <p:nvPr/>
            </p:nvSpPr>
            <p:spPr bwMode="auto">
              <a:xfrm>
                <a:off x="2273564" y="4552951"/>
                <a:ext cx="710275"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5" name="Line 55"/>
              <p:cNvSpPr>
                <a:spLocks noChangeShapeType="1"/>
              </p:cNvSpPr>
              <p:nvPr/>
            </p:nvSpPr>
            <p:spPr bwMode="auto">
              <a:xfrm flipH="1">
                <a:off x="1616604" y="4457700"/>
                <a:ext cx="194337" cy="685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6" name="Picture 5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4143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7" name="Picture 5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1903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8" name="Picture 5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9663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9"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02812">
                <a:off x="1398192" y="4114800"/>
                <a:ext cx="1246848"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0" name="Line 60"/>
              <p:cNvSpPr>
                <a:spLocks noChangeShapeType="1"/>
              </p:cNvSpPr>
              <p:nvPr/>
            </p:nvSpPr>
            <p:spPr bwMode="auto">
              <a:xfrm flipH="1">
                <a:off x="3996797" y="4446589"/>
                <a:ext cx="720593" cy="6810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1" name="Picture 6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1475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42" name="Line 62"/>
              <p:cNvSpPr>
                <a:spLocks noChangeShapeType="1"/>
              </p:cNvSpPr>
              <p:nvPr/>
            </p:nvSpPr>
            <p:spPr bwMode="auto">
              <a:xfrm>
                <a:off x="5123260" y="4575176"/>
                <a:ext cx="201215"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3" name="Line 63"/>
              <p:cNvSpPr>
                <a:spLocks noChangeShapeType="1"/>
              </p:cNvSpPr>
              <p:nvPr/>
            </p:nvSpPr>
            <p:spPr bwMode="auto">
              <a:xfrm>
                <a:off x="5324475" y="4552951"/>
                <a:ext cx="708554"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4" name="Line 64"/>
              <p:cNvSpPr>
                <a:spLocks noChangeShapeType="1"/>
              </p:cNvSpPr>
              <p:nvPr/>
            </p:nvSpPr>
            <p:spPr bwMode="auto">
              <a:xfrm flipH="1">
                <a:off x="4667515" y="4457700"/>
                <a:ext cx="194337" cy="685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5" name="Picture 6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9234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6" name="Picture 6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6994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7" name="Picture 6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4754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8"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02812">
                <a:off x="4449102" y="4114800"/>
                <a:ext cx="1245129"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9" name="Line 69"/>
              <p:cNvSpPr>
                <a:spLocks noChangeShapeType="1"/>
              </p:cNvSpPr>
              <p:nvPr/>
            </p:nvSpPr>
            <p:spPr bwMode="auto">
              <a:xfrm flipH="1">
                <a:off x="7049427" y="4446589"/>
                <a:ext cx="720592" cy="6810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0" name="Picture 7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67381"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51" name="Line 71"/>
              <p:cNvSpPr>
                <a:spLocks noChangeShapeType="1"/>
              </p:cNvSpPr>
              <p:nvPr/>
            </p:nvSpPr>
            <p:spPr bwMode="auto">
              <a:xfrm>
                <a:off x="8175890" y="4575176"/>
                <a:ext cx="201216"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2" name="Line 72"/>
              <p:cNvSpPr>
                <a:spLocks noChangeShapeType="1"/>
              </p:cNvSpPr>
              <p:nvPr/>
            </p:nvSpPr>
            <p:spPr bwMode="auto">
              <a:xfrm>
                <a:off x="8377107" y="4552951"/>
                <a:ext cx="710273"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3" name="Line 73"/>
              <p:cNvSpPr>
                <a:spLocks noChangeShapeType="1"/>
              </p:cNvSpPr>
              <p:nvPr/>
            </p:nvSpPr>
            <p:spPr bwMode="auto">
              <a:xfrm flipH="1">
                <a:off x="7720146" y="4457700"/>
                <a:ext cx="194336" cy="685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4" name="Picture 7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44979"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5" name="Picture 7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22577"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6" name="Picture 7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800175"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7"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02812">
                <a:off x="7501731" y="4114800"/>
                <a:ext cx="12468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5758"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02812">
                <a:off x="4081067" y="2840039"/>
                <a:ext cx="1666478"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Text Box 50"/>
            <p:cNvSpPr txBox="1">
              <a:spLocks noChangeArrowheads="1"/>
            </p:cNvSpPr>
            <p:nvPr/>
          </p:nvSpPr>
          <p:spPr bwMode="auto">
            <a:xfrm>
              <a:off x="3621403" y="3399383"/>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anose="02010609060101010101" pitchFamily="2" charset="-122"/>
                </a:rPr>
                <a:t>一个更大的碰撞域</a:t>
              </a:r>
              <a:endParaRPr kumimoji="1" lang="zh-CN" altLang="en-US" sz="2400" b="1" dirty="0">
                <a:solidFill>
                  <a:srgbClr val="C00000"/>
                </a:solidFill>
                <a:latin typeface="+mn-lt"/>
                <a:ea typeface="黑体" panose="02010609060101010101" pitchFamily="2" charset="-122"/>
              </a:endParaRPr>
            </a:p>
          </p:txBody>
        </p:sp>
      </p:grpSp>
      <p:sp>
        <p:nvSpPr>
          <p:cNvPr id="6" name="矩形 5"/>
          <p:cNvSpPr/>
          <p:nvPr/>
        </p:nvSpPr>
        <p:spPr>
          <a:xfrm>
            <a:off x="3392317" y="2852936"/>
            <a:ext cx="3121367"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三</a:t>
            </a:r>
            <a:r>
              <a:rPr lang="zh-CN" altLang="zh-CN" sz="2400" b="1" dirty="0">
                <a:latin typeface="+mn-lt"/>
                <a:ea typeface="黑体" panose="02010609060101010101" pitchFamily="2" charset="-122"/>
              </a:rPr>
              <a:t>个独立的以太网</a:t>
            </a:r>
            <a:endParaRPr lang="en-US" altLang="zh-CN" sz="2400" b="1" dirty="0">
              <a:latin typeface="+mn-lt"/>
              <a:ea typeface="黑体" panose="02010609060101010101" pitchFamily="2" charset="-122"/>
            </a:endParaRPr>
          </a:p>
        </p:txBody>
      </p:sp>
      <p:sp>
        <p:nvSpPr>
          <p:cNvPr id="85" name="矩形 84"/>
          <p:cNvSpPr/>
          <p:nvPr/>
        </p:nvSpPr>
        <p:spPr>
          <a:xfrm>
            <a:off x="3380772" y="6135687"/>
            <a:ext cx="3137397"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一</a:t>
            </a:r>
            <a:r>
              <a:rPr lang="zh-CN" altLang="zh-CN" sz="2400" b="1" dirty="0">
                <a:latin typeface="+mn-lt"/>
                <a:ea typeface="黑体" panose="02010609060101010101" pitchFamily="2" charset="-122"/>
              </a:rPr>
              <a:t>个扩展的以太网</a:t>
            </a:r>
            <a:endParaRPr lang="zh-CN" altLang="en-US" sz="2400" b="1" dirty="0">
              <a:latin typeface="+mn-lt"/>
              <a:ea typeface="黑体" panose="02010609060101010101" pitchFamily="2" charset="-122"/>
            </a:endParaRPr>
          </a:p>
        </p:txBody>
      </p:sp>
      <p:sp>
        <p:nvSpPr>
          <p:cNvPr id="2" name="灯片编号占位符 1"/>
          <p:cNvSpPr>
            <a:spLocks noGrp="1"/>
          </p:cNvSpPr>
          <p:nvPr>
            <p:ph type="sldNum" sz="quarter" idx="12"/>
          </p:nvPr>
        </p:nvSpPr>
        <p:spPr/>
        <p:txBody>
          <a:bodyPr/>
          <a:p>
            <a:fld id="{137DC1DE-D772-415A-B75D-6C2A3BBF0EE5}" type="slidenum">
              <a:rPr lang="zh-CN" altLang="en-US"/>
            </a:fld>
            <a:endParaRPr lang="en-US" altLang="zh-CN"/>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3"/>
          <p:cNvSpPr>
            <a:spLocks noGrp="1" noChangeArrowheads="1"/>
          </p:cNvSpPr>
          <p:nvPr>
            <p:ph type="title"/>
          </p:nvPr>
        </p:nvSpPr>
        <p:spPr/>
        <p:txBody>
          <a:bodyPr/>
          <a:lstStyle/>
          <a:p>
            <a:pPr algn="ctr"/>
            <a:r>
              <a:rPr lang="zh-CN" altLang="en-US" dirty="0"/>
              <a:t>用集线器</a:t>
            </a:r>
            <a:r>
              <a:rPr lang="zh-CN" altLang="en-US" dirty="0" smtClean="0"/>
              <a:t>扩展</a:t>
            </a:r>
            <a:r>
              <a:rPr lang="zh-CN" altLang="en-US" dirty="0"/>
              <a:t>以太</a:t>
            </a:r>
            <a:r>
              <a:rPr lang="zh-CN" altLang="en-US" dirty="0" smtClean="0"/>
              <a:t>网 </a:t>
            </a:r>
            <a:endParaRPr lang="zh-CN" altLang="en-US" dirty="0"/>
          </a:p>
        </p:txBody>
      </p:sp>
      <p:sp>
        <p:nvSpPr>
          <p:cNvPr id="456706" name="Rectangle 2"/>
          <p:cNvSpPr>
            <a:spLocks noGrp="1" noChangeArrowheads="1"/>
          </p:cNvSpPr>
          <p:nvPr>
            <p:ph idx="1"/>
          </p:nvPr>
        </p:nvSpPr>
        <p:spPr/>
        <p:txBody>
          <a:bodyPr/>
          <a:lstStyle/>
          <a:p>
            <a:pPr>
              <a:lnSpc>
                <a:spcPct val="110000"/>
              </a:lnSpc>
            </a:pPr>
            <a:r>
              <a:rPr lang="zh-CN" altLang="en-US" dirty="0">
                <a:solidFill>
                  <a:srgbClr val="FF0000"/>
                </a:solidFill>
              </a:rPr>
              <a:t>优点</a:t>
            </a:r>
            <a:endParaRPr lang="zh-CN" altLang="en-US" dirty="0">
              <a:solidFill>
                <a:srgbClr val="FF0000"/>
              </a:solidFill>
            </a:endParaRPr>
          </a:p>
          <a:p>
            <a:pPr lvl="1">
              <a:lnSpc>
                <a:spcPct val="110000"/>
              </a:lnSpc>
            </a:pPr>
            <a:r>
              <a:rPr lang="zh-CN" altLang="en-US" dirty="0">
                <a:ea typeface="黑体" panose="02010609060101010101" pitchFamily="2" charset="-122"/>
              </a:rPr>
              <a:t>使原来属于不同碰撞域</a:t>
            </a:r>
            <a:r>
              <a:rPr lang="zh-CN" altLang="en-US" dirty="0" smtClean="0">
                <a:ea typeface="黑体" panose="02010609060101010101" pitchFamily="2" charset="-122"/>
              </a:rPr>
              <a:t>的</a:t>
            </a:r>
            <a:r>
              <a:rPr lang="zh-CN" altLang="en-US" dirty="0"/>
              <a:t>以太网</a:t>
            </a:r>
            <a:r>
              <a:rPr lang="zh-CN" altLang="en-US" dirty="0" smtClean="0">
                <a:ea typeface="黑体" panose="02010609060101010101" pitchFamily="2" charset="-122"/>
              </a:rPr>
              <a:t>上</a:t>
            </a:r>
            <a:r>
              <a:rPr lang="zh-CN" altLang="en-US" dirty="0">
                <a:ea typeface="黑体" panose="02010609060101010101" pitchFamily="2" charset="-122"/>
              </a:rPr>
              <a:t>的计算机能够进行跨碰撞域的通信。</a:t>
            </a:r>
            <a:endParaRPr lang="zh-CN" altLang="en-US" dirty="0">
              <a:ea typeface="黑体" panose="02010609060101010101" pitchFamily="2" charset="-122"/>
            </a:endParaRPr>
          </a:p>
          <a:p>
            <a:pPr lvl="1">
              <a:lnSpc>
                <a:spcPct val="110000"/>
              </a:lnSpc>
            </a:pPr>
            <a:r>
              <a:rPr lang="zh-CN" altLang="en-US" dirty="0">
                <a:ea typeface="黑体" panose="02010609060101010101" pitchFamily="2" charset="-122"/>
              </a:rPr>
              <a:t>扩大</a:t>
            </a:r>
            <a:r>
              <a:rPr lang="zh-CN" altLang="en-US" dirty="0" smtClean="0">
                <a:ea typeface="黑体" panose="02010609060101010101" pitchFamily="2" charset="-122"/>
              </a:rPr>
              <a:t>了</a:t>
            </a:r>
            <a:r>
              <a:rPr lang="zh-CN" altLang="en-US" dirty="0"/>
              <a:t>以太网覆</a:t>
            </a:r>
            <a:r>
              <a:rPr lang="zh-CN" altLang="en-US" dirty="0">
                <a:ea typeface="黑体" panose="02010609060101010101" pitchFamily="2" charset="-122"/>
              </a:rPr>
              <a:t>盖的地理范围。</a:t>
            </a:r>
            <a:endParaRPr lang="zh-CN" altLang="en-US" dirty="0">
              <a:ea typeface="黑体" panose="02010609060101010101" pitchFamily="2" charset="-122"/>
            </a:endParaRPr>
          </a:p>
          <a:p>
            <a:pPr>
              <a:lnSpc>
                <a:spcPct val="110000"/>
              </a:lnSpc>
            </a:pPr>
            <a:r>
              <a:rPr lang="zh-CN" altLang="en-US" dirty="0">
                <a:solidFill>
                  <a:srgbClr val="0000FF"/>
                </a:solidFill>
              </a:rPr>
              <a:t>缺点</a:t>
            </a:r>
            <a:endParaRPr lang="zh-CN" altLang="en-US" dirty="0">
              <a:solidFill>
                <a:srgbClr val="0000FF"/>
              </a:solidFill>
            </a:endParaRPr>
          </a:p>
          <a:p>
            <a:pPr lvl="1">
              <a:lnSpc>
                <a:spcPct val="110000"/>
              </a:lnSpc>
            </a:pPr>
            <a:r>
              <a:rPr lang="zh-CN" altLang="en-US" dirty="0"/>
              <a:t>碰撞域增大了，但总的吞吐量并未提高。</a:t>
            </a:r>
            <a:endParaRPr lang="zh-CN" altLang="en-US" dirty="0"/>
          </a:p>
          <a:p>
            <a:pPr lvl="1">
              <a:lnSpc>
                <a:spcPct val="110000"/>
              </a:lnSpc>
            </a:pPr>
            <a:r>
              <a:rPr lang="zh-CN" altLang="en-US" dirty="0"/>
              <a:t>如果不同的碰撞域使用不同的数据率，那么就不能用集线器将它们互连起来。   </a:t>
            </a:r>
            <a:endParaRPr lang="zh-CN" altLang="en-US"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670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1" name="Rectangle 3"/>
          <p:cNvSpPr>
            <a:spLocks noGrp="1" noChangeArrowheads="1"/>
          </p:cNvSpPr>
          <p:nvPr>
            <p:ph type="title"/>
          </p:nvPr>
        </p:nvSpPr>
        <p:spPr/>
        <p:txBody>
          <a:bodyPr/>
          <a:lstStyle/>
          <a:p>
            <a:r>
              <a:rPr lang="en-US" altLang="zh-CN" dirty="0" smtClean="0"/>
              <a:t>3.4.2  </a:t>
            </a:r>
            <a:r>
              <a:rPr lang="zh-CN" altLang="en-US" dirty="0"/>
              <a:t>在数据链路层扩展以太网 </a:t>
            </a:r>
            <a:endParaRPr lang="zh-CN" altLang="en-US" dirty="0"/>
          </a:p>
        </p:txBody>
      </p:sp>
      <p:sp>
        <p:nvSpPr>
          <p:cNvPr id="457730" name="Rectangle 2"/>
          <p:cNvSpPr>
            <a:spLocks noGrp="1" noChangeArrowheads="1"/>
          </p:cNvSpPr>
          <p:nvPr>
            <p:ph idx="1"/>
          </p:nvPr>
        </p:nvSpPr>
        <p:spPr/>
        <p:txBody>
          <a:bodyPr/>
          <a:lstStyle/>
          <a:p>
            <a:r>
              <a:rPr lang="zh-CN" altLang="zh-CN" sz="2800" dirty="0"/>
              <a:t>扩展以太网更常用的方法是在数据链路层</a:t>
            </a:r>
            <a:r>
              <a:rPr lang="zh-CN" altLang="zh-CN" sz="2800" dirty="0" smtClean="0"/>
              <a:t>进行</a:t>
            </a:r>
            <a:r>
              <a:rPr lang="zh-CN" altLang="en-US" sz="2800" dirty="0" smtClean="0"/>
              <a:t>。</a:t>
            </a:r>
            <a:endParaRPr lang="en-US" altLang="zh-CN" sz="2800" dirty="0" smtClean="0"/>
          </a:p>
          <a:p>
            <a:r>
              <a:rPr lang="zh-CN" altLang="en-US" sz="2800" dirty="0" smtClean="0"/>
              <a:t>早期使用</a:t>
            </a:r>
            <a:r>
              <a:rPr lang="zh-CN" altLang="en-US" sz="2800" dirty="0">
                <a:solidFill>
                  <a:srgbClr val="FF0000"/>
                </a:solidFill>
              </a:rPr>
              <a:t>网桥，</a:t>
            </a:r>
            <a:r>
              <a:rPr lang="zh-CN" altLang="en-US" sz="2800" dirty="0" smtClean="0"/>
              <a:t>现在使用以太网</a:t>
            </a:r>
            <a:r>
              <a:rPr lang="zh-CN" altLang="en-US" sz="2800" dirty="0" smtClean="0">
                <a:solidFill>
                  <a:srgbClr val="FF0000"/>
                </a:solidFill>
              </a:rPr>
              <a:t>交换机</a:t>
            </a:r>
            <a:r>
              <a:rPr lang="zh-CN" altLang="en-US" sz="2800" dirty="0">
                <a:solidFill>
                  <a:srgbClr val="FF0000"/>
                </a:solidFill>
              </a:rPr>
              <a:t>。</a:t>
            </a:r>
            <a:endParaRPr lang="en-US" altLang="zh-CN" sz="2800" dirty="0">
              <a:solidFill>
                <a:srgbClr val="FF0000"/>
              </a:solidFill>
            </a:endParaRPr>
          </a:p>
        </p:txBody>
      </p:sp>
      <p:sp>
        <p:nvSpPr>
          <p:cNvPr id="2" name="矩形 1"/>
          <p:cNvSpPr/>
          <p:nvPr/>
        </p:nvSpPr>
        <p:spPr>
          <a:xfrm>
            <a:off x="848544" y="2348880"/>
            <a:ext cx="8640960" cy="2123658"/>
          </a:xfrm>
          <a:prstGeom prst="rect">
            <a:avLst/>
          </a:prstGeom>
          <a:solidFill>
            <a:srgbClr val="FFFF66"/>
          </a:solidFill>
          <a:ln>
            <a:solidFill>
              <a:srgbClr val="000066"/>
            </a:solidFill>
          </a:ln>
        </p:spPr>
        <p:txBody>
          <a:bodyPr wrap="square">
            <a:spAutoFit/>
          </a:bodyPr>
          <a:lstStyle/>
          <a:p>
            <a:pPr marL="360680" indent="-360680">
              <a:lnSpc>
                <a:spcPct val="110000"/>
              </a:lnSpc>
              <a:buSzPct val="80000"/>
              <a:buFont typeface="Wingdings" panose="05000000000000000000" pitchFamily="2" charset="2"/>
              <a:buChar char="l"/>
            </a:pPr>
            <a:r>
              <a:rPr lang="zh-CN" altLang="en-US" sz="2400" b="1" dirty="0" smtClean="0">
                <a:solidFill>
                  <a:srgbClr val="C00000"/>
                </a:solidFill>
                <a:latin typeface="+mn-lt"/>
                <a:ea typeface="黑体" panose="02010609060101010101" pitchFamily="2" charset="-122"/>
              </a:rPr>
              <a:t>网桥</a:t>
            </a:r>
            <a:r>
              <a:rPr lang="zh-CN" altLang="en-US" sz="2400" b="1" dirty="0">
                <a:solidFill>
                  <a:srgbClr val="000099"/>
                </a:solidFill>
                <a:latin typeface="+mn-lt"/>
                <a:ea typeface="黑体" panose="02010609060101010101" pitchFamily="2" charset="-122"/>
              </a:rPr>
              <a:t>工作在</a:t>
            </a:r>
            <a:r>
              <a:rPr lang="zh-CN" altLang="en-US" sz="2400" b="1" dirty="0" smtClean="0">
                <a:solidFill>
                  <a:srgbClr val="000099"/>
                </a:solidFill>
                <a:latin typeface="+mn-lt"/>
                <a:ea typeface="黑体" panose="02010609060101010101" pitchFamily="2" charset="-122"/>
              </a:rPr>
              <a:t>数据链路层。</a:t>
            </a:r>
            <a:endParaRPr lang="en-US" altLang="zh-CN" sz="2400" b="1" dirty="0" smtClean="0">
              <a:solidFill>
                <a:srgbClr val="000099"/>
              </a:solidFill>
              <a:latin typeface="+mn-lt"/>
              <a:ea typeface="黑体" panose="02010609060101010101" pitchFamily="2" charset="-122"/>
            </a:endParaRPr>
          </a:p>
          <a:p>
            <a:pPr marL="360680" indent="-360680">
              <a:lnSpc>
                <a:spcPct val="110000"/>
              </a:lnSpc>
              <a:buSzPct val="80000"/>
              <a:buFont typeface="Wingdings" panose="05000000000000000000" pitchFamily="2" charset="2"/>
              <a:buChar char="l"/>
            </a:pPr>
            <a:r>
              <a:rPr lang="zh-CN" altLang="en-US" sz="2400" b="1" dirty="0" smtClean="0">
                <a:solidFill>
                  <a:srgbClr val="C00000"/>
                </a:solidFill>
                <a:latin typeface="+mn-lt"/>
                <a:ea typeface="黑体" panose="02010609060101010101" pitchFamily="2" charset="-122"/>
              </a:rPr>
              <a:t>它</a:t>
            </a:r>
            <a:r>
              <a:rPr lang="zh-CN" altLang="en-US" sz="2400" b="1" dirty="0">
                <a:solidFill>
                  <a:srgbClr val="C00000"/>
                </a:solidFill>
                <a:latin typeface="+mn-lt"/>
                <a:ea typeface="黑体" panose="02010609060101010101" pitchFamily="2" charset="-122"/>
              </a:rPr>
              <a:t>根据 </a:t>
            </a:r>
            <a:r>
              <a:rPr lang="en-US" altLang="zh-CN" sz="2400" b="1" dirty="0">
                <a:solidFill>
                  <a:srgbClr val="C00000"/>
                </a:solidFill>
                <a:latin typeface="+mn-lt"/>
                <a:ea typeface="黑体" panose="02010609060101010101" pitchFamily="2" charset="-122"/>
              </a:rPr>
              <a:t>MAC </a:t>
            </a:r>
            <a:r>
              <a:rPr lang="zh-CN" altLang="en-US" sz="2400" b="1" dirty="0">
                <a:solidFill>
                  <a:srgbClr val="C00000"/>
                </a:solidFill>
                <a:latin typeface="+mn-lt"/>
                <a:ea typeface="黑体" panose="02010609060101010101" pitchFamily="2" charset="-122"/>
              </a:rPr>
              <a:t>帧的目的地址对收到的帧进行</a:t>
            </a:r>
            <a:r>
              <a:rPr lang="zh-CN" altLang="zh-CN" sz="2400" b="1" dirty="0">
                <a:solidFill>
                  <a:srgbClr val="C00000"/>
                </a:solidFill>
                <a:latin typeface="+mn-lt"/>
                <a:ea typeface="黑体" panose="02010609060101010101" pitchFamily="2" charset="-122"/>
              </a:rPr>
              <a:t>转发和过滤</a:t>
            </a:r>
            <a:r>
              <a:rPr lang="zh-CN" altLang="en-US" sz="2400" b="1" dirty="0">
                <a:solidFill>
                  <a:srgbClr val="C00000"/>
                </a:solidFill>
                <a:latin typeface="+mn-lt"/>
                <a:ea typeface="黑体" panose="02010609060101010101" pitchFamily="2" charset="-122"/>
              </a:rPr>
              <a:t>。</a:t>
            </a:r>
            <a:endParaRPr lang="zh-CN" altLang="en-US" sz="2400" b="1" dirty="0">
              <a:solidFill>
                <a:srgbClr val="C00000"/>
              </a:solidFill>
              <a:latin typeface="+mn-lt"/>
              <a:ea typeface="黑体" panose="02010609060101010101" pitchFamily="2" charset="-122"/>
            </a:endParaRPr>
          </a:p>
          <a:p>
            <a:pPr marL="360680" indent="-360680">
              <a:lnSpc>
                <a:spcPct val="110000"/>
              </a:lnSpc>
              <a:buSzPct val="80000"/>
              <a:buFont typeface="Wingdings" panose="05000000000000000000" pitchFamily="2" charset="2"/>
              <a:buChar char="l"/>
            </a:pPr>
            <a:r>
              <a:rPr lang="zh-CN" altLang="en-US" sz="2400" b="1" dirty="0">
                <a:solidFill>
                  <a:srgbClr val="000099"/>
                </a:solidFill>
                <a:latin typeface="+mn-lt"/>
                <a:ea typeface="黑体" panose="02010609060101010101" pitchFamily="2" charset="-122"/>
              </a:rPr>
              <a:t>当网桥收到一个帧时，并不是向所有的接口转发此帧，而是先检查此帧的目的 </a:t>
            </a:r>
            <a:r>
              <a:rPr lang="en-US" altLang="zh-CN" sz="2400" b="1" dirty="0">
                <a:solidFill>
                  <a:srgbClr val="000099"/>
                </a:solidFill>
                <a:latin typeface="+mn-lt"/>
                <a:ea typeface="黑体" panose="02010609060101010101" pitchFamily="2" charset="-122"/>
              </a:rPr>
              <a:t>MAC </a:t>
            </a:r>
            <a:r>
              <a:rPr lang="zh-CN" altLang="en-US" sz="2400" b="1" dirty="0">
                <a:solidFill>
                  <a:srgbClr val="000099"/>
                </a:solidFill>
                <a:latin typeface="+mn-lt"/>
                <a:ea typeface="黑体" panose="02010609060101010101" pitchFamily="2" charset="-122"/>
              </a:rPr>
              <a:t>地址，然后再确定将该帧转发到哪一个接口，</a:t>
            </a:r>
            <a:r>
              <a:rPr lang="zh-CN" altLang="en-US" sz="2400" b="1" dirty="0" smtClean="0">
                <a:solidFill>
                  <a:srgbClr val="000099"/>
                </a:solidFill>
                <a:latin typeface="+mn-lt"/>
                <a:ea typeface="黑体" panose="02010609060101010101" pitchFamily="2" charset="-122"/>
              </a:rPr>
              <a:t>或</a:t>
            </a:r>
            <a:r>
              <a:rPr lang="zh-CN" altLang="zh-CN" sz="2400" b="1" dirty="0">
                <a:solidFill>
                  <a:srgbClr val="000099"/>
                </a:solidFill>
                <a:latin typeface="+mn-lt"/>
                <a:ea typeface="黑体" panose="02010609060101010101" pitchFamily="2" charset="-122"/>
              </a:rPr>
              <a:t>把它</a:t>
            </a:r>
            <a:r>
              <a:rPr lang="zh-CN" altLang="en-US" sz="2400" b="1" dirty="0" smtClean="0">
                <a:solidFill>
                  <a:srgbClr val="000099"/>
                </a:solidFill>
                <a:latin typeface="+mn-lt"/>
                <a:ea typeface="黑体" panose="02010609060101010101" pitchFamily="2" charset="-122"/>
              </a:rPr>
              <a:t>丢弃</a:t>
            </a:r>
            <a:r>
              <a:rPr lang="zh-CN" altLang="en-US" sz="2400" b="1" dirty="0">
                <a:solidFill>
                  <a:srgbClr val="000099"/>
                </a:solidFill>
                <a:latin typeface="+mn-lt"/>
                <a:ea typeface="黑体" panose="02010609060101010101" pitchFamily="2" charset="-122"/>
              </a:rPr>
              <a:t>。 </a:t>
            </a:r>
            <a:endParaRPr lang="zh-CN" altLang="en-US" sz="2400" b="1" dirty="0">
              <a:solidFill>
                <a:srgbClr val="000099"/>
              </a:solidFill>
              <a:latin typeface="+mn-lt"/>
              <a:ea typeface="黑体" panose="02010609060101010101" pitchFamily="2" charset="-122"/>
            </a:endParaRPr>
          </a:p>
        </p:txBody>
      </p:sp>
      <p:sp>
        <p:nvSpPr>
          <p:cNvPr id="3" name="矩形 2"/>
          <p:cNvSpPr/>
          <p:nvPr/>
        </p:nvSpPr>
        <p:spPr>
          <a:xfrm>
            <a:off x="848544" y="4509120"/>
            <a:ext cx="8640960" cy="1717393"/>
          </a:xfrm>
          <a:prstGeom prst="rect">
            <a:avLst/>
          </a:prstGeom>
          <a:solidFill>
            <a:srgbClr val="66FF66"/>
          </a:solidFill>
          <a:ln>
            <a:solidFill>
              <a:srgbClr val="000066"/>
            </a:solidFill>
          </a:ln>
        </p:spPr>
        <p:txBody>
          <a:bodyPr wrap="square">
            <a:spAutoFit/>
          </a:bodyPr>
          <a:lstStyle/>
          <a:p>
            <a:pPr marL="360680" indent="-360680">
              <a:lnSpc>
                <a:spcPct val="110000"/>
              </a:lnSpc>
              <a:buSzPct val="80000"/>
              <a:buFont typeface="Wingdings" panose="05000000000000000000" pitchFamily="2" charset="2"/>
              <a:buChar char="l"/>
            </a:pPr>
            <a:r>
              <a:rPr lang="en-US" altLang="zh-CN" sz="2400" b="1" dirty="0" smtClean="0">
                <a:solidFill>
                  <a:srgbClr val="000099"/>
                </a:solidFill>
                <a:latin typeface="+mn-lt"/>
                <a:ea typeface="黑体" panose="02010609060101010101" pitchFamily="2" charset="-122"/>
              </a:rPr>
              <a:t>1990 </a:t>
            </a:r>
            <a:r>
              <a:rPr lang="zh-CN" altLang="en-US" sz="2400" b="1" dirty="0" smtClean="0">
                <a:solidFill>
                  <a:srgbClr val="000099"/>
                </a:solidFill>
                <a:latin typeface="+mn-lt"/>
                <a:ea typeface="黑体" panose="02010609060101010101" pitchFamily="2" charset="-122"/>
              </a:rPr>
              <a:t>年问世的</a:t>
            </a:r>
            <a:r>
              <a:rPr lang="zh-CN" altLang="en-US" sz="2400" b="1" dirty="0">
                <a:solidFill>
                  <a:srgbClr val="C00000"/>
                </a:solidFill>
                <a:latin typeface="+mn-lt"/>
                <a:ea typeface="黑体" panose="02010609060101010101" pitchFamily="2" charset="-122"/>
              </a:rPr>
              <a:t>交换式</a:t>
            </a:r>
            <a:r>
              <a:rPr lang="zh-CN" altLang="en-US" sz="2400" b="1" dirty="0" smtClean="0">
                <a:solidFill>
                  <a:srgbClr val="C00000"/>
                </a:solidFill>
                <a:latin typeface="+mn-lt"/>
                <a:ea typeface="黑体" panose="02010609060101010101" pitchFamily="2" charset="-122"/>
              </a:rPr>
              <a:t>集线器 </a:t>
            </a:r>
            <a:r>
              <a:rPr lang="en-US" altLang="zh-CN" sz="2400" b="1" dirty="0" smtClean="0">
                <a:solidFill>
                  <a:srgbClr val="000099"/>
                </a:solidFill>
                <a:latin typeface="+mn-lt"/>
                <a:ea typeface="黑体" panose="02010609060101010101" pitchFamily="2" charset="-122"/>
              </a:rPr>
              <a:t>(</a:t>
            </a:r>
            <a:r>
              <a:rPr lang="en-US" altLang="zh-CN" sz="2400" b="1" dirty="0">
                <a:solidFill>
                  <a:srgbClr val="000099"/>
                </a:solidFill>
                <a:latin typeface="+mn-lt"/>
                <a:ea typeface="黑体" panose="02010609060101010101" pitchFamily="2" charset="-122"/>
              </a:rPr>
              <a:t>switching hub</a:t>
            </a:r>
            <a:r>
              <a:rPr lang="en-US" altLang="zh-CN" sz="2400" b="1" dirty="0" smtClean="0">
                <a:solidFill>
                  <a:srgbClr val="000099"/>
                </a:solidFill>
                <a:latin typeface="+mn-lt"/>
                <a:ea typeface="黑体" panose="02010609060101010101" pitchFamily="2" charset="-122"/>
              </a:rPr>
              <a:t>) </a:t>
            </a:r>
            <a:r>
              <a:rPr lang="zh-CN" altLang="en-US" sz="2400" b="1" dirty="0" smtClean="0">
                <a:solidFill>
                  <a:srgbClr val="000099"/>
                </a:solidFill>
                <a:latin typeface="+mn-lt"/>
                <a:ea typeface="黑体" panose="02010609060101010101" pitchFamily="2" charset="-122"/>
              </a:rPr>
              <a:t>可</a:t>
            </a:r>
            <a:r>
              <a:rPr lang="zh-CN" altLang="en-US" sz="2400" b="1" dirty="0">
                <a:solidFill>
                  <a:srgbClr val="000099"/>
                </a:solidFill>
                <a:latin typeface="+mn-lt"/>
                <a:ea typeface="黑体" panose="02010609060101010101" pitchFamily="2" charset="-122"/>
              </a:rPr>
              <a:t>明显地</a:t>
            </a:r>
            <a:r>
              <a:rPr lang="zh-CN" altLang="en-US" sz="2400" b="1" dirty="0" smtClean="0">
                <a:solidFill>
                  <a:srgbClr val="000099"/>
                </a:solidFill>
                <a:latin typeface="+mn-lt"/>
                <a:ea typeface="黑体" panose="02010609060101010101" pitchFamily="2" charset="-122"/>
              </a:rPr>
              <a:t>提高</a:t>
            </a:r>
            <a:r>
              <a:rPr lang="zh-CN" altLang="en-US" sz="2400" b="1" dirty="0">
                <a:solidFill>
                  <a:srgbClr val="000099"/>
                </a:solidFill>
                <a:latin typeface="+mn-lt"/>
                <a:ea typeface="黑体" panose="02010609060101010101" pitchFamily="2" charset="-122"/>
              </a:rPr>
              <a:t>以太网的性能</a:t>
            </a:r>
            <a:r>
              <a:rPr lang="zh-CN" altLang="en-US" sz="2400" b="1" dirty="0" smtClean="0">
                <a:solidFill>
                  <a:srgbClr val="000099"/>
                </a:solidFill>
                <a:latin typeface="+mn-lt"/>
                <a:ea typeface="黑体" panose="02010609060101010101" pitchFamily="2" charset="-122"/>
              </a:rPr>
              <a:t>。</a:t>
            </a:r>
            <a:endParaRPr lang="en-US" altLang="zh-CN" sz="2400" b="1" dirty="0" smtClean="0">
              <a:solidFill>
                <a:srgbClr val="000099"/>
              </a:solidFill>
              <a:latin typeface="+mn-lt"/>
              <a:ea typeface="黑体" panose="02010609060101010101" pitchFamily="2" charset="-122"/>
            </a:endParaRPr>
          </a:p>
          <a:p>
            <a:pPr marL="360680" indent="-360680">
              <a:lnSpc>
                <a:spcPct val="110000"/>
              </a:lnSpc>
              <a:buSzPct val="80000"/>
              <a:buFont typeface="Wingdings" panose="05000000000000000000" pitchFamily="2" charset="2"/>
              <a:buChar char="l"/>
            </a:pPr>
            <a:r>
              <a:rPr lang="zh-CN" altLang="zh-CN" sz="2400" b="1" dirty="0" smtClean="0">
                <a:solidFill>
                  <a:srgbClr val="C00000"/>
                </a:solidFill>
                <a:latin typeface="+mn-lt"/>
                <a:ea typeface="黑体" panose="02010609060101010101" pitchFamily="2" charset="-122"/>
              </a:rPr>
              <a:t>交换式</a:t>
            </a:r>
            <a:r>
              <a:rPr lang="zh-CN" altLang="zh-CN" sz="2400" b="1" dirty="0">
                <a:solidFill>
                  <a:srgbClr val="C00000"/>
                </a:solidFill>
                <a:latin typeface="+mn-lt"/>
                <a:ea typeface="黑体" panose="02010609060101010101" pitchFamily="2" charset="-122"/>
              </a:rPr>
              <a:t>集线器</a:t>
            </a:r>
            <a:r>
              <a:rPr lang="zh-CN" altLang="zh-CN" sz="2400" b="1" dirty="0">
                <a:solidFill>
                  <a:srgbClr val="000099"/>
                </a:solidFill>
                <a:latin typeface="+mn-lt"/>
                <a:ea typeface="黑体" panose="02010609060101010101" pitchFamily="2" charset="-122"/>
              </a:rPr>
              <a:t>常称为</a:t>
            </a:r>
            <a:r>
              <a:rPr lang="zh-CN" altLang="zh-CN" sz="2400" b="1" dirty="0">
                <a:solidFill>
                  <a:srgbClr val="C00000"/>
                </a:solidFill>
                <a:latin typeface="+mn-lt"/>
                <a:ea typeface="黑体" panose="02010609060101010101" pitchFamily="2" charset="-122"/>
              </a:rPr>
              <a:t>以太网</a:t>
            </a:r>
            <a:r>
              <a:rPr lang="zh-CN" altLang="zh-CN" sz="2400" b="1" dirty="0" smtClean="0">
                <a:solidFill>
                  <a:srgbClr val="C00000"/>
                </a:solidFill>
                <a:latin typeface="+mn-lt"/>
                <a:ea typeface="黑体" panose="02010609060101010101" pitchFamily="2" charset="-122"/>
              </a:rPr>
              <a:t>交换机</a:t>
            </a:r>
            <a:r>
              <a:rPr lang="en-US" altLang="zh-CN" sz="2400" b="1" dirty="0" smtClean="0">
                <a:solidFill>
                  <a:srgbClr val="C00000"/>
                </a:solidFill>
                <a:latin typeface="+mn-lt"/>
                <a:ea typeface="黑体" panose="02010609060101010101" pitchFamily="2" charset="-122"/>
              </a:rPr>
              <a:t> </a:t>
            </a:r>
            <a:r>
              <a:rPr lang="en-US" altLang="zh-CN" sz="2400" b="1" dirty="0" smtClean="0">
                <a:solidFill>
                  <a:srgbClr val="000099"/>
                </a:solidFill>
                <a:latin typeface="+mn-lt"/>
                <a:ea typeface="黑体" panose="02010609060101010101" pitchFamily="2" charset="-122"/>
              </a:rPr>
              <a:t>(</a:t>
            </a:r>
            <a:r>
              <a:rPr lang="en-US" altLang="zh-CN" sz="2400" b="1" dirty="0">
                <a:solidFill>
                  <a:srgbClr val="000099"/>
                </a:solidFill>
                <a:latin typeface="+mn-lt"/>
                <a:ea typeface="黑体" panose="02010609060101010101" pitchFamily="2" charset="-122"/>
              </a:rPr>
              <a:t>switch</a:t>
            </a:r>
            <a:r>
              <a:rPr lang="en-US" altLang="zh-CN" sz="2400" b="1" dirty="0" smtClean="0">
                <a:solidFill>
                  <a:srgbClr val="000099"/>
                </a:solidFill>
                <a:latin typeface="+mn-lt"/>
                <a:ea typeface="黑体" panose="02010609060101010101" pitchFamily="2" charset="-122"/>
              </a:rPr>
              <a:t>) </a:t>
            </a:r>
            <a:r>
              <a:rPr lang="zh-CN" altLang="zh-CN" sz="2400" b="1" dirty="0" smtClean="0">
                <a:solidFill>
                  <a:srgbClr val="000099"/>
                </a:solidFill>
                <a:latin typeface="+mn-lt"/>
                <a:ea typeface="黑体" panose="02010609060101010101" pitchFamily="2" charset="-122"/>
              </a:rPr>
              <a:t>或</a:t>
            </a:r>
            <a:r>
              <a:rPr lang="zh-CN" altLang="zh-CN" sz="2400" b="1" dirty="0">
                <a:solidFill>
                  <a:srgbClr val="C00000"/>
                </a:solidFill>
                <a:latin typeface="+mn-lt"/>
                <a:ea typeface="黑体" panose="02010609060101010101" pitchFamily="2" charset="-122"/>
              </a:rPr>
              <a:t>第二层</a:t>
            </a:r>
            <a:r>
              <a:rPr lang="zh-CN" altLang="zh-CN" sz="2400" b="1" dirty="0" smtClean="0">
                <a:solidFill>
                  <a:srgbClr val="C00000"/>
                </a:solidFill>
                <a:latin typeface="+mn-lt"/>
                <a:ea typeface="黑体" panose="02010609060101010101" pitchFamily="2" charset="-122"/>
              </a:rPr>
              <a:t>交换机</a:t>
            </a:r>
            <a:r>
              <a:rPr lang="en-US" altLang="zh-CN" sz="2400" b="1" dirty="0" smtClean="0">
                <a:solidFill>
                  <a:srgbClr val="C00000"/>
                </a:solidFill>
                <a:latin typeface="+mn-lt"/>
                <a:ea typeface="黑体" panose="02010609060101010101" pitchFamily="2" charset="-122"/>
              </a:rPr>
              <a:t> </a:t>
            </a:r>
            <a:r>
              <a:rPr lang="en-US" altLang="zh-CN" sz="2400" b="1" dirty="0" smtClean="0">
                <a:solidFill>
                  <a:srgbClr val="000099"/>
                </a:solidFill>
                <a:latin typeface="+mn-lt"/>
                <a:ea typeface="黑体" panose="02010609060101010101" pitchFamily="2" charset="-122"/>
              </a:rPr>
              <a:t>(</a:t>
            </a:r>
            <a:r>
              <a:rPr lang="en-US" altLang="zh-CN" sz="2400" b="1" dirty="0">
                <a:solidFill>
                  <a:srgbClr val="000099"/>
                </a:solidFill>
                <a:latin typeface="+mn-lt"/>
                <a:ea typeface="黑体" panose="02010609060101010101" pitchFamily="2" charset="-122"/>
              </a:rPr>
              <a:t>L2 switch)</a:t>
            </a:r>
            <a:r>
              <a:rPr lang="zh-CN" altLang="zh-CN" sz="2400" b="1" dirty="0">
                <a:solidFill>
                  <a:srgbClr val="000099"/>
                </a:solidFill>
                <a:latin typeface="+mn-lt"/>
                <a:ea typeface="黑体" panose="02010609060101010101" pitchFamily="2" charset="-122"/>
              </a:rPr>
              <a:t>，强调这种交换机工作在</a:t>
            </a:r>
            <a:r>
              <a:rPr lang="zh-CN" altLang="zh-CN" sz="2400" b="1" dirty="0" smtClean="0">
                <a:solidFill>
                  <a:srgbClr val="000099"/>
                </a:solidFill>
                <a:latin typeface="+mn-lt"/>
                <a:ea typeface="黑体" panose="02010609060101010101" pitchFamily="2" charset="-122"/>
              </a:rPr>
              <a:t>数据链路层</a:t>
            </a:r>
            <a:r>
              <a:rPr lang="zh-CN" altLang="en-US" sz="2400" b="1" dirty="0" smtClean="0">
                <a:solidFill>
                  <a:srgbClr val="000099"/>
                </a:solidFill>
                <a:latin typeface="+mn-lt"/>
                <a:ea typeface="黑体" panose="02010609060101010101" pitchFamily="2" charset="-122"/>
              </a:rPr>
              <a:t>。</a:t>
            </a:r>
            <a:endParaRPr lang="zh-CN" altLang="en-US" sz="2400" b="1" dirty="0">
              <a:solidFill>
                <a:srgbClr val="000099"/>
              </a:solidFill>
              <a:latin typeface="+mn-lt"/>
              <a:ea typeface="黑体" panose="02010609060101010101" pitchFamily="2" charset="-122"/>
            </a:endParaRPr>
          </a:p>
        </p:txBody>
      </p:sp>
      <p:sp>
        <p:nvSpPr>
          <p:cNvPr id="4" name="灯片编号占位符 3"/>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a:t>
            </a:r>
            <a:r>
              <a:rPr lang="zh-CN" altLang="zh-CN" dirty="0" smtClean="0"/>
              <a:t>实质上</a:t>
            </a:r>
            <a:r>
              <a:rPr lang="zh-CN" altLang="zh-CN" dirty="0"/>
              <a:t>就是一个</a:t>
            </a:r>
            <a:r>
              <a:rPr lang="zh-CN" altLang="zh-CN" dirty="0">
                <a:solidFill>
                  <a:srgbClr val="FF0000"/>
                </a:solidFill>
              </a:rPr>
              <a:t>多接口的</a:t>
            </a:r>
            <a:r>
              <a:rPr lang="zh-CN" altLang="zh-CN" dirty="0" smtClean="0">
                <a:solidFill>
                  <a:srgbClr val="FF0000"/>
                </a:solidFill>
              </a:rPr>
              <a:t>网桥</a:t>
            </a:r>
            <a:r>
              <a:rPr lang="zh-CN" altLang="en-US" dirty="0" smtClean="0">
                <a:solidFill>
                  <a:srgbClr val="FF0000"/>
                </a:solidFill>
              </a:rPr>
              <a:t>。</a:t>
            </a:r>
            <a:endParaRPr lang="en-US" altLang="zh-CN" dirty="0" smtClean="0">
              <a:solidFill>
                <a:srgbClr val="FF0000"/>
              </a:solidFill>
            </a:endParaRPr>
          </a:p>
          <a:p>
            <a:pPr lvl="1"/>
            <a:r>
              <a:rPr lang="zh-CN" altLang="zh-CN" dirty="0" smtClean="0"/>
              <a:t>通常</a:t>
            </a:r>
            <a:r>
              <a:rPr lang="zh-CN" altLang="zh-CN" dirty="0"/>
              <a:t>都有十几个或更多的</a:t>
            </a:r>
            <a:r>
              <a:rPr lang="zh-CN" altLang="zh-CN" dirty="0" smtClean="0"/>
              <a:t>接口</a:t>
            </a:r>
            <a:r>
              <a:rPr lang="zh-CN" altLang="en-US" dirty="0" smtClean="0"/>
              <a:t>。</a:t>
            </a:r>
            <a:endParaRPr lang="en-US" altLang="zh-CN" dirty="0" smtClean="0"/>
          </a:p>
          <a:p>
            <a:r>
              <a:rPr lang="zh-CN" altLang="zh-CN" dirty="0"/>
              <a:t>每个接口都直接与一个单台主机或另一个以太网交换机相连，并且一般都</a:t>
            </a:r>
            <a:r>
              <a:rPr lang="zh-CN" altLang="zh-CN" dirty="0">
                <a:solidFill>
                  <a:srgbClr val="FF0000"/>
                </a:solidFill>
              </a:rPr>
              <a:t>工作在全双工方式。</a:t>
            </a:r>
            <a:endParaRPr lang="en-US" altLang="zh-CN" dirty="0">
              <a:solidFill>
                <a:srgbClr val="FF0000"/>
              </a:solidFill>
            </a:endParaRPr>
          </a:p>
          <a:p>
            <a:r>
              <a:rPr lang="zh-CN" altLang="zh-CN" dirty="0" smtClean="0"/>
              <a:t>以太网</a:t>
            </a:r>
            <a:r>
              <a:rPr lang="zh-CN" altLang="zh-CN" dirty="0"/>
              <a:t>交换</a:t>
            </a:r>
            <a:r>
              <a:rPr lang="zh-CN" altLang="zh-CN" dirty="0" smtClean="0">
                <a:solidFill>
                  <a:srgbClr val="FF0000"/>
                </a:solidFill>
              </a:rPr>
              <a:t>机具</a:t>
            </a:r>
            <a:r>
              <a:rPr lang="zh-CN" altLang="zh-CN" dirty="0">
                <a:solidFill>
                  <a:srgbClr val="FF0000"/>
                </a:solidFill>
              </a:rPr>
              <a:t>有</a:t>
            </a:r>
            <a:r>
              <a:rPr lang="zh-CN" altLang="zh-CN" dirty="0" smtClean="0">
                <a:solidFill>
                  <a:srgbClr val="FF0000"/>
                </a:solidFill>
              </a:rPr>
              <a:t>并行性</a:t>
            </a:r>
            <a:r>
              <a:rPr lang="zh-CN" altLang="en-US" dirty="0" smtClean="0">
                <a:solidFill>
                  <a:srgbClr val="FF0000"/>
                </a:solidFill>
              </a:rPr>
              <a:t>。</a:t>
            </a:r>
            <a:endParaRPr lang="en-US" altLang="zh-CN" dirty="0" smtClean="0">
              <a:solidFill>
                <a:srgbClr val="FF0000"/>
              </a:solidFill>
            </a:endParaRPr>
          </a:p>
          <a:p>
            <a:pPr lvl="1"/>
            <a:r>
              <a:rPr lang="zh-CN" altLang="zh-CN" dirty="0" smtClean="0"/>
              <a:t>能</a:t>
            </a:r>
            <a:r>
              <a:rPr lang="zh-CN" altLang="zh-CN" dirty="0"/>
              <a:t>同时连通多对接口，使多对主机能同时</a:t>
            </a:r>
            <a:r>
              <a:rPr lang="zh-CN" altLang="zh-CN" dirty="0" smtClean="0"/>
              <a:t>通信</a:t>
            </a:r>
            <a:r>
              <a:rPr lang="zh-CN" altLang="en-US" dirty="0" smtClean="0"/>
              <a:t>。</a:t>
            </a:r>
            <a:endParaRPr lang="en-US" altLang="zh-CN" dirty="0" smtClean="0"/>
          </a:p>
          <a:p>
            <a:r>
              <a:rPr lang="zh-CN" altLang="zh-CN" dirty="0" smtClean="0">
                <a:solidFill>
                  <a:srgbClr val="0000FF"/>
                </a:solidFill>
              </a:rPr>
              <a:t>相互</a:t>
            </a:r>
            <a:r>
              <a:rPr lang="zh-CN" altLang="zh-CN" dirty="0">
                <a:solidFill>
                  <a:srgbClr val="0000FF"/>
                </a:solidFill>
              </a:rPr>
              <a:t>通信的主机都是独占传输媒体，无碰撞地传输数据</a:t>
            </a:r>
            <a:r>
              <a:rPr lang="zh-CN" altLang="zh-CN" dirty="0" smtClean="0">
                <a:solidFill>
                  <a:srgbClr val="0000FF"/>
                </a:solidFill>
              </a:rPr>
              <a:t>。</a:t>
            </a:r>
            <a:endParaRPr lang="en-US" altLang="zh-CN" dirty="0" smtClean="0">
              <a:solidFill>
                <a:srgbClr val="0000FF"/>
              </a:solidFill>
            </a:endParaRPr>
          </a:p>
          <a:p>
            <a:endParaRPr lang="zh-CN" altLang="en-US" dirty="0"/>
          </a:p>
        </p:txBody>
      </p:sp>
      <p:sp>
        <p:nvSpPr>
          <p:cNvPr id="4" name="灯片编号占位符 3"/>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以太网交换机的</a:t>
            </a:r>
            <a:r>
              <a:rPr lang="zh-CN" altLang="zh-CN" dirty="0">
                <a:solidFill>
                  <a:srgbClr val="FF0000"/>
                </a:solidFill>
              </a:rPr>
              <a:t>接口有存储器，</a:t>
            </a:r>
            <a:r>
              <a:rPr lang="zh-CN" altLang="zh-CN" dirty="0"/>
              <a:t>能在输出端口繁忙时把到来的帧进行缓存</a:t>
            </a:r>
            <a:r>
              <a:rPr lang="zh-CN" altLang="en-US" dirty="0" smtClean="0"/>
              <a:t>。</a:t>
            </a:r>
            <a:endParaRPr lang="en-US" altLang="zh-CN" dirty="0" smtClean="0"/>
          </a:p>
          <a:p>
            <a:r>
              <a:rPr lang="zh-CN" altLang="zh-CN" dirty="0" smtClean="0"/>
              <a:t>以太网</a:t>
            </a:r>
            <a:r>
              <a:rPr lang="zh-CN" altLang="zh-CN" dirty="0"/>
              <a:t>交换机是一种</a:t>
            </a:r>
            <a:r>
              <a:rPr lang="zh-CN" altLang="zh-CN" dirty="0">
                <a:solidFill>
                  <a:srgbClr val="FF0000"/>
                </a:solidFill>
              </a:rPr>
              <a:t>即插即用</a:t>
            </a:r>
            <a:r>
              <a:rPr lang="zh-CN" altLang="zh-CN" dirty="0"/>
              <a:t>设备，其内部的帧</a:t>
            </a:r>
            <a:r>
              <a:rPr lang="zh-CN" altLang="zh-CN" dirty="0">
                <a:solidFill>
                  <a:srgbClr val="0000FF"/>
                </a:solidFill>
              </a:rPr>
              <a:t>交换表</a:t>
            </a:r>
            <a:r>
              <a:rPr lang="zh-CN" altLang="zh-CN" dirty="0"/>
              <a:t>（又称为</a:t>
            </a:r>
            <a:r>
              <a:rPr lang="zh-CN" altLang="zh-CN" dirty="0">
                <a:solidFill>
                  <a:srgbClr val="0000FF"/>
                </a:solidFill>
              </a:rPr>
              <a:t>地址表</a:t>
            </a:r>
            <a:r>
              <a:rPr lang="zh-CN" altLang="zh-CN" dirty="0"/>
              <a:t>）是通过</a:t>
            </a:r>
            <a:r>
              <a:rPr lang="zh-CN" altLang="zh-CN" dirty="0">
                <a:solidFill>
                  <a:srgbClr val="0000FF"/>
                </a:solidFill>
              </a:rPr>
              <a:t>自学习算法</a:t>
            </a:r>
            <a:r>
              <a:rPr lang="zh-CN" altLang="zh-CN" dirty="0"/>
              <a:t>自动地逐渐建立起来的</a:t>
            </a:r>
            <a:r>
              <a:rPr lang="zh-CN" altLang="zh-CN" dirty="0" smtClean="0"/>
              <a:t>。</a:t>
            </a:r>
            <a:endParaRPr lang="en-US" altLang="zh-CN" dirty="0" smtClean="0"/>
          </a:p>
          <a:p>
            <a:r>
              <a:rPr lang="zh-CN" altLang="zh-CN" dirty="0" smtClean="0"/>
              <a:t>以太网交换机使用</a:t>
            </a:r>
            <a:r>
              <a:rPr lang="zh-CN" altLang="zh-CN" dirty="0"/>
              <a:t>了</a:t>
            </a:r>
            <a:r>
              <a:rPr lang="zh-CN" altLang="zh-CN" dirty="0">
                <a:solidFill>
                  <a:srgbClr val="FF0000"/>
                </a:solidFill>
              </a:rPr>
              <a:t>专用的交换结构芯片，</a:t>
            </a:r>
            <a:r>
              <a:rPr lang="zh-CN" altLang="zh-CN" dirty="0"/>
              <a:t>用硬件转发，其转发速率要比使用软件转发的网桥快很多</a:t>
            </a:r>
            <a:r>
              <a:rPr lang="zh-CN" altLang="zh-CN" dirty="0" smtClean="0"/>
              <a:t>。</a:t>
            </a:r>
            <a:endParaRPr lang="en-US" altLang="zh-CN" dirty="0" smtClean="0"/>
          </a:p>
        </p:txBody>
      </p:sp>
      <p:sp>
        <p:nvSpPr>
          <p:cNvPr id="4" name="灯片编号占位符 3"/>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smtClean="0"/>
              <a:t>以太网</a:t>
            </a:r>
            <a:r>
              <a:rPr lang="zh-CN" altLang="zh-CN" dirty="0"/>
              <a:t>交换机</a:t>
            </a:r>
            <a:r>
              <a:rPr lang="zh-CN" altLang="zh-CN" dirty="0" smtClean="0"/>
              <a:t>的</a:t>
            </a:r>
            <a:r>
              <a:rPr lang="zh-CN" altLang="en-US" dirty="0"/>
              <a:t>优点</a:t>
            </a:r>
            <a:endParaRPr lang="zh-CN" altLang="en-US" dirty="0"/>
          </a:p>
        </p:txBody>
      </p:sp>
      <p:sp>
        <p:nvSpPr>
          <p:cNvPr id="3" name="内容占位符 2"/>
          <p:cNvSpPr>
            <a:spLocks noGrp="1"/>
          </p:cNvSpPr>
          <p:nvPr>
            <p:ph idx="1"/>
          </p:nvPr>
        </p:nvSpPr>
        <p:spPr/>
        <p:txBody>
          <a:bodyPr/>
          <a:lstStyle/>
          <a:p>
            <a:r>
              <a:rPr lang="zh-CN" altLang="en-US" sz="2800" dirty="0" smtClean="0"/>
              <a:t>用户独享带宽，增加了总容量。</a:t>
            </a:r>
            <a:endParaRPr lang="en-US" altLang="zh-CN" sz="2800" dirty="0"/>
          </a:p>
          <a:p>
            <a:pPr lvl="1"/>
            <a:r>
              <a:rPr lang="zh-CN" altLang="en-US" sz="2400" dirty="0" smtClean="0"/>
              <a:t>对于</a:t>
            </a:r>
            <a:r>
              <a:rPr lang="zh-CN" altLang="en-US" sz="2400" dirty="0"/>
              <a:t>普通 </a:t>
            </a:r>
            <a:r>
              <a:rPr lang="en-US" altLang="zh-CN" sz="2400" dirty="0"/>
              <a:t>10 </a:t>
            </a:r>
            <a:r>
              <a:rPr lang="en-US" altLang="zh-CN" sz="2400" dirty="0" err="1" smtClean="0"/>
              <a:t>Mbit</a:t>
            </a:r>
            <a:r>
              <a:rPr lang="en-US" altLang="zh-CN" sz="2400" dirty="0" smtClean="0"/>
              <a:t>/s </a:t>
            </a:r>
            <a:r>
              <a:rPr lang="zh-CN" altLang="en-US" sz="2400" dirty="0"/>
              <a:t>的</a:t>
            </a:r>
            <a:r>
              <a:rPr lang="zh-CN" altLang="en-US" sz="2400" dirty="0">
                <a:solidFill>
                  <a:srgbClr val="FF0000"/>
                </a:solidFill>
              </a:rPr>
              <a:t>共享式以太网</a:t>
            </a:r>
            <a:r>
              <a:rPr lang="zh-CN" altLang="en-US" sz="2400" dirty="0"/>
              <a:t>，若共有 </a:t>
            </a:r>
            <a:r>
              <a:rPr lang="en-US" altLang="zh-CN" sz="2400" i="1" dirty="0"/>
              <a:t>N </a:t>
            </a:r>
            <a:r>
              <a:rPr lang="zh-CN" altLang="en-US" sz="2400" dirty="0"/>
              <a:t>个用户，则每个用户占有的平均带宽只有总</a:t>
            </a:r>
            <a:r>
              <a:rPr lang="zh-CN" altLang="en-US" sz="2400" dirty="0" smtClean="0"/>
              <a:t>带宽 </a:t>
            </a:r>
            <a:r>
              <a:rPr lang="en-US" altLang="zh-CN" sz="2400" dirty="0" smtClean="0"/>
              <a:t>(</a:t>
            </a:r>
            <a:r>
              <a:rPr lang="en-US" altLang="zh-CN" sz="2400" dirty="0"/>
              <a:t>10 </a:t>
            </a:r>
            <a:r>
              <a:rPr lang="en-US" altLang="zh-CN" sz="2400" dirty="0" smtClean="0"/>
              <a:t>Mbit/s)</a:t>
            </a:r>
            <a:r>
              <a:rPr lang="zh-CN" altLang="en-US" sz="2400" dirty="0" smtClean="0"/>
              <a:t>的 </a:t>
            </a:r>
            <a:r>
              <a:rPr lang="en-US" altLang="zh-CN" sz="2400" i="1" dirty="0"/>
              <a:t>N </a:t>
            </a:r>
            <a:r>
              <a:rPr lang="zh-CN" altLang="en-US" sz="2400" dirty="0"/>
              <a:t>分之一</a:t>
            </a:r>
            <a:r>
              <a:rPr lang="zh-CN" altLang="en-US" sz="2400" dirty="0" smtClean="0"/>
              <a:t>。</a:t>
            </a:r>
            <a:endParaRPr lang="en-US" altLang="zh-CN" sz="2400" dirty="0" smtClean="0"/>
          </a:p>
          <a:p>
            <a:pPr lvl="1"/>
            <a:r>
              <a:rPr lang="zh-CN" altLang="en-US" sz="2400" dirty="0" smtClean="0"/>
              <a:t>使用</a:t>
            </a:r>
            <a:r>
              <a:rPr lang="zh-CN" altLang="en-US" sz="2400" dirty="0">
                <a:solidFill>
                  <a:srgbClr val="FF0000"/>
                </a:solidFill>
              </a:rPr>
              <a:t>以太网交换机</a:t>
            </a:r>
            <a:r>
              <a:rPr lang="zh-CN" altLang="en-US" sz="2400" dirty="0"/>
              <a:t>时，虽然在每个接口到主机的带宽还是 </a:t>
            </a:r>
            <a:r>
              <a:rPr lang="en-US" altLang="zh-CN" sz="2400" dirty="0"/>
              <a:t>10 </a:t>
            </a:r>
            <a:r>
              <a:rPr lang="en-US" altLang="zh-CN" sz="2400" dirty="0" err="1" smtClean="0"/>
              <a:t>Mbit</a:t>
            </a:r>
            <a:r>
              <a:rPr lang="en-US" altLang="zh-CN" sz="2400" dirty="0" smtClean="0"/>
              <a:t>/s</a:t>
            </a:r>
            <a:r>
              <a:rPr lang="zh-CN" altLang="en-US" sz="2400" dirty="0"/>
              <a:t>，但由于一个用户在通信时是独占而不是和其他网络用户共享传输媒体的带宽，因此对于拥有 </a:t>
            </a:r>
            <a:r>
              <a:rPr lang="en-US" altLang="zh-CN" sz="2400" i="1" dirty="0" smtClean="0"/>
              <a:t>N </a:t>
            </a:r>
            <a:r>
              <a:rPr lang="zh-CN" altLang="en-US" sz="2400" dirty="0"/>
              <a:t>个接</a:t>
            </a:r>
            <a:r>
              <a:rPr lang="zh-CN" altLang="en-US" sz="2400" dirty="0" smtClean="0"/>
              <a:t>口</a:t>
            </a:r>
            <a:r>
              <a:rPr lang="zh-CN" altLang="en-US" sz="2400" dirty="0"/>
              <a:t>的交换机的总容量为 </a:t>
            </a:r>
            <a:r>
              <a:rPr lang="en-US" altLang="zh-CN" sz="2400" i="1" dirty="0"/>
              <a:t>N</a:t>
            </a:r>
            <a:r>
              <a:rPr lang="en-US" altLang="zh-CN" sz="2400" dirty="0">
                <a:sym typeface="Symbol" panose="05050102010706020507" pitchFamily="18" charset="2"/>
              </a:rPr>
              <a:t></a:t>
            </a:r>
            <a:r>
              <a:rPr lang="en-US" altLang="zh-CN" sz="2400" dirty="0"/>
              <a:t>10 </a:t>
            </a:r>
            <a:r>
              <a:rPr lang="en-US" altLang="zh-CN" sz="2400" dirty="0" err="1" smtClean="0"/>
              <a:t>Mbit</a:t>
            </a:r>
            <a:r>
              <a:rPr lang="en-US" altLang="zh-CN" sz="2400" dirty="0" smtClean="0"/>
              <a:t>/s</a:t>
            </a:r>
            <a:r>
              <a:rPr lang="zh-CN" altLang="en-US" sz="2400" dirty="0" smtClean="0"/>
              <a:t>。</a:t>
            </a:r>
            <a:endParaRPr lang="en-US" altLang="zh-CN" sz="2000" dirty="0" smtClean="0"/>
          </a:p>
          <a:p>
            <a:r>
              <a:rPr lang="zh-CN" altLang="zh-CN" sz="2800" dirty="0" smtClean="0"/>
              <a:t>从</a:t>
            </a:r>
            <a:r>
              <a:rPr lang="zh-CN" altLang="zh-CN" sz="2800" dirty="0"/>
              <a:t>共享总线以太网转到交换式以太网时，所有接入设备的软件和硬件、适配器等都不</a:t>
            </a:r>
            <a:r>
              <a:rPr lang="zh-CN" altLang="zh-CN" sz="2800" dirty="0" smtClean="0"/>
              <a:t>需要</a:t>
            </a:r>
            <a:r>
              <a:rPr lang="zh-CN" altLang="en-US" sz="2800" dirty="0" smtClean="0"/>
              <a:t>做</a:t>
            </a:r>
            <a:r>
              <a:rPr lang="zh-CN" altLang="zh-CN" sz="2800" dirty="0" smtClean="0"/>
              <a:t>任何</a:t>
            </a:r>
            <a:r>
              <a:rPr lang="zh-CN" altLang="zh-CN" sz="2800" dirty="0"/>
              <a:t>改动。</a:t>
            </a:r>
            <a:endParaRPr lang="zh-CN" altLang="zh-CN" sz="2800" dirty="0"/>
          </a:p>
          <a:p>
            <a:r>
              <a:rPr lang="zh-CN" altLang="zh-CN" sz="2800" dirty="0" smtClean="0"/>
              <a:t>以太网</a:t>
            </a:r>
            <a:r>
              <a:rPr lang="zh-CN" altLang="zh-CN" sz="2800" dirty="0"/>
              <a:t>交换机一般都具有多种速率的接口</a:t>
            </a:r>
            <a:r>
              <a:rPr lang="zh-CN" altLang="zh-CN" sz="2800" dirty="0" smtClean="0"/>
              <a:t>，方便</a:t>
            </a:r>
            <a:r>
              <a:rPr lang="zh-CN" altLang="zh-CN" sz="2800" dirty="0"/>
              <a:t>了各种不同情况的用户。</a:t>
            </a:r>
            <a:endParaRPr lang="zh-CN" altLang="zh-CN" sz="2800" dirty="0"/>
          </a:p>
          <a:p>
            <a:endParaRPr lang="zh-CN" altLang="en-US" sz="2800" dirty="0"/>
          </a:p>
        </p:txBody>
      </p:sp>
      <p:sp>
        <p:nvSpPr>
          <p:cNvPr id="4" name="灯片编号占位符 3"/>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以太网</a:t>
            </a:r>
            <a:r>
              <a:rPr lang="zh-CN" altLang="zh-CN" dirty="0" smtClean="0"/>
              <a:t>交换机</a:t>
            </a:r>
            <a:r>
              <a:rPr lang="zh-CN" altLang="en-US" dirty="0" smtClean="0"/>
              <a:t>的交换方式</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存储转发</a:t>
            </a:r>
            <a:r>
              <a:rPr lang="zh-CN" altLang="zh-CN" dirty="0" smtClean="0">
                <a:solidFill>
                  <a:srgbClr val="FF0000"/>
                </a:solidFill>
              </a:rPr>
              <a:t>方式</a:t>
            </a:r>
            <a:endParaRPr lang="en-US" altLang="zh-CN" dirty="0" smtClean="0">
              <a:solidFill>
                <a:srgbClr val="FF0000"/>
              </a:solidFill>
            </a:endParaRPr>
          </a:p>
          <a:p>
            <a:pPr lvl="1"/>
            <a:r>
              <a:rPr lang="zh-CN" altLang="zh-CN" dirty="0"/>
              <a:t>把整个数据帧先缓存后再进行</a:t>
            </a:r>
            <a:r>
              <a:rPr lang="zh-CN" altLang="zh-CN" dirty="0" smtClean="0"/>
              <a:t>处理</a:t>
            </a:r>
            <a:r>
              <a:rPr lang="zh-CN" altLang="en-US" dirty="0" smtClean="0"/>
              <a:t>。</a:t>
            </a:r>
            <a:endParaRPr lang="en-US" altLang="zh-CN" dirty="0"/>
          </a:p>
          <a:p>
            <a:r>
              <a:rPr lang="zh-CN" altLang="zh-CN" dirty="0" smtClean="0">
                <a:solidFill>
                  <a:srgbClr val="FF0000"/>
                </a:solidFill>
              </a:rPr>
              <a:t>直通</a:t>
            </a:r>
            <a:r>
              <a:rPr lang="en-US" altLang="zh-CN" dirty="0" smtClean="0">
                <a:solidFill>
                  <a:srgbClr val="FF0000"/>
                </a:solidFill>
              </a:rPr>
              <a:t> (</a:t>
            </a:r>
            <a:r>
              <a:rPr lang="en-US" altLang="zh-CN" dirty="0">
                <a:solidFill>
                  <a:srgbClr val="FF0000"/>
                </a:solidFill>
              </a:rPr>
              <a:t>cut-through</a:t>
            </a:r>
            <a:r>
              <a:rPr lang="en-US" altLang="zh-CN" dirty="0" smtClean="0">
                <a:solidFill>
                  <a:srgbClr val="FF0000"/>
                </a:solidFill>
              </a:rPr>
              <a:t>) </a:t>
            </a:r>
            <a:r>
              <a:rPr lang="zh-CN" altLang="zh-CN" dirty="0" smtClean="0">
                <a:solidFill>
                  <a:srgbClr val="FF0000"/>
                </a:solidFill>
              </a:rPr>
              <a:t>方式</a:t>
            </a:r>
            <a:endParaRPr lang="en-US" altLang="zh-CN" dirty="0" smtClean="0">
              <a:solidFill>
                <a:srgbClr val="FF0000"/>
              </a:solidFill>
            </a:endParaRPr>
          </a:p>
          <a:p>
            <a:pPr lvl="1"/>
            <a:r>
              <a:rPr lang="zh-CN" altLang="zh-CN" dirty="0"/>
              <a:t>接收数据帧的同时就</a:t>
            </a:r>
            <a:r>
              <a:rPr lang="zh-CN" altLang="zh-CN" dirty="0">
                <a:solidFill>
                  <a:srgbClr val="0000FF"/>
                </a:solidFill>
              </a:rPr>
              <a:t>立即按数据帧的</a:t>
            </a:r>
            <a:r>
              <a:rPr lang="zh-CN" altLang="zh-CN" dirty="0" smtClean="0">
                <a:solidFill>
                  <a:srgbClr val="0000FF"/>
                </a:solidFill>
              </a:rPr>
              <a:t>目的</a:t>
            </a:r>
            <a:r>
              <a:rPr lang="en-US" altLang="zh-CN" dirty="0" smtClean="0">
                <a:solidFill>
                  <a:srgbClr val="0000FF"/>
                </a:solidFill>
              </a:rPr>
              <a:t> MAC </a:t>
            </a:r>
            <a:r>
              <a:rPr lang="zh-CN" altLang="zh-CN" dirty="0" smtClean="0">
                <a:solidFill>
                  <a:srgbClr val="0000FF"/>
                </a:solidFill>
              </a:rPr>
              <a:t>地址</a:t>
            </a:r>
            <a:r>
              <a:rPr lang="zh-CN" altLang="zh-CN" dirty="0"/>
              <a:t>决定该帧的转发接口，因而提高了帧的转发</a:t>
            </a:r>
            <a:r>
              <a:rPr lang="zh-CN" altLang="zh-CN" dirty="0" smtClean="0"/>
              <a:t>速度</a:t>
            </a:r>
            <a:r>
              <a:rPr lang="zh-CN" altLang="en-US" dirty="0" smtClean="0"/>
              <a:t>。</a:t>
            </a:r>
            <a:endParaRPr lang="en-US" altLang="zh-CN" dirty="0" smtClean="0"/>
          </a:p>
          <a:p>
            <a:pPr lvl="1"/>
            <a:r>
              <a:rPr lang="zh-CN" altLang="zh-CN" dirty="0">
                <a:solidFill>
                  <a:srgbClr val="FF0000"/>
                </a:solidFill>
              </a:rPr>
              <a:t>缺点</a:t>
            </a:r>
            <a:r>
              <a:rPr lang="zh-CN" altLang="zh-CN" dirty="0"/>
              <a:t>是它不检查差错就直接将帧转发出去，因此有可能也将一些无效帧转发给其他的</a:t>
            </a:r>
            <a:r>
              <a:rPr lang="zh-CN" altLang="zh-CN" dirty="0" smtClean="0"/>
              <a:t>站</a:t>
            </a:r>
            <a:r>
              <a:rPr lang="zh-CN" altLang="en-US" dirty="0" smtClean="0"/>
              <a:t>。</a:t>
            </a:r>
            <a:endParaRPr lang="zh-CN" altLang="en-US" dirty="0"/>
          </a:p>
        </p:txBody>
      </p:sp>
      <p:sp>
        <p:nvSpPr>
          <p:cNvPr id="4" name="矩形 3"/>
          <p:cNvSpPr/>
          <p:nvPr/>
        </p:nvSpPr>
        <p:spPr>
          <a:xfrm>
            <a:off x="704528" y="5079234"/>
            <a:ext cx="8784976"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anose="02010609060101010101" pitchFamily="2" charset="-122"/>
              </a:rPr>
              <a:t>在某些情况下，仍需要采用基于软件的存储转发方式进行交换，例如，当需要进行线路速率匹配、协议转换或差错检测</a:t>
            </a:r>
            <a:r>
              <a:rPr lang="zh-CN" altLang="zh-CN" sz="2400" b="1" dirty="0" smtClean="0">
                <a:solidFill>
                  <a:srgbClr val="000066"/>
                </a:solidFill>
                <a:latin typeface="+mn-lt"/>
                <a:ea typeface="黑体" panose="02010609060101010101" pitchFamily="2" charset="-122"/>
              </a:rPr>
              <a:t>时</a:t>
            </a:r>
            <a:r>
              <a:rPr lang="zh-CN" altLang="en-US" sz="2400" b="1" dirty="0" smtClean="0">
                <a:solidFill>
                  <a:srgbClr val="000066"/>
                </a:solidFill>
                <a:latin typeface="+mn-lt"/>
                <a:ea typeface="黑体" panose="02010609060101010101" pitchFamily="2" charset="-122"/>
              </a:rPr>
              <a:t>。</a:t>
            </a:r>
            <a:endParaRPr lang="zh-CN" altLang="en-US" sz="2400" b="1" dirty="0">
              <a:solidFill>
                <a:srgbClr val="000066"/>
              </a:solidFill>
              <a:latin typeface="+mn-lt"/>
              <a:ea typeface="黑体" panose="02010609060101010101" pitchFamily="2" charset="-122"/>
            </a:endParaRPr>
          </a:p>
        </p:txBody>
      </p:sp>
      <p:sp>
        <p:nvSpPr>
          <p:cNvPr id="5" name="灯片编号占位符 4"/>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smtClean="0"/>
              <a:t>3.1.1  </a:t>
            </a:r>
            <a:r>
              <a:rPr lang="zh-CN" altLang="en-US" dirty="0"/>
              <a:t>数据链路和帧  </a:t>
            </a:r>
            <a:endParaRPr lang="zh-CN" altLang="en-US" dirty="0"/>
          </a:p>
        </p:txBody>
      </p:sp>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sz="2800" dirty="0" smtClean="0">
                <a:solidFill>
                  <a:srgbClr val="FF0000"/>
                </a:solidFill>
              </a:rPr>
              <a:t>链路 </a:t>
            </a:r>
            <a:r>
              <a:rPr lang="en-US" altLang="zh-CN" sz="2800" dirty="0" smtClean="0"/>
              <a:t>(</a:t>
            </a:r>
            <a:r>
              <a:rPr lang="en-US" altLang="zh-CN" sz="2800" dirty="0"/>
              <a:t>link</a:t>
            </a:r>
            <a:r>
              <a:rPr lang="en-US" altLang="zh-CN" sz="2800" dirty="0" smtClean="0"/>
              <a:t>) </a:t>
            </a:r>
            <a:r>
              <a:rPr lang="zh-CN" altLang="en-US" sz="2800" dirty="0" smtClean="0"/>
              <a:t>是</a:t>
            </a:r>
            <a:r>
              <a:rPr lang="zh-CN" altLang="en-US" sz="2800" dirty="0"/>
              <a:t>一条无源的点到点的物理线路段，中间没有任何其他的交换结点。</a:t>
            </a:r>
            <a:endParaRPr lang="zh-CN" altLang="en-US" sz="2800" dirty="0"/>
          </a:p>
          <a:p>
            <a:pPr lvl="1"/>
            <a:r>
              <a:rPr lang="zh-CN" altLang="en-US" sz="2400" dirty="0">
                <a:solidFill>
                  <a:srgbClr val="0000CC"/>
                </a:solidFill>
              </a:rPr>
              <a:t>一条链路只是一条通路的一个组成部分。</a:t>
            </a:r>
            <a:endParaRPr lang="zh-CN" altLang="en-US" sz="2400" dirty="0">
              <a:solidFill>
                <a:srgbClr val="0000CC"/>
              </a:solidFill>
            </a:endParaRPr>
          </a:p>
          <a:p>
            <a:r>
              <a:rPr lang="zh-CN" altLang="en-US" sz="2800" dirty="0" smtClean="0">
                <a:solidFill>
                  <a:srgbClr val="FF0000"/>
                </a:solidFill>
              </a:rPr>
              <a:t>数据链路 </a:t>
            </a:r>
            <a:r>
              <a:rPr lang="en-US" altLang="zh-CN" sz="2800" dirty="0" smtClean="0"/>
              <a:t>(</a:t>
            </a:r>
            <a:r>
              <a:rPr lang="en-US" altLang="zh-CN" sz="2800" dirty="0"/>
              <a:t>data link) </a:t>
            </a:r>
            <a:r>
              <a:rPr lang="zh-CN" altLang="en-US" sz="2800" dirty="0"/>
              <a:t>除了物理线路外，还必须有通信协议来控制这些数据的传输。若把实现这些协议的硬件和软件加到链路上，就构成了数据链路。</a:t>
            </a:r>
            <a:endParaRPr lang="zh-CN" altLang="en-US" sz="2800" dirty="0"/>
          </a:p>
          <a:p>
            <a:pPr lvl="1"/>
            <a:r>
              <a:rPr lang="zh-CN" altLang="en-US" sz="2400" dirty="0"/>
              <a:t>现在最常用的方法是使用适配器（即网卡）来实现这些协议的硬件和软件。</a:t>
            </a:r>
            <a:endParaRPr lang="zh-CN" altLang="en-US" sz="2400" dirty="0"/>
          </a:p>
          <a:p>
            <a:pPr lvl="1"/>
            <a:r>
              <a:rPr lang="zh-CN" altLang="en-US" sz="2400" dirty="0"/>
              <a:t>一般的适配器都包括了数据链路层和物理层这两层的功能。   </a:t>
            </a:r>
            <a:endParaRPr lang="zh-CN" altLang="en-US" sz="2400"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90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a:t>以太网交换机的自学习功能</a:t>
            </a:r>
            <a:endParaRPr lang="zh-CN" altLang="en-US" dirty="0"/>
          </a:p>
        </p:txBody>
      </p:sp>
      <p:sp>
        <p:nvSpPr>
          <p:cNvPr id="3" name="内容占位符 2"/>
          <p:cNvSpPr>
            <a:spLocks noGrp="1"/>
          </p:cNvSpPr>
          <p:nvPr>
            <p:ph idx="1"/>
          </p:nvPr>
        </p:nvSpPr>
        <p:spPr/>
        <p:txBody>
          <a:bodyPr/>
          <a:lstStyle/>
          <a:p>
            <a:r>
              <a:rPr lang="zh-CN" altLang="zh-CN" dirty="0"/>
              <a:t>以太网</a:t>
            </a:r>
            <a:r>
              <a:rPr lang="zh-CN" altLang="zh-CN" dirty="0" smtClean="0"/>
              <a:t>交换机</a:t>
            </a:r>
            <a:r>
              <a:rPr lang="zh-CN" altLang="en-US" dirty="0" smtClean="0"/>
              <a:t>运行自学习算法自动维护</a:t>
            </a:r>
            <a:r>
              <a:rPr lang="zh-CN" altLang="en-US" dirty="0" smtClean="0">
                <a:solidFill>
                  <a:srgbClr val="FF0000"/>
                </a:solidFill>
              </a:rPr>
              <a:t>交换表</a:t>
            </a:r>
            <a:r>
              <a:rPr lang="zh-CN" altLang="en-US" dirty="0">
                <a:solidFill>
                  <a:srgbClr val="FF0000"/>
                </a:solidFill>
              </a:rPr>
              <a:t>。</a:t>
            </a:r>
            <a:endParaRPr lang="en-US" altLang="zh-CN" dirty="0">
              <a:solidFill>
                <a:srgbClr val="FF0000"/>
              </a:solidFill>
            </a:endParaRPr>
          </a:p>
          <a:p>
            <a:r>
              <a:rPr lang="zh-CN" altLang="zh-CN" dirty="0" smtClean="0"/>
              <a:t>开始</a:t>
            </a:r>
            <a:r>
              <a:rPr lang="zh-CN" altLang="en-US" dirty="0" smtClean="0"/>
              <a:t>时</a:t>
            </a:r>
            <a:r>
              <a:rPr lang="zh-CN" altLang="zh-CN" dirty="0" smtClean="0"/>
              <a:t>，</a:t>
            </a:r>
            <a:r>
              <a:rPr lang="zh-CN" altLang="zh-CN" dirty="0"/>
              <a:t>以太网交换机里面的交换表是空</a:t>
            </a:r>
            <a:r>
              <a:rPr lang="zh-CN" altLang="zh-CN" dirty="0" smtClean="0"/>
              <a:t>的</a:t>
            </a:r>
            <a:r>
              <a:rPr lang="zh-CN" altLang="en-US" dirty="0" smtClean="0"/>
              <a:t>。</a:t>
            </a:r>
            <a:endParaRPr lang="zh-CN" altLang="en-US" dirty="0"/>
          </a:p>
        </p:txBody>
      </p:sp>
      <p:grpSp>
        <p:nvGrpSpPr>
          <p:cNvPr id="41" name="组合 40"/>
          <p:cNvGrpSpPr/>
          <p:nvPr/>
        </p:nvGrpSpPr>
        <p:grpSpPr>
          <a:xfrm>
            <a:off x="2390532" y="2564904"/>
            <a:ext cx="4908912" cy="3702025"/>
            <a:chOff x="2390532" y="2564904"/>
            <a:chExt cx="4908912" cy="3702025"/>
          </a:xfrm>
        </p:grpSpPr>
        <p:sp>
          <p:nvSpPr>
            <p:cNvPr id="4" name="矩形 3"/>
            <p:cNvSpPr/>
            <p:nvPr/>
          </p:nvSpPr>
          <p:spPr>
            <a:xfrm>
              <a:off x="3452903" y="29974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4149960"/>
              <a:ext cx="2601995" cy="1439863"/>
            </a:xfrm>
            <a:prstGeom prst="rect">
              <a:avLst/>
            </a:prstGeom>
            <a:solidFill>
              <a:schemeClr val="bg1"/>
            </a:solidFill>
            <a:ln w="9525">
              <a:solidFill>
                <a:schemeClr val="tx1"/>
              </a:solidFill>
              <a:miter lim="800000"/>
            </a:ln>
          </p:spPr>
          <p:txBody>
            <a:bodyPr wrap="none" anchor="ctr"/>
            <a:lstStyle/>
            <a:p>
              <a:endParaRPr lang="zh-CN" altLang="en-US" b="1">
                <a:latin typeface="+mn-lt"/>
                <a:ea typeface="黑体" panose="02010609060101010101" pitchFamily="2" charset="-122"/>
              </a:endParaRPr>
            </a:p>
          </p:txBody>
        </p:sp>
        <p:cxnSp>
          <p:nvCxnSpPr>
            <p:cNvPr id="6" name="直接连接符 5"/>
            <p:cNvCxnSpPr>
              <a:stCxn id="27" idx="3"/>
            </p:cNvCxnSpPr>
            <p:nvPr/>
          </p:nvCxnSpPr>
          <p:spPr>
            <a:xfrm>
              <a:off x="6329680" y="36242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4" idx="1"/>
            </p:cNvCxnSpPr>
            <p:nvPr/>
          </p:nvCxnSpPr>
          <p:spPr>
            <a:xfrm flipV="1">
              <a:off x="2948079" y="36242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3"/>
            </p:cNvCxnSpPr>
            <p:nvPr/>
          </p:nvCxnSpPr>
          <p:spPr>
            <a:xfrm flipV="1">
              <a:off x="6329680" y="31418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1" idx="1"/>
            </p:cNvCxnSpPr>
            <p:nvPr/>
          </p:nvCxnSpPr>
          <p:spPr>
            <a:xfrm>
              <a:off x="3019516" y="31418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4146785"/>
              <a:ext cx="2652795" cy="656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anose="02010609060101010101" pitchFamily="2" charset="-122"/>
                </a:rPr>
                <a:t>MAC</a:t>
              </a:r>
              <a:r>
                <a:rPr kumimoji="1" lang="zh-CN" altLang="en-US" sz="1600" b="1" dirty="0">
                  <a:latin typeface="+mn-lt"/>
                  <a:ea typeface="黑体" panose="02010609060101010101" pitchFamily="2" charset="-122"/>
                </a:rPr>
                <a:t>地址  </a:t>
              </a:r>
              <a:r>
                <a:rPr kumimoji="1" lang="zh-CN" altLang="en-US" sz="1600" b="1" dirty="0" smtClean="0">
                  <a:latin typeface="+mn-lt"/>
                  <a:ea typeface="黑体" panose="02010609060101010101" pitchFamily="2" charset="-122"/>
                </a:rPr>
                <a:t>接口   有效时间</a:t>
              </a:r>
              <a:endParaRPr kumimoji="1" lang="zh-CN" altLang="en-US" sz="1600" b="1" dirty="0">
                <a:latin typeface="+mn-lt"/>
                <a:ea typeface="黑体" panose="02010609060101010101" pitchFamily="2" charset="-122"/>
              </a:endParaRPr>
            </a:p>
            <a:p>
              <a:pPr defTabSz="762000" eaLnBrk="0" hangingPunct="0">
                <a:lnSpc>
                  <a:spcPct val="115000"/>
                </a:lnSpc>
              </a:pPr>
              <a:r>
                <a:rPr kumimoji="1" lang="zh-CN" altLang="en-US" sz="1600" b="1" dirty="0">
                  <a:latin typeface="+mn-lt"/>
                  <a:ea typeface="黑体" panose="02010609060101010101" pitchFamily="2" charset="-122"/>
                </a:rPr>
                <a:t>   </a:t>
              </a:r>
              <a:endParaRPr kumimoji="1" lang="en-US" altLang="zh-CN" sz="1600" b="1" baseline="-25000" dirty="0">
                <a:latin typeface="+mn-lt"/>
                <a:ea typeface="黑体" panose="02010609060101010101" pitchFamily="2" charset="-122"/>
              </a:endParaRPr>
            </a:p>
          </p:txBody>
        </p:sp>
        <p:sp>
          <p:nvSpPr>
            <p:cNvPr id="11" name="Rectangle 24"/>
            <p:cNvSpPr>
              <a:spLocks noChangeArrowheads="1"/>
            </p:cNvSpPr>
            <p:nvPr/>
          </p:nvSpPr>
          <p:spPr bwMode="auto">
            <a:xfrm>
              <a:off x="3944888" y="25649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anose="02010609060101010101" pitchFamily="2" charset="-122"/>
                  <a:ea typeface="黑体" panose="02010609060101010101" pitchFamily="2" charset="-122"/>
                </a:rPr>
                <a:t>以太网交换机</a:t>
              </a:r>
              <a:endParaRPr kumimoji="1" lang="en-US" altLang="zh-CN" sz="2400" b="1" dirty="0">
                <a:latin typeface="黑体" panose="02010609060101010101" pitchFamily="2" charset="-122"/>
                <a:ea typeface="黑体" panose="02010609060101010101" pitchFamily="2" charset="-122"/>
              </a:endParaRPr>
            </a:p>
          </p:txBody>
        </p:sp>
        <p:pic>
          <p:nvPicPr>
            <p:cNvPr id="12"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60741" y="28529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A</a:t>
              </a:r>
              <a:endParaRPr kumimoji="1" lang="en-US" altLang="zh-CN" sz="1600" b="1" baseline="-25000" dirty="0">
                <a:latin typeface="+mn-lt"/>
                <a:ea typeface="黑体" panose="02010609060101010101" pitchFamily="2" charset="-122"/>
              </a:endParaRPr>
            </a:p>
          </p:txBody>
        </p:sp>
        <p:sp>
          <p:nvSpPr>
            <p:cNvPr id="17" name="Line 50"/>
            <p:cNvSpPr>
              <a:spLocks noChangeShapeType="1"/>
            </p:cNvSpPr>
            <p:nvPr/>
          </p:nvSpPr>
          <p:spPr bwMode="auto">
            <a:xfrm>
              <a:off x="4510179" y="4149960"/>
              <a:ext cx="0" cy="14398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37" name="组合 36"/>
            <p:cNvGrpSpPr/>
            <p:nvPr/>
          </p:nvGrpSpPr>
          <p:grpSpPr>
            <a:xfrm>
              <a:off x="3575141" y="4437298"/>
              <a:ext cx="2601995" cy="863600"/>
              <a:chOff x="3575141" y="4437298"/>
              <a:chExt cx="1439863" cy="863600"/>
            </a:xfrm>
          </p:grpSpPr>
          <p:sp>
            <p:nvSpPr>
              <p:cNvPr id="14" name="Line 45"/>
              <p:cNvSpPr>
                <a:spLocks noChangeShapeType="1"/>
              </p:cNvSpPr>
              <p:nvPr/>
            </p:nvSpPr>
            <p:spPr bwMode="auto">
              <a:xfrm>
                <a:off x="3575141" y="4437298"/>
                <a:ext cx="14398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5" name="Line 46"/>
              <p:cNvSpPr>
                <a:spLocks noChangeShapeType="1"/>
              </p:cNvSpPr>
              <p:nvPr/>
            </p:nvSpPr>
            <p:spPr bwMode="auto">
              <a:xfrm>
                <a:off x="3575141" y="4724635"/>
                <a:ext cx="14398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6" name="Line 47"/>
              <p:cNvSpPr>
                <a:spLocks noChangeShapeType="1"/>
              </p:cNvSpPr>
              <p:nvPr/>
            </p:nvSpPr>
            <p:spPr bwMode="auto">
              <a:xfrm>
                <a:off x="3575141" y="5011973"/>
                <a:ext cx="1439863" cy="15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8" name="Line 66"/>
              <p:cNvSpPr>
                <a:spLocks noChangeShapeType="1"/>
              </p:cNvSpPr>
              <p:nvPr/>
            </p:nvSpPr>
            <p:spPr bwMode="auto">
              <a:xfrm>
                <a:off x="3575141" y="5299310"/>
                <a:ext cx="1439863" cy="15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grpSp>
          <p:nvGrpSpPr>
            <p:cNvPr id="19" name="组合 57"/>
            <p:cNvGrpSpPr/>
            <p:nvPr/>
          </p:nvGrpSpPr>
          <p:grpSpPr bwMode="auto">
            <a:xfrm>
              <a:off x="3452906" y="3068873"/>
              <a:ext cx="296557" cy="335989"/>
              <a:chOff x="2267744" y="1268760"/>
              <a:chExt cx="297274" cy="335989"/>
            </a:xfrm>
          </p:grpSpPr>
          <p:sp>
            <p:nvSpPr>
              <p:cNvPr id="20" name="矩形 19"/>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1"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1</a:t>
                </a:r>
                <a:endParaRPr kumimoji="1" lang="en-US" altLang="zh-CN" sz="1600" b="1" baseline="-25000">
                  <a:latin typeface="+mn-lt"/>
                  <a:ea typeface="黑体" panose="02010609060101010101" pitchFamily="2" charset="-122"/>
                </a:endParaRPr>
              </a:p>
            </p:txBody>
          </p:sp>
        </p:grpSp>
        <p:grpSp>
          <p:nvGrpSpPr>
            <p:cNvPr id="22" name="组合 58"/>
            <p:cNvGrpSpPr/>
            <p:nvPr/>
          </p:nvGrpSpPr>
          <p:grpSpPr bwMode="auto">
            <a:xfrm>
              <a:off x="3452906" y="3456224"/>
              <a:ext cx="296557" cy="335989"/>
              <a:chOff x="2267744" y="1268760"/>
              <a:chExt cx="297274" cy="337019"/>
            </a:xfrm>
          </p:grpSpPr>
          <p:sp>
            <p:nvSpPr>
              <p:cNvPr id="23" name="矩形 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4"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2</a:t>
                </a:r>
                <a:endParaRPr kumimoji="1" lang="en-US" altLang="zh-CN" sz="1600" b="1" baseline="-25000">
                  <a:latin typeface="+mn-lt"/>
                  <a:ea typeface="黑体" panose="02010609060101010101" pitchFamily="2" charset="-122"/>
                </a:endParaRPr>
              </a:p>
            </p:txBody>
          </p:sp>
        </p:grpSp>
        <p:grpSp>
          <p:nvGrpSpPr>
            <p:cNvPr id="25" name="组合 61"/>
            <p:cNvGrpSpPr/>
            <p:nvPr/>
          </p:nvGrpSpPr>
          <p:grpSpPr bwMode="auto">
            <a:xfrm>
              <a:off x="6033123" y="3456224"/>
              <a:ext cx="296557" cy="335989"/>
              <a:chOff x="2267744" y="1268760"/>
              <a:chExt cx="295640" cy="337019"/>
            </a:xfrm>
          </p:grpSpPr>
          <p:sp>
            <p:nvSpPr>
              <p:cNvPr id="26" name="矩形 2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7"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4</a:t>
                </a:r>
                <a:endParaRPr kumimoji="1" lang="en-US" altLang="zh-CN" sz="1600" b="1" baseline="-25000">
                  <a:latin typeface="+mn-lt"/>
                  <a:ea typeface="黑体" panose="02010609060101010101" pitchFamily="2" charset="-122"/>
                </a:endParaRPr>
              </a:p>
            </p:txBody>
          </p:sp>
        </p:grpSp>
        <p:grpSp>
          <p:nvGrpSpPr>
            <p:cNvPr id="28" name="组合 64"/>
            <p:cNvGrpSpPr/>
            <p:nvPr/>
          </p:nvGrpSpPr>
          <p:grpSpPr bwMode="auto">
            <a:xfrm>
              <a:off x="6033123" y="3068873"/>
              <a:ext cx="296557" cy="335989"/>
              <a:chOff x="2267744" y="1268760"/>
              <a:chExt cx="295640" cy="335429"/>
            </a:xfrm>
          </p:grpSpPr>
          <p:sp>
            <p:nvSpPr>
              <p:cNvPr id="29" name="矩形 2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30"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3</a:t>
                </a:r>
                <a:endParaRPr kumimoji="1" lang="en-US" altLang="zh-CN" sz="1600" b="1" baseline="-25000">
                  <a:latin typeface="+mn-lt"/>
                  <a:ea typeface="黑体" panose="02010609060101010101" pitchFamily="2" charset="-122"/>
                </a:endParaRPr>
              </a:p>
            </p:txBody>
          </p:sp>
        </p:grpSp>
        <p:sp>
          <p:nvSpPr>
            <p:cNvPr id="31" name="Rectangle 24"/>
            <p:cNvSpPr>
              <a:spLocks noChangeArrowheads="1"/>
            </p:cNvSpPr>
            <p:nvPr/>
          </p:nvSpPr>
          <p:spPr bwMode="auto">
            <a:xfrm>
              <a:off x="4586536" y="38181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anose="02010609060101010101" pitchFamily="2" charset="-122"/>
                </a:rPr>
                <a:t>交换表</a:t>
              </a:r>
              <a:endParaRPr kumimoji="1" lang="en-US" altLang="zh-CN" b="1" dirty="0">
                <a:latin typeface="+mn-lt"/>
                <a:ea typeface="黑体" panose="02010609060101010101" pitchFamily="2" charset="-122"/>
              </a:endParaRPr>
            </a:p>
          </p:txBody>
        </p:sp>
        <p:pic>
          <p:nvPicPr>
            <p:cNvPr id="32"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09383" y="35006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4"/>
            <p:cNvSpPr>
              <a:spLocks noChangeArrowheads="1"/>
            </p:cNvSpPr>
            <p:nvPr/>
          </p:nvSpPr>
          <p:spPr bwMode="auto">
            <a:xfrm>
              <a:off x="6969224" y="34530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D</a:t>
              </a:r>
              <a:endParaRPr kumimoji="1" lang="en-US" altLang="zh-CN" sz="1600" b="1" baseline="-25000" dirty="0">
                <a:latin typeface="+mn-lt"/>
                <a:ea typeface="黑体" panose="02010609060101010101" pitchFamily="2" charset="-122"/>
              </a:endParaRPr>
            </a:p>
          </p:txBody>
        </p:sp>
        <p:pic>
          <p:nvPicPr>
            <p:cNvPr id="34"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60741" y="35006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09383" y="28529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4"/>
            <p:cNvSpPr>
              <a:spLocks noChangeArrowheads="1"/>
            </p:cNvSpPr>
            <p:nvPr/>
          </p:nvSpPr>
          <p:spPr bwMode="auto">
            <a:xfrm>
              <a:off x="6969224"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B</a:t>
              </a:r>
              <a:endParaRPr kumimoji="1" lang="en-US" altLang="zh-CN" sz="1600" b="1" baseline="-25000" dirty="0">
                <a:latin typeface="+mn-lt"/>
                <a:ea typeface="黑体" panose="02010609060101010101" pitchFamily="2" charset="-122"/>
              </a:endParaRPr>
            </a:p>
          </p:txBody>
        </p:sp>
        <p:sp>
          <p:nvSpPr>
            <p:cNvPr id="38" name="Line 50"/>
            <p:cNvSpPr>
              <a:spLocks noChangeShapeType="1"/>
            </p:cNvSpPr>
            <p:nvPr/>
          </p:nvSpPr>
          <p:spPr bwMode="auto">
            <a:xfrm>
              <a:off x="5097554" y="4149960"/>
              <a:ext cx="0" cy="14398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39" name="Rectangle 34"/>
            <p:cNvSpPr>
              <a:spLocks noChangeArrowheads="1"/>
            </p:cNvSpPr>
            <p:nvPr/>
          </p:nvSpPr>
          <p:spPr bwMode="auto">
            <a:xfrm>
              <a:off x="2403252" y="35010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C</a:t>
              </a:r>
              <a:endParaRPr kumimoji="1" lang="en-US" altLang="zh-CN" sz="1600" b="1" baseline="-25000" dirty="0">
                <a:latin typeface="+mn-lt"/>
                <a:ea typeface="黑体" panose="02010609060101010101" pitchFamily="2" charset="-122"/>
              </a:endParaRPr>
            </a:p>
          </p:txBody>
        </p:sp>
        <p:sp>
          <p:nvSpPr>
            <p:cNvPr id="40" name="矩形 39"/>
            <p:cNvSpPr/>
            <p:nvPr/>
          </p:nvSpPr>
          <p:spPr>
            <a:xfrm>
              <a:off x="3417503" y="5805264"/>
              <a:ext cx="2969083" cy="461665"/>
            </a:xfrm>
            <a:prstGeom prst="rect">
              <a:avLst/>
            </a:prstGeom>
          </p:spPr>
          <p:txBody>
            <a:bodyPr wrap="square">
              <a:spAutoFit/>
            </a:bodyPr>
            <a:lstStyle/>
            <a:p>
              <a:pPr algn="ctr"/>
              <a:r>
                <a:rPr lang="zh-CN" altLang="en-US" sz="2400" b="1" dirty="0">
                  <a:latin typeface="+mn-lt"/>
                  <a:ea typeface="黑体" panose="02010609060101010101" pitchFamily="2" charset="-122"/>
                </a:rPr>
                <a:t>交换表一开始是空的</a:t>
              </a:r>
              <a:endParaRPr lang="zh-CN" altLang="en-US" sz="2400" b="1" dirty="0">
                <a:latin typeface="+mn-lt"/>
                <a:ea typeface="黑体" panose="02010609060101010101" pitchFamily="2" charset="-122"/>
              </a:endParaRPr>
            </a:p>
          </p:txBody>
        </p:sp>
      </p:grpSp>
      <p:sp>
        <p:nvSpPr>
          <p:cNvPr id="42" name="灯片编号占位符 4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sp>
        <p:nvSpPr>
          <p:cNvPr id="3" name="内容占位符 2"/>
          <p:cNvSpPr>
            <a:spLocks noGrp="1"/>
          </p:cNvSpPr>
          <p:nvPr>
            <p:ph idx="1"/>
          </p:nvPr>
        </p:nvSpPr>
        <p:spPr/>
        <p:txBody>
          <a:bodyPr/>
          <a:lstStyle/>
          <a:p>
            <a:r>
              <a:rPr lang="en-US" altLang="zh-CN" sz="2800" dirty="0" smtClean="0"/>
              <a:t>A </a:t>
            </a:r>
            <a:r>
              <a:rPr lang="zh-CN" altLang="zh-CN" sz="2800" dirty="0" smtClean="0"/>
              <a:t>先向</a:t>
            </a:r>
            <a:r>
              <a:rPr lang="en-US" altLang="zh-CN" sz="2800" dirty="0" smtClean="0"/>
              <a:t> B </a:t>
            </a:r>
            <a:r>
              <a:rPr lang="zh-CN" altLang="zh-CN" sz="2800" dirty="0" smtClean="0"/>
              <a:t>发送</a:t>
            </a:r>
            <a:r>
              <a:rPr lang="zh-CN" altLang="zh-CN" sz="2800" dirty="0"/>
              <a:t>一帧，从</a:t>
            </a:r>
            <a:r>
              <a:rPr lang="zh-CN" altLang="zh-CN" sz="2800" dirty="0" smtClean="0"/>
              <a:t>接口</a:t>
            </a:r>
            <a:r>
              <a:rPr lang="en-US" altLang="zh-CN" sz="2800" dirty="0" smtClean="0"/>
              <a:t> 1 </a:t>
            </a:r>
            <a:r>
              <a:rPr lang="zh-CN" altLang="zh-CN" sz="2800" dirty="0" smtClean="0"/>
              <a:t>进入</a:t>
            </a:r>
            <a:r>
              <a:rPr lang="zh-CN" altLang="zh-CN" sz="2800" dirty="0"/>
              <a:t>到交换机</a:t>
            </a:r>
            <a:r>
              <a:rPr lang="zh-CN" altLang="zh-CN" sz="2800" dirty="0" smtClean="0"/>
              <a:t>。</a:t>
            </a:r>
            <a:endParaRPr lang="en-US" altLang="zh-CN" sz="2800" dirty="0" smtClean="0"/>
          </a:p>
          <a:p>
            <a:r>
              <a:rPr lang="zh-CN" altLang="zh-CN" sz="2800" dirty="0" smtClean="0"/>
              <a:t>交换机</a:t>
            </a:r>
            <a:r>
              <a:rPr lang="zh-CN" altLang="zh-CN" sz="2800" dirty="0"/>
              <a:t>收到帧后，</a:t>
            </a:r>
            <a:r>
              <a:rPr lang="zh-CN" altLang="zh-CN" sz="2800" dirty="0">
                <a:solidFill>
                  <a:srgbClr val="FF0000"/>
                </a:solidFill>
              </a:rPr>
              <a:t>先查找交换表，</a:t>
            </a:r>
            <a:r>
              <a:rPr lang="zh-CN" altLang="zh-CN" sz="2800" dirty="0">
                <a:solidFill>
                  <a:srgbClr val="0000FF"/>
                </a:solidFill>
              </a:rPr>
              <a:t>没有查到应从哪个接口转发这个</a:t>
            </a:r>
            <a:r>
              <a:rPr lang="zh-CN" altLang="zh-CN" sz="2800" dirty="0" smtClean="0">
                <a:solidFill>
                  <a:srgbClr val="0000FF"/>
                </a:solidFill>
              </a:rPr>
              <a:t>帧。</a:t>
            </a:r>
            <a:endParaRPr lang="en-US" altLang="zh-CN" sz="2800" dirty="0" smtClean="0">
              <a:solidFill>
                <a:srgbClr val="0000FF"/>
              </a:solidFill>
            </a:endParaRPr>
          </a:p>
          <a:p>
            <a:r>
              <a:rPr lang="zh-CN" altLang="zh-CN" sz="2800" dirty="0" smtClean="0">
                <a:solidFill>
                  <a:srgbClr val="0000FF"/>
                </a:solidFill>
              </a:rPr>
              <a:t>交换机</a:t>
            </a:r>
            <a:r>
              <a:rPr lang="zh-CN" altLang="zh-CN" sz="2800" dirty="0">
                <a:solidFill>
                  <a:srgbClr val="0000FF"/>
                </a:solidFill>
              </a:rPr>
              <a:t>把这个帧的</a:t>
            </a:r>
            <a:r>
              <a:rPr lang="zh-CN" altLang="zh-CN" sz="2800" dirty="0" smtClean="0">
                <a:solidFill>
                  <a:srgbClr val="FF0000"/>
                </a:solidFill>
              </a:rPr>
              <a:t>源地址</a:t>
            </a:r>
            <a:r>
              <a:rPr lang="en-US" altLang="zh-CN" sz="2800" dirty="0" smtClean="0">
                <a:solidFill>
                  <a:srgbClr val="FF0000"/>
                </a:solidFill>
              </a:rPr>
              <a:t> A </a:t>
            </a:r>
            <a:r>
              <a:rPr lang="zh-CN" altLang="zh-CN" sz="2800" dirty="0" smtClean="0">
                <a:solidFill>
                  <a:srgbClr val="0000FF"/>
                </a:solidFill>
              </a:rPr>
              <a:t>和</a:t>
            </a:r>
            <a:r>
              <a:rPr lang="zh-CN" altLang="zh-CN" sz="2800" dirty="0" smtClean="0">
                <a:solidFill>
                  <a:srgbClr val="FF0000"/>
                </a:solidFill>
              </a:rPr>
              <a:t>接口</a:t>
            </a:r>
            <a:r>
              <a:rPr lang="en-US" altLang="zh-CN" sz="2800" dirty="0" smtClean="0">
                <a:solidFill>
                  <a:srgbClr val="FF0000"/>
                </a:solidFill>
              </a:rPr>
              <a:t> 1 </a:t>
            </a:r>
            <a:r>
              <a:rPr lang="zh-CN" altLang="zh-CN" sz="2800" dirty="0" smtClean="0">
                <a:solidFill>
                  <a:srgbClr val="FF0000"/>
                </a:solidFill>
              </a:rPr>
              <a:t>写入</a:t>
            </a:r>
            <a:r>
              <a:rPr lang="zh-CN" altLang="zh-CN" sz="2800" dirty="0">
                <a:solidFill>
                  <a:srgbClr val="FF0000"/>
                </a:solidFill>
              </a:rPr>
              <a:t>交换表</a:t>
            </a:r>
            <a:r>
              <a:rPr lang="zh-CN" altLang="zh-CN" sz="2800" dirty="0">
                <a:solidFill>
                  <a:srgbClr val="0000FF"/>
                </a:solidFill>
              </a:rPr>
              <a:t>中，并向除接口</a:t>
            </a:r>
            <a:r>
              <a:rPr lang="en-US" altLang="zh-CN" sz="2800" dirty="0">
                <a:solidFill>
                  <a:srgbClr val="0000FF"/>
                </a:solidFill>
              </a:rPr>
              <a:t>1</a:t>
            </a:r>
            <a:r>
              <a:rPr lang="zh-CN" altLang="zh-CN" sz="2800" dirty="0">
                <a:solidFill>
                  <a:srgbClr val="0000FF"/>
                </a:solidFill>
              </a:rPr>
              <a:t>以外的所有的接口</a:t>
            </a:r>
            <a:r>
              <a:rPr lang="zh-CN" altLang="zh-CN" sz="2800" dirty="0">
                <a:solidFill>
                  <a:srgbClr val="FF0000"/>
                </a:solidFill>
              </a:rPr>
              <a:t>广播这个帧。</a:t>
            </a:r>
            <a:endParaRPr lang="zh-CN" altLang="zh-CN" sz="2800" dirty="0">
              <a:solidFill>
                <a:srgbClr val="FF0000"/>
              </a:solidFill>
            </a:endParaRPr>
          </a:p>
          <a:p>
            <a:r>
              <a:rPr lang="en-US" altLang="zh-CN" sz="2800" dirty="0" smtClean="0"/>
              <a:t>C </a:t>
            </a:r>
            <a:r>
              <a:rPr lang="zh-CN" altLang="zh-CN" sz="2800" dirty="0" smtClean="0"/>
              <a:t>和</a:t>
            </a:r>
            <a:r>
              <a:rPr lang="en-US" altLang="zh-CN" sz="2800" dirty="0" smtClean="0"/>
              <a:t> D </a:t>
            </a:r>
            <a:r>
              <a:rPr lang="zh-CN" altLang="zh-CN" sz="2800" dirty="0" smtClean="0"/>
              <a:t>将</a:t>
            </a:r>
            <a:r>
              <a:rPr lang="zh-CN" altLang="zh-CN" sz="2800" dirty="0"/>
              <a:t>丢弃这个帧，因为目的地址不对。</a:t>
            </a:r>
            <a:r>
              <a:rPr lang="zh-CN" altLang="zh-CN" sz="2800" dirty="0" smtClean="0"/>
              <a:t>只</a:t>
            </a:r>
            <a:r>
              <a:rPr lang="en-US" altLang="zh-CN" sz="2800" dirty="0" smtClean="0"/>
              <a:t> B </a:t>
            </a:r>
            <a:r>
              <a:rPr lang="zh-CN" altLang="zh-CN" sz="2800" dirty="0" smtClean="0"/>
              <a:t>才</a:t>
            </a:r>
            <a:r>
              <a:rPr lang="zh-CN" altLang="zh-CN" sz="2800" dirty="0"/>
              <a:t>收下这个目的地址正确的帧。这也称为</a:t>
            </a:r>
            <a:r>
              <a:rPr lang="zh-CN" altLang="zh-CN" sz="2800" dirty="0">
                <a:solidFill>
                  <a:srgbClr val="FF0000"/>
                </a:solidFill>
              </a:rPr>
              <a:t>过滤。</a:t>
            </a:r>
            <a:endParaRPr lang="zh-CN" altLang="zh-CN" sz="2800" dirty="0">
              <a:solidFill>
                <a:srgbClr val="FF0000"/>
              </a:solidFill>
            </a:endParaRPr>
          </a:p>
          <a:p>
            <a:r>
              <a:rPr lang="zh-CN" altLang="zh-CN" sz="2800" dirty="0"/>
              <a:t>从新写入交换表的</a:t>
            </a:r>
            <a:r>
              <a:rPr lang="zh-CN" altLang="zh-CN" sz="2800" dirty="0" smtClean="0"/>
              <a:t>项目</a:t>
            </a:r>
            <a:r>
              <a:rPr lang="en-US" altLang="zh-CN" sz="2800" dirty="0" smtClean="0"/>
              <a:t> (</a:t>
            </a:r>
            <a:r>
              <a:rPr lang="en-US" altLang="zh-CN" sz="2800" dirty="0"/>
              <a:t>A, 1</a:t>
            </a:r>
            <a:r>
              <a:rPr lang="en-US" altLang="zh-CN" sz="2800" dirty="0" smtClean="0"/>
              <a:t>) </a:t>
            </a:r>
            <a:r>
              <a:rPr lang="zh-CN" altLang="zh-CN" sz="2800" dirty="0" smtClean="0"/>
              <a:t>可以</a:t>
            </a:r>
            <a:r>
              <a:rPr lang="zh-CN" altLang="zh-CN" sz="2800" dirty="0"/>
              <a:t>看出，以后不管从哪一个接口收到帧，只要其目的地址是</a:t>
            </a:r>
            <a:r>
              <a:rPr lang="en-US" altLang="zh-CN" sz="2800" dirty="0"/>
              <a:t>A</a:t>
            </a:r>
            <a:r>
              <a:rPr lang="zh-CN" altLang="zh-CN" sz="2800" dirty="0"/>
              <a:t>，就</a:t>
            </a:r>
            <a:r>
              <a:rPr lang="zh-CN" altLang="zh-CN" sz="2800" dirty="0" smtClean="0"/>
              <a:t>应当把</a:t>
            </a:r>
            <a:r>
              <a:rPr lang="zh-CN" altLang="zh-CN" sz="2800" dirty="0"/>
              <a:t>收到的帧从接口</a:t>
            </a:r>
            <a:r>
              <a:rPr lang="en-US" altLang="zh-CN" sz="2800" dirty="0"/>
              <a:t>1</a:t>
            </a:r>
            <a:r>
              <a:rPr lang="zh-CN" altLang="zh-CN" sz="2800" dirty="0"/>
              <a:t>转发出去</a:t>
            </a:r>
            <a:r>
              <a:rPr lang="zh-CN" altLang="zh-CN" sz="2800" dirty="0" smtClean="0"/>
              <a:t>。</a:t>
            </a:r>
            <a:endParaRPr lang="zh-CN" altLang="zh-CN" sz="2800" dirty="0"/>
          </a:p>
          <a:p>
            <a:endParaRPr lang="zh-CN" altLang="en-US" sz="2800" dirty="0"/>
          </a:p>
        </p:txBody>
      </p:sp>
      <p:sp>
        <p:nvSpPr>
          <p:cNvPr id="4" name="灯片编号占位符 3"/>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sp>
        <p:nvSpPr>
          <p:cNvPr id="3" name="内容占位符 2"/>
          <p:cNvSpPr>
            <a:spLocks noGrp="1"/>
          </p:cNvSpPr>
          <p:nvPr>
            <p:ph idx="1"/>
          </p:nvPr>
        </p:nvSpPr>
        <p:spPr/>
        <p:txBody>
          <a:bodyPr/>
          <a:lstStyle/>
          <a:p>
            <a:r>
              <a:rPr lang="en-US" altLang="zh-CN" sz="2800" dirty="0" smtClean="0"/>
              <a:t>B </a:t>
            </a:r>
            <a:r>
              <a:rPr lang="zh-CN" altLang="zh-CN" sz="2800" dirty="0" smtClean="0"/>
              <a:t>通过接口</a:t>
            </a:r>
            <a:r>
              <a:rPr lang="en-US" altLang="zh-CN" sz="2800" dirty="0" smtClean="0"/>
              <a:t> 3 </a:t>
            </a:r>
            <a:r>
              <a:rPr lang="zh-CN" altLang="zh-CN" sz="2800" dirty="0" smtClean="0"/>
              <a:t>向</a:t>
            </a:r>
            <a:r>
              <a:rPr lang="en-US" altLang="zh-CN" sz="2800" dirty="0" smtClean="0"/>
              <a:t> A </a:t>
            </a:r>
            <a:r>
              <a:rPr lang="zh-CN" altLang="zh-CN" sz="2800" dirty="0" smtClean="0"/>
              <a:t>发送</a:t>
            </a:r>
            <a:r>
              <a:rPr lang="zh-CN" altLang="zh-CN" sz="2800" dirty="0"/>
              <a:t>一帧</a:t>
            </a:r>
            <a:r>
              <a:rPr lang="zh-CN" altLang="zh-CN" sz="2800" dirty="0" smtClean="0"/>
              <a:t>。</a:t>
            </a:r>
            <a:endParaRPr lang="en-US" altLang="zh-CN" sz="2800" dirty="0" smtClean="0"/>
          </a:p>
          <a:p>
            <a:r>
              <a:rPr lang="zh-CN" altLang="zh-CN" sz="2800" dirty="0" smtClean="0"/>
              <a:t>交换机</a:t>
            </a:r>
            <a:r>
              <a:rPr lang="zh-CN" altLang="zh-CN" sz="2800" dirty="0"/>
              <a:t>查找交换表，</a:t>
            </a:r>
            <a:r>
              <a:rPr lang="zh-CN" altLang="zh-CN" sz="2800" dirty="0">
                <a:solidFill>
                  <a:srgbClr val="0000FF"/>
                </a:solidFill>
              </a:rPr>
              <a:t>发现交换表中</a:t>
            </a:r>
            <a:r>
              <a:rPr lang="zh-CN" altLang="zh-CN" sz="2800" dirty="0" smtClean="0">
                <a:solidFill>
                  <a:srgbClr val="0000FF"/>
                </a:solidFill>
              </a:rPr>
              <a:t>的</a:t>
            </a:r>
            <a:r>
              <a:rPr lang="en-US" altLang="zh-CN" sz="2800" dirty="0" smtClean="0">
                <a:solidFill>
                  <a:srgbClr val="0000FF"/>
                </a:solidFill>
              </a:rPr>
              <a:t> MAC </a:t>
            </a:r>
            <a:r>
              <a:rPr lang="zh-CN" altLang="zh-CN" sz="2800" dirty="0" smtClean="0">
                <a:solidFill>
                  <a:srgbClr val="0000FF"/>
                </a:solidFill>
              </a:rPr>
              <a:t>地址有</a:t>
            </a:r>
            <a:r>
              <a:rPr lang="en-US" altLang="zh-CN" sz="2800" dirty="0" smtClean="0">
                <a:solidFill>
                  <a:srgbClr val="0000FF"/>
                </a:solidFill>
              </a:rPr>
              <a:t> A</a:t>
            </a:r>
            <a:r>
              <a:rPr lang="zh-CN" altLang="zh-CN" sz="2800" dirty="0">
                <a:solidFill>
                  <a:srgbClr val="0000FF"/>
                </a:solidFill>
              </a:rPr>
              <a:t>。</a:t>
            </a:r>
            <a:r>
              <a:rPr lang="zh-CN" altLang="zh-CN" sz="2800" dirty="0"/>
              <a:t>表明要发送给</a:t>
            </a:r>
            <a:r>
              <a:rPr lang="en-US" altLang="zh-CN" sz="2800" dirty="0"/>
              <a:t>A</a:t>
            </a:r>
            <a:r>
              <a:rPr lang="zh-CN" altLang="zh-CN" sz="2800" dirty="0"/>
              <a:t>的帧（即目的地址</a:t>
            </a:r>
            <a:r>
              <a:rPr lang="zh-CN" altLang="zh-CN" sz="2800" dirty="0" smtClean="0"/>
              <a:t>为</a:t>
            </a:r>
            <a:r>
              <a:rPr lang="en-US" altLang="zh-CN" sz="2800" dirty="0" smtClean="0"/>
              <a:t> A </a:t>
            </a:r>
            <a:r>
              <a:rPr lang="zh-CN" altLang="zh-CN" sz="2800" dirty="0" smtClean="0"/>
              <a:t>的</a:t>
            </a:r>
            <a:r>
              <a:rPr lang="zh-CN" altLang="zh-CN" sz="2800" dirty="0"/>
              <a:t>帧）应从接口</a:t>
            </a:r>
            <a:r>
              <a:rPr lang="en-US" altLang="zh-CN" sz="2800" dirty="0"/>
              <a:t>1</a:t>
            </a:r>
            <a:r>
              <a:rPr lang="zh-CN" altLang="zh-CN" sz="2800" dirty="0"/>
              <a:t>转发。</a:t>
            </a:r>
            <a:r>
              <a:rPr lang="zh-CN" altLang="zh-CN" sz="2800" dirty="0">
                <a:solidFill>
                  <a:srgbClr val="0000FF"/>
                </a:solidFill>
              </a:rPr>
              <a:t>于是就把这个帧传送到</a:t>
            </a:r>
            <a:r>
              <a:rPr lang="zh-CN" altLang="zh-CN" sz="2800" dirty="0" smtClean="0">
                <a:solidFill>
                  <a:srgbClr val="0000FF"/>
                </a:solidFill>
              </a:rPr>
              <a:t>接口</a:t>
            </a:r>
            <a:r>
              <a:rPr lang="en-US" altLang="zh-CN" sz="2800" dirty="0" smtClean="0">
                <a:solidFill>
                  <a:srgbClr val="0000FF"/>
                </a:solidFill>
              </a:rPr>
              <a:t> 1 </a:t>
            </a:r>
            <a:r>
              <a:rPr lang="zh-CN" altLang="zh-CN" sz="2800" dirty="0" smtClean="0">
                <a:solidFill>
                  <a:srgbClr val="0000FF"/>
                </a:solidFill>
              </a:rPr>
              <a:t>转发给</a:t>
            </a:r>
            <a:r>
              <a:rPr lang="en-US" altLang="zh-CN" sz="2800" dirty="0" smtClean="0">
                <a:solidFill>
                  <a:srgbClr val="0000FF"/>
                </a:solidFill>
              </a:rPr>
              <a:t> A</a:t>
            </a:r>
            <a:r>
              <a:rPr lang="zh-CN" altLang="zh-CN" sz="2800" dirty="0" smtClean="0">
                <a:solidFill>
                  <a:srgbClr val="0000FF"/>
                </a:solidFill>
              </a:rPr>
              <a:t>。</a:t>
            </a:r>
            <a:r>
              <a:rPr lang="zh-CN" altLang="zh-CN" sz="2800" dirty="0" smtClean="0"/>
              <a:t>显然</a:t>
            </a:r>
            <a:r>
              <a:rPr lang="zh-CN" altLang="zh-CN" sz="2800" dirty="0"/>
              <a:t>，现在已经没有必要再广播收到的帧</a:t>
            </a:r>
            <a:r>
              <a:rPr lang="zh-CN" altLang="zh-CN" sz="2800" dirty="0" smtClean="0"/>
              <a:t>。</a:t>
            </a:r>
            <a:endParaRPr lang="en-US" altLang="zh-CN" sz="2800" dirty="0" smtClean="0"/>
          </a:p>
          <a:p>
            <a:r>
              <a:rPr lang="zh-CN" altLang="zh-CN" sz="2800" dirty="0" smtClean="0"/>
              <a:t>交换</a:t>
            </a:r>
            <a:r>
              <a:rPr lang="zh-CN" altLang="zh-CN" sz="2800" dirty="0"/>
              <a:t>表这时新增加的</a:t>
            </a:r>
            <a:r>
              <a:rPr lang="zh-CN" altLang="zh-CN" sz="2800" dirty="0" smtClean="0"/>
              <a:t>项目</a:t>
            </a:r>
            <a:r>
              <a:rPr lang="en-US" altLang="zh-CN" sz="2800" dirty="0" smtClean="0"/>
              <a:t> (</a:t>
            </a:r>
            <a:r>
              <a:rPr lang="en-US" altLang="zh-CN" sz="2800" dirty="0"/>
              <a:t>B, 3)</a:t>
            </a:r>
            <a:r>
              <a:rPr lang="zh-CN" altLang="zh-CN" sz="2800" dirty="0"/>
              <a:t>，表明今后如有发送</a:t>
            </a:r>
            <a:r>
              <a:rPr lang="zh-CN" altLang="zh-CN" sz="2800" dirty="0" smtClean="0"/>
              <a:t>给</a:t>
            </a:r>
            <a:r>
              <a:rPr lang="en-US" altLang="zh-CN" sz="2800" dirty="0" smtClean="0"/>
              <a:t> B </a:t>
            </a:r>
            <a:r>
              <a:rPr lang="zh-CN" altLang="zh-CN" sz="2800" dirty="0" smtClean="0"/>
              <a:t>的</a:t>
            </a:r>
            <a:r>
              <a:rPr lang="zh-CN" altLang="zh-CN" sz="2800" dirty="0"/>
              <a:t>帧，就应当从</a:t>
            </a:r>
            <a:r>
              <a:rPr lang="zh-CN" altLang="zh-CN" sz="2800" dirty="0" smtClean="0"/>
              <a:t>接口</a:t>
            </a:r>
            <a:r>
              <a:rPr lang="en-US" altLang="zh-CN" sz="2800" dirty="0" smtClean="0"/>
              <a:t> 3 </a:t>
            </a:r>
            <a:r>
              <a:rPr lang="zh-CN" altLang="zh-CN" sz="2800" dirty="0" smtClean="0"/>
              <a:t>转发</a:t>
            </a:r>
            <a:r>
              <a:rPr lang="zh-CN" altLang="zh-CN" sz="2800" dirty="0"/>
              <a:t>出去</a:t>
            </a:r>
            <a:r>
              <a:rPr lang="zh-CN" altLang="zh-CN" sz="2800" dirty="0" smtClean="0"/>
              <a:t>。</a:t>
            </a:r>
            <a:endParaRPr lang="en-US" altLang="zh-CN" sz="2800" dirty="0" smtClean="0"/>
          </a:p>
          <a:p>
            <a:r>
              <a:rPr lang="zh-CN" altLang="zh-CN" sz="2800" dirty="0"/>
              <a:t>经过一段时间后，</a:t>
            </a:r>
            <a:r>
              <a:rPr lang="zh-CN" altLang="zh-CN" sz="2800" dirty="0">
                <a:solidFill>
                  <a:srgbClr val="0000FF"/>
                </a:solidFill>
              </a:rPr>
              <a:t>只要</a:t>
            </a:r>
            <a:r>
              <a:rPr lang="zh-CN" altLang="zh-CN" sz="2800" dirty="0" smtClean="0">
                <a:solidFill>
                  <a:srgbClr val="0000FF"/>
                </a:solidFill>
              </a:rPr>
              <a:t>主机</a:t>
            </a:r>
            <a:r>
              <a:rPr lang="en-US" altLang="zh-CN" sz="2800" dirty="0" smtClean="0">
                <a:solidFill>
                  <a:srgbClr val="0000FF"/>
                </a:solidFill>
              </a:rPr>
              <a:t> C </a:t>
            </a:r>
            <a:r>
              <a:rPr lang="zh-CN" altLang="zh-CN" sz="2800" dirty="0" smtClean="0">
                <a:solidFill>
                  <a:srgbClr val="0000FF"/>
                </a:solidFill>
              </a:rPr>
              <a:t>和</a:t>
            </a:r>
            <a:r>
              <a:rPr lang="en-US" altLang="zh-CN" sz="2800" dirty="0" smtClean="0">
                <a:solidFill>
                  <a:srgbClr val="0000FF"/>
                </a:solidFill>
              </a:rPr>
              <a:t> D </a:t>
            </a:r>
            <a:r>
              <a:rPr lang="zh-CN" altLang="zh-CN" sz="2800" dirty="0" smtClean="0">
                <a:solidFill>
                  <a:srgbClr val="0000FF"/>
                </a:solidFill>
              </a:rPr>
              <a:t>也</a:t>
            </a:r>
            <a:r>
              <a:rPr lang="zh-CN" altLang="zh-CN" sz="2800" dirty="0">
                <a:solidFill>
                  <a:srgbClr val="0000FF"/>
                </a:solidFill>
              </a:rPr>
              <a:t>向其他主机发送帧，</a:t>
            </a:r>
            <a:r>
              <a:rPr lang="zh-CN" altLang="zh-CN" sz="2800" dirty="0"/>
              <a:t>以太网交换机中的交换表就会把转发</a:t>
            </a:r>
            <a:r>
              <a:rPr lang="zh-CN" altLang="zh-CN" sz="2800" dirty="0" smtClean="0"/>
              <a:t>到</a:t>
            </a:r>
            <a:r>
              <a:rPr lang="en-US" altLang="zh-CN" sz="2800" dirty="0" smtClean="0"/>
              <a:t> C </a:t>
            </a:r>
            <a:r>
              <a:rPr lang="zh-CN" altLang="zh-CN" sz="2800" dirty="0" smtClean="0"/>
              <a:t>或</a:t>
            </a:r>
            <a:r>
              <a:rPr lang="en-US" altLang="zh-CN" sz="2800" dirty="0" smtClean="0"/>
              <a:t> D </a:t>
            </a:r>
            <a:r>
              <a:rPr lang="zh-CN" altLang="zh-CN" sz="2800" dirty="0" smtClean="0"/>
              <a:t>应当</a:t>
            </a:r>
            <a:r>
              <a:rPr lang="zh-CN" altLang="zh-CN" sz="2800" dirty="0"/>
              <a:t>经过的接口号（</a:t>
            </a:r>
            <a:r>
              <a:rPr lang="en-US" altLang="zh-CN" sz="2800" dirty="0" smtClean="0"/>
              <a:t>2 </a:t>
            </a:r>
            <a:r>
              <a:rPr lang="zh-CN" altLang="zh-CN" sz="2800" dirty="0" smtClean="0"/>
              <a:t>或</a:t>
            </a:r>
            <a:r>
              <a:rPr lang="en-US" altLang="zh-CN" sz="2800" dirty="0" smtClean="0"/>
              <a:t> 4</a:t>
            </a:r>
            <a:r>
              <a:rPr lang="zh-CN" altLang="zh-CN" sz="2800" dirty="0"/>
              <a:t>）写入到交换表</a:t>
            </a:r>
            <a:r>
              <a:rPr lang="zh-CN" altLang="zh-CN" sz="2800" dirty="0" smtClean="0"/>
              <a:t>中</a:t>
            </a:r>
            <a:r>
              <a:rPr lang="zh-CN" altLang="en-US" sz="2800" dirty="0" smtClean="0"/>
              <a:t>。</a:t>
            </a:r>
            <a:endParaRPr lang="zh-CN" altLang="en-US" sz="2800" dirty="0"/>
          </a:p>
        </p:txBody>
      </p:sp>
      <p:sp>
        <p:nvSpPr>
          <p:cNvPr id="4" name="灯片编号占位符 3"/>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grpSp>
        <p:nvGrpSpPr>
          <p:cNvPr id="45" name="组合 44"/>
          <p:cNvGrpSpPr/>
          <p:nvPr/>
        </p:nvGrpSpPr>
        <p:grpSpPr>
          <a:xfrm>
            <a:off x="416496" y="1279457"/>
            <a:ext cx="6016646" cy="3702025"/>
            <a:chOff x="1282798" y="2105804"/>
            <a:chExt cx="6016646" cy="3702025"/>
          </a:xfrm>
        </p:grpSpPr>
        <p:sp>
          <p:nvSpPr>
            <p:cNvPr id="4" name="矩形 3"/>
            <p:cNvSpPr/>
            <p:nvPr/>
          </p:nvSpPr>
          <p:spPr>
            <a:xfrm>
              <a:off x="3452903" y="25383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3690860"/>
              <a:ext cx="2601995" cy="1439863"/>
            </a:xfrm>
            <a:prstGeom prst="rect">
              <a:avLst/>
            </a:prstGeom>
            <a:solidFill>
              <a:schemeClr val="bg1"/>
            </a:solidFill>
            <a:ln w="9525">
              <a:solidFill>
                <a:schemeClr val="tx1"/>
              </a:solidFill>
              <a:miter lim="800000"/>
            </a:ln>
          </p:spPr>
          <p:txBody>
            <a:bodyPr wrap="none" anchor="ctr"/>
            <a:lstStyle/>
            <a:p>
              <a:endParaRPr lang="zh-CN" altLang="en-US" b="1">
                <a:latin typeface="+mn-lt"/>
                <a:ea typeface="黑体" panose="02010609060101010101" pitchFamily="2" charset="-122"/>
              </a:endParaRPr>
            </a:p>
          </p:txBody>
        </p:sp>
        <p:cxnSp>
          <p:nvCxnSpPr>
            <p:cNvPr id="6" name="直接连接符 5"/>
            <p:cNvCxnSpPr>
              <a:stCxn id="28" idx="3"/>
            </p:cNvCxnSpPr>
            <p:nvPr/>
          </p:nvCxnSpPr>
          <p:spPr>
            <a:xfrm>
              <a:off x="6329680" y="31651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5" idx="1"/>
            </p:cNvCxnSpPr>
            <p:nvPr/>
          </p:nvCxnSpPr>
          <p:spPr>
            <a:xfrm flipV="1">
              <a:off x="2948079" y="31651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1" idx="3"/>
            </p:cNvCxnSpPr>
            <p:nvPr/>
          </p:nvCxnSpPr>
          <p:spPr>
            <a:xfrm flipV="1">
              <a:off x="6329680" y="26827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2" idx="1"/>
            </p:cNvCxnSpPr>
            <p:nvPr/>
          </p:nvCxnSpPr>
          <p:spPr>
            <a:xfrm>
              <a:off x="3019516" y="26827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3687685"/>
              <a:ext cx="2652795" cy="93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anose="02010609060101010101" pitchFamily="2" charset="-122"/>
                </a:rPr>
                <a:t>MAC</a:t>
              </a:r>
              <a:r>
                <a:rPr kumimoji="1" lang="zh-CN" altLang="en-US" sz="1600" b="1" dirty="0">
                  <a:latin typeface="+mn-lt"/>
                  <a:ea typeface="黑体" panose="02010609060101010101" pitchFamily="2" charset="-122"/>
                </a:rPr>
                <a:t>地址  </a:t>
              </a:r>
              <a:r>
                <a:rPr kumimoji="1" lang="zh-CN" altLang="en-US" sz="1600" b="1" dirty="0" smtClean="0">
                  <a:latin typeface="+mn-lt"/>
                  <a:ea typeface="黑体" panose="02010609060101010101" pitchFamily="2" charset="-122"/>
                </a:rPr>
                <a:t>接口   有效时间</a:t>
              </a:r>
              <a:endParaRPr kumimoji="1" lang="zh-CN" altLang="en-US" sz="1600" b="1" dirty="0">
                <a:latin typeface="+mn-lt"/>
                <a:ea typeface="黑体" panose="02010609060101010101" pitchFamily="2" charset="-122"/>
              </a:endParaRPr>
            </a:p>
            <a:p>
              <a:pPr defTabSz="762000" eaLnBrk="0" hangingPunct="0">
                <a:lnSpc>
                  <a:spcPct val="115000"/>
                </a:lnSpc>
              </a:pPr>
              <a:r>
                <a:rPr kumimoji="1" lang="zh-CN" altLang="en-US" sz="1600" b="1" dirty="0">
                  <a:latin typeface="+mn-lt"/>
                  <a:ea typeface="黑体" panose="02010609060101010101" pitchFamily="2" charset="-122"/>
                </a:rPr>
                <a:t> </a:t>
              </a:r>
              <a:r>
                <a:rPr kumimoji="1" lang="zh-CN" altLang="en-US" sz="1600" b="1" dirty="0" smtClean="0">
                  <a:latin typeface="+mn-lt"/>
                  <a:ea typeface="黑体" panose="02010609060101010101" pitchFamily="2" charset="-122"/>
                </a:rPr>
                <a:t>      </a:t>
              </a:r>
              <a:r>
                <a:rPr kumimoji="1" lang="en-US" altLang="zh-CN" sz="1600" b="1" dirty="0" smtClean="0">
                  <a:latin typeface="+mn-lt"/>
                  <a:ea typeface="黑体" panose="02010609060101010101" pitchFamily="2" charset="-122"/>
                </a:rPr>
                <a:t>A           1</a:t>
              </a:r>
              <a:endParaRPr kumimoji="1" lang="en-US" altLang="zh-CN" sz="1600" b="1" dirty="0">
                <a:latin typeface="+mn-lt"/>
                <a:ea typeface="黑体" panose="02010609060101010101" pitchFamily="2" charset="-122"/>
              </a:endParaRPr>
            </a:p>
            <a:p>
              <a:pPr defTabSz="762000" eaLnBrk="0" hangingPunct="0">
                <a:lnSpc>
                  <a:spcPct val="115000"/>
                </a:lnSpc>
              </a:pPr>
              <a:r>
                <a:rPr kumimoji="1" lang="en-US" altLang="zh-CN" sz="1600" b="1" dirty="0" smtClean="0">
                  <a:latin typeface="+mn-lt"/>
                  <a:ea typeface="黑体" panose="02010609060101010101" pitchFamily="2" charset="-122"/>
                </a:rPr>
                <a:t>       B           3</a:t>
              </a:r>
              <a:endParaRPr kumimoji="1" lang="en-US" altLang="zh-CN" sz="1600" b="1" dirty="0">
                <a:latin typeface="+mn-lt"/>
                <a:ea typeface="黑体" panose="02010609060101010101" pitchFamily="2" charset="-122"/>
              </a:endParaRPr>
            </a:p>
          </p:txBody>
        </p:sp>
        <p:sp>
          <p:nvSpPr>
            <p:cNvPr id="11" name="Rectangle 24"/>
            <p:cNvSpPr>
              <a:spLocks noChangeArrowheads="1"/>
            </p:cNvSpPr>
            <p:nvPr/>
          </p:nvSpPr>
          <p:spPr bwMode="auto">
            <a:xfrm>
              <a:off x="3944888" y="21058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anose="02010609060101010101" pitchFamily="2" charset="-122"/>
                  <a:ea typeface="黑体" panose="02010609060101010101" pitchFamily="2" charset="-122"/>
                </a:rPr>
                <a:t>以太网交换机</a:t>
              </a:r>
              <a:endParaRPr kumimoji="1" lang="en-US" altLang="zh-CN" sz="2400" b="1" dirty="0">
                <a:latin typeface="黑体" panose="02010609060101010101" pitchFamily="2" charset="-122"/>
                <a:ea typeface="黑体" panose="02010609060101010101" pitchFamily="2" charset="-122"/>
              </a:endParaRPr>
            </a:p>
          </p:txBody>
        </p:sp>
        <p:pic>
          <p:nvPicPr>
            <p:cNvPr id="12"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60741" y="23938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A</a:t>
              </a:r>
              <a:endParaRPr kumimoji="1" lang="en-US" altLang="zh-CN" sz="1600" b="1" baseline="-25000" dirty="0">
                <a:latin typeface="+mn-lt"/>
                <a:ea typeface="黑体" panose="02010609060101010101" pitchFamily="2" charset="-122"/>
              </a:endParaRPr>
            </a:p>
          </p:txBody>
        </p:sp>
        <p:sp>
          <p:nvSpPr>
            <p:cNvPr id="14" name="Line 50"/>
            <p:cNvSpPr>
              <a:spLocks noChangeShapeType="1"/>
            </p:cNvSpPr>
            <p:nvPr/>
          </p:nvSpPr>
          <p:spPr bwMode="auto">
            <a:xfrm>
              <a:off x="4510179" y="3690860"/>
              <a:ext cx="0" cy="14398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15" name="组合 14"/>
            <p:cNvGrpSpPr/>
            <p:nvPr/>
          </p:nvGrpSpPr>
          <p:grpSpPr>
            <a:xfrm>
              <a:off x="3575141" y="3978198"/>
              <a:ext cx="2601995" cy="863600"/>
              <a:chOff x="3575141" y="4437298"/>
              <a:chExt cx="1439863" cy="863600"/>
            </a:xfrm>
          </p:grpSpPr>
          <p:sp>
            <p:nvSpPr>
              <p:cNvPr id="16" name="Line 45"/>
              <p:cNvSpPr>
                <a:spLocks noChangeShapeType="1"/>
              </p:cNvSpPr>
              <p:nvPr/>
            </p:nvSpPr>
            <p:spPr bwMode="auto">
              <a:xfrm>
                <a:off x="3575141" y="4437298"/>
                <a:ext cx="14398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7" name="Line 46"/>
              <p:cNvSpPr>
                <a:spLocks noChangeShapeType="1"/>
              </p:cNvSpPr>
              <p:nvPr/>
            </p:nvSpPr>
            <p:spPr bwMode="auto">
              <a:xfrm>
                <a:off x="3575141" y="4724635"/>
                <a:ext cx="14398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8" name="Line 47"/>
              <p:cNvSpPr>
                <a:spLocks noChangeShapeType="1"/>
              </p:cNvSpPr>
              <p:nvPr/>
            </p:nvSpPr>
            <p:spPr bwMode="auto">
              <a:xfrm>
                <a:off x="3575141" y="5011973"/>
                <a:ext cx="1439863" cy="15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9" name="Line 66"/>
              <p:cNvSpPr>
                <a:spLocks noChangeShapeType="1"/>
              </p:cNvSpPr>
              <p:nvPr/>
            </p:nvSpPr>
            <p:spPr bwMode="auto">
              <a:xfrm>
                <a:off x="3575141" y="5299310"/>
                <a:ext cx="1439863" cy="15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grpSp>
          <p:nvGrpSpPr>
            <p:cNvPr id="20" name="组合 57"/>
            <p:cNvGrpSpPr/>
            <p:nvPr/>
          </p:nvGrpSpPr>
          <p:grpSpPr bwMode="auto">
            <a:xfrm>
              <a:off x="3452906" y="2609773"/>
              <a:ext cx="296557" cy="335989"/>
              <a:chOff x="2267744" y="1268760"/>
              <a:chExt cx="297274" cy="335989"/>
            </a:xfrm>
          </p:grpSpPr>
          <p:sp>
            <p:nvSpPr>
              <p:cNvPr id="21" name="矩形 2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2"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1</a:t>
                </a:r>
                <a:endParaRPr kumimoji="1" lang="en-US" altLang="zh-CN" sz="1600" b="1" baseline="-25000">
                  <a:latin typeface="+mn-lt"/>
                  <a:ea typeface="黑体" panose="02010609060101010101" pitchFamily="2" charset="-122"/>
                </a:endParaRPr>
              </a:p>
            </p:txBody>
          </p:sp>
        </p:grpSp>
        <p:grpSp>
          <p:nvGrpSpPr>
            <p:cNvPr id="23" name="组合 58"/>
            <p:cNvGrpSpPr/>
            <p:nvPr/>
          </p:nvGrpSpPr>
          <p:grpSpPr bwMode="auto">
            <a:xfrm>
              <a:off x="3452906" y="2997124"/>
              <a:ext cx="296557" cy="335989"/>
              <a:chOff x="2267744" y="1268760"/>
              <a:chExt cx="297274" cy="337019"/>
            </a:xfrm>
          </p:grpSpPr>
          <p:sp>
            <p:nvSpPr>
              <p:cNvPr id="24" name="矩形 2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5"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2</a:t>
                </a:r>
                <a:endParaRPr kumimoji="1" lang="en-US" altLang="zh-CN" sz="1600" b="1" baseline="-25000">
                  <a:latin typeface="+mn-lt"/>
                  <a:ea typeface="黑体" panose="02010609060101010101" pitchFamily="2" charset="-122"/>
                </a:endParaRPr>
              </a:p>
            </p:txBody>
          </p:sp>
        </p:grpSp>
        <p:grpSp>
          <p:nvGrpSpPr>
            <p:cNvPr id="26" name="组合 61"/>
            <p:cNvGrpSpPr/>
            <p:nvPr/>
          </p:nvGrpSpPr>
          <p:grpSpPr bwMode="auto">
            <a:xfrm>
              <a:off x="6033123" y="2997124"/>
              <a:ext cx="296557" cy="335989"/>
              <a:chOff x="2267744" y="1268760"/>
              <a:chExt cx="295640" cy="337019"/>
            </a:xfrm>
          </p:grpSpPr>
          <p:sp>
            <p:nvSpPr>
              <p:cNvPr id="27" name="矩形 2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8"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4</a:t>
                </a:r>
                <a:endParaRPr kumimoji="1" lang="en-US" altLang="zh-CN" sz="1600" b="1" baseline="-25000">
                  <a:latin typeface="+mn-lt"/>
                  <a:ea typeface="黑体" panose="02010609060101010101" pitchFamily="2" charset="-122"/>
                </a:endParaRPr>
              </a:p>
            </p:txBody>
          </p:sp>
        </p:grpSp>
        <p:grpSp>
          <p:nvGrpSpPr>
            <p:cNvPr id="29" name="组合 64"/>
            <p:cNvGrpSpPr/>
            <p:nvPr/>
          </p:nvGrpSpPr>
          <p:grpSpPr bwMode="auto">
            <a:xfrm>
              <a:off x="6033123" y="2609773"/>
              <a:ext cx="296557" cy="335989"/>
              <a:chOff x="2267744" y="1268760"/>
              <a:chExt cx="295640" cy="335429"/>
            </a:xfrm>
          </p:grpSpPr>
          <p:sp>
            <p:nvSpPr>
              <p:cNvPr id="30" name="矩形 2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31"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3</a:t>
                </a:r>
                <a:endParaRPr kumimoji="1" lang="en-US" altLang="zh-CN" sz="1600" b="1" baseline="-25000">
                  <a:latin typeface="+mn-lt"/>
                  <a:ea typeface="黑体" panose="02010609060101010101" pitchFamily="2" charset="-122"/>
                </a:endParaRPr>
              </a:p>
            </p:txBody>
          </p:sp>
        </p:grpSp>
        <p:sp>
          <p:nvSpPr>
            <p:cNvPr id="32" name="Rectangle 24"/>
            <p:cNvSpPr>
              <a:spLocks noChangeArrowheads="1"/>
            </p:cNvSpPr>
            <p:nvPr/>
          </p:nvSpPr>
          <p:spPr bwMode="auto">
            <a:xfrm>
              <a:off x="4586536" y="33590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anose="02010609060101010101" pitchFamily="2" charset="-122"/>
                </a:rPr>
                <a:t>交换表</a:t>
              </a:r>
              <a:endParaRPr kumimoji="1" lang="en-US" altLang="zh-CN" b="1" dirty="0">
                <a:latin typeface="+mn-lt"/>
                <a:ea typeface="黑体" panose="02010609060101010101" pitchFamily="2" charset="-122"/>
              </a:endParaRPr>
            </a:p>
          </p:txBody>
        </p:sp>
        <p:pic>
          <p:nvPicPr>
            <p:cNvPr id="33"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09383" y="30415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4"/>
            <p:cNvSpPr>
              <a:spLocks noChangeArrowheads="1"/>
            </p:cNvSpPr>
            <p:nvPr/>
          </p:nvSpPr>
          <p:spPr bwMode="auto">
            <a:xfrm>
              <a:off x="6969224" y="29939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D</a:t>
              </a:r>
              <a:endParaRPr kumimoji="1" lang="en-US" altLang="zh-CN" sz="1600" b="1" baseline="-25000" dirty="0">
                <a:latin typeface="+mn-lt"/>
                <a:ea typeface="黑体" panose="02010609060101010101" pitchFamily="2" charset="-122"/>
              </a:endParaRPr>
            </a:p>
          </p:txBody>
        </p:sp>
        <p:pic>
          <p:nvPicPr>
            <p:cNvPr id="35"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60741" y="30415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09383" y="23938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4"/>
            <p:cNvSpPr>
              <a:spLocks noChangeArrowheads="1"/>
            </p:cNvSpPr>
            <p:nvPr/>
          </p:nvSpPr>
          <p:spPr bwMode="auto">
            <a:xfrm>
              <a:off x="6969224"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B</a:t>
              </a:r>
              <a:endParaRPr kumimoji="1" lang="en-US" altLang="zh-CN" sz="1600" b="1" baseline="-25000" dirty="0">
                <a:latin typeface="+mn-lt"/>
                <a:ea typeface="黑体" panose="02010609060101010101" pitchFamily="2" charset="-122"/>
              </a:endParaRPr>
            </a:p>
          </p:txBody>
        </p:sp>
        <p:sp>
          <p:nvSpPr>
            <p:cNvPr id="38" name="Line 50"/>
            <p:cNvSpPr>
              <a:spLocks noChangeShapeType="1"/>
            </p:cNvSpPr>
            <p:nvPr/>
          </p:nvSpPr>
          <p:spPr bwMode="auto">
            <a:xfrm>
              <a:off x="5097554" y="3690860"/>
              <a:ext cx="0" cy="14398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39" name="Rectangle 34"/>
            <p:cNvSpPr>
              <a:spLocks noChangeArrowheads="1"/>
            </p:cNvSpPr>
            <p:nvPr/>
          </p:nvSpPr>
          <p:spPr bwMode="auto">
            <a:xfrm>
              <a:off x="2403252" y="30419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C</a:t>
              </a:r>
              <a:endParaRPr kumimoji="1" lang="en-US" altLang="zh-CN" sz="1600" b="1" baseline="-25000" dirty="0">
                <a:latin typeface="+mn-lt"/>
                <a:ea typeface="黑体" panose="02010609060101010101" pitchFamily="2" charset="-122"/>
              </a:endParaRPr>
            </a:p>
          </p:txBody>
        </p:sp>
        <p:sp>
          <p:nvSpPr>
            <p:cNvPr id="40" name="矩形 39"/>
            <p:cNvSpPr/>
            <p:nvPr/>
          </p:nvSpPr>
          <p:spPr>
            <a:xfrm>
              <a:off x="2660740" y="5346164"/>
              <a:ext cx="4473593" cy="461665"/>
            </a:xfrm>
            <a:prstGeom prst="rect">
              <a:avLst/>
            </a:prstGeom>
          </p:spPr>
          <p:txBody>
            <a:bodyPr wrap="square">
              <a:spAutoFit/>
            </a:bodyPr>
            <a:lstStyle/>
            <a:p>
              <a:pPr algn="ctr"/>
              <a:r>
                <a:rPr lang="zh-CN" altLang="en-US" sz="2400" b="1" dirty="0" smtClean="0">
                  <a:latin typeface="+mn-lt"/>
                  <a:ea typeface="黑体" panose="02010609060101010101" pitchFamily="2" charset="-122"/>
                </a:rPr>
                <a:t>交换</a:t>
              </a:r>
              <a:r>
                <a:rPr lang="zh-CN" altLang="en-US" sz="2400" b="1" dirty="0">
                  <a:latin typeface="+mn-lt"/>
                  <a:ea typeface="黑体" panose="02010609060101010101" pitchFamily="2" charset="-122"/>
                </a:rPr>
                <a:t>了两帧后的交换</a:t>
              </a:r>
              <a:r>
                <a:rPr lang="zh-CN" altLang="en-US" sz="2400" b="1" dirty="0" smtClean="0">
                  <a:latin typeface="+mn-lt"/>
                  <a:ea typeface="黑体" panose="02010609060101010101" pitchFamily="2" charset="-122"/>
                </a:rPr>
                <a:t>表</a:t>
              </a:r>
              <a:endParaRPr lang="en-US" altLang="zh-CN" sz="2400" b="1" dirty="0">
                <a:latin typeface="+mn-lt"/>
                <a:ea typeface="黑体" panose="02010609060101010101" pitchFamily="2" charset="-122"/>
              </a:endParaRPr>
            </a:p>
          </p:txBody>
        </p:sp>
        <p:sp>
          <p:nvSpPr>
            <p:cNvPr id="41" name="Rectangle 24"/>
            <p:cNvSpPr>
              <a:spLocks noChangeArrowheads="1"/>
            </p:cNvSpPr>
            <p:nvPr/>
          </p:nvSpPr>
          <p:spPr bwMode="auto">
            <a:xfrm>
              <a:off x="1282798" y="3933056"/>
              <a:ext cx="2086026" cy="68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p>
              <a:pPr defTabSz="762000" eaLnBrk="0" hangingPunct="0">
                <a:spcBef>
                  <a:spcPts val="300"/>
                </a:spcBef>
              </a:pPr>
              <a:r>
                <a:rPr kumimoji="1" lang="en-US" altLang="zh-CN" b="1" dirty="0">
                  <a:latin typeface="+mn-lt"/>
                  <a:ea typeface="黑体" panose="02010609060101010101" pitchFamily="2" charset="-122"/>
                </a:rPr>
                <a:t>A </a:t>
              </a:r>
              <a:r>
                <a:rPr kumimoji="1" lang="zh-CN" altLang="en-US" b="1" dirty="0">
                  <a:latin typeface="+mn-lt"/>
                  <a:ea typeface="黑体" panose="02010609060101010101" pitchFamily="2" charset="-122"/>
                </a:rPr>
                <a:t>发送一帧给 </a:t>
              </a:r>
              <a:r>
                <a:rPr kumimoji="1" lang="en-US" altLang="zh-CN" b="1" dirty="0">
                  <a:latin typeface="+mn-lt"/>
                  <a:ea typeface="黑体" panose="02010609060101010101" pitchFamily="2" charset="-122"/>
                </a:rPr>
                <a:t>B</a:t>
              </a:r>
              <a:endParaRPr kumimoji="1" lang="en-US" altLang="zh-CN" b="1" dirty="0">
                <a:latin typeface="+mn-lt"/>
                <a:ea typeface="黑体" panose="02010609060101010101" pitchFamily="2" charset="-122"/>
              </a:endParaRPr>
            </a:p>
            <a:p>
              <a:pPr defTabSz="762000" eaLnBrk="0" hangingPunct="0">
                <a:spcBef>
                  <a:spcPts val="300"/>
                </a:spcBef>
              </a:pPr>
              <a:r>
                <a:rPr kumimoji="1" lang="en-US" altLang="zh-CN" b="1" dirty="0">
                  <a:latin typeface="+mn-lt"/>
                  <a:ea typeface="黑体" panose="02010609060101010101" pitchFamily="2" charset="-122"/>
                </a:rPr>
                <a:t>B </a:t>
              </a:r>
              <a:r>
                <a:rPr kumimoji="1" lang="zh-CN" altLang="en-US" b="1" dirty="0">
                  <a:latin typeface="+mn-lt"/>
                  <a:ea typeface="黑体" panose="02010609060101010101" pitchFamily="2" charset="-122"/>
                </a:rPr>
                <a:t>发送一帧给 </a:t>
              </a:r>
              <a:r>
                <a:rPr kumimoji="1" lang="en-US" altLang="zh-CN" b="1" dirty="0">
                  <a:latin typeface="+mn-lt"/>
                  <a:ea typeface="黑体" panose="02010609060101010101" pitchFamily="2" charset="-122"/>
                </a:rPr>
                <a:t>A</a:t>
              </a:r>
              <a:endParaRPr kumimoji="1" lang="en-US" altLang="zh-CN" b="1" dirty="0">
                <a:latin typeface="+mn-lt"/>
                <a:ea typeface="黑体" panose="02010609060101010101" pitchFamily="2" charset="-122"/>
              </a:endParaRPr>
            </a:p>
          </p:txBody>
        </p:sp>
        <p:sp>
          <p:nvSpPr>
            <p:cNvPr id="42" name="右箭头 41"/>
            <p:cNvSpPr/>
            <p:nvPr/>
          </p:nvSpPr>
          <p:spPr>
            <a:xfrm>
              <a:off x="3096989" y="4108078"/>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右箭头 42"/>
            <p:cNvSpPr/>
            <p:nvPr/>
          </p:nvSpPr>
          <p:spPr>
            <a:xfrm>
              <a:off x="3103339" y="4379540"/>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6" name="矩形 45"/>
          <p:cNvSpPr/>
          <p:nvPr/>
        </p:nvSpPr>
        <p:spPr>
          <a:xfrm>
            <a:off x="5906348" y="2766407"/>
            <a:ext cx="3943196" cy="2677656"/>
          </a:xfrm>
          <a:prstGeom prst="rect">
            <a:avLst/>
          </a:prstGeom>
          <a:ln w="12700">
            <a:solidFill>
              <a:schemeClr val="tx1"/>
            </a:solidFill>
          </a:ln>
        </p:spPr>
        <p:txBody>
          <a:bodyPr wrap="square">
            <a:spAutoFit/>
          </a:bodyPr>
          <a:lstStyle/>
          <a:p>
            <a:r>
              <a:rPr lang="zh-CN" altLang="zh-CN" sz="2400" b="1" dirty="0" smtClean="0">
                <a:latin typeface="+mn-lt"/>
                <a:ea typeface="黑体" panose="02010609060101010101" pitchFamily="2" charset="-122"/>
              </a:rPr>
              <a:t>考虑到可能有时要在交换机的接口更换主机，或者主机要更换其网络适配器，这就需要更改交换表中的项目。为此，在交换表中每个项目都设有一定的</a:t>
            </a:r>
            <a:r>
              <a:rPr lang="zh-CN" altLang="zh-CN" sz="2400" b="1" dirty="0">
                <a:solidFill>
                  <a:srgbClr val="FF0000"/>
                </a:solidFill>
                <a:latin typeface="+mn-lt"/>
                <a:ea typeface="黑体" panose="02010609060101010101" pitchFamily="2" charset="-122"/>
              </a:rPr>
              <a:t>有效时间。</a:t>
            </a:r>
            <a:r>
              <a:rPr lang="zh-CN" altLang="zh-CN" sz="2400" b="1" dirty="0" smtClean="0">
                <a:solidFill>
                  <a:srgbClr val="0000FF"/>
                </a:solidFill>
                <a:latin typeface="+mn-lt"/>
                <a:ea typeface="黑体" panose="02010609060101010101" pitchFamily="2" charset="-122"/>
              </a:rPr>
              <a:t>过期的项目就自动被删除。</a:t>
            </a:r>
            <a:endParaRPr lang="zh-CN" altLang="en-US" sz="2400" b="1" dirty="0">
              <a:solidFill>
                <a:srgbClr val="0000FF"/>
              </a:solidFill>
              <a:latin typeface="+mn-lt"/>
              <a:ea typeface="黑体" panose="02010609060101010101" pitchFamily="2" charset="-122"/>
            </a:endParaRPr>
          </a:p>
        </p:txBody>
      </p:sp>
      <p:cxnSp>
        <p:nvCxnSpPr>
          <p:cNvPr id="48" name="直接箭头连接符 47"/>
          <p:cNvCxnSpPr/>
          <p:nvPr/>
        </p:nvCxnSpPr>
        <p:spPr bwMode="auto">
          <a:xfrm flipH="1" flipV="1">
            <a:off x="5166821" y="3043900"/>
            <a:ext cx="792160" cy="339431"/>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矩形 48"/>
          <p:cNvSpPr/>
          <p:nvPr/>
        </p:nvSpPr>
        <p:spPr>
          <a:xfrm>
            <a:off x="848544" y="5589240"/>
            <a:ext cx="8640960"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anose="02010609060101010101" pitchFamily="2" charset="-122"/>
              </a:rPr>
              <a:t>以太网交换机的这种自学习方法使得以太网交换机能够即插即用，不必人工进行配置，因此非常方便。</a:t>
            </a:r>
            <a:endParaRPr lang="zh-CN" altLang="zh-CN" sz="2400" b="1" dirty="0">
              <a:solidFill>
                <a:srgbClr val="000066"/>
              </a:solidFill>
              <a:latin typeface="+mn-lt"/>
              <a:ea typeface="黑体" panose="02010609060101010101" pitchFamily="2" charset="-122"/>
            </a:endParaRPr>
          </a:p>
        </p:txBody>
      </p:sp>
      <p:sp>
        <p:nvSpPr>
          <p:cNvPr id="3" name="灯片编号占位符 2"/>
          <p:cNvSpPr>
            <a:spLocks noGrp="1"/>
          </p:cNvSpPr>
          <p:nvPr>
            <p:ph type="sldNum" sz="quarter" idx="12"/>
          </p:nvPr>
        </p:nvSpPr>
        <p:spPr/>
        <p:txBody>
          <a:bodyPr/>
          <a:p>
            <a:fld id="{14338B79-8FD5-46F1-8A19-651A319ADB19}" type="slidenum">
              <a:rPr lang="zh-CN" altLang="en-US"/>
            </a:fld>
            <a:endParaRPr lang="en-US" altLang="zh-CN"/>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pPr algn="ctr"/>
            <a:r>
              <a:rPr lang="zh-CN" altLang="en-US" sz="4000" dirty="0"/>
              <a:t>交换机</a:t>
            </a:r>
            <a:r>
              <a:rPr lang="zh-CN" altLang="en-US" sz="4000" dirty="0" smtClean="0"/>
              <a:t>自学习</a:t>
            </a:r>
            <a:r>
              <a:rPr lang="zh-CN" altLang="en-US" sz="4000" dirty="0"/>
              <a:t>和转发</a:t>
            </a:r>
            <a:r>
              <a:rPr lang="zh-CN" altLang="en-US" sz="4000" dirty="0" smtClean="0"/>
              <a:t>帧的</a:t>
            </a:r>
            <a:r>
              <a:rPr lang="zh-CN" altLang="en-US" sz="4000" dirty="0"/>
              <a:t>步骤归纳 </a:t>
            </a:r>
            <a:endParaRPr lang="zh-CN" altLang="en-US" sz="4000" dirty="0"/>
          </a:p>
        </p:txBody>
      </p:sp>
      <p:sp>
        <p:nvSpPr>
          <p:cNvPr id="650243" name="Rectangle 3"/>
          <p:cNvSpPr>
            <a:spLocks noGrp="1" noChangeArrowheads="1"/>
          </p:cNvSpPr>
          <p:nvPr>
            <p:ph idx="1"/>
          </p:nvPr>
        </p:nvSpPr>
        <p:spPr/>
        <p:txBody>
          <a:bodyPr/>
          <a:lstStyle/>
          <a:p>
            <a:r>
              <a:rPr lang="zh-CN" altLang="en-US" sz="2800" dirty="0"/>
              <a:t>交换机</a:t>
            </a:r>
            <a:r>
              <a:rPr lang="zh-CN" altLang="en-US" sz="2800" dirty="0" smtClean="0"/>
              <a:t>收到</a:t>
            </a:r>
            <a:r>
              <a:rPr lang="zh-CN" altLang="en-US" sz="2800" dirty="0"/>
              <a:t>一帧后先进行</a:t>
            </a:r>
            <a:r>
              <a:rPr lang="zh-CN" altLang="en-US" sz="2800" dirty="0">
                <a:solidFill>
                  <a:srgbClr val="FF0000"/>
                </a:solidFill>
              </a:rPr>
              <a:t>自学习。</a:t>
            </a:r>
            <a:r>
              <a:rPr lang="zh-CN" altLang="en-US" sz="2800" dirty="0" smtClean="0"/>
              <a:t>查找交换表</a:t>
            </a:r>
            <a:r>
              <a:rPr lang="zh-CN" altLang="en-US" sz="2800" dirty="0"/>
              <a:t>中与收到帧的</a:t>
            </a:r>
            <a:r>
              <a:rPr lang="zh-CN" altLang="en-US" sz="2800" dirty="0">
                <a:solidFill>
                  <a:srgbClr val="FF0000"/>
                </a:solidFill>
              </a:rPr>
              <a:t>源地址有无相匹配</a:t>
            </a:r>
            <a:r>
              <a:rPr lang="zh-CN" altLang="en-US" sz="2800" dirty="0"/>
              <a:t>的项目</a:t>
            </a:r>
            <a:r>
              <a:rPr lang="zh-CN" altLang="en-US" sz="2800" dirty="0" smtClean="0"/>
              <a:t>。</a:t>
            </a:r>
            <a:endParaRPr lang="en-US" altLang="zh-CN" sz="2800" dirty="0" smtClean="0"/>
          </a:p>
          <a:p>
            <a:pPr lvl="1"/>
            <a:r>
              <a:rPr lang="zh-CN" altLang="en-US" sz="2400" dirty="0" smtClean="0"/>
              <a:t>如</a:t>
            </a:r>
            <a:r>
              <a:rPr lang="zh-CN" altLang="en-US" sz="2400" dirty="0"/>
              <a:t>没有，就</a:t>
            </a:r>
            <a:r>
              <a:rPr lang="zh-CN" altLang="en-US" sz="2400" dirty="0" smtClean="0"/>
              <a:t>在交换表</a:t>
            </a:r>
            <a:r>
              <a:rPr lang="zh-CN" altLang="en-US" sz="2400" dirty="0"/>
              <a:t>中增加一个项目（源地址、进入的接口</a:t>
            </a:r>
            <a:r>
              <a:rPr lang="zh-CN" altLang="en-US" sz="2400" dirty="0" smtClean="0"/>
              <a:t>和有效时间</a:t>
            </a:r>
            <a:r>
              <a:rPr lang="zh-CN" altLang="en-US" sz="2400" dirty="0"/>
              <a:t>）</a:t>
            </a:r>
            <a:r>
              <a:rPr lang="zh-CN" altLang="en-US" sz="2400" dirty="0" smtClean="0"/>
              <a:t>。</a:t>
            </a:r>
            <a:endParaRPr lang="en-US" altLang="zh-CN" sz="2400" dirty="0" smtClean="0"/>
          </a:p>
          <a:p>
            <a:pPr lvl="1"/>
            <a:r>
              <a:rPr lang="zh-CN" altLang="en-US" sz="2400" dirty="0" smtClean="0"/>
              <a:t>如</a:t>
            </a:r>
            <a:r>
              <a:rPr lang="zh-CN" altLang="en-US" sz="2400" dirty="0"/>
              <a:t>有，则把原有的项目进行</a:t>
            </a:r>
            <a:r>
              <a:rPr lang="zh-CN" altLang="en-US" sz="2400" dirty="0" smtClean="0"/>
              <a:t>更新（</a:t>
            </a:r>
            <a:r>
              <a:rPr lang="zh-CN" altLang="en-US" sz="2400" dirty="0"/>
              <a:t>进入的</a:t>
            </a:r>
            <a:r>
              <a:rPr lang="zh-CN" altLang="en-US" sz="2400" dirty="0" smtClean="0"/>
              <a:t>接口或有效时间）。</a:t>
            </a:r>
            <a:endParaRPr lang="zh-CN" altLang="en-US" sz="2400" dirty="0"/>
          </a:p>
          <a:p>
            <a:r>
              <a:rPr lang="zh-CN" altLang="en-US" sz="2800" dirty="0">
                <a:solidFill>
                  <a:srgbClr val="FF0000"/>
                </a:solidFill>
              </a:rPr>
              <a:t>转发帧。</a:t>
            </a:r>
            <a:r>
              <a:rPr lang="zh-CN" altLang="en-US" sz="2800" dirty="0" smtClean="0"/>
              <a:t>查找交换表</a:t>
            </a:r>
            <a:r>
              <a:rPr lang="zh-CN" altLang="en-US" sz="2800" dirty="0"/>
              <a:t>中与收到帧的</a:t>
            </a:r>
            <a:r>
              <a:rPr lang="zh-CN" altLang="en-US" sz="2800" dirty="0">
                <a:solidFill>
                  <a:srgbClr val="FF0000"/>
                </a:solidFill>
              </a:rPr>
              <a:t>目的地址有无相匹配</a:t>
            </a:r>
            <a:r>
              <a:rPr lang="zh-CN" altLang="en-US" sz="2800" dirty="0"/>
              <a:t>的项目。</a:t>
            </a:r>
            <a:endParaRPr lang="zh-CN" altLang="en-US" sz="2800" dirty="0"/>
          </a:p>
          <a:p>
            <a:pPr lvl="1"/>
            <a:r>
              <a:rPr lang="zh-CN" altLang="en-US" sz="2400" dirty="0">
                <a:ea typeface="黑体" panose="02010609060101010101" pitchFamily="2" charset="-122"/>
              </a:rPr>
              <a:t>如没有，</a:t>
            </a:r>
            <a:r>
              <a:rPr lang="zh-CN" altLang="en-US" sz="2400" dirty="0" smtClean="0">
                <a:ea typeface="黑体" panose="02010609060101010101" pitchFamily="2" charset="-122"/>
              </a:rPr>
              <a:t>则向所有</a:t>
            </a:r>
            <a:r>
              <a:rPr lang="zh-CN" altLang="en-US" sz="2400" dirty="0">
                <a:ea typeface="黑体" panose="02010609060101010101" pitchFamily="2" charset="-122"/>
              </a:rPr>
              <a:t>其他接口</a:t>
            </a:r>
            <a:r>
              <a:rPr lang="zh-CN" altLang="en-US" sz="2400" dirty="0" smtClean="0">
                <a:ea typeface="黑体" panose="02010609060101010101" pitchFamily="2" charset="-122"/>
              </a:rPr>
              <a:t>（进入的</a:t>
            </a:r>
            <a:r>
              <a:rPr lang="zh-CN" altLang="en-US" sz="2400" dirty="0">
                <a:ea typeface="黑体" panose="02010609060101010101" pitchFamily="2" charset="-122"/>
              </a:rPr>
              <a:t>接口除外</a:t>
            </a:r>
            <a:r>
              <a:rPr lang="zh-CN" altLang="en-US" sz="2400" dirty="0" smtClean="0">
                <a:ea typeface="黑体" panose="02010609060101010101" pitchFamily="2" charset="-122"/>
              </a:rPr>
              <a:t>）转发</a:t>
            </a:r>
            <a:r>
              <a:rPr lang="zh-CN" altLang="en-US" sz="2400" dirty="0">
                <a:ea typeface="黑体" panose="02010609060101010101" pitchFamily="2" charset="-122"/>
              </a:rPr>
              <a:t>。</a:t>
            </a:r>
            <a:endParaRPr lang="zh-CN" altLang="en-US" sz="2400" dirty="0">
              <a:ea typeface="黑体" panose="02010609060101010101" pitchFamily="2" charset="-122"/>
            </a:endParaRPr>
          </a:p>
          <a:p>
            <a:pPr lvl="1"/>
            <a:r>
              <a:rPr lang="zh-CN" altLang="en-US" sz="2400" dirty="0">
                <a:ea typeface="黑体" panose="02010609060101010101" pitchFamily="2" charset="-122"/>
              </a:rPr>
              <a:t>如有，则</a:t>
            </a:r>
            <a:r>
              <a:rPr lang="zh-CN" altLang="en-US" sz="2400" dirty="0" smtClean="0">
                <a:ea typeface="黑体" panose="02010609060101010101" pitchFamily="2" charset="-122"/>
              </a:rPr>
              <a:t>按</a:t>
            </a:r>
            <a:r>
              <a:rPr lang="zh-CN" altLang="en-US" sz="2400" dirty="0"/>
              <a:t>交换</a:t>
            </a:r>
            <a:r>
              <a:rPr lang="zh-CN" altLang="en-US" sz="2400" dirty="0" smtClean="0">
                <a:ea typeface="黑体" panose="02010609060101010101" pitchFamily="2" charset="-122"/>
              </a:rPr>
              <a:t>表</a:t>
            </a:r>
            <a:r>
              <a:rPr lang="zh-CN" altLang="en-US" sz="2400" dirty="0">
                <a:ea typeface="黑体" panose="02010609060101010101" pitchFamily="2" charset="-122"/>
              </a:rPr>
              <a:t>中给出的接口进行转发。</a:t>
            </a:r>
            <a:endParaRPr lang="zh-CN" altLang="en-US" sz="2400" dirty="0">
              <a:ea typeface="黑体" panose="02010609060101010101" pitchFamily="2" charset="-122"/>
            </a:endParaRPr>
          </a:p>
          <a:p>
            <a:pPr lvl="1"/>
            <a:r>
              <a:rPr lang="zh-CN" altLang="en-US" sz="2400" dirty="0" smtClean="0">
                <a:ea typeface="黑体" panose="02010609060101010101" pitchFamily="2" charset="-122"/>
              </a:rPr>
              <a:t>若交换表</a:t>
            </a:r>
            <a:r>
              <a:rPr lang="zh-CN" altLang="en-US" sz="2400" dirty="0">
                <a:ea typeface="黑体" panose="02010609060101010101" pitchFamily="2" charset="-122"/>
              </a:rPr>
              <a:t>中给出的接口就是该帧</a:t>
            </a:r>
            <a:r>
              <a:rPr lang="zh-CN" altLang="en-US" sz="2400" dirty="0" smtClean="0">
                <a:ea typeface="黑体" panose="02010609060101010101" pitchFamily="2" charset="-122"/>
              </a:rPr>
              <a:t>进入交换机的</a:t>
            </a:r>
            <a:r>
              <a:rPr lang="zh-CN" altLang="en-US" sz="2400" dirty="0">
                <a:ea typeface="黑体" panose="02010609060101010101" pitchFamily="2" charset="-122"/>
              </a:rPr>
              <a:t>接口，则应丢弃这个帧（因为这时不需要</a:t>
            </a:r>
            <a:r>
              <a:rPr lang="zh-CN" altLang="en-US" sz="2400" dirty="0" smtClean="0">
                <a:ea typeface="黑体" panose="02010609060101010101" pitchFamily="2" charset="-122"/>
              </a:rPr>
              <a:t>经过交换机进行</a:t>
            </a:r>
            <a:r>
              <a:rPr lang="zh-CN" altLang="en-US" sz="2400" dirty="0">
                <a:ea typeface="黑体" panose="02010609060101010101" pitchFamily="2" charset="-122"/>
              </a:rPr>
              <a:t>转发）。</a:t>
            </a:r>
            <a:endParaRPr lang="zh-CN" altLang="en-US" sz="2400" dirty="0">
              <a:ea typeface="黑体" panose="02010609060101010101" pitchFamily="2" charset="-122"/>
            </a:endParaRPr>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4" name="Rectangle 3"/>
          <p:cNvSpPr>
            <a:spLocks noGrp="1"/>
          </p:cNvSpPr>
          <p:nvPr>
            <p:ph idx="1"/>
          </p:nvPr>
        </p:nvSpPr>
        <p:spPr>
          <a:xfrm>
            <a:off x="758825" y="1169988"/>
            <a:ext cx="8229600" cy="3886200"/>
          </a:xfrm>
        </p:spPr>
        <p:txBody>
          <a:bodyPr vert="horz" wrap="square" lIns="91440" tIns="45720" rIns="91440" bIns="45720" anchor="t"/>
          <a:p>
            <a:pPr eaLnBrk="1" hangingPunct="1"/>
            <a:r>
              <a:rPr lang="zh-CN" altLang="en-US" sz="2000" dirty="0">
                <a:latin typeface="Comic Sans MS" panose="030F0702030302020204" pitchFamily="66" charset="0"/>
                <a:ea typeface="幼圆" panose="02010509060101010101" pitchFamily="49" charset="-122"/>
                <a:cs typeface="+mn-cs"/>
              </a:rPr>
              <a:t>现有五个站分别连接在三个局域网上， 并且用两个网桥连接起来，如下图所示。每一个网桥的两个端口号都标明在图上。在一开始，两个网桥中的转发表都是空的。以后有以下各站向其他的站发送了数据帧，即</a:t>
            </a:r>
            <a:r>
              <a:rPr lang="en-US" altLang="zh-CN" sz="2000" dirty="0">
                <a:latin typeface="Comic Sans MS" panose="030F0702030302020204" pitchFamily="66" charset="0"/>
                <a:ea typeface="幼圆" panose="02010509060101010101" pitchFamily="49" charset="-122"/>
                <a:cs typeface="+mn-cs"/>
              </a:rPr>
              <a:t>H1</a:t>
            </a:r>
            <a:r>
              <a:rPr lang="zh-CN" altLang="en-US" sz="2000" dirty="0">
                <a:latin typeface="Comic Sans MS" panose="030F0702030302020204" pitchFamily="66" charset="0"/>
                <a:ea typeface="幼圆" panose="02010509060101010101" pitchFamily="49" charset="-122"/>
                <a:cs typeface="+mn-cs"/>
              </a:rPr>
              <a:t>发送给</a:t>
            </a:r>
            <a:r>
              <a:rPr lang="en-US" altLang="zh-CN" sz="2000" dirty="0">
                <a:latin typeface="Comic Sans MS" panose="030F0702030302020204" pitchFamily="66" charset="0"/>
                <a:ea typeface="幼圆" panose="02010509060101010101" pitchFamily="49" charset="-122"/>
                <a:cs typeface="+mn-cs"/>
              </a:rPr>
              <a:t>H5</a:t>
            </a:r>
            <a:r>
              <a:rPr lang="zh-CN" altLang="en-US" sz="2000" dirty="0">
                <a:latin typeface="Comic Sans MS" panose="030F0702030302020204" pitchFamily="66" charset="0"/>
                <a:ea typeface="幼圆" panose="02010509060101010101" pitchFamily="49" charset="-122"/>
                <a:cs typeface="+mn-cs"/>
              </a:rPr>
              <a:t>，</a:t>
            </a:r>
            <a:r>
              <a:rPr lang="en-US" altLang="zh-CN" sz="2000" dirty="0">
                <a:latin typeface="Comic Sans MS" panose="030F0702030302020204" pitchFamily="66" charset="0"/>
                <a:ea typeface="幼圆" panose="02010509060101010101" pitchFamily="49" charset="-122"/>
                <a:cs typeface="+mn-cs"/>
              </a:rPr>
              <a:t>H3</a:t>
            </a:r>
            <a:r>
              <a:rPr lang="zh-CN" altLang="en-US" sz="2000" dirty="0">
                <a:latin typeface="Comic Sans MS" panose="030F0702030302020204" pitchFamily="66" charset="0"/>
                <a:ea typeface="幼圆" panose="02010509060101010101" pitchFamily="49" charset="-122"/>
                <a:cs typeface="+mn-cs"/>
              </a:rPr>
              <a:t>发送给</a:t>
            </a:r>
            <a:r>
              <a:rPr lang="en-US" altLang="zh-CN" sz="2000" dirty="0">
                <a:latin typeface="Comic Sans MS" panose="030F0702030302020204" pitchFamily="66" charset="0"/>
                <a:ea typeface="幼圆" panose="02010509060101010101" pitchFamily="49" charset="-122"/>
                <a:cs typeface="+mn-cs"/>
              </a:rPr>
              <a:t>H2</a:t>
            </a:r>
            <a:r>
              <a:rPr lang="zh-CN" altLang="en-US" sz="2000" dirty="0">
                <a:latin typeface="Comic Sans MS" panose="030F0702030302020204" pitchFamily="66" charset="0"/>
                <a:ea typeface="幼圆" panose="02010509060101010101" pitchFamily="49" charset="-122"/>
                <a:cs typeface="+mn-cs"/>
              </a:rPr>
              <a:t>，</a:t>
            </a:r>
            <a:r>
              <a:rPr lang="en-US" altLang="zh-CN" sz="2000" dirty="0">
                <a:latin typeface="Comic Sans MS" panose="030F0702030302020204" pitchFamily="66" charset="0"/>
                <a:ea typeface="幼圆" panose="02010509060101010101" pitchFamily="49" charset="-122"/>
                <a:cs typeface="+mn-cs"/>
              </a:rPr>
              <a:t>H4</a:t>
            </a:r>
            <a:r>
              <a:rPr lang="zh-CN" altLang="en-US" sz="2000" dirty="0">
                <a:latin typeface="Comic Sans MS" panose="030F0702030302020204" pitchFamily="66" charset="0"/>
                <a:ea typeface="幼圆" panose="02010509060101010101" pitchFamily="49" charset="-122"/>
                <a:cs typeface="+mn-cs"/>
              </a:rPr>
              <a:t>发送给</a:t>
            </a:r>
            <a:r>
              <a:rPr lang="en-US" altLang="zh-CN" sz="2000" dirty="0">
                <a:latin typeface="Comic Sans MS" panose="030F0702030302020204" pitchFamily="66" charset="0"/>
                <a:ea typeface="幼圆" panose="02010509060101010101" pitchFamily="49" charset="-122"/>
                <a:cs typeface="+mn-cs"/>
              </a:rPr>
              <a:t>H3</a:t>
            </a:r>
            <a:r>
              <a:rPr lang="zh-CN" altLang="en-US" sz="2000" dirty="0">
                <a:latin typeface="Comic Sans MS" panose="030F0702030302020204" pitchFamily="66" charset="0"/>
                <a:ea typeface="幼圆" panose="02010509060101010101" pitchFamily="49" charset="-122"/>
                <a:cs typeface="+mn-cs"/>
              </a:rPr>
              <a:t>，</a:t>
            </a:r>
            <a:r>
              <a:rPr lang="en-US" altLang="zh-CN" sz="2000" dirty="0">
                <a:latin typeface="Comic Sans MS" panose="030F0702030302020204" pitchFamily="66" charset="0"/>
                <a:ea typeface="幼圆" panose="02010509060101010101" pitchFamily="49" charset="-122"/>
                <a:cs typeface="+mn-cs"/>
              </a:rPr>
              <a:t>H2</a:t>
            </a:r>
            <a:r>
              <a:rPr lang="zh-CN" altLang="en-US" sz="2000" dirty="0">
                <a:latin typeface="Comic Sans MS" panose="030F0702030302020204" pitchFamily="66" charset="0"/>
                <a:ea typeface="幼圆" panose="02010509060101010101" pitchFamily="49" charset="-122"/>
                <a:cs typeface="+mn-cs"/>
              </a:rPr>
              <a:t>发送给</a:t>
            </a:r>
            <a:r>
              <a:rPr lang="en-US" altLang="zh-CN" sz="2000" dirty="0">
                <a:latin typeface="Comic Sans MS" panose="030F0702030302020204" pitchFamily="66" charset="0"/>
                <a:ea typeface="幼圆" panose="02010509060101010101" pitchFamily="49" charset="-122"/>
                <a:cs typeface="+mn-cs"/>
              </a:rPr>
              <a:t>H1</a:t>
            </a:r>
            <a:r>
              <a:rPr lang="zh-CN" altLang="en-US" sz="2000" dirty="0">
                <a:latin typeface="Comic Sans MS" panose="030F0702030302020204" pitchFamily="66" charset="0"/>
                <a:ea typeface="幼圆" panose="02010509060101010101" pitchFamily="49" charset="-122"/>
                <a:cs typeface="+mn-cs"/>
              </a:rPr>
              <a:t>。试将有关数据填写在下表中。</a:t>
            </a:r>
            <a:r>
              <a:rPr lang="zh-CN" altLang="en-US" sz="2800" dirty="0">
                <a:latin typeface="Comic Sans MS" panose="030F0702030302020204" pitchFamily="66" charset="0"/>
                <a:ea typeface="幼圆" panose="02010509060101010101" pitchFamily="49" charset="-122"/>
                <a:cs typeface="+mn-cs"/>
              </a:rPr>
              <a:t> </a:t>
            </a:r>
            <a:endParaRPr lang="zh-CN" altLang="en-US" sz="2800" dirty="0">
              <a:latin typeface="Comic Sans MS" panose="030F0702030302020204" pitchFamily="66" charset="0"/>
              <a:ea typeface="幼圆" panose="02010509060101010101" pitchFamily="49" charset="-122"/>
              <a:cs typeface="+mn-cs"/>
            </a:endParaRPr>
          </a:p>
        </p:txBody>
      </p:sp>
      <p:grpSp>
        <p:nvGrpSpPr>
          <p:cNvPr id="207875" name="Group 4"/>
          <p:cNvGrpSpPr/>
          <p:nvPr/>
        </p:nvGrpSpPr>
        <p:grpSpPr>
          <a:xfrm>
            <a:off x="2145030" y="3359785"/>
            <a:ext cx="6276340" cy="2498725"/>
            <a:chOff x="672" y="2112"/>
            <a:chExt cx="3176" cy="1344"/>
          </a:xfrm>
        </p:grpSpPr>
        <p:grpSp>
          <p:nvGrpSpPr>
            <p:cNvPr id="207877" name="Group 5"/>
            <p:cNvGrpSpPr/>
            <p:nvPr/>
          </p:nvGrpSpPr>
          <p:grpSpPr>
            <a:xfrm>
              <a:off x="672" y="2112"/>
              <a:ext cx="1488" cy="1200"/>
              <a:chOff x="672" y="2112"/>
              <a:chExt cx="1488" cy="1200"/>
            </a:xfrm>
          </p:grpSpPr>
          <p:pic>
            <p:nvPicPr>
              <p:cNvPr id="207895" name="Picture 6"/>
              <p:cNvPicPr>
                <a:picLocks noChangeAspect="1"/>
              </p:cNvPicPr>
              <p:nvPr/>
            </p:nvPicPr>
            <p:blipFill>
              <a:blip r:embed="rId1"/>
              <a:srcRect l="8333" t="63254" r="63890" b="7324"/>
              <a:stretch>
                <a:fillRect/>
              </a:stretch>
            </p:blipFill>
            <p:spPr>
              <a:xfrm>
                <a:off x="720" y="2352"/>
                <a:ext cx="1440" cy="960"/>
              </a:xfrm>
              <a:prstGeom prst="rect">
                <a:avLst/>
              </a:prstGeom>
              <a:noFill/>
              <a:ln w="9525">
                <a:noFill/>
              </a:ln>
            </p:spPr>
          </p:pic>
          <p:sp>
            <p:nvSpPr>
              <p:cNvPr id="207896" name="Text Box 7"/>
              <p:cNvSpPr txBox="1"/>
              <p:nvPr/>
            </p:nvSpPr>
            <p:spPr>
              <a:xfrm>
                <a:off x="672" y="2783"/>
                <a:ext cx="272" cy="2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algn="just" eaLnBrk="1" hangingPunct="1">
                  <a:spcBef>
                    <a:spcPct val="0"/>
                  </a:spcBef>
                  <a:buFontTx/>
                  <a:buNone/>
                </a:pPr>
                <a:r>
                  <a:rPr lang="en-US" altLang="zh-CN" sz="1600" b="1" dirty="0">
                    <a:solidFill>
                      <a:srgbClr val="00B050"/>
                    </a:solidFill>
                    <a:latin typeface="Times New Roman" panose="02020603050405020304" pitchFamily="18" charset="0"/>
                    <a:ea typeface="宋体" panose="02010600030101010101" pitchFamily="2" charset="-122"/>
                  </a:rPr>
                  <a:t>H1</a:t>
                </a:r>
                <a:endParaRPr lang="en-US" altLang="zh-CN" sz="1600" b="1" dirty="0">
                  <a:solidFill>
                    <a:srgbClr val="00B050"/>
                  </a:solidFill>
                  <a:latin typeface="Times New Roman" panose="02020603050405020304" pitchFamily="18" charset="0"/>
                  <a:ea typeface="宋体" panose="02010600030101010101" pitchFamily="2" charset="-122"/>
                </a:endParaRPr>
              </a:p>
            </p:txBody>
          </p:sp>
          <p:sp>
            <p:nvSpPr>
              <p:cNvPr id="207897" name="Text Box 8"/>
              <p:cNvSpPr txBox="1"/>
              <p:nvPr/>
            </p:nvSpPr>
            <p:spPr>
              <a:xfrm>
                <a:off x="1008" y="2775"/>
                <a:ext cx="272" cy="2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algn="just" eaLnBrk="1" hangingPunct="1">
                  <a:spcBef>
                    <a:spcPct val="0"/>
                  </a:spcBef>
                  <a:buFontTx/>
                  <a:buNone/>
                </a:pPr>
                <a:r>
                  <a:rPr lang="en-US" altLang="zh-CN" sz="1600" b="1" dirty="0">
                    <a:solidFill>
                      <a:srgbClr val="00B050"/>
                    </a:solidFill>
                    <a:latin typeface="Times New Roman" panose="02020603050405020304" pitchFamily="18" charset="0"/>
                    <a:ea typeface="宋体" panose="02010600030101010101" pitchFamily="2" charset="-122"/>
                  </a:rPr>
                  <a:t>H2</a:t>
                </a:r>
                <a:endParaRPr lang="en-US" altLang="zh-CN" sz="1600" b="1" dirty="0">
                  <a:solidFill>
                    <a:srgbClr val="00B050"/>
                  </a:solidFill>
                  <a:latin typeface="Times New Roman" panose="02020603050405020304" pitchFamily="18" charset="0"/>
                  <a:ea typeface="宋体" panose="02010600030101010101" pitchFamily="2" charset="-122"/>
                </a:endParaRPr>
              </a:p>
            </p:txBody>
          </p:sp>
          <p:sp>
            <p:nvSpPr>
              <p:cNvPr id="207898" name="Text Box 9"/>
              <p:cNvSpPr txBox="1"/>
              <p:nvPr/>
            </p:nvSpPr>
            <p:spPr>
              <a:xfrm>
                <a:off x="1680" y="2775"/>
                <a:ext cx="272" cy="2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algn="just" eaLnBrk="1" hangingPunct="1">
                  <a:spcBef>
                    <a:spcPct val="0"/>
                  </a:spcBef>
                  <a:buFontTx/>
                  <a:buNone/>
                </a:pPr>
                <a:r>
                  <a:rPr lang="en-US" altLang="zh-CN" sz="1600" b="1" dirty="0">
                    <a:solidFill>
                      <a:srgbClr val="00B050"/>
                    </a:solidFill>
                    <a:latin typeface="Times New Roman" panose="02020603050405020304" pitchFamily="18" charset="0"/>
                    <a:ea typeface="宋体" panose="02010600030101010101" pitchFamily="2" charset="-122"/>
                  </a:rPr>
                  <a:t>H3</a:t>
                </a:r>
                <a:endParaRPr lang="en-US" altLang="zh-CN" sz="1600" b="1" dirty="0">
                  <a:solidFill>
                    <a:srgbClr val="00B050"/>
                  </a:solidFill>
                  <a:latin typeface="Times New Roman" panose="02020603050405020304" pitchFamily="18" charset="0"/>
                  <a:ea typeface="宋体" panose="02010600030101010101" pitchFamily="2" charset="-122"/>
                </a:endParaRPr>
              </a:p>
            </p:txBody>
          </p:sp>
          <p:sp>
            <p:nvSpPr>
              <p:cNvPr id="207899" name="Text Box 10"/>
              <p:cNvSpPr txBox="1"/>
              <p:nvPr/>
            </p:nvSpPr>
            <p:spPr>
              <a:xfrm>
                <a:off x="720" y="2484"/>
                <a:ext cx="587" cy="2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algn="just" eaLnBrk="1" hangingPunct="1">
                  <a:spcBef>
                    <a:spcPct val="0"/>
                  </a:spcBef>
                  <a:buFontTx/>
                  <a:buNone/>
                </a:pPr>
                <a:r>
                  <a:rPr lang="zh-CN" altLang="en-US" sz="1800" b="1" dirty="0">
                    <a:solidFill>
                      <a:srgbClr val="FF0000"/>
                    </a:solidFill>
                    <a:latin typeface="Times New Roman" panose="02020603050405020304" pitchFamily="18" charset="0"/>
                    <a:ea typeface="宋体" panose="02010600030101010101" pitchFamily="2" charset="-122"/>
                  </a:rPr>
                  <a:t>端口     </a:t>
                </a:r>
                <a:r>
                  <a:rPr lang="en-US" altLang="zh-CN" sz="1800" b="1" dirty="0">
                    <a:solidFill>
                      <a:srgbClr val="FF0000"/>
                    </a:solidFill>
                    <a:latin typeface="Times New Roman" panose="02020603050405020304" pitchFamily="18" charset="0"/>
                    <a:ea typeface="宋体" panose="02010600030101010101" pitchFamily="2" charset="-122"/>
                  </a:rPr>
                  <a:t>1</a:t>
                </a:r>
                <a:endParaRPr lang="en-US" altLang="zh-CN" sz="1800" b="1" dirty="0">
                  <a:solidFill>
                    <a:srgbClr val="FF0000"/>
                  </a:solidFill>
                  <a:latin typeface="Times New Roman" panose="02020603050405020304" pitchFamily="18" charset="0"/>
                  <a:ea typeface="宋体" panose="02010600030101010101" pitchFamily="2" charset="-122"/>
                </a:endParaRPr>
              </a:p>
            </p:txBody>
          </p:sp>
          <p:sp>
            <p:nvSpPr>
              <p:cNvPr id="207900" name="Text Box 11"/>
              <p:cNvSpPr txBox="1"/>
              <p:nvPr/>
            </p:nvSpPr>
            <p:spPr>
              <a:xfrm>
                <a:off x="1963" y="2484"/>
                <a:ext cx="180" cy="2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algn="just" eaLnBrk="1" hangingPunct="1">
                  <a:spcBef>
                    <a:spcPct val="0"/>
                  </a:spcBef>
                  <a:buFontTx/>
                  <a:buNone/>
                </a:pPr>
                <a:r>
                  <a:rPr lang="en-US" altLang="zh-CN" sz="1800" b="1" dirty="0">
                    <a:solidFill>
                      <a:srgbClr val="FF0000"/>
                    </a:solidFill>
                    <a:latin typeface="Times New Roman" panose="02020603050405020304" pitchFamily="18" charset="0"/>
                    <a:ea typeface="宋体" panose="02010600030101010101" pitchFamily="2" charset="-122"/>
                  </a:rPr>
                  <a:t>2</a:t>
                </a:r>
                <a:endParaRPr lang="en-US" altLang="zh-CN" sz="1800" b="1" dirty="0">
                  <a:solidFill>
                    <a:srgbClr val="FF0000"/>
                  </a:solidFill>
                  <a:latin typeface="Times New Roman" panose="02020603050405020304" pitchFamily="18" charset="0"/>
                  <a:ea typeface="宋体" panose="02010600030101010101" pitchFamily="2" charset="-122"/>
                </a:endParaRPr>
              </a:p>
            </p:txBody>
          </p:sp>
          <p:sp>
            <p:nvSpPr>
              <p:cNvPr id="207901" name="Text Box 12"/>
              <p:cNvSpPr txBox="1"/>
              <p:nvPr/>
            </p:nvSpPr>
            <p:spPr>
              <a:xfrm>
                <a:off x="1488" y="2112"/>
                <a:ext cx="265" cy="2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algn="just" eaLnBrk="1" hangingPunct="1">
                  <a:spcBef>
                    <a:spcPct val="0"/>
                  </a:spcBef>
                  <a:buFontTx/>
                  <a:buNone/>
                </a:pPr>
                <a:r>
                  <a:rPr lang="en-US" altLang="zh-CN" sz="1800" b="1" dirty="0">
                    <a:solidFill>
                      <a:srgbClr val="000000"/>
                    </a:solidFill>
                    <a:latin typeface="Arial Unicode MS" panose="020B0604020202020204" charset="-122"/>
                    <a:ea typeface="宋体" panose="02010600030101010101" pitchFamily="2" charset="-122"/>
                  </a:rPr>
                  <a:t>B1</a:t>
                </a:r>
                <a:endParaRPr lang="en-US" altLang="zh-CN" sz="1800" b="1" dirty="0">
                  <a:solidFill>
                    <a:srgbClr val="000000"/>
                  </a:solidFill>
                  <a:latin typeface="Arial Unicode MS" panose="020B0604020202020204" charset="-122"/>
                  <a:ea typeface="宋体" panose="02010600030101010101" pitchFamily="2" charset="-122"/>
                </a:endParaRPr>
              </a:p>
            </p:txBody>
          </p:sp>
        </p:grpSp>
        <p:grpSp>
          <p:nvGrpSpPr>
            <p:cNvPr id="207878" name="Group 13"/>
            <p:cNvGrpSpPr/>
            <p:nvPr/>
          </p:nvGrpSpPr>
          <p:grpSpPr>
            <a:xfrm>
              <a:off x="2251" y="2120"/>
              <a:ext cx="1085" cy="596"/>
              <a:chOff x="2503" y="2112"/>
              <a:chExt cx="1085" cy="596"/>
            </a:xfrm>
          </p:grpSpPr>
          <p:pic>
            <p:nvPicPr>
              <p:cNvPr id="207891" name="Picture 14"/>
              <p:cNvPicPr>
                <a:picLocks noChangeAspect="1"/>
              </p:cNvPicPr>
              <p:nvPr/>
            </p:nvPicPr>
            <p:blipFill>
              <a:blip r:embed="rId1"/>
              <a:srcRect l="16574" t="63254" r="65742" b="26448"/>
              <a:stretch>
                <a:fillRect/>
              </a:stretch>
            </p:blipFill>
            <p:spPr>
              <a:xfrm>
                <a:off x="2587" y="2352"/>
                <a:ext cx="917" cy="336"/>
              </a:xfrm>
              <a:prstGeom prst="rect">
                <a:avLst/>
              </a:prstGeom>
              <a:noFill/>
              <a:ln w="9525">
                <a:noFill/>
              </a:ln>
            </p:spPr>
          </p:pic>
          <p:sp>
            <p:nvSpPr>
              <p:cNvPr id="207892" name="Text Box 15"/>
              <p:cNvSpPr txBox="1"/>
              <p:nvPr/>
            </p:nvSpPr>
            <p:spPr>
              <a:xfrm>
                <a:off x="2503" y="2492"/>
                <a:ext cx="180" cy="171"/>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algn="just" eaLnBrk="1" hangingPunct="1">
                  <a:spcBef>
                    <a:spcPct val="0"/>
                  </a:spcBef>
                  <a:buFontTx/>
                  <a:buNone/>
                </a:pPr>
                <a:r>
                  <a:rPr lang="en-US" altLang="zh-CN" sz="1800" b="1" dirty="0">
                    <a:solidFill>
                      <a:srgbClr val="FF0000"/>
                    </a:solidFill>
                    <a:latin typeface="Times New Roman" panose="02020603050405020304" pitchFamily="18" charset="0"/>
                    <a:ea typeface="宋体" panose="02010600030101010101" pitchFamily="2" charset="-122"/>
                  </a:rPr>
                  <a:t>1</a:t>
                </a:r>
                <a:endParaRPr lang="en-US" altLang="zh-CN" sz="1800" b="1" dirty="0">
                  <a:solidFill>
                    <a:srgbClr val="FF0000"/>
                  </a:solidFill>
                  <a:latin typeface="Times New Roman" panose="02020603050405020304" pitchFamily="18" charset="0"/>
                  <a:ea typeface="宋体" panose="02010600030101010101" pitchFamily="2" charset="-122"/>
                </a:endParaRPr>
              </a:p>
            </p:txBody>
          </p:sp>
          <p:sp>
            <p:nvSpPr>
              <p:cNvPr id="207893" name="Text Box 16"/>
              <p:cNvSpPr txBox="1"/>
              <p:nvPr/>
            </p:nvSpPr>
            <p:spPr>
              <a:xfrm>
                <a:off x="3408" y="2496"/>
                <a:ext cx="180" cy="2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algn="just" eaLnBrk="1" hangingPunct="1">
                  <a:spcBef>
                    <a:spcPct val="0"/>
                  </a:spcBef>
                  <a:buFontTx/>
                  <a:buNone/>
                </a:pPr>
                <a:r>
                  <a:rPr lang="en-US" altLang="zh-CN" sz="1800" b="1" dirty="0">
                    <a:solidFill>
                      <a:srgbClr val="FF0000"/>
                    </a:solidFill>
                    <a:latin typeface="Times New Roman" panose="02020603050405020304" pitchFamily="18" charset="0"/>
                    <a:ea typeface="宋体" panose="02010600030101010101" pitchFamily="2" charset="-122"/>
                  </a:rPr>
                  <a:t>2</a:t>
                </a:r>
                <a:endParaRPr lang="en-US" altLang="zh-CN" sz="1800" b="1" dirty="0">
                  <a:solidFill>
                    <a:srgbClr val="FF0000"/>
                  </a:solidFill>
                  <a:latin typeface="Times New Roman" panose="02020603050405020304" pitchFamily="18" charset="0"/>
                  <a:ea typeface="宋体" panose="02010600030101010101" pitchFamily="2" charset="-122"/>
                </a:endParaRPr>
              </a:p>
            </p:txBody>
          </p:sp>
          <p:sp>
            <p:nvSpPr>
              <p:cNvPr id="207894" name="Text Box 17"/>
              <p:cNvSpPr txBox="1"/>
              <p:nvPr/>
            </p:nvSpPr>
            <p:spPr>
              <a:xfrm>
                <a:off x="2951" y="2112"/>
                <a:ext cx="265" cy="2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algn="just" eaLnBrk="1" hangingPunct="1">
                  <a:spcBef>
                    <a:spcPct val="0"/>
                  </a:spcBef>
                  <a:buFontTx/>
                  <a:buNone/>
                </a:pPr>
                <a:r>
                  <a:rPr lang="en-US" altLang="zh-CN" sz="1800" dirty="0">
                    <a:solidFill>
                      <a:srgbClr val="000000"/>
                    </a:solidFill>
                    <a:latin typeface="Times New Roman" panose="02020603050405020304" pitchFamily="18" charset="0"/>
                    <a:ea typeface="宋体" panose="02010600030101010101" pitchFamily="2" charset="-122"/>
                  </a:rPr>
                  <a:t>B2</a:t>
                </a:r>
                <a:endParaRPr lang="en-US" altLang="zh-CN" sz="1800" dirty="0">
                  <a:latin typeface="Tahoma" panose="020B0604030504040204" pitchFamily="34" charset="0"/>
                  <a:ea typeface="宋体" panose="02010600030101010101" pitchFamily="2" charset="-122"/>
                </a:endParaRPr>
              </a:p>
            </p:txBody>
          </p:sp>
        </p:grpSp>
        <p:sp>
          <p:nvSpPr>
            <p:cNvPr id="207879" name="Line 18"/>
            <p:cNvSpPr/>
            <p:nvPr/>
          </p:nvSpPr>
          <p:spPr>
            <a:xfrm>
              <a:off x="2112" y="2720"/>
              <a:ext cx="480" cy="0"/>
            </a:xfrm>
            <a:prstGeom prst="line">
              <a:avLst/>
            </a:prstGeom>
            <a:ln w="28575" cap="flat" cmpd="sng">
              <a:solidFill>
                <a:srgbClr val="000000"/>
              </a:solidFill>
              <a:prstDash val="solid"/>
              <a:headEnd type="none" w="med" len="med"/>
              <a:tailEnd type="none" w="med" len="med"/>
            </a:ln>
          </p:spPr>
        </p:sp>
        <p:sp>
          <p:nvSpPr>
            <p:cNvPr id="207880" name="Line 19"/>
            <p:cNvSpPr/>
            <p:nvPr/>
          </p:nvSpPr>
          <p:spPr>
            <a:xfrm>
              <a:off x="2552" y="2632"/>
              <a:ext cx="0" cy="96"/>
            </a:xfrm>
            <a:prstGeom prst="line">
              <a:avLst/>
            </a:prstGeom>
            <a:ln w="28575" cap="flat" cmpd="sng">
              <a:solidFill>
                <a:srgbClr val="000000"/>
              </a:solidFill>
              <a:prstDash val="solid"/>
              <a:headEnd type="none" w="med" len="med"/>
              <a:tailEnd type="none" w="med" len="med"/>
            </a:ln>
          </p:spPr>
        </p:sp>
        <p:grpSp>
          <p:nvGrpSpPr>
            <p:cNvPr id="207881" name="Group 20"/>
            <p:cNvGrpSpPr/>
            <p:nvPr/>
          </p:nvGrpSpPr>
          <p:grpSpPr>
            <a:xfrm>
              <a:off x="2928" y="2688"/>
              <a:ext cx="720" cy="624"/>
              <a:chOff x="3504" y="2592"/>
              <a:chExt cx="720" cy="624"/>
            </a:xfrm>
          </p:grpSpPr>
          <p:pic>
            <p:nvPicPr>
              <p:cNvPr id="207888" name="Picture 21"/>
              <p:cNvPicPr>
                <a:picLocks noChangeAspect="1"/>
              </p:cNvPicPr>
              <p:nvPr/>
            </p:nvPicPr>
            <p:blipFill>
              <a:blip r:embed="rId1"/>
              <a:srcRect l="8333" t="73552" r="78705" b="7324"/>
              <a:stretch>
                <a:fillRect/>
              </a:stretch>
            </p:blipFill>
            <p:spPr>
              <a:xfrm>
                <a:off x="3552" y="2592"/>
                <a:ext cx="672" cy="624"/>
              </a:xfrm>
              <a:prstGeom prst="rect">
                <a:avLst/>
              </a:prstGeom>
              <a:noFill/>
              <a:ln w="9525">
                <a:noFill/>
              </a:ln>
            </p:spPr>
          </p:pic>
          <p:sp>
            <p:nvSpPr>
              <p:cNvPr id="207889" name="Text Box 22"/>
              <p:cNvSpPr txBox="1"/>
              <p:nvPr/>
            </p:nvSpPr>
            <p:spPr>
              <a:xfrm>
                <a:off x="3504" y="2687"/>
                <a:ext cx="272" cy="2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algn="just" eaLnBrk="1" hangingPunct="1">
                  <a:spcBef>
                    <a:spcPct val="0"/>
                  </a:spcBef>
                  <a:buFontTx/>
                  <a:buNone/>
                </a:pPr>
                <a:r>
                  <a:rPr lang="en-US" altLang="zh-CN" sz="1600" b="1" dirty="0">
                    <a:solidFill>
                      <a:srgbClr val="00B050"/>
                    </a:solidFill>
                    <a:latin typeface="Times New Roman" panose="02020603050405020304" pitchFamily="18" charset="0"/>
                    <a:ea typeface="宋体" panose="02010600030101010101" pitchFamily="2" charset="-122"/>
                  </a:rPr>
                  <a:t>H4</a:t>
                </a:r>
                <a:endParaRPr lang="en-US" altLang="zh-CN" sz="1600" b="1" dirty="0">
                  <a:solidFill>
                    <a:srgbClr val="00B050"/>
                  </a:solidFill>
                  <a:latin typeface="Times New Roman" panose="02020603050405020304" pitchFamily="18" charset="0"/>
                  <a:ea typeface="宋体" panose="02010600030101010101" pitchFamily="2" charset="-122"/>
                </a:endParaRPr>
              </a:p>
            </p:txBody>
          </p:sp>
          <p:sp>
            <p:nvSpPr>
              <p:cNvPr id="207890" name="Text Box 23"/>
              <p:cNvSpPr txBox="1"/>
              <p:nvPr/>
            </p:nvSpPr>
            <p:spPr>
              <a:xfrm>
                <a:off x="3840" y="2679"/>
                <a:ext cx="272" cy="2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algn="just" eaLnBrk="1" hangingPunct="1">
                  <a:spcBef>
                    <a:spcPct val="0"/>
                  </a:spcBef>
                  <a:buFontTx/>
                  <a:buNone/>
                </a:pPr>
                <a:r>
                  <a:rPr lang="en-US" altLang="zh-CN" sz="1600" b="1" dirty="0">
                    <a:solidFill>
                      <a:srgbClr val="00B050"/>
                    </a:solidFill>
                    <a:latin typeface="Times New Roman" panose="02020603050405020304" pitchFamily="18" charset="0"/>
                    <a:ea typeface="宋体" panose="02010600030101010101" pitchFamily="2" charset="-122"/>
                  </a:rPr>
                  <a:t>H5</a:t>
                </a:r>
                <a:endParaRPr lang="en-US" altLang="zh-CN" sz="1600" b="1" dirty="0">
                  <a:solidFill>
                    <a:srgbClr val="00B050"/>
                  </a:solidFill>
                  <a:latin typeface="Times New Roman" panose="02020603050405020304" pitchFamily="18" charset="0"/>
                  <a:ea typeface="宋体" panose="02010600030101010101" pitchFamily="2" charset="-122"/>
                </a:endParaRPr>
              </a:p>
            </p:txBody>
          </p:sp>
        </p:grpSp>
        <p:sp>
          <p:nvSpPr>
            <p:cNvPr id="207882" name="Line 24"/>
            <p:cNvSpPr/>
            <p:nvPr/>
          </p:nvSpPr>
          <p:spPr>
            <a:xfrm>
              <a:off x="3080" y="2640"/>
              <a:ext cx="0" cy="96"/>
            </a:xfrm>
            <a:prstGeom prst="line">
              <a:avLst/>
            </a:prstGeom>
            <a:ln w="28575" cap="flat" cmpd="sng">
              <a:solidFill>
                <a:srgbClr val="000000"/>
              </a:solidFill>
              <a:prstDash val="solid"/>
              <a:headEnd type="none" w="med" len="med"/>
              <a:tailEnd type="none" w="med" len="med"/>
            </a:ln>
          </p:spPr>
        </p:sp>
        <p:sp>
          <p:nvSpPr>
            <p:cNvPr id="207883" name="Text Box 25"/>
            <p:cNvSpPr txBox="1"/>
            <p:nvPr/>
          </p:nvSpPr>
          <p:spPr>
            <a:xfrm>
              <a:off x="672" y="3264"/>
              <a:ext cx="440" cy="192"/>
            </a:xfrm>
            <a:prstGeom prst="rect">
              <a:avLst/>
            </a:prstGeom>
            <a:noFill/>
            <a:ln w="9525">
              <a:noFill/>
            </a:ln>
          </p:spPr>
          <p:txBody>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algn="just" eaLnBrk="1" hangingPunct="1">
                <a:spcBef>
                  <a:spcPct val="0"/>
                </a:spcBef>
                <a:buFontTx/>
                <a:buNone/>
              </a:pPr>
              <a:r>
                <a:rPr lang="en-US" altLang="zh-CN" sz="1800" b="1" dirty="0">
                  <a:solidFill>
                    <a:srgbClr val="000000"/>
                  </a:solidFill>
                  <a:latin typeface="Times New Roman" panose="02020603050405020304" pitchFamily="18" charset="0"/>
                  <a:ea typeface="宋体" panose="02010600030101010101" pitchFamily="2" charset="-122"/>
                </a:rPr>
                <a:t>MAC1</a:t>
              </a:r>
              <a:endParaRPr lang="en-US" altLang="zh-CN" sz="1800" b="1" dirty="0">
                <a:solidFill>
                  <a:srgbClr val="000000"/>
                </a:solidFill>
                <a:latin typeface="Times New Roman" panose="02020603050405020304" pitchFamily="18" charset="0"/>
                <a:ea typeface="宋体" panose="02010600030101010101" pitchFamily="2" charset="-122"/>
              </a:endParaRPr>
            </a:p>
          </p:txBody>
        </p:sp>
        <p:sp>
          <p:nvSpPr>
            <p:cNvPr id="207884" name="Text Box 26"/>
            <p:cNvSpPr txBox="1"/>
            <p:nvPr/>
          </p:nvSpPr>
          <p:spPr>
            <a:xfrm>
              <a:off x="1104" y="3264"/>
              <a:ext cx="440" cy="192"/>
            </a:xfrm>
            <a:prstGeom prst="rect">
              <a:avLst/>
            </a:prstGeom>
            <a:noFill/>
            <a:ln w="9525">
              <a:noFill/>
            </a:ln>
          </p:spPr>
          <p:txBody>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algn="just" eaLnBrk="1" hangingPunct="1">
                <a:spcBef>
                  <a:spcPct val="0"/>
                </a:spcBef>
                <a:buFontTx/>
                <a:buNone/>
              </a:pPr>
              <a:r>
                <a:rPr lang="en-US" altLang="zh-CN" sz="1800" b="1" dirty="0">
                  <a:solidFill>
                    <a:srgbClr val="000000"/>
                  </a:solidFill>
                  <a:latin typeface="Times New Roman" panose="02020603050405020304" pitchFamily="18" charset="0"/>
                  <a:ea typeface="宋体" panose="02010600030101010101" pitchFamily="2" charset="-122"/>
                </a:rPr>
                <a:t>MAC2</a:t>
              </a:r>
              <a:endParaRPr lang="en-US" altLang="zh-CN" sz="1800" b="1" dirty="0">
                <a:solidFill>
                  <a:srgbClr val="000000"/>
                </a:solidFill>
                <a:latin typeface="Times New Roman" panose="02020603050405020304" pitchFamily="18" charset="0"/>
                <a:ea typeface="宋体" panose="02010600030101010101" pitchFamily="2" charset="-122"/>
              </a:endParaRPr>
            </a:p>
          </p:txBody>
        </p:sp>
        <p:sp>
          <p:nvSpPr>
            <p:cNvPr id="207885" name="Text Box 27"/>
            <p:cNvSpPr txBox="1"/>
            <p:nvPr/>
          </p:nvSpPr>
          <p:spPr>
            <a:xfrm>
              <a:off x="1728" y="3264"/>
              <a:ext cx="440" cy="192"/>
            </a:xfrm>
            <a:prstGeom prst="rect">
              <a:avLst/>
            </a:prstGeom>
            <a:noFill/>
            <a:ln w="9525">
              <a:noFill/>
            </a:ln>
          </p:spPr>
          <p:txBody>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algn="just" eaLnBrk="1" hangingPunct="1">
                <a:spcBef>
                  <a:spcPct val="0"/>
                </a:spcBef>
                <a:buFontTx/>
                <a:buNone/>
              </a:pPr>
              <a:r>
                <a:rPr lang="en-US" altLang="zh-CN" sz="1800" b="1" dirty="0">
                  <a:solidFill>
                    <a:srgbClr val="000000"/>
                  </a:solidFill>
                  <a:latin typeface="Times New Roman" panose="02020603050405020304" pitchFamily="18" charset="0"/>
                  <a:ea typeface="宋体" panose="02010600030101010101" pitchFamily="2" charset="-122"/>
                </a:rPr>
                <a:t>MAC3</a:t>
              </a:r>
              <a:endParaRPr lang="en-US" altLang="zh-CN" sz="1800" b="1" dirty="0">
                <a:solidFill>
                  <a:srgbClr val="000000"/>
                </a:solidFill>
                <a:latin typeface="Times New Roman" panose="02020603050405020304" pitchFamily="18" charset="0"/>
                <a:ea typeface="宋体" panose="02010600030101010101" pitchFamily="2" charset="-122"/>
              </a:endParaRPr>
            </a:p>
          </p:txBody>
        </p:sp>
        <p:sp>
          <p:nvSpPr>
            <p:cNvPr id="207886" name="Text Box 28"/>
            <p:cNvSpPr txBox="1"/>
            <p:nvPr/>
          </p:nvSpPr>
          <p:spPr>
            <a:xfrm>
              <a:off x="2880" y="3264"/>
              <a:ext cx="440" cy="192"/>
            </a:xfrm>
            <a:prstGeom prst="rect">
              <a:avLst/>
            </a:prstGeom>
            <a:noFill/>
            <a:ln w="9525">
              <a:noFill/>
            </a:ln>
          </p:spPr>
          <p:txBody>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algn="just" eaLnBrk="1" hangingPunct="1">
                <a:spcBef>
                  <a:spcPct val="0"/>
                </a:spcBef>
                <a:buFontTx/>
                <a:buNone/>
              </a:pPr>
              <a:r>
                <a:rPr lang="en-US" altLang="zh-CN" sz="1800" b="1" dirty="0">
                  <a:solidFill>
                    <a:srgbClr val="000000"/>
                  </a:solidFill>
                  <a:latin typeface="Times New Roman" panose="02020603050405020304" pitchFamily="18" charset="0"/>
                  <a:ea typeface="宋体" panose="02010600030101010101" pitchFamily="2" charset="-122"/>
                </a:rPr>
                <a:t>MAC4</a:t>
              </a:r>
              <a:endParaRPr lang="en-US" altLang="zh-CN" sz="1800" b="1" dirty="0">
                <a:solidFill>
                  <a:srgbClr val="000000"/>
                </a:solidFill>
                <a:latin typeface="Times New Roman" panose="02020603050405020304" pitchFamily="18" charset="0"/>
                <a:ea typeface="宋体" panose="02010600030101010101" pitchFamily="2" charset="-122"/>
              </a:endParaRPr>
            </a:p>
          </p:txBody>
        </p:sp>
        <p:sp>
          <p:nvSpPr>
            <p:cNvPr id="207887" name="Text Box 29"/>
            <p:cNvSpPr txBox="1"/>
            <p:nvPr/>
          </p:nvSpPr>
          <p:spPr>
            <a:xfrm>
              <a:off x="3408" y="3264"/>
              <a:ext cx="440" cy="192"/>
            </a:xfrm>
            <a:prstGeom prst="rect">
              <a:avLst/>
            </a:prstGeom>
            <a:noFill/>
            <a:ln w="9525">
              <a:noFill/>
            </a:ln>
          </p:spPr>
          <p:txBody>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algn="just" eaLnBrk="1" hangingPunct="1">
                <a:spcBef>
                  <a:spcPct val="0"/>
                </a:spcBef>
                <a:buFontTx/>
                <a:buNone/>
              </a:pPr>
              <a:r>
                <a:rPr lang="en-US" altLang="zh-CN" sz="1800" b="1" dirty="0">
                  <a:solidFill>
                    <a:srgbClr val="000000"/>
                  </a:solidFill>
                  <a:latin typeface="Times New Roman" panose="02020603050405020304" pitchFamily="18" charset="0"/>
                  <a:ea typeface="宋体" panose="02010600030101010101" pitchFamily="2" charset="-122"/>
                </a:rPr>
                <a:t>MAC5</a:t>
              </a:r>
              <a:endParaRPr lang="en-US" altLang="zh-CN" sz="1800" b="1" dirty="0">
                <a:solidFill>
                  <a:srgbClr val="000000"/>
                </a:solidFill>
                <a:latin typeface="Times New Roman" panose="02020603050405020304" pitchFamily="18" charset="0"/>
                <a:ea typeface="宋体" panose="02010600030101010101" pitchFamily="2" charset="-122"/>
              </a:endParaRPr>
            </a:p>
          </p:txBody>
        </p:sp>
      </p:grpSp>
      <p:sp>
        <p:nvSpPr>
          <p:cNvPr id="207876" name="Rectangle 2"/>
          <p:cNvSpPr/>
          <p:nvPr/>
        </p:nvSpPr>
        <p:spPr>
          <a:xfrm>
            <a:off x="927735" y="228600"/>
            <a:ext cx="6324600" cy="533400"/>
          </a:xfrm>
          <a:prstGeom prst="rect">
            <a:avLst/>
          </a:prstGeom>
          <a:noFill/>
          <a:ln w="9525">
            <a:noFill/>
          </a:ln>
        </p:spPr>
        <p:txBody>
          <a:bodyPr anchor="ct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algn="r">
              <a:spcBef>
                <a:spcPct val="0"/>
              </a:spcBef>
              <a:buFontTx/>
              <a:buNone/>
            </a:pPr>
            <a:r>
              <a:rPr lang="zh-CN" altLang="en-US" sz="4000" dirty="0">
                <a:solidFill>
                  <a:schemeClr val="tx1"/>
                </a:solidFill>
                <a:latin typeface="Arial" panose="020B0604020202020204" pitchFamily="34" charset="0"/>
              </a:rPr>
              <a:t>练习</a:t>
            </a:r>
            <a:endParaRPr lang="zh-CN" altLang="en-US" sz="4000" dirty="0">
              <a:solidFill>
                <a:schemeClr val="tx1"/>
              </a:solidFill>
              <a:latin typeface="Arial" panose="020B0604020202020204" pitchFamily="34" charset="0"/>
            </a:endParaRP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76195" name="Group 3"/>
          <p:cNvGraphicFramePr>
            <a:graphicFrameLocks noGrp="1"/>
          </p:cNvGraphicFramePr>
          <p:nvPr>
            <p:ph type="tbl" idx="1"/>
          </p:nvPr>
        </p:nvGraphicFramePr>
        <p:xfrm>
          <a:off x="638175" y="1609725"/>
          <a:ext cx="8729345" cy="4344670"/>
        </p:xfrm>
        <a:graphic>
          <a:graphicData uri="http://schemas.openxmlformats.org/drawingml/2006/table">
            <a:tbl>
              <a:tblPr/>
              <a:tblGrid>
                <a:gridCol w="1113155"/>
                <a:gridCol w="915670"/>
                <a:gridCol w="917575"/>
                <a:gridCol w="755650"/>
                <a:gridCol w="1023620"/>
                <a:gridCol w="1809750"/>
                <a:gridCol w="2193925"/>
              </a:tblGrid>
              <a:tr h="400050">
                <a:tc rowSpan="2">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发送的帧</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gridSpan="2">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网桥</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的转发表</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hMerge="1">
                  <a:tcPr/>
                </a:tc>
                <a:tc gridSpan="2">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网桥</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2</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的转发表</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hMerge="1">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网桥</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的处理</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网桥</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2</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的处理</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r>
              <a:tr h="698500">
                <a:tc vMerge="1">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站地址</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端口</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站地址</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端口</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转发</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丢弃</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登记</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转发</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丢弃</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登记</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r>
              <a:tr h="811530">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H1--&gt; H5</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r>
              <a:tr h="812165">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H3--&gt; H2</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r>
              <a:tr h="809625">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H4--&gt; H3</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12800">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H2--&gt; H1</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Comic Sans MS" panose="030F0702030302020204" pitchFamily="66" charset="0"/>
                        <a:ea typeface="幼圆" panose="02010509060101010101" pitchFamily="49"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09982" name="Rectangle 2"/>
          <p:cNvSpPr/>
          <p:nvPr/>
        </p:nvSpPr>
        <p:spPr>
          <a:xfrm>
            <a:off x="2895600" y="228600"/>
            <a:ext cx="6324600" cy="533400"/>
          </a:xfrm>
          <a:prstGeom prst="rect">
            <a:avLst/>
          </a:prstGeom>
          <a:noFill/>
          <a:ln w="9525">
            <a:noFill/>
          </a:ln>
        </p:spPr>
        <p:txBody>
          <a:bodyPr anchor="ct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algn="r">
              <a:spcBef>
                <a:spcPct val="0"/>
              </a:spcBef>
              <a:buFontTx/>
              <a:buNone/>
            </a:pPr>
            <a:r>
              <a:rPr lang="zh-CN" altLang="en-US" sz="4000" dirty="0">
                <a:solidFill>
                  <a:schemeClr val="bg1"/>
                </a:solidFill>
                <a:latin typeface="Arial" panose="020B0604020202020204" pitchFamily="34" charset="0"/>
              </a:rPr>
              <a:t>练习</a:t>
            </a:r>
            <a:endParaRPr lang="en-US" altLang="zh-CN" sz="4000" dirty="0">
              <a:solidFill>
                <a:schemeClr val="bg1"/>
              </a:solidFill>
              <a:latin typeface="Arial" panose="020B0604020202020204" pitchFamily="34" charset="0"/>
            </a:endParaRPr>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46" name="Rectangle 59"/>
          <p:cNvSpPr>
            <a:spLocks noGrp="1"/>
          </p:cNvSpPr>
          <p:nvPr>
            <p:ph type="title"/>
          </p:nvPr>
        </p:nvSpPr>
        <p:spPr>
          <a:xfrm>
            <a:off x="1639888" y="33338"/>
            <a:ext cx="6324600" cy="533400"/>
          </a:xfrm>
        </p:spPr>
        <p:txBody>
          <a:bodyPr vert="horz" wrap="square" lIns="91440" tIns="45720" rIns="91440" bIns="45720" anchor="ctr"/>
          <a:p>
            <a:pPr algn="r" eaLnBrk="1" hangingPunct="1"/>
            <a:r>
              <a:rPr lang="zh-CN" altLang="en-US" sz="3600" dirty="0">
                <a:solidFill>
                  <a:schemeClr val="tx2"/>
                </a:solidFill>
                <a:latin typeface="Comic Sans MS" panose="030F0702030302020204" pitchFamily="66" charset="0"/>
                <a:ea typeface="幼圆" panose="02010509060101010101" pitchFamily="49" charset="-122"/>
                <a:cs typeface="+mj-cs"/>
              </a:rPr>
              <a:t>练习（答案）</a:t>
            </a:r>
            <a:endParaRPr lang="zh-CN" altLang="en-US" sz="3600" dirty="0">
              <a:solidFill>
                <a:schemeClr val="tx2"/>
              </a:solidFill>
              <a:latin typeface="Comic Sans MS" panose="030F0702030302020204" pitchFamily="66" charset="0"/>
              <a:ea typeface="幼圆" panose="02010509060101010101" pitchFamily="49" charset="-122"/>
              <a:cs typeface="+mj-cs"/>
            </a:endParaRPr>
          </a:p>
        </p:txBody>
      </p:sp>
      <p:graphicFrame>
        <p:nvGraphicFramePr>
          <p:cNvPr id="777219" name="Group 3"/>
          <p:cNvGraphicFramePr>
            <a:graphicFrameLocks noGrp="1"/>
          </p:cNvGraphicFramePr>
          <p:nvPr>
            <p:ph type="tbl" idx="1"/>
            <p:custDataLst>
              <p:tags r:id="rId1"/>
            </p:custDataLst>
          </p:nvPr>
        </p:nvGraphicFramePr>
        <p:xfrm>
          <a:off x="631825" y="1412875"/>
          <a:ext cx="8893175" cy="4795520"/>
        </p:xfrm>
        <a:graphic>
          <a:graphicData uri="http://schemas.openxmlformats.org/drawingml/2006/table">
            <a:tbl>
              <a:tblPr/>
              <a:tblGrid>
                <a:gridCol w="1081405"/>
                <a:gridCol w="863600"/>
                <a:gridCol w="1007745"/>
                <a:gridCol w="936625"/>
                <a:gridCol w="1002030"/>
                <a:gridCol w="1957070"/>
                <a:gridCol w="2044700"/>
              </a:tblGrid>
              <a:tr h="500380">
                <a:tc rowSpan="2">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发送的帧</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gridSpan="2">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网桥</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1</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的转发表</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hMerge="1">
                  <a:tcPr/>
                </a:tc>
                <a:tc gridSpan="2">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网桥</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2</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的转发表</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hMerge="1">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网桥</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1</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的处理</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网桥</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2</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的处理</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r>
              <a:tr h="800100">
                <a:tc vMerge="1">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站地址</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端口</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站地址</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端口</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转发</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丢弃</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登记</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转发</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丢弃</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a:t>
                      </a:r>
                      <a:r>
                        <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登记</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r>
              <a:tr h="810895">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H1--&gt; H5</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MAC1</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MAC1</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转发，写入转发表</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转发，写入转发表</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r>
              <a:tr h="810895">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H3--&gt; H2</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MAC3</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MAC3</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转发，写入转发表</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转发，写入转发表</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r>
              <a:tr h="810895">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H4--&gt; H3</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MAC4</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MAC4</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写入转发表，丢弃</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转发，写入转发表</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r>
              <a:tr h="1062355">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H2--&gt; H1</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MAC2</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rPr>
                        <a:t>写入转发表，丢弃</a:t>
                      </a: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None/>
                      </a:pP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幼圆" panose="02010509060101010101" pitchFamily="49" charset="-122"/>
                        <a:cs typeface="Times New Roman" panose="02020603050405020304" pitchFamily="18" charset="0"/>
                      </a:endParaRPr>
                    </a:p>
                  </a:txBody>
                  <a:tcPr anchor="ctr" horzOverflow="overflow">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zh-CN" dirty="0"/>
              <a:t>从总线以太网到星</a:t>
            </a:r>
            <a:r>
              <a:rPr lang="zh-CN" altLang="en-US" dirty="0"/>
              <a:t>形</a:t>
            </a:r>
            <a:r>
              <a:rPr lang="zh-CN" altLang="zh-CN" dirty="0" smtClean="0"/>
              <a:t>以太网</a:t>
            </a:r>
            <a:endParaRPr lang="zh-CN" altLang="en-US" dirty="0"/>
          </a:p>
        </p:txBody>
      </p:sp>
      <p:sp>
        <p:nvSpPr>
          <p:cNvPr id="3" name="内容占位符 2"/>
          <p:cNvSpPr>
            <a:spLocks noGrp="1"/>
          </p:cNvSpPr>
          <p:nvPr>
            <p:ph idx="1"/>
          </p:nvPr>
        </p:nvSpPr>
        <p:spPr/>
        <p:txBody>
          <a:bodyPr/>
          <a:lstStyle/>
          <a:p>
            <a:r>
              <a:rPr lang="zh-CN" altLang="en-US" dirty="0" smtClean="0"/>
              <a:t>早期，</a:t>
            </a:r>
            <a:r>
              <a:rPr lang="zh-CN" altLang="zh-CN" dirty="0" smtClean="0"/>
              <a:t>以太网采用</a:t>
            </a:r>
            <a:r>
              <a:rPr lang="zh-CN" altLang="zh-CN" dirty="0"/>
              <a:t>无源的总线结构</a:t>
            </a:r>
            <a:r>
              <a:rPr lang="zh-CN" altLang="zh-CN" dirty="0" smtClean="0"/>
              <a:t>。</a:t>
            </a:r>
            <a:endParaRPr lang="en-US" altLang="zh-CN" dirty="0" smtClean="0"/>
          </a:p>
          <a:p>
            <a:r>
              <a:rPr lang="zh-CN" altLang="en-US" dirty="0" smtClean="0"/>
              <a:t>现在，</a:t>
            </a:r>
            <a:r>
              <a:rPr lang="zh-CN" altLang="zh-CN" dirty="0" smtClean="0"/>
              <a:t>采用</a:t>
            </a:r>
            <a:r>
              <a:rPr lang="zh-CN" altLang="zh-CN" dirty="0"/>
              <a:t>以太网交换机的星形</a:t>
            </a:r>
            <a:r>
              <a:rPr lang="zh-CN" altLang="zh-CN" dirty="0" smtClean="0"/>
              <a:t>结构成为</a:t>
            </a:r>
            <a:r>
              <a:rPr lang="zh-CN" altLang="zh-CN" dirty="0"/>
              <a:t>以太网的首选</a:t>
            </a:r>
            <a:r>
              <a:rPr lang="zh-CN" altLang="zh-CN" dirty="0" smtClean="0"/>
              <a:t>拓扑</a:t>
            </a:r>
            <a:r>
              <a:rPr lang="zh-CN" altLang="en-US" dirty="0" smtClean="0"/>
              <a:t>。</a:t>
            </a:r>
            <a:endParaRPr lang="en-US" altLang="zh-CN" dirty="0" smtClean="0"/>
          </a:p>
          <a:p>
            <a:r>
              <a:rPr lang="zh-CN" altLang="zh-CN" dirty="0"/>
              <a:t>总线以太网</a:t>
            </a:r>
            <a:r>
              <a:rPr lang="zh-CN" altLang="zh-CN" dirty="0" smtClean="0"/>
              <a:t>使用</a:t>
            </a:r>
            <a:r>
              <a:rPr lang="en-US" altLang="zh-CN" dirty="0" smtClean="0"/>
              <a:t> CSMA/CD </a:t>
            </a:r>
            <a:r>
              <a:rPr lang="zh-CN" altLang="zh-CN" dirty="0" smtClean="0"/>
              <a:t>协议</a:t>
            </a:r>
            <a:r>
              <a:rPr lang="zh-CN" altLang="zh-CN" dirty="0"/>
              <a:t>，以半双工方式工作</a:t>
            </a:r>
            <a:r>
              <a:rPr lang="zh-CN" altLang="zh-CN" dirty="0" smtClean="0"/>
              <a:t>。</a:t>
            </a:r>
            <a:endParaRPr lang="en-US" altLang="zh-CN" dirty="0" smtClean="0"/>
          </a:p>
          <a:p>
            <a:r>
              <a:rPr lang="zh-CN" altLang="zh-CN" dirty="0" smtClean="0"/>
              <a:t>以太网</a:t>
            </a:r>
            <a:r>
              <a:rPr lang="zh-CN" altLang="zh-CN" dirty="0"/>
              <a:t>交换机不使用共享总线，没有碰撞问题，因此不</a:t>
            </a:r>
            <a:r>
              <a:rPr lang="zh-CN" altLang="zh-CN" dirty="0" smtClean="0"/>
              <a:t>使用</a:t>
            </a:r>
            <a:r>
              <a:rPr lang="en-US" altLang="zh-CN" dirty="0" smtClean="0"/>
              <a:t> CSMA/CD </a:t>
            </a:r>
            <a:r>
              <a:rPr lang="zh-CN" altLang="zh-CN" dirty="0" smtClean="0"/>
              <a:t>协议</a:t>
            </a:r>
            <a:r>
              <a:rPr lang="zh-CN" altLang="zh-CN" dirty="0"/>
              <a:t>，而是以全双工方式工作</a:t>
            </a:r>
            <a:r>
              <a:rPr lang="zh-CN" altLang="zh-CN" dirty="0" smtClean="0"/>
              <a:t>。</a:t>
            </a:r>
            <a:r>
              <a:rPr lang="zh-CN" altLang="en-US" dirty="0" smtClean="0">
                <a:solidFill>
                  <a:srgbClr val="FF0000"/>
                </a:solidFill>
              </a:rPr>
              <a:t>但</a:t>
            </a:r>
            <a:r>
              <a:rPr lang="zh-CN" altLang="zh-CN" dirty="0" smtClean="0">
                <a:solidFill>
                  <a:srgbClr val="FF0000"/>
                </a:solidFill>
              </a:rPr>
              <a:t>仍然</a:t>
            </a:r>
            <a:r>
              <a:rPr lang="zh-CN" altLang="zh-CN" dirty="0">
                <a:solidFill>
                  <a:srgbClr val="FF0000"/>
                </a:solidFill>
              </a:rPr>
              <a:t>采用以太网的帧结构。</a:t>
            </a:r>
            <a:endParaRPr lang="zh-CN" altLang="zh-CN" dirty="0">
              <a:solidFill>
                <a:srgbClr val="FF0000"/>
              </a:solidFill>
            </a:endParaRPr>
          </a:p>
          <a:p>
            <a:endParaRPr lang="en-US" altLang="zh-CN" dirty="0" smtClean="0"/>
          </a:p>
        </p:txBody>
      </p:sp>
      <p:sp>
        <p:nvSpPr>
          <p:cNvPr id="4" name="灯片编号占位符 3"/>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3.4.3  </a:t>
            </a:r>
            <a:r>
              <a:rPr lang="zh-CN" altLang="zh-CN" dirty="0"/>
              <a:t>虚拟局域网</a:t>
            </a:r>
            <a:endParaRPr lang="zh-CN" altLang="en-US" dirty="0"/>
          </a:p>
        </p:txBody>
      </p:sp>
      <p:sp>
        <p:nvSpPr>
          <p:cNvPr id="3" name="内容占位符 2"/>
          <p:cNvSpPr>
            <a:spLocks noGrp="1"/>
          </p:cNvSpPr>
          <p:nvPr>
            <p:ph idx="1"/>
          </p:nvPr>
        </p:nvSpPr>
        <p:spPr/>
        <p:txBody>
          <a:bodyPr/>
          <a:lstStyle/>
          <a:p>
            <a:pPr>
              <a:lnSpc>
                <a:spcPct val="100000"/>
              </a:lnSpc>
            </a:pPr>
            <a:r>
              <a:rPr lang="zh-CN" altLang="zh-CN" sz="2800" dirty="0"/>
              <a:t>利用以太网交换机</a:t>
            </a:r>
            <a:r>
              <a:rPr lang="zh-CN" altLang="zh-CN" sz="2800" dirty="0" smtClean="0"/>
              <a:t>可以很方便</a:t>
            </a:r>
            <a:r>
              <a:rPr lang="zh-CN" altLang="zh-CN" sz="2800" dirty="0"/>
              <a:t>地实现虚拟</a:t>
            </a:r>
            <a:r>
              <a:rPr lang="zh-CN" altLang="zh-CN" sz="2800" dirty="0" smtClean="0"/>
              <a:t>局域网</a:t>
            </a:r>
            <a:r>
              <a:rPr lang="en-US" altLang="zh-CN" sz="2800" dirty="0" smtClean="0"/>
              <a:t> VLAN </a:t>
            </a:r>
            <a:r>
              <a:rPr lang="en-US" altLang="zh-CN" sz="2800" dirty="0"/>
              <a:t>(Virtual LAN)</a:t>
            </a:r>
            <a:r>
              <a:rPr lang="zh-CN" altLang="zh-CN" sz="2800" dirty="0" smtClean="0"/>
              <a:t>。</a:t>
            </a:r>
            <a:endParaRPr lang="en-US" altLang="zh-CN" sz="2800" dirty="0" smtClean="0"/>
          </a:p>
          <a:p>
            <a:pPr>
              <a:lnSpc>
                <a:spcPct val="100000"/>
              </a:lnSpc>
            </a:pPr>
            <a:r>
              <a:rPr lang="zh-CN" altLang="zh-CN" sz="2800" dirty="0" smtClean="0">
                <a:solidFill>
                  <a:srgbClr val="FF0000"/>
                </a:solidFill>
              </a:rPr>
              <a:t>虚拟局域网</a:t>
            </a:r>
            <a:r>
              <a:rPr lang="en-US" altLang="zh-CN" sz="2800" dirty="0" smtClean="0">
                <a:solidFill>
                  <a:srgbClr val="FF0000"/>
                </a:solidFill>
              </a:rPr>
              <a:t> VLAN </a:t>
            </a:r>
            <a:r>
              <a:rPr lang="zh-CN" altLang="zh-CN" sz="2800" dirty="0" smtClean="0"/>
              <a:t>是</a:t>
            </a:r>
            <a:r>
              <a:rPr lang="zh-CN" altLang="zh-CN" sz="2800" dirty="0"/>
              <a:t>由一些局域网网段构成的</a:t>
            </a:r>
            <a:r>
              <a:rPr lang="zh-CN" altLang="zh-CN" sz="2800" dirty="0">
                <a:solidFill>
                  <a:srgbClr val="0000FF"/>
                </a:solidFill>
              </a:rPr>
              <a:t>与物理位置无关的逻辑组，</a:t>
            </a:r>
            <a:r>
              <a:rPr lang="zh-CN" altLang="zh-CN" sz="2800" dirty="0"/>
              <a:t>而这些网段具有某些共同的需求。每一</a:t>
            </a:r>
            <a:r>
              <a:rPr lang="zh-CN" altLang="zh-CN" sz="2800" dirty="0" smtClean="0"/>
              <a:t>个</a:t>
            </a:r>
            <a:r>
              <a:rPr lang="en-US" altLang="zh-CN" sz="2800" dirty="0" smtClean="0"/>
              <a:t> VLAN </a:t>
            </a:r>
            <a:r>
              <a:rPr lang="zh-CN" altLang="zh-CN" sz="2800" dirty="0" smtClean="0"/>
              <a:t>的</a:t>
            </a:r>
            <a:r>
              <a:rPr lang="zh-CN" altLang="zh-CN" sz="2800" dirty="0"/>
              <a:t>帧都有一个明确的标识符，指明发送这个帧的计算机是属于哪一</a:t>
            </a:r>
            <a:r>
              <a:rPr lang="zh-CN" altLang="zh-CN" sz="2800" dirty="0" smtClean="0"/>
              <a:t>个</a:t>
            </a:r>
            <a:r>
              <a:rPr lang="en-US" altLang="zh-CN" sz="2800" dirty="0" smtClean="0"/>
              <a:t> VLAN</a:t>
            </a:r>
            <a:r>
              <a:rPr lang="zh-CN" altLang="zh-CN" sz="2800" dirty="0"/>
              <a:t>。</a:t>
            </a:r>
            <a:endParaRPr lang="zh-CN" altLang="zh-CN" sz="2800" dirty="0"/>
          </a:p>
          <a:p>
            <a:pPr>
              <a:lnSpc>
                <a:spcPct val="100000"/>
              </a:lnSpc>
            </a:pPr>
            <a:r>
              <a:rPr lang="zh-CN" altLang="zh-CN" sz="2800" dirty="0" smtClean="0">
                <a:solidFill>
                  <a:srgbClr val="FF0000"/>
                </a:solidFill>
              </a:rPr>
              <a:t>虚拟</a:t>
            </a:r>
            <a:r>
              <a:rPr lang="zh-CN" altLang="zh-CN" sz="2800" dirty="0">
                <a:solidFill>
                  <a:srgbClr val="FF0000"/>
                </a:solidFill>
              </a:rPr>
              <a:t>局域网其实只是局域网给用户提供的一种服务，而并不是一种新型局域网</a:t>
            </a:r>
            <a:r>
              <a:rPr lang="zh-CN" altLang="zh-CN" sz="2800" dirty="0" smtClean="0">
                <a:solidFill>
                  <a:srgbClr val="FF0000"/>
                </a:solidFill>
              </a:rPr>
              <a:t>。</a:t>
            </a:r>
            <a:endParaRPr lang="en-US" altLang="zh-CN" sz="2800" dirty="0" smtClean="0">
              <a:solidFill>
                <a:srgbClr val="FF0000"/>
              </a:solidFill>
            </a:endParaRPr>
          </a:p>
          <a:p>
            <a:pPr>
              <a:lnSpc>
                <a:spcPct val="100000"/>
              </a:lnSpc>
            </a:pPr>
            <a:r>
              <a:rPr lang="zh-CN" altLang="zh-CN" sz="2800" dirty="0"/>
              <a:t>由于虚拟局域网是用户和网络资源的逻辑组合，因此可按照需要将有关设备和资源非常方便地重新组合，使用户从不同的服务器或数据库中存取所需的资源。</a:t>
            </a:r>
            <a:endParaRPr lang="zh-CN" altLang="zh-CN" sz="2800" dirty="0">
              <a:solidFill>
                <a:srgbClr val="FF0000"/>
              </a:solidFill>
            </a:endParaRPr>
          </a:p>
          <a:p>
            <a:pPr>
              <a:lnSpc>
                <a:spcPct val="100000"/>
              </a:lnSpc>
            </a:pPr>
            <a:endParaRPr lang="en-US" altLang="zh-CN" sz="2800" dirty="0" smtClean="0"/>
          </a:p>
          <a:p>
            <a:pPr>
              <a:lnSpc>
                <a:spcPct val="100000"/>
              </a:lnSpc>
            </a:pPr>
            <a:endParaRPr lang="zh-CN" altLang="en-US" sz="2800" dirty="0"/>
          </a:p>
        </p:txBody>
      </p:sp>
      <p:sp>
        <p:nvSpPr>
          <p:cNvPr id="4" name="灯片编号占位符 3"/>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smtClean="0"/>
              <a:t>3.1.1  </a:t>
            </a:r>
            <a:r>
              <a:rPr lang="zh-CN" altLang="en-US" dirty="0"/>
              <a:t>数据链路和帧  </a:t>
            </a:r>
            <a:endParaRPr lang="zh-CN" altLang="en-US" dirty="0"/>
          </a:p>
        </p:txBody>
      </p:sp>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zh-CN" dirty="0" smtClean="0"/>
              <a:t>也</a:t>
            </a:r>
            <a:r>
              <a:rPr lang="zh-CN" altLang="zh-CN" dirty="0"/>
              <a:t>有人采用另外的术语。这就是把链路分为物理链路和逻辑链路</a:t>
            </a:r>
            <a:r>
              <a:rPr lang="zh-CN" altLang="zh-CN" dirty="0" smtClean="0"/>
              <a:t>。</a:t>
            </a:r>
            <a:endParaRPr lang="en-US" altLang="zh-CN" dirty="0" smtClean="0"/>
          </a:p>
          <a:p>
            <a:r>
              <a:rPr lang="zh-CN" altLang="zh-CN" dirty="0" smtClean="0">
                <a:solidFill>
                  <a:srgbClr val="FF0000"/>
                </a:solidFill>
              </a:rPr>
              <a:t>物理</a:t>
            </a:r>
            <a:r>
              <a:rPr lang="zh-CN" altLang="zh-CN" dirty="0">
                <a:solidFill>
                  <a:srgbClr val="FF0000"/>
                </a:solidFill>
              </a:rPr>
              <a:t>链路</a:t>
            </a:r>
            <a:r>
              <a:rPr lang="zh-CN" altLang="zh-CN" dirty="0"/>
              <a:t>就是上面所说的</a:t>
            </a:r>
            <a:r>
              <a:rPr lang="zh-CN" altLang="zh-CN" dirty="0" smtClean="0"/>
              <a:t>链路</a:t>
            </a:r>
            <a:r>
              <a:rPr lang="zh-CN" altLang="en-US" dirty="0" smtClean="0"/>
              <a:t>。</a:t>
            </a:r>
            <a:endParaRPr lang="en-US" altLang="zh-CN" dirty="0" smtClean="0"/>
          </a:p>
          <a:p>
            <a:r>
              <a:rPr lang="zh-CN" altLang="zh-CN" dirty="0" smtClean="0">
                <a:solidFill>
                  <a:srgbClr val="FF0000"/>
                </a:solidFill>
              </a:rPr>
              <a:t>逻辑</a:t>
            </a:r>
            <a:r>
              <a:rPr lang="zh-CN" altLang="zh-CN" dirty="0">
                <a:solidFill>
                  <a:srgbClr val="FF0000"/>
                </a:solidFill>
              </a:rPr>
              <a:t>链路</a:t>
            </a:r>
            <a:r>
              <a:rPr lang="zh-CN" altLang="zh-CN" dirty="0"/>
              <a:t>就是上面的数据链路，是物理链路加上必要的通信协议。</a:t>
            </a:r>
            <a:endParaRPr lang="zh-CN" altLang="zh-CN" dirty="0"/>
          </a:p>
          <a:p>
            <a:r>
              <a:rPr lang="zh-CN" altLang="zh-CN" dirty="0"/>
              <a:t>早期的数据通信协议</a:t>
            </a:r>
            <a:r>
              <a:rPr lang="zh-CN" altLang="zh-CN" dirty="0" smtClean="0"/>
              <a:t>曾</a:t>
            </a:r>
            <a:r>
              <a:rPr lang="zh-CN" altLang="en-US" dirty="0" smtClean="0"/>
              <a:t>叫做</a:t>
            </a:r>
            <a:r>
              <a:rPr lang="zh-CN" altLang="zh-CN" dirty="0" smtClean="0">
                <a:solidFill>
                  <a:srgbClr val="FF0000"/>
                </a:solidFill>
              </a:rPr>
              <a:t>通信规程</a:t>
            </a:r>
            <a:r>
              <a:rPr lang="en-US" altLang="zh-CN" dirty="0" smtClean="0">
                <a:solidFill>
                  <a:srgbClr val="FF0000"/>
                </a:solidFill>
              </a:rPr>
              <a:t> </a:t>
            </a:r>
            <a:r>
              <a:rPr lang="en-US" altLang="zh-CN" dirty="0" smtClean="0"/>
              <a:t>(</a:t>
            </a:r>
            <a:r>
              <a:rPr lang="en-US" altLang="zh-CN" dirty="0"/>
              <a:t>procedure)</a:t>
            </a:r>
            <a:r>
              <a:rPr lang="zh-CN" altLang="zh-CN" dirty="0"/>
              <a:t>。因此在数据链路层，规程和协议是同义语。</a:t>
            </a:r>
            <a:endParaRPr lang="zh-CN" altLang="en-US" dirty="0">
              <a:solidFill>
                <a:srgbClr val="0000CC"/>
              </a:solidFill>
            </a:endParaRPr>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96012" y="304800"/>
            <a:ext cx="8191367" cy="6292850"/>
            <a:chOff x="896012" y="304800"/>
            <a:chExt cx="8191367" cy="6292850"/>
          </a:xfrm>
        </p:grpSpPr>
        <p:sp>
          <p:nvSpPr>
            <p:cNvPr id="47513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39" name="Line 3"/>
            <p:cNvSpPr>
              <a:spLocks noChangeShapeType="1"/>
            </p:cNvSpPr>
            <p:nvPr/>
          </p:nvSpPr>
          <p:spPr bwMode="auto">
            <a:xfrm>
              <a:off x="2435225" y="6208713"/>
              <a:ext cx="789385" cy="0"/>
            </a:xfrm>
            <a:prstGeom prst="line">
              <a:avLst/>
            </a:prstGeom>
            <a:noFill/>
            <a:ln w="762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2" name="Line 6"/>
            <p:cNvSpPr>
              <a:spLocks noChangeShapeType="1"/>
            </p:cNvSpPr>
            <p:nvPr/>
          </p:nvSpPr>
          <p:spPr bwMode="auto">
            <a:xfrm>
              <a:off x="2903008" y="693738"/>
              <a:ext cx="4244446"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3" name="Line 7"/>
            <p:cNvSpPr>
              <a:spLocks noChangeShapeType="1"/>
            </p:cNvSpPr>
            <p:nvPr/>
          </p:nvSpPr>
          <p:spPr bwMode="auto">
            <a:xfrm>
              <a:off x="3064669" y="849313"/>
              <a:ext cx="255905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4" name="Line 8"/>
            <p:cNvSpPr>
              <a:spLocks noChangeShapeType="1"/>
            </p:cNvSpPr>
            <p:nvPr/>
          </p:nvSpPr>
          <p:spPr bwMode="auto">
            <a:xfrm>
              <a:off x="3224610" y="10033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5" name="Line 9"/>
            <p:cNvSpPr>
              <a:spLocks noChangeShapeType="1"/>
            </p:cNvSpPr>
            <p:nvPr/>
          </p:nvSpPr>
          <p:spPr bwMode="auto">
            <a:xfrm>
              <a:off x="3224610" y="29464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6" name="Line 10"/>
            <p:cNvSpPr>
              <a:spLocks noChangeShapeType="1"/>
            </p:cNvSpPr>
            <p:nvPr/>
          </p:nvSpPr>
          <p:spPr bwMode="auto">
            <a:xfrm>
              <a:off x="3064669" y="2713038"/>
              <a:ext cx="2834217"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7" name="Line 11"/>
            <p:cNvSpPr>
              <a:spLocks noChangeShapeType="1"/>
            </p:cNvSpPr>
            <p:nvPr/>
          </p:nvSpPr>
          <p:spPr bwMode="auto">
            <a:xfrm>
              <a:off x="2823898" y="2479675"/>
              <a:ext cx="4309798"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8" name="Line 12"/>
            <p:cNvSpPr>
              <a:spLocks noChangeShapeType="1"/>
            </p:cNvSpPr>
            <p:nvPr/>
          </p:nvSpPr>
          <p:spPr bwMode="auto">
            <a:xfrm>
              <a:off x="2983839" y="4732338"/>
              <a:ext cx="152545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9" name="Line 13"/>
            <p:cNvSpPr>
              <a:spLocks noChangeShapeType="1"/>
            </p:cNvSpPr>
            <p:nvPr/>
          </p:nvSpPr>
          <p:spPr bwMode="auto">
            <a:xfrm>
              <a:off x="2983840" y="4887913"/>
              <a:ext cx="80830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50" name="Line 14"/>
            <p:cNvSpPr>
              <a:spLocks noChangeShapeType="1"/>
            </p:cNvSpPr>
            <p:nvPr/>
          </p:nvSpPr>
          <p:spPr bwMode="auto">
            <a:xfrm>
              <a:off x="2605485" y="4422775"/>
              <a:ext cx="459528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51" name="Line 15"/>
            <p:cNvSpPr>
              <a:spLocks noChangeShapeType="1"/>
            </p:cNvSpPr>
            <p:nvPr/>
          </p:nvSpPr>
          <p:spPr bwMode="auto">
            <a:xfrm>
              <a:off x="2823898" y="4578350"/>
              <a:ext cx="2863454"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5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47515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7515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7515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47515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47515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7515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475159" name="Line 23"/>
            <p:cNvSpPr>
              <a:spLocks noChangeShapeType="1"/>
            </p:cNvSpPr>
            <p:nvPr/>
          </p:nvSpPr>
          <p:spPr bwMode="auto">
            <a:xfrm>
              <a:off x="1699154" y="938214"/>
              <a:ext cx="0" cy="50371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60" name="Line 24"/>
            <p:cNvSpPr>
              <a:spLocks noChangeShapeType="1"/>
            </p:cNvSpPr>
            <p:nvPr/>
          </p:nvSpPr>
          <p:spPr bwMode="auto">
            <a:xfrm>
              <a:off x="1683677" y="927100"/>
              <a:ext cx="497019"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6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47516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47516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47516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VLAN</a:t>
              </a:r>
              <a:r>
                <a:rPr kumimoji="1" lang="en-US" altLang="zh-CN" b="1" baseline="-25000" dirty="0">
                  <a:solidFill>
                    <a:srgbClr val="000099"/>
                  </a:solidFill>
                  <a:latin typeface="+mn-lt"/>
                  <a:ea typeface="黑体" panose="02010609060101010101" pitchFamily="2" charset="-122"/>
                </a:rPr>
                <a:t>1</a:t>
              </a:r>
              <a:endParaRPr kumimoji="1" lang="en-US" altLang="zh-CN" b="1" dirty="0">
                <a:solidFill>
                  <a:srgbClr val="000099"/>
                </a:solidFill>
                <a:latin typeface="+mn-lt"/>
                <a:ea typeface="黑体" panose="02010609060101010101" pitchFamily="2" charset="-122"/>
              </a:endParaRPr>
            </a:p>
          </p:txBody>
        </p:sp>
        <p:sp>
          <p:nvSpPr>
            <p:cNvPr id="47516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47516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47516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47516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47516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47517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47517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pic>
          <p:nvPicPr>
            <p:cNvPr id="475172" name="Picture 3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3"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4" name="Picture 3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5" name="Picture 3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6" name="Picture 4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7" name="Picture 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8" name="Picture 4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9" name="Picture 4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0" name="Picture 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1" name="Picture 4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518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475183" name="Line 47"/>
            <p:cNvSpPr>
              <a:spLocks noChangeShapeType="1"/>
            </p:cNvSpPr>
            <p:nvPr/>
          </p:nvSpPr>
          <p:spPr bwMode="auto">
            <a:xfrm>
              <a:off x="1859095" y="2784475"/>
              <a:ext cx="0" cy="334645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84" name="Line 48"/>
            <p:cNvSpPr>
              <a:spLocks noChangeShapeType="1"/>
            </p:cNvSpPr>
            <p:nvPr/>
          </p:nvSpPr>
          <p:spPr bwMode="auto">
            <a:xfrm>
              <a:off x="1845337" y="2790825"/>
              <a:ext cx="299244"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85" name="Line 49"/>
            <p:cNvSpPr>
              <a:spLocks noChangeShapeType="1"/>
            </p:cNvSpPr>
            <p:nvPr/>
          </p:nvSpPr>
          <p:spPr bwMode="auto">
            <a:xfrm>
              <a:off x="2020756" y="4772026"/>
              <a:ext cx="0" cy="1514475"/>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86" name="Line 50"/>
            <p:cNvSpPr>
              <a:spLocks noChangeShapeType="1"/>
            </p:cNvSpPr>
            <p:nvPr/>
          </p:nvSpPr>
          <p:spPr bwMode="auto">
            <a:xfrm>
              <a:off x="2005277" y="4772025"/>
              <a:ext cx="165100"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8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grpSp>
      <p:sp>
        <p:nvSpPr>
          <p:cNvPr id="475188" name="Text Box 52"/>
          <p:cNvSpPr txBox="1">
            <a:spLocks noChangeArrowheads="1"/>
          </p:cNvSpPr>
          <p:nvPr/>
        </p:nvSpPr>
        <p:spPr bwMode="auto">
          <a:xfrm>
            <a:off x="4394369" y="5805489"/>
            <a:ext cx="5253362" cy="830997"/>
          </a:xfrm>
          <a:prstGeom prst="rect">
            <a:avLst/>
          </a:prstGeom>
          <a:solidFill>
            <a:srgbClr val="FFCC66"/>
          </a:solidFill>
          <a:ln>
            <a:solidFill>
              <a:srgbClr val="000099"/>
            </a:solidFill>
          </a:ln>
          <a:effectLst/>
        </p:spPr>
        <p:txBody>
          <a:bodyPr wrap="none">
            <a:spAutoFit/>
          </a:bodyPr>
          <a:lstStyle/>
          <a:p>
            <a:pPr algn="ctr"/>
            <a:r>
              <a:rPr lang="en-US" altLang="zh-CN" sz="2400" b="1" dirty="0" smtClean="0">
                <a:solidFill>
                  <a:srgbClr val="000099"/>
                </a:solidFill>
                <a:latin typeface="+mn-lt"/>
                <a:ea typeface="黑体" panose="02010609060101010101" pitchFamily="2" charset="-122"/>
              </a:rPr>
              <a:t>10 </a:t>
            </a:r>
            <a:r>
              <a:rPr lang="zh-CN" altLang="en-US" sz="2400" b="1" dirty="0" smtClean="0">
                <a:solidFill>
                  <a:srgbClr val="000099"/>
                </a:solidFill>
                <a:latin typeface="+mn-lt"/>
                <a:ea typeface="黑体" panose="02010609060101010101" pitchFamily="2" charset="-122"/>
              </a:rPr>
              <a:t>台计算机划分为三</a:t>
            </a:r>
            <a:r>
              <a:rPr lang="zh-CN" altLang="en-US" sz="2400" b="1" dirty="0">
                <a:solidFill>
                  <a:srgbClr val="000099"/>
                </a:solidFill>
                <a:latin typeface="+mn-lt"/>
                <a:ea typeface="黑体" panose="02010609060101010101" pitchFamily="2" charset="-122"/>
              </a:rPr>
              <a:t>个虚拟</a:t>
            </a:r>
            <a:r>
              <a:rPr lang="zh-CN" altLang="en-US" sz="2400" b="1" dirty="0" smtClean="0">
                <a:solidFill>
                  <a:srgbClr val="000099"/>
                </a:solidFill>
                <a:latin typeface="+mn-lt"/>
                <a:ea typeface="黑体" panose="02010609060101010101" pitchFamily="2" charset="-122"/>
              </a:rPr>
              <a:t>局域网：</a:t>
            </a:r>
            <a:endParaRPr lang="en-US" altLang="zh-CN" sz="2400" b="1" dirty="0">
              <a:solidFill>
                <a:srgbClr val="000099"/>
              </a:solidFill>
              <a:latin typeface="+mn-lt"/>
              <a:ea typeface="黑体" panose="02010609060101010101" pitchFamily="2" charset="-122"/>
            </a:endParaRPr>
          </a:p>
          <a:p>
            <a:pPr algn="ctr"/>
            <a:r>
              <a:rPr lang="en-US" altLang="zh-CN" sz="2400" b="1" dirty="0">
                <a:solidFill>
                  <a:srgbClr val="000099"/>
                </a:solidFill>
                <a:latin typeface="+mn-lt"/>
                <a:ea typeface="黑体" panose="02010609060101010101" pitchFamily="2" charset="-122"/>
              </a:rPr>
              <a:t> VLAN</a:t>
            </a:r>
            <a:r>
              <a:rPr lang="en-US" altLang="zh-CN" sz="2400" b="1" baseline="-25000" dirty="0">
                <a:solidFill>
                  <a:srgbClr val="000099"/>
                </a:solidFill>
                <a:latin typeface="+mn-lt"/>
                <a:ea typeface="黑体" panose="02010609060101010101" pitchFamily="2" charset="-122"/>
              </a:rPr>
              <a:t>1</a:t>
            </a:r>
            <a:r>
              <a:rPr lang="en-US" altLang="zh-CN" sz="2400" b="1" dirty="0">
                <a:solidFill>
                  <a:srgbClr val="000099"/>
                </a:solidFill>
                <a:latin typeface="+mn-lt"/>
                <a:ea typeface="黑体" panose="02010609060101010101" pitchFamily="2" charset="-122"/>
              </a:rPr>
              <a:t>, VLAN</a:t>
            </a:r>
            <a:r>
              <a:rPr lang="en-US" altLang="zh-CN" sz="2400" b="1" baseline="-25000" dirty="0">
                <a:solidFill>
                  <a:srgbClr val="000099"/>
                </a:solidFill>
                <a:latin typeface="+mn-lt"/>
                <a:ea typeface="黑体" panose="02010609060101010101" pitchFamily="2" charset="-122"/>
              </a:rPr>
              <a:t>2 </a:t>
            </a:r>
            <a:r>
              <a:rPr lang="zh-CN" altLang="en-US" sz="2400" b="1" dirty="0">
                <a:solidFill>
                  <a:srgbClr val="000099"/>
                </a:solidFill>
                <a:latin typeface="+mn-lt"/>
                <a:ea typeface="黑体" panose="02010609060101010101" pitchFamily="2" charset="-122"/>
              </a:rPr>
              <a:t>和 </a:t>
            </a:r>
            <a:r>
              <a:rPr lang="en-US" altLang="zh-CN" sz="2400" b="1" dirty="0">
                <a:solidFill>
                  <a:srgbClr val="000099"/>
                </a:solidFill>
                <a:latin typeface="+mn-lt"/>
                <a:ea typeface="黑体" panose="02010609060101010101" pitchFamily="2" charset="-122"/>
              </a:rPr>
              <a:t>VLAN</a:t>
            </a:r>
            <a:r>
              <a:rPr lang="en-US" altLang="zh-CN" sz="2400" b="1" baseline="-25000" dirty="0">
                <a:solidFill>
                  <a:srgbClr val="000099"/>
                </a:solidFill>
                <a:latin typeface="+mn-lt"/>
                <a:ea typeface="黑体" panose="02010609060101010101" pitchFamily="2" charset="-122"/>
              </a:rPr>
              <a:t>3</a:t>
            </a:r>
            <a:endParaRPr lang="en-US" altLang="zh-CN" sz="2400" b="1" dirty="0">
              <a:solidFill>
                <a:srgbClr val="000099"/>
              </a:solidFill>
              <a:latin typeface="+mn-lt"/>
              <a:ea typeface="黑体" panose="02010609060101010101" pitchFamily="2" charset="-122"/>
            </a:endParaRPr>
          </a:p>
        </p:txBody>
      </p:sp>
      <p:sp>
        <p:nvSpPr>
          <p:cNvPr id="3" name="灯片编号占位符 2"/>
          <p:cNvSpPr>
            <a:spLocks noGrp="1"/>
          </p:cNvSpPr>
          <p:nvPr>
            <p:ph type="sldNum" sz="quarter" idx="12"/>
          </p:nvPr>
        </p:nvSpPr>
        <p:spPr/>
        <p:txBody>
          <a:bodyPr/>
          <a:p>
            <a:fld id="{137DC1DE-D772-415A-B75D-6C2A3BBF0EE5}" type="slidenum">
              <a:rPr lang="zh-CN" altLang="en-US"/>
            </a:fld>
            <a:endParaRPr lang="en-US" altLang="zh-CN"/>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213" name="Text Box 53"/>
          <p:cNvSpPr txBox="1">
            <a:spLocks noChangeArrowheads="1"/>
          </p:cNvSpPr>
          <p:nvPr/>
        </p:nvSpPr>
        <p:spPr bwMode="auto">
          <a:xfrm>
            <a:off x="3546210" y="5766355"/>
            <a:ext cx="6245587" cy="830997"/>
          </a:xfrm>
          <a:prstGeom prst="rect">
            <a:avLst/>
          </a:prstGeom>
          <a:solidFill>
            <a:srgbClr val="FFCC66"/>
          </a:solidFill>
          <a:ln>
            <a:solidFill>
              <a:srgbClr val="000099"/>
            </a:solidFill>
          </a:ln>
          <a:effectLst/>
        </p:spPr>
        <p:txBody>
          <a:bodyPr wrap="square">
            <a:spAutoFit/>
          </a:bodyPr>
          <a:lstStyle>
            <a:defPPr>
              <a:defRPr lang="en-US"/>
            </a:defPPr>
            <a:lvl1pPr algn="ctr">
              <a:defRPr sz="2400" b="1">
                <a:solidFill>
                  <a:srgbClr val="000099"/>
                </a:solidFill>
                <a:latin typeface="+mn-lt"/>
                <a:ea typeface="黑体" panose="02010609060101010101" pitchFamily="2" charset="-122"/>
              </a:defRPr>
            </a:lvl1pPr>
          </a:lstStyle>
          <a:p>
            <a:pPr algn="l"/>
            <a:r>
              <a:rPr lang="zh-CN" altLang="en-US" dirty="0"/>
              <a:t>当 </a:t>
            </a:r>
            <a:r>
              <a:rPr lang="en-US" altLang="zh-CN" dirty="0"/>
              <a:t>B</a:t>
            </a:r>
            <a:r>
              <a:rPr lang="en-US" altLang="zh-CN" baseline="-25000" dirty="0"/>
              <a:t>1</a:t>
            </a:r>
            <a:r>
              <a:rPr lang="en-US" altLang="zh-CN" dirty="0"/>
              <a:t> </a:t>
            </a:r>
            <a:r>
              <a:rPr lang="zh-CN" altLang="en-US" dirty="0"/>
              <a:t>向 </a:t>
            </a:r>
            <a:r>
              <a:rPr lang="en-US" altLang="zh-CN" dirty="0"/>
              <a:t>VLAN</a:t>
            </a:r>
            <a:r>
              <a:rPr lang="en-US" altLang="zh-CN" baseline="-25000" dirty="0"/>
              <a:t>2</a:t>
            </a:r>
            <a:r>
              <a:rPr lang="en-US" altLang="zh-CN" dirty="0"/>
              <a:t> </a:t>
            </a:r>
            <a:r>
              <a:rPr lang="zh-CN" altLang="en-US" dirty="0"/>
              <a:t>工作组内成员发送数据时，</a:t>
            </a:r>
            <a:endParaRPr lang="zh-CN" altLang="en-US" dirty="0"/>
          </a:p>
          <a:p>
            <a:pPr algn="l"/>
            <a:r>
              <a:rPr lang="zh-CN" altLang="en-US" dirty="0">
                <a:solidFill>
                  <a:srgbClr val="0000FF"/>
                </a:solidFill>
              </a:rPr>
              <a:t>工作站 </a:t>
            </a:r>
            <a:r>
              <a:rPr lang="en-US" altLang="zh-CN" dirty="0">
                <a:solidFill>
                  <a:srgbClr val="0000FF"/>
                </a:solidFill>
              </a:rPr>
              <a:t>B</a:t>
            </a:r>
            <a:r>
              <a:rPr lang="en-US" altLang="zh-CN" baseline="-25000" dirty="0">
                <a:solidFill>
                  <a:srgbClr val="0000FF"/>
                </a:solidFill>
              </a:rPr>
              <a:t>2</a:t>
            </a:r>
            <a:r>
              <a:rPr lang="en-US" altLang="zh-CN" dirty="0">
                <a:solidFill>
                  <a:srgbClr val="0000FF"/>
                </a:solidFill>
              </a:rPr>
              <a:t> </a:t>
            </a:r>
            <a:r>
              <a:rPr lang="zh-CN" altLang="en-US" dirty="0">
                <a:solidFill>
                  <a:srgbClr val="0000FF"/>
                </a:solidFill>
              </a:rPr>
              <a:t>和 </a:t>
            </a:r>
            <a:r>
              <a:rPr lang="en-US" altLang="zh-CN" dirty="0">
                <a:solidFill>
                  <a:srgbClr val="0000FF"/>
                </a:solidFill>
              </a:rPr>
              <a:t>B</a:t>
            </a:r>
            <a:r>
              <a:rPr lang="en-US" altLang="zh-CN" baseline="-25000" dirty="0">
                <a:solidFill>
                  <a:srgbClr val="0000FF"/>
                </a:solidFill>
              </a:rPr>
              <a:t>3</a:t>
            </a:r>
            <a:r>
              <a:rPr lang="en-US" altLang="zh-CN" dirty="0">
                <a:solidFill>
                  <a:srgbClr val="0000FF"/>
                </a:solidFill>
              </a:rPr>
              <a:t> </a:t>
            </a:r>
            <a:r>
              <a:rPr lang="zh-CN" altLang="en-US" dirty="0">
                <a:solidFill>
                  <a:srgbClr val="0000FF"/>
                </a:solidFill>
              </a:rPr>
              <a:t>将会收到广播的信息。</a:t>
            </a:r>
            <a:endParaRPr lang="zh-CN" altLang="en-US" dirty="0">
              <a:solidFill>
                <a:srgbClr val="0000FF"/>
              </a:solidFill>
            </a:endParaRPr>
          </a:p>
        </p:txBody>
      </p:sp>
      <p:grpSp>
        <p:nvGrpSpPr>
          <p:cNvPr id="157" name="组合 156"/>
          <p:cNvGrpSpPr/>
          <p:nvPr/>
        </p:nvGrpSpPr>
        <p:grpSpPr>
          <a:xfrm>
            <a:off x="896012" y="304800"/>
            <a:ext cx="8191367" cy="6292850"/>
            <a:chOff x="896012" y="304800"/>
            <a:chExt cx="8191367" cy="6292850"/>
          </a:xfrm>
        </p:grpSpPr>
        <p:sp>
          <p:nvSpPr>
            <p:cNvPr id="15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9" name="Line 3"/>
            <p:cNvSpPr>
              <a:spLocks noChangeShapeType="1"/>
            </p:cNvSpPr>
            <p:nvPr/>
          </p:nvSpPr>
          <p:spPr bwMode="auto">
            <a:xfrm>
              <a:off x="2435225" y="6208713"/>
              <a:ext cx="789385" cy="0"/>
            </a:xfrm>
            <a:prstGeom prst="line">
              <a:avLst/>
            </a:prstGeom>
            <a:noFill/>
            <a:ln w="762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2" name="Line 6"/>
            <p:cNvSpPr>
              <a:spLocks noChangeShapeType="1"/>
            </p:cNvSpPr>
            <p:nvPr/>
          </p:nvSpPr>
          <p:spPr bwMode="auto">
            <a:xfrm>
              <a:off x="2903008" y="693738"/>
              <a:ext cx="4244446"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3" name="Line 7"/>
            <p:cNvSpPr>
              <a:spLocks noChangeShapeType="1"/>
            </p:cNvSpPr>
            <p:nvPr/>
          </p:nvSpPr>
          <p:spPr bwMode="auto">
            <a:xfrm>
              <a:off x="3064669" y="849313"/>
              <a:ext cx="255905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4" name="Line 8"/>
            <p:cNvSpPr>
              <a:spLocks noChangeShapeType="1"/>
            </p:cNvSpPr>
            <p:nvPr/>
          </p:nvSpPr>
          <p:spPr bwMode="auto">
            <a:xfrm>
              <a:off x="3224610" y="10033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5" name="Line 9"/>
            <p:cNvSpPr>
              <a:spLocks noChangeShapeType="1"/>
            </p:cNvSpPr>
            <p:nvPr/>
          </p:nvSpPr>
          <p:spPr bwMode="auto">
            <a:xfrm>
              <a:off x="3224610" y="29464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6" name="Line 10"/>
            <p:cNvSpPr>
              <a:spLocks noChangeShapeType="1"/>
            </p:cNvSpPr>
            <p:nvPr/>
          </p:nvSpPr>
          <p:spPr bwMode="auto">
            <a:xfrm>
              <a:off x="3064669" y="2713038"/>
              <a:ext cx="2834217"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7" name="Line 11"/>
            <p:cNvSpPr>
              <a:spLocks noChangeShapeType="1"/>
            </p:cNvSpPr>
            <p:nvPr/>
          </p:nvSpPr>
          <p:spPr bwMode="auto">
            <a:xfrm>
              <a:off x="2823898" y="2479675"/>
              <a:ext cx="4309798"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8" name="Line 12"/>
            <p:cNvSpPr>
              <a:spLocks noChangeShapeType="1"/>
            </p:cNvSpPr>
            <p:nvPr/>
          </p:nvSpPr>
          <p:spPr bwMode="auto">
            <a:xfrm>
              <a:off x="2983839" y="4732338"/>
              <a:ext cx="152545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9" name="Line 13"/>
            <p:cNvSpPr>
              <a:spLocks noChangeShapeType="1"/>
            </p:cNvSpPr>
            <p:nvPr/>
          </p:nvSpPr>
          <p:spPr bwMode="auto">
            <a:xfrm>
              <a:off x="2983840" y="4887913"/>
              <a:ext cx="80830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70" name="Line 14"/>
            <p:cNvSpPr>
              <a:spLocks noChangeShapeType="1"/>
            </p:cNvSpPr>
            <p:nvPr/>
          </p:nvSpPr>
          <p:spPr bwMode="auto">
            <a:xfrm>
              <a:off x="2605485" y="4422775"/>
              <a:ext cx="459528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71" name="Line 15"/>
            <p:cNvSpPr>
              <a:spLocks noChangeShapeType="1"/>
            </p:cNvSpPr>
            <p:nvPr/>
          </p:nvSpPr>
          <p:spPr bwMode="auto">
            <a:xfrm>
              <a:off x="2823898" y="4578350"/>
              <a:ext cx="2863454"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7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17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7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7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17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7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7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179" name="Line 23"/>
            <p:cNvSpPr>
              <a:spLocks noChangeShapeType="1"/>
            </p:cNvSpPr>
            <p:nvPr/>
          </p:nvSpPr>
          <p:spPr bwMode="auto">
            <a:xfrm>
              <a:off x="1699154" y="938214"/>
              <a:ext cx="0" cy="50371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80" name="Line 24"/>
            <p:cNvSpPr>
              <a:spLocks noChangeShapeType="1"/>
            </p:cNvSpPr>
            <p:nvPr/>
          </p:nvSpPr>
          <p:spPr bwMode="auto">
            <a:xfrm>
              <a:off x="1683677" y="927100"/>
              <a:ext cx="497019"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8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18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18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18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VLAN</a:t>
              </a:r>
              <a:r>
                <a:rPr kumimoji="1" lang="en-US" altLang="zh-CN" b="1" baseline="-25000" dirty="0">
                  <a:solidFill>
                    <a:srgbClr val="000099"/>
                  </a:solidFill>
                  <a:latin typeface="+mn-lt"/>
                  <a:ea typeface="黑体" panose="02010609060101010101" pitchFamily="2" charset="-122"/>
                </a:rPr>
                <a:t>1</a:t>
              </a:r>
              <a:endParaRPr kumimoji="1" lang="en-US" altLang="zh-CN" b="1" dirty="0">
                <a:solidFill>
                  <a:srgbClr val="000099"/>
                </a:solidFill>
                <a:latin typeface="+mn-lt"/>
                <a:ea typeface="黑体" panose="02010609060101010101" pitchFamily="2" charset="-122"/>
              </a:endParaRPr>
            </a:p>
          </p:txBody>
        </p:sp>
        <p:sp>
          <p:nvSpPr>
            <p:cNvPr id="18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18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8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18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8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19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19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pic>
          <p:nvPicPr>
            <p:cNvPr id="192" name="Picture 3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 name="Picture 3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 name="Picture 3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6" name="Picture 4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 name="Picture 4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 name="Picture 4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 name="Picture 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1" name="Picture 4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203" name="Line 47"/>
            <p:cNvSpPr>
              <a:spLocks noChangeShapeType="1"/>
            </p:cNvSpPr>
            <p:nvPr/>
          </p:nvSpPr>
          <p:spPr bwMode="auto">
            <a:xfrm>
              <a:off x="1859095" y="2784475"/>
              <a:ext cx="0" cy="334645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04" name="Line 48"/>
            <p:cNvSpPr>
              <a:spLocks noChangeShapeType="1"/>
            </p:cNvSpPr>
            <p:nvPr/>
          </p:nvSpPr>
          <p:spPr bwMode="auto">
            <a:xfrm>
              <a:off x="1845337" y="2790825"/>
              <a:ext cx="299244"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05" name="Line 49"/>
            <p:cNvSpPr>
              <a:spLocks noChangeShapeType="1"/>
            </p:cNvSpPr>
            <p:nvPr/>
          </p:nvSpPr>
          <p:spPr bwMode="auto">
            <a:xfrm>
              <a:off x="2020756" y="4772026"/>
              <a:ext cx="0" cy="1514475"/>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06" name="Line 50"/>
            <p:cNvSpPr>
              <a:spLocks noChangeShapeType="1"/>
            </p:cNvSpPr>
            <p:nvPr/>
          </p:nvSpPr>
          <p:spPr bwMode="auto">
            <a:xfrm>
              <a:off x="2005277" y="4772025"/>
              <a:ext cx="165100"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0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grpSp>
      <p:sp>
        <p:nvSpPr>
          <p:cNvPr id="2" name="灯片编号占位符 1"/>
          <p:cNvSpPr>
            <a:spLocks noGrp="1"/>
          </p:cNvSpPr>
          <p:nvPr>
            <p:ph type="sldNum" sz="quarter" idx="12"/>
          </p:nvPr>
        </p:nvSpPr>
        <p:spPr/>
        <p:txBody>
          <a:bodyPr/>
          <a:p>
            <a:fld id="{137DC1DE-D772-415A-B75D-6C2A3BBF0EE5}"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6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13"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237" name="Text Box 53"/>
          <p:cNvSpPr txBox="1">
            <a:spLocks noChangeArrowheads="1"/>
          </p:cNvSpPr>
          <p:nvPr/>
        </p:nvSpPr>
        <p:spPr bwMode="auto">
          <a:xfrm>
            <a:off x="3546210" y="5765502"/>
            <a:ext cx="6159317" cy="831850"/>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anose="02010609060101010101" pitchFamily="2" charset="-122"/>
              </a:defRPr>
            </a:lvl1pPr>
          </a:lstStyle>
          <a:p>
            <a:r>
              <a:rPr lang="en-US" altLang="zh-CN" dirty="0"/>
              <a:t>B</a:t>
            </a:r>
            <a:r>
              <a:rPr lang="en-US" altLang="zh-CN" baseline="-25000" dirty="0"/>
              <a:t>1</a:t>
            </a:r>
            <a:r>
              <a:rPr lang="en-US" altLang="zh-CN" dirty="0"/>
              <a:t> </a:t>
            </a:r>
            <a:r>
              <a:rPr lang="zh-CN" altLang="en-US" dirty="0"/>
              <a:t>发送数据时，</a:t>
            </a:r>
            <a:r>
              <a:rPr lang="zh-CN" altLang="en-US" dirty="0">
                <a:solidFill>
                  <a:srgbClr val="0000FF"/>
                </a:solidFill>
              </a:rPr>
              <a:t>工作站 </a:t>
            </a:r>
            <a:r>
              <a:rPr lang="en-US" altLang="zh-CN" dirty="0" smtClean="0">
                <a:solidFill>
                  <a:srgbClr val="0000FF"/>
                </a:solidFill>
              </a:rPr>
              <a:t>A</a:t>
            </a:r>
            <a:r>
              <a:rPr lang="en-US" altLang="zh-CN" baseline="-25000" dirty="0" smtClean="0">
                <a:solidFill>
                  <a:srgbClr val="0000FF"/>
                </a:solidFill>
              </a:rPr>
              <a:t>1</a:t>
            </a:r>
            <a:r>
              <a:rPr lang="zh-CN" altLang="en-US" dirty="0" smtClean="0">
                <a:solidFill>
                  <a:srgbClr val="0000FF"/>
                </a:solidFill>
              </a:rPr>
              <a:t>，</a:t>
            </a:r>
            <a:r>
              <a:rPr lang="en-US" altLang="zh-CN" dirty="0" smtClean="0">
                <a:solidFill>
                  <a:srgbClr val="0000FF"/>
                </a:solidFill>
              </a:rPr>
              <a:t>A</a:t>
            </a:r>
            <a:r>
              <a:rPr lang="en-US" altLang="zh-CN" baseline="-25000" dirty="0" smtClean="0">
                <a:solidFill>
                  <a:srgbClr val="0000FF"/>
                </a:solidFill>
              </a:rPr>
              <a:t>2</a:t>
            </a:r>
            <a:r>
              <a:rPr lang="en-US" altLang="zh-CN" dirty="0" smtClean="0">
                <a:solidFill>
                  <a:srgbClr val="0000FF"/>
                </a:solidFill>
              </a:rPr>
              <a:t> </a:t>
            </a:r>
            <a:r>
              <a:rPr lang="zh-CN" altLang="en-US" dirty="0">
                <a:solidFill>
                  <a:srgbClr val="0000FF"/>
                </a:solidFill>
              </a:rPr>
              <a:t>和 </a:t>
            </a:r>
            <a:r>
              <a:rPr lang="en-US" altLang="zh-CN" dirty="0">
                <a:solidFill>
                  <a:srgbClr val="0000FF"/>
                </a:solidFill>
              </a:rPr>
              <a:t>C</a:t>
            </a:r>
            <a:r>
              <a:rPr lang="en-US" altLang="zh-CN" baseline="-25000" dirty="0">
                <a:solidFill>
                  <a:srgbClr val="0000FF"/>
                </a:solidFill>
              </a:rPr>
              <a:t>1</a:t>
            </a:r>
            <a:endParaRPr lang="en-US" altLang="zh-CN" baseline="-25000" dirty="0">
              <a:solidFill>
                <a:srgbClr val="0000FF"/>
              </a:solidFill>
            </a:endParaRPr>
          </a:p>
          <a:p>
            <a:r>
              <a:rPr lang="zh-CN" altLang="en-US" dirty="0">
                <a:solidFill>
                  <a:srgbClr val="0000FF"/>
                </a:solidFill>
              </a:rPr>
              <a:t>都不会收到 </a:t>
            </a:r>
            <a:r>
              <a:rPr lang="en-US" altLang="zh-CN" dirty="0">
                <a:solidFill>
                  <a:srgbClr val="0000FF"/>
                </a:solidFill>
              </a:rPr>
              <a:t>B</a:t>
            </a:r>
            <a:r>
              <a:rPr lang="en-US" altLang="zh-CN" baseline="-25000" dirty="0">
                <a:solidFill>
                  <a:srgbClr val="0000FF"/>
                </a:solidFill>
              </a:rPr>
              <a:t>1</a:t>
            </a:r>
            <a:r>
              <a:rPr lang="en-US" altLang="zh-CN" dirty="0">
                <a:solidFill>
                  <a:srgbClr val="0000FF"/>
                </a:solidFill>
              </a:rPr>
              <a:t> </a:t>
            </a:r>
            <a:r>
              <a:rPr lang="zh-CN" altLang="en-US" dirty="0">
                <a:solidFill>
                  <a:srgbClr val="0000FF"/>
                </a:solidFill>
              </a:rPr>
              <a:t>发出的广播信息。 </a:t>
            </a:r>
            <a:endParaRPr lang="zh-CN" altLang="en-US" dirty="0">
              <a:solidFill>
                <a:srgbClr val="0000FF"/>
              </a:solidFill>
            </a:endParaRP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VLAN</a:t>
              </a:r>
              <a:r>
                <a:rPr kumimoji="1" lang="en-US" altLang="zh-CN" b="1" baseline="-25000" dirty="0">
                  <a:solidFill>
                    <a:srgbClr val="000099"/>
                  </a:solidFill>
                  <a:latin typeface="+mn-lt"/>
                  <a:ea typeface="黑体" panose="02010609060101010101" pitchFamily="2" charset="-122"/>
                </a:rPr>
                <a:t>1</a:t>
              </a:r>
              <a:endParaRPr kumimoji="1" lang="en-US" altLang="zh-CN" b="1" dirty="0">
                <a:solidFill>
                  <a:srgbClr val="000099"/>
                </a:solidFill>
                <a:latin typeface="+mn-lt"/>
                <a:ea typeface="黑体" panose="02010609060101010101"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pic>
          <p:nvPicPr>
            <p:cNvPr id="89" name="Picture 3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grpSp>
      <p:sp>
        <p:nvSpPr>
          <p:cNvPr id="2" name="灯片编号占位符 1"/>
          <p:cNvSpPr>
            <a:spLocks noGrp="1"/>
          </p:cNvSpPr>
          <p:nvPr>
            <p:ph type="sldNum" sz="quarter" idx="12"/>
          </p:nvPr>
        </p:nvSpPr>
        <p:spPr/>
        <p:txBody>
          <a:bodyPr/>
          <a:p>
            <a:fld id="{137DC1DE-D772-415A-B75D-6C2A3BBF0EE5}"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7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37"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61" name="Text Box 53"/>
          <p:cNvSpPr txBox="1">
            <a:spLocks noChangeArrowheads="1"/>
          </p:cNvSpPr>
          <p:nvPr/>
        </p:nvSpPr>
        <p:spPr bwMode="auto">
          <a:xfrm>
            <a:off x="3546211" y="5692775"/>
            <a:ext cx="6231324" cy="1015663"/>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anose="02010609060101010101" pitchFamily="2" charset="-122"/>
              </a:defRPr>
            </a:lvl1pPr>
          </a:lstStyle>
          <a:p>
            <a:r>
              <a:rPr lang="zh-CN" altLang="en-US" sz="2000" dirty="0"/>
              <a:t>虚拟局域网限制了接收广播信息的工作站数，使得</a:t>
            </a:r>
            <a:r>
              <a:rPr lang="zh-CN" altLang="en-US" sz="2000" dirty="0" smtClean="0"/>
              <a:t>网络</a:t>
            </a:r>
            <a:r>
              <a:rPr lang="zh-CN" altLang="en-US" sz="2000" dirty="0" smtClean="0">
                <a:solidFill>
                  <a:srgbClr val="0000FF"/>
                </a:solidFill>
              </a:rPr>
              <a:t>不会</a:t>
            </a:r>
            <a:r>
              <a:rPr lang="zh-CN" altLang="en-US" sz="2000" dirty="0">
                <a:solidFill>
                  <a:srgbClr val="0000FF"/>
                </a:solidFill>
              </a:rPr>
              <a:t>因传播过多的广播信息</a:t>
            </a:r>
            <a:r>
              <a:rPr lang="en-US" altLang="zh-CN" sz="2000" dirty="0">
                <a:solidFill>
                  <a:srgbClr val="0000FF"/>
                </a:solidFill>
              </a:rPr>
              <a:t>(</a:t>
            </a:r>
            <a:r>
              <a:rPr lang="zh-CN" altLang="en-US" sz="2000" dirty="0">
                <a:solidFill>
                  <a:srgbClr val="0000FF"/>
                </a:solidFill>
              </a:rPr>
              <a:t>即“</a:t>
            </a:r>
            <a:r>
              <a:rPr lang="zh-CN" altLang="en-US" sz="2000" dirty="0">
                <a:solidFill>
                  <a:srgbClr val="C00000"/>
                </a:solidFill>
              </a:rPr>
              <a:t>广播风暴</a:t>
            </a:r>
            <a:r>
              <a:rPr lang="zh-CN" altLang="en-US" sz="2000" dirty="0">
                <a:solidFill>
                  <a:srgbClr val="0000FF"/>
                </a:solidFill>
              </a:rPr>
              <a:t>”</a:t>
            </a:r>
            <a:r>
              <a:rPr lang="en-US" altLang="zh-CN" sz="2000" dirty="0">
                <a:solidFill>
                  <a:srgbClr val="0000FF"/>
                </a:solidFill>
              </a:rPr>
              <a:t>)</a:t>
            </a:r>
            <a:r>
              <a:rPr lang="zh-CN" altLang="en-US" sz="2000" dirty="0"/>
              <a:t>而引起性能恶化。 </a:t>
            </a:r>
            <a:endParaRPr lang="zh-CN" altLang="en-US" sz="2000" dirty="0"/>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VLAN</a:t>
              </a:r>
              <a:r>
                <a:rPr kumimoji="1" lang="en-US" altLang="zh-CN" b="1" baseline="-25000" dirty="0">
                  <a:solidFill>
                    <a:srgbClr val="000099"/>
                  </a:solidFill>
                  <a:latin typeface="+mn-lt"/>
                  <a:ea typeface="黑体" panose="02010609060101010101" pitchFamily="2" charset="-122"/>
                </a:rPr>
                <a:t>1</a:t>
              </a:r>
              <a:endParaRPr kumimoji="1" lang="en-US" altLang="zh-CN" b="1" dirty="0">
                <a:solidFill>
                  <a:srgbClr val="000099"/>
                </a:solidFill>
                <a:latin typeface="+mn-lt"/>
                <a:ea typeface="黑体" panose="02010609060101010101"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pic>
          <p:nvPicPr>
            <p:cNvPr id="89" name="Picture 3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grpSp>
      <p:sp>
        <p:nvSpPr>
          <p:cNvPr id="2" name="灯片编号占位符 1"/>
          <p:cNvSpPr>
            <a:spLocks noGrp="1"/>
          </p:cNvSpPr>
          <p:nvPr>
            <p:ph type="sldNum" sz="quarter" idx="12"/>
          </p:nvPr>
        </p:nvSpPr>
        <p:spPr/>
        <p:txBody>
          <a:bodyPr/>
          <a:p>
            <a:fld id="{137DC1DE-D772-415A-B75D-6C2A3BBF0EE5}"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8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61"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a:t>虚拟局域网使用的以太网帧格式</a:t>
            </a:r>
            <a:endParaRPr lang="zh-CN" altLang="en-US" sz="4000" dirty="0"/>
          </a:p>
        </p:txBody>
      </p:sp>
      <p:sp>
        <p:nvSpPr>
          <p:cNvPr id="3" name="内容占位符 2"/>
          <p:cNvSpPr>
            <a:spLocks noGrp="1"/>
          </p:cNvSpPr>
          <p:nvPr>
            <p:ph idx="1"/>
          </p:nvPr>
        </p:nvSpPr>
        <p:spPr/>
        <p:txBody>
          <a:bodyPr/>
          <a:lstStyle/>
          <a:p>
            <a:r>
              <a:rPr lang="en-US" altLang="zh-CN" dirty="0" smtClean="0"/>
              <a:t>IEEE </a:t>
            </a:r>
            <a:r>
              <a:rPr lang="zh-CN" altLang="zh-CN" dirty="0" smtClean="0"/>
              <a:t>批准了</a:t>
            </a:r>
            <a:r>
              <a:rPr lang="en-US" altLang="zh-CN" dirty="0" smtClean="0"/>
              <a:t> 802.3ac </a:t>
            </a:r>
            <a:r>
              <a:rPr lang="zh-CN" altLang="zh-CN" dirty="0" smtClean="0"/>
              <a:t>标准，</a:t>
            </a:r>
            <a:r>
              <a:rPr lang="zh-CN" altLang="en-US" dirty="0" smtClean="0"/>
              <a:t>该</a:t>
            </a:r>
            <a:r>
              <a:rPr lang="zh-CN" altLang="zh-CN" dirty="0" smtClean="0"/>
              <a:t>标准</a:t>
            </a:r>
            <a:r>
              <a:rPr lang="zh-CN" altLang="zh-CN" dirty="0"/>
              <a:t>定义了以太网的帧格式的扩展</a:t>
            </a:r>
            <a:r>
              <a:rPr lang="zh-CN" altLang="zh-CN" dirty="0" smtClean="0"/>
              <a:t>，</a:t>
            </a:r>
            <a:r>
              <a:rPr lang="zh-CN" altLang="en-US" dirty="0" smtClean="0"/>
              <a:t>以</a:t>
            </a:r>
            <a:r>
              <a:rPr lang="zh-CN" altLang="zh-CN" dirty="0" smtClean="0"/>
              <a:t>支持</a:t>
            </a:r>
            <a:r>
              <a:rPr lang="zh-CN" altLang="zh-CN" dirty="0"/>
              <a:t>虚拟</a:t>
            </a:r>
            <a:r>
              <a:rPr lang="zh-CN" altLang="zh-CN" dirty="0" smtClean="0"/>
              <a:t>局域网</a:t>
            </a:r>
            <a:r>
              <a:rPr lang="zh-CN" altLang="en-US" dirty="0" smtClean="0"/>
              <a:t>。</a:t>
            </a:r>
            <a:endParaRPr lang="en-US" altLang="zh-CN" dirty="0" smtClean="0"/>
          </a:p>
          <a:p>
            <a:r>
              <a:rPr lang="zh-CN" altLang="zh-CN" dirty="0"/>
              <a:t>虚拟局域网协议允许在以太网的帧格式中插入一个</a:t>
            </a:r>
            <a:r>
              <a:rPr lang="en-US" altLang="zh-CN" dirty="0"/>
              <a:t>4</a:t>
            </a:r>
            <a:r>
              <a:rPr lang="zh-CN" altLang="zh-CN" dirty="0"/>
              <a:t>字节的</a:t>
            </a:r>
            <a:r>
              <a:rPr lang="zh-CN" altLang="zh-CN" dirty="0" smtClean="0"/>
              <a:t>标识符，称为</a:t>
            </a:r>
            <a:r>
              <a:rPr lang="en-US" altLang="zh-CN" dirty="0" smtClean="0"/>
              <a:t> </a:t>
            </a:r>
            <a:r>
              <a:rPr lang="en-US" altLang="zh-CN" dirty="0" smtClean="0">
                <a:solidFill>
                  <a:srgbClr val="FF0000"/>
                </a:solidFill>
              </a:rPr>
              <a:t>VLAN </a:t>
            </a:r>
            <a:r>
              <a:rPr lang="zh-CN" altLang="zh-CN" dirty="0" smtClean="0">
                <a:solidFill>
                  <a:srgbClr val="FF0000"/>
                </a:solidFill>
              </a:rPr>
              <a:t>标记</a:t>
            </a:r>
            <a:r>
              <a:rPr lang="en-US" altLang="zh-CN" dirty="0" smtClean="0">
                <a:solidFill>
                  <a:srgbClr val="FF0000"/>
                </a:solidFill>
              </a:rPr>
              <a:t> </a:t>
            </a:r>
            <a:r>
              <a:rPr lang="en-US" altLang="zh-CN" dirty="0" smtClean="0"/>
              <a:t>(</a:t>
            </a:r>
            <a:r>
              <a:rPr lang="en-US" altLang="zh-CN" dirty="0"/>
              <a:t>tag)</a:t>
            </a:r>
            <a:r>
              <a:rPr lang="zh-CN" altLang="zh-CN" dirty="0"/>
              <a:t>，用来指明发送该帧的计算机属于哪一个虚拟局域网</a:t>
            </a:r>
            <a:r>
              <a:rPr lang="zh-CN" altLang="zh-CN" dirty="0" smtClean="0"/>
              <a:t>。</a:t>
            </a:r>
            <a:endParaRPr lang="en-US" altLang="zh-CN" dirty="0" smtClean="0"/>
          </a:p>
          <a:p>
            <a:r>
              <a:rPr lang="zh-CN" altLang="zh-CN" dirty="0" smtClean="0"/>
              <a:t>插入</a:t>
            </a:r>
            <a:r>
              <a:rPr lang="en-US" altLang="zh-CN" dirty="0" smtClean="0"/>
              <a:t> VLAN </a:t>
            </a:r>
            <a:r>
              <a:rPr lang="zh-CN" altLang="zh-CN" dirty="0" smtClean="0"/>
              <a:t>标记</a:t>
            </a:r>
            <a:r>
              <a:rPr lang="zh-CN" altLang="zh-CN" dirty="0"/>
              <a:t>得出的帧</a:t>
            </a:r>
            <a:r>
              <a:rPr lang="zh-CN" altLang="zh-CN" dirty="0" smtClean="0"/>
              <a:t>称为</a:t>
            </a:r>
            <a:r>
              <a:rPr lang="en-US" altLang="zh-CN" dirty="0" smtClean="0"/>
              <a:t> </a:t>
            </a:r>
            <a:r>
              <a:rPr lang="en-US" altLang="zh-CN" dirty="0" smtClean="0">
                <a:solidFill>
                  <a:srgbClr val="FF0000"/>
                </a:solidFill>
              </a:rPr>
              <a:t>802.1Q </a:t>
            </a:r>
            <a:r>
              <a:rPr lang="zh-CN" altLang="zh-CN" dirty="0" smtClean="0">
                <a:solidFill>
                  <a:srgbClr val="FF0000"/>
                </a:solidFill>
              </a:rPr>
              <a:t>帧</a:t>
            </a:r>
            <a:r>
              <a:rPr lang="en-US" altLang="zh-CN" dirty="0" smtClean="0"/>
              <a:t> </a:t>
            </a:r>
            <a:r>
              <a:rPr lang="zh-CN" altLang="en-US" dirty="0" smtClean="0"/>
              <a:t>或 </a:t>
            </a:r>
            <a:r>
              <a:rPr lang="zh-CN" altLang="en-US" dirty="0" smtClean="0">
                <a:solidFill>
                  <a:srgbClr val="FF0000"/>
                </a:solidFill>
              </a:rPr>
              <a:t>带标记的以太网</a:t>
            </a:r>
            <a:r>
              <a:rPr lang="zh-CN" altLang="en-US" dirty="0">
                <a:solidFill>
                  <a:srgbClr val="FF0000"/>
                </a:solidFill>
              </a:rPr>
              <a:t>帧</a:t>
            </a:r>
            <a:r>
              <a:rPr lang="zh-CN" altLang="zh-CN" dirty="0">
                <a:solidFill>
                  <a:srgbClr val="FF0000"/>
                </a:solidFill>
              </a:rPr>
              <a:t>。</a:t>
            </a:r>
            <a:endParaRPr lang="en-US" altLang="zh-CN" dirty="0">
              <a:solidFill>
                <a:srgbClr val="FF0000"/>
              </a:solidFill>
            </a:endParaRPr>
          </a:p>
          <a:p>
            <a:endParaRPr lang="en-US" altLang="zh-CN" dirty="0" smtClean="0"/>
          </a:p>
          <a:p>
            <a:endParaRPr lang="zh-CN" altLang="en-US" dirty="0"/>
          </a:p>
        </p:txBody>
      </p:sp>
      <p:sp>
        <p:nvSpPr>
          <p:cNvPr id="4" name="灯片编号占位符 3"/>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Rectangle 3"/>
          <p:cNvSpPr>
            <a:spLocks noGrp="1" noChangeArrowheads="1"/>
          </p:cNvSpPr>
          <p:nvPr>
            <p:ph type="title"/>
          </p:nvPr>
        </p:nvSpPr>
        <p:spPr/>
        <p:txBody>
          <a:bodyPr/>
          <a:lstStyle/>
          <a:p>
            <a:pPr algn="ctr"/>
            <a:r>
              <a:rPr lang="zh-CN" altLang="en-US" sz="4000" dirty="0"/>
              <a:t>虚拟局域网使用</a:t>
            </a:r>
            <a:r>
              <a:rPr lang="zh-CN" altLang="en-US" sz="4000" dirty="0" smtClean="0"/>
              <a:t>的以太网</a:t>
            </a:r>
            <a:r>
              <a:rPr lang="zh-CN" altLang="en-US" sz="4000" dirty="0"/>
              <a:t>帧格式</a:t>
            </a:r>
            <a:endParaRPr lang="zh-CN" altLang="en-US" sz="4000" dirty="0"/>
          </a:p>
        </p:txBody>
      </p:sp>
      <p:sp>
        <p:nvSpPr>
          <p:cNvPr id="5" name="矩形 4"/>
          <p:cNvSpPr/>
          <p:nvPr/>
        </p:nvSpPr>
        <p:spPr>
          <a:xfrm>
            <a:off x="1919521" y="5805264"/>
            <a:ext cx="5913799"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插入</a:t>
            </a:r>
            <a:r>
              <a:rPr lang="en-US" altLang="zh-CN" sz="2400" b="1" dirty="0" smtClean="0">
                <a:latin typeface="+mn-lt"/>
                <a:ea typeface="黑体" panose="02010609060101010101" pitchFamily="2" charset="-122"/>
              </a:rPr>
              <a:t> VLAN </a:t>
            </a:r>
            <a:r>
              <a:rPr lang="zh-CN" altLang="zh-CN" sz="2400" b="1" dirty="0" smtClean="0">
                <a:latin typeface="+mn-lt"/>
                <a:ea typeface="黑体" panose="02010609060101010101" pitchFamily="2" charset="-122"/>
              </a:rPr>
              <a:t>标记</a:t>
            </a:r>
            <a:r>
              <a:rPr lang="zh-CN" altLang="zh-CN" sz="2400" b="1" dirty="0">
                <a:latin typeface="+mn-lt"/>
                <a:ea typeface="黑体" panose="02010609060101010101" pitchFamily="2" charset="-122"/>
              </a:rPr>
              <a:t>后变成</a:t>
            </a:r>
            <a:r>
              <a:rPr lang="zh-CN" altLang="zh-CN" sz="2400" b="1" dirty="0" smtClean="0">
                <a:latin typeface="+mn-lt"/>
                <a:ea typeface="黑体" panose="02010609060101010101" pitchFamily="2" charset="-122"/>
              </a:rPr>
              <a:t>了</a:t>
            </a:r>
            <a:r>
              <a:rPr lang="en-US" altLang="zh-CN" sz="2400" b="1" dirty="0" smtClean="0">
                <a:latin typeface="+mn-lt"/>
                <a:ea typeface="黑体" panose="02010609060101010101" pitchFamily="2" charset="-122"/>
              </a:rPr>
              <a:t> 802.1Q </a:t>
            </a:r>
            <a:r>
              <a:rPr lang="zh-CN" altLang="zh-CN" sz="2400" b="1" dirty="0" smtClean="0">
                <a:latin typeface="+mn-lt"/>
                <a:ea typeface="黑体" panose="02010609060101010101" pitchFamily="2" charset="-122"/>
              </a:rPr>
              <a:t>帧</a:t>
            </a:r>
            <a:endParaRPr lang="zh-CN" altLang="en-US" sz="2400" b="1" dirty="0">
              <a:latin typeface="+mn-lt"/>
              <a:ea typeface="黑体" panose="02010609060101010101" pitchFamily="2" charset="-122"/>
            </a:endParaRPr>
          </a:p>
        </p:txBody>
      </p:sp>
      <p:grpSp>
        <p:nvGrpSpPr>
          <p:cNvPr id="8" name="组合 7"/>
          <p:cNvGrpSpPr/>
          <p:nvPr/>
        </p:nvGrpSpPr>
        <p:grpSpPr>
          <a:xfrm>
            <a:off x="344488" y="1097692"/>
            <a:ext cx="8928992" cy="4631258"/>
            <a:chOff x="560512" y="1097692"/>
            <a:chExt cx="8928992" cy="4631258"/>
          </a:xfrm>
        </p:grpSpPr>
        <p:grpSp>
          <p:nvGrpSpPr>
            <p:cNvPr id="4" name="组合 3"/>
            <p:cNvGrpSpPr/>
            <p:nvPr/>
          </p:nvGrpSpPr>
          <p:grpSpPr>
            <a:xfrm>
              <a:off x="560512" y="1546339"/>
              <a:ext cx="8928992" cy="4182611"/>
              <a:chOff x="560512" y="1484784"/>
              <a:chExt cx="8928992" cy="4182611"/>
            </a:xfrm>
          </p:grpSpPr>
          <p:sp>
            <p:nvSpPr>
              <p:cNvPr id="45" name="Rectangle 4"/>
              <p:cNvSpPr>
                <a:spLocks noChangeArrowheads="1"/>
              </p:cNvSpPr>
              <p:nvPr/>
            </p:nvSpPr>
            <p:spPr bwMode="auto">
              <a:xfrm>
                <a:off x="560512" y="2030884"/>
                <a:ext cx="1025924"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2000" b="1" dirty="0" smtClean="0">
                    <a:solidFill>
                      <a:srgbClr val="0000CC"/>
                    </a:solidFill>
                    <a:latin typeface="+mn-lt"/>
                    <a:ea typeface="黑体" panose="02010609060101010101" pitchFamily="2" charset="-122"/>
                  </a:rPr>
                  <a:t>以太网</a:t>
                </a:r>
                <a:endParaRPr kumimoji="1" lang="en-US" altLang="zh-CN" sz="2000" b="1" dirty="0" smtClean="0">
                  <a:solidFill>
                    <a:srgbClr val="0000CC"/>
                  </a:solidFill>
                  <a:latin typeface="+mn-lt"/>
                  <a:ea typeface="黑体" panose="02010609060101010101" pitchFamily="2" charset="-122"/>
                </a:endParaRPr>
              </a:p>
              <a:p>
                <a:pPr algn="ctr" defTabSz="762000">
                  <a:lnSpc>
                    <a:spcPct val="80000"/>
                  </a:lnSpc>
                </a:pPr>
                <a:r>
                  <a:rPr kumimoji="1" lang="en-US" altLang="zh-CN" sz="2000" b="1" dirty="0" smtClean="0">
                    <a:solidFill>
                      <a:srgbClr val="0000CC"/>
                    </a:solidFill>
                    <a:latin typeface="+mn-lt"/>
                    <a:ea typeface="黑体" panose="02010609060101010101" pitchFamily="2" charset="-122"/>
                  </a:rPr>
                  <a:t>MAC</a:t>
                </a:r>
                <a:r>
                  <a:rPr kumimoji="1" lang="zh-CN" altLang="en-US" sz="2000" b="1" dirty="0" smtClean="0">
                    <a:solidFill>
                      <a:srgbClr val="0000CC"/>
                    </a:solidFill>
                    <a:latin typeface="+mn-lt"/>
                    <a:ea typeface="黑体" panose="02010609060101010101" pitchFamily="2" charset="-122"/>
                  </a:rPr>
                  <a:t>帧</a:t>
                </a:r>
                <a:endParaRPr kumimoji="1" lang="zh-CN" altLang="en-US" sz="2000" b="1" dirty="0">
                  <a:solidFill>
                    <a:srgbClr val="0000CC"/>
                  </a:solidFill>
                  <a:latin typeface="+mn-lt"/>
                  <a:ea typeface="黑体" panose="02010609060101010101" pitchFamily="2" charset="-122"/>
                </a:endParaRPr>
              </a:p>
            </p:txBody>
          </p:sp>
          <p:sp>
            <p:nvSpPr>
              <p:cNvPr id="46" name="Rectangle 5"/>
              <p:cNvSpPr>
                <a:spLocks noChangeArrowheads="1"/>
              </p:cNvSpPr>
              <p:nvPr/>
            </p:nvSpPr>
            <p:spPr bwMode="auto">
              <a:xfrm>
                <a:off x="887526" y="1495237"/>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dirty="0" smtClean="0">
                    <a:solidFill>
                      <a:srgbClr val="0000CC"/>
                    </a:solidFill>
                    <a:latin typeface="+mn-lt"/>
                    <a:ea typeface="黑体" panose="02010609060101010101" pitchFamily="2" charset="-122"/>
                  </a:rPr>
                  <a:t>字节</a:t>
                </a:r>
                <a:endParaRPr kumimoji="1" lang="en-US" altLang="zh-CN" sz="2000" b="1" dirty="0">
                  <a:solidFill>
                    <a:srgbClr val="0000CC"/>
                  </a:solidFill>
                  <a:latin typeface="+mn-lt"/>
                  <a:ea typeface="黑体" panose="02010609060101010101" pitchFamily="2" charset="-122"/>
                </a:endParaRPr>
              </a:p>
            </p:txBody>
          </p:sp>
          <p:sp>
            <p:nvSpPr>
              <p:cNvPr id="47" name="Rectangle 6"/>
              <p:cNvSpPr>
                <a:spLocks noChangeArrowheads="1"/>
              </p:cNvSpPr>
              <p:nvPr/>
            </p:nvSpPr>
            <p:spPr bwMode="auto">
              <a:xfrm>
                <a:off x="1963963"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anose="020B0604030504040204" pitchFamily="34" charset="0"/>
                    <a:ea typeface="黑体" panose="02010609060101010101" pitchFamily="2" charset="-122"/>
                  </a:rPr>
                  <a:t>6</a:t>
                </a:r>
                <a:endParaRPr kumimoji="1" lang="en-US" altLang="zh-CN" sz="2000" b="1" dirty="0">
                  <a:solidFill>
                    <a:srgbClr val="0000CC"/>
                  </a:solidFill>
                  <a:latin typeface="Tahoma" panose="020B0604030504040204" pitchFamily="34" charset="0"/>
                  <a:ea typeface="黑体" panose="02010609060101010101" pitchFamily="2" charset="-122"/>
                </a:endParaRPr>
              </a:p>
            </p:txBody>
          </p:sp>
          <p:sp>
            <p:nvSpPr>
              <p:cNvPr id="48" name="Rectangle 7"/>
              <p:cNvSpPr>
                <a:spLocks noChangeArrowheads="1"/>
              </p:cNvSpPr>
              <p:nvPr/>
            </p:nvSpPr>
            <p:spPr bwMode="auto">
              <a:xfrm>
                <a:off x="3175446"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anose="020B0604030504040204" pitchFamily="34" charset="0"/>
                    <a:ea typeface="黑体" panose="02010609060101010101" pitchFamily="2" charset="-122"/>
                  </a:rPr>
                  <a:t>6</a:t>
                </a:r>
                <a:endParaRPr kumimoji="1" lang="en-US" altLang="zh-CN" sz="2000" b="1">
                  <a:solidFill>
                    <a:srgbClr val="0000CC"/>
                  </a:solidFill>
                  <a:latin typeface="Tahoma" panose="020B0604030504040204" pitchFamily="34" charset="0"/>
                  <a:ea typeface="黑体" panose="02010609060101010101" pitchFamily="2" charset="-122"/>
                </a:endParaRPr>
              </a:p>
            </p:txBody>
          </p:sp>
          <p:sp>
            <p:nvSpPr>
              <p:cNvPr id="49" name="Rectangle 8"/>
              <p:cNvSpPr>
                <a:spLocks noChangeArrowheads="1"/>
              </p:cNvSpPr>
              <p:nvPr/>
            </p:nvSpPr>
            <p:spPr bwMode="auto">
              <a:xfrm>
                <a:off x="5537646"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anose="020B0604030504040204" pitchFamily="34" charset="0"/>
                    <a:ea typeface="黑体" panose="02010609060101010101" pitchFamily="2" charset="-122"/>
                  </a:rPr>
                  <a:t>2</a:t>
                </a:r>
                <a:endParaRPr kumimoji="1" lang="en-US" altLang="zh-CN" sz="2000" b="1">
                  <a:solidFill>
                    <a:srgbClr val="0000CC"/>
                  </a:solidFill>
                  <a:latin typeface="Tahoma" panose="020B0604030504040204" pitchFamily="34" charset="0"/>
                  <a:ea typeface="黑体" panose="02010609060101010101" pitchFamily="2" charset="-122"/>
                </a:endParaRPr>
              </a:p>
            </p:txBody>
          </p:sp>
          <p:sp>
            <p:nvSpPr>
              <p:cNvPr id="50" name="Rectangle 9"/>
              <p:cNvSpPr>
                <a:spLocks noChangeArrowheads="1"/>
              </p:cNvSpPr>
              <p:nvPr/>
            </p:nvSpPr>
            <p:spPr bwMode="auto">
              <a:xfrm>
                <a:off x="6596895" y="1487959"/>
                <a:ext cx="152445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anose="020B0604030504040204" pitchFamily="34" charset="0"/>
                    <a:ea typeface="黑体" panose="02010609060101010101" pitchFamily="2" charset="-122"/>
                  </a:rPr>
                  <a:t>46 ~ 1500</a:t>
                </a:r>
                <a:endParaRPr kumimoji="1" lang="en-US" altLang="zh-CN" sz="2000" b="1" dirty="0">
                  <a:solidFill>
                    <a:srgbClr val="0000CC"/>
                  </a:solidFill>
                  <a:latin typeface="Tahoma" panose="020B0604030504040204" pitchFamily="34" charset="0"/>
                  <a:ea typeface="黑体" panose="02010609060101010101" pitchFamily="2" charset="-122"/>
                </a:endParaRPr>
              </a:p>
            </p:txBody>
          </p:sp>
          <p:sp>
            <p:nvSpPr>
              <p:cNvPr id="51" name="Rectangle 10"/>
              <p:cNvSpPr>
                <a:spLocks noChangeArrowheads="1"/>
              </p:cNvSpPr>
              <p:nvPr/>
            </p:nvSpPr>
            <p:spPr bwMode="auto">
              <a:xfrm>
                <a:off x="8657654"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anose="020B0604030504040204" pitchFamily="34" charset="0"/>
                    <a:ea typeface="黑体" panose="02010609060101010101" pitchFamily="2" charset="-122"/>
                  </a:rPr>
                  <a:t>4</a:t>
                </a:r>
                <a:endParaRPr kumimoji="1" lang="en-US" altLang="zh-CN" sz="2000" b="1">
                  <a:solidFill>
                    <a:srgbClr val="0000CC"/>
                  </a:solidFill>
                  <a:latin typeface="Tahoma" panose="020B0604030504040204" pitchFamily="34" charset="0"/>
                  <a:ea typeface="黑体" panose="02010609060101010101" pitchFamily="2" charset="-122"/>
                </a:endParaRPr>
              </a:p>
            </p:txBody>
          </p:sp>
          <p:sp>
            <p:nvSpPr>
              <p:cNvPr id="52" name="Freeform 11"/>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0">
                    <a:srgbClr val="FFFF00"/>
                  </a:gs>
                  <a:gs pos="100000">
                    <a:srgbClr val="CCFF99"/>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Rectangle 13"/>
              <p:cNvSpPr>
                <a:spLocks noChangeArrowheads="1"/>
              </p:cNvSpPr>
              <p:nvPr/>
            </p:nvSpPr>
            <p:spPr bwMode="auto">
              <a:xfrm>
                <a:off x="6329238" y="4519573"/>
                <a:ext cx="3016250" cy="643766"/>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a:r>
                  <a:rPr lang="en-US" altLang="zh-CN" b="1" dirty="0" smtClean="0">
                    <a:solidFill>
                      <a:srgbClr val="0000CC"/>
                    </a:solidFill>
                    <a:latin typeface="+mn-lt"/>
                    <a:ea typeface="黑体" panose="02010609060101010101" pitchFamily="2" charset="-122"/>
                  </a:rPr>
                  <a:t>VLAN </a:t>
                </a:r>
                <a:r>
                  <a:rPr lang="zh-CN" altLang="zh-CN" b="1" dirty="0" smtClean="0">
                    <a:solidFill>
                      <a:srgbClr val="0000CC"/>
                    </a:solidFill>
                    <a:latin typeface="+mn-lt"/>
                    <a:ea typeface="黑体" panose="02010609060101010101" pitchFamily="2" charset="-122"/>
                  </a:rPr>
                  <a:t>标识符</a:t>
                </a:r>
                <a:endParaRPr lang="en-US" altLang="zh-CN" b="1" dirty="0" smtClean="0">
                  <a:solidFill>
                    <a:srgbClr val="0000CC"/>
                  </a:solidFill>
                  <a:latin typeface="+mn-lt"/>
                  <a:ea typeface="黑体" panose="02010609060101010101" pitchFamily="2" charset="-122"/>
                </a:endParaRPr>
              </a:p>
              <a:p>
                <a:pPr algn="ctr" defTabSz="762000"/>
                <a:r>
                  <a:rPr kumimoji="1" lang="en-US" altLang="zh-CN" b="1" dirty="0" smtClean="0">
                    <a:solidFill>
                      <a:srgbClr val="0000CC"/>
                    </a:solidFill>
                    <a:latin typeface="+mn-lt"/>
                    <a:ea typeface="黑体" panose="02010609060101010101" pitchFamily="2" charset="-122"/>
                  </a:rPr>
                  <a:t>12 </a:t>
                </a:r>
                <a:r>
                  <a:rPr kumimoji="1" lang="zh-CN" altLang="en-US" b="1" dirty="0" smtClean="0">
                    <a:solidFill>
                      <a:srgbClr val="0000CC"/>
                    </a:solidFill>
                    <a:latin typeface="+mn-lt"/>
                    <a:ea typeface="黑体" panose="02010609060101010101" pitchFamily="2" charset="-122"/>
                  </a:rPr>
                  <a:t>位</a:t>
                </a:r>
                <a:r>
                  <a:rPr kumimoji="1" lang="en-US" altLang="zh-CN" b="1" dirty="0" smtClean="0">
                    <a:solidFill>
                      <a:srgbClr val="0000CC"/>
                    </a:solidFill>
                    <a:latin typeface="+mn-lt"/>
                    <a:ea typeface="黑体" panose="02010609060101010101" pitchFamily="2" charset="-122"/>
                  </a:rPr>
                  <a:t> </a:t>
                </a:r>
                <a:r>
                  <a:rPr kumimoji="1" lang="en-US" altLang="zh-CN" b="1" dirty="0">
                    <a:solidFill>
                      <a:srgbClr val="0000CC"/>
                    </a:solidFill>
                    <a:latin typeface="+mn-lt"/>
                    <a:ea typeface="黑体" panose="02010609060101010101" pitchFamily="2" charset="-122"/>
                  </a:rPr>
                  <a:t>(</a:t>
                </a:r>
                <a:r>
                  <a:rPr kumimoji="1" lang="en-US" altLang="zh-CN" b="1" dirty="0" smtClean="0">
                    <a:solidFill>
                      <a:srgbClr val="0000CC"/>
                    </a:solidFill>
                    <a:latin typeface="+mn-lt"/>
                    <a:ea typeface="黑体" panose="02010609060101010101" pitchFamily="2" charset="-122"/>
                  </a:rPr>
                  <a:t>4096</a:t>
                </a:r>
                <a:r>
                  <a:rPr kumimoji="1" lang="zh-CN" altLang="en-US" b="1" dirty="0" smtClean="0">
                    <a:solidFill>
                      <a:srgbClr val="0000CC"/>
                    </a:solidFill>
                    <a:latin typeface="+mn-lt"/>
                    <a:ea typeface="黑体" panose="02010609060101010101" pitchFamily="2" charset="-122"/>
                  </a:rPr>
                  <a:t>个</a:t>
                </a:r>
                <a:r>
                  <a:rPr kumimoji="1" lang="en-US" altLang="zh-CN" b="1" dirty="0" smtClean="0">
                    <a:solidFill>
                      <a:srgbClr val="0000CC"/>
                    </a:solidFill>
                    <a:latin typeface="+mn-lt"/>
                    <a:ea typeface="黑体" panose="02010609060101010101" pitchFamily="2" charset="-122"/>
                  </a:rPr>
                  <a:t>VLAN)</a:t>
                </a:r>
                <a:endParaRPr kumimoji="1" lang="en-US" altLang="zh-CN" b="1" dirty="0">
                  <a:solidFill>
                    <a:srgbClr val="0000CC"/>
                  </a:solidFill>
                  <a:latin typeface="+mn-lt"/>
                  <a:ea typeface="黑体" panose="02010609060101010101" pitchFamily="2" charset="-122"/>
                </a:endParaRPr>
              </a:p>
            </p:txBody>
          </p:sp>
          <p:sp>
            <p:nvSpPr>
              <p:cNvPr id="55" name="Rectangle 14"/>
              <p:cNvSpPr>
                <a:spLocks noChangeArrowheads="1"/>
              </p:cNvSpPr>
              <p:nvPr/>
            </p:nvSpPr>
            <p:spPr bwMode="auto">
              <a:xfrm>
                <a:off x="4318446" y="1484784"/>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anose="020B0604030504040204" pitchFamily="34" charset="0"/>
                    <a:ea typeface="黑体" panose="02010609060101010101" pitchFamily="2" charset="-122"/>
                  </a:rPr>
                  <a:t>4</a:t>
                </a:r>
                <a:endParaRPr kumimoji="1" lang="en-US" altLang="zh-CN" sz="2000" b="1">
                  <a:solidFill>
                    <a:srgbClr val="0000CC"/>
                  </a:solidFill>
                  <a:latin typeface="Tahoma" panose="020B0604030504040204" pitchFamily="34" charset="0"/>
                  <a:ea typeface="黑体" panose="02010609060101010101" pitchFamily="2" charset="-122"/>
                </a:endParaRPr>
              </a:p>
            </p:txBody>
          </p:sp>
          <p:sp>
            <p:nvSpPr>
              <p:cNvPr id="59" name="Rectangle 18"/>
              <p:cNvSpPr>
                <a:spLocks noChangeArrowheads="1"/>
              </p:cNvSpPr>
              <p:nvPr/>
            </p:nvSpPr>
            <p:spPr bwMode="auto">
              <a:xfrm>
                <a:off x="3296816" y="4447565"/>
                <a:ext cx="1344921" cy="643766"/>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b="1" dirty="0" smtClean="0">
                    <a:solidFill>
                      <a:srgbClr val="0000CC"/>
                    </a:solidFill>
                    <a:latin typeface="+mn-lt"/>
                    <a:ea typeface="黑体" panose="02010609060101010101" pitchFamily="2" charset="-122"/>
                  </a:rPr>
                  <a:t>用户优先级</a:t>
                </a:r>
                <a:endParaRPr kumimoji="1" lang="en-US" altLang="zh-CN" b="1" dirty="0">
                  <a:solidFill>
                    <a:srgbClr val="0000CC"/>
                  </a:solidFill>
                  <a:latin typeface="+mn-lt"/>
                  <a:ea typeface="黑体" panose="02010609060101010101" pitchFamily="2" charset="-122"/>
                </a:endParaRPr>
              </a:p>
              <a:p>
                <a:pPr algn="ctr" defTabSz="762000"/>
                <a:r>
                  <a:rPr kumimoji="1" lang="en-US" altLang="zh-CN" b="1" dirty="0">
                    <a:solidFill>
                      <a:srgbClr val="0000CC"/>
                    </a:solidFill>
                    <a:latin typeface="+mn-lt"/>
                    <a:ea typeface="黑体" panose="02010609060101010101" pitchFamily="2" charset="-122"/>
                  </a:rPr>
                  <a:t>3 </a:t>
                </a:r>
                <a:r>
                  <a:rPr kumimoji="1" lang="zh-CN" altLang="en-US" b="1" dirty="0" smtClean="0">
                    <a:solidFill>
                      <a:srgbClr val="0000CC"/>
                    </a:solidFill>
                    <a:latin typeface="+mn-lt"/>
                    <a:ea typeface="黑体" panose="02010609060101010101" pitchFamily="2" charset="-122"/>
                  </a:rPr>
                  <a:t>位</a:t>
                </a:r>
                <a:endParaRPr kumimoji="1" lang="en-US" altLang="zh-CN" b="1" dirty="0">
                  <a:solidFill>
                    <a:srgbClr val="0000CC"/>
                  </a:solidFill>
                  <a:latin typeface="+mn-lt"/>
                  <a:ea typeface="黑体" panose="02010609060101010101" pitchFamily="2" charset="-122"/>
                </a:endParaRPr>
              </a:p>
            </p:txBody>
          </p:sp>
          <p:sp>
            <p:nvSpPr>
              <p:cNvPr id="62" name="Rectangle 21"/>
              <p:cNvSpPr>
                <a:spLocks noChangeArrowheads="1"/>
              </p:cNvSpPr>
              <p:nvPr/>
            </p:nvSpPr>
            <p:spPr bwMode="auto">
              <a:xfrm>
                <a:off x="4145367" y="5023629"/>
                <a:ext cx="2463817" cy="643766"/>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lang="zh-CN" altLang="zh-CN" b="1" dirty="0">
                    <a:solidFill>
                      <a:srgbClr val="0000CC"/>
                    </a:solidFill>
                    <a:latin typeface="+mn-lt"/>
                    <a:ea typeface="黑体" panose="02010609060101010101" pitchFamily="2" charset="-122"/>
                  </a:rPr>
                  <a:t>规范格式指示符</a:t>
                </a:r>
                <a:r>
                  <a:rPr kumimoji="1" lang="en-US" altLang="zh-CN" b="1" dirty="0" smtClean="0">
                    <a:solidFill>
                      <a:srgbClr val="0000CC"/>
                    </a:solidFill>
                    <a:latin typeface="+mn-lt"/>
                    <a:ea typeface="黑体" panose="02010609060101010101" pitchFamily="2" charset="-122"/>
                  </a:rPr>
                  <a:t>( </a:t>
                </a:r>
                <a:r>
                  <a:rPr kumimoji="1" lang="en-US" altLang="zh-CN" b="1" dirty="0">
                    <a:solidFill>
                      <a:srgbClr val="0000CC"/>
                    </a:solidFill>
                    <a:latin typeface="+mn-lt"/>
                    <a:ea typeface="黑体" panose="02010609060101010101" pitchFamily="2" charset="-122"/>
                  </a:rPr>
                  <a:t>CFI )</a:t>
                </a:r>
                <a:endParaRPr kumimoji="1" lang="en-US" altLang="zh-CN" b="1" dirty="0">
                  <a:solidFill>
                    <a:srgbClr val="0000CC"/>
                  </a:solidFill>
                  <a:latin typeface="+mn-lt"/>
                  <a:ea typeface="黑体" panose="02010609060101010101" pitchFamily="2" charset="-122"/>
                </a:endParaRPr>
              </a:p>
              <a:p>
                <a:pPr algn="ctr" defTabSz="762000"/>
                <a:r>
                  <a:rPr kumimoji="1" lang="en-US" altLang="zh-CN" b="1" dirty="0">
                    <a:solidFill>
                      <a:srgbClr val="0000CC"/>
                    </a:solidFill>
                    <a:latin typeface="+mn-lt"/>
                    <a:ea typeface="黑体" panose="02010609060101010101" pitchFamily="2" charset="-122"/>
                  </a:rPr>
                  <a:t>1 </a:t>
                </a:r>
                <a:r>
                  <a:rPr kumimoji="1" lang="zh-CN" altLang="en-US" b="1" dirty="0" smtClean="0">
                    <a:solidFill>
                      <a:srgbClr val="0000CC"/>
                    </a:solidFill>
                    <a:latin typeface="+mn-lt"/>
                    <a:ea typeface="黑体" panose="02010609060101010101" pitchFamily="2" charset="-122"/>
                  </a:rPr>
                  <a:t>位</a:t>
                </a:r>
                <a:r>
                  <a:rPr kumimoji="1" lang="en-US" altLang="zh-CN" b="1" dirty="0" smtClean="0">
                    <a:solidFill>
                      <a:srgbClr val="0000CC"/>
                    </a:solidFill>
                    <a:latin typeface="+mn-lt"/>
                    <a:ea typeface="黑体" panose="02010609060101010101" pitchFamily="2" charset="-122"/>
                  </a:rPr>
                  <a:t> </a:t>
                </a:r>
                <a:endParaRPr kumimoji="1" lang="en-US" altLang="zh-CN" b="1" dirty="0">
                  <a:solidFill>
                    <a:srgbClr val="0000CC"/>
                  </a:solidFill>
                  <a:latin typeface="+mn-lt"/>
                  <a:ea typeface="黑体" panose="02010609060101010101" pitchFamily="2" charset="-122"/>
                </a:endParaRPr>
              </a:p>
            </p:txBody>
          </p:sp>
          <p:sp>
            <p:nvSpPr>
              <p:cNvPr id="63" name="Rectangle 22"/>
              <p:cNvSpPr>
                <a:spLocks noChangeArrowheads="1"/>
              </p:cNvSpPr>
              <p:nvPr/>
            </p:nvSpPr>
            <p:spPr bwMode="auto">
              <a:xfrm>
                <a:off x="1590900" y="1869976"/>
                <a:ext cx="1197196" cy="685800"/>
              </a:xfrm>
              <a:prstGeom prst="rect">
                <a:avLst/>
              </a:prstGeom>
              <a:solidFill>
                <a:srgbClr val="CC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anose="02010609060101010101" pitchFamily="2" charset="-122"/>
                  </a:rPr>
                  <a:t>目地地址</a:t>
                </a:r>
                <a:endParaRPr kumimoji="1" lang="zh-CN" altLang="en-US" sz="2000" b="1" dirty="0">
                  <a:solidFill>
                    <a:srgbClr val="000099"/>
                  </a:solidFill>
                  <a:ea typeface="黑体" panose="02010609060101010101" pitchFamily="2" charset="-122"/>
                </a:endParaRPr>
              </a:p>
            </p:txBody>
          </p:sp>
          <p:sp>
            <p:nvSpPr>
              <p:cNvPr id="64" name="Rectangle 23"/>
              <p:cNvSpPr>
                <a:spLocks noChangeArrowheads="1"/>
              </p:cNvSpPr>
              <p:nvPr/>
            </p:nvSpPr>
            <p:spPr bwMode="auto">
              <a:xfrm>
                <a:off x="2788096" y="1869976"/>
                <a:ext cx="1143000" cy="685800"/>
              </a:xfrm>
              <a:prstGeom prst="rect">
                <a:avLst/>
              </a:prstGeom>
              <a:solidFill>
                <a:srgbClr val="CC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anose="02010609060101010101" pitchFamily="2" charset="-122"/>
                  </a:rPr>
                  <a:t>源地址</a:t>
                </a:r>
                <a:endParaRPr kumimoji="1" lang="zh-CN" altLang="en-US" sz="2000" b="1" dirty="0">
                  <a:solidFill>
                    <a:srgbClr val="000099"/>
                  </a:solidFill>
                  <a:ea typeface="黑体" panose="02010609060101010101" pitchFamily="2" charset="-122"/>
                </a:endParaRPr>
              </a:p>
            </p:txBody>
          </p:sp>
          <p:sp>
            <p:nvSpPr>
              <p:cNvPr id="65" name="Rectangle 24"/>
              <p:cNvSpPr>
                <a:spLocks noChangeArrowheads="1"/>
              </p:cNvSpPr>
              <p:nvPr/>
            </p:nvSpPr>
            <p:spPr bwMode="auto">
              <a:xfrm>
                <a:off x="3931096" y="1869976"/>
                <a:ext cx="1219200" cy="685800"/>
              </a:xfrm>
              <a:prstGeom prst="rect">
                <a:avLst/>
              </a:prstGeom>
              <a:solidFill>
                <a:srgbClr val="FFFF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ea typeface="宋体" panose="02010600030101010101" pitchFamily="2" charset="-122"/>
                  </a:rPr>
                  <a:t>802.1Q</a:t>
                </a:r>
                <a:endParaRPr lang="en-US" altLang="zh-CN" b="1" dirty="0">
                  <a:ea typeface="宋体" panose="02010600030101010101" pitchFamily="2" charset="-122"/>
                </a:endParaRPr>
              </a:p>
              <a:p>
                <a:pPr algn="ctr"/>
                <a:r>
                  <a:rPr lang="zh-CN" altLang="en-US" b="1" dirty="0" smtClean="0">
                    <a:ea typeface="宋体" panose="02010600030101010101" pitchFamily="2" charset="-122"/>
                  </a:rPr>
                  <a:t>标记</a:t>
                </a:r>
                <a:endParaRPr lang="en-US" altLang="zh-CN" b="1" dirty="0">
                  <a:ea typeface="宋体" panose="02010600030101010101" pitchFamily="2" charset="-122"/>
                </a:endParaRPr>
              </a:p>
            </p:txBody>
          </p:sp>
          <p:sp>
            <p:nvSpPr>
              <p:cNvPr id="66" name="Rectangle 25"/>
              <p:cNvSpPr>
                <a:spLocks noChangeArrowheads="1"/>
              </p:cNvSpPr>
              <p:nvPr/>
            </p:nvSpPr>
            <p:spPr bwMode="auto">
              <a:xfrm>
                <a:off x="5150296" y="1869976"/>
                <a:ext cx="1291208" cy="685800"/>
              </a:xfrm>
              <a:prstGeom prst="rect">
                <a:avLst/>
              </a:prstGeom>
              <a:solidFill>
                <a:srgbClr val="CC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anose="02010609060101010101" pitchFamily="2" charset="-122"/>
                  </a:rPr>
                  <a:t>长度</a:t>
                </a:r>
                <a:r>
                  <a:rPr kumimoji="1" lang="en-US" altLang="zh-CN" sz="2000" b="1" dirty="0">
                    <a:solidFill>
                      <a:srgbClr val="000099"/>
                    </a:solidFill>
                    <a:ea typeface="黑体" panose="02010609060101010101" pitchFamily="2" charset="-122"/>
                  </a:rPr>
                  <a:t>/</a:t>
                </a:r>
                <a:r>
                  <a:rPr kumimoji="1" lang="zh-CN" altLang="en-US" sz="2000" b="1" dirty="0">
                    <a:solidFill>
                      <a:srgbClr val="000099"/>
                    </a:solidFill>
                    <a:ea typeface="黑体" panose="02010609060101010101" pitchFamily="2" charset="-122"/>
                  </a:rPr>
                  <a:t>类型</a:t>
                </a:r>
                <a:endParaRPr kumimoji="1" lang="zh-CN" altLang="en-US" sz="2000" b="1" dirty="0">
                  <a:solidFill>
                    <a:srgbClr val="000099"/>
                  </a:solidFill>
                  <a:ea typeface="黑体" panose="02010609060101010101" pitchFamily="2" charset="-122"/>
                </a:endParaRPr>
              </a:p>
            </p:txBody>
          </p:sp>
          <p:sp>
            <p:nvSpPr>
              <p:cNvPr id="67" name="Rectangle 26"/>
              <p:cNvSpPr>
                <a:spLocks noChangeArrowheads="1"/>
              </p:cNvSpPr>
              <p:nvPr/>
            </p:nvSpPr>
            <p:spPr bwMode="auto">
              <a:xfrm>
                <a:off x="6441504" y="1869976"/>
                <a:ext cx="1828800" cy="685800"/>
              </a:xfrm>
              <a:prstGeom prst="rect">
                <a:avLst/>
              </a:prstGeom>
              <a:noFill/>
              <a:ln w="19050">
                <a:solidFill>
                  <a:schemeClr val="tx1"/>
                </a:solidFill>
                <a:miter lim="800000"/>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a:solidFill>
                      <a:srgbClr val="000099"/>
                    </a:solidFill>
                    <a:ea typeface="黑体" panose="02010609060101010101" pitchFamily="2" charset="-122"/>
                  </a:rPr>
                  <a:t>数      </a:t>
                </a:r>
                <a:r>
                  <a:rPr kumimoji="1" lang="zh-CN" altLang="en-US" sz="2000" b="1" dirty="0" smtClean="0">
                    <a:solidFill>
                      <a:srgbClr val="000099"/>
                    </a:solidFill>
                    <a:ea typeface="黑体" panose="02010609060101010101" pitchFamily="2" charset="-122"/>
                  </a:rPr>
                  <a:t>据</a:t>
                </a:r>
                <a:endParaRPr kumimoji="1" lang="zh-CN" altLang="en-US" sz="2000" b="1" dirty="0">
                  <a:solidFill>
                    <a:srgbClr val="000099"/>
                  </a:solidFill>
                  <a:ea typeface="黑体" panose="02010609060101010101" pitchFamily="2" charset="-122"/>
                </a:endParaRPr>
              </a:p>
            </p:txBody>
          </p:sp>
          <p:sp>
            <p:nvSpPr>
              <p:cNvPr id="68" name="Rectangle 27"/>
              <p:cNvSpPr>
                <a:spLocks noChangeArrowheads="1"/>
              </p:cNvSpPr>
              <p:nvPr/>
            </p:nvSpPr>
            <p:spPr bwMode="auto">
              <a:xfrm>
                <a:off x="8270304" y="1869976"/>
                <a:ext cx="1219200" cy="685800"/>
              </a:xfrm>
              <a:prstGeom prst="rect">
                <a:avLst/>
              </a:prstGeom>
              <a:solidFill>
                <a:srgbClr val="CC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smtClean="0">
                    <a:solidFill>
                      <a:srgbClr val="000099"/>
                    </a:solidFill>
                    <a:ea typeface="宋体" panose="02010600030101010101" pitchFamily="2" charset="-122"/>
                  </a:rPr>
                  <a:t>FCS</a:t>
                </a:r>
                <a:endParaRPr lang="en-US" altLang="zh-CN" sz="2000" b="1" dirty="0">
                  <a:solidFill>
                    <a:srgbClr val="000099"/>
                  </a:solidFill>
                  <a:ea typeface="宋体" panose="02010600030101010101" pitchFamily="2" charset="-122"/>
                </a:endParaRPr>
              </a:p>
            </p:txBody>
          </p:sp>
          <p:sp>
            <p:nvSpPr>
              <p:cNvPr id="74" name="Rectangle 33"/>
              <p:cNvSpPr>
                <a:spLocks noChangeArrowheads="1"/>
              </p:cNvSpPr>
              <p:nvPr/>
            </p:nvSpPr>
            <p:spPr bwMode="auto">
              <a:xfrm>
                <a:off x="2864768" y="2815431"/>
                <a:ext cx="93775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anose="020B0604030504040204" pitchFamily="34" charset="0"/>
                    <a:ea typeface="黑体" panose="02010609060101010101" pitchFamily="2" charset="-122"/>
                  </a:rPr>
                  <a:t>2 </a:t>
                </a:r>
                <a:r>
                  <a:rPr kumimoji="1" lang="zh-CN" altLang="en-US" sz="2000" b="1" dirty="0" smtClean="0">
                    <a:solidFill>
                      <a:srgbClr val="CC0000"/>
                    </a:solidFill>
                    <a:latin typeface="Tahoma" panose="020B0604030504040204" pitchFamily="34" charset="0"/>
                    <a:ea typeface="黑体" panose="02010609060101010101" pitchFamily="2" charset="-122"/>
                  </a:rPr>
                  <a:t>字节</a:t>
                </a:r>
                <a:endParaRPr kumimoji="1" lang="en-US" altLang="zh-CN" sz="2000" b="1" dirty="0">
                  <a:solidFill>
                    <a:srgbClr val="CC0000"/>
                  </a:solidFill>
                  <a:latin typeface="Tahoma" panose="020B0604030504040204" pitchFamily="34" charset="0"/>
                  <a:ea typeface="黑体" panose="02010609060101010101" pitchFamily="2" charset="-122"/>
                </a:endParaRPr>
              </a:p>
            </p:txBody>
          </p:sp>
          <p:sp>
            <p:nvSpPr>
              <p:cNvPr id="75" name="Rectangle 34"/>
              <p:cNvSpPr>
                <a:spLocks noChangeArrowheads="1"/>
              </p:cNvSpPr>
              <p:nvPr/>
            </p:nvSpPr>
            <p:spPr bwMode="auto">
              <a:xfrm>
                <a:off x="5743434" y="2815431"/>
                <a:ext cx="93775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anose="020B0604030504040204" pitchFamily="34" charset="0"/>
                    <a:ea typeface="黑体" panose="02010609060101010101" pitchFamily="2" charset="-122"/>
                  </a:rPr>
                  <a:t>2 </a:t>
                </a:r>
                <a:r>
                  <a:rPr kumimoji="1" lang="zh-CN" altLang="en-US" sz="2000" b="1" dirty="0" smtClean="0">
                    <a:solidFill>
                      <a:srgbClr val="CC0000"/>
                    </a:solidFill>
                    <a:latin typeface="Tahoma" panose="020B0604030504040204" pitchFamily="34" charset="0"/>
                    <a:ea typeface="黑体" panose="02010609060101010101" pitchFamily="2" charset="-122"/>
                  </a:rPr>
                  <a:t>字节</a:t>
                </a:r>
                <a:endParaRPr kumimoji="1" lang="en-US" altLang="zh-CN" sz="2000" b="1" dirty="0">
                  <a:solidFill>
                    <a:srgbClr val="CC0000"/>
                  </a:solidFill>
                  <a:latin typeface="Tahoma" panose="020B0604030504040204" pitchFamily="34" charset="0"/>
                  <a:ea typeface="黑体" panose="02010609060101010101" pitchFamily="2" charset="-122"/>
                </a:endParaRPr>
              </a:p>
            </p:txBody>
          </p:sp>
          <p:grpSp>
            <p:nvGrpSpPr>
              <p:cNvPr id="2" name="组合 1"/>
              <p:cNvGrpSpPr/>
              <p:nvPr/>
            </p:nvGrpSpPr>
            <p:grpSpPr>
              <a:xfrm>
                <a:off x="1568896" y="3165376"/>
                <a:ext cx="6296025" cy="1125979"/>
                <a:chOff x="1568896" y="3165376"/>
                <a:chExt cx="6296025" cy="1125979"/>
              </a:xfrm>
            </p:grpSpPr>
            <p:sp>
              <p:nvSpPr>
                <p:cNvPr id="44" name="Rectangle 3"/>
                <p:cNvSpPr>
                  <a:spLocks noChangeArrowheads="1"/>
                </p:cNvSpPr>
                <p:nvPr/>
              </p:nvSpPr>
              <p:spPr bwMode="auto">
                <a:xfrm>
                  <a:off x="1568896" y="3165376"/>
                  <a:ext cx="6286500" cy="1066800"/>
                </a:xfrm>
                <a:prstGeom prst="rect">
                  <a:avLst/>
                </a:prstGeom>
                <a:solidFill>
                  <a:srgbClr val="CCFF99"/>
                </a:solidFill>
                <a:ln w="19050">
                  <a:solidFill>
                    <a:schemeClr val="tx1"/>
                  </a:solidFill>
                  <a:miter lim="800000"/>
                </a:ln>
                <a:effectLst>
                  <a:outerShdw dist="35921" dir="2700000" algn="ctr" rotWithShape="0">
                    <a:schemeClr val="bg2"/>
                  </a:outerShdw>
                </a:effectLst>
              </p:spPr>
              <p:txBody>
                <a:bodyPr wrap="none" anchor="ctr"/>
                <a:lstStyle/>
                <a:p>
                  <a:endParaRPr lang="zh-CN" altLang="en-US" sz="1600">
                    <a:ea typeface="宋体" panose="02010600030101010101" pitchFamily="2" charset="-122"/>
                  </a:endParaRPr>
                </a:p>
              </p:txBody>
            </p:sp>
            <p:sp>
              <p:nvSpPr>
                <p:cNvPr id="53" name="Line 12"/>
                <p:cNvSpPr>
                  <a:spLocks noChangeShapeType="1"/>
                </p:cNvSpPr>
                <p:nvPr/>
              </p:nvSpPr>
              <p:spPr bwMode="auto">
                <a:xfrm>
                  <a:off x="4816921" y="3165376"/>
                  <a:ext cx="0" cy="1066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6" name="Line 15"/>
                <p:cNvSpPr>
                  <a:spLocks noChangeShapeType="1"/>
                </p:cNvSpPr>
                <p:nvPr/>
              </p:nvSpPr>
              <p:spPr bwMode="auto">
                <a:xfrm>
                  <a:off x="1568896" y="3645024"/>
                  <a:ext cx="629602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7" name="Line 16"/>
                <p:cNvSpPr>
                  <a:spLocks noChangeShapeType="1"/>
                </p:cNvSpPr>
                <p:nvPr/>
              </p:nvSpPr>
              <p:spPr bwMode="auto">
                <a:xfrm flipH="1">
                  <a:off x="5534470" y="3645024"/>
                  <a:ext cx="3175" cy="5871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8" name="Line 17"/>
                <p:cNvSpPr>
                  <a:spLocks noChangeShapeType="1"/>
                </p:cNvSpPr>
                <p:nvPr/>
              </p:nvSpPr>
              <p:spPr bwMode="auto">
                <a:xfrm>
                  <a:off x="5321746" y="3645024"/>
                  <a:ext cx="0" cy="5871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69" name="Text Box 28"/>
                <p:cNvSpPr txBox="1">
                  <a:spLocks noChangeArrowheads="1"/>
                </p:cNvSpPr>
                <p:nvPr/>
              </p:nvSpPr>
              <p:spPr bwMode="auto">
                <a:xfrm>
                  <a:off x="2288704" y="3212976"/>
                  <a:ext cx="22236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b="1" dirty="0" smtClean="0">
                      <a:latin typeface="Tahoma" panose="020B0604030504040204" pitchFamily="34" charset="0"/>
                      <a:ea typeface="宋体" panose="02010600030101010101" pitchFamily="2" charset="-122"/>
                    </a:rPr>
                    <a:t>802.1Q </a:t>
                  </a:r>
                  <a:r>
                    <a:rPr lang="zh-CN" altLang="en-US" sz="2000" b="1" dirty="0" smtClean="0">
                      <a:latin typeface="Tahoma" panose="020B0604030504040204" pitchFamily="34" charset="0"/>
                      <a:ea typeface="宋体" panose="02010600030101010101" pitchFamily="2" charset="-122"/>
                    </a:rPr>
                    <a:t>标记类型</a:t>
                  </a:r>
                  <a:endParaRPr lang="en-US" altLang="zh-CN" sz="2000" b="1" dirty="0">
                    <a:latin typeface="Tahoma" panose="020B0604030504040204" pitchFamily="34" charset="0"/>
                    <a:ea typeface="宋体" panose="02010600030101010101" pitchFamily="2" charset="-122"/>
                  </a:endParaRPr>
                </a:p>
              </p:txBody>
            </p:sp>
            <p:sp>
              <p:nvSpPr>
                <p:cNvPr id="70" name="Text Box 29"/>
                <p:cNvSpPr txBox="1">
                  <a:spLocks noChangeArrowheads="1"/>
                </p:cNvSpPr>
                <p:nvPr/>
              </p:nvSpPr>
              <p:spPr bwMode="auto">
                <a:xfrm>
                  <a:off x="1590899" y="3645024"/>
                  <a:ext cx="32260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000" b="1" dirty="0" smtClean="0">
                      <a:latin typeface="Tahoma" panose="020B0604030504040204" pitchFamily="34" charset="0"/>
                      <a:ea typeface="宋体" panose="02010600030101010101" pitchFamily="2" charset="-122"/>
                    </a:rPr>
                    <a:t>0</a:t>
                  </a:r>
                  <a:r>
                    <a:rPr lang="en-US" altLang="zh-CN" sz="1600" b="1" dirty="0" smtClean="0">
                      <a:latin typeface="Tahoma" panose="020B0604030504040204" pitchFamily="34" charset="0"/>
                      <a:ea typeface="宋体" panose="02010600030101010101" pitchFamily="2" charset="-122"/>
                    </a:rPr>
                    <a:t>X</a:t>
                  </a:r>
                  <a:r>
                    <a:rPr lang="en-US" altLang="zh-CN" sz="2000" b="1" dirty="0" smtClean="0">
                      <a:latin typeface="Tahoma" panose="020B0604030504040204" pitchFamily="34" charset="0"/>
                      <a:ea typeface="宋体" panose="02010600030101010101" pitchFamily="2" charset="-122"/>
                    </a:rPr>
                    <a:t>8100</a:t>
                  </a:r>
                  <a:endParaRPr lang="en-US" altLang="zh-CN" sz="2000" b="1" dirty="0" smtClean="0">
                    <a:latin typeface="Tahoma" panose="020B0604030504040204" pitchFamily="34" charset="0"/>
                    <a:ea typeface="宋体" panose="02010600030101010101" pitchFamily="2" charset="-122"/>
                  </a:endParaRPr>
                </a:p>
                <a:p>
                  <a:pPr algn="ctr"/>
                  <a:r>
                    <a:rPr kumimoji="1" lang="en-US" altLang="zh-CN" sz="1600" b="1" dirty="0">
                      <a:solidFill>
                        <a:srgbClr val="000099"/>
                      </a:solidFill>
                      <a:ea typeface="黑体" panose="02010609060101010101" pitchFamily="2" charset="-122"/>
                    </a:rPr>
                    <a:t>(</a:t>
                  </a:r>
                  <a:r>
                    <a:rPr kumimoji="1" lang="en-US" altLang="zh-CN" sz="1600" b="1" dirty="0" smtClean="0">
                      <a:solidFill>
                        <a:srgbClr val="000099"/>
                      </a:solidFill>
                      <a:ea typeface="黑体" panose="02010609060101010101" pitchFamily="2" charset="-122"/>
                    </a:rPr>
                    <a:t>1 </a:t>
                  </a:r>
                  <a:r>
                    <a:rPr kumimoji="1" lang="en-US" altLang="zh-CN" sz="1600" b="1" dirty="0">
                      <a:solidFill>
                        <a:srgbClr val="000099"/>
                      </a:solidFill>
                      <a:ea typeface="黑体" panose="02010609060101010101" pitchFamily="2" charset="-122"/>
                    </a:rPr>
                    <a:t>0 0 0 0 0 0 1  0 0 0 0 0 0 0 </a:t>
                  </a:r>
                  <a:r>
                    <a:rPr kumimoji="1" lang="en-US" altLang="zh-CN" sz="1600" b="1" dirty="0" smtClean="0">
                      <a:solidFill>
                        <a:srgbClr val="000099"/>
                      </a:solidFill>
                      <a:ea typeface="黑体" panose="02010609060101010101" pitchFamily="2" charset="-122"/>
                    </a:rPr>
                    <a:t>0)</a:t>
                  </a:r>
                  <a:endParaRPr lang="en-US" altLang="zh-CN" sz="1600" b="1" dirty="0">
                    <a:latin typeface="Tahoma" panose="020B0604030504040204" pitchFamily="34" charset="0"/>
                    <a:ea typeface="宋体" panose="02010600030101010101" pitchFamily="2" charset="-122"/>
                  </a:endParaRPr>
                </a:p>
              </p:txBody>
            </p:sp>
            <p:sp>
              <p:nvSpPr>
                <p:cNvPr id="71" name="Text Box 30"/>
                <p:cNvSpPr txBox="1">
                  <a:spLocks noChangeArrowheads="1"/>
                </p:cNvSpPr>
                <p:nvPr/>
              </p:nvSpPr>
              <p:spPr bwMode="auto">
                <a:xfrm>
                  <a:off x="4736976" y="3717032"/>
                  <a:ext cx="6623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b="1" dirty="0">
                      <a:latin typeface="Tahoma" panose="020B0604030504040204" pitchFamily="34" charset="0"/>
                      <a:ea typeface="宋体" panose="02010600030101010101" pitchFamily="2" charset="-122"/>
                    </a:rPr>
                    <a:t>PRI</a:t>
                  </a:r>
                  <a:endParaRPr lang="en-US" altLang="zh-CN" sz="2000" b="1" dirty="0">
                    <a:latin typeface="Tahoma" panose="020B0604030504040204" pitchFamily="34" charset="0"/>
                    <a:ea typeface="宋体" panose="02010600030101010101" pitchFamily="2" charset="-122"/>
                  </a:endParaRPr>
                </a:p>
              </p:txBody>
            </p:sp>
            <p:sp>
              <p:nvSpPr>
                <p:cNvPr id="72" name="Text Box 31"/>
                <p:cNvSpPr txBox="1">
                  <a:spLocks noChangeArrowheads="1"/>
                </p:cNvSpPr>
                <p:nvPr/>
              </p:nvSpPr>
              <p:spPr bwMode="auto">
                <a:xfrm>
                  <a:off x="5985754" y="3717032"/>
                  <a:ext cx="12715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b="1" dirty="0">
                      <a:latin typeface="Tahoma" panose="020B0604030504040204" pitchFamily="34" charset="0"/>
                      <a:ea typeface="宋体" panose="02010600030101010101" pitchFamily="2" charset="-122"/>
                    </a:rPr>
                    <a:t>VLAN ID</a:t>
                  </a:r>
                  <a:endParaRPr lang="en-US" altLang="zh-CN" sz="2000" b="1" dirty="0">
                    <a:latin typeface="Tahoma" panose="020B0604030504040204" pitchFamily="34" charset="0"/>
                    <a:ea typeface="宋体" panose="02010600030101010101" pitchFamily="2" charset="-122"/>
                  </a:endParaRPr>
                </a:p>
              </p:txBody>
            </p:sp>
            <p:sp>
              <p:nvSpPr>
                <p:cNvPr id="76" name="Text Box 35"/>
                <p:cNvSpPr txBox="1">
                  <a:spLocks noChangeArrowheads="1"/>
                </p:cNvSpPr>
                <p:nvPr/>
              </p:nvSpPr>
              <p:spPr bwMode="auto">
                <a:xfrm>
                  <a:off x="4921696" y="3212976"/>
                  <a:ext cx="2695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000" b="1" dirty="0">
                      <a:latin typeface="Tahoma" panose="020B0604030504040204" pitchFamily="34" charset="0"/>
                      <a:ea typeface="宋体" panose="02010600030101010101" pitchFamily="2" charset="-122"/>
                    </a:rPr>
                    <a:t>TCI (</a:t>
                  </a:r>
                  <a:r>
                    <a:rPr lang="zh-CN" altLang="en-US" sz="2000" b="1" dirty="0">
                      <a:latin typeface="Tahoma" panose="020B0604030504040204" pitchFamily="34" charset="0"/>
                      <a:ea typeface="宋体" panose="02010600030101010101" pitchFamily="2" charset="-122"/>
                    </a:rPr>
                    <a:t>标记控制信息</a:t>
                  </a:r>
                  <a:r>
                    <a:rPr lang="en-US" altLang="zh-CN" sz="2000" b="1" dirty="0">
                      <a:latin typeface="Tahoma" panose="020B0604030504040204" pitchFamily="34" charset="0"/>
                      <a:ea typeface="宋体" panose="02010600030101010101" pitchFamily="2" charset="-122"/>
                    </a:rPr>
                    <a:t>)</a:t>
                  </a:r>
                  <a:endParaRPr lang="en-US" altLang="zh-CN" sz="2000" b="1" dirty="0">
                    <a:latin typeface="Tahoma" panose="020B0604030504040204" pitchFamily="34" charset="0"/>
                    <a:ea typeface="宋体" panose="02010600030101010101" pitchFamily="2" charset="-122"/>
                  </a:endParaRPr>
                </a:p>
              </p:txBody>
            </p:sp>
          </p:grpSp>
          <p:sp>
            <p:nvSpPr>
              <p:cNvPr id="61" name="Line 20"/>
              <p:cNvSpPr>
                <a:spLocks noChangeShapeType="1"/>
              </p:cNvSpPr>
              <p:nvPr/>
            </p:nvSpPr>
            <p:spPr bwMode="auto">
              <a:xfrm flipV="1">
                <a:off x="5150296" y="4084190"/>
                <a:ext cx="286544" cy="939438"/>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32"/>
              <p:cNvSpPr>
                <a:spLocks noChangeShapeType="1"/>
              </p:cNvSpPr>
              <p:nvPr/>
            </p:nvSpPr>
            <p:spPr bwMode="auto">
              <a:xfrm flipH="1" flipV="1">
                <a:off x="7308304" y="4015517"/>
                <a:ext cx="381000" cy="533400"/>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19"/>
              <p:cNvSpPr>
                <a:spLocks noChangeShapeType="1"/>
              </p:cNvSpPr>
              <p:nvPr/>
            </p:nvSpPr>
            <p:spPr bwMode="auto">
              <a:xfrm flipV="1">
                <a:off x="4540696" y="4077071"/>
                <a:ext cx="439882" cy="442501"/>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 name="组合 6"/>
            <p:cNvGrpSpPr/>
            <p:nvPr/>
          </p:nvGrpSpPr>
          <p:grpSpPr>
            <a:xfrm>
              <a:off x="1568624" y="1097692"/>
              <a:ext cx="7920880" cy="459100"/>
              <a:chOff x="1568624" y="1097692"/>
              <a:chExt cx="7920880" cy="459100"/>
            </a:xfrm>
          </p:grpSpPr>
          <p:cxnSp>
            <p:nvCxnSpPr>
              <p:cNvPr id="80"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1" name="Rectangle 50"/>
              <p:cNvSpPr>
                <a:spLocks noChangeArrowheads="1"/>
              </p:cNvSpPr>
              <p:nvPr/>
            </p:nvSpPr>
            <p:spPr bwMode="auto">
              <a:xfrm>
                <a:off x="4625330" y="1097692"/>
                <a:ext cx="1586974" cy="4591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lang="en-US" altLang="zh-CN" sz="2400" b="1" dirty="0"/>
                  <a:t>802.1Q </a:t>
                </a:r>
                <a:r>
                  <a:rPr lang="zh-CN" altLang="en-US" sz="2400" b="1" dirty="0"/>
                  <a:t>帧</a:t>
                </a:r>
                <a:endParaRPr lang="zh-CN" altLang="en-US" sz="2400" b="1" dirty="0"/>
              </a:p>
            </p:txBody>
          </p:sp>
        </p:grpSp>
      </p:grpSp>
      <p:sp>
        <p:nvSpPr>
          <p:cNvPr id="9" name="矩形 8"/>
          <p:cNvSpPr/>
          <p:nvPr/>
        </p:nvSpPr>
        <p:spPr>
          <a:xfrm>
            <a:off x="7776864" y="2780928"/>
            <a:ext cx="2129136" cy="1323439"/>
          </a:xfrm>
          <a:prstGeom prst="rect">
            <a:avLst/>
          </a:prstGeom>
          <a:solidFill>
            <a:srgbClr val="FF66FF"/>
          </a:solidFill>
        </p:spPr>
        <p:txBody>
          <a:bodyPr wrap="square">
            <a:spAutoFit/>
          </a:bodyPr>
          <a:lstStyle/>
          <a:p>
            <a:r>
              <a:rPr lang="zh-CN" altLang="zh-CN" sz="2000" b="1" dirty="0" smtClean="0">
                <a:solidFill>
                  <a:srgbClr val="000099"/>
                </a:solidFill>
                <a:latin typeface="+mn-lt"/>
                <a:ea typeface="黑体" panose="02010609060101010101" pitchFamily="2" charset="-122"/>
              </a:rPr>
              <a:t>以太网</a:t>
            </a:r>
            <a:r>
              <a:rPr lang="en-US" altLang="zh-CN" sz="2000" b="1" dirty="0" smtClean="0">
                <a:solidFill>
                  <a:srgbClr val="000099"/>
                </a:solidFill>
                <a:latin typeface="+mn-lt"/>
                <a:ea typeface="黑体" panose="02010609060101010101" pitchFamily="2" charset="-122"/>
              </a:rPr>
              <a:t> MAC </a:t>
            </a:r>
            <a:r>
              <a:rPr lang="zh-CN" altLang="en-US" sz="2000" b="1" dirty="0" smtClean="0">
                <a:solidFill>
                  <a:srgbClr val="000099"/>
                </a:solidFill>
                <a:latin typeface="+mn-lt"/>
                <a:ea typeface="黑体" panose="02010609060101010101" pitchFamily="2" charset="-122"/>
              </a:rPr>
              <a:t>帧</a:t>
            </a:r>
            <a:r>
              <a:rPr lang="zh-CN" altLang="zh-CN" sz="2000" b="1" dirty="0" smtClean="0">
                <a:solidFill>
                  <a:srgbClr val="000099"/>
                </a:solidFill>
                <a:latin typeface="+mn-lt"/>
                <a:ea typeface="黑体" panose="02010609060101010101" pitchFamily="2" charset="-122"/>
              </a:rPr>
              <a:t>的</a:t>
            </a:r>
            <a:r>
              <a:rPr lang="zh-CN" altLang="zh-CN" sz="2000" b="1" dirty="0">
                <a:solidFill>
                  <a:srgbClr val="000099"/>
                </a:solidFill>
                <a:latin typeface="+mn-lt"/>
                <a:ea typeface="黑体" panose="02010609060101010101" pitchFamily="2" charset="-122"/>
              </a:rPr>
              <a:t>最大帧长从原来</a:t>
            </a:r>
            <a:r>
              <a:rPr lang="zh-CN" altLang="zh-CN" sz="2000" b="1" dirty="0" smtClean="0">
                <a:solidFill>
                  <a:srgbClr val="000099"/>
                </a:solidFill>
                <a:latin typeface="+mn-lt"/>
                <a:ea typeface="黑体" panose="02010609060101010101" pitchFamily="2" charset="-122"/>
              </a:rPr>
              <a:t>的</a:t>
            </a:r>
            <a:r>
              <a:rPr lang="en-US" altLang="zh-CN" sz="2000" b="1" dirty="0" smtClean="0">
                <a:solidFill>
                  <a:srgbClr val="000099"/>
                </a:solidFill>
                <a:latin typeface="+mn-lt"/>
                <a:ea typeface="黑体" panose="02010609060101010101" pitchFamily="2" charset="-122"/>
              </a:rPr>
              <a:t> 1518 </a:t>
            </a:r>
            <a:r>
              <a:rPr lang="zh-CN" altLang="zh-CN" sz="2000" b="1" dirty="0" smtClean="0">
                <a:solidFill>
                  <a:srgbClr val="000099"/>
                </a:solidFill>
                <a:latin typeface="+mn-lt"/>
                <a:ea typeface="黑体" panose="02010609060101010101" pitchFamily="2" charset="-122"/>
              </a:rPr>
              <a:t>字节变为</a:t>
            </a:r>
            <a:r>
              <a:rPr lang="en-US" altLang="zh-CN" sz="2000" b="1" dirty="0" smtClean="0">
                <a:solidFill>
                  <a:srgbClr val="000099"/>
                </a:solidFill>
                <a:latin typeface="+mn-lt"/>
                <a:ea typeface="黑体" panose="02010609060101010101" pitchFamily="2" charset="-122"/>
              </a:rPr>
              <a:t> 1522</a:t>
            </a:r>
            <a:r>
              <a:rPr lang="zh-CN" altLang="zh-CN" sz="2000" b="1" dirty="0" smtClean="0">
                <a:solidFill>
                  <a:srgbClr val="000099"/>
                </a:solidFill>
                <a:latin typeface="+mn-lt"/>
                <a:ea typeface="黑体" panose="02010609060101010101" pitchFamily="2" charset="-122"/>
              </a:rPr>
              <a:t>字节</a:t>
            </a:r>
            <a:r>
              <a:rPr lang="zh-CN" altLang="en-US" sz="2000" b="1" dirty="0" smtClean="0">
                <a:solidFill>
                  <a:srgbClr val="000099"/>
                </a:solidFill>
                <a:latin typeface="+mn-lt"/>
                <a:ea typeface="黑体" panose="02010609060101010101" pitchFamily="2" charset="-122"/>
              </a:rPr>
              <a:t>。</a:t>
            </a:r>
            <a:endParaRPr lang="zh-CN" altLang="en-US" sz="2000" b="1" dirty="0">
              <a:solidFill>
                <a:srgbClr val="000099"/>
              </a:solidFill>
              <a:latin typeface="+mn-lt"/>
              <a:ea typeface="黑体" panose="02010609060101010101" pitchFamily="2" charset="-122"/>
            </a:endParaRPr>
          </a:p>
        </p:txBody>
      </p:sp>
      <p:sp>
        <p:nvSpPr>
          <p:cNvPr id="3" name="灯片编号占位符 2"/>
          <p:cNvSpPr>
            <a:spLocks noGrp="1"/>
          </p:cNvSpPr>
          <p:nvPr>
            <p:ph type="sldNum" sz="quarter" idx="12"/>
          </p:nvPr>
        </p:nvSpPr>
        <p:spPr/>
        <p:txBody>
          <a:bodyPr/>
          <a:p>
            <a:fld id="{14338B79-8FD5-46F1-8A19-651A319ADB19}" type="slidenum">
              <a:rPr lang="zh-CN" altLang="en-US"/>
            </a:fld>
            <a:endParaRPr lang="en-US" altLang="zh-CN"/>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  </a:t>
            </a:r>
            <a:r>
              <a:rPr lang="zh-CN" altLang="zh-CN" dirty="0" smtClean="0"/>
              <a:t>高速以太网</a:t>
            </a:r>
            <a:endParaRPr lang="zh-CN" altLang="zh-CN" dirty="0"/>
          </a:p>
        </p:txBody>
      </p:sp>
      <p:sp>
        <p:nvSpPr>
          <p:cNvPr id="3" name="内容占位符 2"/>
          <p:cNvSpPr>
            <a:spLocks noGrp="1"/>
          </p:cNvSpPr>
          <p:nvPr>
            <p:ph idx="1"/>
          </p:nvPr>
        </p:nvSpPr>
        <p:spPr/>
        <p:txBody>
          <a:bodyPr/>
          <a:lstStyle/>
          <a:p>
            <a:r>
              <a:rPr lang="en-US" altLang="zh-CN" dirty="0"/>
              <a:t>3.5.1  </a:t>
            </a:r>
            <a:r>
              <a:rPr lang="en-US" altLang="zh-CN" dirty="0" smtClean="0"/>
              <a:t>100BASE-T </a:t>
            </a:r>
            <a:r>
              <a:rPr lang="zh-CN" altLang="zh-CN" dirty="0" smtClean="0"/>
              <a:t>以太网</a:t>
            </a:r>
            <a:endParaRPr lang="zh-CN" altLang="zh-CN" dirty="0"/>
          </a:p>
          <a:p>
            <a:r>
              <a:rPr lang="en-US" altLang="zh-CN" dirty="0"/>
              <a:t>3.5.2  </a:t>
            </a:r>
            <a:r>
              <a:rPr lang="zh-CN" altLang="zh-CN" dirty="0"/>
              <a:t>吉比特以太网</a:t>
            </a:r>
            <a:endParaRPr lang="zh-CN" altLang="zh-CN" dirty="0"/>
          </a:p>
          <a:p>
            <a:r>
              <a:rPr lang="en-US" altLang="zh-CN" dirty="0"/>
              <a:t>3.5.3  10</a:t>
            </a:r>
            <a:r>
              <a:rPr lang="zh-CN" altLang="zh-CN" dirty="0"/>
              <a:t>吉比特</a:t>
            </a:r>
            <a:r>
              <a:rPr lang="zh-CN" altLang="zh-CN" dirty="0" smtClean="0"/>
              <a:t>以太网</a:t>
            </a:r>
            <a:r>
              <a:rPr lang="en-US" altLang="zh-CN" dirty="0" smtClean="0"/>
              <a:t> (</a:t>
            </a:r>
            <a:r>
              <a:rPr lang="en-US" altLang="zh-CN" dirty="0"/>
              <a:t>10GE</a:t>
            </a:r>
            <a:r>
              <a:rPr lang="en-US" altLang="zh-CN" dirty="0" smtClean="0"/>
              <a:t>) </a:t>
            </a:r>
            <a:r>
              <a:rPr lang="zh-CN" altLang="zh-CN" dirty="0" smtClean="0"/>
              <a:t>和</a:t>
            </a:r>
            <a:r>
              <a:rPr lang="zh-CN" altLang="zh-CN" dirty="0"/>
              <a:t>更快的以太网</a:t>
            </a:r>
            <a:endParaRPr lang="zh-CN" altLang="zh-CN" dirty="0"/>
          </a:p>
          <a:p>
            <a:r>
              <a:rPr lang="en-US" altLang="zh-CN" dirty="0"/>
              <a:t>3.5.4  </a:t>
            </a:r>
            <a:r>
              <a:rPr lang="zh-CN" altLang="zh-CN" dirty="0"/>
              <a:t>使用以太网进行宽带接入</a:t>
            </a:r>
            <a:endParaRPr lang="zh-CN" altLang="zh-CN" dirty="0"/>
          </a:p>
        </p:txBody>
      </p:sp>
      <p:sp>
        <p:nvSpPr>
          <p:cNvPr id="4" name="灯片编号占位符 3"/>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altLang="zh-CN" dirty="0"/>
              <a:t>3.5.1  </a:t>
            </a:r>
            <a:r>
              <a:rPr lang="en-US" altLang="zh-CN" dirty="0" smtClean="0"/>
              <a:t>100BASE-T </a:t>
            </a:r>
            <a:r>
              <a:rPr lang="zh-CN" altLang="zh-CN" dirty="0" smtClean="0"/>
              <a:t>以太网</a:t>
            </a:r>
            <a:endParaRPr lang="zh-CN" altLang="en-US" dirty="0"/>
          </a:p>
        </p:txBody>
      </p:sp>
      <p:sp>
        <p:nvSpPr>
          <p:cNvPr id="480259" name="Rectangle 3"/>
          <p:cNvSpPr>
            <a:spLocks noGrp="1" noChangeArrowheads="1"/>
          </p:cNvSpPr>
          <p:nvPr>
            <p:ph idx="1"/>
          </p:nvPr>
        </p:nvSpPr>
        <p:spPr/>
        <p:txBody>
          <a:bodyPr/>
          <a:lstStyle/>
          <a:p>
            <a:pPr>
              <a:lnSpc>
                <a:spcPct val="100000"/>
              </a:lnSpc>
            </a:pPr>
            <a:r>
              <a:rPr lang="zh-CN" altLang="en-US" dirty="0">
                <a:solidFill>
                  <a:srgbClr val="0000FF"/>
                </a:solidFill>
              </a:rPr>
              <a:t>速率达到或超过 </a:t>
            </a:r>
            <a:r>
              <a:rPr lang="en-US" altLang="zh-CN" dirty="0">
                <a:solidFill>
                  <a:srgbClr val="0000FF"/>
                </a:solidFill>
              </a:rPr>
              <a:t>100 </a:t>
            </a:r>
            <a:r>
              <a:rPr lang="en-US" altLang="zh-CN" dirty="0" err="1" smtClean="0">
                <a:solidFill>
                  <a:srgbClr val="0000FF"/>
                </a:solidFill>
              </a:rPr>
              <a:t>Mbit</a:t>
            </a:r>
            <a:r>
              <a:rPr lang="en-US" altLang="zh-CN" dirty="0" smtClean="0">
                <a:solidFill>
                  <a:srgbClr val="0000FF"/>
                </a:solidFill>
              </a:rPr>
              <a:t>/s </a:t>
            </a:r>
            <a:r>
              <a:rPr lang="zh-CN" altLang="en-US" dirty="0">
                <a:solidFill>
                  <a:srgbClr val="0000FF"/>
                </a:solidFill>
              </a:rPr>
              <a:t>的以太网称为</a:t>
            </a:r>
            <a:r>
              <a:rPr lang="zh-CN" altLang="en-US" dirty="0">
                <a:solidFill>
                  <a:srgbClr val="FF0000"/>
                </a:solidFill>
              </a:rPr>
              <a:t>高速以太网。</a:t>
            </a:r>
            <a:endParaRPr lang="zh-CN" altLang="en-US" dirty="0">
              <a:solidFill>
                <a:srgbClr val="FF0000"/>
              </a:solidFill>
            </a:endParaRPr>
          </a:p>
          <a:p>
            <a:pPr>
              <a:lnSpc>
                <a:spcPct val="100000"/>
              </a:lnSpc>
            </a:pPr>
            <a:r>
              <a:rPr lang="en-US" altLang="zh-CN" dirty="0" smtClean="0"/>
              <a:t>100BASE-T </a:t>
            </a:r>
            <a:r>
              <a:rPr lang="zh-CN" altLang="en-US" dirty="0" smtClean="0"/>
              <a:t>在</a:t>
            </a:r>
            <a:r>
              <a:rPr lang="zh-CN" altLang="en-US" dirty="0"/>
              <a:t>双绞线上传送 </a:t>
            </a:r>
            <a:r>
              <a:rPr lang="en-US" altLang="zh-CN" dirty="0"/>
              <a:t>100 </a:t>
            </a:r>
            <a:r>
              <a:rPr lang="en-US" altLang="zh-CN" dirty="0" err="1" smtClean="0"/>
              <a:t>Mbit</a:t>
            </a:r>
            <a:r>
              <a:rPr lang="en-US" altLang="zh-CN" dirty="0" smtClean="0"/>
              <a:t>/s </a:t>
            </a:r>
            <a:r>
              <a:rPr lang="zh-CN" altLang="en-US" dirty="0"/>
              <a:t>基带信号的星形拓</a:t>
            </a:r>
            <a:r>
              <a:rPr lang="zh-CN" altLang="en-US" dirty="0" smtClean="0"/>
              <a:t>扑</a:t>
            </a:r>
            <a:r>
              <a:rPr lang="zh-CN" altLang="en-US" dirty="0"/>
              <a:t>以太网，仍使用 </a:t>
            </a:r>
            <a:r>
              <a:rPr lang="en-US" altLang="zh-CN" dirty="0"/>
              <a:t>IEEE 802.3 </a:t>
            </a:r>
            <a:r>
              <a:rPr lang="zh-CN" altLang="en-US" dirty="0"/>
              <a:t>的</a:t>
            </a:r>
            <a:r>
              <a:rPr lang="en-US" altLang="zh-CN" dirty="0"/>
              <a:t>CSMA/CD </a:t>
            </a:r>
            <a:r>
              <a:rPr lang="zh-CN" altLang="en-US" dirty="0"/>
              <a:t>协议</a:t>
            </a:r>
            <a:r>
              <a:rPr lang="zh-CN" altLang="en-US" dirty="0" smtClean="0"/>
              <a:t>。</a:t>
            </a:r>
            <a:endParaRPr lang="en-US" altLang="zh-CN" dirty="0" smtClean="0"/>
          </a:p>
          <a:p>
            <a:pPr>
              <a:lnSpc>
                <a:spcPct val="100000"/>
              </a:lnSpc>
            </a:pPr>
            <a:r>
              <a:rPr lang="en-US" altLang="zh-CN" dirty="0" smtClean="0"/>
              <a:t>100BASE-T </a:t>
            </a:r>
            <a:r>
              <a:rPr lang="zh-CN" altLang="en-US" dirty="0"/>
              <a:t>以太网又称为</a:t>
            </a:r>
            <a:r>
              <a:rPr lang="zh-CN" altLang="en-US" dirty="0">
                <a:solidFill>
                  <a:srgbClr val="FF0000"/>
                </a:solidFill>
              </a:rPr>
              <a:t>快速</a:t>
            </a:r>
            <a:r>
              <a:rPr lang="zh-CN" altLang="en-US" dirty="0" smtClean="0">
                <a:solidFill>
                  <a:srgbClr val="FF0000"/>
                </a:solidFill>
              </a:rPr>
              <a:t>以太网 </a:t>
            </a:r>
            <a:r>
              <a:rPr lang="en-US" altLang="zh-CN" dirty="0" smtClean="0"/>
              <a:t>(</a:t>
            </a:r>
            <a:r>
              <a:rPr lang="en-US" altLang="zh-CN" dirty="0"/>
              <a:t>Fast Ethernet)</a:t>
            </a:r>
            <a:r>
              <a:rPr lang="zh-CN" altLang="en-US" dirty="0" smtClean="0"/>
              <a:t>。</a:t>
            </a:r>
            <a:endParaRPr lang="en-US" altLang="zh-CN" dirty="0" smtClean="0"/>
          </a:p>
          <a:p>
            <a:pPr>
              <a:lnSpc>
                <a:spcPct val="100000"/>
              </a:lnSpc>
            </a:pPr>
            <a:r>
              <a:rPr lang="en-US" altLang="zh-CN" dirty="0" smtClean="0"/>
              <a:t>1995 </a:t>
            </a:r>
            <a:r>
              <a:rPr lang="zh-CN" altLang="zh-CN" dirty="0" smtClean="0"/>
              <a:t>年</a:t>
            </a:r>
            <a:r>
              <a:rPr lang="en-US" altLang="zh-CN" dirty="0"/>
              <a:t>IEEE</a:t>
            </a:r>
            <a:r>
              <a:rPr lang="zh-CN" altLang="zh-CN" dirty="0"/>
              <a:t>已</a:t>
            </a:r>
            <a:r>
              <a:rPr lang="zh-CN" altLang="zh-CN" dirty="0" smtClean="0"/>
              <a:t>把</a:t>
            </a:r>
            <a:r>
              <a:rPr lang="en-US" altLang="zh-CN" dirty="0" smtClean="0"/>
              <a:t> 100BASE-T </a:t>
            </a:r>
            <a:r>
              <a:rPr lang="zh-CN" altLang="zh-CN" dirty="0" smtClean="0"/>
              <a:t>的</a:t>
            </a:r>
            <a:r>
              <a:rPr lang="zh-CN" altLang="zh-CN" dirty="0"/>
              <a:t>快速以太网定为正式标准，其代号</a:t>
            </a:r>
            <a:r>
              <a:rPr lang="zh-CN" altLang="zh-CN" dirty="0" smtClean="0"/>
              <a:t>为</a:t>
            </a:r>
            <a:r>
              <a:rPr lang="en-US" altLang="zh-CN" dirty="0" smtClean="0"/>
              <a:t> </a:t>
            </a:r>
            <a:r>
              <a:rPr lang="en-US" altLang="zh-CN" dirty="0" smtClean="0">
                <a:solidFill>
                  <a:srgbClr val="FF0000"/>
                </a:solidFill>
              </a:rPr>
              <a:t>IEEE </a:t>
            </a:r>
            <a:r>
              <a:rPr lang="en-US" altLang="zh-CN" dirty="0">
                <a:solidFill>
                  <a:srgbClr val="FF0000"/>
                </a:solidFill>
              </a:rPr>
              <a:t>802.3u</a:t>
            </a:r>
            <a:r>
              <a:rPr lang="zh-CN" altLang="en-US" dirty="0">
                <a:solidFill>
                  <a:srgbClr val="FF0000"/>
                </a:solidFill>
              </a:rPr>
              <a:t>。</a:t>
            </a:r>
            <a:endParaRPr lang="zh-CN" altLang="en-US" dirty="0">
              <a:solidFill>
                <a:srgbClr val="FF0000"/>
              </a:solidFill>
            </a:endParaRPr>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0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0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0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lgn="ctr"/>
            <a:r>
              <a:rPr lang="en-US" altLang="zh-CN"/>
              <a:t>100BASE-T </a:t>
            </a:r>
            <a:r>
              <a:rPr lang="zh-CN" altLang="en-US"/>
              <a:t>以太网的特点</a:t>
            </a:r>
            <a:endParaRPr lang="zh-CN" altLang="en-US"/>
          </a:p>
        </p:txBody>
      </p:sp>
      <p:sp>
        <p:nvSpPr>
          <p:cNvPr id="481283" name="Rectangle 3"/>
          <p:cNvSpPr>
            <a:spLocks noGrp="1" noChangeArrowheads="1"/>
          </p:cNvSpPr>
          <p:nvPr>
            <p:ph idx="1"/>
          </p:nvPr>
        </p:nvSpPr>
        <p:spPr/>
        <p:txBody>
          <a:bodyPr/>
          <a:lstStyle/>
          <a:p>
            <a:r>
              <a:rPr lang="zh-CN" altLang="en-US" dirty="0"/>
              <a:t>可在全双工方式下工作而无冲突发生</a:t>
            </a:r>
            <a:r>
              <a:rPr lang="zh-CN" altLang="en-US" dirty="0" smtClean="0"/>
              <a:t>。</a:t>
            </a:r>
            <a:r>
              <a:rPr lang="zh-CN" altLang="en-US" dirty="0">
                <a:solidFill>
                  <a:srgbClr val="FF0000"/>
                </a:solidFill>
              </a:rPr>
              <a:t>在全双工方式下</a:t>
            </a:r>
            <a:r>
              <a:rPr lang="zh-CN" altLang="en-US" dirty="0" smtClean="0">
                <a:solidFill>
                  <a:srgbClr val="FF0000"/>
                </a:solidFill>
              </a:rPr>
              <a:t>工作时，</a:t>
            </a:r>
            <a:r>
              <a:rPr lang="zh-CN" altLang="en-US" dirty="0">
                <a:solidFill>
                  <a:srgbClr val="FF0000"/>
                </a:solidFill>
              </a:rPr>
              <a:t>不使用 </a:t>
            </a:r>
            <a:r>
              <a:rPr lang="en-US" altLang="zh-CN" dirty="0">
                <a:solidFill>
                  <a:srgbClr val="FF0000"/>
                </a:solidFill>
              </a:rPr>
              <a:t>CSMA/CD </a:t>
            </a:r>
            <a:r>
              <a:rPr lang="zh-CN" altLang="en-US" dirty="0">
                <a:solidFill>
                  <a:srgbClr val="FF0000"/>
                </a:solidFill>
              </a:rPr>
              <a:t>协议。</a:t>
            </a:r>
            <a:endParaRPr lang="zh-CN" altLang="en-US" dirty="0">
              <a:solidFill>
                <a:srgbClr val="FF0000"/>
              </a:solidFill>
            </a:endParaRPr>
          </a:p>
          <a:p>
            <a:r>
              <a:rPr lang="en-US" altLang="zh-CN" dirty="0">
                <a:solidFill>
                  <a:srgbClr val="FF0000"/>
                </a:solidFill>
              </a:rPr>
              <a:t>MAC </a:t>
            </a:r>
            <a:r>
              <a:rPr lang="zh-CN" altLang="en-US" dirty="0">
                <a:solidFill>
                  <a:srgbClr val="FF0000"/>
                </a:solidFill>
              </a:rPr>
              <a:t>帧格式仍然是 </a:t>
            </a:r>
            <a:r>
              <a:rPr lang="en-US" altLang="zh-CN" dirty="0">
                <a:solidFill>
                  <a:srgbClr val="FF0000"/>
                </a:solidFill>
              </a:rPr>
              <a:t>802.3 </a:t>
            </a:r>
            <a:r>
              <a:rPr lang="zh-CN" altLang="en-US" dirty="0">
                <a:solidFill>
                  <a:srgbClr val="FF0000"/>
                </a:solidFill>
              </a:rPr>
              <a:t>标准规定的。</a:t>
            </a:r>
            <a:endParaRPr lang="zh-CN" altLang="en-US" dirty="0">
              <a:solidFill>
                <a:srgbClr val="FF0000"/>
              </a:solidFill>
            </a:endParaRPr>
          </a:p>
          <a:p>
            <a:r>
              <a:rPr lang="zh-CN" altLang="en-US" dirty="0">
                <a:solidFill>
                  <a:srgbClr val="0000FF"/>
                </a:solidFill>
              </a:rPr>
              <a:t>保持最短帧长不变，但将一个网段的最大电缆长度减小到 </a:t>
            </a:r>
            <a:r>
              <a:rPr lang="en-US" altLang="zh-CN" dirty="0">
                <a:solidFill>
                  <a:srgbClr val="0000FF"/>
                </a:solidFill>
              </a:rPr>
              <a:t>100 m</a:t>
            </a:r>
            <a:r>
              <a:rPr lang="zh-CN" altLang="en-US" dirty="0">
                <a:solidFill>
                  <a:srgbClr val="0000FF"/>
                </a:solidFill>
              </a:rPr>
              <a:t>。</a:t>
            </a:r>
            <a:endParaRPr lang="zh-CN" altLang="en-US" dirty="0">
              <a:solidFill>
                <a:srgbClr val="0000FF"/>
              </a:solidFill>
            </a:endParaRPr>
          </a:p>
          <a:p>
            <a:r>
              <a:rPr lang="zh-CN" altLang="en-US" dirty="0"/>
              <a:t>帧间时间间隔从原来的 </a:t>
            </a:r>
            <a:r>
              <a:rPr lang="en-US" altLang="zh-CN" dirty="0"/>
              <a:t>9.6 </a:t>
            </a:r>
            <a:r>
              <a:rPr lang="en-US" altLang="zh-CN" dirty="0">
                <a:sym typeface="Symbol" panose="05050102010706020507" pitchFamily="18" charset="2"/>
              </a:rPr>
              <a:t></a:t>
            </a:r>
            <a:r>
              <a:rPr lang="en-US" altLang="zh-CN" dirty="0"/>
              <a:t>s </a:t>
            </a:r>
            <a:r>
              <a:rPr lang="zh-CN" altLang="en-US" dirty="0"/>
              <a:t>改为现在的 </a:t>
            </a:r>
            <a:r>
              <a:rPr lang="en-US" altLang="zh-CN" dirty="0"/>
              <a:t>0.96 </a:t>
            </a:r>
            <a:r>
              <a:rPr lang="en-US" altLang="zh-CN" dirty="0">
                <a:sym typeface="Symbol" panose="05050102010706020507" pitchFamily="18" charset="2"/>
              </a:rPr>
              <a:t></a:t>
            </a:r>
            <a:r>
              <a:rPr lang="en-US" altLang="zh-CN" dirty="0"/>
              <a:t>s</a:t>
            </a:r>
            <a:r>
              <a:rPr lang="zh-CN" altLang="en-US" dirty="0"/>
              <a:t>。    </a:t>
            </a:r>
            <a:endParaRPr lang="zh-CN" altLang="en-US"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2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2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2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pPr algn="ctr"/>
            <a:r>
              <a:rPr lang="en-US" altLang="zh-CN" sz="3200" dirty="0"/>
              <a:t>100 </a:t>
            </a:r>
            <a:r>
              <a:rPr lang="en-US" altLang="zh-CN" sz="3200" dirty="0" err="1" smtClean="0"/>
              <a:t>Mbit</a:t>
            </a:r>
            <a:r>
              <a:rPr lang="en-US" altLang="zh-CN" sz="3200" dirty="0" smtClean="0"/>
              <a:t>/s </a:t>
            </a:r>
            <a:r>
              <a:rPr lang="zh-CN" altLang="en-US" sz="3200" dirty="0"/>
              <a:t>以太网</a:t>
            </a:r>
            <a:r>
              <a:rPr lang="zh-CN" altLang="en-US" sz="3200" dirty="0" smtClean="0"/>
              <a:t>的三</a:t>
            </a:r>
            <a:r>
              <a:rPr lang="zh-CN" altLang="en-US" sz="3200" dirty="0"/>
              <a:t>种不同的物理层标准 </a:t>
            </a:r>
            <a:endParaRPr lang="zh-CN" altLang="en-US" sz="3200" dirty="0"/>
          </a:p>
        </p:txBody>
      </p:sp>
      <p:sp>
        <p:nvSpPr>
          <p:cNvPr id="482307" name="Rectangle 3"/>
          <p:cNvSpPr>
            <a:spLocks noGrp="1" noChangeArrowheads="1"/>
          </p:cNvSpPr>
          <p:nvPr>
            <p:ph idx="1"/>
          </p:nvPr>
        </p:nvSpPr>
        <p:spPr/>
        <p:txBody>
          <a:bodyPr/>
          <a:lstStyle/>
          <a:p>
            <a:r>
              <a:rPr lang="en-US" altLang="zh-CN" dirty="0"/>
              <a:t>100BASE-TX</a:t>
            </a:r>
            <a:endParaRPr lang="en-US" altLang="zh-CN" dirty="0"/>
          </a:p>
          <a:p>
            <a:pPr lvl="1"/>
            <a:r>
              <a:rPr lang="zh-CN" altLang="en-US" dirty="0">
                <a:solidFill>
                  <a:srgbClr val="0000FF"/>
                </a:solidFill>
                <a:latin typeface="Arial" panose="020B0604020202020204" pitchFamily="34" charset="0"/>
                <a:ea typeface="黑体" panose="02010609060101010101" pitchFamily="2" charset="-122"/>
              </a:rPr>
              <a:t>使用 </a:t>
            </a:r>
            <a:r>
              <a:rPr lang="en-US" altLang="zh-CN" dirty="0">
                <a:solidFill>
                  <a:srgbClr val="0000FF"/>
                </a:solidFill>
                <a:latin typeface="Arial" panose="020B0604020202020204" pitchFamily="34" charset="0"/>
                <a:ea typeface="黑体" panose="02010609060101010101" pitchFamily="2" charset="-122"/>
              </a:rPr>
              <a:t>2 </a:t>
            </a:r>
            <a:r>
              <a:rPr lang="zh-CN" altLang="en-US" dirty="0">
                <a:solidFill>
                  <a:srgbClr val="0000FF"/>
                </a:solidFill>
                <a:latin typeface="Arial" panose="020B0604020202020204" pitchFamily="34" charset="0"/>
                <a:ea typeface="黑体" panose="02010609060101010101" pitchFamily="2" charset="-122"/>
              </a:rPr>
              <a:t>对 </a:t>
            </a:r>
            <a:r>
              <a:rPr lang="en-US" altLang="zh-CN" dirty="0">
                <a:solidFill>
                  <a:srgbClr val="0000FF"/>
                </a:solidFill>
                <a:latin typeface="Arial" panose="020B0604020202020204" pitchFamily="34" charset="0"/>
                <a:ea typeface="黑体" panose="02010609060101010101" pitchFamily="2" charset="-122"/>
              </a:rPr>
              <a:t>UTP 5 </a:t>
            </a:r>
            <a:r>
              <a:rPr lang="zh-CN" altLang="en-US" dirty="0">
                <a:solidFill>
                  <a:srgbClr val="0000FF"/>
                </a:solidFill>
                <a:latin typeface="Arial" panose="020B0604020202020204" pitchFamily="34" charset="0"/>
                <a:ea typeface="黑体" panose="02010609060101010101" pitchFamily="2" charset="-122"/>
              </a:rPr>
              <a:t>类</a:t>
            </a:r>
            <a:r>
              <a:rPr lang="zh-CN" altLang="en-US" dirty="0" smtClean="0">
                <a:solidFill>
                  <a:srgbClr val="0000FF"/>
                </a:solidFill>
                <a:latin typeface="Arial" panose="020B0604020202020204" pitchFamily="34" charset="0"/>
                <a:ea typeface="黑体" panose="02010609060101010101" pitchFamily="2" charset="-122"/>
              </a:rPr>
              <a:t>线 或 屏蔽</a:t>
            </a:r>
            <a:r>
              <a:rPr lang="zh-CN" altLang="en-US" dirty="0">
                <a:solidFill>
                  <a:srgbClr val="0000FF"/>
                </a:solidFill>
                <a:latin typeface="Arial" panose="020B0604020202020204" pitchFamily="34" charset="0"/>
                <a:ea typeface="黑体" panose="02010609060101010101" pitchFamily="2" charset="-122"/>
              </a:rPr>
              <a:t>双绞线 </a:t>
            </a:r>
            <a:r>
              <a:rPr lang="en-US" altLang="zh-CN" dirty="0">
                <a:solidFill>
                  <a:srgbClr val="0000FF"/>
                </a:solidFill>
                <a:latin typeface="Arial" panose="020B0604020202020204" pitchFamily="34" charset="0"/>
                <a:ea typeface="黑体" panose="02010609060101010101" pitchFamily="2" charset="-122"/>
              </a:rPr>
              <a:t>STP</a:t>
            </a:r>
            <a:r>
              <a:rPr lang="zh-CN" altLang="en-US" dirty="0" smtClean="0">
                <a:solidFill>
                  <a:srgbClr val="0000FF"/>
                </a:solidFill>
                <a:latin typeface="Arial" panose="020B0604020202020204" pitchFamily="34" charset="0"/>
                <a:ea typeface="黑体" panose="02010609060101010101" pitchFamily="2" charset="-122"/>
              </a:rPr>
              <a:t>。</a:t>
            </a:r>
            <a:endParaRPr lang="en-US" altLang="zh-CN" dirty="0" smtClean="0">
              <a:solidFill>
                <a:srgbClr val="0000FF"/>
              </a:solidFill>
              <a:latin typeface="Arial" panose="020B0604020202020204" pitchFamily="34" charset="0"/>
              <a:ea typeface="黑体" panose="02010609060101010101" pitchFamily="2" charset="-122"/>
            </a:endParaRPr>
          </a:p>
          <a:p>
            <a:pPr lvl="1"/>
            <a:r>
              <a:rPr lang="zh-CN" altLang="en-US" dirty="0">
                <a:solidFill>
                  <a:srgbClr val="0000FF"/>
                </a:solidFill>
                <a:latin typeface="Arial" panose="020B0604020202020204" pitchFamily="34" charset="0"/>
              </a:rPr>
              <a:t>网</a:t>
            </a:r>
            <a:r>
              <a:rPr lang="zh-CN" altLang="en-US" dirty="0" smtClean="0">
                <a:solidFill>
                  <a:srgbClr val="0000FF"/>
                </a:solidFill>
                <a:latin typeface="Arial" panose="020B0604020202020204" pitchFamily="34" charset="0"/>
              </a:rPr>
              <a:t>段最大程度：</a:t>
            </a:r>
            <a:r>
              <a:rPr lang="en-US" altLang="zh-CN" dirty="0" smtClean="0">
                <a:solidFill>
                  <a:srgbClr val="0000FF"/>
                </a:solidFill>
              </a:rPr>
              <a:t>100</a:t>
            </a:r>
            <a:r>
              <a:rPr lang="zh-CN" altLang="en-US" dirty="0" smtClean="0">
                <a:solidFill>
                  <a:srgbClr val="0000FF"/>
                </a:solidFill>
              </a:rPr>
              <a:t>米。</a:t>
            </a:r>
            <a:endParaRPr lang="en-US" altLang="zh-CN" dirty="0" smtClean="0">
              <a:solidFill>
                <a:srgbClr val="0000FF"/>
              </a:solidFill>
            </a:endParaRPr>
          </a:p>
          <a:p>
            <a:r>
              <a:rPr lang="en-US" altLang="zh-CN" dirty="0"/>
              <a:t>100BASE-T4</a:t>
            </a:r>
            <a:endParaRPr lang="en-US" altLang="zh-CN" dirty="0"/>
          </a:p>
          <a:p>
            <a:pPr lvl="1"/>
            <a:r>
              <a:rPr lang="zh-CN" altLang="en-US" dirty="0">
                <a:solidFill>
                  <a:srgbClr val="0000FF"/>
                </a:solidFill>
                <a:latin typeface="Arial" panose="020B0604020202020204" pitchFamily="34" charset="0"/>
              </a:rPr>
              <a:t>使用 </a:t>
            </a:r>
            <a:r>
              <a:rPr lang="en-US" altLang="zh-CN" dirty="0">
                <a:solidFill>
                  <a:srgbClr val="0000FF"/>
                </a:solidFill>
                <a:latin typeface="Arial" panose="020B0604020202020204" pitchFamily="34" charset="0"/>
              </a:rPr>
              <a:t>4 </a:t>
            </a:r>
            <a:r>
              <a:rPr lang="zh-CN" altLang="en-US" dirty="0">
                <a:solidFill>
                  <a:srgbClr val="0000FF"/>
                </a:solidFill>
                <a:latin typeface="Arial" panose="020B0604020202020204" pitchFamily="34" charset="0"/>
              </a:rPr>
              <a:t>对 </a:t>
            </a:r>
            <a:r>
              <a:rPr lang="en-US" altLang="zh-CN" dirty="0">
                <a:solidFill>
                  <a:srgbClr val="0000FF"/>
                </a:solidFill>
                <a:latin typeface="Arial" panose="020B0604020202020204" pitchFamily="34" charset="0"/>
              </a:rPr>
              <a:t>UTP 3 </a:t>
            </a:r>
            <a:r>
              <a:rPr lang="zh-CN" altLang="en-US" dirty="0">
                <a:solidFill>
                  <a:srgbClr val="0000FF"/>
                </a:solidFill>
                <a:latin typeface="Arial" panose="020B0604020202020204" pitchFamily="34" charset="0"/>
              </a:rPr>
              <a:t>类</a:t>
            </a:r>
            <a:r>
              <a:rPr lang="zh-CN" altLang="en-US" dirty="0" smtClean="0">
                <a:solidFill>
                  <a:srgbClr val="0000FF"/>
                </a:solidFill>
                <a:latin typeface="Arial" panose="020B0604020202020204" pitchFamily="34" charset="0"/>
              </a:rPr>
              <a:t>线 或 </a:t>
            </a:r>
            <a:r>
              <a:rPr lang="en-US" altLang="zh-CN" dirty="0" smtClean="0">
                <a:solidFill>
                  <a:srgbClr val="0000FF"/>
                </a:solidFill>
                <a:latin typeface="Arial" panose="020B0604020202020204" pitchFamily="34" charset="0"/>
              </a:rPr>
              <a:t>5 </a:t>
            </a:r>
            <a:r>
              <a:rPr lang="zh-CN" altLang="en-US" dirty="0">
                <a:solidFill>
                  <a:srgbClr val="0000FF"/>
                </a:solidFill>
                <a:latin typeface="Arial" panose="020B0604020202020204" pitchFamily="34" charset="0"/>
              </a:rPr>
              <a:t>类线。 </a:t>
            </a:r>
            <a:endParaRPr lang="en-US" altLang="zh-CN" dirty="0">
              <a:solidFill>
                <a:srgbClr val="0000FF"/>
              </a:solidFill>
              <a:latin typeface="Arial" panose="020B0604020202020204" pitchFamily="34" charset="0"/>
            </a:endParaRPr>
          </a:p>
          <a:p>
            <a:pPr lvl="1"/>
            <a:r>
              <a:rPr lang="zh-CN" altLang="en-US" dirty="0">
                <a:solidFill>
                  <a:srgbClr val="0000FF"/>
                </a:solidFill>
                <a:latin typeface="Arial" panose="020B0604020202020204" pitchFamily="34" charset="0"/>
              </a:rPr>
              <a:t>网段最大程度</a:t>
            </a:r>
            <a:r>
              <a:rPr lang="zh-CN" altLang="en-US" dirty="0" smtClean="0">
                <a:solidFill>
                  <a:srgbClr val="0000FF"/>
                </a:solidFill>
                <a:latin typeface="Arial" panose="020B0604020202020204" pitchFamily="34" charset="0"/>
              </a:rPr>
              <a:t>：</a:t>
            </a:r>
            <a:r>
              <a:rPr lang="en-US" altLang="zh-CN" dirty="0" smtClean="0">
                <a:solidFill>
                  <a:srgbClr val="0000FF"/>
                </a:solidFill>
              </a:rPr>
              <a:t>100</a:t>
            </a:r>
            <a:r>
              <a:rPr lang="zh-CN" altLang="en-US" dirty="0">
                <a:solidFill>
                  <a:srgbClr val="0000FF"/>
                </a:solidFill>
              </a:rPr>
              <a:t>米</a:t>
            </a:r>
            <a:r>
              <a:rPr lang="zh-CN" altLang="en-US" dirty="0" smtClean="0">
                <a:solidFill>
                  <a:srgbClr val="0000FF"/>
                </a:solidFill>
              </a:rPr>
              <a:t>。</a:t>
            </a:r>
            <a:endParaRPr lang="zh-CN" altLang="en-US" dirty="0">
              <a:solidFill>
                <a:srgbClr val="0000FF"/>
              </a:solidFill>
            </a:endParaRPr>
          </a:p>
          <a:p>
            <a:r>
              <a:rPr lang="en-US" altLang="zh-CN" dirty="0"/>
              <a:t>100BASE-FX </a:t>
            </a:r>
            <a:endParaRPr lang="en-US" altLang="zh-CN" dirty="0"/>
          </a:p>
          <a:p>
            <a:pPr lvl="1"/>
            <a:r>
              <a:rPr lang="zh-CN" altLang="en-US" dirty="0">
                <a:solidFill>
                  <a:srgbClr val="0000FF"/>
                </a:solidFill>
                <a:latin typeface="Arial" panose="020B0604020202020204" pitchFamily="34" charset="0"/>
              </a:rPr>
              <a:t>使用 </a:t>
            </a:r>
            <a:r>
              <a:rPr lang="en-US" altLang="zh-CN" dirty="0">
                <a:solidFill>
                  <a:srgbClr val="0000FF"/>
                </a:solidFill>
                <a:latin typeface="Arial" panose="020B0604020202020204" pitchFamily="34" charset="0"/>
              </a:rPr>
              <a:t>2 </a:t>
            </a:r>
            <a:r>
              <a:rPr lang="zh-CN" altLang="en-US" dirty="0">
                <a:solidFill>
                  <a:srgbClr val="0000FF"/>
                </a:solidFill>
                <a:latin typeface="Arial" panose="020B0604020202020204" pitchFamily="34" charset="0"/>
              </a:rPr>
              <a:t>对光纤。 </a:t>
            </a:r>
            <a:endParaRPr lang="en-US" altLang="zh-CN" dirty="0" smtClean="0">
              <a:solidFill>
                <a:srgbClr val="0000FF"/>
              </a:solidFill>
              <a:latin typeface="Arial" panose="020B0604020202020204" pitchFamily="34" charset="0"/>
            </a:endParaRPr>
          </a:p>
          <a:p>
            <a:pPr lvl="1"/>
            <a:r>
              <a:rPr lang="zh-CN" altLang="en-US" dirty="0">
                <a:solidFill>
                  <a:srgbClr val="0000FF"/>
                </a:solidFill>
                <a:latin typeface="Arial" panose="020B0604020202020204" pitchFamily="34" charset="0"/>
              </a:rPr>
              <a:t>网段最大程度</a:t>
            </a:r>
            <a:r>
              <a:rPr lang="zh-CN" altLang="en-US" dirty="0" smtClean="0">
                <a:solidFill>
                  <a:srgbClr val="0000FF"/>
                </a:solidFill>
                <a:latin typeface="Arial" panose="020B0604020202020204" pitchFamily="34" charset="0"/>
              </a:rPr>
              <a:t>：</a:t>
            </a:r>
            <a:r>
              <a:rPr lang="en-US" altLang="zh-CN" dirty="0" smtClean="0">
                <a:solidFill>
                  <a:srgbClr val="0000FF"/>
                </a:solidFill>
              </a:rPr>
              <a:t>2000</a:t>
            </a:r>
            <a:r>
              <a:rPr lang="zh-CN" altLang="en-US" dirty="0">
                <a:solidFill>
                  <a:srgbClr val="0000FF"/>
                </a:solidFill>
              </a:rPr>
              <a:t>米</a:t>
            </a:r>
            <a:r>
              <a:rPr lang="zh-CN" altLang="en-US" dirty="0" smtClean="0">
                <a:solidFill>
                  <a:srgbClr val="0000FF"/>
                </a:solidFill>
              </a:rPr>
              <a:t>。</a:t>
            </a:r>
            <a:endParaRPr lang="zh-CN" altLang="en-US" dirty="0">
              <a:solidFill>
                <a:srgbClr val="0000FF"/>
              </a:solidFill>
              <a:latin typeface="Arial" panose="020B0604020202020204" pitchFamily="34" charset="0"/>
            </a:endParaRPr>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62070" y="4509120"/>
            <a:ext cx="9372927" cy="1872208"/>
            <a:chOff x="362070" y="4509120"/>
            <a:chExt cx="9372927" cy="1872208"/>
          </a:xfrm>
        </p:grpSpPr>
        <p:sp>
          <p:nvSpPr>
            <p:cNvPr id="284691" name="Freeform 19"/>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92" name="Rectangle 20"/>
            <p:cNvSpPr>
              <a:spLocks noChangeArrowheads="1"/>
            </p:cNvSpPr>
            <p:nvPr/>
          </p:nvSpPr>
          <p:spPr bwMode="auto">
            <a:xfrm>
              <a:off x="7556020" y="4971879"/>
              <a:ext cx="2178977" cy="758825"/>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19" name="Rectangle 47"/>
            <p:cNvSpPr>
              <a:spLocks noChangeArrowheads="1"/>
            </p:cNvSpPr>
            <p:nvPr/>
          </p:nvSpPr>
          <p:spPr bwMode="auto">
            <a:xfrm>
              <a:off x="362070" y="4948066"/>
              <a:ext cx="956994" cy="70532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dirty="0">
                  <a:solidFill>
                    <a:srgbClr val="000099"/>
                  </a:solidFill>
                  <a:latin typeface="+mn-lt"/>
                  <a:ea typeface="黑体" panose="02010609060101010101" pitchFamily="2" charset="-122"/>
                </a:rPr>
                <a:t>数据</a:t>
              </a:r>
              <a:endParaRPr kumimoji="1" lang="zh-CN" altLang="en-US" sz="2000" b="1" dirty="0">
                <a:solidFill>
                  <a:srgbClr val="000099"/>
                </a:solidFill>
                <a:latin typeface="+mn-lt"/>
                <a:ea typeface="黑体" panose="02010609060101010101" pitchFamily="2" charset="-122"/>
              </a:endParaRPr>
            </a:p>
            <a:p>
              <a:pPr algn="ctr" defTabSz="762000" eaLnBrk="0" hangingPunct="0"/>
              <a:r>
                <a:rPr kumimoji="1" lang="zh-CN" altLang="en-US" sz="2000" b="1" dirty="0">
                  <a:solidFill>
                    <a:srgbClr val="000099"/>
                  </a:solidFill>
                  <a:latin typeface="+mn-lt"/>
                  <a:ea typeface="黑体" panose="02010609060101010101" pitchFamily="2" charset="-122"/>
                </a:rPr>
                <a:t>链路层</a:t>
              </a:r>
              <a:endParaRPr kumimoji="1" lang="zh-CN" altLang="en-US" sz="2000" b="1" dirty="0">
                <a:solidFill>
                  <a:srgbClr val="000099"/>
                </a:solidFill>
                <a:latin typeface="+mn-lt"/>
                <a:ea typeface="黑体" panose="02010609060101010101" pitchFamily="2" charset="-122"/>
              </a:endParaRPr>
            </a:p>
          </p:txBody>
        </p:sp>
        <p:sp>
          <p:nvSpPr>
            <p:cNvPr id="284720" name="Rectangle 48"/>
            <p:cNvSpPr>
              <a:spLocks noChangeArrowheads="1"/>
            </p:cNvSpPr>
            <p:nvPr/>
          </p:nvSpPr>
          <p:spPr bwMode="auto">
            <a:xfrm>
              <a:off x="1344132" y="4971879"/>
              <a:ext cx="2178977" cy="758825"/>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21" name="Rectangle 49"/>
            <p:cNvSpPr>
              <a:spLocks noChangeArrowheads="1"/>
            </p:cNvSpPr>
            <p:nvPr/>
          </p:nvSpPr>
          <p:spPr bwMode="auto">
            <a:xfrm>
              <a:off x="1928664" y="4509120"/>
              <a:ext cx="109786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anose="02010609060101010101" pitchFamily="2" charset="-122"/>
                </a:rPr>
                <a:t>结点 </a:t>
              </a:r>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284722" name="Rectangle 50"/>
            <p:cNvSpPr>
              <a:spLocks noChangeArrowheads="1"/>
            </p:cNvSpPr>
            <p:nvPr/>
          </p:nvSpPr>
          <p:spPr bwMode="auto">
            <a:xfrm>
              <a:off x="8121352" y="4509120"/>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anose="02010609060101010101" pitchFamily="2" charset="-122"/>
                </a:rPr>
                <a:t>结点 </a:t>
              </a:r>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grpSp>
          <p:nvGrpSpPr>
            <p:cNvPr id="284723" name="Group 51"/>
            <p:cNvGrpSpPr/>
            <p:nvPr/>
          </p:nvGrpSpPr>
          <p:grpSpPr bwMode="auto">
            <a:xfrm>
              <a:off x="2948698" y="5165553"/>
              <a:ext cx="1059392" cy="369887"/>
              <a:chOff x="1701" y="2666"/>
              <a:chExt cx="616" cy="233"/>
            </a:xfrm>
          </p:grpSpPr>
          <p:grpSp>
            <p:nvGrpSpPr>
              <p:cNvPr id="284724" name="Group 52"/>
              <p:cNvGrpSpPr/>
              <p:nvPr/>
            </p:nvGrpSpPr>
            <p:grpSpPr bwMode="auto">
              <a:xfrm>
                <a:off x="1701" y="2694"/>
                <a:ext cx="616" cy="192"/>
                <a:chOff x="1701" y="2694"/>
                <a:chExt cx="616" cy="192"/>
              </a:xfrm>
            </p:grpSpPr>
            <p:sp>
              <p:nvSpPr>
                <p:cNvPr id="284725" name="AutoShape 53"/>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26" name="Rectangle 54"/>
                <p:cNvSpPr>
                  <a:spLocks noChangeArrowheads="1"/>
                </p:cNvSpPr>
                <p:nvPr/>
              </p:nvSpPr>
              <p:spPr bwMode="auto">
                <a:xfrm>
                  <a:off x="1701" y="2694"/>
                  <a:ext cx="408" cy="192"/>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grpSp>
          <p:sp>
            <p:nvSpPr>
              <p:cNvPr id="284727" name="Text Box 55"/>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800" b="1" dirty="0">
                    <a:solidFill>
                      <a:srgbClr val="FF0000"/>
                    </a:solidFill>
                    <a:latin typeface="+mn-lt"/>
                    <a:ea typeface="黑体" panose="02010609060101010101" pitchFamily="2" charset="-122"/>
                  </a:rPr>
                  <a:t>帧</a:t>
                </a:r>
                <a:endParaRPr kumimoji="1" lang="zh-CN" altLang="en-US" sz="1800" b="1" dirty="0">
                  <a:solidFill>
                    <a:srgbClr val="FF0000"/>
                  </a:solidFill>
                  <a:latin typeface="+mn-lt"/>
                  <a:ea typeface="黑体" panose="02010609060101010101" pitchFamily="2" charset="-122"/>
                </a:endParaRPr>
              </a:p>
            </p:txBody>
          </p:sp>
        </p:grpSp>
        <p:sp>
          <p:nvSpPr>
            <p:cNvPr id="284729" name="Rectangle 57"/>
            <p:cNvSpPr>
              <a:spLocks noChangeArrowheads="1"/>
            </p:cNvSpPr>
            <p:nvPr/>
          </p:nvSpPr>
          <p:spPr bwMode="auto">
            <a:xfrm>
              <a:off x="3728864" y="6014561"/>
              <a:ext cx="390439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anose="02010609060101010101" pitchFamily="2" charset="-122"/>
                </a:rPr>
                <a:t>(b</a:t>
              </a:r>
              <a:r>
                <a:rPr kumimoji="1" lang="en-US" altLang="zh-CN" sz="1800" b="1" dirty="0" smtClean="0">
                  <a:solidFill>
                    <a:srgbClr val="000099"/>
                  </a:solidFill>
                  <a:latin typeface="+mn-lt"/>
                  <a:ea typeface="黑体" panose="02010609060101010101" pitchFamily="2" charset="-122"/>
                </a:rPr>
                <a:t>) </a:t>
              </a:r>
              <a:r>
                <a:rPr kumimoji="1" lang="zh-CN" altLang="en-US" sz="1800" b="1" dirty="0" smtClean="0">
                  <a:solidFill>
                    <a:srgbClr val="000099"/>
                  </a:solidFill>
                  <a:latin typeface="+mn-lt"/>
                  <a:ea typeface="黑体" panose="02010609060101010101" pitchFamily="2" charset="-122"/>
                </a:rPr>
                <a:t>只考虑数据链路层</a:t>
              </a:r>
              <a:endParaRPr kumimoji="1" lang="en-US" altLang="zh-CN" sz="1800" b="1" dirty="0">
                <a:solidFill>
                  <a:srgbClr val="000099"/>
                </a:solidFill>
                <a:latin typeface="+mn-lt"/>
                <a:ea typeface="黑体" panose="02010609060101010101" pitchFamily="2" charset="-122"/>
              </a:endParaRPr>
            </a:p>
          </p:txBody>
        </p:sp>
        <p:sp>
          <p:nvSpPr>
            <p:cNvPr id="284730" name="Rectangle 58"/>
            <p:cNvSpPr>
              <a:spLocks noChangeArrowheads="1"/>
            </p:cNvSpPr>
            <p:nvPr/>
          </p:nvSpPr>
          <p:spPr bwMode="auto">
            <a:xfrm>
              <a:off x="3572983"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anose="02010609060101010101" pitchFamily="2" charset="-122"/>
                </a:rPr>
                <a:t>发送</a:t>
              </a:r>
              <a:endParaRPr kumimoji="1" lang="zh-CN" altLang="en-US" sz="1800" b="1">
                <a:solidFill>
                  <a:srgbClr val="000099"/>
                </a:solidFill>
                <a:latin typeface="+mn-lt"/>
                <a:ea typeface="黑体" panose="02010609060101010101" pitchFamily="2" charset="-122"/>
              </a:endParaRPr>
            </a:p>
          </p:txBody>
        </p:sp>
        <p:grpSp>
          <p:nvGrpSpPr>
            <p:cNvPr id="284731" name="Group 59"/>
            <p:cNvGrpSpPr/>
            <p:nvPr/>
          </p:nvGrpSpPr>
          <p:grpSpPr bwMode="auto">
            <a:xfrm>
              <a:off x="7115753" y="5165553"/>
              <a:ext cx="1059392" cy="369887"/>
              <a:chOff x="1701" y="2666"/>
              <a:chExt cx="616" cy="233"/>
            </a:xfrm>
          </p:grpSpPr>
          <p:grpSp>
            <p:nvGrpSpPr>
              <p:cNvPr id="284732" name="Group 60"/>
              <p:cNvGrpSpPr/>
              <p:nvPr/>
            </p:nvGrpSpPr>
            <p:grpSpPr bwMode="auto">
              <a:xfrm>
                <a:off x="1701" y="2694"/>
                <a:ext cx="616" cy="192"/>
                <a:chOff x="1701" y="2694"/>
                <a:chExt cx="616" cy="192"/>
              </a:xfrm>
            </p:grpSpPr>
            <p:sp>
              <p:nvSpPr>
                <p:cNvPr id="284733" name="AutoShape 61"/>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34" name="Rectangle 62"/>
                <p:cNvSpPr>
                  <a:spLocks noChangeArrowheads="1"/>
                </p:cNvSpPr>
                <p:nvPr/>
              </p:nvSpPr>
              <p:spPr bwMode="auto">
                <a:xfrm>
                  <a:off x="1701" y="2694"/>
                  <a:ext cx="408" cy="192"/>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grpSp>
          <p:sp>
            <p:nvSpPr>
              <p:cNvPr id="284735" name="Text Box 63"/>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800" b="1" dirty="0">
                    <a:solidFill>
                      <a:srgbClr val="FF0000"/>
                    </a:solidFill>
                    <a:latin typeface="+mn-lt"/>
                    <a:ea typeface="黑体" panose="02010609060101010101" pitchFamily="2" charset="-122"/>
                  </a:rPr>
                  <a:t>帧</a:t>
                </a:r>
                <a:endParaRPr kumimoji="1" lang="zh-CN" altLang="en-US" sz="1800" b="1" dirty="0">
                  <a:solidFill>
                    <a:srgbClr val="FF0000"/>
                  </a:solidFill>
                  <a:latin typeface="+mn-lt"/>
                  <a:ea typeface="黑体" panose="02010609060101010101" pitchFamily="2" charset="-122"/>
                </a:endParaRPr>
              </a:p>
            </p:txBody>
          </p:sp>
        </p:grpSp>
        <p:sp>
          <p:nvSpPr>
            <p:cNvPr id="284736" name="Rectangle 64"/>
            <p:cNvSpPr>
              <a:spLocks noChangeArrowheads="1"/>
            </p:cNvSpPr>
            <p:nvPr/>
          </p:nvSpPr>
          <p:spPr bwMode="auto">
            <a:xfrm>
              <a:off x="6837147"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anose="02010609060101010101" pitchFamily="2" charset="-122"/>
                </a:rPr>
                <a:t>接收</a:t>
              </a:r>
              <a:endParaRPr kumimoji="1" lang="zh-CN" altLang="en-US" sz="1800" b="1">
                <a:solidFill>
                  <a:srgbClr val="000099"/>
                </a:solidFill>
                <a:latin typeface="+mn-lt"/>
                <a:ea typeface="黑体" panose="02010609060101010101" pitchFamily="2" charset="-122"/>
              </a:endParaRPr>
            </a:p>
          </p:txBody>
        </p:sp>
        <p:sp>
          <p:nvSpPr>
            <p:cNvPr id="284737" name="Rectangle 65"/>
            <p:cNvSpPr>
              <a:spLocks noChangeArrowheads="1"/>
            </p:cNvSpPr>
            <p:nvPr/>
          </p:nvSpPr>
          <p:spPr bwMode="auto">
            <a:xfrm>
              <a:off x="5210224" y="5586240"/>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anose="02010609060101010101" pitchFamily="2" charset="-122"/>
                </a:rPr>
                <a:t>链路</a:t>
              </a:r>
              <a:endParaRPr kumimoji="1" lang="zh-CN" altLang="en-US" sz="2400" b="1">
                <a:solidFill>
                  <a:srgbClr val="000099"/>
                </a:solidFill>
                <a:latin typeface="+mn-lt"/>
                <a:ea typeface="黑体" panose="02010609060101010101" pitchFamily="2" charset="-122"/>
              </a:endParaRPr>
            </a:p>
          </p:txBody>
        </p:sp>
      </p:grpSp>
      <p:grpSp>
        <p:nvGrpSpPr>
          <p:cNvPr id="4" name="组合 3"/>
          <p:cNvGrpSpPr/>
          <p:nvPr/>
        </p:nvGrpSpPr>
        <p:grpSpPr>
          <a:xfrm>
            <a:off x="362070" y="1052736"/>
            <a:ext cx="9402162" cy="3463111"/>
            <a:chOff x="362070" y="1052736"/>
            <a:chExt cx="9402162" cy="3463111"/>
          </a:xfrm>
        </p:grpSpPr>
        <p:sp>
          <p:nvSpPr>
            <p:cNvPr id="284676" name="Rectangle 4"/>
            <p:cNvSpPr>
              <a:spLocks noChangeArrowheads="1"/>
            </p:cNvSpPr>
            <p:nvPr/>
          </p:nvSpPr>
          <p:spPr bwMode="auto">
            <a:xfrm>
              <a:off x="7585256" y="1498030"/>
              <a:ext cx="2178976" cy="1828800"/>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677" name="Rectangle 5"/>
            <p:cNvSpPr>
              <a:spLocks noChangeArrowheads="1"/>
            </p:cNvSpPr>
            <p:nvPr/>
          </p:nvSpPr>
          <p:spPr bwMode="auto">
            <a:xfrm>
              <a:off x="7605894" y="2107630"/>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78" name="Line 6"/>
            <p:cNvSpPr>
              <a:spLocks noChangeShapeType="1"/>
            </p:cNvSpPr>
            <p:nvPr/>
          </p:nvSpPr>
          <p:spPr bwMode="auto">
            <a:xfrm>
              <a:off x="7585257" y="2106042"/>
              <a:ext cx="2175536" cy="15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79" name="Rectangle 7"/>
            <p:cNvSpPr>
              <a:spLocks noChangeArrowheads="1"/>
            </p:cNvSpPr>
            <p:nvPr/>
          </p:nvSpPr>
          <p:spPr bwMode="auto">
            <a:xfrm>
              <a:off x="7917176" y="2260030"/>
              <a:ext cx="1506538"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sp>
          <p:nvSpPr>
            <p:cNvPr id="284680" name="Line 8"/>
            <p:cNvSpPr>
              <a:spLocks noChangeShapeType="1"/>
            </p:cNvSpPr>
            <p:nvPr/>
          </p:nvSpPr>
          <p:spPr bwMode="auto">
            <a:xfrm>
              <a:off x="7585257" y="2715642"/>
              <a:ext cx="2175536" cy="15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81" name="Rectangle 9"/>
            <p:cNvSpPr>
              <a:spLocks noChangeArrowheads="1"/>
            </p:cNvSpPr>
            <p:nvPr/>
          </p:nvSpPr>
          <p:spPr bwMode="auto">
            <a:xfrm>
              <a:off x="8139029" y="1650430"/>
              <a:ext cx="1073150" cy="304800"/>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anose="02010609060101010101" pitchFamily="2" charset="-122"/>
                </a:rPr>
                <a:t>IP </a:t>
              </a:r>
              <a:r>
                <a:rPr kumimoji="1" lang="zh-CN" altLang="en-US" sz="1800" b="1">
                  <a:solidFill>
                    <a:srgbClr val="000099"/>
                  </a:solidFill>
                  <a:latin typeface="+mn-lt"/>
                  <a:ea typeface="黑体" panose="02010609060101010101" pitchFamily="2" charset="-122"/>
                </a:rPr>
                <a:t>数据报</a:t>
              </a:r>
              <a:endParaRPr kumimoji="1" lang="zh-CN" altLang="en-US" sz="1800" b="1">
                <a:solidFill>
                  <a:srgbClr val="000099"/>
                </a:solidFill>
                <a:latin typeface="+mn-lt"/>
                <a:ea typeface="黑体" panose="02010609060101010101" pitchFamily="2" charset="-122"/>
              </a:endParaRPr>
            </a:p>
          </p:txBody>
        </p:sp>
        <p:sp>
          <p:nvSpPr>
            <p:cNvPr id="284682"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sp>
          <p:nvSpPr>
            <p:cNvPr id="284683" name="Rectangle 11"/>
            <p:cNvSpPr>
              <a:spLocks noChangeArrowheads="1"/>
            </p:cNvSpPr>
            <p:nvPr/>
          </p:nvSpPr>
          <p:spPr bwMode="auto">
            <a:xfrm>
              <a:off x="7841505" y="2882330"/>
              <a:ext cx="1638270"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anose="02010609060101010101" pitchFamily="2" charset="-122"/>
                </a:rPr>
                <a:t>1010…  …0110</a:t>
              </a:r>
              <a:endParaRPr kumimoji="1" lang="en-US" altLang="zh-CN" sz="1600" b="1">
                <a:solidFill>
                  <a:srgbClr val="000099"/>
                </a:solidFill>
                <a:latin typeface="+mn-lt"/>
                <a:ea typeface="黑体" panose="02010609060101010101" pitchFamily="2" charset="-122"/>
              </a:endParaRPr>
            </a:p>
          </p:txBody>
        </p:sp>
        <p:sp>
          <p:nvSpPr>
            <p:cNvPr id="284684" name="AutoShape 12"/>
            <p:cNvSpPr>
              <a:spLocks noChangeArrowheads="1"/>
            </p:cNvSpPr>
            <p:nvPr/>
          </p:nvSpPr>
          <p:spPr bwMode="auto">
            <a:xfrm flipV="1">
              <a:off x="8529422" y="2612455"/>
              <a:ext cx="330200" cy="334962"/>
            </a:xfrm>
            <a:prstGeom prst="downArrow">
              <a:avLst>
                <a:gd name="adj1" fmla="val 50000"/>
                <a:gd name="adj2" fmla="val 43231"/>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284685" name="Rectangle 13"/>
            <p:cNvSpPr>
              <a:spLocks noChangeArrowheads="1"/>
            </p:cNvSpPr>
            <p:nvPr/>
          </p:nvSpPr>
          <p:spPr bwMode="auto">
            <a:xfrm>
              <a:off x="8132150" y="2269556"/>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86" name="AutoShape 14"/>
            <p:cNvSpPr>
              <a:spLocks noChangeArrowheads="1"/>
            </p:cNvSpPr>
            <p:nvPr/>
          </p:nvSpPr>
          <p:spPr bwMode="auto">
            <a:xfrm flipV="1">
              <a:off x="8128711" y="1901256"/>
              <a:ext cx="1073150" cy="369887"/>
            </a:xfrm>
            <a:prstGeom prst="downArrow">
              <a:avLst>
                <a:gd name="adj1" fmla="val 65389"/>
                <a:gd name="adj2" fmla="val 39394"/>
              </a:avLst>
            </a:prstGeom>
            <a:solidFill>
              <a:schemeClr val="accent2"/>
            </a:solidFill>
            <a:ln w="12700">
              <a:solidFill>
                <a:schemeClr val="tx1"/>
              </a:solidFill>
              <a:miter lim="800000"/>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284687" name="Text Box 15"/>
            <p:cNvSpPr txBox="1">
              <a:spLocks noChangeArrowheads="1"/>
            </p:cNvSpPr>
            <p:nvPr/>
          </p:nvSpPr>
          <p:spPr bwMode="auto">
            <a:xfrm>
              <a:off x="7550861" y="221399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800" b="1">
                  <a:solidFill>
                    <a:srgbClr val="FF0000"/>
                  </a:solidFill>
                  <a:latin typeface="+mn-lt"/>
                  <a:ea typeface="黑体" panose="02010609060101010101" pitchFamily="2" charset="-122"/>
                </a:rPr>
                <a:t>帧</a:t>
              </a:r>
              <a:endParaRPr kumimoji="1" lang="zh-CN" altLang="en-US" sz="1800" b="1">
                <a:solidFill>
                  <a:srgbClr val="FF0000"/>
                </a:solidFill>
                <a:latin typeface="+mn-lt"/>
                <a:ea typeface="黑体" panose="02010609060101010101" pitchFamily="2" charset="-122"/>
              </a:endParaRPr>
            </a:p>
          </p:txBody>
        </p:sp>
        <p:sp>
          <p:nvSpPr>
            <p:cNvPr id="284688" name="Rectangle 16"/>
            <p:cNvSpPr>
              <a:spLocks noChangeArrowheads="1"/>
            </p:cNvSpPr>
            <p:nvPr/>
          </p:nvSpPr>
          <p:spPr bwMode="auto">
            <a:xfrm>
              <a:off x="8355724" y="1928242"/>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anose="02010609060101010101" pitchFamily="2" charset="-122"/>
                </a:rPr>
                <a:t>取出</a:t>
              </a:r>
              <a:endParaRPr kumimoji="1" lang="zh-CN" altLang="en-US" sz="1800" b="1">
                <a:solidFill>
                  <a:srgbClr val="000099"/>
                </a:solidFill>
                <a:latin typeface="+mn-lt"/>
                <a:ea typeface="黑体" panose="02010609060101010101" pitchFamily="2" charset="-122"/>
              </a:endParaRPr>
            </a:p>
          </p:txBody>
        </p:sp>
        <p:sp>
          <p:nvSpPr>
            <p:cNvPr id="284689" name="Line 17"/>
            <p:cNvSpPr>
              <a:spLocks noChangeShapeType="1"/>
            </p:cNvSpPr>
            <p:nvPr/>
          </p:nvSpPr>
          <p:spPr bwMode="auto">
            <a:xfrm>
              <a:off x="8126990" y="2264792"/>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690" name="Line 18"/>
            <p:cNvSpPr>
              <a:spLocks noChangeShapeType="1"/>
            </p:cNvSpPr>
            <p:nvPr/>
          </p:nvSpPr>
          <p:spPr bwMode="auto">
            <a:xfrm>
              <a:off x="9200140" y="2266380"/>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693" name="Freeform 21"/>
            <p:cNvSpPr/>
            <p:nvPr/>
          </p:nvSpPr>
          <p:spPr bwMode="auto">
            <a:xfrm>
              <a:off x="2417282"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94" name="Rectangle 22"/>
            <p:cNvSpPr>
              <a:spLocks noChangeArrowheads="1"/>
            </p:cNvSpPr>
            <p:nvPr/>
          </p:nvSpPr>
          <p:spPr bwMode="auto">
            <a:xfrm>
              <a:off x="362070" y="2029843"/>
              <a:ext cx="956994" cy="7053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anose="02010609060101010101" pitchFamily="2" charset="-122"/>
                </a:rPr>
                <a:t>数据</a:t>
              </a:r>
              <a:endParaRPr kumimoji="1" lang="zh-CN" altLang="en-US" sz="2000" b="1">
                <a:solidFill>
                  <a:srgbClr val="000099"/>
                </a:solidFill>
                <a:latin typeface="+mn-lt"/>
                <a:ea typeface="黑体" panose="02010609060101010101" pitchFamily="2" charset="-122"/>
              </a:endParaRPr>
            </a:p>
            <a:p>
              <a:pPr algn="ctr" defTabSz="762000" eaLnBrk="0" hangingPunct="0"/>
              <a:r>
                <a:rPr kumimoji="1" lang="zh-CN" altLang="en-US" sz="2000" b="1">
                  <a:solidFill>
                    <a:srgbClr val="000099"/>
                  </a:solidFill>
                  <a:latin typeface="+mn-lt"/>
                  <a:ea typeface="黑体" panose="02010609060101010101" pitchFamily="2" charset="-122"/>
                </a:rPr>
                <a:t>链路层</a:t>
              </a:r>
              <a:endParaRPr kumimoji="1" lang="zh-CN" altLang="en-US" sz="2000" b="1">
                <a:solidFill>
                  <a:srgbClr val="000099"/>
                </a:solidFill>
                <a:latin typeface="+mn-lt"/>
                <a:ea typeface="黑体" panose="02010609060101010101" pitchFamily="2" charset="-122"/>
              </a:endParaRPr>
            </a:p>
          </p:txBody>
        </p:sp>
        <p:sp>
          <p:nvSpPr>
            <p:cNvPr id="284695" name="Rectangle 23"/>
            <p:cNvSpPr>
              <a:spLocks noChangeArrowheads="1"/>
            </p:cNvSpPr>
            <p:nvPr/>
          </p:nvSpPr>
          <p:spPr bwMode="auto">
            <a:xfrm>
              <a:off x="362070" y="16345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anose="02010609060101010101" pitchFamily="2" charset="-122"/>
                </a:rPr>
                <a:t>网络层</a:t>
              </a:r>
              <a:endParaRPr kumimoji="1" lang="zh-CN" altLang="en-US" sz="2000" b="1">
                <a:solidFill>
                  <a:srgbClr val="000099"/>
                </a:solidFill>
                <a:latin typeface="+mn-lt"/>
                <a:ea typeface="黑体" panose="02010609060101010101" pitchFamily="2" charset="-122"/>
              </a:endParaRPr>
            </a:p>
          </p:txBody>
        </p:sp>
        <p:sp>
          <p:nvSpPr>
            <p:cNvPr id="284696" name="Rectangle 24"/>
            <p:cNvSpPr>
              <a:spLocks noChangeArrowheads="1"/>
            </p:cNvSpPr>
            <p:nvPr/>
          </p:nvSpPr>
          <p:spPr bwMode="auto">
            <a:xfrm>
              <a:off x="5141433" y="3768156"/>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anose="02010609060101010101" pitchFamily="2" charset="-122"/>
                </a:rPr>
                <a:t>链路</a:t>
              </a:r>
              <a:endParaRPr kumimoji="1" lang="zh-CN" altLang="en-US" sz="2400" b="1" dirty="0">
                <a:solidFill>
                  <a:srgbClr val="000099"/>
                </a:solidFill>
                <a:latin typeface="+mn-lt"/>
                <a:ea typeface="黑体" panose="02010609060101010101" pitchFamily="2" charset="-122"/>
              </a:endParaRPr>
            </a:p>
          </p:txBody>
        </p:sp>
        <p:sp>
          <p:nvSpPr>
            <p:cNvPr id="284697" name="Rectangle 25"/>
            <p:cNvSpPr>
              <a:spLocks noChangeArrowheads="1"/>
            </p:cNvSpPr>
            <p:nvPr/>
          </p:nvSpPr>
          <p:spPr bwMode="auto">
            <a:xfrm>
              <a:off x="1928664" y="1052736"/>
              <a:ext cx="109786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anose="02010609060101010101" pitchFamily="2" charset="-122"/>
                </a:rPr>
                <a:t>结点 </a:t>
              </a:r>
              <a:r>
                <a:rPr kumimoji="1" lang="en-US" altLang="zh-CN" sz="2400" b="1" dirty="0">
                  <a:solidFill>
                    <a:srgbClr val="000099"/>
                  </a:solidFill>
                  <a:latin typeface="+mn-lt"/>
                  <a:ea typeface="黑体" panose="02010609060101010101" pitchFamily="2" charset="-122"/>
                </a:rPr>
                <a:t>A</a:t>
              </a:r>
              <a:endParaRPr kumimoji="1" lang="en-US" altLang="zh-CN" sz="2400" b="1" dirty="0">
                <a:solidFill>
                  <a:srgbClr val="000099"/>
                </a:solidFill>
                <a:latin typeface="+mn-lt"/>
                <a:ea typeface="黑体" panose="02010609060101010101" pitchFamily="2" charset="-122"/>
              </a:endParaRPr>
            </a:p>
          </p:txBody>
        </p:sp>
        <p:sp>
          <p:nvSpPr>
            <p:cNvPr id="284698" name="Rectangle 26"/>
            <p:cNvSpPr>
              <a:spLocks noChangeArrowheads="1"/>
            </p:cNvSpPr>
            <p:nvPr/>
          </p:nvSpPr>
          <p:spPr bwMode="auto">
            <a:xfrm>
              <a:off x="8121352" y="1052736"/>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anose="02010609060101010101" pitchFamily="2" charset="-122"/>
                </a:rPr>
                <a:t>结点 </a:t>
              </a:r>
              <a:r>
                <a:rPr kumimoji="1" lang="en-US" altLang="zh-CN" sz="2400" b="1" dirty="0">
                  <a:solidFill>
                    <a:srgbClr val="000099"/>
                  </a:solidFill>
                  <a:latin typeface="+mn-lt"/>
                  <a:ea typeface="黑体" panose="02010609060101010101" pitchFamily="2" charset="-122"/>
                </a:rPr>
                <a:t>B</a:t>
              </a:r>
              <a:endParaRPr kumimoji="1" lang="en-US" altLang="zh-CN" sz="2400" b="1" dirty="0">
                <a:solidFill>
                  <a:srgbClr val="000099"/>
                </a:solidFill>
                <a:latin typeface="+mn-lt"/>
                <a:ea typeface="黑体" panose="02010609060101010101" pitchFamily="2" charset="-122"/>
              </a:endParaRPr>
            </a:p>
          </p:txBody>
        </p:sp>
        <p:sp>
          <p:nvSpPr>
            <p:cNvPr id="284699" name="Rectangle 27"/>
            <p:cNvSpPr>
              <a:spLocks noChangeArrowheads="1"/>
            </p:cNvSpPr>
            <p:nvPr/>
          </p:nvSpPr>
          <p:spPr bwMode="auto">
            <a:xfrm>
              <a:off x="362070" y="28537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anose="02010609060101010101" pitchFamily="2" charset="-122"/>
                </a:rPr>
                <a:t>物理层</a:t>
              </a:r>
              <a:endParaRPr kumimoji="1" lang="zh-CN" altLang="en-US" sz="2000" b="1">
                <a:solidFill>
                  <a:srgbClr val="000099"/>
                </a:solidFill>
                <a:latin typeface="+mn-lt"/>
                <a:ea typeface="黑体" panose="02010609060101010101" pitchFamily="2" charset="-122"/>
              </a:endParaRPr>
            </a:p>
          </p:txBody>
        </p:sp>
        <p:sp>
          <p:nvSpPr>
            <p:cNvPr id="284700" name="Rectangle 28"/>
            <p:cNvSpPr>
              <a:spLocks noChangeArrowheads="1"/>
            </p:cNvSpPr>
            <p:nvPr/>
          </p:nvSpPr>
          <p:spPr bwMode="auto">
            <a:xfrm>
              <a:off x="2499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1" name="Rectangle 29"/>
            <p:cNvSpPr>
              <a:spLocks noChangeArrowheads="1"/>
            </p:cNvSpPr>
            <p:nvPr/>
          </p:nvSpPr>
          <p:spPr bwMode="auto">
            <a:xfrm>
              <a:off x="2664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2" name="Rectangle 30"/>
            <p:cNvSpPr>
              <a:spLocks noChangeArrowheads="1"/>
            </p:cNvSpPr>
            <p:nvPr/>
          </p:nvSpPr>
          <p:spPr bwMode="auto">
            <a:xfrm>
              <a:off x="4150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3" name="Rectangle 31"/>
            <p:cNvSpPr>
              <a:spLocks noChangeArrowheads="1"/>
            </p:cNvSpPr>
            <p:nvPr/>
          </p:nvSpPr>
          <p:spPr bwMode="auto">
            <a:xfrm>
              <a:off x="4315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4" name="Rectangle 32"/>
            <p:cNvSpPr>
              <a:spLocks noChangeArrowheads="1"/>
            </p:cNvSpPr>
            <p:nvPr/>
          </p:nvSpPr>
          <p:spPr bwMode="auto">
            <a:xfrm>
              <a:off x="62145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5" name="Rectangle 33"/>
            <p:cNvSpPr>
              <a:spLocks noChangeArrowheads="1"/>
            </p:cNvSpPr>
            <p:nvPr/>
          </p:nvSpPr>
          <p:spPr bwMode="auto">
            <a:xfrm>
              <a:off x="6379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6" name="Rectangle 34"/>
            <p:cNvSpPr>
              <a:spLocks noChangeArrowheads="1"/>
            </p:cNvSpPr>
            <p:nvPr/>
          </p:nvSpPr>
          <p:spPr bwMode="auto">
            <a:xfrm>
              <a:off x="8030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7" name="Rectangle 35"/>
            <p:cNvSpPr>
              <a:spLocks noChangeArrowheads="1"/>
            </p:cNvSpPr>
            <p:nvPr/>
          </p:nvSpPr>
          <p:spPr bwMode="auto">
            <a:xfrm>
              <a:off x="81957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8" name="Rectangle 36"/>
            <p:cNvSpPr>
              <a:spLocks noChangeArrowheads="1"/>
            </p:cNvSpPr>
            <p:nvPr/>
          </p:nvSpPr>
          <p:spPr bwMode="auto">
            <a:xfrm>
              <a:off x="83608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9" name="Rectangle 37"/>
            <p:cNvSpPr>
              <a:spLocks noChangeArrowheads="1"/>
            </p:cNvSpPr>
            <p:nvPr/>
          </p:nvSpPr>
          <p:spPr bwMode="auto">
            <a:xfrm>
              <a:off x="85259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10" name="Line 38"/>
            <p:cNvSpPr>
              <a:spLocks noChangeShapeType="1"/>
            </p:cNvSpPr>
            <p:nvPr/>
          </p:nvSpPr>
          <p:spPr bwMode="auto">
            <a:xfrm>
              <a:off x="4481032" y="3615755"/>
              <a:ext cx="3302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711" name="Line 39"/>
            <p:cNvSpPr>
              <a:spLocks noChangeShapeType="1"/>
            </p:cNvSpPr>
            <p:nvPr/>
          </p:nvSpPr>
          <p:spPr bwMode="auto">
            <a:xfrm rot="5400000">
              <a:off x="2388707" y="3349055"/>
              <a:ext cx="3048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712" name="Line 40"/>
            <p:cNvSpPr>
              <a:spLocks noChangeShapeType="1"/>
            </p:cNvSpPr>
            <p:nvPr/>
          </p:nvSpPr>
          <p:spPr bwMode="auto">
            <a:xfrm rot="16200000" flipV="1">
              <a:off x="8414857" y="3387155"/>
              <a:ext cx="3048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284713" name="Group 41"/>
            <p:cNvGrpSpPr/>
            <p:nvPr/>
          </p:nvGrpSpPr>
          <p:grpSpPr bwMode="auto">
            <a:xfrm>
              <a:off x="2830032" y="3539555"/>
              <a:ext cx="1155700" cy="152400"/>
              <a:chOff x="1344" y="912"/>
              <a:chExt cx="672" cy="96"/>
            </a:xfrm>
            <a:solidFill>
              <a:srgbClr val="FFC000"/>
            </a:solidFill>
          </p:grpSpPr>
          <p:sp>
            <p:nvSpPr>
              <p:cNvPr id="284714"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715" name="Freeform 43"/>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284716" name="Group 44"/>
            <p:cNvGrpSpPr/>
            <p:nvPr/>
          </p:nvGrpSpPr>
          <p:grpSpPr bwMode="auto">
            <a:xfrm>
              <a:off x="6627332" y="3539555"/>
              <a:ext cx="1155700" cy="157162"/>
              <a:chOff x="4080" y="3676"/>
              <a:chExt cx="672" cy="99"/>
            </a:xfrm>
            <a:solidFill>
              <a:srgbClr val="FFC000"/>
            </a:solidFill>
          </p:grpSpPr>
          <p:sp>
            <p:nvSpPr>
              <p:cNvPr id="28471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718" name="Freeform 46"/>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284728" name="Rectangle 56"/>
            <p:cNvSpPr>
              <a:spLocks noChangeArrowheads="1"/>
            </p:cNvSpPr>
            <p:nvPr/>
          </p:nvSpPr>
          <p:spPr bwMode="auto">
            <a:xfrm>
              <a:off x="3774198" y="4149080"/>
              <a:ext cx="359501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anose="02010609060101010101" pitchFamily="2" charset="-122"/>
                </a:rPr>
                <a:t>(a</a:t>
              </a:r>
              <a:r>
                <a:rPr kumimoji="1" lang="en-US" altLang="zh-CN" sz="1800" b="1" dirty="0" smtClean="0">
                  <a:solidFill>
                    <a:srgbClr val="000099"/>
                  </a:solidFill>
                  <a:latin typeface="+mn-lt"/>
                  <a:ea typeface="黑体" panose="02010609060101010101" pitchFamily="2" charset="-122"/>
                </a:rPr>
                <a:t>) </a:t>
              </a:r>
              <a:r>
                <a:rPr kumimoji="1" lang="zh-CN" altLang="en-US" sz="1800" b="1" dirty="0" smtClean="0">
                  <a:solidFill>
                    <a:srgbClr val="000099"/>
                  </a:solidFill>
                  <a:latin typeface="+mn-lt"/>
                  <a:ea typeface="黑体" panose="02010609060101010101" pitchFamily="2" charset="-122"/>
                </a:rPr>
                <a:t>三层的简化模型</a:t>
              </a:r>
              <a:endParaRPr kumimoji="1" lang="en-US" altLang="zh-CN" sz="1800" b="1" dirty="0">
                <a:solidFill>
                  <a:srgbClr val="000099"/>
                </a:solidFill>
                <a:latin typeface="+mn-lt"/>
                <a:ea typeface="黑体" panose="02010609060101010101" pitchFamily="2" charset="-122"/>
              </a:endParaRPr>
            </a:p>
          </p:txBody>
        </p:sp>
        <p:sp>
          <p:nvSpPr>
            <p:cNvPr id="284739" name="Rectangle 67"/>
            <p:cNvSpPr>
              <a:spLocks noChangeArrowheads="1"/>
            </p:cNvSpPr>
            <p:nvPr/>
          </p:nvSpPr>
          <p:spPr bwMode="auto">
            <a:xfrm>
              <a:off x="1344132" y="1482155"/>
              <a:ext cx="2178977" cy="1828800"/>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40" name="Rectangle 68"/>
            <p:cNvSpPr>
              <a:spLocks noChangeArrowheads="1"/>
            </p:cNvSpPr>
            <p:nvPr/>
          </p:nvSpPr>
          <p:spPr bwMode="auto">
            <a:xfrm>
              <a:off x="1364770" y="2091755"/>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41" name="Line 69"/>
            <p:cNvSpPr>
              <a:spLocks noChangeShapeType="1"/>
            </p:cNvSpPr>
            <p:nvPr/>
          </p:nvSpPr>
          <p:spPr bwMode="auto">
            <a:xfrm>
              <a:off x="1344132" y="2090167"/>
              <a:ext cx="2175537" cy="15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42" name="Rectangle 70"/>
            <p:cNvSpPr>
              <a:spLocks noChangeArrowheads="1"/>
            </p:cNvSpPr>
            <p:nvPr/>
          </p:nvSpPr>
          <p:spPr bwMode="auto">
            <a:xfrm>
              <a:off x="1676052" y="2244155"/>
              <a:ext cx="1506538"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sp>
          <p:nvSpPr>
            <p:cNvPr id="284743" name="Line 71"/>
            <p:cNvSpPr>
              <a:spLocks noChangeShapeType="1"/>
            </p:cNvSpPr>
            <p:nvPr/>
          </p:nvSpPr>
          <p:spPr bwMode="auto">
            <a:xfrm>
              <a:off x="1344132" y="2699767"/>
              <a:ext cx="2175537" cy="15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44" name="Rectangle 72"/>
            <p:cNvSpPr>
              <a:spLocks noChangeArrowheads="1"/>
            </p:cNvSpPr>
            <p:nvPr/>
          </p:nvSpPr>
          <p:spPr bwMode="auto">
            <a:xfrm>
              <a:off x="1897905" y="1634555"/>
              <a:ext cx="1073150" cy="304800"/>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anose="02010609060101010101" pitchFamily="2" charset="-122"/>
                </a:rPr>
                <a:t>IP </a:t>
              </a:r>
              <a:r>
                <a:rPr kumimoji="1" lang="zh-CN" altLang="en-US" sz="1800" b="1">
                  <a:solidFill>
                    <a:srgbClr val="000099"/>
                  </a:solidFill>
                  <a:latin typeface="+mn-lt"/>
                  <a:ea typeface="黑体" panose="02010609060101010101" pitchFamily="2" charset="-122"/>
                </a:rPr>
                <a:t>数据报</a:t>
              </a:r>
              <a:endParaRPr kumimoji="1" lang="zh-CN" altLang="en-US" sz="1800" b="1">
                <a:solidFill>
                  <a:srgbClr val="000099"/>
                </a:solidFill>
                <a:latin typeface="+mn-lt"/>
                <a:ea typeface="黑体" panose="02010609060101010101" pitchFamily="2" charset="-122"/>
              </a:endParaRPr>
            </a:p>
          </p:txBody>
        </p:sp>
        <p:sp>
          <p:nvSpPr>
            <p:cNvPr id="284745" name="Rectangle 73"/>
            <p:cNvSpPr>
              <a:spLocks noChangeArrowheads="1"/>
            </p:cNvSpPr>
            <p:nvPr/>
          </p:nvSpPr>
          <p:spPr bwMode="auto">
            <a:xfrm>
              <a:off x="1669173" y="2853755"/>
              <a:ext cx="1520296"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sp>
          <p:nvSpPr>
            <p:cNvPr id="284746" name="Rectangle 74"/>
            <p:cNvSpPr>
              <a:spLocks noChangeArrowheads="1"/>
            </p:cNvSpPr>
            <p:nvPr/>
          </p:nvSpPr>
          <p:spPr bwMode="auto">
            <a:xfrm>
              <a:off x="1600382" y="2866455"/>
              <a:ext cx="1638270"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anose="02010609060101010101" pitchFamily="2" charset="-122"/>
                </a:rPr>
                <a:t>1010…  …0110</a:t>
              </a:r>
              <a:endParaRPr kumimoji="1" lang="en-US" altLang="zh-CN" sz="1600" b="1">
                <a:solidFill>
                  <a:srgbClr val="000099"/>
                </a:solidFill>
                <a:latin typeface="+mn-lt"/>
                <a:ea typeface="黑体" panose="02010609060101010101" pitchFamily="2" charset="-122"/>
              </a:endParaRPr>
            </a:p>
          </p:txBody>
        </p:sp>
        <p:sp>
          <p:nvSpPr>
            <p:cNvPr id="284747" name="AutoShape 75"/>
            <p:cNvSpPr>
              <a:spLocks noChangeArrowheads="1"/>
            </p:cNvSpPr>
            <p:nvPr/>
          </p:nvSpPr>
          <p:spPr bwMode="auto">
            <a:xfrm>
              <a:off x="2267661" y="2701355"/>
              <a:ext cx="330200" cy="334962"/>
            </a:xfrm>
            <a:prstGeom prst="downArrow">
              <a:avLst>
                <a:gd name="adj1" fmla="val 50000"/>
                <a:gd name="adj2" fmla="val 43231"/>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284748" name="Rectangle 76"/>
            <p:cNvSpPr>
              <a:spLocks noChangeArrowheads="1"/>
            </p:cNvSpPr>
            <p:nvPr/>
          </p:nvSpPr>
          <p:spPr bwMode="auto">
            <a:xfrm>
              <a:off x="1891026" y="2253681"/>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49" name="AutoShape 77"/>
            <p:cNvSpPr>
              <a:spLocks noChangeArrowheads="1"/>
            </p:cNvSpPr>
            <p:nvPr/>
          </p:nvSpPr>
          <p:spPr bwMode="auto">
            <a:xfrm>
              <a:off x="1897905" y="1948881"/>
              <a:ext cx="1073150" cy="369887"/>
            </a:xfrm>
            <a:prstGeom prst="downArrow">
              <a:avLst>
                <a:gd name="adj1" fmla="val 65389"/>
                <a:gd name="adj2" fmla="val 39394"/>
              </a:avLst>
            </a:prstGeom>
            <a:solidFill>
              <a:schemeClr val="accent2"/>
            </a:solidFill>
            <a:ln w="12700">
              <a:solidFill>
                <a:schemeClr val="tx1"/>
              </a:solidFill>
              <a:miter lim="800000"/>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284750" name="Text Box 78"/>
            <p:cNvSpPr txBox="1">
              <a:spLocks noChangeArrowheads="1"/>
            </p:cNvSpPr>
            <p:nvPr/>
          </p:nvSpPr>
          <p:spPr bwMode="auto">
            <a:xfrm>
              <a:off x="1309736" y="2198118"/>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800" b="1" dirty="0">
                  <a:solidFill>
                    <a:srgbClr val="FF0000"/>
                  </a:solidFill>
                  <a:latin typeface="+mn-lt"/>
                  <a:ea typeface="黑体" panose="02010609060101010101" pitchFamily="2" charset="-122"/>
                </a:rPr>
                <a:t>帧</a:t>
              </a:r>
              <a:endParaRPr kumimoji="1" lang="zh-CN" altLang="en-US" sz="1800" b="1" dirty="0">
                <a:solidFill>
                  <a:srgbClr val="FF0000"/>
                </a:solidFill>
                <a:latin typeface="+mn-lt"/>
                <a:ea typeface="黑体" panose="02010609060101010101" pitchFamily="2" charset="-122"/>
              </a:endParaRPr>
            </a:p>
          </p:txBody>
        </p:sp>
        <p:sp>
          <p:nvSpPr>
            <p:cNvPr id="284751" name="Rectangle 79"/>
            <p:cNvSpPr>
              <a:spLocks noChangeArrowheads="1"/>
            </p:cNvSpPr>
            <p:nvPr/>
          </p:nvSpPr>
          <p:spPr bwMode="auto">
            <a:xfrm>
              <a:off x="2114599" y="1912367"/>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anose="02010609060101010101" pitchFamily="2" charset="-122"/>
                </a:rPr>
                <a:t>装入</a:t>
              </a:r>
              <a:endParaRPr kumimoji="1" lang="zh-CN" altLang="en-US" sz="1800" b="1">
                <a:solidFill>
                  <a:srgbClr val="000099"/>
                </a:solidFill>
                <a:latin typeface="+mn-lt"/>
                <a:ea typeface="黑体" panose="02010609060101010101" pitchFamily="2" charset="-122"/>
              </a:endParaRPr>
            </a:p>
          </p:txBody>
        </p:sp>
        <p:sp>
          <p:nvSpPr>
            <p:cNvPr id="284752" name="Line 80"/>
            <p:cNvSpPr>
              <a:spLocks noChangeShapeType="1"/>
            </p:cNvSpPr>
            <p:nvPr/>
          </p:nvSpPr>
          <p:spPr bwMode="auto">
            <a:xfrm>
              <a:off x="1885867" y="2248917"/>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753" name="Line 81"/>
            <p:cNvSpPr>
              <a:spLocks noChangeShapeType="1"/>
            </p:cNvSpPr>
            <p:nvPr/>
          </p:nvSpPr>
          <p:spPr bwMode="auto">
            <a:xfrm>
              <a:off x="2959017" y="2250505"/>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3" name="标题 2"/>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t>数据链路层传送的是帧</a:t>
            </a:r>
            <a:endParaRPr lang="zh-CN" altLang="en-US" dirty="0"/>
          </a:p>
        </p:txBody>
      </p:sp>
      <p:sp>
        <p:nvSpPr>
          <p:cNvPr id="6" name="矩形 5"/>
          <p:cNvSpPr/>
          <p:nvPr/>
        </p:nvSpPr>
        <p:spPr>
          <a:xfrm>
            <a:off x="2114599" y="6381328"/>
            <a:ext cx="6579923"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使用</a:t>
            </a:r>
            <a:r>
              <a:rPr lang="zh-CN" altLang="zh-CN" sz="2400" b="1" dirty="0">
                <a:latin typeface="+mn-lt"/>
                <a:ea typeface="黑体" panose="02010609060101010101" pitchFamily="2" charset="-122"/>
              </a:rPr>
              <a:t>点对点信道的数据链路层</a:t>
            </a:r>
            <a:endParaRPr lang="zh-CN" altLang="en-US" sz="2400" b="1" dirty="0">
              <a:latin typeface="+mn-lt"/>
              <a:ea typeface="黑体" panose="02010609060101010101" pitchFamily="2" charset="-122"/>
            </a:endParaRPr>
          </a:p>
        </p:txBody>
      </p:sp>
      <p:sp>
        <p:nvSpPr>
          <p:cNvPr id="2" name="灯片编号占位符 1"/>
          <p:cNvSpPr>
            <a:spLocks noGrp="1"/>
          </p:cNvSpPr>
          <p:nvPr>
            <p:ph type="sldNum" sz="quarter" idx="12"/>
          </p:nvPr>
        </p:nvSpPr>
        <p:spPr/>
        <p:txBody>
          <a:bodyPr/>
          <a:p>
            <a:fld id="{14338B79-8FD5-46F1-8A19-651A319ADB19}" type="slidenum">
              <a:rPr lang="zh-CN" altLang="en-US"/>
            </a:fld>
            <a:endParaRPr lang="en-US" altLang="zh-CN"/>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altLang="zh-CN" dirty="0"/>
              <a:t>3.5.2  </a:t>
            </a:r>
            <a:r>
              <a:rPr lang="zh-CN" altLang="zh-CN" dirty="0"/>
              <a:t>吉比特以太网</a:t>
            </a:r>
            <a:endParaRPr lang="zh-CN" altLang="zh-CN" dirty="0"/>
          </a:p>
        </p:txBody>
      </p:sp>
      <p:sp>
        <p:nvSpPr>
          <p:cNvPr id="4833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允许在 </a:t>
            </a:r>
            <a:r>
              <a:rPr lang="en-US" altLang="zh-CN" dirty="0"/>
              <a:t>1 </a:t>
            </a:r>
            <a:r>
              <a:rPr lang="en-US" altLang="zh-CN" dirty="0" err="1" smtClean="0"/>
              <a:t>Gbit</a:t>
            </a:r>
            <a:r>
              <a:rPr lang="en-US" altLang="zh-CN" dirty="0" smtClean="0"/>
              <a:t>/s </a:t>
            </a:r>
            <a:r>
              <a:rPr lang="zh-CN" altLang="en-US" dirty="0" smtClean="0"/>
              <a:t>下以全</a:t>
            </a:r>
            <a:r>
              <a:rPr lang="zh-CN" altLang="en-US" dirty="0"/>
              <a:t>双工和半双工两种方式工作。</a:t>
            </a:r>
            <a:endParaRPr lang="zh-CN" altLang="en-US" dirty="0"/>
          </a:p>
          <a:p>
            <a:r>
              <a:rPr lang="zh-CN" altLang="en-US" dirty="0"/>
              <a:t>使用 </a:t>
            </a:r>
            <a:r>
              <a:rPr lang="en-US" altLang="zh-CN" dirty="0" smtClean="0"/>
              <a:t>IEEE 802.3 </a:t>
            </a:r>
            <a:r>
              <a:rPr lang="zh-CN" altLang="en-US" dirty="0"/>
              <a:t>协议规定的帧格式。</a:t>
            </a:r>
            <a:endParaRPr lang="zh-CN" altLang="en-US" dirty="0"/>
          </a:p>
          <a:p>
            <a:r>
              <a:rPr lang="zh-CN" altLang="en-US" dirty="0">
                <a:solidFill>
                  <a:srgbClr val="FF0000"/>
                </a:solidFill>
              </a:rPr>
              <a:t>在半双工方式下使用 </a:t>
            </a:r>
            <a:r>
              <a:rPr lang="en-US" altLang="zh-CN" dirty="0">
                <a:solidFill>
                  <a:srgbClr val="FF0000"/>
                </a:solidFill>
              </a:rPr>
              <a:t>CSMA/CD </a:t>
            </a:r>
            <a:r>
              <a:rPr lang="zh-CN" altLang="en-US" dirty="0" smtClean="0">
                <a:solidFill>
                  <a:srgbClr val="FF0000"/>
                </a:solidFill>
              </a:rPr>
              <a:t>协议，全</a:t>
            </a:r>
            <a:r>
              <a:rPr lang="zh-CN" altLang="en-US" dirty="0">
                <a:solidFill>
                  <a:srgbClr val="FF0000"/>
                </a:solidFill>
              </a:rPr>
              <a:t>双工方式</a:t>
            </a:r>
            <a:r>
              <a:rPr lang="zh-CN" altLang="en-US" dirty="0" smtClean="0">
                <a:solidFill>
                  <a:srgbClr val="FF0000"/>
                </a:solidFill>
              </a:rPr>
              <a:t>不使用 </a:t>
            </a:r>
            <a:r>
              <a:rPr lang="en-US" altLang="zh-CN" dirty="0">
                <a:solidFill>
                  <a:srgbClr val="FF0000"/>
                </a:solidFill>
              </a:rPr>
              <a:t>CSMA/CD </a:t>
            </a:r>
            <a:r>
              <a:rPr lang="zh-CN" altLang="en-US" dirty="0" smtClean="0">
                <a:solidFill>
                  <a:srgbClr val="FF0000"/>
                </a:solidFill>
              </a:rPr>
              <a:t>协议。</a:t>
            </a:r>
            <a:endParaRPr lang="zh-CN" altLang="en-US" dirty="0">
              <a:solidFill>
                <a:srgbClr val="FF0000"/>
              </a:solidFill>
            </a:endParaRPr>
          </a:p>
          <a:p>
            <a:r>
              <a:rPr lang="zh-CN" altLang="en-US" dirty="0"/>
              <a:t>与 </a:t>
            </a:r>
            <a:r>
              <a:rPr lang="en-US" altLang="zh-CN" dirty="0"/>
              <a:t>10BASE-T </a:t>
            </a:r>
            <a:r>
              <a:rPr lang="zh-CN" altLang="en-US" dirty="0"/>
              <a:t>和 </a:t>
            </a:r>
            <a:r>
              <a:rPr lang="en-US" altLang="zh-CN" dirty="0"/>
              <a:t>100BASE-T </a:t>
            </a:r>
            <a:r>
              <a:rPr lang="zh-CN" altLang="en-US" dirty="0"/>
              <a:t>技术向后兼容。</a:t>
            </a:r>
            <a:endParaRPr lang="zh-CN" altLang="en-US" dirty="0"/>
          </a:p>
        </p:txBody>
      </p:sp>
      <p:sp>
        <p:nvSpPr>
          <p:cNvPr id="2" name="矩形 1"/>
          <p:cNvSpPr/>
          <p:nvPr/>
        </p:nvSpPr>
        <p:spPr>
          <a:xfrm>
            <a:off x="1064568" y="4725144"/>
            <a:ext cx="7920880" cy="1040285"/>
          </a:xfrm>
          <a:prstGeom prst="rect">
            <a:avLst/>
          </a:prstGeom>
          <a:solidFill>
            <a:srgbClr val="FFFF66"/>
          </a:solidFill>
          <a:ln>
            <a:solidFill>
              <a:srgbClr val="000099"/>
            </a:solidFill>
          </a:ln>
        </p:spPr>
        <p:txBody>
          <a:bodyPr wrap="square">
            <a:spAutoFit/>
          </a:bodyPr>
          <a:lstStyle/>
          <a:p>
            <a:pPr>
              <a:lnSpc>
                <a:spcPct val="110000"/>
              </a:lnSpc>
              <a:spcBef>
                <a:spcPts val="600"/>
              </a:spcBef>
            </a:pPr>
            <a:r>
              <a:rPr lang="zh-CN" altLang="zh-CN" sz="2800" b="1" dirty="0">
                <a:solidFill>
                  <a:srgbClr val="000099"/>
                </a:solidFill>
                <a:latin typeface="+mn-lt"/>
                <a:ea typeface="黑体" panose="02010609060101010101" pitchFamily="2" charset="-122"/>
              </a:rPr>
              <a:t>吉比特以太网可用作现有网络的主干网，也可在高带宽（高速率）的应用场合</a:t>
            </a:r>
            <a:r>
              <a:rPr lang="zh-CN" altLang="zh-CN" sz="2800" b="1" dirty="0" smtClean="0">
                <a:solidFill>
                  <a:srgbClr val="000099"/>
                </a:solidFill>
                <a:latin typeface="+mn-lt"/>
                <a:ea typeface="黑体" panose="02010609060101010101" pitchFamily="2" charset="-122"/>
              </a:rPr>
              <a:t>中</a:t>
            </a:r>
            <a:r>
              <a:rPr lang="zh-CN" altLang="en-US" sz="2800" b="1" dirty="0">
                <a:solidFill>
                  <a:srgbClr val="000099"/>
                </a:solidFill>
                <a:latin typeface="+mn-lt"/>
                <a:ea typeface="黑体" panose="02010609060101010101" pitchFamily="2" charset="-122"/>
              </a:rPr>
              <a:t>。</a:t>
            </a:r>
            <a:endParaRPr lang="zh-CN" altLang="en-US" sz="2800" b="1" dirty="0">
              <a:solidFill>
                <a:srgbClr val="000099"/>
              </a:solidFill>
              <a:latin typeface="+mn-lt"/>
              <a:ea typeface="黑体" panose="02010609060101010101" pitchFamily="2" charset="-122"/>
            </a:endParaRPr>
          </a:p>
        </p:txBody>
      </p:sp>
      <p:sp>
        <p:nvSpPr>
          <p:cNvPr id="3" name="灯片编号占位符 2"/>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33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3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algn="ctr"/>
            <a:r>
              <a:rPr lang="zh-CN" altLang="en-US" dirty="0"/>
              <a:t>吉比特以太网的物理层 </a:t>
            </a:r>
            <a:endParaRPr lang="zh-CN" altLang="en-US" dirty="0"/>
          </a:p>
        </p:txBody>
      </p:sp>
      <p:sp>
        <p:nvSpPr>
          <p:cNvPr id="48435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zh-CN" sz="2800" dirty="0">
                <a:solidFill>
                  <a:srgbClr val="FF0000"/>
                </a:solidFill>
              </a:rPr>
              <a:t>使用两种成熟的技术</a:t>
            </a:r>
            <a:r>
              <a:rPr lang="zh-CN" altLang="zh-CN" sz="2800" dirty="0" smtClean="0">
                <a:solidFill>
                  <a:srgbClr val="FF0000"/>
                </a:solidFill>
              </a:rPr>
              <a:t>：</a:t>
            </a:r>
            <a:r>
              <a:rPr lang="zh-CN" altLang="zh-CN" sz="2800" dirty="0" smtClean="0"/>
              <a:t>一</a:t>
            </a:r>
            <a:r>
              <a:rPr lang="zh-CN" altLang="zh-CN" sz="2800" dirty="0"/>
              <a:t>种来自现有的以太网，另一种则是</a:t>
            </a:r>
            <a:r>
              <a:rPr lang="zh-CN" altLang="zh-CN" sz="2800" dirty="0" smtClean="0"/>
              <a:t>美国国家标准协会</a:t>
            </a:r>
            <a:r>
              <a:rPr lang="en-US" altLang="zh-CN" sz="2800" dirty="0" smtClean="0"/>
              <a:t> ANSI </a:t>
            </a:r>
            <a:r>
              <a:rPr lang="zh-CN" altLang="zh-CN" sz="2800" dirty="0" smtClean="0"/>
              <a:t>制定</a:t>
            </a:r>
            <a:r>
              <a:rPr lang="zh-CN" altLang="zh-CN" sz="2800" dirty="0"/>
              <a:t>的光纤</a:t>
            </a:r>
            <a:r>
              <a:rPr lang="zh-CN" altLang="zh-CN" sz="2800" dirty="0" smtClean="0"/>
              <a:t>通道</a:t>
            </a:r>
            <a:r>
              <a:rPr lang="en-US" altLang="zh-CN" sz="2800" dirty="0" smtClean="0"/>
              <a:t> FC  (Fiber </a:t>
            </a:r>
            <a:r>
              <a:rPr lang="en-US" altLang="zh-CN" sz="2800" dirty="0"/>
              <a:t>Channel)</a:t>
            </a:r>
            <a:r>
              <a:rPr lang="zh-CN" altLang="zh-CN" sz="2800" dirty="0" smtClean="0"/>
              <a:t>。</a:t>
            </a:r>
            <a:endParaRPr lang="en-US" altLang="zh-CN" sz="2800" dirty="0"/>
          </a:p>
        </p:txBody>
      </p:sp>
      <p:graphicFrame>
        <p:nvGraphicFramePr>
          <p:cNvPr id="2" name="表格 1"/>
          <p:cNvGraphicFramePr>
            <a:graphicFrameLocks noGrp="1"/>
          </p:cNvGraphicFramePr>
          <p:nvPr/>
        </p:nvGraphicFramePr>
        <p:xfrm>
          <a:off x="704528" y="3158995"/>
          <a:ext cx="8856984" cy="2502252"/>
        </p:xfrm>
        <a:graphic>
          <a:graphicData uri="http://schemas.openxmlformats.org/drawingml/2006/table">
            <a:tbl>
              <a:tblPr firstRow="1" firstCol="1" bandRow="1"/>
              <a:tblGrid>
                <a:gridCol w="2443306"/>
                <a:gridCol w="992593"/>
                <a:gridCol w="1670831"/>
                <a:gridCol w="3750254"/>
              </a:tblGrid>
              <a:tr h="614747">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名称</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媒体</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网段最大长度</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特点</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9831">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1000BASE-SX</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光缆</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550 m</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anose="02010609060101010101" pitchFamily="2" charset="-122"/>
                        </a:rPr>
                        <a:t>多模光纤（</a:t>
                      </a:r>
                      <a:r>
                        <a:rPr lang="en-US" sz="2000" b="1" dirty="0" smtClean="0">
                          <a:effectLst/>
                          <a:latin typeface="+mn-lt"/>
                          <a:ea typeface="黑体" panose="02010609060101010101" pitchFamily="2" charset="-122"/>
                        </a:rPr>
                        <a:t>50 </a:t>
                      </a:r>
                      <a:r>
                        <a:rPr lang="zh-CN" sz="2000" b="1" dirty="0" smtClean="0">
                          <a:effectLst/>
                          <a:latin typeface="+mn-lt"/>
                          <a:ea typeface="黑体" panose="02010609060101010101" pitchFamily="2" charset="-122"/>
                        </a:rPr>
                        <a:t>和</a:t>
                      </a:r>
                      <a:r>
                        <a:rPr lang="en-US" altLang="zh-CN" sz="2000" b="1" dirty="0" smtClean="0">
                          <a:effectLst/>
                          <a:latin typeface="+mn-lt"/>
                          <a:ea typeface="黑体" panose="02010609060101010101" pitchFamily="2" charset="-122"/>
                        </a:rPr>
                        <a:t> </a:t>
                      </a:r>
                      <a:r>
                        <a:rPr lang="en-US" sz="2000" b="1" dirty="0" smtClean="0">
                          <a:effectLst/>
                          <a:latin typeface="+mn-lt"/>
                          <a:ea typeface="黑体" panose="02010609060101010101" pitchFamily="2" charset="-122"/>
                        </a:rPr>
                        <a:t>62.5 </a:t>
                      </a:r>
                      <a:r>
                        <a:rPr lang="en-US" sz="2000" b="1" dirty="0">
                          <a:effectLst/>
                          <a:latin typeface="+mn-lt"/>
                          <a:ea typeface="黑体" panose="02010609060101010101" pitchFamily="2" charset="-122"/>
                          <a:sym typeface="Symbol" panose="05050102010706020507"/>
                        </a:rPr>
                        <a:t></a:t>
                      </a:r>
                      <a:r>
                        <a:rPr lang="en-US" sz="2000" b="1" dirty="0">
                          <a:effectLst/>
                          <a:latin typeface="+mn-lt"/>
                          <a:ea typeface="黑体" panose="02010609060101010101" pitchFamily="2" charset="-122"/>
                        </a:rPr>
                        <a:t>m</a:t>
                      </a:r>
                      <a:r>
                        <a:rPr lang="zh-CN" sz="2000" b="1" dirty="0">
                          <a:effectLst/>
                          <a:latin typeface="+mn-lt"/>
                          <a:ea typeface="黑体" panose="02010609060101010101" pitchFamily="2" charset="-122"/>
                        </a:rPr>
                        <a:t>）</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8012">
                <a:tc>
                  <a:txBody>
                    <a:bodyPr/>
                    <a:lstStyle/>
                    <a:p>
                      <a:pPr algn="just">
                        <a:lnSpc>
                          <a:spcPct val="100000"/>
                        </a:lnSpc>
                        <a:spcAft>
                          <a:spcPts val="0"/>
                        </a:spcAft>
                        <a:tabLst>
                          <a:tab pos="1752600" algn="l"/>
                        </a:tabLst>
                      </a:pPr>
                      <a:r>
                        <a:rPr lang="en-US" sz="2000" b="1">
                          <a:effectLst/>
                          <a:latin typeface="+mn-lt"/>
                          <a:ea typeface="黑体" panose="02010609060101010101" pitchFamily="2" charset="-122"/>
                        </a:rPr>
                        <a:t>1000BASE-LX</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光缆</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5000 m</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anose="02010609060101010101" pitchFamily="2" charset="-122"/>
                        </a:rPr>
                        <a:t>单模光纤（</a:t>
                      </a:r>
                      <a:r>
                        <a:rPr lang="en-US" sz="2000" b="1" dirty="0">
                          <a:effectLst/>
                          <a:latin typeface="+mn-lt"/>
                          <a:ea typeface="黑体" panose="02010609060101010101" pitchFamily="2" charset="-122"/>
                        </a:rPr>
                        <a:t>10 </a:t>
                      </a:r>
                      <a:r>
                        <a:rPr lang="en-US" sz="2000" b="1" dirty="0">
                          <a:effectLst/>
                          <a:latin typeface="+mn-lt"/>
                          <a:ea typeface="黑体" panose="02010609060101010101" pitchFamily="2" charset="-122"/>
                          <a:sym typeface="Symbol" panose="05050102010706020507"/>
                        </a:rPr>
                        <a:t></a:t>
                      </a:r>
                      <a:r>
                        <a:rPr lang="en-US" sz="2000" b="1" dirty="0">
                          <a:effectLst/>
                          <a:latin typeface="+mn-lt"/>
                          <a:ea typeface="黑体" panose="02010609060101010101" pitchFamily="2" charset="-122"/>
                        </a:rPr>
                        <a:t>m</a:t>
                      </a:r>
                      <a:r>
                        <a:rPr lang="zh-CN" sz="2000" b="1" dirty="0">
                          <a:effectLst/>
                          <a:latin typeface="+mn-lt"/>
                          <a:ea typeface="黑体" panose="02010609060101010101" pitchFamily="2" charset="-122"/>
                        </a:rPr>
                        <a:t>）多模光纤（</a:t>
                      </a:r>
                      <a:r>
                        <a:rPr lang="en-US" sz="2000" b="1" dirty="0" smtClean="0">
                          <a:effectLst/>
                          <a:latin typeface="+mn-lt"/>
                          <a:ea typeface="黑体" panose="02010609060101010101" pitchFamily="2" charset="-122"/>
                        </a:rPr>
                        <a:t>50 </a:t>
                      </a:r>
                      <a:r>
                        <a:rPr lang="zh-CN" sz="2000" b="1" dirty="0" smtClean="0">
                          <a:effectLst/>
                          <a:latin typeface="+mn-lt"/>
                          <a:ea typeface="黑体" panose="02010609060101010101" pitchFamily="2" charset="-122"/>
                        </a:rPr>
                        <a:t>和</a:t>
                      </a:r>
                      <a:r>
                        <a:rPr lang="en-US" altLang="zh-CN" sz="2000" b="1" dirty="0" smtClean="0">
                          <a:effectLst/>
                          <a:latin typeface="+mn-lt"/>
                          <a:ea typeface="黑体" panose="02010609060101010101" pitchFamily="2" charset="-122"/>
                        </a:rPr>
                        <a:t> </a:t>
                      </a:r>
                      <a:r>
                        <a:rPr lang="en-US" sz="2000" b="1" dirty="0" smtClean="0">
                          <a:effectLst/>
                          <a:latin typeface="+mn-lt"/>
                          <a:ea typeface="黑体" panose="02010609060101010101" pitchFamily="2" charset="-122"/>
                        </a:rPr>
                        <a:t>62.5 </a:t>
                      </a:r>
                      <a:r>
                        <a:rPr lang="en-US" sz="2000" b="1" dirty="0">
                          <a:effectLst/>
                          <a:latin typeface="+mn-lt"/>
                          <a:ea typeface="黑体" panose="02010609060101010101" pitchFamily="2" charset="-122"/>
                          <a:sym typeface="Symbol" panose="05050102010706020507"/>
                        </a:rPr>
                        <a:t></a:t>
                      </a:r>
                      <a:r>
                        <a:rPr lang="en-US" sz="2000" b="1" dirty="0">
                          <a:effectLst/>
                          <a:latin typeface="+mn-lt"/>
                          <a:ea typeface="黑体" panose="02010609060101010101" pitchFamily="2" charset="-122"/>
                        </a:rPr>
                        <a:t>m</a:t>
                      </a:r>
                      <a:r>
                        <a:rPr lang="zh-CN" sz="2000" b="1" dirty="0">
                          <a:effectLst/>
                          <a:latin typeface="+mn-lt"/>
                          <a:ea typeface="黑体" panose="02010609060101010101" pitchFamily="2" charset="-122"/>
                        </a:rPr>
                        <a:t>）</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831">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1000BASE-CX</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铜缆</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25 m</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smtClean="0">
                          <a:effectLst/>
                          <a:latin typeface="+mn-lt"/>
                          <a:ea typeface="黑体" panose="02010609060101010101" pitchFamily="2" charset="-122"/>
                        </a:rPr>
                        <a:t>使用</a:t>
                      </a:r>
                      <a:r>
                        <a:rPr lang="en-US" altLang="zh-CN" sz="2000" b="1" dirty="0" smtClean="0">
                          <a:effectLst/>
                          <a:latin typeface="+mn-lt"/>
                          <a:ea typeface="黑体" panose="02010609060101010101" pitchFamily="2" charset="-122"/>
                        </a:rPr>
                        <a:t> </a:t>
                      </a:r>
                      <a:r>
                        <a:rPr lang="en-US" sz="2000" b="1" dirty="0" smtClean="0">
                          <a:effectLst/>
                          <a:latin typeface="+mn-lt"/>
                          <a:ea typeface="黑体" panose="02010609060101010101" pitchFamily="2" charset="-122"/>
                        </a:rPr>
                        <a:t>2 </a:t>
                      </a:r>
                      <a:r>
                        <a:rPr lang="zh-CN" sz="2000" b="1" dirty="0" smtClean="0">
                          <a:effectLst/>
                          <a:latin typeface="+mn-lt"/>
                          <a:ea typeface="黑体" panose="02010609060101010101" pitchFamily="2" charset="-122"/>
                        </a:rPr>
                        <a:t>对</a:t>
                      </a:r>
                      <a:r>
                        <a:rPr lang="zh-CN" sz="2000" b="1" dirty="0">
                          <a:effectLst/>
                          <a:latin typeface="+mn-lt"/>
                          <a:ea typeface="黑体" panose="02010609060101010101" pitchFamily="2" charset="-122"/>
                        </a:rPr>
                        <a:t>屏蔽双绞线</a:t>
                      </a:r>
                      <a:r>
                        <a:rPr lang="zh-CN" sz="2000" b="1" dirty="0" smtClean="0">
                          <a:effectLst/>
                          <a:latin typeface="+mn-lt"/>
                          <a:ea typeface="黑体" panose="02010609060101010101" pitchFamily="2" charset="-122"/>
                        </a:rPr>
                        <a:t>电缆</a:t>
                      </a:r>
                      <a:r>
                        <a:rPr lang="en-US" altLang="zh-CN" sz="2000" b="1" dirty="0" smtClean="0">
                          <a:effectLst/>
                          <a:latin typeface="+mn-lt"/>
                          <a:ea typeface="黑体" panose="02010609060101010101" pitchFamily="2" charset="-122"/>
                        </a:rPr>
                        <a:t> </a:t>
                      </a:r>
                      <a:r>
                        <a:rPr lang="en-US" sz="2000" b="1" dirty="0" smtClean="0">
                          <a:effectLst/>
                          <a:latin typeface="+mn-lt"/>
                          <a:ea typeface="黑体" panose="02010609060101010101" pitchFamily="2" charset="-122"/>
                        </a:rPr>
                        <a:t>STP</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831">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1000BASE-T</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铜缆</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100 m</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smtClean="0">
                          <a:effectLst/>
                          <a:latin typeface="+mn-lt"/>
                          <a:ea typeface="黑体" panose="02010609060101010101" pitchFamily="2" charset="-122"/>
                        </a:rPr>
                        <a:t>使用</a:t>
                      </a:r>
                      <a:r>
                        <a:rPr lang="en-US" altLang="zh-CN" sz="2000" b="1" dirty="0" smtClean="0">
                          <a:effectLst/>
                          <a:latin typeface="+mn-lt"/>
                          <a:ea typeface="黑体" panose="02010609060101010101" pitchFamily="2" charset="-122"/>
                        </a:rPr>
                        <a:t> </a:t>
                      </a:r>
                      <a:r>
                        <a:rPr lang="en-US" sz="2000" b="1" dirty="0" smtClean="0">
                          <a:effectLst/>
                          <a:latin typeface="+mn-lt"/>
                          <a:ea typeface="黑体" panose="02010609060101010101" pitchFamily="2" charset="-122"/>
                        </a:rPr>
                        <a:t>4 </a:t>
                      </a:r>
                      <a:r>
                        <a:rPr lang="zh-CN" sz="2000" b="1" dirty="0" smtClean="0">
                          <a:effectLst/>
                          <a:latin typeface="+mn-lt"/>
                          <a:ea typeface="黑体" panose="02010609060101010101" pitchFamily="2" charset="-122"/>
                        </a:rPr>
                        <a:t>对</a:t>
                      </a:r>
                      <a:r>
                        <a:rPr lang="en-US" altLang="zh-CN" sz="2000" b="1" dirty="0" smtClean="0">
                          <a:effectLst/>
                          <a:latin typeface="+mn-lt"/>
                          <a:ea typeface="黑体" panose="02010609060101010101" pitchFamily="2" charset="-122"/>
                        </a:rPr>
                        <a:t> </a:t>
                      </a:r>
                      <a:r>
                        <a:rPr lang="en-US" sz="2000" b="1" dirty="0" smtClean="0">
                          <a:effectLst/>
                          <a:latin typeface="+mn-lt"/>
                          <a:ea typeface="黑体" panose="02010609060101010101" pitchFamily="2" charset="-122"/>
                        </a:rPr>
                        <a:t>UTP 5 </a:t>
                      </a:r>
                      <a:r>
                        <a:rPr lang="zh-CN" sz="2000" b="1" dirty="0" smtClean="0">
                          <a:effectLst/>
                          <a:latin typeface="+mn-lt"/>
                          <a:ea typeface="黑体" panose="02010609060101010101" pitchFamily="2" charset="-122"/>
                        </a:rPr>
                        <a:t>类</a:t>
                      </a:r>
                      <a:r>
                        <a:rPr lang="zh-CN" sz="2000" b="1" dirty="0">
                          <a:effectLst/>
                          <a:latin typeface="+mn-lt"/>
                          <a:ea typeface="黑体" panose="02010609060101010101" pitchFamily="2" charset="-122"/>
                        </a:rPr>
                        <a:t>线</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2576737" y="2679303"/>
            <a:ext cx="50405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752600" algn="l"/>
              </a:tabLst>
            </a:pPr>
            <a:r>
              <a:rPr kumimoji="0" lang="zh-CN" sz="2400" b="1" i="0" u="none" strike="noStrike" cap="none" normalizeH="0" baseline="0" dirty="0" smtClean="0">
                <a:ln>
                  <a:noFill/>
                </a:ln>
                <a:solidFill>
                  <a:schemeClr val="tx1"/>
                </a:solidFill>
                <a:effectLst/>
                <a:latin typeface="+mn-lt"/>
                <a:ea typeface="黑体" panose="02010609060101010101" pitchFamily="2" charset="-122"/>
                <a:cs typeface="Times New Roman" panose="02020603050405020304" pitchFamily="18" charset="0"/>
              </a:rPr>
              <a:t>吉比特以太网物理层标准</a:t>
            </a:r>
            <a:endParaRPr kumimoji="0" lang="zh-CN" sz="2400" b="1" i="0" u="none" strike="noStrike" cap="none" normalizeH="0" baseline="0" dirty="0" smtClean="0">
              <a:ln>
                <a:noFill/>
              </a:ln>
              <a:solidFill>
                <a:schemeClr val="tx1"/>
              </a:solidFill>
              <a:effectLst/>
              <a:latin typeface="+mn-lt"/>
              <a:ea typeface="黑体" panose="02010609060101010101" pitchFamily="2" charset="-122"/>
            </a:endParaRPr>
          </a:p>
        </p:txBody>
      </p:sp>
      <p:sp>
        <p:nvSpPr>
          <p:cNvPr id="4" name="灯片编号占位符 3"/>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smtClean="0"/>
              <a:t>半双工方式工作的</a:t>
            </a:r>
            <a:r>
              <a:rPr lang="zh-CN" altLang="en-US" sz="4000" dirty="0"/>
              <a:t>吉比特以太网</a:t>
            </a:r>
            <a:endParaRPr lang="zh-CN" altLang="en-US" sz="4000"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zh-CN" dirty="0"/>
              <a:t>吉比特以太网工作在半双工方式时，就必须进行碰撞</a:t>
            </a:r>
            <a:r>
              <a:rPr lang="zh-CN" altLang="zh-CN" dirty="0" smtClean="0"/>
              <a:t>检测</a:t>
            </a:r>
            <a:r>
              <a:rPr lang="zh-CN" altLang="en-US" dirty="0" smtClean="0"/>
              <a:t>。</a:t>
            </a:r>
            <a:endParaRPr lang="en-US" altLang="zh-CN" dirty="0" smtClean="0"/>
          </a:p>
          <a:p>
            <a:r>
              <a:rPr lang="zh-CN" altLang="en-US" dirty="0" smtClean="0"/>
              <a:t>为</a:t>
            </a:r>
            <a:r>
              <a:rPr lang="zh-CN" altLang="zh-CN" dirty="0" smtClean="0"/>
              <a:t>保持</a:t>
            </a:r>
            <a:r>
              <a:rPr lang="en-US" altLang="zh-CN" dirty="0" smtClean="0"/>
              <a:t> 64 </a:t>
            </a:r>
            <a:r>
              <a:rPr lang="zh-CN" altLang="en-US" dirty="0" smtClean="0"/>
              <a:t>字节最小帧长度，以及 </a:t>
            </a:r>
            <a:r>
              <a:rPr lang="en-US" altLang="zh-CN" dirty="0" smtClean="0"/>
              <a:t>100 </a:t>
            </a:r>
            <a:r>
              <a:rPr lang="zh-CN" altLang="en-US" dirty="0" smtClean="0"/>
              <a:t>米的</a:t>
            </a:r>
            <a:r>
              <a:rPr lang="zh-CN" altLang="zh-CN" dirty="0" smtClean="0"/>
              <a:t>网</a:t>
            </a:r>
            <a:r>
              <a:rPr lang="zh-CN" altLang="zh-CN" dirty="0"/>
              <a:t>段的</a:t>
            </a:r>
            <a:r>
              <a:rPr lang="zh-CN" altLang="zh-CN" dirty="0" smtClean="0"/>
              <a:t>最大长度，</a:t>
            </a:r>
            <a:r>
              <a:rPr lang="zh-CN" altLang="zh-CN" dirty="0"/>
              <a:t>吉比特</a:t>
            </a:r>
            <a:r>
              <a:rPr lang="zh-CN" altLang="zh-CN" dirty="0" smtClean="0"/>
              <a:t>以太网</a:t>
            </a:r>
            <a:r>
              <a:rPr lang="zh-CN" altLang="en-US" dirty="0" smtClean="0"/>
              <a:t>增加了两个功能：</a:t>
            </a:r>
            <a:endParaRPr lang="en-US" altLang="zh-CN" dirty="0" smtClean="0"/>
          </a:p>
          <a:p>
            <a:pPr lvl="1"/>
            <a:r>
              <a:rPr lang="zh-CN" altLang="zh-CN" dirty="0" smtClean="0">
                <a:solidFill>
                  <a:srgbClr val="FF0000"/>
                </a:solidFill>
              </a:rPr>
              <a:t>载波延伸</a:t>
            </a:r>
            <a:r>
              <a:rPr lang="en-US" altLang="zh-CN" dirty="0" smtClean="0">
                <a:solidFill>
                  <a:srgbClr val="0000FF"/>
                </a:solidFill>
              </a:rPr>
              <a:t> </a:t>
            </a:r>
            <a:r>
              <a:rPr lang="en-US" altLang="zh-CN" dirty="0" smtClean="0"/>
              <a:t>(</a:t>
            </a:r>
            <a:r>
              <a:rPr lang="en-US" altLang="zh-CN" dirty="0"/>
              <a:t>carrier extension</a:t>
            </a:r>
            <a:r>
              <a:rPr lang="en-US" altLang="zh-CN" dirty="0" smtClean="0"/>
              <a:t>)</a:t>
            </a:r>
            <a:endParaRPr lang="en-US" altLang="zh-CN" dirty="0" smtClean="0"/>
          </a:p>
          <a:p>
            <a:pPr lvl="1"/>
            <a:r>
              <a:rPr lang="zh-CN" altLang="zh-CN" dirty="0" smtClean="0">
                <a:solidFill>
                  <a:srgbClr val="FF0000"/>
                </a:solidFill>
              </a:rPr>
              <a:t>分组突发</a:t>
            </a:r>
            <a:r>
              <a:rPr lang="en-US" altLang="zh-CN" dirty="0" smtClean="0">
                <a:solidFill>
                  <a:srgbClr val="FF0000"/>
                </a:solidFill>
              </a:rPr>
              <a:t> </a:t>
            </a:r>
            <a:r>
              <a:rPr lang="en-US" altLang="zh-CN" dirty="0" smtClean="0"/>
              <a:t>(</a:t>
            </a:r>
            <a:r>
              <a:rPr lang="en-US" altLang="zh-CN" dirty="0"/>
              <a:t>packet bursting)</a:t>
            </a:r>
            <a:endParaRPr lang="zh-CN" altLang="en-US"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zh-CN" dirty="0"/>
              <a:t>载波延伸</a:t>
            </a:r>
            <a:endParaRPr lang="zh-CN" altLang="en-US"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342900" lvl="1" indent="-342900">
              <a:buClr>
                <a:srgbClr val="333399"/>
              </a:buClr>
              <a:buSzPct val="75000"/>
            </a:pPr>
            <a:r>
              <a:rPr lang="zh-CN" altLang="en-US" dirty="0"/>
              <a:t>使最短帧长仍为 64 字节（这样可以保持兼容性），同时</a:t>
            </a:r>
            <a:r>
              <a:rPr lang="zh-CN" altLang="en-US" dirty="0">
                <a:solidFill>
                  <a:srgbClr val="FF0000"/>
                </a:solidFill>
              </a:rPr>
              <a:t>将争用时间增大为 512 字节。</a:t>
            </a:r>
            <a:endParaRPr lang="en-US" altLang="zh-CN" dirty="0">
              <a:solidFill>
                <a:srgbClr val="FF0000"/>
              </a:solidFill>
            </a:endParaRPr>
          </a:p>
          <a:p>
            <a:r>
              <a:rPr lang="zh-CN" altLang="en-US" sz="2800" dirty="0"/>
              <a:t>凡发送的 </a:t>
            </a:r>
            <a:r>
              <a:rPr lang="en-US" altLang="zh-CN" sz="2800" dirty="0"/>
              <a:t>MAC </a:t>
            </a:r>
            <a:r>
              <a:rPr lang="zh-CN" altLang="en-US" sz="2800" dirty="0"/>
              <a:t>帧长不足 512 字节时，就用一些特殊字符填充在帧的后面，使</a:t>
            </a:r>
            <a:r>
              <a:rPr lang="en-US" altLang="zh-CN" sz="2800" dirty="0"/>
              <a:t>MAC </a:t>
            </a:r>
            <a:r>
              <a:rPr lang="zh-CN" altLang="en-US" sz="2800" dirty="0"/>
              <a:t>帧的发送长度增大到 512 </a:t>
            </a:r>
            <a:r>
              <a:rPr lang="zh-CN" altLang="en-US" sz="2800" dirty="0" smtClean="0"/>
              <a:t>字节。接收</a:t>
            </a:r>
            <a:r>
              <a:rPr lang="zh-CN" altLang="en-US" sz="2800" dirty="0"/>
              <a:t>端在收到以太网的 </a:t>
            </a:r>
            <a:r>
              <a:rPr lang="en-US" altLang="zh-CN" sz="2800" dirty="0"/>
              <a:t>MAC </a:t>
            </a:r>
            <a:r>
              <a:rPr lang="zh-CN" altLang="en-US" sz="2800" dirty="0"/>
              <a:t>帧后，要将所填充的特殊字符删除后才向高层</a:t>
            </a:r>
            <a:r>
              <a:rPr lang="zh-CN" altLang="en-US" sz="2800" dirty="0" smtClean="0"/>
              <a:t>交付。</a:t>
            </a:r>
            <a:endParaRPr lang="zh-CN" altLang="en-US" sz="2800" dirty="0"/>
          </a:p>
          <a:p>
            <a:pPr marL="342900" lvl="1" indent="-342900">
              <a:buClr>
                <a:srgbClr val="333399"/>
              </a:buClr>
              <a:buSzPct val="75000"/>
            </a:pPr>
            <a:endParaRPr lang="zh-CN" altLang="en-US" dirty="0"/>
          </a:p>
          <a:p>
            <a:endParaRPr lang="zh-CN" altLang="en-US" dirty="0"/>
          </a:p>
        </p:txBody>
      </p:sp>
      <p:grpSp>
        <p:nvGrpSpPr>
          <p:cNvPr id="3" name="组合 2"/>
          <p:cNvGrpSpPr/>
          <p:nvPr/>
        </p:nvGrpSpPr>
        <p:grpSpPr>
          <a:xfrm>
            <a:off x="1496616" y="4293096"/>
            <a:ext cx="7419975" cy="1656184"/>
            <a:chOff x="1496616" y="4221088"/>
            <a:chExt cx="7419975" cy="1656184"/>
          </a:xfrm>
        </p:grpSpPr>
        <p:sp>
          <p:nvSpPr>
            <p:cNvPr id="6" name="Line 5"/>
            <p:cNvSpPr>
              <a:spLocks noChangeShapeType="1"/>
            </p:cNvSpPr>
            <p:nvPr/>
          </p:nvSpPr>
          <p:spPr bwMode="auto">
            <a:xfrm>
              <a:off x="1504553" y="5648672"/>
              <a:ext cx="7412038"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 name="Line 6"/>
            <p:cNvSpPr>
              <a:spLocks noChangeShapeType="1"/>
            </p:cNvSpPr>
            <p:nvPr/>
          </p:nvSpPr>
          <p:spPr bwMode="auto">
            <a:xfrm>
              <a:off x="1496616" y="4259188"/>
              <a:ext cx="0" cy="5603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 name="Rectangle 7"/>
            <p:cNvSpPr>
              <a:spLocks noChangeArrowheads="1"/>
            </p:cNvSpPr>
            <p:nvPr/>
          </p:nvSpPr>
          <p:spPr bwMode="auto">
            <a:xfrm>
              <a:off x="1496616" y="4227438"/>
              <a:ext cx="7419975" cy="576263"/>
            </a:xfrm>
            <a:prstGeom prst="rect">
              <a:avLst/>
            </a:prstGeom>
            <a:solidFill>
              <a:srgbClr val="FFFF99"/>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9" name="Line 8"/>
            <p:cNvSpPr>
              <a:spLocks noChangeShapeType="1"/>
            </p:cNvSpPr>
            <p:nvPr/>
          </p:nvSpPr>
          <p:spPr bwMode="auto">
            <a:xfrm>
              <a:off x="2747566" y="4227438"/>
              <a:ext cx="0" cy="5762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 name="Line 9"/>
            <p:cNvSpPr>
              <a:spLocks noChangeShapeType="1"/>
            </p:cNvSpPr>
            <p:nvPr/>
          </p:nvSpPr>
          <p:spPr bwMode="auto">
            <a:xfrm>
              <a:off x="3998516" y="4227438"/>
              <a:ext cx="0" cy="5762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 name="Line 10"/>
            <p:cNvSpPr>
              <a:spLocks noChangeShapeType="1"/>
            </p:cNvSpPr>
            <p:nvPr/>
          </p:nvSpPr>
          <p:spPr bwMode="auto">
            <a:xfrm>
              <a:off x="5247878" y="4227438"/>
              <a:ext cx="0" cy="5762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 name="Line 11"/>
            <p:cNvSpPr>
              <a:spLocks noChangeShapeType="1"/>
            </p:cNvSpPr>
            <p:nvPr/>
          </p:nvSpPr>
          <p:spPr bwMode="auto">
            <a:xfrm>
              <a:off x="6500416" y="4227438"/>
              <a:ext cx="0" cy="5762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 name="Rectangle 12"/>
            <p:cNvSpPr>
              <a:spLocks noChangeArrowheads="1"/>
            </p:cNvSpPr>
            <p:nvPr/>
          </p:nvSpPr>
          <p:spPr bwMode="auto">
            <a:xfrm>
              <a:off x="1558528" y="4290938"/>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anose="02010609060101010101" pitchFamily="2" charset="-122"/>
                </a:rPr>
                <a:t>目地地址</a:t>
              </a:r>
              <a:endParaRPr lang="zh-CN" altLang="en-US" sz="2000" b="1">
                <a:solidFill>
                  <a:srgbClr val="000099"/>
                </a:solidFill>
                <a:latin typeface="+mn-lt"/>
                <a:ea typeface="黑体" panose="02010609060101010101" pitchFamily="2" charset="-122"/>
              </a:endParaRPr>
            </a:p>
          </p:txBody>
        </p:sp>
        <p:sp>
          <p:nvSpPr>
            <p:cNvPr id="14" name="Rectangle 13"/>
            <p:cNvSpPr>
              <a:spLocks noChangeArrowheads="1"/>
            </p:cNvSpPr>
            <p:nvPr/>
          </p:nvSpPr>
          <p:spPr bwMode="auto">
            <a:xfrm>
              <a:off x="2907903" y="4290938"/>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anose="02010609060101010101" pitchFamily="2" charset="-122"/>
                </a:rPr>
                <a:t>源地址</a:t>
              </a:r>
              <a:endParaRPr lang="zh-CN" altLang="en-US" sz="2000" b="1">
                <a:solidFill>
                  <a:srgbClr val="000099"/>
                </a:solidFill>
                <a:latin typeface="+mn-lt"/>
                <a:ea typeface="黑体" panose="02010609060101010101" pitchFamily="2" charset="-122"/>
              </a:endParaRPr>
            </a:p>
          </p:txBody>
        </p:sp>
        <p:sp>
          <p:nvSpPr>
            <p:cNvPr id="15" name="Rectangle 14"/>
            <p:cNvSpPr>
              <a:spLocks noChangeArrowheads="1"/>
            </p:cNvSpPr>
            <p:nvPr/>
          </p:nvSpPr>
          <p:spPr bwMode="auto">
            <a:xfrm>
              <a:off x="4027091" y="4290938"/>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anose="02010609060101010101" pitchFamily="2" charset="-122"/>
                </a:rPr>
                <a:t>数据长度</a:t>
              </a:r>
              <a:endParaRPr lang="zh-CN" altLang="en-US" sz="2000" b="1">
                <a:solidFill>
                  <a:srgbClr val="000099"/>
                </a:solidFill>
                <a:latin typeface="+mn-lt"/>
                <a:ea typeface="黑体" panose="02010609060101010101" pitchFamily="2" charset="-122"/>
              </a:endParaRPr>
            </a:p>
          </p:txBody>
        </p:sp>
        <p:sp>
          <p:nvSpPr>
            <p:cNvPr id="16" name="Rectangle 15"/>
            <p:cNvSpPr>
              <a:spLocks noChangeArrowheads="1"/>
            </p:cNvSpPr>
            <p:nvPr/>
          </p:nvSpPr>
          <p:spPr bwMode="auto">
            <a:xfrm>
              <a:off x="5428853" y="429093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anose="02010609060101010101" pitchFamily="2" charset="-122"/>
                </a:rPr>
                <a:t>数    据</a:t>
              </a:r>
              <a:endParaRPr lang="zh-CN" altLang="en-US" sz="2000" b="1">
                <a:solidFill>
                  <a:srgbClr val="000099"/>
                </a:solidFill>
                <a:latin typeface="+mn-lt"/>
                <a:ea typeface="黑体" panose="02010609060101010101" pitchFamily="2" charset="-122"/>
              </a:endParaRPr>
            </a:p>
          </p:txBody>
        </p:sp>
        <p:sp>
          <p:nvSpPr>
            <p:cNvPr id="17" name="Rectangle 16"/>
            <p:cNvSpPr>
              <a:spLocks noChangeArrowheads="1"/>
            </p:cNvSpPr>
            <p:nvPr/>
          </p:nvSpPr>
          <p:spPr bwMode="auto">
            <a:xfrm>
              <a:off x="6513116" y="4290938"/>
              <a:ext cx="69730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a:solidFill>
                    <a:srgbClr val="000099"/>
                  </a:solidFill>
                  <a:latin typeface="+mn-lt"/>
                  <a:ea typeface="黑体" panose="02010609060101010101" pitchFamily="2" charset="-122"/>
                </a:rPr>
                <a:t>FCS</a:t>
              </a:r>
              <a:endParaRPr lang="en-US" altLang="zh-CN" sz="2000" b="1">
                <a:solidFill>
                  <a:srgbClr val="000099"/>
                </a:solidFill>
                <a:latin typeface="+mn-lt"/>
                <a:ea typeface="黑体" panose="02010609060101010101" pitchFamily="2" charset="-122"/>
              </a:endParaRPr>
            </a:p>
          </p:txBody>
        </p:sp>
        <p:sp>
          <p:nvSpPr>
            <p:cNvPr id="18" name="Line 17"/>
            <p:cNvSpPr>
              <a:spLocks noChangeShapeType="1"/>
            </p:cNvSpPr>
            <p:nvPr/>
          </p:nvSpPr>
          <p:spPr bwMode="auto">
            <a:xfrm>
              <a:off x="1498203" y="5108922"/>
              <a:ext cx="575151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 name="Rectangle 18"/>
            <p:cNvSpPr>
              <a:spLocks noChangeArrowheads="1"/>
            </p:cNvSpPr>
            <p:nvPr/>
          </p:nvSpPr>
          <p:spPr bwMode="auto">
            <a:xfrm>
              <a:off x="2831703" y="4921597"/>
              <a:ext cx="3290967"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dirty="0">
                  <a:solidFill>
                    <a:srgbClr val="000099"/>
                  </a:solidFill>
                  <a:latin typeface="+mn-lt"/>
                  <a:ea typeface="黑体" panose="02010609060101010101" pitchFamily="2" charset="-122"/>
                </a:rPr>
                <a:t>MAC </a:t>
              </a:r>
              <a:r>
                <a:rPr lang="zh-CN" altLang="en-US" sz="2000" b="1" dirty="0">
                  <a:solidFill>
                    <a:srgbClr val="000099"/>
                  </a:solidFill>
                  <a:latin typeface="+mn-lt"/>
                  <a:ea typeface="黑体" panose="02010609060101010101" pitchFamily="2" charset="-122"/>
                </a:rPr>
                <a:t>帧的最小值 = 64 字节</a:t>
              </a:r>
              <a:endParaRPr lang="zh-CN" altLang="en-US" sz="2000" b="1" dirty="0">
                <a:solidFill>
                  <a:srgbClr val="000099"/>
                </a:solidFill>
                <a:latin typeface="+mn-lt"/>
                <a:ea typeface="黑体" panose="02010609060101010101" pitchFamily="2" charset="-122"/>
              </a:endParaRPr>
            </a:p>
          </p:txBody>
        </p:sp>
        <p:sp>
          <p:nvSpPr>
            <p:cNvPr id="20" name="Line 19"/>
            <p:cNvSpPr>
              <a:spLocks noChangeShapeType="1"/>
            </p:cNvSpPr>
            <p:nvPr/>
          </p:nvSpPr>
          <p:spPr bwMode="auto">
            <a:xfrm>
              <a:off x="1498203" y="4918422"/>
              <a:ext cx="0" cy="9588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1" name="Line 20"/>
            <p:cNvSpPr>
              <a:spLocks noChangeShapeType="1"/>
            </p:cNvSpPr>
            <p:nvPr/>
          </p:nvSpPr>
          <p:spPr bwMode="auto">
            <a:xfrm>
              <a:off x="7249716" y="4918422"/>
              <a:ext cx="0" cy="3841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2" name="Line 21"/>
            <p:cNvSpPr>
              <a:spLocks noChangeShapeType="1"/>
            </p:cNvSpPr>
            <p:nvPr/>
          </p:nvSpPr>
          <p:spPr bwMode="auto">
            <a:xfrm>
              <a:off x="7249716" y="4221088"/>
              <a:ext cx="0" cy="5762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3" name="Rectangle 22"/>
            <p:cNvSpPr>
              <a:spLocks noChangeArrowheads="1"/>
            </p:cNvSpPr>
            <p:nvPr/>
          </p:nvSpPr>
          <p:spPr bwMode="auto">
            <a:xfrm>
              <a:off x="7249716" y="4238551"/>
              <a:ext cx="1652587" cy="5492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4" name="Rectangle 23"/>
            <p:cNvSpPr>
              <a:spLocks noChangeArrowheads="1"/>
            </p:cNvSpPr>
            <p:nvPr/>
          </p:nvSpPr>
          <p:spPr bwMode="auto">
            <a:xfrm>
              <a:off x="7564041" y="4290938"/>
              <a:ext cx="121507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anose="02010609060101010101" pitchFamily="2" charset="-122"/>
                </a:rPr>
                <a:t>载波延伸</a:t>
              </a:r>
              <a:endParaRPr lang="zh-CN" altLang="en-US" sz="2000" b="1" dirty="0">
                <a:solidFill>
                  <a:srgbClr val="000099"/>
                </a:solidFill>
                <a:latin typeface="+mn-lt"/>
                <a:ea typeface="黑体" panose="02010609060101010101" pitchFamily="2" charset="-122"/>
              </a:endParaRPr>
            </a:p>
          </p:txBody>
        </p:sp>
        <p:sp>
          <p:nvSpPr>
            <p:cNvPr id="27" name="Rectangle 27"/>
            <p:cNvSpPr>
              <a:spLocks noChangeArrowheads="1"/>
            </p:cNvSpPr>
            <p:nvPr/>
          </p:nvSpPr>
          <p:spPr bwMode="auto">
            <a:xfrm>
              <a:off x="2072680" y="5420072"/>
              <a:ext cx="6375144"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anose="02010609060101010101" pitchFamily="2" charset="-122"/>
                </a:rPr>
                <a:t>加上</a:t>
              </a:r>
              <a:r>
                <a:rPr lang="zh-CN" altLang="en-US" sz="2000" b="1" dirty="0">
                  <a:solidFill>
                    <a:srgbClr val="000099"/>
                  </a:solidFill>
                  <a:latin typeface="+mn-lt"/>
                  <a:ea typeface="黑体" panose="02010609060101010101" pitchFamily="2" charset="-122"/>
                  <a:sym typeface="Symbol" panose="05050102010706020507" pitchFamily="18" charset="2"/>
                </a:rPr>
                <a:t>载波延伸使 </a:t>
              </a:r>
              <a:r>
                <a:rPr lang="en-US" altLang="zh-CN" sz="2000" b="1" dirty="0">
                  <a:solidFill>
                    <a:srgbClr val="000099"/>
                  </a:solidFill>
                  <a:latin typeface="+mn-lt"/>
                  <a:ea typeface="黑体" panose="02010609060101010101" pitchFamily="2" charset="-122"/>
                  <a:sym typeface="Symbol" panose="05050102010706020507" pitchFamily="18" charset="2"/>
                </a:rPr>
                <a:t>MAC </a:t>
              </a:r>
              <a:r>
                <a:rPr lang="zh-CN" altLang="en-US" sz="2000" b="1" dirty="0">
                  <a:solidFill>
                    <a:srgbClr val="000099"/>
                  </a:solidFill>
                  <a:latin typeface="+mn-lt"/>
                  <a:ea typeface="黑体" panose="02010609060101010101" pitchFamily="2" charset="-122"/>
                  <a:sym typeface="Symbol" panose="05050102010706020507" pitchFamily="18" charset="2"/>
                </a:rPr>
                <a:t>帧长度 = </a:t>
              </a:r>
              <a:r>
                <a:rPr lang="zh-CN" altLang="en-US" sz="2000" b="1" dirty="0">
                  <a:solidFill>
                    <a:srgbClr val="000099"/>
                  </a:solidFill>
                  <a:latin typeface="+mn-lt"/>
                  <a:ea typeface="黑体" panose="02010609060101010101" pitchFamily="2" charset="-122"/>
                </a:rPr>
                <a:t>争用期</a:t>
              </a:r>
              <a:r>
                <a:rPr lang="zh-CN" altLang="en-US" sz="2000" b="1" dirty="0" smtClean="0">
                  <a:solidFill>
                    <a:srgbClr val="000099"/>
                  </a:solidFill>
                  <a:latin typeface="+mn-lt"/>
                  <a:ea typeface="黑体" panose="02010609060101010101" pitchFamily="2" charset="-122"/>
                </a:rPr>
                <a:t>长度 </a:t>
              </a:r>
              <a:r>
                <a:rPr lang="en-US" altLang="zh-CN" sz="2000" b="1" dirty="0" smtClean="0">
                  <a:solidFill>
                    <a:srgbClr val="000099"/>
                  </a:solidFill>
                  <a:latin typeface="+mn-lt"/>
                  <a:ea typeface="黑体" panose="02010609060101010101" pitchFamily="2" charset="-122"/>
                </a:rPr>
                <a:t>= </a:t>
              </a:r>
              <a:r>
                <a:rPr lang="zh-CN" altLang="en-US" sz="2000" b="1" dirty="0" smtClean="0">
                  <a:solidFill>
                    <a:srgbClr val="000099"/>
                  </a:solidFill>
                  <a:latin typeface="+mn-lt"/>
                  <a:ea typeface="黑体" panose="02010609060101010101" pitchFamily="2" charset="-122"/>
                </a:rPr>
                <a:t>512 </a:t>
              </a:r>
              <a:r>
                <a:rPr lang="zh-CN" altLang="en-US" sz="2000" b="1" dirty="0">
                  <a:solidFill>
                    <a:srgbClr val="000099"/>
                  </a:solidFill>
                  <a:latin typeface="+mn-lt"/>
                  <a:ea typeface="黑体" panose="02010609060101010101" pitchFamily="2" charset="-122"/>
                </a:rPr>
                <a:t>字节</a:t>
              </a:r>
              <a:endParaRPr lang="zh-CN" altLang="en-US" sz="2000" b="1" dirty="0">
                <a:solidFill>
                  <a:srgbClr val="000099"/>
                </a:solidFill>
                <a:latin typeface="+mn-lt"/>
                <a:ea typeface="黑体" panose="02010609060101010101" pitchFamily="2" charset="-122"/>
              </a:endParaRPr>
            </a:p>
          </p:txBody>
        </p:sp>
        <p:sp>
          <p:nvSpPr>
            <p:cNvPr id="28" name="Line 19"/>
            <p:cNvSpPr>
              <a:spLocks noChangeShapeType="1"/>
            </p:cNvSpPr>
            <p:nvPr/>
          </p:nvSpPr>
          <p:spPr bwMode="auto">
            <a:xfrm>
              <a:off x="8916591" y="4918422"/>
              <a:ext cx="0" cy="9588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30" name="矩形 29"/>
          <p:cNvSpPr/>
          <p:nvPr/>
        </p:nvSpPr>
        <p:spPr>
          <a:xfrm>
            <a:off x="3512840" y="5919663"/>
            <a:ext cx="3096344"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eaLnBrk="1" hangingPunct="1">
              <a:tabLst>
                <a:tab pos="1752600" algn="l"/>
              </a:tabLst>
            </a:pPr>
            <a:r>
              <a:rPr lang="zh-CN" altLang="zh-CN" sz="2400" b="1" dirty="0" smtClean="0">
                <a:latin typeface="+mn-lt"/>
                <a:ea typeface="黑体" panose="02010609060101010101" pitchFamily="2" charset="-122"/>
                <a:cs typeface="Times New Roman" panose="02020603050405020304" pitchFamily="18" charset="0"/>
              </a:rPr>
              <a:t>载波</a:t>
            </a:r>
            <a:r>
              <a:rPr lang="zh-CN" altLang="zh-CN" sz="2400" b="1" dirty="0">
                <a:latin typeface="+mn-lt"/>
                <a:ea typeface="黑体" panose="02010609060101010101" pitchFamily="2" charset="-122"/>
                <a:cs typeface="Times New Roman" panose="02020603050405020304" pitchFamily="18" charset="0"/>
              </a:rPr>
              <a:t>延伸</a:t>
            </a:r>
            <a:endParaRPr lang="zh-CN" altLang="en-US" sz="2400" b="1" dirty="0">
              <a:latin typeface="+mn-lt"/>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zh-CN" dirty="0"/>
              <a:t>分组突发</a:t>
            </a:r>
            <a:endParaRPr lang="zh-CN" altLang="en-US"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sz="2800" dirty="0"/>
              <a:t>当很多短帧要发送时，第一个短帧要</a:t>
            </a:r>
            <a:r>
              <a:rPr lang="zh-CN" altLang="en-US" sz="2800" dirty="0" smtClean="0"/>
              <a:t>采用载波延伸方法</a:t>
            </a:r>
            <a:r>
              <a:rPr lang="zh-CN" altLang="en-US" sz="2800" dirty="0"/>
              <a:t>进行</a:t>
            </a:r>
            <a:r>
              <a:rPr lang="zh-CN" altLang="en-US" sz="2800" dirty="0" smtClean="0"/>
              <a:t>填充，随后</a:t>
            </a:r>
            <a:r>
              <a:rPr lang="zh-CN" altLang="en-US" sz="2800" dirty="0"/>
              <a:t>的一些短帧则可一个接一个地发送，只需留有必要的帧间最小间隔即可。这样就形成可一串分组的突发，直到达到 1500 字节或稍多一些</a:t>
            </a:r>
            <a:r>
              <a:rPr lang="zh-CN" altLang="en-US" sz="2800" dirty="0" smtClean="0"/>
              <a:t>为止。</a:t>
            </a:r>
            <a:endParaRPr lang="zh-CN" altLang="en-US" sz="2800" dirty="0"/>
          </a:p>
          <a:p>
            <a:pPr marL="342900" lvl="1" indent="-342900">
              <a:buClr>
                <a:srgbClr val="333399"/>
              </a:buClr>
              <a:buSzPct val="75000"/>
            </a:pPr>
            <a:endParaRPr lang="zh-CN" altLang="en-US" sz="2400" dirty="0"/>
          </a:p>
          <a:p>
            <a:endParaRPr lang="zh-CN" altLang="en-US" sz="2800" dirty="0"/>
          </a:p>
        </p:txBody>
      </p:sp>
      <p:grpSp>
        <p:nvGrpSpPr>
          <p:cNvPr id="3" name="组合 2"/>
          <p:cNvGrpSpPr/>
          <p:nvPr/>
        </p:nvGrpSpPr>
        <p:grpSpPr>
          <a:xfrm>
            <a:off x="629220" y="3165698"/>
            <a:ext cx="9004300" cy="2495550"/>
            <a:chOff x="488504" y="3284984"/>
            <a:chExt cx="9004300" cy="2495550"/>
          </a:xfrm>
        </p:grpSpPr>
        <p:sp>
          <p:nvSpPr>
            <p:cNvPr id="29" name="Freeform 5"/>
            <p:cNvSpPr/>
            <p:nvPr/>
          </p:nvSpPr>
          <p:spPr bwMode="auto">
            <a:xfrm>
              <a:off x="488504" y="5085209"/>
              <a:ext cx="8991600" cy="4984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FFFF99"/>
            </a:solidFill>
            <a:ln w="28575" cmpd="sng">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0" name="Text Box 6"/>
            <p:cNvSpPr txBox="1">
              <a:spLocks noChangeArrowheads="1"/>
            </p:cNvSpPr>
            <p:nvPr/>
          </p:nvSpPr>
          <p:spPr bwMode="auto">
            <a:xfrm>
              <a:off x="591236" y="4934396"/>
              <a:ext cx="881973"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b="1">
                  <a:solidFill>
                    <a:srgbClr val="000099"/>
                  </a:solidFill>
                  <a:latin typeface="+mn-lt"/>
                  <a:ea typeface="黑体" panose="02010609060101010101" pitchFamily="2" charset="-122"/>
                </a:rPr>
                <a:t>发送的</a:t>
              </a:r>
              <a:endParaRPr lang="zh-CN" altLang="en-US" b="1">
                <a:solidFill>
                  <a:srgbClr val="000099"/>
                </a:solidFill>
                <a:latin typeface="+mn-lt"/>
                <a:ea typeface="黑体" panose="02010609060101010101" pitchFamily="2" charset="-122"/>
              </a:endParaRPr>
            </a:p>
            <a:p>
              <a:pPr algn="ctr">
                <a:lnSpc>
                  <a:spcPct val="90000"/>
                </a:lnSpc>
              </a:pPr>
              <a:r>
                <a:rPr lang="zh-CN" altLang="en-US" b="1">
                  <a:solidFill>
                    <a:srgbClr val="000099"/>
                  </a:solidFill>
                  <a:latin typeface="+mn-lt"/>
                  <a:ea typeface="黑体" panose="02010609060101010101" pitchFamily="2" charset="-122"/>
                </a:rPr>
                <a:t>数据 </a:t>
              </a:r>
              <a:endParaRPr lang="zh-CN" altLang="en-US" b="1">
                <a:solidFill>
                  <a:srgbClr val="000099"/>
                </a:solidFill>
                <a:latin typeface="+mn-lt"/>
                <a:ea typeface="黑体" panose="02010609060101010101" pitchFamily="2" charset="-122"/>
              </a:endParaRPr>
            </a:p>
          </p:txBody>
        </p:sp>
        <p:sp>
          <p:nvSpPr>
            <p:cNvPr id="31" name="Text Box 7"/>
            <p:cNvSpPr txBox="1">
              <a:spLocks noChangeArrowheads="1"/>
            </p:cNvSpPr>
            <p:nvPr/>
          </p:nvSpPr>
          <p:spPr bwMode="auto">
            <a:xfrm>
              <a:off x="1629917" y="5139184"/>
              <a:ext cx="65646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solidFill>
                    <a:srgbClr val="000099"/>
                  </a:solidFill>
                  <a:latin typeface="+mn-lt"/>
                  <a:ea typeface="黑体" panose="02010609060101010101" pitchFamily="2" charset="-122"/>
                </a:rPr>
                <a:t> 帧#</a:t>
              </a:r>
              <a:r>
                <a:rPr lang="zh-CN" altLang="en-US" b="1" dirty="0">
                  <a:solidFill>
                    <a:srgbClr val="000099"/>
                  </a:solidFill>
                  <a:latin typeface="+mn-lt"/>
                  <a:ea typeface="黑体" panose="02010609060101010101" pitchFamily="2" charset="-122"/>
                </a:rPr>
                <a:t>1 </a:t>
              </a:r>
              <a:r>
                <a:rPr lang="zh-CN" altLang="en-US" b="1" dirty="0" smtClean="0">
                  <a:solidFill>
                    <a:srgbClr val="000099"/>
                  </a:solidFill>
                  <a:latin typeface="+mn-lt"/>
                  <a:ea typeface="黑体" panose="02010609060101010101" pitchFamily="2" charset="-122"/>
                </a:rPr>
                <a:t>    </a:t>
              </a:r>
              <a:r>
                <a:rPr lang="en-US" altLang="zh-CN" b="1" i="1" dirty="0" smtClean="0">
                  <a:solidFill>
                    <a:srgbClr val="000099"/>
                  </a:solidFill>
                  <a:latin typeface="+mn-lt"/>
                  <a:ea typeface="黑体" panose="02010609060101010101" pitchFamily="2" charset="-122"/>
                </a:rPr>
                <a:t>RRRRRRRR     </a:t>
              </a:r>
              <a:r>
                <a:rPr lang="zh-CN" altLang="en-US" b="1" dirty="0" smtClean="0">
                  <a:solidFill>
                    <a:srgbClr val="000099"/>
                  </a:solidFill>
                  <a:ea typeface="黑体" panose="02010609060101010101" pitchFamily="2" charset="-122"/>
                </a:rPr>
                <a:t>帧</a:t>
              </a:r>
              <a:r>
                <a:rPr lang="zh-CN" altLang="en-US" b="1" dirty="0" smtClean="0">
                  <a:solidFill>
                    <a:srgbClr val="000099"/>
                  </a:solidFill>
                  <a:latin typeface="+mn-lt"/>
                  <a:ea typeface="黑体" panose="02010609060101010101" pitchFamily="2" charset="-122"/>
                </a:rPr>
                <a:t>#2    </a:t>
              </a:r>
              <a:r>
                <a:rPr lang="en-US" altLang="zh-CN" b="1" i="1" dirty="0" smtClean="0">
                  <a:solidFill>
                    <a:srgbClr val="000099"/>
                  </a:solidFill>
                  <a:latin typeface="+mn-lt"/>
                  <a:ea typeface="黑体" panose="02010609060101010101" pitchFamily="2" charset="-122"/>
                </a:rPr>
                <a:t>RRRR      </a:t>
              </a:r>
              <a:r>
                <a:rPr lang="zh-CN" altLang="en-US" b="1" dirty="0" smtClean="0">
                  <a:solidFill>
                    <a:srgbClr val="000099"/>
                  </a:solidFill>
                  <a:ea typeface="黑体" panose="02010609060101010101" pitchFamily="2" charset="-122"/>
                </a:rPr>
                <a:t>帧</a:t>
              </a:r>
              <a:r>
                <a:rPr lang="zh-CN" altLang="en-US" b="1" dirty="0" smtClean="0">
                  <a:solidFill>
                    <a:srgbClr val="000099"/>
                  </a:solidFill>
                  <a:latin typeface="+mn-lt"/>
                  <a:ea typeface="黑体" panose="02010609060101010101" pitchFamily="2" charset="-122"/>
                </a:rPr>
                <a:t>#</a:t>
              </a:r>
              <a:r>
                <a:rPr lang="zh-CN" altLang="en-US" b="1" dirty="0">
                  <a:solidFill>
                    <a:srgbClr val="000099"/>
                  </a:solidFill>
                  <a:latin typeface="+mn-lt"/>
                  <a:ea typeface="黑体" panose="02010609060101010101" pitchFamily="2" charset="-122"/>
                </a:rPr>
                <a:t>3 </a:t>
              </a:r>
              <a:r>
                <a:rPr lang="zh-CN" altLang="en-US" b="1" dirty="0" smtClean="0">
                  <a:solidFill>
                    <a:srgbClr val="000099"/>
                  </a:solidFill>
                  <a:latin typeface="+mn-lt"/>
                  <a:ea typeface="黑体" panose="02010609060101010101" pitchFamily="2" charset="-122"/>
                </a:rPr>
                <a:t>    </a:t>
              </a:r>
              <a:r>
                <a:rPr lang="en-US" altLang="zh-CN" b="1" i="1" dirty="0" smtClean="0">
                  <a:solidFill>
                    <a:srgbClr val="000099"/>
                  </a:solidFill>
                  <a:latin typeface="+mn-lt"/>
                  <a:ea typeface="黑体" panose="02010609060101010101" pitchFamily="2" charset="-122"/>
                </a:rPr>
                <a:t>RRR    </a:t>
              </a:r>
              <a:r>
                <a:rPr lang="zh-CN" altLang="en-US" b="1" dirty="0" smtClean="0">
                  <a:solidFill>
                    <a:srgbClr val="000099"/>
                  </a:solidFill>
                  <a:ea typeface="黑体" panose="02010609060101010101" pitchFamily="2" charset="-122"/>
                </a:rPr>
                <a:t>帧</a:t>
              </a:r>
              <a:r>
                <a:rPr lang="zh-CN" altLang="en-US" b="1" dirty="0" smtClean="0">
                  <a:solidFill>
                    <a:srgbClr val="000099"/>
                  </a:solidFill>
                  <a:latin typeface="+mn-lt"/>
                  <a:ea typeface="黑体" panose="02010609060101010101" pitchFamily="2" charset="-122"/>
                </a:rPr>
                <a:t>#</a:t>
              </a:r>
              <a:r>
                <a:rPr lang="zh-CN" altLang="en-US" b="1" dirty="0">
                  <a:solidFill>
                    <a:srgbClr val="000099"/>
                  </a:solidFill>
                  <a:latin typeface="+mn-lt"/>
                  <a:ea typeface="黑体" panose="02010609060101010101" pitchFamily="2" charset="-122"/>
                </a:rPr>
                <a:t>4</a:t>
              </a:r>
              <a:endParaRPr lang="zh-CN" altLang="en-US" b="1" dirty="0">
                <a:solidFill>
                  <a:srgbClr val="000099"/>
                </a:solidFill>
                <a:latin typeface="+mn-lt"/>
                <a:ea typeface="黑体" panose="02010609060101010101" pitchFamily="2" charset="-122"/>
              </a:endParaRPr>
            </a:p>
          </p:txBody>
        </p:sp>
        <p:sp>
          <p:nvSpPr>
            <p:cNvPr id="32" name="Freeform 8"/>
            <p:cNvSpPr/>
            <p:nvPr/>
          </p:nvSpPr>
          <p:spPr bwMode="auto">
            <a:xfrm>
              <a:off x="2539554" y="5080446"/>
              <a:ext cx="1581150" cy="492125"/>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3" name="Freeform 9"/>
            <p:cNvSpPr/>
            <p:nvPr/>
          </p:nvSpPr>
          <p:spPr bwMode="auto">
            <a:xfrm>
              <a:off x="4930329" y="5074096"/>
              <a:ext cx="949325" cy="4984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4" name="Freeform 10"/>
            <p:cNvSpPr/>
            <p:nvPr/>
          </p:nvSpPr>
          <p:spPr bwMode="auto">
            <a:xfrm>
              <a:off x="6722617" y="5085209"/>
              <a:ext cx="719137" cy="4984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5" name="Line 11"/>
            <p:cNvSpPr>
              <a:spLocks noChangeShapeType="1"/>
            </p:cNvSpPr>
            <p:nvPr/>
          </p:nvSpPr>
          <p:spPr bwMode="auto">
            <a:xfrm>
              <a:off x="1642617" y="3835846"/>
              <a:ext cx="2363787" cy="0"/>
            </a:xfrm>
            <a:prstGeom prst="line">
              <a:avLst/>
            </a:prstGeom>
            <a:noFill/>
            <a:ln w="952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6" name="Text Box 12"/>
            <p:cNvSpPr txBox="1">
              <a:spLocks noChangeArrowheads="1"/>
            </p:cNvSpPr>
            <p:nvPr/>
          </p:nvSpPr>
          <p:spPr bwMode="auto">
            <a:xfrm>
              <a:off x="1879972" y="3632646"/>
              <a:ext cx="1931940"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anose="02010609060101010101" pitchFamily="2" charset="-122"/>
                </a:rPr>
                <a:t>争用期 512 字节</a:t>
              </a:r>
              <a:endParaRPr lang="zh-CN" altLang="en-US" b="1">
                <a:solidFill>
                  <a:srgbClr val="0000CC"/>
                </a:solidFill>
                <a:latin typeface="+mn-lt"/>
                <a:ea typeface="黑体" panose="02010609060101010101" pitchFamily="2" charset="-122"/>
              </a:endParaRPr>
            </a:p>
          </p:txBody>
        </p:sp>
        <p:sp>
          <p:nvSpPr>
            <p:cNvPr id="37" name="Line 13"/>
            <p:cNvSpPr>
              <a:spLocks noChangeShapeType="1"/>
            </p:cNvSpPr>
            <p:nvPr/>
          </p:nvSpPr>
          <p:spPr bwMode="auto">
            <a:xfrm>
              <a:off x="1642617" y="3488184"/>
              <a:ext cx="6356350"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8" name="Text Box 14"/>
            <p:cNvSpPr txBox="1">
              <a:spLocks noChangeArrowheads="1"/>
            </p:cNvSpPr>
            <p:nvPr/>
          </p:nvSpPr>
          <p:spPr bwMode="auto">
            <a:xfrm>
              <a:off x="3107737" y="3284984"/>
              <a:ext cx="344357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anose="02010609060101010101" pitchFamily="2" charset="-122"/>
                </a:rPr>
                <a:t>将突发计时器设定为 1500 字节</a:t>
              </a:r>
              <a:endParaRPr lang="zh-CN" altLang="en-US" b="1">
                <a:solidFill>
                  <a:srgbClr val="0000CC"/>
                </a:solidFill>
                <a:latin typeface="+mn-lt"/>
                <a:ea typeface="黑体" panose="02010609060101010101" pitchFamily="2" charset="-122"/>
              </a:endParaRPr>
            </a:p>
          </p:txBody>
        </p:sp>
        <p:sp>
          <p:nvSpPr>
            <p:cNvPr id="39" name="Text Box 15"/>
            <p:cNvSpPr txBox="1">
              <a:spLocks noChangeArrowheads="1"/>
            </p:cNvSpPr>
            <p:nvPr/>
          </p:nvSpPr>
          <p:spPr bwMode="auto">
            <a:xfrm>
              <a:off x="2072680" y="4643844"/>
              <a:ext cx="111440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dirty="0">
                  <a:solidFill>
                    <a:srgbClr val="0000CC"/>
                  </a:solidFill>
                  <a:latin typeface="+mn-lt"/>
                  <a:ea typeface="黑体" panose="02010609060101010101" pitchFamily="2" charset="-122"/>
                </a:rPr>
                <a:t>载波延伸</a:t>
              </a:r>
              <a:endParaRPr lang="zh-CN" altLang="en-US" b="1" dirty="0">
                <a:solidFill>
                  <a:srgbClr val="0000CC"/>
                </a:solidFill>
                <a:latin typeface="+mn-lt"/>
                <a:ea typeface="黑体" panose="02010609060101010101" pitchFamily="2" charset="-122"/>
              </a:endParaRPr>
            </a:p>
          </p:txBody>
        </p:sp>
        <p:sp>
          <p:nvSpPr>
            <p:cNvPr id="40" name="Line 16"/>
            <p:cNvSpPr>
              <a:spLocks noChangeShapeType="1"/>
            </p:cNvSpPr>
            <p:nvPr/>
          </p:nvSpPr>
          <p:spPr bwMode="auto">
            <a:xfrm>
              <a:off x="2860229" y="4926459"/>
              <a:ext cx="411163" cy="274637"/>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1" name="Text Box 17"/>
            <p:cNvSpPr txBox="1">
              <a:spLocks noChangeArrowheads="1"/>
            </p:cNvSpPr>
            <p:nvPr/>
          </p:nvSpPr>
          <p:spPr bwMode="auto">
            <a:xfrm>
              <a:off x="704404" y="3888234"/>
              <a:ext cx="713657"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b="1" dirty="0">
                  <a:solidFill>
                    <a:srgbClr val="000099"/>
                  </a:solidFill>
                  <a:latin typeface="+mn-lt"/>
                  <a:ea typeface="黑体" panose="02010609060101010101" pitchFamily="2" charset="-122"/>
                </a:rPr>
                <a:t>载波</a:t>
              </a:r>
              <a:endParaRPr lang="zh-CN" altLang="en-US" b="1" dirty="0">
                <a:solidFill>
                  <a:srgbClr val="000099"/>
                </a:solidFill>
                <a:latin typeface="+mn-lt"/>
                <a:ea typeface="黑体" panose="02010609060101010101" pitchFamily="2" charset="-122"/>
              </a:endParaRPr>
            </a:p>
            <a:p>
              <a:pPr>
                <a:lnSpc>
                  <a:spcPct val="90000"/>
                </a:lnSpc>
              </a:pPr>
              <a:r>
                <a:rPr lang="zh-CN" altLang="en-US" b="1" dirty="0">
                  <a:solidFill>
                    <a:srgbClr val="000099"/>
                  </a:solidFill>
                  <a:latin typeface="+mn-lt"/>
                  <a:ea typeface="黑体" panose="02010609060101010101" pitchFamily="2" charset="-122"/>
                </a:rPr>
                <a:t>监听 </a:t>
              </a:r>
              <a:endParaRPr lang="zh-CN" altLang="en-US" b="1" dirty="0">
                <a:solidFill>
                  <a:srgbClr val="000099"/>
                </a:solidFill>
                <a:latin typeface="+mn-lt"/>
                <a:ea typeface="黑体" panose="02010609060101010101" pitchFamily="2" charset="-122"/>
              </a:endParaRPr>
            </a:p>
          </p:txBody>
        </p:sp>
        <p:sp>
          <p:nvSpPr>
            <p:cNvPr id="42" name="Freeform 18"/>
            <p:cNvSpPr/>
            <p:nvPr/>
          </p:nvSpPr>
          <p:spPr bwMode="auto">
            <a:xfrm>
              <a:off x="501204" y="4042221"/>
              <a:ext cx="8991600" cy="501650"/>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FFFF99"/>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3" name="Line 19"/>
            <p:cNvSpPr>
              <a:spLocks noChangeShapeType="1"/>
            </p:cNvSpPr>
            <p:nvPr/>
          </p:nvSpPr>
          <p:spPr bwMode="auto">
            <a:xfrm>
              <a:off x="4128642" y="3624709"/>
              <a:ext cx="0" cy="21558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4" name="Line 20"/>
            <p:cNvSpPr>
              <a:spLocks noChangeShapeType="1"/>
            </p:cNvSpPr>
            <p:nvPr/>
          </p:nvSpPr>
          <p:spPr bwMode="auto">
            <a:xfrm flipH="1">
              <a:off x="1636267" y="3335784"/>
              <a:ext cx="0" cy="244157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5" name="Line 21"/>
            <p:cNvSpPr>
              <a:spLocks noChangeShapeType="1"/>
            </p:cNvSpPr>
            <p:nvPr/>
          </p:nvSpPr>
          <p:spPr bwMode="auto">
            <a:xfrm>
              <a:off x="7998967" y="3346896"/>
              <a:ext cx="0" cy="2433638"/>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4" name="矩形 3"/>
          <p:cNvSpPr/>
          <p:nvPr/>
        </p:nvSpPr>
        <p:spPr>
          <a:xfrm>
            <a:off x="3584848" y="5805264"/>
            <a:ext cx="2880319"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eaLnBrk="1" hangingPunct="1">
              <a:tabLst>
                <a:tab pos="1752600" algn="l"/>
              </a:tabLst>
            </a:pPr>
            <a:r>
              <a:rPr lang="zh-CN" altLang="zh-CN" sz="2400" b="1" dirty="0" smtClean="0">
                <a:latin typeface="+mn-lt"/>
                <a:ea typeface="黑体" panose="02010609060101010101" pitchFamily="2" charset="-122"/>
                <a:cs typeface="Times New Roman" panose="02020603050405020304" pitchFamily="18" charset="0"/>
              </a:rPr>
              <a:t>分组</a:t>
            </a:r>
            <a:r>
              <a:rPr lang="zh-CN" altLang="zh-CN" sz="2400" b="1" dirty="0">
                <a:latin typeface="+mn-lt"/>
                <a:ea typeface="黑体" panose="02010609060101010101" pitchFamily="2" charset="-122"/>
                <a:cs typeface="Times New Roman" panose="02020603050405020304" pitchFamily="18" charset="0"/>
              </a:rPr>
              <a:t>突发</a:t>
            </a:r>
            <a:endParaRPr lang="zh-CN" altLang="en-US" sz="2400" b="1" dirty="0">
              <a:latin typeface="+mn-lt"/>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a:t>全双工</a:t>
            </a:r>
            <a:r>
              <a:rPr lang="zh-CN" altLang="en-US" sz="4000" dirty="0" smtClean="0"/>
              <a:t>方式</a:t>
            </a:r>
            <a:r>
              <a:rPr lang="zh-CN" altLang="en-US" sz="4000" dirty="0"/>
              <a:t>工作的吉比特以太网</a:t>
            </a:r>
            <a:endParaRPr lang="zh-CN" altLang="en-US" sz="4000"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当吉比特以太网工作在全双工方式时（即通信双方可同时进行发送和接收数据），</a:t>
            </a:r>
            <a:r>
              <a:rPr lang="zh-CN" altLang="en-US" dirty="0">
                <a:solidFill>
                  <a:srgbClr val="FF0000"/>
                </a:solidFill>
              </a:rPr>
              <a:t>不使用载波延伸和分组突发。</a:t>
            </a:r>
            <a:endParaRPr lang="zh-CN" altLang="en-US" dirty="0">
              <a:solidFill>
                <a:srgbClr val="FF0000"/>
              </a:solidFill>
            </a:endParaRPr>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pPr algn="ctr"/>
            <a:r>
              <a:rPr lang="zh-CN" altLang="en-US"/>
              <a:t>吉比特以太网的配置举例 </a:t>
            </a:r>
            <a:endParaRPr lang="zh-CN" altLang="en-US"/>
          </a:p>
        </p:txBody>
      </p:sp>
      <p:grpSp>
        <p:nvGrpSpPr>
          <p:cNvPr id="3" name="组合 2"/>
          <p:cNvGrpSpPr/>
          <p:nvPr/>
        </p:nvGrpSpPr>
        <p:grpSpPr>
          <a:xfrm>
            <a:off x="1280592" y="1484412"/>
            <a:ext cx="7857729" cy="4032820"/>
            <a:chOff x="1343743" y="1412776"/>
            <a:chExt cx="7857729" cy="4032820"/>
          </a:xfrm>
        </p:grpSpPr>
        <p:sp>
          <p:nvSpPr>
            <p:cNvPr id="489475" name="Line 3"/>
            <p:cNvSpPr>
              <a:spLocks noChangeShapeType="1"/>
            </p:cNvSpPr>
            <p:nvPr/>
          </p:nvSpPr>
          <p:spPr bwMode="auto">
            <a:xfrm flipH="1">
              <a:off x="2029940" y="4239096"/>
              <a:ext cx="859896" cy="6873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76" name="Line 4"/>
            <p:cNvSpPr>
              <a:spLocks noChangeShapeType="1"/>
            </p:cNvSpPr>
            <p:nvPr/>
          </p:nvSpPr>
          <p:spPr bwMode="auto">
            <a:xfrm flipH="1">
              <a:off x="2717858" y="4239096"/>
              <a:ext cx="256248" cy="6873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77" name="Line 5"/>
            <p:cNvSpPr>
              <a:spLocks noChangeShapeType="1"/>
            </p:cNvSpPr>
            <p:nvPr/>
          </p:nvSpPr>
          <p:spPr bwMode="auto">
            <a:xfrm>
              <a:off x="3232074" y="4239096"/>
              <a:ext cx="256250" cy="6873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78" name="Line 6"/>
            <p:cNvSpPr>
              <a:spLocks noChangeShapeType="1"/>
            </p:cNvSpPr>
            <p:nvPr/>
          </p:nvSpPr>
          <p:spPr bwMode="auto">
            <a:xfrm>
              <a:off x="3488324" y="4239096"/>
              <a:ext cx="772186" cy="6873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79" name="Line 7"/>
            <p:cNvSpPr>
              <a:spLocks noChangeShapeType="1"/>
            </p:cNvSpPr>
            <p:nvPr/>
          </p:nvSpPr>
          <p:spPr bwMode="auto">
            <a:xfrm flipH="1">
              <a:off x="6112726" y="4239096"/>
              <a:ext cx="858176" cy="6873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80" name="Line 8"/>
            <p:cNvSpPr>
              <a:spLocks noChangeShapeType="1"/>
            </p:cNvSpPr>
            <p:nvPr/>
          </p:nvSpPr>
          <p:spPr bwMode="auto">
            <a:xfrm flipH="1">
              <a:off x="6884912" y="4239096"/>
              <a:ext cx="256250" cy="6873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81" name="Line 9"/>
            <p:cNvSpPr>
              <a:spLocks noChangeShapeType="1"/>
            </p:cNvSpPr>
            <p:nvPr/>
          </p:nvSpPr>
          <p:spPr bwMode="auto">
            <a:xfrm>
              <a:off x="7399131" y="4239096"/>
              <a:ext cx="256248" cy="7635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82" name="Line 10"/>
            <p:cNvSpPr>
              <a:spLocks noChangeShapeType="1"/>
            </p:cNvSpPr>
            <p:nvPr/>
          </p:nvSpPr>
          <p:spPr bwMode="auto">
            <a:xfrm>
              <a:off x="7569389" y="4158134"/>
              <a:ext cx="963083" cy="900112"/>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83" name="Line 11"/>
            <p:cNvSpPr>
              <a:spLocks noChangeShapeType="1"/>
            </p:cNvSpPr>
            <p:nvPr/>
          </p:nvSpPr>
          <p:spPr bwMode="auto">
            <a:xfrm>
              <a:off x="5634624" y="2630959"/>
              <a:ext cx="1544373" cy="0"/>
            </a:xfrm>
            <a:prstGeom prst="line">
              <a:avLst/>
            </a:prstGeom>
            <a:noFill/>
            <a:ln w="57150">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84" name="Line 12"/>
            <p:cNvSpPr>
              <a:spLocks noChangeShapeType="1"/>
            </p:cNvSpPr>
            <p:nvPr/>
          </p:nvSpPr>
          <p:spPr bwMode="auto">
            <a:xfrm>
              <a:off x="5634624" y="2173759"/>
              <a:ext cx="858176" cy="0"/>
            </a:xfrm>
            <a:prstGeom prst="line">
              <a:avLst/>
            </a:prstGeom>
            <a:noFill/>
            <a:ln w="57150">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pic>
          <p:nvPicPr>
            <p:cNvPr id="489485"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85982"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86"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4831" y="148478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87" name="Text Box 15"/>
            <p:cNvSpPr txBox="1">
              <a:spLocks noChangeArrowheads="1"/>
            </p:cNvSpPr>
            <p:nvPr/>
          </p:nvSpPr>
          <p:spPr bwMode="auto">
            <a:xfrm>
              <a:off x="2440971" y="2313460"/>
              <a:ext cx="1709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anose="02010609060101010101" pitchFamily="2" charset="-122"/>
                </a:rPr>
                <a:t>1 </a:t>
              </a:r>
              <a:r>
                <a:rPr kumimoji="1" lang="en-US" altLang="zh-CN" sz="2000" b="1" dirty="0" err="1" smtClean="0">
                  <a:solidFill>
                    <a:srgbClr val="0000CC"/>
                  </a:solidFill>
                  <a:latin typeface="+mn-lt"/>
                  <a:ea typeface="黑体" panose="02010609060101010101" pitchFamily="2" charset="-122"/>
                </a:rPr>
                <a:t>Gbit</a:t>
              </a:r>
              <a:r>
                <a:rPr kumimoji="1" lang="en-US" altLang="zh-CN" sz="2000" b="1" dirty="0" smtClean="0">
                  <a:solidFill>
                    <a:srgbClr val="0000CC"/>
                  </a:solidFill>
                  <a:latin typeface="+mn-lt"/>
                  <a:ea typeface="黑体" panose="02010609060101010101" pitchFamily="2" charset="-122"/>
                </a:rPr>
                <a:t>/s </a:t>
              </a:r>
              <a:r>
                <a:rPr kumimoji="1" lang="zh-CN" altLang="en-US" sz="2000" b="1" dirty="0">
                  <a:solidFill>
                    <a:srgbClr val="0000CC"/>
                  </a:solidFill>
                  <a:latin typeface="+mn-lt"/>
                  <a:ea typeface="黑体" panose="02010609060101010101" pitchFamily="2" charset="-122"/>
                </a:rPr>
                <a:t>链路</a:t>
              </a:r>
              <a:endParaRPr kumimoji="1" lang="zh-CN" altLang="en-US" sz="2000" b="1" dirty="0">
                <a:solidFill>
                  <a:srgbClr val="0000CC"/>
                </a:solidFill>
                <a:latin typeface="+mn-lt"/>
                <a:ea typeface="黑体" panose="02010609060101010101" pitchFamily="2" charset="-122"/>
              </a:endParaRPr>
            </a:p>
          </p:txBody>
        </p:sp>
        <p:sp>
          <p:nvSpPr>
            <p:cNvPr id="489488" name="AutoShape 16"/>
            <p:cNvSpPr>
              <a:spLocks noChangeArrowheads="1"/>
            </p:cNvSpPr>
            <p:nvPr/>
          </p:nvSpPr>
          <p:spPr bwMode="auto">
            <a:xfrm>
              <a:off x="4401533" y="1672110"/>
              <a:ext cx="1319081" cy="1189037"/>
            </a:xfrm>
            <a:prstGeom prst="cube">
              <a:avLst>
                <a:gd name="adj" fmla="val 12981"/>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9489" name="Text Box 17"/>
            <p:cNvSpPr txBox="1">
              <a:spLocks noChangeArrowheads="1"/>
            </p:cNvSpPr>
            <p:nvPr/>
          </p:nvSpPr>
          <p:spPr bwMode="auto">
            <a:xfrm>
              <a:off x="4484446" y="1818160"/>
              <a:ext cx="95891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anose="02010609060101010101" pitchFamily="2" charset="-122"/>
                </a:rPr>
                <a:t>吉比特</a:t>
              </a:r>
              <a:endParaRPr kumimoji="1" lang="zh-CN" altLang="en-US" sz="2000" b="1">
                <a:solidFill>
                  <a:srgbClr val="0000CC"/>
                </a:solidFill>
                <a:latin typeface="+mn-lt"/>
                <a:ea typeface="黑体" panose="02010609060101010101" pitchFamily="2" charset="-122"/>
              </a:endParaRPr>
            </a:p>
            <a:p>
              <a:pPr algn="ctr"/>
              <a:r>
                <a:rPr kumimoji="1" lang="zh-CN" altLang="en-US" sz="2000" b="1">
                  <a:solidFill>
                    <a:srgbClr val="0000CC"/>
                  </a:solidFill>
                  <a:latin typeface="+mn-lt"/>
                  <a:ea typeface="黑体" panose="02010609060101010101" pitchFamily="2" charset="-122"/>
                </a:rPr>
                <a:t>交换</a:t>
              </a:r>
              <a:endParaRPr kumimoji="1" lang="zh-CN" altLang="en-US" sz="2000" b="1">
                <a:solidFill>
                  <a:srgbClr val="0000CC"/>
                </a:solidFill>
                <a:latin typeface="+mn-lt"/>
                <a:ea typeface="黑体" panose="02010609060101010101" pitchFamily="2" charset="-122"/>
              </a:endParaRPr>
            </a:p>
            <a:p>
              <a:pPr algn="ctr"/>
              <a:r>
                <a:rPr kumimoji="1" lang="zh-CN" altLang="en-US" sz="2000" b="1">
                  <a:solidFill>
                    <a:srgbClr val="0000CC"/>
                  </a:solidFill>
                  <a:latin typeface="+mn-lt"/>
                  <a:ea typeface="黑体" panose="02010609060101010101" pitchFamily="2" charset="-122"/>
                </a:rPr>
                <a:t>集线器</a:t>
              </a:r>
              <a:endParaRPr kumimoji="1" lang="zh-CN" altLang="en-US" sz="2000" b="1">
                <a:solidFill>
                  <a:srgbClr val="0000CC"/>
                </a:solidFill>
                <a:latin typeface="+mn-lt"/>
                <a:ea typeface="黑体" panose="02010609060101010101" pitchFamily="2" charset="-122"/>
              </a:endParaRPr>
            </a:p>
          </p:txBody>
        </p:sp>
        <p:pic>
          <p:nvPicPr>
            <p:cNvPr id="489490" name="Picture 1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3008" y="1865785"/>
              <a:ext cx="773906" cy="111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91" name="AutoShape 19"/>
            <p:cNvSpPr>
              <a:spLocks noChangeArrowheads="1"/>
            </p:cNvSpPr>
            <p:nvPr/>
          </p:nvSpPr>
          <p:spPr bwMode="auto">
            <a:xfrm>
              <a:off x="2717858" y="3559647"/>
              <a:ext cx="856456" cy="765175"/>
            </a:xfrm>
            <a:prstGeom prst="cube">
              <a:avLst>
                <a:gd name="adj" fmla="val 12981"/>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9492" name="AutoShape 20"/>
            <p:cNvSpPr>
              <a:spLocks noChangeArrowheads="1"/>
            </p:cNvSpPr>
            <p:nvPr/>
          </p:nvSpPr>
          <p:spPr bwMode="auto">
            <a:xfrm>
              <a:off x="6884912" y="3559647"/>
              <a:ext cx="858177" cy="765175"/>
            </a:xfrm>
            <a:prstGeom prst="cube">
              <a:avLst>
                <a:gd name="adj" fmla="val 12981"/>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9493" name="Text Box 21"/>
            <p:cNvSpPr txBox="1">
              <a:spLocks noChangeArrowheads="1"/>
            </p:cNvSpPr>
            <p:nvPr/>
          </p:nvSpPr>
          <p:spPr bwMode="auto">
            <a:xfrm>
              <a:off x="3728864" y="3635847"/>
              <a:ext cx="30235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anose="02010609060101010101" pitchFamily="2" charset="-122"/>
                </a:rPr>
                <a:t>百兆比特或吉比特集线器</a:t>
              </a:r>
              <a:endParaRPr kumimoji="1" lang="zh-CN" altLang="en-US" sz="2000" b="1" dirty="0">
                <a:solidFill>
                  <a:srgbClr val="0000CC"/>
                </a:solidFill>
                <a:latin typeface="+mn-lt"/>
                <a:ea typeface="黑体" panose="02010609060101010101" pitchFamily="2" charset="-122"/>
              </a:endParaRPr>
            </a:p>
          </p:txBody>
        </p:sp>
        <p:sp>
          <p:nvSpPr>
            <p:cNvPr id="489494" name="Freeform 22"/>
            <p:cNvSpPr/>
            <p:nvPr/>
          </p:nvSpPr>
          <p:spPr bwMode="auto">
            <a:xfrm>
              <a:off x="3146085" y="2861147"/>
              <a:ext cx="1544373"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95" name="Freeform 23"/>
            <p:cNvSpPr/>
            <p:nvPr/>
          </p:nvSpPr>
          <p:spPr bwMode="auto">
            <a:xfrm flipH="1">
              <a:off x="5462645" y="2861147"/>
              <a:ext cx="1847056"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96" name="Line 24"/>
            <p:cNvSpPr>
              <a:spLocks noChangeShapeType="1"/>
            </p:cNvSpPr>
            <p:nvPr/>
          </p:nvSpPr>
          <p:spPr bwMode="auto">
            <a:xfrm>
              <a:off x="7655378" y="3931121"/>
              <a:ext cx="859896" cy="0"/>
            </a:xfrm>
            <a:prstGeom prst="line">
              <a:avLst/>
            </a:prstGeom>
            <a:noFill/>
            <a:ln w="57150">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97" name="Line 25"/>
            <p:cNvSpPr>
              <a:spLocks noChangeShapeType="1"/>
            </p:cNvSpPr>
            <p:nvPr/>
          </p:nvSpPr>
          <p:spPr bwMode="auto">
            <a:xfrm>
              <a:off x="1857961" y="3931121"/>
              <a:ext cx="859896" cy="0"/>
            </a:xfrm>
            <a:prstGeom prst="line">
              <a:avLst/>
            </a:prstGeom>
            <a:noFill/>
            <a:ln w="57150">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pic>
          <p:nvPicPr>
            <p:cNvPr id="489498" name="Picture 2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29285" y="324373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99" name="Picture 2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3743" y="3319934"/>
              <a:ext cx="77218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0" name="Picture 2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39251"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1" name="Picture 2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92520"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2" name="Picture 3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45788"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3"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98004"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4"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70190"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5" name="Picture 3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0657" y="4848696"/>
              <a:ext cx="6604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6"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38389"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507" name="Line 35"/>
            <p:cNvSpPr>
              <a:spLocks noChangeShapeType="1"/>
            </p:cNvSpPr>
            <p:nvPr/>
          </p:nvSpPr>
          <p:spPr bwMode="auto">
            <a:xfrm>
              <a:off x="1343743" y="2103909"/>
              <a:ext cx="944166"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508" name="Line 36"/>
            <p:cNvSpPr>
              <a:spLocks noChangeShapeType="1"/>
            </p:cNvSpPr>
            <p:nvPr/>
          </p:nvSpPr>
          <p:spPr bwMode="auto">
            <a:xfrm>
              <a:off x="1343743" y="2486496"/>
              <a:ext cx="944166" cy="0"/>
            </a:xfrm>
            <a:prstGeom prst="line">
              <a:avLst/>
            </a:prstGeom>
            <a:noFill/>
            <a:ln w="57150">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509" name="Text Box 37"/>
            <p:cNvSpPr txBox="1">
              <a:spLocks noChangeArrowheads="1"/>
            </p:cNvSpPr>
            <p:nvPr/>
          </p:nvSpPr>
          <p:spPr bwMode="auto">
            <a:xfrm>
              <a:off x="2317145" y="1908647"/>
              <a:ext cx="20088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anose="02010609060101010101" pitchFamily="2" charset="-122"/>
                </a:rPr>
                <a:t>100 </a:t>
              </a:r>
              <a:r>
                <a:rPr kumimoji="1" lang="en-US" altLang="zh-CN" sz="2000" b="1" dirty="0" err="1" smtClean="0">
                  <a:solidFill>
                    <a:srgbClr val="0000CC"/>
                  </a:solidFill>
                  <a:latin typeface="+mn-lt"/>
                  <a:ea typeface="黑体" panose="02010609060101010101" pitchFamily="2" charset="-122"/>
                </a:rPr>
                <a:t>Mbit</a:t>
              </a:r>
              <a:r>
                <a:rPr kumimoji="1" lang="en-US" altLang="zh-CN" sz="2000" b="1" dirty="0" smtClean="0">
                  <a:solidFill>
                    <a:srgbClr val="0000CC"/>
                  </a:solidFill>
                  <a:latin typeface="+mn-lt"/>
                  <a:ea typeface="黑体" panose="02010609060101010101" pitchFamily="2" charset="-122"/>
                </a:rPr>
                <a:t>/s </a:t>
              </a:r>
              <a:r>
                <a:rPr kumimoji="1" lang="zh-CN" altLang="en-US" sz="2000" b="1" dirty="0">
                  <a:solidFill>
                    <a:srgbClr val="0000CC"/>
                  </a:solidFill>
                  <a:latin typeface="+mn-lt"/>
                  <a:ea typeface="黑体" panose="02010609060101010101" pitchFamily="2" charset="-122"/>
                </a:rPr>
                <a:t>链路</a:t>
              </a:r>
              <a:endParaRPr kumimoji="1" lang="zh-CN" altLang="en-US" sz="2000" b="1" dirty="0">
                <a:solidFill>
                  <a:srgbClr val="0000CC"/>
                </a:solidFill>
                <a:latin typeface="+mn-lt"/>
                <a:ea typeface="黑体" panose="02010609060101010101" pitchFamily="2" charset="-122"/>
              </a:endParaRPr>
            </a:p>
          </p:txBody>
        </p:sp>
        <p:sp>
          <p:nvSpPr>
            <p:cNvPr id="489510" name="Text Box 38"/>
            <p:cNvSpPr txBox="1">
              <a:spLocks noChangeArrowheads="1"/>
            </p:cNvSpPr>
            <p:nvPr/>
          </p:nvSpPr>
          <p:spPr bwMode="auto">
            <a:xfrm>
              <a:off x="6939945" y="1412776"/>
              <a:ext cx="147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anose="02010609060101010101" pitchFamily="2" charset="-122"/>
                </a:rPr>
                <a:t>中央服务器</a:t>
              </a:r>
              <a:endParaRPr kumimoji="1" lang="zh-CN" altLang="en-US" sz="2000" b="1" dirty="0">
                <a:solidFill>
                  <a:srgbClr val="0000CC"/>
                </a:solidFill>
                <a:latin typeface="+mn-lt"/>
                <a:ea typeface="黑体" panose="02010609060101010101" pitchFamily="2" charset="-122"/>
              </a:endParaRPr>
            </a:p>
          </p:txBody>
        </p:sp>
      </p:grpSp>
      <p:sp>
        <p:nvSpPr>
          <p:cNvPr id="2" name="灯片编号占位符 1"/>
          <p:cNvSpPr>
            <a:spLocks noGrp="1"/>
          </p:cNvSpPr>
          <p:nvPr>
            <p:ph type="sldNum" sz="quarter" idx="12"/>
          </p:nvPr>
        </p:nvSpPr>
        <p:spPr/>
        <p:txBody>
          <a:bodyPr/>
          <a:p>
            <a:fld id="{14338B79-8FD5-46F1-8A19-651A319ADB19}" type="slidenum">
              <a:rPr lang="zh-CN" altLang="en-US"/>
            </a:fld>
            <a:endParaRPr lang="en-US" altLang="zh-CN"/>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altLang="zh-CN" sz="3600" dirty="0" smtClean="0"/>
              <a:t>3.5.3   </a:t>
            </a:r>
            <a:r>
              <a:rPr lang="en-US" altLang="zh-CN" sz="3600" dirty="0"/>
              <a:t>10 </a:t>
            </a:r>
            <a:r>
              <a:rPr lang="zh-CN" altLang="en-US" sz="3600" dirty="0"/>
              <a:t>吉比特以太网</a:t>
            </a:r>
            <a:r>
              <a:rPr lang="zh-CN" altLang="en-US" sz="3600" dirty="0" smtClean="0"/>
              <a:t>和更快的以太网</a:t>
            </a:r>
            <a:endParaRPr lang="zh-CN" altLang="en-US" sz="3600" dirty="0"/>
          </a:p>
        </p:txBody>
      </p:sp>
      <p:sp>
        <p:nvSpPr>
          <p:cNvPr id="490499" name="Rectangle 3"/>
          <p:cNvSpPr>
            <a:spLocks noGrp="1" noChangeArrowheads="1"/>
          </p:cNvSpPr>
          <p:nvPr>
            <p:ph idx="1"/>
          </p:nvPr>
        </p:nvSpPr>
        <p:spPr/>
        <p:txBody>
          <a:bodyPr/>
          <a:lstStyle/>
          <a:p>
            <a:r>
              <a:rPr lang="en-US" altLang="zh-CN" dirty="0"/>
              <a:t>10 </a:t>
            </a:r>
            <a:r>
              <a:rPr lang="zh-CN" altLang="en-US" dirty="0"/>
              <a:t>吉比特</a:t>
            </a:r>
            <a:r>
              <a:rPr lang="zh-CN" altLang="en-US" dirty="0" smtClean="0"/>
              <a:t>以太网（</a:t>
            </a:r>
            <a:r>
              <a:rPr lang="en-US" altLang="zh-CN" dirty="0" smtClean="0"/>
              <a:t>10GE</a:t>
            </a:r>
            <a:r>
              <a:rPr lang="zh-CN" altLang="en-US" dirty="0" smtClean="0"/>
              <a:t>）</a:t>
            </a:r>
            <a:r>
              <a:rPr lang="zh-CN" altLang="zh-CN" dirty="0" smtClean="0"/>
              <a:t>并非</a:t>
            </a:r>
            <a:r>
              <a:rPr lang="zh-CN" altLang="zh-CN" dirty="0"/>
              <a:t>把吉比特以太网的速率简单地提高</a:t>
            </a:r>
            <a:r>
              <a:rPr lang="zh-CN" altLang="zh-CN" dirty="0" smtClean="0"/>
              <a:t>到</a:t>
            </a:r>
            <a:r>
              <a:rPr lang="en-US" altLang="zh-CN" dirty="0" smtClean="0"/>
              <a:t> 10 </a:t>
            </a:r>
            <a:r>
              <a:rPr lang="zh-CN" altLang="zh-CN" dirty="0" smtClean="0"/>
              <a:t>倍</a:t>
            </a:r>
            <a:r>
              <a:rPr lang="zh-CN" altLang="en-US" dirty="0" smtClean="0"/>
              <a:t>，其主要特点有：</a:t>
            </a:r>
            <a:endParaRPr lang="en-US" altLang="zh-CN" dirty="0" smtClean="0"/>
          </a:p>
          <a:p>
            <a:pPr lvl="1"/>
            <a:r>
              <a:rPr lang="zh-CN" altLang="en-US" dirty="0" smtClean="0"/>
              <a:t>与 </a:t>
            </a:r>
            <a:r>
              <a:rPr lang="en-US" altLang="zh-CN" dirty="0"/>
              <a:t>10</a:t>
            </a:r>
            <a:r>
              <a:rPr lang="en-US" altLang="zh-CN" sz="2400" dirty="0"/>
              <a:t> </a:t>
            </a:r>
            <a:r>
              <a:rPr lang="en-US" altLang="zh-CN" dirty="0" err="1" smtClean="0"/>
              <a:t>Mbit</a:t>
            </a:r>
            <a:r>
              <a:rPr lang="en-US" altLang="zh-CN" dirty="0" smtClean="0"/>
              <a:t>/s</a:t>
            </a:r>
            <a:r>
              <a:rPr lang="zh-CN" altLang="en-US" dirty="0" smtClean="0"/>
              <a:t>、</a:t>
            </a:r>
            <a:r>
              <a:rPr lang="en-US" altLang="zh-CN" dirty="0" smtClean="0"/>
              <a:t>100</a:t>
            </a:r>
            <a:r>
              <a:rPr lang="en-US" altLang="zh-CN" sz="2400" dirty="0" smtClean="0"/>
              <a:t> </a:t>
            </a:r>
            <a:r>
              <a:rPr lang="en-US" altLang="zh-CN" dirty="0" err="1" smtClean="0"/>
              <a:t>Mbit</a:t>
            </a:r>
            <a:r>
              <a:rPr lang="en-US" altLang="zh-CN" dirty="0" smtClean="0"/>
              <a:t>/s </a:t>
            </a:r>
            <a:r>
              <a:rPr lang="zh-CN" altLang="en-US" dirty="0"/>
              <a:t>和 </a:t>
            </a:r>
            <a:r>
              <a:rPr lang="en-US" altLang="zh-CN" dirty="0"/>
              <a:t>1</a:t>
            </a:r>
            <a:r>
              <a:rPr lang="en-US" altLang="zh-CN" sz="2000" dirty="0"/>
              <a:t> </a:t>
            </a:r>
            <a:r>
              <a:rPr lang="en-US" altLang="zh-CN" dirty="0" err="1" smtClean="0"/>
              <a:t>Gbit</a:t>
            </a:r>
            <a:r>
              <a:rPr lang="en-US" altLang="zh-CN" dirty="0" smtClean="0"/>
              <a:t>/s </a:t>
            </a:r>
            <a:r>
              <a:rPr lang="zh-CN" altLang="en-US" dirty="0"/>
              <a:t>以太网的帧格式完全相同。</a:t>
            </a:r>
            <a:endParaRPr lang="zh-CN" altLang="en-US" dirty="0"/>
          </a:p>
          <a:p>
            <a:pPr lvl="1"/>
            <a:r>
              <a:rPr lang="zh-CN" altLang="en-US" dirty="0" smtClean="0"/>
              <a:t>保留</a:t>
            </a:r>
            <a:r>
              <a:rPr lang="zh-CN" altLang="en-US" dirty="0"/>
              <a:t>了 </a:t>
            </a:r>
            <a:r>
              <a:rPr lang="en-US" altLang="zh-CN" dirty="0"/>
              <a:t>802.3 </a:t>
            </a:r>
            <a:r>
              <a:rPr lang="zh-CN" altLang="en-US" dirty="0"/>
              <a:t>标准规定的以太网最小和最大帧长，便于升级。</a:t>
            </a:r>
            <a:endParaRPr lang="zh-CN" altLang="en-US" dirty="0"/>
          </a:p>
          <a:p>
            <a:pPr lvl="1"/>
            <a:r>
              <a:rPr lang="zh-CN" altLang="en-US" dirty="0" smtClean="0"/>
              <a:t>不再</a:t>
            </a:r>
            <a:r>
              <a:rPr lang="zh-CN" altLang="en-US" dirty="0"/>
              <a:t>使用铜线而只使用光纤作为传输媒体。</a:t>
            </a:r>
            <a:endParaRPr lang="zh-CN" altLang="en-US" dirty="0"/>
          </a:p>
          <a:p>
            <a:pPr lvl="1"/>
            <a:r>
              <a:rPr lang="zh-CN" altLang="en-US" dirty="0" smtClean="0">
                <a:solidFill>
                  <a:srgbClr val="FF0000"/>
                </a:solidFill>
              </a:rPr>
              <a:t>只</a:t>
            </a:r>
            <a:r>
              <a:rPr lang="zh-CN" altLang="en-US" dirty="0">
                <a:solidFill>
                  <a:srgbClr val="FF0000"/>
                </a:solidFill>
              </a:rPr>
              <a:t>工作在全双工方式，</a:t>
            </a:r>
            <a:r>
              <a:rPr lang="zh-CN" altLang="en-US" dirty="0"/>
              <a:t>因此没有争用问题，也不使用 </a:t>
            </a:r>
            <a:r>
              <a:rPr lang="en-US" altLang="zh-CN" dirty="0"/>
              <a:t>CSMA/CD </a:t>
            </a:r>
            <a:r>
              <a:rPr lang="zh-CN" altLang="en-US" dirty="0"/>
              <a:t>协议。    </a:t>
            </a:r>
            <a:endParaRPr lang="zh-CN" altLang="en-US"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049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049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04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10 </a:t>
            </a:r>
            <a:r>
              <a:rPr lang="zh-CN" altLang="en-US" dirty="0"/>
              <a:t>吉比特</a:t>
            </a:r>
            <a:r>
              <a:rPr lang="zh-CN" altLang="en-US" dirty="0" smtClean="0"/>
              <a:t>以太网的物理层</a:t>
            </a:r>
            <a:endParaRPr lang="zh-CN" altLang="en-US" dirty="0"/>
          </a:p>
        </p:txBody>
      </p:sp>
      <p:graphicFrame>
        <p:nvGraphicFramePr>
          <p:cNvPr id="4" name="内容占位符 3"/>
          <p:cNvGraphicFramePr>
            <a:graphicFrameLocks noGrp="1"/>
          </p:cNvGraphicFramePr>
          <p:nvPr>
            <p:ph idx="1"/>
          </p:nvPr>
        </p:nvGraphicFramePr>
        <p:xfrm>
          <a:off x="632520" y="2105209"/>
          <a:ext cx="8928992" cy="3027016"/>
        </p:xfrm>
        <a:graphic>
          <a:graphicData uri="http://schemas.openxmlformats.org/drawingml/2006/table">
            <a:tbl>
              <a:tblPr firstRow="1" firstCol="1" lastRow="1" lastCol="1" bandRow="1" bandCol="1"/>
              <a:tblGrid>
                <a:gridCol w="2016224"/>
                <a:gridCol w="792088"/>
                <a:gridCol w="2160240"/>
                <a:gridCol w="3960440"/>
              </a:tblGrid>
              <a:tr h="603711">
                <a:tc>
                  <a:txBody>
                    <a:bodyPr/>
                    <a:lstStyle/>
                    <a:p>
                      <a:pPr algn="ctr">
                        <a:lnSpc>
                          <a:spcPct val="100000"/>
                        </a:lnSpc>
                        <a:spcAft>
                          <a:spcPts val="0"/>
                        </a:spcAft>
                        <a:tabLst>
                          <a:tab pos="1752600" algn="l"/>
                        </a:tabLst>
                      </a:pPr>
                      <a:r>
                        <a:rPr lang="zh-CN" sz="2400" b="1" dirty="0">
                          <a:effectLst/>
                          <a:latin typeface="+mn-lt"/>
                          <a:ea typeface="黑体" panose="02010609060101010101" pitchFamily="2" charset="-122"/>
                        </a:rPr>
                        <a:t>名称</a:t>
                      </a:r>
                      <a:endParaRPr lang="zh-CN" sz="2400" b="1" dirty="0">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a:effectLst/>
                          <a:latin typeface="+mn-lt"/>
                          <a:ea typeface="黑体" panose="02010609060101010101" pitchFamily="2" charset="-122"/>
                        </a:rPr>
                        <a:t>媒体</a:t>
                      </a:r>
                      <a:endParaRPr lang="zh-CN" sz="2400" b="1">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effectLst/>
                          <a:latin typeface="+mn-lt"/>
                          <a:ea typeface="黑体" panose="02010609060101010101" pitchFamily="2" charset="-122"/>
                        </a:rPr>
                        <a:t>网段最大长度</a:t>
                      </a:r>
                      <a:endParaRPr lang="zh-CN" sz="24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effectLst/>
                          <a:latin typeface="+mn-lt"/>
                          <a:ea typeface="黑体" panose="02010609060101010101" pitchFamily="2" charset="-122"/>
                        </a:rPr>
                        <a:t>特点</a:t>
                      </a:r>
                      <a:endParaRPr lang="zh-CN" sz="24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84661">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10GBASE-SR</a:t>
                      </a:r>
                      <a:endParaRPr lang="zh-CN" sz="2000" b="1" dirty="0">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光缆</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300 m</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smtClean="0">
                          <a:effectLst/>
                          <a:latin typeface="+mn-lt"/>
                          <a:ea typeface="黑体" panose="02010609060101010101" pitchFamily="2" charset="-122"/>
                        </a:rPr>
                        <a:t>多模光纤（</a:t>
                      </a:r>
                      <a:r>
                        <a:rPr lang="en-US" sz="2000" b="1" smtClean="0">
                          <a:effectLst/>
                          <a:latin typeface="+mn-lt"/>
                          <a:ea typeface="黑体" panose="02010609060101010101" pitchFamily="2" charset="-122"/>
                        </a:rPr>
                        <a:t>0.85 </a:t>
                      </a:r>
                      <a:r>
                        <a:rPr lang="en-US" sz="2000" b="1" smtClean="0">
                          <a:effectLst/>
                          <a:latin typeface="+mn-lt"/>
                          <a:ea typeface="黑体" panose="02010609060101010101" pitchFamily="2" charset="-122"/>
                          <a:sym typeface="Symbol" panose="05050102010706020507"/>
                        </a:rPr>
                        <a:t></a:t>
                      </a:r>
                      <a:r>
                        <a:rPr lang="en-US" sz="2000" b="1" smtClean="0">
                          <a:effectLst/>
                          <a:latin typeface="+mn-lt"/>
                          <a:ea typeface="黑体" panose="02010609060101010101" pitchFamily="2" charset="-122"/>
                        </a:rPr>
                        <a:t>m</a:t>
                      </a:r>
                      <a:r>
                        <a:rPr lang="zh-CN" sz="2000" b="1" smtClean="0">
                          <a:effectLst/>
                          <a:latin typeface="+mn-lt"/>
                          <a:ea typeface="黑体" panose="02010609060101010101" pitchFamily="2" charset="-122"/>
                        </a:rPr>
                        <a:t>）</a:t>
                      </a:r>
                      <a:endParaRPr lang="zh-CN" sz="2000" b="1">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a:effectLst/>
                          <a:latin typeface="+mn-lt"/>
                          <a:ea typeface="黑体" panose="02010609060101010101" pitchFamily="2" charset="-122"/>
                        </a:rPr>
                        <a:t>10GBASE-LR</a:t>
                      </a:r>
                      <a:endParaRPr lang="zh-CN" sz="2000" b="1">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anose="02010609060101010101" pitchFamily="2" charset="-122"/>
                        </a:rPr>
                        <a:t>光缆</a:t>
                      </a:r>
                      <a:endParaRPr lang="zh-CN" sz="2000" b="1">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10 km</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a:effectLst/>
                          <a:latin typeface="+mn-lt"/>
                          <a:ea typeface="黑体" panose="02010609060101010101" pitchFamily="2" charset="-122"/>
                        </a:rPr>
                        <a:t>单模光纤（</a:t>
                      </a:r>
                      <a:r>
                        <a:rPr lang="en-US" sz="2000" b="1">
                          <a:effectLst/>
                          <a:latin typeface="+mn-lt"/>
                          <a:ea typeface="黑体" panose="02010609060101010101" pitchFamily="2" charset="-122"/>
                        </a:rPr>
                        <a:t>1.3 </a:t>
                      </a:r>
                      <a:r>
                        <a:rPr lang="en-US" sz="2000" b="1">
                          <a:effectLst/>
                          <a:latin typeface="+mn-lt"/>
                          <a:ea typeface="黑体" panose="02010609060101010101" pitchFamily="2" charset="-122"/>
                          <a:sym typeface="Symbol" panose="05050102010706020507"/>
                        </a:rPr>
                        <a:t></a:t>
                      </a:r>
                      <a:r>
                        <a:rPr lang="en-US" sz="2000" b="1">
                          <a:effectLst/>
                          <a:latin typeface="+mn-lt"/>
                          <a:ea typeface="黑体" panose="02010609060101010101" pitchFamily="2" charset="-122"/>
                        </a:rPr>
                        <a:t>m</a:t>
                      </a:r>
                      <a:r>
                        <a:rPr lang="zh-CN" sz="2000" b="1">
                          <a:effectLst/>
                          <a:latin typeface="+mn-lt"/>
                          <a:ea typeface="黑体" panose="02010609060101010101" pitchFamily="2" charset="-122"/>
                        </a:rPr>
                        <a:t>）</a:t>
                      </a:r>
                      <a:endParaRPr lang="zh-CN" sz="2000" b="1">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a:effectLst/>
                          <a:latin typeface="+mn-lt"/>
                          <a:ea typeface="黑体" panose="02010609060101010101" pitchFamily="2" charset="-122"/>
                        </a:rPr>
                        <a:t>10GBASE-ER</a:t>
                      </a:r>
                      <a:endParaRPr lang="zh-CN" sz="2000" b="1">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anose="02010609060101010101" pitchFamily="2" charset="-122"/>
                        </a:rPr>
                        <a:t>光缆</a:t>
                      </a:r>
                      <a:endParaRPr lang="zh-CN" sz="2000" b="1">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40 km</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effectLst/>
                          <a:latin typeface="+mn-lt"/>
                          <a:ea typeface="黑体" panose="02010609060101010101" pitchFamily="2" charset="-122"/>
                        </a:rPr>
                        <a:t>单模光纤（</a:t>
                      </a:r>
                      <a:r>
                        <a:rPr lang="en-US" sz="2000" b="1" dirty="0">
                          <a:effectLst/>
                          <a:latin typeface="+mn-lt"/>
                          <a:ea typeface="黑体" panose="02010609060101010101" pitchFamily="2" charset="-122"/>
                        </a:rPr>
                        <a:t>1.5 </a:t>
                      </a:r>
                      <a:r>
                        <a:rPr lang="en-US" sz="2000" b="1" dirty="0">
                          <a:effectLst/>
                          <a:latin typeface="+mn-lt"/>
                          <a:ea typeface="黑体" panose="02010609060101010101" pitchFamily="2" charset="-122"/>
                          <a:sym typeface="Symbol" panose="05050102010706020507"/>
                        </a:rPr>
                        <a:t></a:t>
                      </a:r>
                      <a:r>
                        <a:rPr lang="en-US" sz="2000" b="1" dirty="0">
                          <a:effectLst/>
                          <a:latin typeface="+mn-lt"/>
                          <a:ea typeface="黑体" panose="02010609060101010101" pitchFamily="2" charset="-122"/>
                        </a:rPr>
                        <a:t>m</a:t>
                      </a:r>
                      <a:r>
                        <a:rPr lang="zh-CN" sz="2000" b="1" dirty="0">
                          <a:effectLst/>
                          <a:latin typeface="+mn-lt"/>
                          <a:ea typeface="黑体" panose="02010609060101010101" pitchFamily="2" charset="-122"/>
                        </a:rPr>
                        <a:t>）</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pt-BR" sz="2000" b="1">
                          <a:effectLst/>
                          <a:latin typeface="+mn-lt"/>
                          <a:ea typeface="黑体" panose="02010609060101010101" pitchFamily="2" charset="-122"/>
                        </a:rPr>
                        <a:t>10GBASE-CX4</a:t>
                      </a:r>
                      <a:endParaRPr lang="zh-CN" sz="2000" b="1">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anose="02010609060101010101" pitchFamily="2" charset="-122"/>
                        </a:rPr>
                        <a:t>铜缆</a:t>
                      </a:r>
                      <a:endParaRPr lang="zh-CN" sz="2000" b="1">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15 m</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smtClean="0">
                          <a:effectLst/>
                          <a:latin typeface="+mn-lt"/>
                          <a:ea typeface="黑体" panose="02010609060101010101" pitchFamily="2" charset="-122"/>
                        </a:rPr>
                        <a:t>使用</a:t>
                      </a:r>
                      <a:r>
                        <a:rPr lang="en-US" altLang="zh-CN" sz="2000" b="1" dirty="0" smtClean="0">
                          <a:effectLst/>
                          <a:latin typeface="+mn-lt"/>
                          <a:ea typeface="黑体" panose="02010609060101010101" pitchFamily="2" charset="-122"/>
                        </a:rPr>
                        <a:t> </a:t>
                      </a:r>
                      <a:r>
                        <a:rPr lang="pt-BR" sz="2000" b="1" dirty="0" smtClean="0">
                          <a:effectLst/>
                          <a:latin typeface="+mn-lt"/>
                          <a:ea typeface="黑体" panose="02010609060101010101" pitchFamily="2" charset="-122"/>
                        </a:rPr>
                        <a:t>4 </a:t>
                      </a:r>
                      <a:r>
                        <a:rPr lang="zh-CN" sz="2000" b="1" dirty="0" smtClean="0">
                          <a:effectLst/>
                          <a:latin typeface="+mn-lt"/>
                          <a:ea typeface="黑体" panose="02010609060101010101" pitchFamily="2" charset="-122"/>
                        </a:rPr>
                        <a:t>对</a:t>
                      </a:r>
                      <a:r>
                        <a:rPr lang="zh-CN" sz="2000" b="1" dirty="0">
                          <a:effectLst/>
                          <a:latin typeface="+mn-lt"/>
                          <a:ea typeface="黑体" panose="02010609060101010101" pitchFamily="2" charset="-122"/>
                        </a:rPr>
                        <a:t>双芯</a:t>
                      </a:r>
                      <a:r>
                        <a:rPr lang="zh-CN" sz="2000" b="1" dirty="0" smtClean="0">
                          <a:effectLst/>
                          <a:latin typeface="+mn-lt"/>
                          <a:ea typeface="黑体" panose="02010609060101010101" pitchFamily="2" charset="-122"/>
                        </a:rPr>
                        <a:t>同轴电缆</a:t>
                      </a:r>
                      <a:r>
                        <a:rPr lang="en-US" altLang="zh-CN" sz="2000" b="1" dirty="0" smtClean="0">
                          <a:effectLst/>
                          <a:latin typeface="+mn-lt"/>
                          <a:ea typeface="黑体" panose="02010609060101010101" pitchFamily="2" charset="-122"/>
                        </a:rPr>
                        <a:t> </a:t>
                      </a:r>
                      <a:r>
                        <a:rPr lang="pt-BR" sz="2000" b="1" dirty="0" smtClean="0">
                          <a:effectLst/>
                          <a:latin typeface="+mn-lt"/>
                          <a:ea typeface="黑体" panose="02010609060101010101" pitchFamily="2" charset="-122"/>
                        </a:rPr>
                        <a:t>(</a:t>
                      </a:r>
                      <a:r>
                        <a:rPr lang="pt-BR" sz="2000" b="1" dirty="0">
                          <a:effectLst/>
                          <a:latin typeface="+mn-lt"/>
                          <a:ea typeface="黑体" panose="02010609060101010101" pitchFamily="2" charset="-122"/>
                        </a:rPr>
                        <a:t>twinax)</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10GBASE-T</a:t>
                      </a:r>
                      <a:endParaRPr lang="zh-CN" sz="2000" b="1" dirty="0">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铜缆</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100 m</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smtClean="0">
                          <a:effectLst/>
                          <a:latin typeface="+mn-lt"/>
                          <a:ea typeface="黑体" panose="02010609060101010101" pitchFamily="2" charset="-122"/>
                        </a:rPr>
                        <a:t>使用</a:t>
                      </a:r>
                      <a:r>
                        <a:rPr lang="en-US" altLang="zh-CN" sz="2000" b="1" dirty="0" smtClean="0">
                          <a:effectLst/>
                          <a:latin typeface="+mn-lt"/>
                          <a:ea typeface="黑体" panose="02010609060101010101" pitchFamily="2" charset="-122"/>
                        </a:rPr>
                        <a:t> </a:t>
                      </a:r>
                      <a:r>
                        <a:rPr lang="pt-BR" sz="2000" b="1" dirty="0" smtClean="0">
                          <a:effectLst/>
                          <a:latin typeface="+mn-lt"/>
                          <a:ea typeface="黑体" panose="02010609060101010101" pitchFamily="2" charset="-122"/>
                        </a:rPr>
                        <a:t>4 </a:t>
                      </a:r>
                      <a:r>
                        <a:rPr lang="zh-CN" sz="2000" b="1" dirty="0" smtClean="0">
                          <a:effectLst/>
                          <a:latin typeface="+mn-lt"/>
                          <a:ea typeface="黑体" panose="02010609060101010101" pitchFamily="2" charset="-122"/>
                        </a:rPr>
                        <a:t>对</a:t>
                      </a:r>
                      <a:r>
                        <a:rPr lang="en-US" altLang="zh-CN" sz="2000" b="1" dirty="0" smtClean="0">
                          <a:effectLst/>
                          <a:latin typeface="+mn-lt"/>
                          <a:ea typeface="黑体" panose="02010609060101010101" pitchFamily="2" charset="-122"/>
                        </a:rPr>
                        <a:t> </a:t>
                      </a:r>
                      <a:r>
                        <a:rPr lang="pt-BR" sz="2000" b="1" dirty="0" smtClean="0">
                          <a:effectLst/>
                          <a:latin typeface="+mn-lt"/>
                          <a:ea typeface="黑体" panose="02010609060101010101" pitchFamily="2" charset="-122"/>
                        </a:rPr>
                        <a:t>6A </a:t>
                      </a:r>
                      <a:r>
                        <a:rPr lang="zh-CN" sz="2000" b="1" dirty="0" smtClean="0">
                          <a:effectLst/>
                          <a:latin typeface="+mn-lt"/>
                          <a:ea typeface="黑体" panose="02010609060101010101" pitchFamily="2" charset="-122"/>
                        </a:rPr>
                        <a:t>类</a:t>
                      </a:r>
                      <a:r>
                        <a:rPr lang="en-US" altLang="zh-CN" sz="2000" b="1" dirty="0" smtClean="0">
                          <a:effectLst/>
                          <a:latin typeface="+mn-lt"/>
                          <a:ea typeface="黑体" panose="02010609060101010101" pitchFamily="2" charset="-122"/>
                        </a:rPr>
                        <a:t> </a:t>
                      </a:r>
                      <a:r>
                        <a:rPr lang="pt-BR" sz="2000" b="1" dirty="0" smtClean="0">
                          <a:effectLst/>
                          <a:latin typeface="+mn-lt"/>
                          <a:ea typeface="黑体" panose="02010609060101010101" pitchFamily="2" charset="-122"/>
                        </a:rPr>
                        <a:t>UTP </a:t>
                      </a:r>
                      <a:r>
                        <a:rPr lang="zh-CN" sz="2000" b="1" dirty="0" smtClean="0">
                          <a:effectLst/>
                          <a:latin typeface="+mn-lt"/>
                          <a:ea typeface="黑体" panose="02010609060101010101" pitchFamily="2" charset="-122"/>
                        </a:rPr>
                        <a:t>双绞线</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144688" y="1628800"/>
            <a:ext cx="63582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eaLnBrk="1" hangingPunct="1">
              <a:tabLst>
                <a:tab pos="1752600" algn="l"/>
              </a:tabLst>
            </a:pPr>
            <a:r>
              <a:rPr lang="en-US" altLang="zh-CN" sz="2400" b="1" dirty="0" smtClean="0">
                <a:latin typeface="+mn-lt"/>
                <a:ea typeface="黑体" panose="02010609060101010101" pitchFamily="2" charset="-122"/>
                <a:cs typeface="Times New Roman" panose="02020603050405020304" pitchFamily="18" charset="0"/>
              </a:rPr>
              <a:t>10GE </a:t>
            </a:r>
            <a:r>
              <a:rPr lang="zh-CN" altLang="en-US" sz="2400" b="1" dirty="0" smtClean="0">
                <a:latin typeface="+mn-lt"/>
                <a:ea typeface="黑体" panose="02010609060101010101" pitchFamily="2" charset="-122"/>
                <a:cs typeface="Times New Roman" panose="02020603050405020304" pitchFamily="18" charset="0"/>
              </a:rPr>
              <a:t>的物理层标准</a:t>
            </a:r>
            <a:endParaRPr lang="zh-CN" altLang="en-US" sz="2400" b="1" dirty="0">
              <a:latin typeface="+mn-lt"/>
              <a:ea typeface="黑体" panose="0201060906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更快的以太网</a:t>
            </a:r>
            <a:endParaRPr lang="zh-CN" altLang="en-US" dirty="0"/>
          </a:p>
        </p:txBody>
      </p:sp>
      <p:sp>
        <p:nvSpPr>
          <p:cNvPr id="3" name="内容占位符 2"/>
          <p:cNvSpPr>
            <a:spLocks noGrp="1"/>
          </p:cNvSpPr>
          <p:nvPr>
            <p:ph idx="1"/>
          </p:nvPr>
        </p:nvSpPr>
        <p:spPr/>
        <p:txBody>
          <a:bodyPr/>
          <a:lstStyle/>
          <a:p>
            <a:r>
              <a:rPr lang="zh-CN" altLang="zh-CN" sz="2600" dirty="0"/>
              <a:t>以太网的技术发展得很快</a:t>
            </a:r>
            <a:r>
              <a:rPr lang="zh-CN" altLang="zh-CN" sz="2600" dirty="0" smtClean="0"/>
              <a:t>。</a:t>
            </a:r>
            <a:endParaRPr lang="en-US" altLang="zh-CN" sz="2600" dirty="0" smtClean="0"/>
          </a:p>
          <a:p>
            <a:r>
              <a:rPr lang="zh-CN" altLang="zh-CN" sz="2600" dirty="0" smtClean="0"/>
              <a:t>在</a:t>
            </a:r>
            <a:r>
              <a:rPr lang="en-US" altLang="zh-CN" sz="2600" dirty="0" smtClean="0"/>
              <a:t> 10GE </a:t>
            </a:r>
            <a:r>
              <a:rPr lang="zh-CN" altLang="zh-CN" sz="2600" dirty="0" smtClean="0"/>
              <a:t>之后</a:t>
            </a:r>
            <a:r>
              <a:rPr lang="zh-CN" altLang="zh-CN" sz="2600" dirty="0"/>
              <a:t>又制订</a:t>
            </a:r>
            <a:r>
              <a:rPr lang="zh-CN" altLang="zh-CN" sz="2600" dirty="0" smtClean="0"/>
              <a:t>了</a:t>
            </a:r>
            <a:r>
              <a:rPr lang="en-US" altLang="zh-CN" sz="2600" dirty="0" smtClean="0"/>
              <a:t> 40GE/100GE</a:t>
            </a:r>
            <a:r>
              <a:rPr lang="zh-CN" altLang="zh-CN" sz="2600" dirty="0"/>
              <a:t>（</a:t>
            </a:r>
            <a:r>
              <a:rPr lang="zh-CN" altLang="zh-CN" sz="2600" dirty="0" smtClean="0"/>
              <a:t>即</a:t>
            </a:r>
            <a:r>
              <a:rPr lang="en-US" altLang="zh-CN" sz="2600" dirty="0" smtClean="0"/>
              <a:t> 40 </a:t>
            </a:r>
            <a:r>
              <a:rPr lang="zh-CN" altLang="zh-CN" sz="2600" dirty="0" smtClean="0"/>
              <a:t>吉</a:t>
            </a:r>
            <a:r>
              <a:rPr lang="zh-CN" altLang="zh-CN" sz="2600" dirty="0"/>
              <a:t>比特以太网</a:t>
            </a:r>
            <a:r>
              <a:rPr lang="zh-CN" altLang="zh-CN" sz="2600" dirty="0" smtClean="0"/>
              <a:t>和</a:t>
            </a:r>
            <a:r>
              <a:rPr lang="en-US" altLang="zh-CN" sz="2600" dirty="0" smtClean="0"/>
              <a:t> 100 </a:t>
            </a:r>
            <a:r>
              <a:rPr lang="zh-CN" altLang="zh-CN" sz="2600" dirty="0" smtClean="0"/>
              <a:t>吉</a:t>
            </a:r>
            <a:r>
              <a:rPr lang="zh-CN" altLang="zh-CN" sz="2600" dirty="0"/>
              <a:t>比特以太网）的</a:t>
            </a:r>
            <a:r>
              <a:rPr lang="zh-CN" altLang="zh-CN" sz="2600" dirty="0" smtClean="0"/>
              <a:t>标准</a:t>
            </a:r>
            <a:r>
              <a:rPr lang="en-US" altLang="zh-CN" sz="2600" dirty="0" smtClean="0"/>
              <a:t> IEEE 802.3ba-2010 </a:t>
            </a:r>
            <a:r>
              <a:rPr lang="zh-CN" altLang="en-US" sz="2600" dirty="0" smtClean="0"/>
              <a:t>和 </a:t>
            </a:r>
            <a:r>
              <a:rPr lang="en-US" altLang="zh-CN" sz="2600" dirty="0" smtClean="0"/>
              <a:t>802.3bm-2015</a:t>
            </a:r>
            <a:r>
              <a:rPr lang="zh-CN" altLang="en-US" sz="2600" dirty="0" smtClean="0"/>
              <a:t>。</a:t>
            </a:r>
            <a:endParaRPr lang="en-US" altLang="zh-CN" sz="2600" dirty="0" smtClean="0"/>
          </a:p>
          <a:p>
            <a:r>
              <a:rPr lang="en-US" altLang="zh-CN" sz="2600" dirty="0" smtClean="0"/>
              <a:t>40GE/100GE </a:t>
            </a:r>
            <a:r>
              <a:rPr lang="zh-CN" altLang="zh-CN" sz="2600" dirty="0" smtClean="0"/>
              <a:t>只</a:t>
            </a:r>
            <a:r>
              <a:rPr lang="zh-CN" altLang="zh-CN" sz="2600" dirty="0"/>
              <a:t>工作在全双工的传输方式（因而不</a:t>
            </a:r>
            <a:r>
              <a:rPr lang="zh-CN" altLang="zh-CN" sz="2600" dirty="0" smtClean="0"/>
              <a:t>使用</a:t>
            </a:r>
            <a:r>
              <a:rPr lang="en-US" altLang="zh-CN" sz="2600" dirty="0" smtClean="0"/>
              <a:t> CSMA/CD </a:t>
            </a:r>
            <a:r>
              <a:rPr lang="zh-CN" altLang="zh-CN" sz="2600" dirty="0" smtClean="0"/>
              <a:t>协议</a:t>
            </a:r>
            <a:r>
              <a:rPr lang="zh-CN" altLang="zh-CN" sz="2600" dirty="0"/>
              <a:t>），</a:t>
            </a:r>
            <a:r>
              <a:rPr lang="zh-CN" altLang="zh-CN" sz="2600" dirty="0" smtClean="0"/>
              <a:t>并仍保持</a:t>
            </a:r>
            <a:r>
              <a:rPr lang="zh-CN" altLang="zh-CN" sz="2600" dirty="0"/>
              <a:t>了以太网的帧格式</a:t>
            </a:r>
            <a:r>
              <a:rPr lang="zh-CN" altLang="zh-CN" sz="2600" dirty="0" smtClean="0"/>
              <a:t>以及</a:t>
            </a:r>
            <a:r>
              <a:rPr lang="en-US" altLang="zh-CN" sz="2600" dirty="0" smtClean="0"/>
              <a:t> 802.3 </a:t>
            </a:r>
            <a:r>
              <a:rPr lang="zh-CN" altLang="zh-CN" sz="2600" dirty="0" smtClean="0"/>
              <a:t>标准</a:t>
            </a:r>
            <a:r>
              <a:rPr lang="zh-CN" altLang="zh-CN" sz="2600" dirty="0"/>
              <a:t>规定的以太网最小和最大帧长</a:t>
            </a:r>
            <a:r>
              <a:rPr lang="zh-CN" altLang="zh-CN" sz="2600" dirty="0" smtClean="0"/>
              <a:t>。</a:t>
            </a:r>
            <a:endParaRPr lang="en-US" altLang="zh-CN" sz="2600" dirty="0" smtClean="0"/>
          </a:p>
          <a:p>
            <a:r>
              <a:rPr lang="en-US" altLang="zh-CN" sz="2600" dirty="0" smtClean="0"/>
              <a:t>100GE </a:t>
            </a:r>
            <a:r>
              <a:rPr lang="zh-CN" altLang="zh-CN" sz="2600" dirty="0" smtClean="0"/>
              <a:t>在</a:t>
            </a:r>
            <a:r>
              <a:rPr lang="zh-CN" altLang="zh-CN" sz="2600" dirty="0"/>
              <a:t>使用单模光纤传输时，仍然可以</a:t>
            </a:r>
            <a:r>
              <a:rPr lang="zh-CN" altLang="zh-CN" sz="2600" dirty="0" smtClean="0"/>
              <a:t>达到</a:t>
            </a:r>
            <a:r>
              <a:rPr lang="en-US" altLang="zh-CN" sz="2600" dirty="0" smtClean="0"/>
              <a:t> 40 km </a:t>
            </a:r>
            <a:r>
              <a:rPr lang="zh-CN" altLang="zh-CN" sz="2600" dirty="0" smtClean="0"/>
              <a:t>的</a:t>
            </a:r>
            <a:r>
              <a:rPr lang="zh-CN" altLang="zh-CN" sz="2600" dirty="0"/>
              <a:t>传输距离，但这是需要波分复用（</a:t>
            </a:r>
            <a:r>
              <a:rPr lang="zh-CN" altLang="zh-CN" sz="2600" dirty="0" smtClean="0"/>
              <a:t>使用</a:t>
            </a:r>
            <a:r>
              <a:rPr lang="en-US" altLang="zh-CN" sz="2600" dirty="0" smtClean="0"/>
              <a:t> 4 </a:t>
            </a:r>
            <a:r>
              <a:rPr lang="zh-CN" altLang="zh-CN" sz="2600" dirty="0" smtClean="0"/>
              <a:t>个</a:t>
            </a:r>
            <a:r>
              <a:rPr lang="zh-CN" altLang="zh-CN" sz="2600" dirty="0"/>
              <a:t>波长复用一根光纤，每一个波长的有效传输速率</a:t>
            </a:r>
            <a:r>
              <a:rPr lang="zh-CN" altLang="zh-CN" sz="2600" dirty="0" smtClean="0"/>
              <a:t>是</a:t>
            </a:r>
            <a:r>
              <a:rPr lang="en-US" altLang="zh-CN" sz="2600" dirty="0" smtClean="0"/>
              <a:t> 25 </a:t>
            </a:r>
            <a:r>
              <a:rPr lang="en-US" altLang="zh-CN" sz="2600" dirty="0" err="1" smtClean="0"/>
              <a:t>Gbit</a:t>
            </a:r>
            <a:r>
              <a:rPr lang="en-US" altLang="zh-CN" sz="2600" dirty="0" smtClean="0"/>
              <a:t>/s</a:t>
            </a:r>
            <a:r>
              <a:rPr lang="zh-CN" altLang="zh-CN" sz="2600" dirty="0" smtClean="0"/>
              <a:t>）</a:t>
            </a:r>
            <a:r>
              <a:rPr lang="zh-CN" altLang="en-US" sz="2600" dirty="0"/>
              <a:t>。</a:t>
            </a:r>
            <a:endParaRPr lang="en-US" altLang="zh-CN" sz="2600" dirty="0" smtClean="0"/>
          </a:p>
          <a:p>
            <a:endParaRPr lang="zh-CN" altLang="en-US" sz="2600" dirty="0"/>
          </a:p>
        </p:txBody>
      </p:sp>
      <p:sp>
        <p:nvSpPr>
          <p:cNvPr id="4" name="灯片编号占位符 3"/>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704850" y="115888"/>
            <a:ext cx="7772400" cy="679450"/>
          </a:xfrm>
        </p:spPr>
        <p:txBody>
          <a:bodyPr vert="horz" wrap="square" lIns="91440" tIns="45720" rIns="91440" bIns="45720" anchor="ctr"/>
          <a:p>
            <a:pPr eaLnBrk="1" hangingPunct="1"/>
            <a:r>
              <a:rPr lang="zh-CN" altLang="en-US" sz="3200" dirty="0">
                <a:solidFill>
                  <a:srgbClr val="000066"/>
                </a:solidFill>
                <a:latin typeface="Comic Sans MS" panose="030F0702030302020204" pitchFamily="66" charset="0"/>
                <a:ea typeface="华文行楷" panose="02010800040101010101" pitchFamily="2" charset="-122"/>
                <a:cs typeface="+mj-cs"/>
              </a:rPr>
              <a:t> </a:t>
            </a:r>
            <a:endParaRPr lang="zh-CN" altLang="en-US" sz="3200" dirty="0">
              <a:solidFill>
                <a:srgbClr val="000066"/>
              </a:solidFill>
              <a:latin typeface="Comic Sans MS" panose="030F0702030302020204" pitchFamily="66" charset="0"/>
              <a:ea typeface="华文行楷" panose="02010800040101010101" pitchFamily="2" charset="-122"/>
              <a:cs typeface="+mj-cs"/>
            </a:endParaRPr>
          </a:p>
        </p:txBody>
      </p:sp>
      <p:sp>
        <p:nvSpPr>
          <p:cNvPr id="20483" name="Text Box 3"/>
          <p:cNvSpPr txBox="1"/>
          <p:nvPr/>
        </p:nvSpPr>
        <p:spPr>
          <a:xfrm>
            <a:off x="1011238" y="1492250"/>
            <a:ext cx="1662112" cy="534035"/>
          </a:xfrm>
          <a:prstGeom prst="rect">
            <a:avLst/>
          </a:prstGeom>
          <a:solidFill>
            <a:schemeClr val="accent1"/>
          </a:solid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381000" lvl="0" indent="-381000" eaLnBrk="1" hangingPunct="1">
              <a:lnSpc>
                <a:spcPct val="120000"/>
              </a:lnSpc>
              <a:spcBef>
                <a:spcPct val="50000"/>
              </a:spcBef>
              <a:buFontTx/>
              <a:buNone/>
            </a:pPr>
            <a:r>
              <a:rPr lang="zh-CN" altLang="en-US" sz="2400" b="1" dirty="0">
                <a:solidFill>
                  <a:schemeClr val="bg1"/>
                </a:solidFill>
                <a:latin typeface="Times New Roman" panose="02020603050405020304" pitchFamily="18" charset="0"/>
              </a:rPr>
              <a:t>？发送方：</a:t>
            </a:r>
            <a:endParaRPr lang="zh-CN" altLang="en-US" sz="2400" b="1" dirty="0">
              <a:solidFill>
                <a:schemeClr val="bg1"/>
              </a:solidFill>
              <a:latin typeface="Times New Roman" panose="02020603050405020304" pitchFamily="18" charset="0"/>
            </a:endParaRPr>
          </a:p>
        </p:txBody>
      </p:sp>
      <p:sp>
        <p:nvSpPr>
          <p:cNvPr id="15364" name="Text Box 4"/>
          <p:cNvSpPr txBox="1"/>
          <p:nvPr/>
        </p:nvSpPr>
        <p:spPr>
          <a:xfrm>
            <a:off x="992188" y="2487613"/>
            <a:ext cx="1681162" cy="534035"/>
          </a:xfrm>
          <a:prstGeom prst="rect">
            <a:avLst/>
          </a:prstGeom>
          <a:solidFill>
            <a:schemeClr val="accent2"/>
          </a:solid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381000" lvl="0" indent="-381000" eaLnBrk="1" hangingPunct="1">
              <a:lnSpc>
                <a:spcPct val="120000"/>
              </a:lnSpc>
              <a:spcBef>
                <a:spcPct val="50000"/>
              </a:spcBef>
              <a:buFontTx/>
              <a:buNone/>
            </a:pPr>
            <a:r>
              <a:rPr lang="zh-CN" altLang="en-US" sz="2400" b="1" dirty="0">
                <a:solidFill>
                  <a:schemeClr val="bg1"/>
                </a:solidFill>
                <a:latin typeface="Times New Roman" panose="02020603050405020304" pitchFamily="18" charset="0"/>
              </a:rPr>
              <a:t>？接收方：</a:t>
            </a:r>
            <a:endParaRPr lang="zh-CN" altLang="en-US" sz="2400" b="1" dirty="0">
              <a:solidFill>
                <a:schemeClr val="bg1"/>
              </a:solidFill>
              <a:latin typeface="Times New Roman" panose="02020603050405020304" pitchFamily="18" charset="0"/>
            </a:endParaRPr>
          </a:p>
        </p:txBody>
      </p:sp>
      <p:sp>
        <p:nvSpPr>
          <p:cNvPr id="15365" name="Text Box 5"/>
          <p:cNvSpPr txBox="1"/>
          <p:nvPr/>
        </p:nvSpPr>
        <p:spPr>
          <a:xfrm>
            <a:off x="992188" y="3500438"/>
            <a:ext cx="2041525" cy="534035"/>
          </a:xfrm>
          <a:prstGeom prst="rect">
            <a:avLst/>
          </a:prstGeom>
          <a:solidFill>
            <a:srgbClr val="A2D5EA"/>
          </a:solid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381000" lvl="0" indent="-381000" eaLnBrk="1" hangingPunct="1">
              <a:lnSpc>
                <a:spcPct val="120000"/>
              </a:lnSpc>
              <a:spcBef>
                <a:spcPct val="50000"/>
              </a:spcBef>
              <a:buFontTx/>
              <a:buNone/>
            </a:pPr>
            <a:r>
              <a:rPr lang="zh-CN" altLang="en-US" sz="2400" b="1" dirty="0">
                <a:solidFill>
                  <a:srgbClr val="C00000"/>
                </a:solidFill>
                <a:latin typeface="Times New Roman" panose="02020603050405020304" pitchFamily="18" charset="0"/>
              </a:rPr>
              <a:t>？传输过程：</a:t>
            </a:r>
            <a:endParaRPr lang="zh-CN" altLang="en-US" sz="2400" b="1" dirty="0">
              <a:solidFill>
                <a:srgbClr val="C00000"/>
              </a:solidFill>
              <a:latin typeface="Times New Roman" panose="02020603050405020304" pitchFamily="18" charset="0"/>
            </a:endParaRPr>
          </a:p>
        </p:txBody>
      </p:sp>
      <p:sp>
        <p:nvSpPr>
          <p:cNvPr id="15367" name="Text Box 7"/>
          <p:cNvSpPr txBox="1"/>
          <p:nvPr/>
        </p:nvSpPr>
        <p:spPr>
          <a:xfrm>
            <a:off x="1063625" y="4351338"/>
            <a:ext cx="6913563" cy="977265"/>
          </a:xfrm>
          <a:prstGeom prst="rect">
            <a:avLst/>
          </a:prstGeom>
          <a:solidFill>
            <a:srgbClr val="9EC6D4"/>
          </a:solid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381000" lvl="0" indent="-381000" eaLnBrk="1" hangingPunct="1">
              <a:lnSpc>
                <a:spcPct val="120000"/>
              </a:lnSpc>
              <a:spcBef>
                <a:spcPct val="50000"/>
              </a:spcBef>
              <a:buFontTx/>
              <a:buNone/>
            </a:pPr>
            <a:r>
              <a:rPr lang="zh-CN" altLang="en-US" sz="2400" b="1" dirty="0">
                <a:solidFill>
                  <a:srgbClr val="FF3300"/>
                </a:solidFill>
                <a:latin typeface="Times New Roman" panose="02020603050405020304" pitchFamily="18" charset="0"/>
              </a:rPr>
              <a:t>！针对这些问题所制定的通信规程就是</a:t>
            </a:r>
            <a:r>
              <a:rPr lang="zh-CN" altLang="en-US" sz="2400" b="1" dirty="0">
                <a:solidFill>
                  <a:srgbClr val="000000"/>
                </a:solidFill>
                <a:latin typeface="Times New Roman" panose="02020603050405020304" pitchFamily="18" charset="0"/>
              </a:rPr>
              <a:t>数据链路层的通信协议</a:t>
            </a:r>
            <a:r>
              <a:rPr lang="zh-CN" altLang="en-US" sz="2400" b="1" dirty="0">
                <a:solidFill>
                  <a:srgbClr val="FF3300"/>
                </a:solidFill>
                <a:latin typeface="Times New Roman" panose="02020603050405020304" pitchFamily="18" charset="0"/>
              </a:rPr>
              <a:t>。</a:t>
            </a:r>
            <a:endParaRPr lang="zh-CN" altLang="en-US" sz="2400" b="1" dirty="0">
              <a:solidFill>
                <a:schemeClr val="tx2"/>
              </a:solidFill>
              <a:latin typeface="Times New Roman" panose="02020603050405020304" pitchFamily="18" charset="0"/>
            </a:endParaRPr>
          </a:p>
        </p:txBody>
      </p:sp>
      <p:sp>
        <p:nvSpPr>
          <p:cNvPr id="20487" name="Text Box 8"/>
          <p:cNvSpPr txBox="1"/>
          <p:nvPr/>
        </p:nvSpPr>
        <p:spPr>
          <a:xfrm>
            <a:off x="2730500" y="1412875"/>
            <a:ext cx="6062663" cy="97726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eaLnBrk="1" hangingPunct="1">
              <a:lnSpc>
                <a:spcPct val="120000"/>
              </a:lnSpc>
              <a:spcBef>
                <a:spcPct val="50000"/>
              </a:spcBef>
              <a:buFontTx/>
              <a:buNone/>
            </a:pPr>
            <a:r>
              <a:rPr lang="zh-CN" altLang="en-US" sz="2400" dirty="0">
                <a:latin typeface="Times New Roman" panose="02020603050405020304" pitchFamily="18" charset="0"/>
              </a:rPr>
              <a:t>以多快的速度发送数据帧，即每帧之间相隔多长时间？如何确认对方是否收到数据？</a:t>
            </a:r>
            <a:endParaRPr lang="zh-CN" altLang="en-US" sz="2400" dirty="0">
              <a:latin typeface="Times New Roman" panose="02020603050405020304" pitchFamily="18" charset="0"/>
            </a:endParaRPr>
          </a:p>
        </p:txBody>
      </p:sp>
      <p:sp>
        <p:nvSpPr>
          <p:cNvPr id="15369" name="Text Box 9"/>
          <p:cNvSpPr txBox="1"/>
          <p:nvPr/>
        </p:nvSpPr>
        <p:spPr>
          <a:xfrm>
            <a:off x="2708275" y="2384425"/>
            <a:ext cx="5410200" cy="97726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eaLnBrk="1" hangingPunct="1">
              <a:lnSpc>
                <a:spcPct val="120000"/>
              </a:lnSpc>
              <a:spcBef>
                <a:spcPct val="50000"/>
              </a:spcBef>
              <a:buFontTx/>
              <a:buNone/>
            </a:pPr>
            <a:r>
              <a:rPr lang="zh-CN" altLang="en-US" sz="2400" dirty="0">
                <a:latin typeface="Times New Roman" panose="02020603050405020304" pitchFamily="18" charset="0"/>
              </a:rPr>
              <a:t>是否接收到正确的数据帧？如何告诉发送方？能及时处理接收到的数据帧吗？</a:t>
            </a:r>
            <a:endParaRPr lang="zh-CN" altLang="en-US" sz="2400" dirty="0">
              <a:latin typeface="Times New Roman" panose="02020603050405020304" pitchFamily="18" charset="0"/>
            </a:endParaRPr>
          </a:p>
        </p:txBody>
      </p:sp>
      <p:sp>
        <p:nvSpPr>
          <p:cNvPr id="20489" name="Rectangle 10"/>
          <p:cNvSpPr/>
          <p:nvPr/>
        </p:nvSpPr>
        <p:spPr>
          <a:xfrm>
            <a:off x="133350" y="692150"/>
            <a:ext cx="7772400" cy="679450"/>
          </a:xfrm>
          <a:prstGeom prst="rect">
            <a:avLst/>
          </a:prstGeom>
          <a:noFill/>
          <a:ln w="9525">
            <a:noFill/>
          </a:ln>
        </p:spPr>
        <p:txBody>
          <a:bodyPr anchor="b"/>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algn="ctr" eaLnBrk="1" hangingPunct="1">
              <a:spcBef>
                <a:spcPct val="0"/>
              </a:spcBef>
              <a:buFontTx/>
              <a:buNone/>
            </a:pPr>
            <a:endParaRPr lang="zh-CN" altLang="en-US" sz="4000" b="1" dirty="0">
              <a:solidFill>
                <a:schemeClr val="tx2"/>
              </a:solidFill>
              <a:latin typeface="Times New Roman" panose="02020603050405020304" pitchFamily="18" charset="0"/>
              <a:ea typeface="华文新魏" panose="02010800040101010101" pitchFamily="2" charset="-122"/>
            </a:endParaRPr>
          </a:p>
        </p:txBody>
      </p:sp>
      <p:sp>
        <p:nvSpPr>
          <p:cNvPr id="15371" name="Text Box 11"/>
          <p:cNvSpPr txBox="1"/>
          <p:nvPr/>
        </p:nvSpPr>
        <p:spPr>
          <a:xfrm>
            <a:off x="3035300" y="3516313"/>
            <a:ext cx="4462463" cy="53403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381000" lvl="0" indent="-381000" eaLnBrk="1" hangingPunct="1">
              <a:lnSpc>
                <a:spcPct val="120000"/>
              </a:lnSpc>
              <a:spcBef>
                <a:spcPct val="50000"/>
              </a:spcBef>
              <a:buFontTx/>
              <a:buNone/>
            </a:pPr>
            <a:r>
              <a:rPr lang="zh-CN" altLang="en-US" sz="2400" dirty="0">
                <a:latin typeface="Times New Roman" panose="02020603050405020304" pitchFamily="18" charset="0"/>
              </a:rPr>
              <a:t>会出错吗？会丢失数据帧吗？</a:t>
            </a:r>
            <a:endParaRPr lang="zh-CN" altLang="en-US" sz="2400" dirty="0">
              <a:latin typeface="Times New Roman" panose="02020603050405020304" pitchFamily="18" charset="0"/>
            </a:endParaRPr>
          </a:p>
        </p:txBody>
      </p:sp>
      <p:sp>
        <p:nvSpPr>
          <p:cNvPr id="20491" name="Rectangle 2"/>
          <p:cNvSpPr/>
          <p:nvPr/>
        </p:nvSpPr>
        <p:spPr>
          <a:xfrm>
            <a:off x="1581150" y="261938"/>
            <a:ext cx="6324600" cy="533400"/>
          </a:xfrm>
          <a:prstGeom prst="rect">
            <a:avLst/>
          </a:prstGeom>
          <a:noFill/>
          <a:ln w="9525">
            <a:noFill/>
          </a:ln>
        </p:spPr>
        <p:txBody>
          <a:bodyPr anchor="ct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algn="r">
              <a:spcBef>
                <a:spcPct val="0"/>
              </a:spcBef>
              <a:buFontTx/>
              <a:buNone/>
            </a:pPr>
            <a:r>
              <a:rPr lang="zh-CN" altLang="en-US" sz="4000" dirty="0">
                <a:solidFill>
                  <a:schemeClr val="tx1"/>
                </a:solidFill>
                <a:latin typeface="Times New Roman" panose="02020603050405020304" pitchFamily="18" charset="0"/>
              </a:rPr>
              <a:t>在数据链路层上传输数据帧</a:t>
            </a:r>
            <a:endParaRPr lang="zh-CN" altLang="en-US" sz="4000" dirty="0">
              <a:solidFill>
                <a:schemeClr val="tx1"/>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9"/>
                                        </p:tgtEl>
                                        <p:attrNameLst>
                                          <p:attrName>style.visibility</p:attrName>
                                        </p:attrNameLst>
                                      </p:cBhvr>
                                      <p:to>
                                        <p:strVal val="visible"/>
                                      </p:to>
                                    </p:set>
                                    <p:anim calcmode="lin" valueType="num">
                                      <p:cBhvr additive="base">
                                        <p:cTn id="7" dur="500" fill="hold"/>
                                        <p:tgtEl>
                                          <p:spTgt spid="15369"/>
                                        </p:tgtEl>
                                        <p:attrNameLst>
                                          <p:attrName>ppt_x</p:attrName>
                                        </p:attrNameLst>
                                      </p:cBhvr>
                                      <p:tavLst>
                                        <p:tav tm="0">
                                          <p:val>
                                            <p:strVal val="#ppt_x"/>
                                          </p:val>
                                        </p:tav>
                                        <p:tav tm="100000">
                                          <p:val>
                                            <p:strVal val="#ppt_x"/>
                                          </p:val>
                                        </p:tav>
                                      </p:tavLst>
                                    </p:anim>
                                    <p:anim calcmode="lin" valueType="num">
                                      <p:cBhvr additive="base">
                                        <p:cTn id="8" dur="500" fill="hold"/>
                                        <p:tgtEl>
                                          <p:spTgt spid="1536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364"/>
                                        </p:tgtEl>
                                        <p:attrNameLst>
                                          <p:attrName>style.visibility</p:attrName>
                                        </p:attrNameLst>
                                      </p:cBhvr>
                                      <p:to>
                                        <p:strVal val="visible"/>
                                      </p:to>
                                    </p:set>
                                    <p:anim calcmode="lin" valueType="num">
                                      <p:cBhvr additive="base">
                                        <p:cTn id="11" dur="500" fill="hold"/>
                                        <p:tgtEl>
                                          <p:spTgt spid="15364"/>
                                        </p:tgtEl>
                                        <p:attrNameLst>
                                          <p:attrName>ppt_x</p:attrName>
                                        </p:attrNameLst>
                                      </p:cBhvr>
                                      <p:tavLst>
                                        <p:tav tm="0">
                                          <p:val>
                                            <p:strVal val="#ppt_x"/>
                                          </p:val>
                                        </p:tav>
                                        <p:tav tm="100000">
                                          <p:val>
                                            <p:strVal val="#ppt_x"/>
                                          </p:val>
                                        </p:tav>
                                      </p:tavLst>
                                    </p:anim>
                                    <p:anim calcmode="lin" valueType="num">
                                      <p:cBhvr additive="base">
                                        <p:cTn id="12" dur="500" fill="hold"/>
                                        <p:tgtEl>
                                          <p:spTgt spid="1536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365"/>
                                        </p:tgtEl>
                                        <p:attrNameLst>
                                          <p:attrName>style.visibility</p:attrName>
                                        </p:attrNameLst>
                                      </p:cBhvr>
                                      <p:to>
                                        <p:strVal val="visible"/>
                                      </p:to>
                                    </p:set>
                                    <p:anim calcmode="lin" valueType="num">
                                      <p:cBhvr additive="base">
                                        <p:cTn id="17" dur="500" fill="hold"/>
                                        <p:tgtEl>
                                          <p:spTgt spid="15365"/>
                                        </p:tgtEl>
                                        <p:attrNameLst>
                                          <p:attrName>ppt_x</p:attrName>
                                        </p:attrNameLst>
                                      </p:cBhvr>
                                      <p:tavLst>
                                        <p:tav tm="0">
                                          <p:val>
                                            <p:strVal val="#ppt_x"/>
                                          </p:val>
                                        </p:tav>
                                        <p:tav tm="100000">
                                          <p:val>
                                            <p:strVal val="#ppt_x"/>
                                          </p:val>
                                        </p:tav>
                                      </p:tavLst>
                                    </p:anim>
                                    <p:anim calcmode="lin" valueType="num">
                                      <p:cBhvr additive="base">
                                        <p:cTn id="18" dur="500" fill="hold"/>
                                        <p:tgtEl>
                                          <p:spTgt spid="1536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371"/>
                                        </p:tgtEl>
                                        <p:attrNameLst>
                                          <p:attrName>style.visibility</p:attrName>
                                        </p:attrNameLst>
                                      </p:cBhvr>
                                      <p:to>
                                        <p:strVal val="visible"/>
                                      </p:to>
                                    </p:set>
                                    <p:anim calcmode="lin" valueType="num">
                                      <p:cBhvr additive="base">
                                        <p:cTn id="21" dur="500" fill="hold"/>
                                        <p:tgtEl>
                                          <p:spTgt spid="15371"/>
                                        </p:tgtEl>
                                        <p:attrNameLst>
                                          <p:attrName>ppt_x</p:attrName>
                                        </p:attrNameLst>
                                      </p:cBhvr>
                                      <p:tavLst>
                                        <p:tav tm="0">
                                          <p:val>
                                            <p:strVal val="#ppt_x"/>
                                          </p:val>
                                        </p:tav>
                                        <p:tav tm="100000">
                                          <p:val>
                                            <p:strVal val="#ppt_x"/>
                                          </p:val>
                                        </p:tav>
                                      </p:tavLst>
                                    </p:anim>
                                    <p:anim calcmode="lin" valueType="num">
                                      <p:cBhvr additive="base">
                                        <p:cTn id="22" dur="500" fill="hold"/>
                                        <p:tgtEl>
                                          <p:spTgt spid="1537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367"/>
                                        </p:tgtEl>
                                        <p:attrNameLst>
                                          <p:attrName>style.visibility</p:attrName>
                                        </p:attrNameLst>
                                      </p:cBhvr>
                                      <p:to>
                                        <p:strVal val="visible"/>
                                      </p:to>
                                    </p:set>
                                    <p:anim calcmode="lin" valueType="num">
                                      <p:cBhvr additive="base">
                                        <p:cTn id="27" dur="500" fill="hold"/>
                                        <p:tgtEl>
                                          <p:spTgt spid="15367"/>
                                        </p:tgtEl>
                                        <p:attrNameLst>
                                          <p:attrName>ppt_x</p:attrName>
                                        </p:attrNameLst>
                                      </p:cBhvr>
                                      <p:tavLst>
                                        <p:tav tm="0">
                                          <p:val>
                                            <p:strVal val="#ppt_x"/>
                                          </p:val>
                                        </p:tav>
                                        <p:tav tm="100000">
                                          <p:val>
                                            <p:strVal val="#ppt_x"/>
                                          </p:val>
                                        </p:tav>
                                      </p:tavLst>
                                    </p:anim>
                                    <p:anim calcmode="lin" valueType="num">
                                      <p:cBhvr additive="base">
                                        <p:cTn id="28" dur="500" fill="hold"/>
                                        <p:tgtEl>
                                          <p:spTgt spid="153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ldLvl="0" animBg="1"/>
      <p:bldP spid="15365" grpId="0" bldLvl="0" animBg="1"/>
      <p:bldP spid="15367" grpId="0" bldLvl="0" animBg="1"/>
      <p:bldP spid="15369" grpId="0"/>
      <p:bldP spid="15371"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40GE/100GE </a:t>
            </a:r>
            <a:r>
              <a:rPr lang="zh-CN" altLang="en-US" dirty="0" smtClean="0"/>
              <a:t>的物理层</a:t>
            </a:r>
            <a:endParaRPr lang="zh-CN" altLang="en-US" dirty="0"/>
          </a:p>
        </p:txBody>
      </p:sp>
      <p:graphicFrame>
        <p:nvGraphicFramePr>
          <p:cNvPr id="4" name="表格 3"/>
          <p:cNvGraphicFramePr>
            <a:graphicFrameLocks noGrp="1"/>
          </p:cNvGraphicFramePr>
          <p:nvPr/>
        </p:nvGraphicFramePr>
        <p:xfrm>
          <a:off x="776536" y="1946448"/>
          <a:ext cx="8496944" cy="3236137"/>
        </p:xfrm>
        <a:graphic>
          <a:graphicData uri="http://schemas.openxmlformats.org/drawingml/2006/table">
            <a:tbl>
              <a:tblPr firstRow="1" firstCol="1" lastRow="1" lastCol="1" bandRow="1" bandCol="1"/>
              <a:tblGrid>
                <a:gridCol w="3600400"/>
                <a:gridCol w="2304256"/>
                <a:gridCol w="2592288"/>
              </a:tblGrid>
              <a:tr h="546448">
                <a:tc>
                  <a:txBody>
                    <a:bodyPr/>
                    <a:lstStyle/>
                    <a:p>
                      <a:pPr marL="0" algn="ctr" defTabSz="914400" rtl="0" eaLnBrk="1" latinLnBrk="0" hangingPunct="1">
                        <a:lnSpc>
                          <a:spcPct val="100000"/>
                        </a:lnSpc>
                        <a:spcAft>
                          <a:spcPts val="0"/>
                        </a:spcAft>
                        <a:tabLst>
                          <a:tab pos="1752600" algn="l"/>
                        </a:tabLst>
                      </a:pPr>
                      <a:r>
                        <a:rPr lang="zh-CN" sz="2400" b="1" kern="1200" dirty="0">
                          <a:effectLst/>
                          <a:latin typeface="+mn-lt"/>
                          <a:ea typeface="黑体" panose="02010609060101010101" pitchFamily="2" charset="-122"/>
                        </a:rPr>
                        <a:t>物理层</a:t>
                      </a:r>
                      <a:endParaRPr lang="zh-CN" sz="2400" b="1" kern="1200" dirty="0">
                        <a:solidFill>
                          <a:schemeClr val="tx1"/>
                        </a:solidFill>
                        <a:effectLst/>
                        <a:latin typeface="+mn-lt"/>
                        <a:ea typeface="黑体" panose="02010609060101010101"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smtClean="0">
                          <a:effectLst/>
                          <a:latin typeface="+mn-lt"/>
                          <a:ea typeface="黑体" panose="02010609060101010101" pitchFamily="2" charset="-122"/>
                        </a:rPr>
                        <a:t>40GE</a:t>
                      </a:r>
                      <a:endParaRPr lang="zh-CN" sz="24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smtClean="0">
                          <a:effectLst/>
                          <a:latin typeface="+mn-lt"/>
                          <a:ea typeface="黑体" panose="02010609060101010101" pitchFamily="2" charset="-122"/>
                        </a:rPr>
                        <a:t>100GE</a:t>
                      </a:r>
                      <a:endParaRPr lang="zh-CN" sz="24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anose="02010609060101010101" pitchFamily="2" charset="-122"/>
                        </a:rPr>
                        <a:t>在</a:t>
                      </a:r>
                      <a:r>
                        <a:rPr lang="zh-CN" sz="2000" b="1" kern="1200" dirty="0">
                          <a:solidFill>
                            <a:schemeClr val="tx1"/>
                          </a:solidFill>
                          <a:effectLst/>
                          <a:latin typeface="+mn-lt"/>
                          <a:ea typeface="黑体" panose="02010609060101010101" pitchFamily="2" charset="-122"/>
                          <a:cs typeface="+mn-cs"/>
                        </a:rPr>
                        <a:t>背板上</a:t>
                      </a:r>
                      <a:r>
                        <a:rPr lang="zh-CN" sz="2000" b="1" kern="1200" dirty="0">
                          <a:effectLst/>
                          <a:latin typeface="+mn-lt"/>
                          <a:ea typeface="黑体" panose="02010609060101010101" pitchFamily="2" charset="-122"/>
                        </a:rPr>
                        <a:t>传输至少</a:t>
                      </a:r>
                      <a:r>
                        <a:rPr lang="zh-CN" sz="2000" b="1" kern="1200" dirty="0" smtClean="0">
                          <a:effectLst/>
                          <a:latin typeface="+mn-lt"/>
                          <a:ea typeface="黑体" panose="02010609060101010101" pitchFamily="2" charset="-122"/>
                        </a:rPr>
                        <a:t>超过</a:t>
                      </a:r>
                      <a:r>
                        <a:rPr lang="en-US" altLang="zh-CN" sz="2000" b="1" kern="1200" dirty="0" smtClean="0">
                          <a:effectLst/>
                          <a:latin typeface="+mn-lt"/>
                          <a:ea typeface="黑体" panose="02010609060101010101" pitchFamily="2" charset="-122"/>
                        </a:rPr>
                        <a:t> </a:t>
                      </a:r>
                      <a:r>
                        <a:rPr lang="en-US" sz="2000" b="1" kern="1200" dirty="0" smtClean="0">
                          <a:effectLst/>
                          <a:latin typeface="+mn-lt"/>
                          <a:ea typeface="黑体" panose="02010609060101010101" pitchFamily="2" charset="-122"/>
                        </a:rPr>
                        <a:t>1 </a:t>
                      </a:r>
                      <a:r>
                        <a:rPr lang="en-US" sz="2000" b="1" kern="1200" dirty="0">
                          <a:effectLst/>
                          <a:latin typeface="+mn-lt"/>
                          <a:ea typeface="黑体" panose="02010609060101010101" pitchFamily="2" charset="-122"/>
                        </a:rPr>
                        <a:t>m </a:t>
                      </a:r>
                      <a:endParaRPr lang="zh-CN" sz="2000" b="1" kern="1200" dirty="0">
                        <a:solidFill>
                          <a:schemeClr val="tx1"/>
                        </a:solidFill>
                        <a:effectLst/>
                        <a:latin typeface="+mn-lt"/>
                        <a:ea typeface="黑体" panose="02010609060101010101"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40GBASE-KR4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a:effectLst/>
                          <a:latin typeface="+mn-lt"/>
                          <a:ea typeface="黑体" panose="02010609060101010101" pitchFamily="2" charset="-122"/>
                        </a:rPr>
                        <a:t> </a:t>
                      </a:r>
                      <a:endParaRPr lang="zh-CN" sz="2000" b="1">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483">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anose="02010609060101010101" pitchFamily="2" charset="-122"/>
                        </a:rPr>
                        <a:t>在铜缆上传输至少</a:t>
                      </a:r>
                      <a:r>
                        <a:rPr lang="zh-CN" sz="2000" b="1" kern="1200" dirty="0" smtClean="0">
                          <a:effectLst/>
                          <a:latin typeface="+mn-lt"/>
                          <a:ea typeface="黑体" panose="02010609060101010101" pitchFamily="2" charset="-122"/>
                        </a:rPr>
                        <a:t>超过</a:t>
                      </a:r>
                      <a:r>
                        <a:rPr lang="en-US" altLang="zh-CN" sz="2000" b="1" kern="1200" dirty="0" smtClean="0">
                          <a:effectLst/>
                          <a:latin typeface="+mn-lt"/>
                          <a:ea typeface="黑体" panose="02010609060101010101" pitchFamily="2" charset="-122"/>
                        </a:rPr>
                        <a:t> </a:t>
                      </a:r>
                      <a:r>
                        <a:rPr lang="en-US" sz="2000" b="1" kern="1200" dirty="0" smtClean="0">
                          <a:effectLst/>
                          <a:latin typeface="+mn-lt"/>
                          <a:ea typeface="黑体" panose="02010609060101010101" pitchFamily="2" charset="-122"/>
                        </a:rPr>
                        <a:t>7 </a:t>
                      </a:r>
                      <a:r>
                        <a:rPr lang="en-US" sz="2000" b="1" kern="1200" dirty="0">
                          <a:effectLst/>
                          <a:latin typeface="+mn-lt"/>
                          <a:ea typeface="黑体" panose="02010609060101010101" pitchFamily="2" charset="-122"/>
                        </a:rPr>
                        <a:t>m</a:t>
                      </a:r>
                      <a:endParaRPr lang="zh-CN" sz="2000" b="1" kern="1200" dirty="0">
                        <a:solidFill>
                          <a:schemeClr val="tx1"/>
                        </a:solidFill>
                        <a:effectLst/>
                        <a:latin typeface="+mn-lt"/>
                        <a:ea typeface="黑体" panose="02010609060101010101"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40GBASE-CR4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100GBASE-CR10</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483">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anose="02010609060101010101" pitchFamily="2" charset="-122"/>
                        </a:rPr>
                        <a:t>在多模光纤上传输</a:t>
                      </a:r>
                      <a:r>
                        <a:rPr lang="zh-CN" sz="2000" b="1" kern="1200" dirty="0" smtClean="0">
                          <a:effectLst/>
                          <a:latin typeface="+mn-lt"/>
                          <a:ea typeface="黑体" panose="02010609060101010101" pitchFamily="2" charset="-122"/>
                        </a:rPr>
                        <a:t>至少</a:t>
                      </a:r>
                      <a:r>
                        <a:rPr lang="en-US" altLang="zh-CN" sz="2000" b="1" kern="1200" dirty="0" smtClean="0">
                          <a:effectLst/>
                          <a:latin typeface="+mn-lt"/>
                          <a:ea typeface="黑体" panose="02010609060101010101" pitchFamily="2" charset="-122"/>
                        </a:rPr>
                        <a:t> </a:t>
                      </a:r>
                      <a:r>
                        <a:rPr lang="en-US" sz="2000" b="1" kern="1200" dirty="0" smtClean="0">
                          <a:effectLst/>
                          <a:latin typeface="+mn-lt"/>
                          <a:ea typeface="黑体" panose="02010609060101010101" pitchFamily="2" charset="-122"/>
                        </a:rPr>
                        <a:t>100 </a:t>
                      </a:r>
                      <a:r>
                        <a:rPr lang="en-US" sz="2000" b="1" kern="1200" dirty="0">
                          <a:effectLst/>
                          <a:latin typeface="+mn-lt"/>
                          <a:ea typeface="黑体" panose="02010609060101010101" pitchFamily="2" charset="-122"/>
                        </a:rPr>
                        <a:t>m</a:t>
                      </a:r>
                      <a:endParaRPr lang="zh-CN" sz="2000" b="1" kern="1200" dirty="0">
                        <a:solidFill>
                          <a:schemeClr val="tx1"/>
                        </a:solidFill>
                        <a:effectLst/>
                        <a:latin typeface="+mn-lt"/>
                        <a:ea typeface="黑体" panose="02010609060101010101"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40GBASE-SR4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smtClean="0">
                          <a:effectLst/>
                          <a:latin typeface="+mn-lt"/>
                          <a:ea typeface="黑体" panose="02010609060101010101" pitchFamily="2" charset="-122"/>
                        </a:rPr>
                        <a:t>100GBASE-SR10</a:t>
                      </a:r>
                      <a:r>
                        <a:rPr lang="zh-CN" altLang="en-US" sz="2000" b="1" dirty="0" smtClean="0">
                          <a:effectLst/>
                          <a:latin typeface="+mn-lt"/>
                          <a:ea typeface="黑体" panose="02010609060101010101" pitchFamily="2" charset="-122"/>
                        </a:rPr>
                        <a:t>，</a:t>
                      </a:r>
                      <a:endParaRPr lang="en-US" sz="2000" b="1" dirty="0" smtClean="0">
                        <a:effectLst/>
                        <a:latin typeface="+mn-lt"/>
                        <a:ea typeface="黑体" panose="02010609060101010101" pitchFamily="2" charset="-122"/>
                      </a:endParaRPr>
                    </a:p>
                    <a:p>
                      <a:pPr algn="just">
                        <a:lnSpc>
                          <a:spcPct val="100000"/>
                        </a:lnSpc>
                        <a:spcAft>
                          <a:spcPts val="0"/>
                        </a:spcAft>
                        <a:tabLst>
                          <a:tab pos="1752600" algn="l"/>
                        </a:tabLst>
                      </a:pPr>
                      <a:r>
                        <a:rPr lang="zh-CN" altLang="en-US" sz="2000" b="1" dirty="0" smtClean="0">
                          <a:effectLst/>
                          <a:latin typeface="+mn-lt"/>
                          <a:ea typeface="黑体" panose="02010609060101010101" pitchFamily="2" charset="-122"/>
                        </a:rPr>
                        <a:t>*</a:t>
                      </a:r>
                      <a:r>
                        <a:rPr lang="en-US" altLang="zh-CN" sz="2000" b="1" dirty="0" smtClean="0">
                          <a:effectLst/>
                          <a:latin typeface="+mn-lt"/>
                          <a:ea typeface="黑体" panose="02010609060101010101" pitchFamily="2" charset="-122"/>
                        </a:rPr>
                        <a:t>100GBASE-SR4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anose="02010609060101010101" pitchFamily="2" charset="-122"/>
                        </a:rPr>
                        <a:t>在单模光纤上传输</a:t>
                      </a:r>
                      <a:r>
                        <a:rPr lang="zh-CN" sz="2000" b="1" kern="1200" dirty="0" smtClean="0">
                          <a:effectLst/>
                          <a:latin typeface="+mn-lt"/>
                          <a:ea typeface="黑体" panose="02010609060101010101" pitchFamily="2" charset="-122"/>
                        </a:rPr>
                        <a:t>至少</a:t>
                      </a:r>
                      <a:r>
                        <a:rPr lang="en-US" altLang="zh-CN" sz="2000" b="1" kern="1200" dirty="0" smtClean="0">
                          <a:effectLst/>
                          <a:latin typeface="+mn-lt"/>
                          <a:ea typeface="黑体" panose="02010609060101010101" pitchFamily="2" charset="-122"/>
                        </a:rPr>
                        <a:t> </a:t>
                      </a:r>
                      <a:r>
                        <a:rPr lang="en-US" sz="2000" b="1" kern="1200" dirty="0" smtClean="0">
                          <a:effectLst/>
                          <a:latin typeface="+mn-lt"/>
                          <a:ea typeface="黑体" panose="02010609060101010101" pitchFamily="2" charset="-122"/>
                        </a:rPr>
                        <a:t>10 </a:t>
                      </a:r>
                      <a:r>
                        <a:rPr lang="en-US" sz="2000" b="1" kern="1200" dirty="0">
                          <a:effectLst/>
                          <a:latin typeface="+mn-lt"/>
                          <a:ea typeface="黑体" panose="02010609060101010101" pitchFamily="2" charset="-122"/>
                        </a:rPr>
                        <a:t>km</a:t>
                      </a:r>
                      <a:endParaRPr lang="zh-CN" sz="2000" b="1" kern="1200" dirty="0">
                        <a:solidFill>
                          <a:schemeClr val="tx1"/>
                        </a:solidFill>
                        <a:effectLst/>
                        <a:latin typeface="+mn-lt"/>
                        <a:ea typeface="黑体" panose="02010609060101010101"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40GBASE-LR4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100GBASE-LR4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anose="02010609060101010101" pitchFamily="2" charset="-122"/>
                        </a:rPr>
                        <a:t>在单模光纤上传输</a:t>
                      </a:r>
                      <a:r>
                        <a:rPr lang="zh-CN" sz="2000" b="1" kern="1200" dirty="0" smtClean="0">
                          <a:effectLst/>
                          <a:latin typeface="+mn-lt"/>
                          <a:ea typeface="黑体" panose="02010609060101010101" pitchFamily="2" charset="-122"/>
                        </a:rPr>
                        <a:t>至少</a:t>
                      </a:r>
                      <a:r>
                        <a:rPr lang="en-US" altLang="zh-CN" sz="2000" b="1" kern="1200" dirty="0" smtClean="0">
                          <a:effectLst/>
                          <a:latin typeface="+mn-lt"/>
                          <a:ea typeface="黑体" panose="02010609060101010101" pitchFamily="2" charset="-122"/>
                        </a:rPr>
                        <a:t> </a:t>
                      </a:r>
                      <a:r>
                        <a:rPr lang="en-US" sz="2000" b="1" kern="1200" dirty="0" smtClean="0">
                          <a:effectLst/>
                          <a:latin typeface="+mn-lt"/>
                          <a:ea typeface="黑体" panose="02010609060101010101" pitchFamily="2" charset="-122"/>
                        </a:rPr>
                        <a:t>40 </a:t>
                      </a:r>
                      <a:r>
                        <a:rPr lang="en-US" sz="2000" b="1" kern="1200" dirty="0">
                          <a:effectLst/>
                          <a:latin typeface="+mn-lt"/>
                          <a:ea typeface="黑体" panose="02010609060101010101" pitchFamily="2" charset="-122"/>
                        </a:rPr>
                        <a:t>km</a:t>
                      </a:r>
                      <a:endParaRPr lang="zh-CN" sz="2000" b="1" kern="1200" dirty="0">
                        <a:solidFill>
                          <a:schemeClr val="tx1"/>
                        </a:solidFill>
                        <a:effectLst/>
                        <a:latin typeface="+mn-lt"/>
                        <a:ea typeface="黑体" panose="02010609060101010101"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altLang="en-US" sz="2000" b="1" dirty="0" smtClean="0">
                          <a:effectLst/>
                          <a:latin typeface="+mn-lt"/>
                          <a:ea typeface="黑体" panose="02010609060101010101" pitchFamily="2" charset="-122"/>
                        </a:rPr>
                        <a:t>*</a:t>
                      </a:r>
                      <a:r>
                        <a:rPr lang="en-US" sz="2000" b="1" dirty="0" smtClean="0">
                          <a:effectLst/>
                          <a:latin typeface="+mn-lt"/>
                          <a:ea typeface="黑体" panose="02010609060101010101" pitchFamily="2" charset="-122"/>
                        </a:rPr>
                        <a:t>40GBASE-ER</a:t>
                      </a:r>
                      <a:r>
                        <a:rPr lang="en-US" sz="2000" b="1" dirty="0">
                          <a:effectLst/>
                          <a:latin typeface="+mn-lt"/>
                          <a:ea typeface="黑体" panose="02010609060101010101" pitchFamily="2" charset="-122"/>
                        </a:rPr>
                        <a:t> </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100GBASE-ER4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784648" y="1484784"/>
            <a:ext cx="66247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eaLnBrk="1" hangingPunct="1">
              <a:tabLst>
                <a:tab pos="1752600" algn="l"/>
              </a:tabLst>
            </a:pPr>
            <a:r>
              <a:rPr lang="en-US" altLang="zh-CN" sz="2400" b="1" dirty="0" smtClean="0">
                <a:latin typeface="+mn-lt"/>
                <a:ea typeface="黑体" panose="02010609060101010101" pitchFamily="2" charset="-122"/>
                <a:cs typeface="Times New Roman" panose="02020603050405020304" pitchFamily="18" charset="0"/>
              </a:rPr>
              <a:t>40GE/10GE </a:t>
            </a:r>
            <a:r>
              <a:rPr lang="zh-CN" altLang="en-US" sz="2400" b="1" dirty="0" smtClean="0">
                <a:latin typeface="+mn-lt"/>
                <a:ea typeface="黑体" panose="02010609060101010101" pitchFamily="2" charset="-122"/>
                <a:cs typeface="Times New Roman" panose="02020603050405020304" pitchFamily="18" charset="0"/>
              </a:rPr>
              <a:t>的</a:t>
            </a:r>
            <a:r>
              <a:rPr lang="zh-CN" altLang="en-US" sz="2400" b="1" dirty="0">
                <a:latin typeface="+mn-lt"/>
                <a:ea typeface="黑体" panose="02010609060101010101" pitchFamily="2" charset="-122"/>
                <a:cs typeface="Times New Roman" panose="02020603050405020304" pitchFamily="18" charset="0"/>
              </a:rPr>
              <a:t>物理层标准</a:t>
            </a:r>
            <a:endParaRPr lang="zh-CN" altLang="en-US" sz="2400" b="1" dirty="0">
              <a:latin typeface="+mn-lt"/>
              <a:ea typeface="黑体" panose="0201060906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p>
            <a:fld id="{14338B79-8FD5-46F1-8A19-651A319ADB19}" type="slidenum">
              <a:rPr lang="zh-CN" altLang="en-US"/>
            </a:fld>
            <a:endParaRPr lang="en-US" altLang="zh-CN"/>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pPr algn="ctr"/>
            <a:r>
              <a:rPr lang="zh-CN" altLang="en-US"/>
              <a:t>端到端的以太网传输 </a:t>
            </a:r>
            <a:endParaRPr lang="zh-CN" altLang="en-US"/>
          </a:p>
        </p:txBody>
      </p:sp>
      <p:sp>
        <p:nvSpPr>
          <p:cNvPr id="492547" name="Rectangle 3"/>
          <p:cNvSpPr>
            <a:spLocks noGrp="1" noChangeArrowheads="1"/>
          </p:cNvSpPr>
          <p:nvPr>
            <p:ph idx="1"/>
          </p:nvPr>
        </p:nvSpPr>
        <p:spPr/>
        <p:txBody>
          <a:bodyPr/>
          <a:lstStyle/>
          <a:p>
            <a:r>
              <a:rPr lang="zh-CN" altLang="en-US" dirty="0" smtClean="0"/>
              <a:t>以太网</a:t>
            </a:r>
            <a:r>
              <a:rPr lang="zh-CN" altLang="en-US" dirty="0"/>
              <a:t>的工作范围已经从局域网（校园网、企业网）扩大到城域网和广域网，从而</a:t>
            </a:r>
            <a:r>
              <a:rPr lang="zh-CN" altLang="en-US" dirty="0">
                <a:solidFill>
                  <a:srgbClr val="FF0000"/>
                </a:solidFill>
              </a:rPr>
              <a:t>实现了端到端的以太网传输。</a:t>
            </a:r>
            <a:endParaRPr lang="zh-CN" altLang="en-US" dirty="0">
              <a:solidFill>
                <a:srgbClr val="FF0000"/>
              </a:solidFill>
            </a:endParaRPr>
          </a:p>
          <a:p>
            <a:r>
              <a:rPr lang="zh-CN" altLang="en-US" dirty="0"/>
              <a:t>这种工作方式的</a:t>
            </a:r>
            <a:r>
              <a:rPr lang="zh-CN" altLang="en-US" dirty="0" smtClean="0"/>
              <a:t>好处有： </a:t>
            </a:r>
            <a:endParaRPr lang="zh-CN" altLang="en-US" dirty="0"/>
          </a:p>
          <a:p>
            <a:pPr lvl="1"/>
            <a:r>
              <a:rPr lang="zh-CN" altLang="en-US" dirty="0" smtClean="0">
                <a:solidFill>
                  <a:srgbClr val="0000FF"/>
                </a:solidFill>
                <a:latin typeface="Arial" panose="020B0604020202020204" pitchFamily="34" charset="0"/>
              </a:rPr>
              <a:t>技术成熟；</a:t>
            </a:r>
            <a:endParaRPr lang="zh-CN" altLang="en-US" dirty="0">
              <a:solidFill>
                <a:srgbClr val="0000FF"/>
              </a:solidFill>
              <a:latin typeface="Arial" panose="020B0604020202020204" pitchFamily="34" charset="0"/>
            </a:endParaRPr>
          </a:p>
          <a:p>
            <a:pPr lvl="1"/>
            <a:r>
              <a:rPr lang="zh-CN" altLang="en-US" dirty="0" smtClean="0">
                <a:solidFill>
                  <a:srgbClr val="0000FF"/>
                </a:solidFill>
                <a:latin typeface="Arial" panose="020B0604020202020204" pitchFamily="34" charset="0"/>
                <a:ea typeface="黑体" panose="02010609060101010101" pitchFamily="2" charset="-122"/>
              </a:rPr>
              <a:t>互操作性很好；</a:t>
            </a:r>
            <a:endParaRPr lang="zh-CN" altLang="en-US" dirty="0">
              <a:solidFill>
                <a:srgbClr val="0000FF"/>
              </a:solidFill>
              <a:latin typeface="Arial" panose="020B0604020202020204" pitchFamily="34" charset="0"/>
              <a:ea typeface="黑体" panose="02010609060101010101" pitchFamily="2" charset="-122"/>
            </a:endParaRPr>
          </a:p>
          <a:p>
            <a:pPr lvl="1"/>
            <a:r>
              <a:rPr lang="zh-CN" altLang="en-US" dirty="0">
                <a:solidFill>
                  <a:srgbClr val="0000FF"/>
                </a:solidFill>
                <a:latin typeface="Arial" panose="020B0604020202020204" pitchFamily="34" charset="0"/>
                <a:ea typeface="黑体" panose="02010609060101010101" pitchFamily="2" charset="-122"/>
              </a:rPr>
              <a:t>在广域网中使用以太网时价格</a:t>
            </a:r>
            <a:r>
              <a:rPr lang="zh-CN" altLang="en-US" dirty="0" smtClean="0">
                <a:solidFill>
                  <a:srgbClr val="0000FF"/>
                </a:solidFill>
                <a:latin typeface="Arial" panose="020B0604020202020204" pitchFamily="34" charset="0"/>
                <a:ea typeface="黑体" panose="02010609060101010101" pitchFamily="2" charset="-122"/>
              </a:rPr>
              <a:t>便宜；</a:t>
            </a:r>
            <a:endParaRPr lang="zh-CN" altLang="en-US" dirty="0">
              <a:solidFill>
                <a:srgbClr val="0000FF"/>
              </a:solidFill>
              <a:latin typeface="Arial" panose="020B0604020202020204" pitchFamily="34" charset="0"/>
              <a:ea typeface="黑体" panose="02010609060101010101" pitchFamily="2" charset="-122"/>
            </a:endParaRPr>
          </a:p>
          <a:p>
            <a:pPr lvl="1"/>
            <a:r>
              <a:rPr lang="zh-CN" altLang="en-US" dirty="0" smtClean="0">
                <a:solidFill>
                  <a:srgbClr val="0000FF"/>
                </a:solidFill>
                <a:latin typeface="Arial" panose="020B0604020202020204" pitchFamily="34" charset="0"/>
                <a:ea typeface="黑体" panose="02010609060101010101" pitchFamily="2" charset="-122"/>
              </a:rPr>
              <a:t>采用统一的以太网帧格式，简化</a:t>
            </a:r>
            <a:r>
              <a:rPr lang="zh-CN" altLang="en-US" dirty="0">
                <a:solidFill>
                  <a:srgbClr val="0000FF"/>
                </a:solidFill>
                <a:latin typeface="Arial" panose="020B0604020202020204" pitchFamily="34" charset="0"/>
                <a:ea typeface="黑体" panose="02010609060101010101" pitchFamily="2" charset="-122"/>
              </a:rPr>
              <a:t>了操作和管理。</a:t>
            </a:r>
            <a:r>
              <a:rPr lang="zh-CN" altLang="en-US" sz="3200" dirty="0">
                <a:solidFill>
                  <a:srgbClr val="0000FF"/>
                </a:solidFill>
              </a:rPr>
              <a:t>   </a:t>
            </a:r>
            <a:r>
              <a:rPr lang="zh-CN" altLang="en-US" dirty="0">
                <a:solidFill>
                  <a:srgbClr val="0000FF"/>
                </a:solidFill>
              </a:rPr>
              <a:t>  </a:t>
            </a:r>
            <a:endParaRPr lang="zh-CN" altLang="en-US" dirty="0">
              <a:solidFill>
                <a:srgbClr val="0000FF"/>
              </a:solidFill>
            </a:endParaRPr>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xfrm>
            <a:off x="495300" y="188640"/>
            <a:ext cx="8634164" cy="792088"/>
          </a:xfrm>
        </p:spPr>
        <p:txBody>
          <a:bodyPr/>
          <a:lstStyle/>
          <a:p>
            <a:pPr algn="ctr"/>
            <a:r>
              <a:rPr lang="zh-CN" altLang="en-US" sz="3600" dirty="0"/>
              <a:t>以太网从 </a:t>
            </a:r>
            <a:r>
              <a:rPr lang="en-US" altLang="zh-CN" sz="3600" dirty="0"/>
              <a:t>10 </a:t>
            </a:r>
            <a:r>
              <a:rPr lang="en-US" altLang="zh-CN" sz="3600" dirty="0" err="1" smtClean="0"/>
              <a:t>Mbit</a:t>
            </a:r>
            <a:r>
              <a:rPr lang="en-US" altLang="zh-CN" sz="3600" dirty="0" smtClean="0"/>
              <a:t>/s </a:t>
            </a:r>
            <a:r>
              <a:rPr lang="zh-CN" altLang="en-US" sz="3600" dirty="0" smtClean="0"/>
              <a:t>到</a:t>
            </a:r>
            <a:r>
              <a:rPr lang="en-US" altLang="zh-CN" sz="3600" dirty="0" smtClean="0"/>
              <a:t>100 </a:t>
            </a:r>
            <a:r>
              <a:rPr lang="en-US" altLang="zh-CN" sz="3600" dirty="0" err="1" smtClean="0"/>
              <a:t>Gbit</a:t>
            </a:r>
            <a:r>
              <a:rPr lang="en-US" altLang="zh-CN" sz="3600" dirty="0" smtClean="0"/>
              <a:t>/s </a:t>
            </a:r>
            <a:r>
              <a:rPr lang="zh-CN" altLang="en-US" sz="3600" dirty="0"/>
              <a:t>的演进 </a:t>
            </a:r>
            <a:endParaRPr lang="zh-CN" altLang="en-US" sz="3600" dirty="0"/>
          </a:p>
        </p:txBody>
      </p:sp>
      <p:sp>
        <p:nvSpPr>
          <p:cNvPr id="493571" name="Rectangle 3"/>
          <p:cNvSpPr>
            <a:spLocks noGrp="1" noChangeArrowheads="1"/>
          </p:cNvSpPr>
          <p:nvPr>
            <p:ph idx="1"/>
          </p:nvPr>
        </p:nvSpPr>
        <p:spPr/>
        <p:txBody>
          <a:bodyPr/>
          <a:lstStyle/>
          <a:p>
            <a:r>
              <a:rPr lang="zh-CN" altLang="en-US" dirty="0" smtClean="0"/>
              <a:t>以太网</a:t>
            </a:r>
            <a:r>
              <a:rPr lang="zh-CN" altLang="en-US" dirty="0"/>
              <a:t>从 </a:t>
            </a:r>
            <a:r>
              <a:rPr lang="en-US" altLang="zh-CN" dirty="0"/>
              <a:t>10 </a:t>
            </a:r>
            <a:r>
              <a:rPr lang="en-US" altLang="zh-CN" dirty="0" err="1" smtClean="0"/>
              <a:t>Mbit</a:t>
            </a:r>
            <a:r>
              <a:rPr lang="en-US" altLang="zh-CN" dirty="0" smtClean="0"/>
              <a:t>/s </a:t>
            </a:r>
            <a:r>
              <a:rPr lang="zh-CN" altLang="en-US" dirty="0"/>
              <a:t>到 </a:t>
            </a:r>
            <a:r>
              <a:rPr lang="en-US" altLang="zh-CN" dirty="0"/>
              <a:t>100 </a:t>
            </a:r>
            <a:r>
              <a:rPr lang="en-US" altLang="zh-CN" dirty="0" err="1" smtClean="0"/>
              <a:t>Gbit</a:t>
            </a:r>
            <a:r>
              <a:rPr lang="en-US" altLang="zh-CN" dirty="0" smtClean="0"/>
              <a:t>/s </a:t>
            </a:r>
            <a:r>
              <a:rPr lang="zh-CN" altLang="en-US" dirty="0"/>
              <a:t>的演进证明了以太网是：</a:t>
            </a:r>
            <a:endParaRPr lang="zh-CN" altLang="en-US" dirty="0"/>
          </a:p>
          <a:p>
            <a:pPr lvl="1"/>
            <a:r>
              <a:rPr lang="zh-CN" altLang="en-US" dirty="0">
                <a:solidFill>
                  <a:srgbClr val="0000FF"/>
                </a:solidFill>
              </a:rPr>
              <a:t>可扩展的（从 </a:t>
            </a:r>
            <a:r>
              <a:rPr lang="en-US" altLang="zh-CN" dirty="0">
                <a:solidFill>
                  <a:srgbClr val="0000FF"/>
                </a:solidFill>
              </a:rPr>
              <a:t>10 </a:t>
            </a:r>
            <a:r>
              <a:rPr lang="en-US" altLang="zh-CN" dirty="0" err="1" smtClean="0">
                <a:solidFill>
                  <a:srgbClr val="0000FF"/>
                </a:solidFill>
              </a:rPr>
              <a:t>Mbit</a:t>
            </a:r>
            <a:r>
              <a:rPr lang="en-US" altLang="zh-CN" dirty="0" smtClean="0">
                <a:solidFill>
                  <a:srgbClr val="0000FF"/>
                </a:solidFill>
              </a:rPr>
              <a:t>/s </a:t>
            </a:r>
            <a:r>
              <a:rPr lang="zh-CN" altLang="en-US" dirty="0">
                <a:solidFill>
                  <a:srgbClr val="0000FF"/>
                </a:solidFill>
              </a:rPr>
              <a:t>到 </a:t>
            </a:r>
            <a:r>
              <a:rPr lang="en-US" altLang="zh-CN" dirty="0">
                <a:solidFill>
                  <a:srgbClr val="0000FF"/>
                </a:solidFill>
              </a:rPr>
              <a:t>100 </a:t>
            </a:r>
            <a:r>
              <a:rPr lang="en-US" altLang="zh-CN" dirty="0" err="1" smtClean="0">
                <a:solidFill>
                  <a:srgbClr val="0000FF"/>
                </a:solidFill>
              </a:rPr>
              <a:t>Gbit</a:t>
            </a:r>
            <a:r>
              <a:rPr lang="en-US" altLang="zh-CN" dirty="0" smtClean="0">
                <a:solidFill>
                  <a:srgbClr val="0000FF"/>
                </a:solidFill>
              </a:rPr>
              <a:t>/s</a:t>
            </a:r>
            <a:r>
              <a:rPr lang="zh-CN" altLang="en-US" dirty="0" smtClean="0">
                <a:solidFill>
                  <a:srgbClr val="0000FF"/>
                </a:solidFill>
              </a:rPr>
              <a:t>）；</a:t>
            </a:r>
            <a:endParaRPr lang="zh-CN" altLang="en-US" dirty="0">
              <a:solidFill>
                <a:srgbClr val="0000FF"/>
              </a:solidFill>
            </a:endParaRPr>
          </a:p>
          <a:p>
            <a:pPr lvl="1"/>
            <a:r>
              <a:rPr lang="zh-CN" altLang="en-US" dirty="0">
                <a:solidFill>
                  <a:srgbClr val="0000FF"/>
                </a:solidFill>
              </a:rPr>
              <a:t>灵活的（多种传输媒体、全</a:t>
            </a:r>
            <a:r>
              <a:rPr lang="en-US" altLang="zh-CN" dirty="0">
                <a:solidFill>
                  <a:srgbClr val="0000FF"/>
                </a:solidFill>
              </a:rPr>
              <a:t>/</a:t>
            </a:r>
            <a:r>
              <a:rPr lang="zh-CN" altLang="en-US" dirty="0">
                <a:solidFill>
                  <a:srgbClr val="0000FF"/>
                </a:solidFill>
              </a:rPr>
              <a:t>半双工、共享</a:t>
            </a:r>
            <a:r>
              <a:rPr lang="en-US" altLang="zh-CN" dirty="0">
                <a:solidFill>
                  <a:srgbClr val="0000FF"/>
                </a:solidFill>
              </a:rPr>
              <a:t>/</a:t>
            </a:r>
            <a:r>
              <a:rPr lang="zh-CN" altLang="en-US" dirty="0">
                <a:solidFill>
                  <a:srgbClr val="0000FF"/>
                </a:solidFill>
              </a:rPr>
              <a:t>交换</a:t>
            </a:r>
            <a:r>
              <a:rPr lang="zh-CN" altLang="en-US" dirty="0" smtClean="0">
                <a:solidFill>
                  <a:srgbClr val="0000FF"/>
                </a:solidFill>
              </a:rPr>
              <a:t>）；</a:t>
            </a:r>
            <a:endParaRPr lang="zh-CN" altLang="en-US" dirty="0">
              <a:solidFill>
                <a:srgbClr val="0000FF"/>
              </a:solidFill>
            </a:endParaRPr>
          </a:p>
          <a:p>
            <a:pPr lvl="1"/>
            <a:r>
              <a:rPr lang="zh-CN" altLang="en-US" dirty="0">
                <a:solidFill>
                  <a:srgbClr val="0000FF"/>
                </a:solidFill>
              </a:rPr>
              <a:t>易于</a:t>
            </a:r>
            <a:r>
              <a:rPr lang="zh-CN" altLang="en-US" dirty="0" smtClean="0">
                <a:solidFill>
                  <a:srgbClr val="0000FF"/>
                </a:solidFill>
              </a:rPr>
              <a:t>安装；</a:t>
            </a:r>
            <a:endParaRPr lang="zh-CN" altLang="en-US" dirty="0">
              <a:solidFill>
                <a:srgbClr val="0000FF"/>
              </a:solidFill>
            </a:endParaRPr>
          </a:p>
          <a:p>
            <a:pPr lvl="1"/>
            <a:r>
              <a:rPr lang="zh-CN" altLang="en-US" dirty="0">
                <a:solidFill>
                  <a:srgbClr val="0000FF"/>
                </a:solidFill>
              </a:rPr>
              <a:t>稳健性好。</a:t>
            </a:r>
            <a:r>
              <a:rPr lang="zh-CN" altLang="en-US" dirty="0"/>
              <a:t> </a:t>
            </a:r>
            <a:endParaRPr lang="zh-CN" altLang="en-US"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r>
              <a:rPr lang="en-US" altLang="zh-CN" dirty="0"/>
              <a:t>3.5.4  </a:t>
            </a:r>
            <a:r>
              <a:rPr lang="zh-CN" altLang="zh-CN" dirty="0"/>
              <a:t>使用以太网进行宽带接入</a:t>
            </a:r>
            <a:endParaRPr lang="zh-CN" altLang="zh-CN" dirty="0"/>
          </a:p>
        </p:txBody>
      </p:sp>
      <p:sp>
        <p:nvSpPr>
          <p:cNvPr id="651267" name="Rectangle 3"/>
          <p:cNvSpPr>
            <a:spLocks noGrp="1" noChangeArrowheads="1"/>
          </p:cNvSpPr>
          <p:nvPr>
            <p:ph idx="1"/>
          </p:nvPr>
        </p:nvSpPr>
        <p:spPr/>
        <p:txBody>
          <a:bodyPr/>
          <a:lstStyle/>
          <a:p>
            <a:r>
              <a:rPr lang="en-US" altLang="zh-CN" dirty="0" smtClean="0"/>
              <a:t>IEEE </a:t>
            </a:r>
            <a:r>
              <a:rPr lang="zh-CN" altLang="zh-CN" dirty="0" smtClean="0"/>
              <a:t>在</a:t>
            </a:r>
            <a:r>
              <a:rPr lang="en-US" altLang="zh-CN" dirty="0" smtClean="0"/>
              <a:t> 2001 </a:t>
            </a:r>
            <a:r>
              <a:rPr lang="zh-CN" altLang="zh-CN" dirty="0" smtClean="0"/>
              <a:t>年初</a:t>
            </a:r>
            <a:r>
              <a:rPr lang="zh-CN" altLang="zh-CN" dirty="0"/>
              <a:t>成立</a:t>
            </a:r>
            <a:r>
              <a:rPr lang="zh-CN" altLang="zh-CN" dirty="0" smtClean="0"/>
              <a:t>了</a:t>
            </a:r>
            <a:r>
              <a:rPr lang="en-US" altLang="zh-CN" dirty="0" smtClean="0"/>
              <a:t> 802.3 EFM </a:t>
            </a:r>
            <a:r>
              <a:rPr lang="zh-CN" altLang="zh-CN" dirty="0" smtClean="0"/>
              <a:t>工作组，</a:t>
            </a:r>
            <a:r>
              <a:rPr lang="zh-CN" altLang="zh-CN" dirty="0"/>
              <a:t>专门研究高速以太网的宽带接入技术问题</a:t>
            </a:r>
            <a:r>
              <a:rPr lang="zh-CN" altLang="zh-CN" dirty="0" smtClean="0"/>
              <a:t>。</a:t>
            </a:r>
            <a:endParaRPr lang="en-US" altLang="zh-CN" dirty="0" smtClean="0"/>
          </a:p>
          <a:p>
            <a:r>
              <a:rPr lang="zh-CN" altLang="zh-CN" dirty="0" smtClean="0"/>
              <a:t>以太网</a:t>
            </a:r>
            <a:r>
              <a:rPr lang="zh-CN" altLang="zh-CN" dirty="0"/>
              <a:t>宽带</a:t>
            </a:r>
            <a:r>
              <a:rPr lang="zh-CN" altLang="zh-CN" dirty="0" smtClean="0"/>
              <a:t>接入</a:t>
            </a:r>
            <a:r>
              <a:rPr lang="zh-CN" altLang="en-US" dirty="0" smtClean="0"/>
              <a:t>具有以下</a:t>
            </a:r>
            <a:r>
              <a:rPr lang="zh-CN" altLang="en-US" dirty="0" smtClean="0">
                <a:solidFill>
                  <a:srgbClr val="0000FF"/>
                </a:solidFill>
              </a:rPr>
              <a:t>特点：</a:t>
            </a:r>
            <a:endParaRPr lang="en-US" altLang="zh-CN" dirty="0" smtClean="0">
              <a:solidFill>
                <a:srgbClr val="0000FF"/>
              </a:solidFill>
            </a:endParaRPr>
          </a:p>
          <a:p>
            <a:pPr lvl="1"/>
            <a:r>
              <a:rPr lang="zh-CN" altLang="zh-CN" dirty="0" smtClean="0"/>
              <a:t>可以</a:t>
            </a:r>
            <a:r>
              <a:rPr lang="zh-CN" altLang="zh-CN" dirty="0"/>
              <a:t>提供</a:t>
            </a:r>
            <a:r>
              <a:rPr lang="zh-CN" altLang="zh-CN" dirty="0">
                <a:solidFill>
                  <a:srgbClr val="FF0000"/>
                </a:solidFill>
              </a:rPr>
              <a:t>双向</a:t>
            </a:r>
            <a:r>
              <a:rPr lang="zh-CN" altLang="zh-CN" dirty="0"/>
              <a:t>的宽带</a:t>
            </a:r>
            <a:r>
              <a:rPr lang="zh-CN" altLang="zh-CN" dirty="0" smtClean="0"/>
              <a:t>通信</a:t>
            </a:r>
            <a:r>
              <a:rPr lang="zh-CN" altLang="en-US" dirty="0" smtClean="0"/>
              <a:t>。</a:t>
            </a:r>
            <a:endParaRPr lang="en-US" altLang="zh-CN" dirty="0" smtClean="0"/>
          </a:p>
          <a:p>
            <a:pPr lvl="1"/>
            <a:r>
              <a:rPr lang="zh-CN" altLang="zh-CN" dirty="0"/>
              <a:t>可以根据用户对带宽的需求灵活地进行带宽</a:t>
            </a:r>
            <a:r>
              <a:rPr lang="zh-CN" altLang="zh-CN" dirty="0" smtClean="0">
                <a:solidFill>
                  <a:srgbClr val="FF0000"/>
                </a:solidFill>
              </a:rPr>
              <a:t>升级</a:t>
            </a:r>
            <a:r>
              <a:rPr lang="zh-CN" altLang="en-US" dirty="0" smtClean="0">
                <a:solidFill>
                  <a:srgbClr val="FF0000"/>
                </a:solidFill>
              </a:rPr>
              <a:t>。</a:t>
            </a:r>
            <a:endParaRPr lang="en-US" altLang="zh-CN" dirty="0" smtClean="0">
              <a:solidFill>
                <a:srgbClr val="FF0000"/>
              </a:solidFill>
            </a:endParaRPr>
          </a:p>
          <a:p>
            <a:pPr lvl="1"/>
            <a:r>
              <a:rPr lang="zh-CN" altLang="zh-CN" dirty="0"/>
              <a:t>可以实现端到端的以太网传输，中间不</a:t>
            </a:r>
            <a:r>
              <a:rPr lang="zh-CN" altLang="zh-CN" dirty="0">
                <a:solidFill>
                  <a:srgbClr val="FF0000"/>
                </a:solidFill>
              </a:rPr>
              <a:t>需要再进行帧格式的转换。</a:t>
            </a:r>
            <a:r>
              <a:rPr lang="zh-CN" altLang="zh-CN" dirty="0"/>
              <a:t>这就提高了数据的传输效率且降低了传输的成本</a:t>
            </a:r>
            <a:r>
              <a:rPr lang="zh-CN" altLang="zh-CN" dirty="0" smtClean="0"/>
              <a:t>。</a:t>
            </a:r>
            <a:endParaRPr lang="en-US" altLang="zh-CN" dirty="0" smtClean="0"/>
          </a:p>
          <a:p>
            <a:pPr lvl="1"/>
            <a:r>
              <a:rPr lang="zh-CN" altLang="en-US" dirty="0" smtClean="0">
                <a:solidFill>
                  <a:srgbClr val="FF0000"/>
                </a:solidFill>
              </a:rPr>
              <a:t>但是不支持</a:t>
            </a:r>
            <a:r>
              <a:rPr lang="zh-CN" altLang="zh-CN" dirty="0" smtClean="0">
                <a:solidFill>
                  <a:srgbClr val="FF0000"/>
                </a:solidFill>
              </a:rPr>
              <a:t>用户身份鉴别</a:t>
            </a:r>
            <a:r>
              <a:rPr lang="zh-CN" altLang="en-US" dirty="0">
                <a:solidFill>
                  <a:srgbClr val="FF0000"/>
                </a:solidFill>
              </a:rPr>
              <a:t>。</a:t>
            </a:r>
            <a:endParaRPr lang="zh-CN" altLang="en-US" dirty="0">
              <a:solidFill>
                <a:srgbClr val="FF0000"/>
              </a:solidFill>
            </a:endParaRPr>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pPr algn="ctr"/>
            <a:r>
              <a:rPr lang="en-US" altLang="zh-CN" dirty="0" err="1" smtClean="0"/>
              <a:t>PPPoE</a:t>
            </a:r>
            <a:endParaRPr lang="zh-CN" altLang="zh-CN" dirty="0"/>
          </a:p>
        </p:txBody>
      </p:sp>
      <p:sp>
        <p:nvSpPr>
          <p:cNvPr id="651267" name="Rectangle 3"/>
          <p:cNvSpPr>
            <a:spLocks noGrp="1" noChangeArrowheads="1"/>
          </p:cNvSpPr>
          <p:nvPr>
            <p:ph idx="1"/>
          </p:nvPr>
        </p:nvSpPr>
        <p:spPr/>
        <p:txBody>
          <a:bodyPr/>
          <a:lstStyle/>
          <a:p>
            <a:r>
              <a:rPr lang="en-US" altLang="zh-CN" sz="2800" dirty="0" err="1">
                <a:solidFill>
                  <a:srgbClr val="FF0000"/>
                </a:solidFill>
              </a:rPr>
              <a:t>PPPoE</a:t>
            </a:r>
            <a:r>
              <a:rPr lang="en-US" altLang="zh-CN" sz="2800" dirty="0">
                <a:solidFill>
                  <a:srgbClr val="FF0000"/>
                </a:solidFill>
              </a:rPr>
              <a:t> </a:t>
            </a:r>
            <a:r>
              <a:rPr lang="en-US" altLang="zh-CN" sz="2800" dirty="0"/>
              <a:t>(PPP over </a:t>
            </a:r>
            <a:r>
              <a:rPr lang="en-US" altLang="zh-CN" sz="2800" dirty="0" smtClean="0"/>
              <a:t>Ethernet) </a:t>
            </a:r>
            <a:r>
              <a:rPr lang="zh-CN" altLang="en-US" sz="2800" dirty="0" smtClean="0"/>
              <a:t>的</a:t>
            </a:r>
            <a:r>
              <a:rPr lang="zh-CN" altLang="zh-CN" sz="2800" dirty="0" smtClean="0"/>
              <a:t>意思</a:t>
            </a:r>
            <a:r>
              <a:rPr lang="zh-CN" altLang="zh-CN" sz="2800" dirty="0"/>
              <a:t>是“在以太网上</a:t>
            </a:r>
            <a:r>
              <a:rPr lang="zh-CN" altLang="zh-CN" sz="2800" dirty="0" smtClean="0"/>
              <a:t>运行</a:t>
            </a:r>
            <a:r>
              <a:rPr lang="en-US" altLang="zh-CN" sz="2800" dirty="0" smtClean="0"/>
              <a:t> PPP</a:t>
            </a:r>
            <a:r>
              <a:rPr lang="zh-CN" altLang="zh-CN" sz="2800" dirty="0" smtClean="0"/>
              <a:t>”</a:t>
            </a:r>
            <a:r>
              <a:rPr lang="zh-CN" altLang="en-US" sz="2800" dirty="0" smtClean="0"/>
              <a:t>，它</a:t>
            </a:r>
            <a:r>
              <a:rPr lang="zh-CN" altLang="zh-CN" sz="2800" dirty="0" smtClean="0"/>
              <a:t>把</a:t>
            </a:r>
            <a:r>
              <a:rPr lang="en-US" altLang="zh-CN" sz="2800" dirty="0" smtClean="0"/>
              <a:t> PPP </a:t>
            </a:r>
            <a:r>
              <a:rPr lang="zh-CN" altLang="zh-CN" sz="2800" dirty="0" smtClean="0"/>
              <a:t>协议</a:t>
            </a:r>
            <a:r>
              <a:rPr lang="zh-CN" altLang="en-US" sz="2800" dirty="0" smtClean="0"/>
              <a:t>与以太网协议结合起来 </a:t>
            </a:r>
            <a:r>
              <a:rPr lang="en-US" altLang="zh-CN" sz="2800" dirty="0" smtClean="0"/>
              <a:t>—— </a:t>
            </a:r>
            <a:r>
              <a:rPr lang="zh-CN" altLang="en-US" sz="2800" dirty="0" smtClean="0"/>
              <a:t>将 </a:t>
            </a:r>
            <a:r>
              <a:rPr lang="en-US" altLang="zh-CN" sz="2800" dirty="0" smtClean="0"/>
              <a:t>PPP </a:t>
            </a:r>
            <a:r>
              <a:rPr lang="zh-CN" altLang="zh-CN" sz="2800" dirty="0" smtClean="0"/>
              <a:t>帧</a:t>
            </a:r>
            <a:r>
              <a:rPr lang="zh-CN" altLang="zh-CN" sz="2800" dirty="0"/>
              <a:t>再封装到以太网中来</a:t>
            </a:r>
            <a:r>
              <a:rPr lang="zh-CN" altLang="zh-CN" sz="2800" dirty="0" smtClean="0"/>
              <a:t>传输</a:t>
            </a:r>
            <a:r>
              <a:rPr lang="zh-CN" altLang="en-US" sz="2800" dirty="0" smtClean="0"/>
              <a:t>。</a:t>
            </a:r>
            <a:endParaRPr lang="en-US" altLang="zh-CN" sz="2800" dirty="0" smtClean="0"/>
          </a:p>
          <a:p>
            <a:r>
              <a:rPr lang="zh-CN" altLang="zh-CN" sz="2800" dirty="0"/>
              <a:t>现在的光纤宽带</a:t>
            </a:r>
            <a:r>
              <a:rPr lang="zh-CN" altLang="zh-CN" sz="2800" dirty="0" smtClean="0"/>
              <a:t>接入</a:t>
            </a:r>
            <a:r>
              <a:rPr lang="en-US" altLang="zh-CN" sz="2800" dirty="0" smtClean="0"/>
              <a:t> </a:t>
            </a:r>
            <a:r>
              <a:rPr lang="en-US" altLang="zh-CN" sz="2800" dirty="0" err="1" smtClean="0"/>
              <a:t>FTTx</a:t>
            </a:r>
            <a:r>
              <a:rPr lang="en-US" altLang="zh-CN" sz="2800" dirty="0" smtClean="0"/>
              <a:t> </a:t>
            </a:r>
            <a:r>
              <a:rPr lang="zh-CN" altLang="zh-CN" sz="2800" dirty="0" smtClean="0"/>
              <a:t>都</a:t>
            </a:r>
            <a:r>
              <a:rPr lang="zh-CN" altLang="zh-CN" sz="2800" dirty="0"/>
              <a:t>要</a:t>
            </a:r>
            <a:r>
              <a:rPr lang="zh-CN" altLang="zh-CN" sz="2800" dirty="0" smtClean="0"/>
              <a:t>使用</a:t>
            </a:r>
            <a:r>
              <a:rPr lang="en-US" altLang="zh-CN" sz="2800" dirty="0" smtClean="0"/>
              <a:t> </a:t>
            </a:r>
            <a:r>
              <a:rPr lang="en-US" altLang="zh-CN" sz="2800" dirty="0" err="1" smtClean="0"/>
              <a:t>PPPoE</a:t>
            </a:r>
            <a:r>
              <a:rPr lang="en-US" altLang="zh-CN" sz="2800" dirty="0" smtClean="0"/>
              <a:t> </a:t>
            </a:r>
            <a:r>
              <a:rPr lang="zh-CN" altLang="zh-CN" sz="2800" dirty="0" smtClean="0"/>
              <a:t>的</a:t>
            </a:r>
            <a:r>
              <a:rPr lang="zh-CN" altLang="zh-CN" sz="2800" dirty="0"/>
              <a:t>方式进行接入</a:t>
            </a:r>
            <a:r>
              <a:rPr lang="zh-CN" altLang="zh-CN" sz="2800" dirty="0" smtClean="0"/>
              <a:t>。在</a:t>
            </a:r>
            <a:r>
              <a:rPr lang="en-US" altLang="zh-CN" sz="2800" dirty="0" smtClean="0"/>
              <a:t> </a:t>
            </a:r>
            <a:r>
              <a:rPr lang="en-US" altLang="zh-CN" sz="2800" dirty="0" err="1" smtClean="0"/>
              <a:t>PPPoE</a:t>
            </a:r>
            <a:r>
              <a:rPr lang="en-US" altLang="zh-CN" sz="2800" dirty="0" smtClean="0"/>
              <a:t> </a:t>
            </a:r>
            <a:r>
              <a:rPr lang="zh-CN" altLang="zh-CN" sz="2800" dirty="0" smtClean="0"/>
              <a:t>弹</a:t>
            </a:r>
            <a:r>
              <a:rPr lang="zh-CN" altLang="zh-CN" sz="2800" dirty="0"/>
              <a:t>出的窗口中键入在网络运营商购买的</a:t>
            </a:r>
            <a:r>
              <a:rPr lang="zh-CN" altLang="zh-CN" sz="2800" dirty="0" smtClean="0"/>
              <a:t>用户名和</a:t>
            </a:r>
            <a:r>
              <a:rPr lang="zh-CN" altLang="zh-CN" sz="2800" dirty="0"/>
              <a:t>密码，就可以进行宽带上网</a:t>
            </a:r>
            <a:r>
              <a:rPr lang="zh-CN" altLang="zh-CN" sz="2800" dirty="0" smtClean="0"/>
              <a:t>了</a:t>
            </a:r>
            <a:r>
              <a:rPr lang="zh-CN" altLang="en-US" sz="2800" dirty="0" smtClean="0"/>
              <a:t>。</a:t>
            </a:r>
            <a:endParaRPr lang="en-US" altLang="zh-CN" sz="2800" dirty="0" smtClean="0"/>
          </a:p>
          <a:p>
            <a:r>
              <a:rPr lang="zh-CN" altLang="zh-CN" sz="2800" dirty="0" smtClean="0"/>
              <a:t>利用</a:t>
            </a:r>
            <a:r>
              <a:rPr lang="en-US" altLang="zh-CN" sz="2800" dirty="0" smtClean="0"/>
              <a:t> ADSL </a:t>
            </a:r>
            <a:r>
              <a:rPr lang="zh-CN" altLang="zh-CN" sz="2800" dirty="0" smtClean="0"/>
              <a:t>进行</a:t>
            </a:r>
            <a:r>
              <a:rPr lang="zh-CN" altLang="zh-CN" sz="2800" dirty="0"/>
              <a:t>宽带上网时，从用户个人电脑到家中</a:t>
            </a:r>
            <a:r>
              <a:rPr lang="zh-CN" altLang="zh-CN" sz="2800" dirty="0" smtClean="0"/>
              <a:t>的</a:t>
            </a:r>
            <a:r>
              <a:rPr lang="en-US" altLang="zh-CN" sz="2800" dirty="0" smtClean="0"/>
              <a:t> ADSL </a:t>
            </a:r>
            <a:r>
              <a:rPr lang="zh-CN" altLang="zh-CN" sz="2800" dirty="0" smtClean="0"/>
              <a:t>调制解调器</a:t>
            </a:r>
            <a:r>
              <a:rPr lang="zh-CN" altLang="zh-CN" sz="2800" dirty="0"/>
              <a:t>之间，也是</a:t>
            </a:r>
            <a:r>
              <a:rPr lang="zh-CN" altLang="zh-CN" sz="2800" dirty="0" smtClean="0"/>
              <a:t>使用</a:t>
            </a:r>
            <a:r>
              <a:rPr lang="en-US" altLang="zh-CN" sz="2800" dirty="0" smtClean="0"/>
              <a:t> RJ-45 </a:t>
            </a:r>
            <a:r>
              <a:rPr lang="zh-CN" altLang="zh-CN" sz="2800" dirty="0" smtClean="0"/>
              <a:t>和</a:t>
            </a:r>
            <a:r>
              <a:rPr lang="en-US" altLang="zh-CN" sz="2800" dirty="0" smtClean="0"/>
              <a:t> 5 </a:t>
            </a:r>
            <a:r>
              <a:rPr lang="zh-CN" altLang="zh-CN" sz="2800" dirty="0" smtClean="0"/>
              <a:t>类线</a:t>
            </a:r>
            <a:r>
              <a:rPr lang="zh-CN" altLang="zh-CN" sz="2800" dirty="0"/>
              <a:t>（即以太网使用的网线）进行连接的，并且也是</a:t>
            </a:r>
            <a:r>
              <a:rPr lang="zh-CN" altLang="zh-CN" sz="2800" dirty="0" smtClean="0"/>
              <a:t>使用</a:t>
            </a:r>
            <a:r>
              <a:rPr lang="en-US" altLang="zh-CN" sz="2800" dirty="0" smtClean="0"/>
              <a:t> </a:t>
            </a:r>
            <a:r>
              <a:rPr lang="en-US" altLang="zh-CN" sz="2800" dirty="0" err="1" smtClean="0"/>
              <a:t>PPPoE</a:t>
            </a:r>
            <a:r>
              <a:rPr lang="en-US" altLang="zh-CN" sz="2800" dirty="0" smtClean="0"/>
              <a:t> </a:t>
            </a:r>
            <a:r>
              <a:rPr lang="zh-CN" altLang="zh-CN" sz="2800" dirty="0" smtClean="0"/>
              <a:t>弹</a:t>
            </a:r>
            <a:r>
              <a:rPr lang="zh-CN" altLang="zh-CN" sz="2800" dirty="0"/>
              <a:t>出的窗口进行拨号连接的</a:t>
            </a:r>
            <a:r>
              <a:rPr lang="zh-CN" altLang="zh-CN" sz="2800" dirty="0" smtClean="0"/>
              <a:t>。</a:t>
            </a:r>
            <a:endParaRPr lang="zh-CN" altLang="en-US" sz="2800"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p:nvPr/>
        </p:nvSpPr>
        <p:spPr>
          <a:xfrm>
            <a:off x="2765425" y="242888"/>
            <a:ext cx="6324600" cy="533400"/>
          </a:xfrm>
          <a:prstGeom prst="rect">
            <a:avLst/>
          </a:prstGeom>
          <a:noFill/>
          <a:ln w="9525">
            <a:noFill/>
          </a:ln>
        </p:spPr>
        <p:txBody>
          <a:bodyPr anchor="ct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a:spcBef>
                <a:spcPct val="0"/>
              </a:spcBef>
              <a:buFontTx/>
              <a:buNone/>
            </a:pPr>
            <a:r>
              <a:rPr lang="zh-CN" altLang="en-US" sz="4000" dirty="0">
                <a:solidFill>
                  <a:schemeClr val="tx1"/>
                </a:solidFill>
                <a:latin typeface="Times New Roman" panose="02020603050405020304" pitchFamily="18" charset="0"/>
              </a:rPr>
              <a:t>数据链路层的主要功能</a:t>
            </a:r>
            <a:endParaRPr lang="zh-CN" altLang="en-US" sz="4000" dirty="0">
              <a:solidFill>
                <a:schemeClr val="tx1"/>
              </a:solidFill>
              <a:latin typeface="Times New Roman" panose="02020603050405020304" pitchFamily="18" charset="0"/>
            </a:endParaRPr>
          </a:p>
        </p:txBody>
      </p:sp>
      <p:sp>
        <p:nvSpPr>
          <p:cNvPr id="21507" name="Rectangle 3"/>
          <p:cNvSpPr/>
          <p:nvPr/>
        </p:nvSpPr>
        <p:spPr>
          <a:xfrm>
            <a:off x="4665663" y="1509713"/>
            <a:ext cx="8229600" cy="5348287"/>
          </a:xfrm>
          <a:prstGeom prst="rect">
            <a:avLst/>
          </a:prstGeom>
          <a:noFill/>
          <a:ln w="9525">
            <a:noFill/>
          </a:ln>
        </p:spPr>
        <p:txBody>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342900" lvl="0" indent="-342900">
              <a:lnSpc>
                <a:spcPct val="120000"/>
              </a:lnSpc>
              <a:buNone/>
            </a:pPr>
            <a:endParaRPr lang="zh-CN" altLang="en-US" b="1" dirty="0">
              <a:latin typeface="Arial" panose="020B0604020202020204" pitchFamily="34" charset="0"/>
            </a:endParaRPr>
          </a:p>
        </p:txBody>
      </p:sp>
      <p:sp>
        <p:nvSpPr>
          <p:cNvPr id="17412" name="Rectangle 4"/>
          <p:cNvSpPr>
            <a:spLocks noGrp="1"/>
          </p:cNvSpPr>
          <p:nvPr>
            <p:ph idx="1"/>
          </p:nvPr>
        </p:nvSpPr>
        <p:spPr>
          <a:xfrm>
            <a:off x="838200" y="1295400"/>
            <a:ext cx="8229600" cy="4510088"/>
          </a:xfrm>
        </p:spPr>
        <p:txBody>
          <a:bodyPr vert="horz" wrap="square" lIns="91440" tIns="45720" rIns="91440" bIns="45720" anchor="t"/>
          <a:p>
            <a:pPr eaLnBrk="1" hangingPunct="1"/>
            <a:r>
              <a:rPr lang="zh-CN" altLang="en-US" dirty="0">
                <a:latin typeface="幼圆" panose="02010509060101010101" pitchFamily="49" charset="-122"/>
                <a:ea typeface="幼圆" panose="02010509060101010101" pitchFamily="49" charset="-122"/>
                <a:cs typeface="+mn-cs"/>
              </a:rPr>
              <a:t>（</a:t>
            </a:r>
            <a:r>
              <a:rPr lang="en-US" altLang="zh-CN" dirty="0">
                <a:latin typeface="幼圆" panose="02010509060101010101" pitchFamily="49" charset="-122"/>
                <a:ea typeface="幼圆" panose="02010509060101010101" pitchFamily="49" charset="-122"/>
                <a:cs typeface="+mn-cs"/>
              </a:rPr>
              <a:t>1</a:t>
            </a:r>
            <a:r>
              <a:rPr lang="zh-CN" altLang="en-US" dirty="0">
                <a:latin typeface="幼圆" panose="02010509060101010101" pitchFamily="49" charset="-122"/>
                <a:ea typeface="幼圆" panose="02010509060101010101" pitchFamily="49" charset="-122"/>
                <a:cs typeface="+mn-cs"/>
              </a:rPr>
              <a:t>）</a:t>
            </a:r>
            <a:r>
              <a:rPr lang="zh-CN" altLang="en-US" dirty="0">
                <a:solidFill>
                  <a:srgbClr val="FF0000"/>
                </a:solidFill>
                <a:latin typeface="幼圆" panose="02010509060101010101" pitchFamily="49" charset="-122"/>
                <a:ea typeface="幼圆" panose="02010509060101010101" pitchFamily="49" charset="-122"/>
                <a:cs typeface="+mn-cs"/>
              </a:rPr>
              <a:t>链路管理</a:t>
            </a:r>
            <a:r>
              <a:rPr lang="en-US" altLang="zh-CN" dirty="0">
                <a:latin typeface="幼圆" panose="02010509060101010101" pitchFamily="49" charset="-122"/>
                <a:ea typeface="幼圆" panose="02010509060101010101" pitchFamily="49" charset="-122"/>
                <a:cs typeface="+mn-cs"/>
              </a:rPr>
              <a:t>--</a:t>
            </a:r>
            <a:r>
              <a:rPr lang="zh-CN" altLang="en-US" dirty="0">
                <a:latin typeface="幼圆" panose="02010509060101010101" pitchFamily="49" charset="-122"/>
                <a:ea typeface="幼圆" panose="02010509060101010101" pitchFamily="49" charset="-122"/>
                <a:cs typeface="+mn-cs"/>
              </a:rPr>
              <a:t>数据链路的建立、维持和释放就叫做链路管理。</a:t>
            </a:r>
            <a:endParaRPr lang="zh-CN" altLang="en-US" dirty="0">
              <a:latin typeface="幼圆" panose="02010509060101010101" pitchFamily="49" charset="-122"/>
              <a:ea typeface="幼圆" panose="02010509060101010101" pitchFamily="49" charset="-122"/>
              <a:cs typeface="+mn-cs"/>
            </a:endParaRPr>
          </a:p>
          <a:p>
            <a:pPr eaLnBrk="1" hangingPunct="1"/>
            <a:r>
              <a:rPr lang="zh-CN" altLang="en-US" dirty="0">
                <a:latin typeface="幼圆" panose="02010509060101010101" pitchFamily="49" charset="-122"/>
                <a:ea typeface="幼圆" panose="02010509060101010101" pitchFamily="49" charset="-122"/>
                <a:cs typeface="+mn-cs"/>
              </a:rPr>
              <a:t>（</a:t>
            </a:r>
            <a:r>
              <a:rPr lang="en-US" altLang="zh-CN" dirty="0">
                <a:latin typeface="幼圆" panose="02010509060101010101" pitchFamily="49" charset="-122"/>
                <a:ea typeface="幼圆" panose="02010509060101010101" pitchFamily="49" charset="-122"/>
                <a:cs typeface="+mn-cs"/>
              </a:rPr>
              <a:t>2</a:t>
            </a:r>
            <a:r>
              <a:rPr lang="zh-CN" altLang="en-US" dirty="0">
                <a:latin typeface="幼圆" panose="02010509060101010101" pitchFamily="49" charset="-122"/>
                <a:ea typeface="幼圆" panose="02010509060101010101" pitchFamily="49" charset="-122"/>
                <a:cs typeface="+mn-cs"/>
              </a:rPr>
              <a:t>）</a:t>
            </a:r>
            <a:r>
              <a:rPr lang="zh-CN" altLang="en-US" dirty="0">
                <a:solidFill>
                  <a:srgbClr val="FF0000"/>
                </a:solidFill>
                <a:latin typeface="幼圆" panose="02010509060101010101" pitchFamily="49" charset="-122"/>
                <a:ea typeface="幼圆" panose="02010509060101010101" pitchFamily="49" charset="-122"/>
                <a:cs typeface="+mn-cs"/>
              </a:rPr>
              <a:t>帧同步</a:t>
            </a:r>
            <a:r>
              <a:rPr lang="en-US" altLang="zh-CN" dirty="0">
                <a:latin typeface="幼圆" panose="02010509060101010101" pitchFamily="49" charset="-122"/>
                <a:ea typeface="幼圆" panose="02010509060101010101" pitchFamily="49" charset="-122"/>
                <a:cs typeface="+mn-cs"/>
              </a:rPr>
              <a:t>--</a:t>
            </a:r>
            <a:r>
              <a:rPr lang="zh-CN" altLang="en-US" dirty="0">
                <a:latin typeface="幼圆" panose="02010509060101010101" pitchFamily="49" charset="-122"/>
                <a:ea typeface="幼圆" panose="02010509060101010101" pitchFamily="49" charset="-122"/>
                <a:cs typeface="+mn-cs"/>
              </a:rPr>
              <a:t>帧同步是指收方应当能从收到的比特流中准确地区分出一帧的开始和结束。</a:t>
            </a:r>
            <a:endParaRPr lang="zh-CN" altLang="en-US" dirty="0">
              <a:latin typeface="幼圆" panose="02010509060101010101" pitchFamily="49" charset="-122"/>
              <a:ea typeface="幼圆" panose="02010509060101010101" pitchFamily="49" charset="-122"/>
              <a:cs typeface="+mn-cs"/>
            </a:endParaRPr>
          </a:p>
          <a:p>
            <a:pPr eaLnBrk="1" hangingPunct="1"/>
            <a:r>
              <a:rPr lang="zh-CN" altLang="en-US" dirty="0">
                <a:latin typeface="幼圆" panose="02010509060101010101" pitchFamily="49" charset="-122"/>
                <a:ea typeface="幼圆" panose="02010509060101010101" pitchFamily="49" charset="-122"/>
                <a:cs typeface="+mn-cs"/>
              </a:rPr>
              <a:t>（</a:t>
            </a:r>
            <a:r>
              <a:rPr lang="en-US" altLang="zh-CN" dirty="0">
                <a:latin typeface="幼圆" panose="02010509060101010101" pitchFamily="49" charset="-122"/>
                <a:ea typeface="幼圆" panose="02010509060101010101" pitchFamily="49" charset="-122"/>
                <a:cs typeface="+mn-cs"/>
              </a:rPr>
              <a:t>3</a:t>
            </a:r>
            <a:r>
              <a:rPr lang="zh-CN" altLang="en-US" dirty="0">
                <a:latin typeface="幼圆" panose="02010509060101010101" pitchFamily="49" charset="-122"/>
                <a:ea typeface="幼圆" panose="02010509060101010101" pitchFamily="49" charset="-122"/>
                <a:cs typeface="+mn-cs"/>
              </a:rPr>
              <a:t>）</a:t>
            </a:r>
            <a:r>
              <a:rPr lang="zh-CN" altLang="en-US" dirty="0">
                <a:solidFill>
                  <a:srgbClr val="FF0000"/>
                </a:solidFill>
                <a:latin typeface="幼圆" panose="02010509060101010101" pitchFamily="49" charset="-122"/>
                <a:ea typeface="幼圆" panose="02010509060101010101" pitchFamily="49" charset="-122"/>
                <a:cs typeface="+mn-cs"/>
              </a:rPr>
              <a:t>流量控制</a:t>
            </a:r>
            <a:r>
              <a:rPr lang="en-US" altLang="zh-CN" dirty="0">
                <a:latin typeface="幼圆" panose="02010509060101010101" pitchFamily="49" charset="-122"/>
                <a:ea typeface="幼圆" panose="02010509060101010101" pitchFamily="49" charset="-122"/>
                <a:cs typeface="+mn-cs"/>
              </a:rPr>
              <a:t>--</a:t>
            </a:r>
            <a:r>
              <a:rPr lang="zh-CN" altLang="en-US" dirty="0">
                <a:latin typeface="幼圆" panose="02010509060101010101" pitchFamily="49" charset="-122"/>
                <a:ea typeface="幼圆" panose="02010509060101010101" pitchFamily="49" charset="-122"/>
                <a:cs typeface="+mn-cs"/>
              </a:rPr>
              <a:t>发方发送数据的速率必须使收方来得及接收。当收方来不及接收时，就必须及时控制发方发送数据的速率。</a:t>
            </a:r>
            <a:endParaRPr lang="zh-CN" altLang="en-US" dirty="0">
              <a:latin typeface="幼圆" panose="02010509060101010101" pitchFamily="49" charset="-122"/>
              <a:ea typeface="幼圆" panose="02010509060101010101"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2">
                                            <p:txEl>
                                              <p:charRg st="4294967295" end="4294967295"/>
                                            </p:txEl>
                                          </p:spTgt>
                                        </p:tgtEl>
                                        <p:attrNameLst>
                                          <p:attrName>style.visibility</p:attrName>
                                        </p:attrNameLst>
                                      </p:cBhvr>
                                      <p:to>
                                        <p:strVal val="visible"/>
                                      </p:to>
                                    </p:set>
                                    <p:anim calcmode="lin" valueType="num">
                                      <p:cBhvr additive="base">
                                        <p:cTn id="7" dur="500" fill="hold"/>
                                        <p:tgtEl>
                                          <p:spTgt spid="17412">
                                            <p:txEl>
                                              <p:charRg st="4294967295" end="429496729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2">
                                            <p:txEl>
                                              <p:charRg st="4294967295" end="429496729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2">
                                            <p:txEl>
                                              <p:charRg st="0" end="31"/>
                                            </p:txEl>
                                          </p:spTgt>
                                        </p:tgtEl>
                                        <p:attrNameLst>
                                          <p:attrName>style.visibility</p:attrName>
                                        </p:attrNameLst>
                                      </p:cBhvr>
                                      <p:to>
                                        <p:strVal val="visible"/>
                                      </p:to>
                                    </p:set>
                                    <p:anim calcmode="lin" valueType="num">
                                      <p:cBhvr additive="base">
                                        <p:cTn id="13" dur="500" fill="hold"/>
                                        <p:tgtEl>
                                          <p:spTgt spid="17412">
                                            <p:txEl>
                                              <p:charRg st="0" end="3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2">
                                            <p:txEl>
                                              <p:charRg st="0" end="3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2">
                                            <p:txEl>
                                              <p:charRg st="31" end="73"/>
                                            </p:txEl>
                                          </p:spTgt>
                                        </p:tgtEl>
                                        <p:attrNameLst>
                                          <p:attrName>style.visibility</p:attrName>
                                        </p:attrNameLst>
                                      </p:cBhvr>
                                      <p:to>
                                        <p:strVal val="visible"/>
                                      </p:to>
                                    </p:set>
                                    <p:anim calcmode="lin" valueType="num">
                                      <p:cBhvr additive="base">
                                        <p:cTn id="19" dur="500" fill="hold"/>
                                        <p:tgtEl>
                                          <p:spTgt spid="17412">
                                            <p:txEl>
                                              <p:charRg st="31" end="7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2">
                                            <p:txEl>
                                              <p:charRg st="31" end="7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2">
                                            <p:txEl>
                                              <p:charRg st="73" end="130"/>
                                            </p:txEl>
                                          </p:spTgt>
                                        </p:tgtEl>
                                        <p:attrNameLst>
                                          <p:attrName>style.visibility</p:attrName>
                                        </p:attrNameLst>
                                      </p:cBhvr>
                                      <p:to>
                                        <p:strVal val="visible"/>
                                      </p:to>
                                    </p:set>
                                    <p:anim calcmode="lin" valueType="num">
                                      <p:cBhvr additive="base">
                                        <p:cTn id="25" dur="500" fill="hold"/>
                                        <p:tgtEl>
                                          <p:spTgt spid="17412">
                                            <p:txEl>
                                              <p:charRg st="73" end="13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2">
                                            <p:txEl>
                                              <p:charRg st="73" end="13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p:nvPr/>
        </p:nvSpPr>
        <p:spPr>
          <a:xfrm>
            <a:off x="1622743" y="267018"/>
            <a:ext cx="6324600" cy="533400"/>
          </a:xfrm>
          <a:prstGeom prst="rect">
            <a:avLst/>
          </a:prstGeom>
          <a:noFill/>
          <a:ln w="9525">
            <a:noFill/>
          </a:ln>
        </p:spPr>
        <p:txBody>
          <a:bodyPr anchor="ct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a:spcBef>
                <a:spcPct val="0"/>
              </a:spcBef>
              <a:buFontTx/>
              <a:buNone/>
            </a:pPr>
            <a:r>
              <a:rPr lang="zh-CN" altLang="en-US" sz="4000" dirty="0">
                <a:solidFill>
                  <a:schemeClr val="tx1"/>
                </a:solidFill>
                <a:latin typeface="Times New Roman" panose="02020603050405020304" pitchFamily="18" charset="0"/>
              </a:rPr>
              <a:t>数据链路层的主要功能</a:t>
            </a:r>
            <a:endParaRPr lang="zh-CN" altLang="en-US" sz="4000" dirty="0">
              <a:solidFill>
                <a:schemeClr val="tx1"/>
              </a:solidFill>
              <a:latin typeface="Times New Roman" panose="02020603050405020304" pitchFamily="18" charset="0"/>
            </a:endParaRPr>
          </a:p>
        </p:txBody>
      </p:sp>
      <p:sp>
        <p:nvSpPr>
          <p:cNvPr id="18435" name="Rectangle 3"/>
          <p:cNvSpPr>
            <a:spLocks noGrp="1"/>
          </p:cNvSpPr>
          <p:nvPr>
            <p:ph idx="1"/>
          </p:nvPr>
        </p:nvSpPr>
        <p:spPr>
          <a:xfrm>
            <a:off x="838200" y="1295400"/>
            <a:ext cx="8291513" cy="5348288"/>
          </a:xfrm>
        </p:spPr>
        <p:txBody>
          <a:bodyPr vert="horz" wrap="square" lIns="91440" tIns="45720" rIns="91440" bIns="45720" anchor="t"/>
          <a:p>
            <a:pPr eaLnBrk="1" hangingPunct="1"/>
            <a:r>
              <a:rPr lang="zh-CN" altLang="en-US" dirty="0">
                <a:latin typeface="Comic Sans MS" panose="030F0702030302020204" pitchFamily="66" charset="0"/>
                <a:ea typeface="幼圆" panose="02010509060101010101" pitchFamily="49" charset="-122"/>
                <a:cs typeface="+mn-cs"/>
              </a:rPr>
              <a:t>（</a:t>
            </a:r>
            <a:r>
              <a:rPr lang="en-US" altLang="zh-CN" dirty="0">
                <a:latin typeface="Comic Sans MS" panose="030F0702030302020204" pitchFamily="66" charset="0"/>
                <a:ea typeface="幼圆" panose="02010509060101010101" pitchFamily="49" charset="-122"/>
                <a:cs typeface="+mn-cs"/>
              </a:rPr>
              <a:t>4</a:t>
            </a:r>
            <a:r>
              <a:rPr lang="zh-CN" altLang="en-US" dirty="0">
                <a:latin typeface="Comic Sans MS" panose="030F0702030302020204" pitchFamily="66" charset="0"/>
                <a:ea typeface="幼圆" panose="02010509060101010101" pitchFamily="49" charset="-122"/>
                <a:cs typeface="+mn-cs"/>
              </a:rPr>
              <a:t>）</a:t>
            </a:r>
            <a:r>
              <a:rPr lang="zh-CN" altLang="en-US" dirty="0">
                <a:solidFill>
                  <a:srgbClr val="FF0000"/>
                </a:solidFill>
                <a:latin typeface="Comic Sans MS" panose="030F0702030302020204" pitchFamily="66" charset="0"/>
                <a:ea typeface="幼圆" panose="02010509060101010101" pitchFamily="49" charset="-122"/>
                <a:cs typeface="+mn-cs"/>
              </a:rPr>
              <a:t>差错控制</a:t>
            </a:r>
            <a:r>
              <a:rPr lang="en-US" altLang="zh-CN" dirty="0">
                <a:latin typeface="Comic Sans MS" panose="030F0702030302020204" pitchFamily="66" charset="0"/>
                <a:ea typeface="幼圆" panose="02010509060101010101" pitchFamily="49" charset="-122"/>
                <a:cs typeface="+mn-cs"/>
              </a:rPr>
              <a:t>--</a:t>
            </a:r>
            <a:r>
              <a:rPr lang="zh-CN" altLang="en-US" dirty="0">
                <a:latin typeface="Comic Sans MS" panose="030F0702030302020204" pitchFamily="66" charset="0"/>
                <a:ea typeface="幼圆" panose="02010509060101010101" pitchFamily="49" charset="-122"/>
                <a:cs typeface="+mn-cs"/>
              </a:rPr>
              <a:t>在计算机通信中，一般都要求有极低的比特差错率。这样就必须采用差错控制技术。</a:t>
            </a:r>
            <a:endParaRPr lang="zh-CN" altLang="en-US" dirty="0">
              <a:latin typeface="Comic Sans MS" panose="030F0702030302020204" pitchFamily="66" charset="0"/>
              <a:ea typeface="幼圆" panose="02010509060101010101" pitchFamily="49" charset="-122"/>
              <a:cs typeface="+mn-cs"/>
            </a:endParaRPr>
          </a:p>
          <a:p>
            <a:pPr eaLnBrk="1" hangingPunct="1"/>
            <a:r>
              <a:rPr lang="zh-CN" altLang="en-US" dirty="0">
                <a:latin typeface="Comic Sans MS" panose="030F0702030302020204" pitchFamily="66" charset="0"/>
                <a:ea typeface="幼圆" panose="02010509060101010101" pitchFamily="49" charset="-122"/>
                <a:cs typeface="+mn-cs"/>
              </a:rPr>
              <a:t>（</a:t>
            </a:r>
            <a:r>
              <a:rPr lang="en-US" altLang="zh-CN" dirty="0">
                <a:latin typeface="Comic Sans MS" panose="030F0702030302020204" pitchFamily="66" charset="0"/>
                <a:ea typeface="幼圆" panose="02010509060101010101" pitchFamily="49" charset="-122"/>
                <a:cs typeface="+mn-cs"/>
              </a:rPr>
              <a:t>5</a:t>
            </a:r>
            <a:r>
              <a:rPr lang="zh-CN" altLang="en-US" dirty="0">
                <a:latin typeface="Comic Sans MS" panose="030F0702030302020204" pitchFamily="66" charset="0"/>
                <a:ea typeface="幼圆" panose="02010509060101010101" pitchFamily="49" charset="-122"/>
                <a:cs typeface="+mn-cs"/>
              </a:rPr>
              <a:t>）</a:t>
            </a:r>
            <a:r>
              <a:rPr lang="zh-CN" altLang="en-US" dirty="0">
                <a:solidFill>
                  <a:srgbClr val="FF0000"/>
                </a:solidFill>
                <a:latin typeface="Comic Sans MS" panose="030F0702030302020204" pitchFamily="66" charset="0"/>
                <a:ea typeface="幼圆" panose="02010509060101010101" pitchFamily="49" charset="-122"/>
                <a:cs typeface="+mn-cs"/>
              </a:rPr>
              <a:t>透明传输</a:t>
            </a:r>
            <a:r>
              <a:rPr lang="en-US" altLang="zh-CN" dirty="0">
                <a:latin typeface="Comic Sans MS" panose="030F0702030302020204" pitchFamily="66" charset="0"/>
                <a:ea typeface="幼圆" panose="02010509060101010101" pitchFamily="49" charset="-122"/>
                <a:cs typeface="+mn-cs"/>
              </a:rPr>
              <a:t>--</a:t>
            </a:r>
            <a:r>
              <a:rPr lang="zh-CN" altLang="en-US" dirty="0">
                <a:latin typeface="Comic Sans MS" panose="030F0702030302020204" pitchFamily="66" charset="0"/>
                <a:ea typeface="幼圆" panose="02010509060101010101" pitchFamily="49" charset="-122"/>
                <a:cs typeface="+mn-cs"/>
              </a:rPr>
              <a:t>所谓透明传输就是不管所传数据是什么样的比特组合，都应当能够在链路上传送。</a:t>
            </a:r>
            <a:endParaRPr lang="zh-CN" altLang="en-US" dirty="0">
              <a:latin typeface="Comic Sans MS" panose="030F0702030302020204" pitchFamily="66" charset="0"/>
              <a:ea typeface="幼圆" panose="02010509060101010101" pitchFamily="49" charset="-122"/>
              <a:cs typeface="+mn-cs"/>
            </a:endParaRPr>
          </a:p>
          <a:p>
            <a:pPr eaLnBrk="1" hangingPunct="1"/>
            <a:r>
              <a:rPr lang="zh-CN" altLang="en-US" dirty="0">
                <a:latin typeface="Comic Sans MS" panose="030F0702030302020204" pitchFamily="66" charset="0"/>
                <a:ea typeface="幼圆" panose="02010509060101010101" pitchFamily="49" charset="-122"/>
                <a:cs typeface="+mn-cs"/>
              </a:rPr>
              <a:t>（</a:t>
            </a:r>
            <a:r>
              <a:rPr lang="en-US" altLang="zh-CN" dirty="0">
                <a:latin typeface="Comic Sans MS" panose="030F0702030302020204" pitchFamily="66" charset="0"/>
                <a:ea typeface="幼圆" panose="02010509060101010101" pitchFamily="49" charset="-122"/>
                <a:cs typeface="+mn-cs"/>
              </a:rPr>
              <a:t>6</a:t>
            </a:r>
            <a:r>
              <a:rPr lang="zh-CN" altLang="en-US" dirty="0">
                <a:latin typeface="Comic Sans MS" panose="030F0702030302020204" pitchFamily="66" charset="0"/>
                <a:ea typeface="幼圆" panose="02010509060101010101" pitchFamily="49" charset="-122"/>
                <a:cs typeface="+mn-cs"/>
              </a:rPr>
              <a:t>）</a:t>
            </a:r>
            <a:r>
              <a:rPr lang="zh-CN" altLang="en-US" dirty="0">
                <a:solidFill>
                  <a:srgbClr val="FF0000"/>
                </a:solidFill>
                <a:latin typeface="Comic Sans MS" panose="030F0702030302020204" pitchFamily="66" charset="0"/>
                <a:ea typeface="幼圆" panose="02010509060101010101" pitchFamily="49" charset="-122"/>
                <a:cs typeface="+mn-cs"/>
              </a:rPr>
              <a:t>寻址</a:t>
            </a:r>
            <a:r>
              <a:rPr lang="en-US" altLang="zh-CN" dirty="0">
                <a:latin typeface="Comic Sans MS" panose="030F0702030302020204" pitchFamily="66" charset="0"/>
                <a:ea typeface="幼圆" panose="02010509060101010101" pitchFamily="49" charset="-122"/>
                <a:cs typeface="+mn-cs"/>
              </a:rPr>
              <a:t>--</a:t>
            </a:r>
            <a:r>
              <a:rPr lang="zh-CN" altLang="en-US" dirty="0">
                <a:latin typeface="Comic Sans MS" panose="030F0702030302020204" pitchFamily="66" charset="0"/>
                <a:ea typeface="幼圆" panose="02010509060101010101" pitchFamily="49" charset="-122"/>
                <a:cs typeface="+mn-cs"/>
              </a:rPr>
              <a:t>在多点连接的情况下，必须保证每一帧都能送到正确的地址。</a:t>
            </a:r>
            <a:endParaRPr lang="zh-CN" altLang="en-US" dirty="0">
              <a:latin typeface="Comic Sans MS" panose="030F0702030302020204" pitchFamily="66" charset="0"/>
              <a:ea typeface="幼圆" panose="02010509060101010101"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charRg st="4294967295" end="4294967295"/>
                                            </p:txEl>
                                          </p:spTgt>
                                        </p:tgtEl>
                                        <p:attrNameLst>
                                          <p:attrName>style.visibility</p:attrName>
                                        </p:attrNameLst>
                                      </p:cBhvr>
                                      <p:to>
                                        <p:strVal val="visible"/>
                                      </p:to>
                                    </p:set>
                                    <p:anim calcmode="lin" valueType="num">
                                      <p:cBhvr additive="base">
                                        <p:cTn id="7" dur="500" fill="hold"/>
                                        <p:tgtEl>
                                          <p:spTgt spid="18435">
                                            <p:txEl>
                                              <p:charRg st="4294967295" end="429496729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charRg st="4294967295" end="429496729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5">
                                            <p:txEl>
                                              <p:charRg st="0" end="47"/>
                                            </p:txEl>
                                          </p:spTgt>
                                        </p:tgtEl>
                                        <p:attrNameLst>
                                          <p:attrName>style.visibility</p:attrName>
                                        </p:attrNameLst>
                                      </p:cBhvr>
                                      <p:to>
                                        <p:strVal val="visible"/>
                                      </p:to>
                                    </p:set>
                                    <p:anim calcmode="lin" valueType="num">
                                      <p:cBhvr additive="base">
                                        <p:cTn id="13" dur="500" fill="hold"/>
                                        <p:tgtEl>
                                          <p:spTgt spid="18435">
                                            <p:txEl>
                                              <p:charRg st="0" end="4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charRg st="0" end="4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435">
                                            <p:txEl>
                                              <p:charRg st="47" end="93"/>
                                            </p:txEl>
                                          </p:spTgt>
                                        </p:tgtEl>
                                        <p:attrNameLst>
                                          <p:attrName>style.visibility</p:attrName>
                                        </p:attrNameLst>
                                      </p:cBhvr>
                                      <p:to>
                                        <p:strVal val="visible"/>
                                      </p:to>
                                    </p:set>
                                    <p:anim calcmode="lin" valueType="num">
                                      <p:cBhvr additive="base">
                                        <p:cTn id="19" dur="500" fill="hold"/>
                                        <p:tgtEl>
                                          <p:spTgt spid="18435">
                                            <p:txEl>
                                              <p:charRg st="47" end="9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charRg st="47" end="9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435">
                                            <p:txEl>
                                              <p:charRg st="93" end="128"/>
                                            </p:txEl>
                                          </p:spTgt>
                                        </p:tgtEl>
                                        <p:attrNameLst>
                                          <p:attrName>style.visibility</p:attrName>
                                        </p:attrNameLst>
                                      </p:cBhvr>
                                      <p:to>
                                        <p:strVal val="visible"/>
                                      </p:to>
                                    </p:set>
                                    <p:anim calcmode="lin" valueType="num">
                                      <p:cBhvr additive="base">
                                        <p:cTn id="25" dur="500" fill="hold"/>
                                        <p:tgtEl>
                                          <p:spTgt spid="18435">
                                            <p:txEl>
                                              <p:charRg st="93" end="12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charRg st="93" end="12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dirty="0"/>
              <a:t>3.1.2  </a:t>
            </a:r>
            <a:r>
              <a:rPr lang="zh-CN" altLang="en-US" dirty="0"/>
              <a:t>三个基本问题 </a:t>
            </a:r>
            <a:endParaRPr lang="zh-CN" altLang="en-US" dirty="0"/>
          </a:p>
        </p:txBody>
      </p:sp>
      <p:sp>
        <p:nvSpPr>
          <p:cNvPr id="130051" name="Rectangle 3"/>
          <p:cNvSpPr>
            <a:spLocks noGrp="1" noChangeArrowheads="1"/>
          </p:cNvSpPr>
          <p:nvPr>
            <p:ph idx="1"/>
          </p:nvPr>
        </p:nvSpPr>
        <p:spPr/>
        <p:txBody>
          <a:bodyPr/>
          <a:lstStyle/>
          <a:p>
            <a:r>
              <a:rPr lang="zh-CN" altLang="zh-CN" dirty="0"/>
              <a:t>数据链路层协议有许多种，但有三个基本问题则是共同的。这三个基本问题</a:t>
            </a:r>
            <a:r>
              <a:rPr lang="zh-CN" altLang="zh-CN" dirty="0" smtClean="0"/>
              <a:t>是</a:t>
            </a:r>
            <a:r>
              <a:rPr lang="zh-CN" altLang="en-US" dirty="0" smtClean="0"/>
              <a:t>：</a:t>
            </a:r>
            <a:endParaRPr lang="en-US" altLang="zh-CN" dirty="0" smtClean="0"/>
          </a:p>
          <a:p>
            <a:pPr>
              <a:buFont typeface="Wingdings" panose="05000000000000000000" pitchFamily="2" charset="2"/>
              <a:buNone/>
            </a:pPr>
            <a:r>
              <a:rPr lang="en-US" altLang="zh-CN" dirty="0" smtClean="0"/>
              <a:t>1. </a:t>
            </a:r>
            <a:r>
              <a:rPr lang="zh-CN" altLang="en-US" dirty="0"/>
              <a:t>封装成帧</a:t>
            </a:r>
            <a:endParaRPr lang="zh-CN" altLang="en-US" dirty="0"/>
          </a:p>
          <a:p>
            <a:pPr>
              <a:buFont typeface="Wingdings" panose="05000000000000000000" pitchFamily="2" charset="2"/>
              <a:buNone/>
            </a:pPr>
            <a:r>
              <a:rPr lang="en-US" altLang="zh-CN" dirty="0" smtClean="0"/>
              <a:t>2. </a:t>
            </a:r>
            <a:r>
              <a:rPr lang="zh-CN" altLang="en-US" dirty="0"/>
              <a:t>透明传输</a:t>
            </a:r>
            <a:endParaRPr lang="zh-CN" altLang="en-US" dirty="0"/>
          </a:p>
          <a:p>
            <a:pPr>
              <a:buFont typeface="Wingdings" panose="05000000000000000000" pitchFamily="2" charset="2"/>
              <a:buNone/>
            </a:pPr>
            <a:r>
              <a:rPr lang="en-US" altLang="zh-CN" dirty="0" smtClean="0"/>
              <a:t>3. </a:t>
            </a:r>
            <a:r>
              <a:rPr lang="zh-CN" altLang="en-US" dirty="0"/>
              <a:t>差错控制 </a:t>
            </a:r>
            <a:endParaRPr lang="zh-CN" altLang="en-US" dirty="0"/>
          </a:p>
          <a:p>
            <a:pPr>
              <a:buFont typeface="Wingdings" panose="05000000000000000000" pitchFamily="2" charset="2"/>
              <a:buNone/>
            </a:pPr>
            <a:endParaRPr lang="en-US" altLang="zh-CN"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zh-CN" dirty="0"/>
              <a:t>1.  </a:t>
            </a:r>
            <a:r>
              <a:rPr lang="zh-CN" altLang="en-US" dirty="0"/>
              <a:t>封装成帧</a:t>
            </a:r>
            <a:endParaRPr lang="zh-CN" altLang="en-US" dirty="0"/>
          </a:p>
        </p:txBody>
      </p:sp>
      <p:sp>
        <p:nvSpPr>
          <p:cNvPr id="352259" name="Rectangle 3"/>
          <p:cNvSpPr>
            <a:spLocks noGrp="1" noChangeArrowheads="1"/>
          </p:cNvSpPr>
          <p:nvPr>
            <p:ph idx="1"/>
          </p:nvPr>
        </p:nvSpPr>
        <p:spPr/>
        <p:txBody>
          <a:bodyPr/>
          <a:lstStyle/>
          <a:p>
            <a:pPr algn="just"/>
            <a:r>
              <a:rPr lang="zh-CN" altLang="en-US" sz="2800" dirty="0">
                <a:solidFill>
                  <a:srgbClr val="FF0000"/>
                </a:solidFill>
              </a:rPr>
              <a:t>封装成</a:t>
            </a:r>
            <a:r>
              <a:rPr lang="zh-CN" altLang="en-US" sz="2800" dirty="0" smtClean="0">
                <a:solidFill>
                  <a:srgbClr val="FF0000"/>
                </a:solidFill>
              </a:rPr>
              <a:t>帧 </a:t>
            </a:r>
            <a:r>
              <a:rPr lang="en-US" altLang="zh-CN" sz="2800" dirty="0" smtClean="0"/>
              <a:t>(</a:t>
            </a:r>
            <a:r>
              <a:rPr lang="en-US" altLang="zh-CN" sz="2800" dirty="0"/>
              <a:t>framing</a:t>
            </a:r>
            <a:r>
              <a:rPr lang="en-US" altLang="zh-CN" sz="2800" dirty="0" smtClean="0"/>
              <a:t>) </a:t>
            </a:r>
            <a:r>
              <a:rPr lang="zh-CN" altLang="en-US" sz="2800" dirty="0" smtClean="0"/>
              <a:t>就是</a:t>
            </a:r>
            <a:r>
              <a:rPr lang="zh-CN" altLang="en-US" sz="2800" dirty="0"/>
              <a:t>在一段数据的前后分别添加首部和尾部，然后就构成了一个帧。确定帧的界限。</a:t>
            </a:r>
            <a:endParaRPr lang="zh-CN" altLang="en-US" sz="2800" dirty="0"/>
          </a:p>
          <a:p>
            <a:pPr algn="just"/>
            <a:r>
              <a:rPr lang="zh-CN" altLang="en-US" sz="2800" dirty="0"/>
              <a:t>首部和尾部的一个重要作用就是进行</a:t>
            </a:r>
            <a:r>
              <a:rPr lang="zh-CN" altLang="en-US" sz="2800" dirty="0">
                <a:solidFill>
                  <a:srgbClr val="FF0000"/>
                </a:solidFill>
              </a:rPr>
              <a:t>帧定界。</a:t>
            </a:r>
            <a:r>
              <a:rPr lang="zh-CN" altLang="en-US" dirty="0"/>
              <a:t>  </a:t>
            </a:r>
            <a:endParaRPr lang="zh-CN" altLang="en-US" dirty="0"/>
          </a:p>
        </p:txBody>
      </p:sp>
      <p:sp>
        <p:nvSpPr>
          <p:cNvPr id="352260" name="Text Box 4"/>
          <p:cNvSpPr txBox="1">
            <a:spLocks noChangeArrowheads="1"/>
          </p:cNvSpPr>
          <p:nvPr/>
        </p:nvSpPr>
        <p:spPr bwMode="auto">
          <a:xfrm>
            <a:off x="8453516" y="3104401"/>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帧结束</a:t>
            </a:r>
            <a:endParaRPr kumimoji="1" lang="zh-CN" altLang="en-US" sz="2400" b="1">
              <a:solidFill>
                <a:srgbClr val="000099"/>
              </a:solidFill>
              <a:latin typeface="+mn-lt"/>
              <a:ea typeface="黑体" panose="02010609060101010101" pitchFamily="2" charset="-122"/>
            </a:endParaRPr>
          </a:p>
        </p:txBody>
      </p:sp>
      <p:sp>
        <p:nvSpPr>
          <p:cNvPr id="352261" name="Rectangle 5"/>
          <p:cNvSpPr>
            <a:spLocks noChangeArrowheads="1"/>
          </p:cNvSpPr>
          <p:nvPr/>
        </p:nvSpPr>
        <p:spPr bwMode="auto">
          <a:xfrm>
            <a:off x="1821999" y="4053726"/>
            <a:ext cx="1293283" cy="5969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帧首部</a:t>
            </a:r>
            <a:endParaRPr kumimoji="1" lang="zh-CN" altLang="en-US" sz="2400" b="1">
              <a:solidFill>
                <a:srgbClr val="000099"/>
              </a:solidFill>
              <a:latin typeface="+mn-lt"/>
              <a:ea typeface="黑体" panose="02010609060101010101" pitchFamily="2" charset="-122"/>
            </a:endParaRPr>
          </a:p>
        </p:txBody>
      </p:sp>
      <p:sp>
        <p:nvSpPr>
          <p:cNvPr id="352262" name="Rectangle 6"/>
          <p:cNvSpPr>
            <a:spLocks noChangeArrowheads="1"/>
          </p:cNvSpPr>
          <p:nvPr/>
        </p:nvSpPr>
        <p:spPr bwMode="auto">
          <a:xfrm>
            <a:off x="3115283" y="2980576"/>
            <a:ext cx="4634839" cy="596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anose="02010609060101010101" pitchFamily="2" charset="-122"/>
              </a:rPr>
              <a:t>IP </a:t>
            </a:r>
            <a:r>
              <a:rPr kumimoji="1" lang="zh-CN" altLang="en-US" sz="2400" b="1">
                <a:solidFill>
                  <a:srgbClr val="000099"/>
                </a:solidFill>
                <a:latin typeface="+mn-lt"/>
                <a:ea typeface="黑体" panose="02010609060101010101" pitchFamily="2" charset="-122"/>
              </a:rPr>
              <a:t>数据报</a:t>
            </a:r>
            <a:endParaRPr kumimoji="1" lang="zh-CN" altLang="en-US" sz="2400" b="1">
              <a:solidFill>
                <a:srgbClr val="000099"/>
              </a:solidFill>
              <a:latin typeface="+mn-lt"/>
              <a:ea typeface="黑体" panose="02010609060101010101" pitchFamily="2" charset="-122"/>
            </a:endParaRPr>
          </a:p>
        </p:txBody>
      </p:sp>
      <p:sp>
        <p:nvSpPr>
          <p:cNvPr id="352263" name="Rectangle 7"/>
          <p:cNvSpPr>
            <a:spLocks noChangeArrowheads="1"/>
          </p:cNvSpPr>
          <p:nvPr/>
        </p:nvSpPr>
        <p:spPr bwMode="auto">
          <a:xfrm>
            <a:off x="3115283" y="4053726"/>
            <a:ext cx="4634839" cy="596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帧的数据部分</a:t>
            </a:r>
            <a:endParaRPr kumimoji="1" lang="zh-CN" altLang="en-US" sz="2400" b="1">
              <a:solidFill>
                <a:srgbClr val="000099"/>
              </a:solidFill>
              <a:latin typeface="+mn-lt"/>
              <a:ea typeface="黑体" panose="02010609060101010101" pitchFamily="2" charset="-122"/>
            </a:endParaRPr>
          </a:p>
        </p:txBody>
      </p:sp>
      <p:sp>
        <p:nvSpPr>
          <p:cNvPr id="352264" name="Rectangle 8"/>
          <p:cNvSpPr>
            <a:spLocks noChangeArrowheads="1"/>
          </p:cNvSpPr>
          <p:nvPr/>
        </p:nvSpPr>
        <p:spPr bwMode="auto">
          <a:xfrm>
            <a:off x="7750122" y="4053726"/>
            <a:ext cx="1293283" cy="5969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帧尾部</a:t>
            </a:r>
            <a:endParaRPr kumimoji="1" lang="zh-CN" altLang="en-US" sz="2400" b="1">
              <a:solidFill>
                <a:srgbClr val="000099"/>
              </a:solidFill>
              <a:latin typeface="+mn-lt"/>
              <a:ea typeface="黑体" panose="02010609060101010101" pitchFamily="2" charset="-122"/>
            </a:endParaRPr>
          </a:p>
        </p:txBody>
      </p:sp>
      <p:sp>
        <p:nvSpPr>
          <p:cNvPr id="352265" name="Line 9"/>
          <p:cNvSpPr>
            <a:spLocks noChangeShapeType="1"/>
          </p:cNvSpPr>
          <p:nvPr/>
        </p:nvSpPr>
        <p:spPr bwMode="auto">
          <a:xfrm>
            <a:off x="3115283" y="5007813"/>
            <a:ext cx="4634839"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66" name="Line 10"/>
          <p:cNvSpPr>
            <a:spLocks noChangeShapeType="1"/>
          </p:cNvSpPr>
          <p:nvPr/>
        </p:nvSpPr>
        <p:spPr bwMode="auto">
          <a:xfrm>
            <a:off x="1821999" y="5485651"/>
            <a:ext cx="72214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67" name="Line 11"/>
          <p:cNvSpPr>
            <a:spLocks noChangeShapeType="1"/>
          </p:cNvSpPr>
          <p:nvPr/>
        </p:nvSpPr>
        <p:spPr bwMode="auto">
          <a:xfrm>
            <a:off x="1821999" y="4725144"/>
            <a:ext cx="0" cy="1073150"/>
          </a:xfrm>
          <a:prstGeom prst="line">
            <a:avLst/>
          </a:prstGeom>
          <a:noFill/>
          <a:ln w="57150">
            <a:solidFill>
              <a:srgbClr val="C00000"/>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68" name="Line 12"/>
          <p:cNvSpPr>
            <a:spLocks noChangeShapeType="1"/>
          </p:cNvSpPr>
          <p:nvPr/>
        </p:nvSpPr>
        <p:spPr bwMode="auto">
          <a:xfrm>
            <a:off x="9043405" y="4769688"/>
            <a:ext cx="0" cy="10731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69" name="Line 13"/>
          <p:cNvSpPr>
            <a:spLocks noChangeShapeType="1"/>
          </p:cNvSpPr>
          <p:nvPr/>
        </p:nvSpPr>
        <p:spPr bwMode="auto">
          <a:xfrm>
            <a:off x="3115282" y="4769688"/>
            <a:ext cx="0" cy="4778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70" name="Line 14"/>
          <p:cNvSpPr>
            <a:spLocks noChangeShapeType="1"/>
          </p:cNvSpPr>
          <p:nvPr/>
        </p:nvSpPr>
        <p:spPr bwMode="auto">
          <a:xfrm>
            <a:off x="7750121" y="4769688"/>
            <a:ext cx="0" cy="4778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71" name="Text Box 15"/>
          <p:cNvSpPr txBox="1">
            <a:spLocks noChangeArrowheads="1"/>
          </p:cNvSpPr>
          <p:nvPr/>
        </p:nvSpPr>
        <p:spPr bwMode="auto">
          <a:xfrm>
            <a:off x="4840234" y="4761751"/>
            <a:ext cx="110479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sym typeface="Symbol" panose="05050102010706020507" pitchFamily="18" charset="2"/>
              </a:rPr>
              <a:t> </a:t>
            </a:r>
            <a:r>
              <a:rPr kumimoji="1" lang="en-US" altLang="zh-CN" sz="2400" b="1">
                <a:solidFill>
                  <a:srgbClr val="000099"/>
                </a:solidFill>
                <a:latin typeface="+mn-lt"/>
                <a:ea typeface="黑体" panose="02010609060101010101" pitchFamily="2" charset="-122"/>
              </a:rPr>
              <a:t>MTU</a:t>
            </a:r>
            <a:endParaRPr kumimoji="1" lang="en-US" altLang="zh-CN" sz="2400" b="1">
              <a:solidFill>
                <a:srgbClr val="000099"/>
              </a:solidFill>
              <a:latin typeface="+mn-lt"/>
              <a:ea typeface="黑体" panose="02010609060101010101" pitchFamily="2" charset="-122"/>
            </a:endParaRPr>
          </a:p>
        </p:txBody>
      </p:sp>
      <p:sp>
        <p:nvSpPr>
          <p:cNvPr id="352272" name="Text Box 16"/>
          <p:cNvSpPr txBox="1">
            <a:spLocks noChangeArrowheads="1"/>
          </p:cNvSpPr>
          <p:nvPr/>
        </p:nvSpPr>
        <p:spPr bwMode="auto">
          <a:xfrm>
            <a:off x="4152317" y="5264988"/>
            <a:ext cx="264687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数据链路层的帧长</a:t>
            </a:r>
            <a:endParaRPr kumimoji="1" lang="zh-CN" altLang="en-US" sz="2400" b="1">
              <a:solidFill>
                <a:srgbClr val="000099"/>
              </a:solidFill>
              <a:latin typeface="+mn-lt"/>
              <a:ea typeface="黑体" panose="02010609060101010101" pitchFamily="2" charset="-122"/>
            </a:endParaRPr>
          </a:p>
        </p:txBody>
      </p:sp>
      <p:sp>
        <p:nvSpPr>
          <p:cNvPr id="352273" name="AutoShape 17"/>
          <p:cNvSpPr>
            <a:spLocks noChangeArrowheads="1"/>
          </p:cNvSpPr>
          <p:nvPr/>
        </p:nvSpPr>
        <p:spPr bwMode="auto">
          <a:xfrm>
            <a:off x="5055208" y="3577476"/>
            <a:ext cx="754989" cy="595312"/>
          </a:xfrm>
          <a:prstGeom prst="downArrow">
            <a:avLst>
              <a:gd name="adj1" fmla="val 50000"/>
              <a:gd name="adj2" fmla="val 25000"/>
            </a:avLst>
          </a:prstGeom>
          <a:solidFill>
            <a:srgbClr val="66FF33"/>
          </a:solidFill>
          <a:ln w="9525">
            <a:solidFill>
              <a:schemeClr val="tx1"/>
            </a:solidFill>
            <a:miter lim="800000"/>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352274" name="Text Box 18"/>
          <p:cNvSpPr txBox="1">
            <a:spLocks noChangeArrowheads="1"/>
          </p:cNvSpPr>
          <p:nvPr/>
        </p:nvSpPr>
        <p:spPr bwMode="auto">
          <a:xfrm>
            <a:off x="537786" y="5733256"/>
            <a:ext cx="259228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b="1" dirty="0" smtClean="0">
                <a:solidFill>
                  <a:srgbClr val="000099"/>
                </a:solidFill>
                <a:latin typeface="+mn-lt"/>
                <a:ea typeface="黑体" panose="02010609060101010101" pitchFamily="2" charset="-122"/>
              </a:rPr>
              <a:t>从这里开始发送</a:t>
            </a:r>
            <a:endParaRPr kumimoji="1" lang="zh-CN" altLang="en-US" sz="2400" b="1" dirty="0">
              <a:solidFill>
                <a:srgbClr val="000099"/>
              </a:solidFill>
              <a:latin typeface="+mn-lt"/>
              <a:ea typeface="黑体" panose="02010609060101010101" pitchFamily="2" charset="-122"/>
            </a:endParaRPr>
          </a:p>
        </p:txBody>
      </p:sp>
      <p:sp>
        <p:nvSpPr>
          <p:cNvPr id="352275" name="Line 19"/>
          <p:cNvSpPr>
            <a:spLocks noChangeShapeType="1"/>
          </p:cNvSpPr>
          <p:nvPr/>
        </p:nvSpPr>
        <p:spPr bwMode="auto">
          <a:xfrm flipV="1">
            <a:off x="1830598" y="3596527"/>
            <a:ext cx="0" cy="396875"/>
          </a:xfrm>
          <a:prstGeom prst="line">
            <a:avLst/>
          </a:prstGeom>
          <a:noFill/>
          <a:ln w="38100">
            <a:solidFill>
              <a:srgbClr val="C00000"/>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76" name="Line 20"/>
          <p:cNvSpPr>
            <a:spLocks noChangeShapeType="1"/>
          </p:cNvSpPr>
          <p:nvPr/>
        </p:nvSpPr>
        <p:spPr bwMode="auto">
          <a:xfrm flipV="1">
            <a:off x="9036526" y="3596527"/>
            <a:ext cx="0" cy="396875"/>
          </a:xfrm>
          <a:prstGeom prst="line">
            <a:avLst/>
          </a:prstGeom>
          <a:noFill/>
          <a:ln w="38100">
            <a:solidFill>
              <a:srgbClr val="C00000"/>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77" name="Text Box 21"/>
          <p:cNvSpPr txBox="1">
            <a:spLocks noChangeArrowheads="1"/>
          </p:cNvSpPr>
          <p:nvPr/>
        </p:nvSpPr>
        <p:spPr bwMode="auto">
          <a:xfrm>
            <a:off x="1304343" y="3104401"/>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帧开始</a:t>
            </a:r>
            <a:endParaRPr kumimoji="1" lang="zh-CN" altLang="en-US" sz="2400" b="1">
              <a:solidFill>
                <a:srgbClr val="000099"/>
              </a:solidFill>
              <a:latin typeface="+mn-lt"/>
              <a:ea typeface="黑体" panose="02010609060101010101" pitchFamily="2" charset="-122"/>
            </a:endParaRPr>
          </a:p>
        </p:txBody>
      </p:sp>
      <p:sp>
        <p:nvSpPr>
          <p:cNvPr id="24" name="Line 11"/>
          <p:cNvSpPr>
            <a:spLocks noChangeShapeType="1"/>
          </p:cNvSpPr>
          <p:nvPr/>
        </p:nvSpPr>
        <p:spPr bwMode="auto">
          <a:xfrm rot="16200000">
            <a:off x="1316596" y="3897052"/>
            <a:ext cx="0" cy="936103"/>
          </a:xfrm>
          <a:prstGeom prst="line">
            <a:avLst/>
          </a:prstGeom>
          <a:noFill/>
          <a:ln w="57150">
            <a:solidFill>
              <a:srgbClr val="000099"/>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 name="Text Box 18"/>
          <p:cNvSpPr txBox="1">
            <a:spLocks noChangeArrowheads="1"/>
          </p:cNvSpPr>
          <p:nvPr/>
        </p:nvSpPr>
        <p:spPr bwMode="auto">
          <a:xfrm>
            <a:off x="560512" y="3831431"/>
            <a:ext cx="971628" cy="461665"/>
          </a:xfrm>
          <a:prstGeom prst="rect">
            <a:avLst/>
          </a:prstGeom>
          <a:noFill/>
          <a:ln>
            <a:noFill/>
          </a:ln>
          <a:effectLst/>
        </p:spPr>
        <p:txBody>
          <a:bodyPr wrap="square">
            <a:spAutoFit/>
          </a:bodyPr>
          <a:lstStyle/>
          <a:p>
            <a:pPr algn="ctr"/>
            <a:r>
              <a:rPr kumimoji="1" lang="zh-CN" altLang="en-US" sz="2400" b="1" dirty="0" smtClean="0">
                <a:solidFill>
                  <a:srgbClr val="000099"/>
                </a:solidFill>
                <a:latin typeface="+mn-lt"/>
                <a:ea typeface="黑体" panose="02010609060101010101" pitchFamily="2" charset="-122"/>
              </a:rPr>
              <a:t>发送</a:t>
            </a:r>
            <a:endParaRPr kumimoji="1" lang="zh-CN" altLang="en-US" sz="2400" b="1" dirty="0">
              <a:solidFill>
                <a:srgbClr val="000099"/>
              </a:solidFill>
              <a:latin typeface="+mn-lt"/>
              <a:ea typeface="黑体" panose="02010609060101010101" pitchFamily="2" charset="-122"/>
            </a:endParaRPr>
          </a:p>
        </p:txBody>
      </p:sp>
      <p:sp>
        <p:nvSpPr>
          <p:cNvPr id="2" name="矩形 1"/>
          <p:cNvSpPr/>
          <p:nvPr/>
        </p:nvSpPr>
        <p:spPr>
          <a:xfrm>
            <a:off x="2468640" y="6135687"/>
            <a:ext cx="5724719"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用</a:t>
            </a:r>
            <a:r>
              <a:rPr lang="zh-CN" altLang="zh-CN" sz="2400" b="1" dirty="0">
                <a:latin typeface="+mn-lt"/>
                <a:ea typeface="黑体" panose="02010609060101010101" pitchFamily="2" charset="-122"/>
              </a:rPr>
              <a:t>帧首部和帧尾部封装成帧</a:t>
            </a:r>
            <a:endParaRPr lang="zh-CN" altLang="en-US" sz="2400" b="1" dirty="0">
              <a:latin typeface="+mn-lt"/>
              <a:ea typeface="黑体" panose="02010609060101010101" pitchFamily="2" charset="-122"/>
            </a:endParaRPr>
          </a:p>
        </p:txBody>
      </p:sp>
      <p:sp>
        <p:nvSpPr>
          <p:cNvPr id="3" name="灯片编号占位符 2"/>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常用编码方式</a:t>
            </a:r>
            <a:endParaRPr lang="zh-CN" altLang="en-US" dirty="0"/>
          </a:p>
        </p:txBody>
      </p:sp>
      <p:grpSp>
        <p:nvGrpSpPr>
          <p:cNvPr id="67" name="组合 66"/>
          <p:cNvGrpSpPr/>
          <p:nvPr/>
        </p:nvGrpSpPr>
        <p:grpSpPr>
          <a:xfrm>
            <a:off x="581859" y="1380600"/>
            <a:ext cx="8979653" cy="4208640"/>
            <a:chOff x="581859" y="1380600"/>
            <a:chExt cx="8979653" cy="4208640"/>
          </a:xfrm>
        </p:grpSpPr>
        <p:sp>
          <p:nvSpPr>
            <p:cNvPr id="5" name="Rectangle 6"/>
            <p:cNvSpPr>
              <a:spLocks noChangeArrowheads="1"/>
            </p:cNvSpPr>
            <p:nvPr/>
          </p:nvSpPr>
          <p:spPr bwMode="auto">
            <a:xfrm>
              <a:off x="581859" y="2326798"/>
              <a:ext cx="145071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anose="02010609060101010101" pitchFamily="2" charset="-122"/>
                </a:rPr>
                <a:t>不归零制</a:t>
              </a:r>
              <a:endParaRPr kumimoji="1" lang="zh-CN" altLang="en-US" sz="2400" b="1" dirty="0">
                <a:solidFill>
                  <a:srgbClr val="000099"/>
                </a:solidFill>
                <a:latin typeface="+mn-lt"/>
                <a:ea typeface="黑体" panose="02010609060101010101" pitchFamily="2" charset="-122"/>
              </a:endParaRPr>
            </a:p>
          </p:txBody>
        </p:sp>
        <p:sp>
          <p:nvSpPr>
            <p:cNvPr id="6" name="Rectangle 7"/>
            <p:cNvSpPr>
              <a:spLocks noChangeArrowheads="1"/>
            </p:cNvSpPr>
            <p:nvPr/>
          </p:nvSpPr>
          <p:spPr bwMode="auto">
            <a:xfrm>
              <a:off x="612316" y="4122038"/>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曼彻斯特</a:t>
              </a:r>
              <a:endParaRPr kumimoji="1" lang="zh-CN" altLang="en-US" sz="2400" b="1" dirty="0">
                <a:solidFill>
                  <a:srgbClr val="000099"/>
                </a:solidFill>
                <a:latin typeface="+mn-lt"/>
                <a:ea typeface="黑体" panose="02010609060101010101" pitchFamily="2" charset="-122"/>
              </a:endParaRPr>
            </a:p>
          </p:txBody>
        </p:sp>
        <p:sp>
          <p:nvSpPr>
            <p:cNvPr id="7" name="Rectangle 8"/>
            <p:cNvSpPr>
              <a:spLocks noChangeArrowheads="1"/>
            </p:cNvSpPr>
            <p:nvPr/>
          </p:nvSpPr>
          <p:spPr bwMode="auto">
            <a:xfrm>
              <a:off x="8098451" y="1430383"/>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 name="Rectangle 9"/>
            <p:cNvSpPr>
              <a:spLocks noChangeArrowheads="1"/>
            </p:cNvSpPr>
            <p:nvPr/>
          </p:nvSpPr>
          <p:spPr bwMode="auto">
            <a:xfrm>
              <a:off x="3579275" y="1430383"/>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 name="Rectangle 10"/>
            <p:cNvSpPr>
              <a:spLocks noChangeArrowheads="1"/>
            </p:cNvSpPr>
            <p:nvPr/>
          </p:nvSpPr>
          <p:spPr bwMode="auto">
            <a:xfrm>
              <a:off x="5090095" y="1425619"/>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 name="Rectangle 11"/>
            <p:cNvSpPr>
              <a:spLocks noChangeArrowheads="1"/>
            </p:cNvSpPr>
            <p:nvPr/>
          </p:nvSpPr>
          <p:spPr bwMode="auto">
            <a:xfrm>
              <a:off x="6604736" y="1425619"/>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 name="Rectangle 12"/>
            <p:cNvSpPr>
              <a:spLocks noChangeArrowheads="1"/>
            </p:cNvSpPr>
            <p:nvPr/>
          </p:nvSpPr>
          <p:spPr bwMode="auto">
            <a:xfrm>
              <a:off x="2094102" y="1418724"/>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2" name="Rectangle 13"/>
            <p:cNvSpPr>
              <a:spLocks noChangeArrowheads="1"/>
            </p:cNvSpPr>
            <p:nvPr/>
          </p:nvSpPr>
          <p:spPr bwMode="auto">
            <a:xfrm>
              <a:off x="2267281"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1</a:t>
              </a:r>
              <a:endParaRPr kumimoji="1" lang="en-US" altLang="zh-CN" sz="2000" b="1">
                <a:latin typeface="Arial Rounded MT Bold" panose="020F0704030504030204" pitchFamily="34" charset="0"/>
              </a:endParaRPr>
            </a:p>
          </p:txBody>
        </p:sp>
        <p:sp>
          <p:nvSpPr>
            <p:cNvPr id="13" name="Rectangle 14"/>
            <p:cNvSpPr>
              <a:spLocks noChangeArrowheads="1"/>
            </p:cNvSpPr>
            <p:nvPr/>
          </p:nvSpPr>
          <p:spPr bwMode="auto">
            <a:xfrm>
              <a:off x="9004886"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1</a:t>
              </a:r>
              <a:endParaRPr kumimoji="1" lang="en-US" altLang="zh-CN" sz="2000" b="1">
                <a:latin typeface="Arial Rounded MT Bold" panose="020F0704030504030204" pitchFamily="34" charset="0"/>
              </a:endParaRPr>
            </a:p>
          </p:txBody>
        </p:sp>
        <p:sp>
          <p:nvSpPr>
            <p:cNvPr id="14" name="Rectangle 15"/>
            <p:cNvSpPr>
              <a:spLocks noChangeArrowheads="1"/>
            </p:cNvSpPr>
            <p:nvPr/>
          </p:nvSpPr>
          <p:spPr bwMode="auto">
            <a:xfrm>
              <a:off x="5307467"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1</a:t>
              </a:r>
              <a:endParaRPr kumimoji="1" lang="en-US" altLang="zh-CN" sz="2000" b="1" dirty="0">
                <a:latin typeface="Arial Rounded MT Bold" panose="020F0704030504030204" pitchFamily="34" charset="0"/>
              </a:endParaRPr>
            </a:p>
          </p:txBody>
        </p:sp>
        <p:sp>
          <p:nvSpPr>
            <p:cNvPr id="15" name="Rectangle 16"/>
            <p:cNvSpPr>
              <a:spLocks noChangeArrowheads="1"/>
            </p:cNvSpPr>
            <p:nvPr/>
          </p:nvSpPr>
          <p:spPr bwMode="auto">
            <a:xfrm>
              <a:off x="8249377" y="1490708"/>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anose="020F0704030504030204" pitchFamily="34" charset="0"/>
                </a:rPr>
                <a:t>1</a:t>
              </a:r>
              <a:endParaRPr kumimoji="1" lang="en-US" altLang="zh-CN" sz="2000" b="1">
                <a:latin typeface="Arial Rounded MT Bold" panose="020F0704030504030204" pitchFamily="34" charset="0"/>
              </a:endParaRPr>
            </a:p>
          </p:txBody>
        </p:sp>
        <p:sp>
          <p:nvSpPr>
            <p:cNvPr id="16" name="Rectangle 17"/>
            <p:cNvSpPr>
              <a:spLocks noChangeArrowheads="1"/>
            </p:cNvSpPr>
            <p:nvPr/>
          </p:nvSpPr>
          <p:spPr bwMode="auto">
            <a:xfrm>
              <a:off x="7539715"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1</a:t>
              </a:r>
              <a:endParaRPr kumimoji="1" lang="en-US" altLang="zh-CN" sz="2000" b="1" dirty="0">
                <a:latin typeface="Arial Rounded MT Bold" panose="020F0704030504030204" pitchFamily="34" charset="0"/>
              </a:endParaRPr>
            </a:p>
          </p:txBody>
        </p:sp>
        <p:sp>
          <p:nvSpPr>
            <p:cNvPr id="17" name="Rectangle 18"/>
            <p:cNvSpPr>
              <a:spLocks noChangeArrowheads="1"/>
            </p:cNvSpPr>
            <p:nvPr/>
          </p:nvSpPr>
          <p:spPr bwMode="auto">
            <a:xfrm>
              <a:off x="3028222"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endParaRPr kumimoji="1" lang="en-US" altLang="zh-CN" sz="2000" b="1" dirty="0">
                <a:latin typeface="Arial Rounded MT Bold" panose="020F0704030504030204" pitchFamily="34" charset="0"/>
              </a:endParaRPr>
            </a:p>
          </p:txBody>
        </p:sp>
        <p:sp>
          <p:nvSpPr>
            <p:cNvPr id="18" name="Rectangle 19"/>
            <p:cNvSpPr>
              <a:spLocks noChangeArrowheads="1"/>
            </p:cNvSpPr>
            <p:nvPr/>
          </p:nvSpPr>
          <p:spPr bwMode="auto">
            <a:xfrm>
              <a:off x="382031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0</a:t>
              </a:r>
              <a:endParaRPr kumimoji="1" lang="en-US" altLang="zh-CN" sz="2000" b="1">
                <a:latin typeface="Arial Rounded MT Bold" panose="020F0704030504030204" pitchFamily="34" charset="0"/>
              </a:endParaRPr>
            </a:p>
          </p:txBody>
        </p:sp>
        <p:sp>
          <p:nvSpPr>
            <p:cNvPr id="19" name="Rectangle 20"/>
            <p:cNvSpPr>
              <a:spLocks noChangeArrowheads="1"/>
            </p:cNvSpPr>
            <p:nvPr/>
          </p:nvSpPr>
          <p:spPr bwMode="auto">
            <a:xfrm>
              <a:off x="454039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endParaRPr kumimoji="1" lang="en-US" altLang="zh-CN" sz="2000" b="1" dirty="0">
                <a:latin typeface="Arial Rounded MT Bold" panose="020F0704030504030204" pitchFamily="34" charset="0"/>
              </a:endParaRPr>
            </a:p>
          </p:txBody>
        </p:sp>
        <p:sp>
          <p:nvSpPr>
            <p:cNvPr id="20" name="Rectangle 21"/>
            <p:cNvSpPr>
              <a:spLocks noChangeArrowheads="1"/>
            </p:cNvSpPr>
            <p:nvPr/>
          </p:nvSpPr>
          <p:spPr bwMode="auto">
            <a:xfrm>
              <a:off x="605255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endParaRPr kumimoji="1" lang="en-US" altLang="zh-CN" sz="2000" b="1" dirty="0">
                <a:latin typeface="Arial Rounded MT Bold" panose="020F0704030504030204" pitchFamily="34" charset="0"/>
              </a:endParaRPr>
            </a:p>
          </p:txBody>
        </p:sp>
        <p:sp>
          <p:nvSpPr>
            <p:cNvPr id="21" name="Rectangle 22"/>
            <p:cNvSpPr>
              <a:spLocks noChangeArrowheads="1"/>
            </p:cNvSpPr>
            <p:nvPr/>
          </p:nvSpPr>
          <p:spPr bwMode="auto">
            <a:xfrm>
              <a:off x="677263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endParaRPr kumimoji="1" lang="en-US" altLang="zh-CN" sz="2000" b="1" dirty="0">
                <a:latin typeface="Arial Rounded MT Bold" panose="020F0704030504030204" pitchFamily="34" charset="0"/>
              </a:endParaRPr>
            </a:p>
          </p:txBody>
        </p:sp>
        <p:grpSp>
          <p:nvGrpSpPr>
            <p:cNvPr id="66" name="组合 65"/>
            <p:cNvGrpSpPr/>
            <p:nvPr/>
          </p:nvGrpSpPr>
          <p:grpSpPr>
            <a:xfrm>
              <a:off x="2060906" y="2145700"/>
              <a:ext cx="7475110" cy="704406"/>
              <a:chOff x="2060906" y="2145700"/>
              <a:chExt cx="7475110" cy="704406"/>
            </a:xfrm>
          </p:grpSpPr>
          <p:sp>
            <p:nvSpPr>
              <p:cNvPr id="23" name="Freeform 24"/>
              <p:cNvSpPr/>
              <p:nvPr/>
            </p:nvSpPr>
            <p:spPr bwMode="auto">
              <a:xfrm>
                <a:off x="2060906" y="2154468"/>
                <a:ext cx="7475110" cy="695638"/>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connsiteX0" fmla="*/ 0 w 10079"/>
                  <a:gd name="connsiteY0" fmla="*/ 0 h 9990"/>
                  <a:gd name="connsiteX1" fmla="*/ 1028 w 10079"/>
                  <a:gd name="connsiteY1" fmla="*/ 0 h 9990"/>
                  <a:gd name="connsiteX2" fmla="*/ 1028 w 10079"/>
                  <a:gd name="connsiteY2" fmla="*/ 9990 h 9990"/>
                  <a:gd name="connsiteX3" fmla="*/ 4069 w 10079"/>
                  <a:gd name="connsiteY3" fmla="*/ 9990 h 9990"/>
                  <a:gd name="connsiteX4" fmla="*/ 4069 w 10079"/>
                  <a:gd name="connsiteY4" fmla="*/ 0 h 9990"/>
                  <a:gd name="connsiteX5" fmla="*/ 5097 w 10079"/>
                  <a:gd name="connsiteY5" fmla="*/ 0 h 9990"/>
                  <a:gd name="connsiteX6" fmla="*/ 5097 w 10079"/>
                  <a:gd name="connsiteY6" fmla="*/ 9990 h 9990"/>
                  <a:gd name="connsiteX7" fmla="*/ 7132 w 10079"/>
                  <a:gd name="connsiteY7" fmla="*/ 9990 h 9990"/>
                  <a:gd name="connsiteX8" fmla="*/ 7132 w 10079"/>
                  <a:gd name="connsiteY8" fmla="*/ 0 h 9990"/>
                  <a:gd name="connsiteX9" fmla="*/ 10079 w 10079"/>
                  <a:gd name="connsiteY9" fmla="*/ 0 h 9990"/>
                  <a:gd name="connsiteX0-1" fmla="*/ 0 w 10020"/>
                  <a:gd name="connsiteY0-2" fmla="*/ 0 h 10000"/>
                  <a:gd name="connsiteX1-3" fmla="*/ 1020 w 10020"/>
                  <a:gd name="connsiteY1-4" fmla="*/ 0 h 10000"/>
                  <a:gd name="connsiteX2-5" fmla="*/ 1020 w 10020"/>
                  <a:gd name="connsiteY2-6" fmla="*/ 10000 h 10000"/>
                  <a:gd name="connsiteX3-7" fmla="*/ 4037 w 10020"/>
                  <a:gd name="connsiteY3-8" fmla="*/ 10000 h 10000"/>
                  <a:gd name="connsiteX4-9" fmla="*/ 4037 w 10020"/>
                  <a:gd name="connsiteY4-10" fmla="*/ 0 h 10000"/>
                  <a:gd name="connsiteX5-11" fmla="*/ 5057 w 10020"/>
                  <a:gd name="connsiteY5-12" fmla="*/ 0 h 10000"/>
                  <a:gd name="connsiteX6-13" fmla="*/ 5057 w 10020"/>
                  <a:gd name="connsiteY6-14" fmla="*/ 10000 h 10000"/>
                  <a:gd name="connsiteX7-15" fmla="*/ 7076 w 10020"/>
                  <a:gd name="connsiteY7-16" fmla="*/ 10000 h 10000"/>
                  <a:gd name="connsiteX8-17" fmla="*/ 7076 w 10020"/>
                  <a:gd name="connsiteY8-18" fmla="*/ 0 h 10000"/>
                  <a:gd name="connsiteX9-19" fmla="*/ 10020 w 10020"/>
                  <a:gd name="connsiteY9-2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20" h="10000">
                    <a:moveTo>
                      <a:pt x="0" y="0"/>
                    </a:moveTo>
                    <a:lnTo>
                      <a:pt x="1020" y="0"/>
                    </a:lnTo>
                    <a:lnTo>
                      <a:pt x="1020" y="10000"/>
                    </a:lnTo>
                    <a:lnTo>
                      <a:pt x="4037" y="10000"/>
                    </a:lnTo>
                    <a:lnTo>
                      <a:pt x="4037" y="0"/>
                    </a:lnTo>
                    <a:lnTo>
                      <a:pt x="5057" y="0"/>
                    </a:lnTo>
                    <a:lnTo>
                      <a:pt x="5057" y="10000"/>
                    </a:lnTo>
                    <a:lnTo>
                      <a:pt x="7076" y="10000"/>
                    </a:lnTo>
                    <a:lnTo>
                      <a:pt x="7076" y="0"/>
                    </a:lnTo>
                    <a:lnTo>
                      <a:pt x="1002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24" name="Line 25"/>
              <p:cNvSpPr>
                <a:spLocks noChangeShapeType="1"/>
              </p:cNvSpPr>
              <p:nvPr/>
            </p:nvSpPr>
            <p:spPr bwMode="auto">
              <a:xfrm flipV="1">
                <a:off x="6583655" y="2778465"/>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5" name="Line 26"/>
              <p:cNvSpPr>
                <a:spLocks noChangeShapeType="1"/>
              </p:cNvSpPr>
              <p:nvPr/>
            </p:nvSpPr>
            <p:spPr bwMode="auto">
              <a:xfrm flipV="1">
                <a:off x="8078714" y="2145700"/>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6" name="Line 27"/>
              <p:cNvSpPr>
                <a:spLocks noChangeShapeType="1"/>
              </p:cNvSpPr>
              <p:nvPr/>
            </p:nvSpPr>
            <p:spPr bwMode="auto">
              <a:xfrm flipV="1">
                <a:off x="8828592" y="2155199"/>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7" name="Line 28"/>
              <p:cNvSpPr>
                <a:spLocks noChangeShapeType="1"/>
              </p:cNvSpPr>
              <p:nvPr/>
            </p:nvSpPr>
            <p:spPr bwMode="auto">
              <a:xfrm flipV="1">
                <a:off x="4330891" y="2777004"/>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8" name="Line 29"/>
              <p:cNvSpPr>
                <a:spLocks noChangeShapeType="1"/>
              </p:cNvSpPr>
              <p:nvPr/>
            </p:nvSpPr>
            <p:spPr bwMode="auto">
              <a:xfrm flipV="1">
                <a:off x="3570055" y="2777734"/>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29" name="Freeform 30"/>
            <p:cNvSpPr/>
            <p:nvPr/>
          </p:nvSpPr>
          <p:spPr bwMode="auto">
            <a:xfrm>
              <a:off x="2062492" y="3988564"/>
              <a:ext cx="7473339"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122"/>
                <a:gd name="connsiteY0" fmla="*/ 0 h 10000"/>
                <a:gd name="connsiteX1" fmla="*/ 504 w 10122"/>
                <a:gd name="connsiteY1" fmla="*/ 0 h 10000"/>
                <a:gd name="connsiteX2" fmla="*/ 504 w 10122"/>
                <a:gd name="connsiteY2" fmla="*/ 10000 h 10000"/>
                <a:gd name="connsiteX3" fmla="*/ 1536 w 10122"/>
                <a:gd name="connsiteY3" fmla="*/ 10000 h 10000"/>
                <a:gd name="connsiteX4" fmla="*/ 1536 w 10122"/>
                <a:gd name="connsiteY4" fmla="*/ 0 h 10000"/>
                <a:gd name="connsiteX5" fmla="*/ 2040 w 10122"/>
                <a:gd name="connsiteY5" fmla="*/ 0 h 10000"/>
                <a:gd name="connsiteX6" fmla="*/ 2040 w 10122"/>
                <a:gd name="connsiteY6" fmla="*/ 10000 h 10000"/>
                <a:gd name="connsiteX7" fmla="*/ 2565 w 10122"/>
                <a:gd name="connsiteY7" fmla="*/ 10000 h 10000"/>
                <a:gd name="connsiteX8" fmla="*/ 2565 w 10122"/>
                <a:gd name="connsiteY8" fmla="*/ 0 h 10000"/>
                <a:gd name="connsiteX9" fmla="*/ 3070 w 10122"/>
                <a:gd name="connsiteY9" fmla="*/ 0 h 10000"/>
                <a:gd name="connsiteX10" fmla="*/ 3070 w 10122"/>
                <a:gd name="connsiteY10" fmla="*/ 10000 h 10000"/>
                <a:gd name="connsiteX11" fmla="*/ 3574 w 10122"/>
                <a:gd name="connsiteY11" fmla="*/ 10000 h 10000"/>
                <a:gd name="connsiteX12" fmla="*/ 3574 w 10122"/>
                <a:gd name="connsiteY12" fmla="*/ 0 h 10000"/>
                <a:gd name="connsiteX13" fmla="*/ 4606 w 10122"/>
                <a:gd name="connsiteY13" fmla="*/ 0 h 10000"/>
                <a:gd name="connsiteX14" fmla="*/ 4606 w 10122"/>
                <a:gd name="connsiteY14" fmla="*/ 10000 h 10000"/>
                <a:gd name="connsiteX15" fmla="*/ 5615 w 10122"/>
                <a:gd name="connsiteY15" fmla="*/ 10000 h 10000"/>
                <a:gd name="connsiteX16" fmla="*/ 5615 w 10122"/>
                <a:gd name="connsiteY16" fmla="*/ 122 h 10000"/>
                <a:gd name="connsiteX17" fmla="*/ 6119 w 10122"/>
                <a:gd name="connsiteY17" fmla="*/ 0 h 10000"/>
                <a:gd name="connsiteX18" fmla="*/ 6119 w 10122"/>
                <a:gd name="connsiteY18" fmla="*/ 10000 h 10000"/>
                <a:gd name="connsiteX19" fmla="*/ 6623 w 10122"/>
                <a:gd name="connsiteY19" fmla="*/ 10000 h 10000"/>
                <a:gd name="connsiteX20" fmla="*/ 6623 w 10122"/>
                <a:gd name="connsiteY20" fmla="*/ 0 h 10000"/>
                <a:gd name="connsiteX21" fmla="*/ 7653 w 10122"/>
                <a:gd name="connsiteY21" fmla="*/ 0 h 10000"/>
                <a:gd name="connsiteX22" fmla="*/ 7653 w 10122"/>
                <a:gd name="connsiteY22" fmla="*/ 10000 h 10000"/>
                <a:gd name="connsiteX23" fmla="*/ 8157 w 10122"/>
                <a:gd name="connsiteY23" fmla="*/ 10000 h 10000"/>
                <a:gd name="connsiteX24" fmla="*/ 8157 w 10122"/>
                <a:gd name="connsiteY24" fmla="*/ 0 h 10000"/>
                <a:gd name="connsiteX25" fmla="*/ 8662 w 10122"/>
                <a:gd name="connsiteY25" fmla="*/ 0 h 10000"/>
                <a:gd name="connsiteX26" fmla="*/ 8662 w 10122"/>
                <a:gd name="connsiteY26" fmla="*/ 10000 h 10000"/>
                <a:gd name="connsiteX27" fmla="*/ 9166 w 10122"/>
                <a:gd name="connsiteY27" fmla="*/ 10000 h 10000"/>
                <a:gd name="connsiteX28" fmla="*/ 9166 w 10122"/>
                <a:gd name="connsiteY28" fmla="*/ 0 h 10000"/>
                <a:gd name="connsiteX29" fmla="*/ 9671 w 10122"/>
                <a:gd name="connsiteY29" fmla="*/ 0 h 10000"/>
                <a:gd name="connsiteX30" fmla="*/ 9671 w 10122"/>
                <a:gd name="connsiteY30" fmla="*/ 10000 h 10000"/>
                <a:gd name="connsiteX31" fmla="*/ 10122 w 10122"/>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22"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22"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30" name="Line 32"/>
            <p:cNvSpPr>
              <a:spLocks noChangeShapeType="1"/>
            </p:cNvSpPr>
            <p:nvPr/>
          </p:nvSpPr>
          <p:spPr bwMode="auto">
            <a:xfrm flipH="1" flipV="1">
              <a:off x="2067107" y="1399876"/>
              <a:ext cx="3175"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sp>
          <p:nvSpPr>
            <p:cNvPr id="31" name="Line 33"/>
            <p:cNvSpPr>
              <a:spLocks noChangeShapeType="1"/>
            </p:cNvSpPr>
            <p:nvPr/>
          </p:nvSpPr>
          <p:spPr bwMode="auto">
            <a:xfrm flipV="1">
              <a:off x="2817167" y="1380600"/>
              <a:ext cx="0" cy="412265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2" name="Line 34"/>
            <p:cNvSpPr>
              <a:spLocks noChangeShapeType="1"/>
            </p:cNvSpPr>
            <p:nvPr/>
          </p:nvSpPr>
          <p:spPr bwMode="auto">
            <a:xfrm flipV="1">
              <a:off x="3564285"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3" name="Line 35"/>
            <p:cNvSpPr>
              <a:spLocks noChangeShapeType="1"/>
            </p:cNvSpPr>
            <p:nvPr/>
          </p:nvSpPr>
          <p:spPr bwMode="auto">
            <a:xfrm flipH="1" flipV="1">
              <a:off x="4326393" y="1399876"/>
              <a:ext cx="0" cy="4117356"/>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4" name="Line 36"/>
            <p:cNvSpPr>
              <a:spLocks noChangeShapeType="1"/>
            </p:cNvSpPr>
            <p:nvPr/>
          </p:nvSpPr>
          <p:spPr bwMode="auto">
            <a:xfrm flipV="1">
              <a:off x="5075808"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5" name="Line 37"/>
            <p:cNvSpPr>
              <a:spLocks noChangeShapeType="1"/>
            </p:cNvSpPr>
            <p:nvPr/>
          </p:nvSpPr>
          <p:spPr bwMode="auto">
            <a:xfrm flipV="1">
              <a:off x="5838561"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6" name="Line 38"/>
            <p:cNvSpPr>
              <a:spLocks noChangeShapeType="1"/>
            </p:cNvSpPr>
            <p:nvPr/>
          </p:nvSpPr>
          <p:spPr bwMode="auto">
            <a:xfrm flipV="1">
              <a:off x="6591563"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7" name="Line 39"/>
            <p:cNvSpPr>
              <a:spLocks noChangeShapeType="1"/>
            </p:cNvSpPr>
            <p:nvPr/>
          </p:nvSpPr>
          <p:spPr bwMode="auto">
            <a:xfrm flipV="1">
              <a:off x="7332743"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8" name="Line 40"/>
            <p:cNvSpPr>
              <a:spLocks noChangeShapeType="1"/>
            </p:cNvSpPr>
            <p:nvPr/>
          </p:nvSpPr>
          <p:spPr bwMode="auto">
            <a:xfrm flipH="1" flipV="1">
              <a:off x="8084212" y="1399876"/>
              <a:ext cx="1587"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9" name="Line 41"/>
            <p:cNvSpPr>
              <a:spLocks noChangeShapeType="1"/>
            </p:cNvSpPr>
            <p:nvPr/>
          </p:nvSpPr>
          <p:spPr bwMode="auto">
            <a:xfrm flipV="1">
              <a:off x="8811941" y="1402285"/>
              <a:ext cx="14287" cy="410097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40" name="Rectangle 42"/>
            <p:cNvSpPr>
              <a:spLocks noChangeArrowheads="1"/>
            </p:cNvSpPr>
            <p:nvPr/>
          </p:nvSpPr>
          <p:spPr bwMode="auto">
            <a:xfrm>
              <a:off x="697274" y="1498645"/>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anose="02010609060101010101" pitchFamily="2" charset="-122"/>
                </a:rPr>
                <a:t>比特</a:t>
              </a:r>
              <a:r>
                <a:rPr kumimoji="1" lang="zh-CN" altLang="en-US" sz="2400" b="1" dirty="0">
                  <a:solidFill>
                    <a:srgbClr val="000099"/>
                  </a:solidFill>
                  <a:latin typeface="+mn-lt"/>
                  <a:ea typeface="黑体" panose="02010609060101010101" pitchFamily="2" charset="-122"/>
                </a:rPr>
                <a:t>流</a:t>
              </a:r>
              <a:endParaRPr kumimoji="1" lang="zh-CN" altLang="en-US" sz="2400" b="1" dirty="0">
                <a:solidFill>
                  <a:srgbClr val="000099"/>
                </a:solidFill>
                <a:latin typeface="+mn-lt"/>
                <a:ea typeface="黑体" panose="02010609060101010101" pitchFamily="2" charset="-122"/>
              </a:endParaRPr>
            </a:p>
          </p:txBody>
        </p:sp>
        <p:grpSp>
          <p:nvGrpSpPr>
            <p:cNvPr id="41" name="Group 66"/>
            <p:cNvGrpSpPr/>
            <p:nvPr/>
          </p:nvGrpSpPr>
          <p:grpSpPr bwMode="auto">
            <a:xfrm>
              <a:off x="2062493" y="3067440"/>
              <a:ext cx="7499019" cy="705100"/>
              <a:chOff x="1260" y="3138"/>
              <a:chExt cx="4470" cy="192"/>
            </a:xfrm>
          </p:grpSpPr>
          <p:sp>
            <p:nvSpPr>
              <p:cNvPr id="42" name="Freeform 46"/>
              <p:cNvSpPr/>
              <p:nvPr/>
            </p:nvSpPr>
            <p:spPr bwMode="auto">
              <a:xfrm>
                <a:off x="126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3" name="Freeform 47"/>
              <p:cNvSpPr/>
              <p:nvPr/>
            </p:nvSpPr>
            <p:spPr bwMode="auto">
              <a:xfrm>
                <a:off x="303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4" name="Freeform 48"/>
              <p:cNvSpPr/>
              <p:nvPr/>
            </p:nvSpPr>
            <p:spPr bwMode="auto">
              <a:xfrm>
                <a:off x="438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5" name="Freeform 49"/>
              <p:cNvSpPr/>
              <p:nvPr/>
            </p:nvSpPr>
            <p:spPr bwMode="auto">
              <a:xfrm>
                <a:off x="483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6" name="Freeform 50"/>
              <p:cNvSpPr/>
              <p:nvPr/>
            </p:nvSpPr>
            <p:spPr bwMode="auto">
              <a:xfrm>
                <a:off x="525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7" name="Freeform 51"/>
              <p:cNvSpPr/>
              <p:nvPr/>
            </p:nvSpPr>
            <p:spPr bwMode="auto">
              <a:xfrm flipV="1">
                <a:off x="16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8" name="Freeform 52"/>
              <p:cNvSpPr/>
              <p:nvPr/>
            </p:nvSpPr>
            <p:spPr bwMode="auto">
              <a:xfrm flipV="1">
                <a:off x="2130"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9" name="Freeform 53"/>
              <p:cNvSpPr/>
              <p:nvPr/>
            </p:nvSpPr>
            <p:spPr bwMode="auto">
              <a:xfrm flipV="1">
                <a:off x="25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0" name="Freeform 54"/>
              <p:cNvSpPr/>
              <p:nvPr/>
            </p:nvSpPr>
            <p:spPr bwMode="auto">
              <a:xfrm flipV="1">
                <a:off x="348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1" name="Freeform 55"/>
              <p:cNvSpPr/>
              <p:nvPr/>
            </p:nvSpPr>
            <p:spPr bwMode="auto">
              <a:xfrm flipV="1">
                <a:off x="393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grpSp>
          <p:nvGrpSpPr>
            <p:cNvPr id="52" name="Group 65"/>
            <p:cNvGrpSpPr/>
            <p:nvPr/>
          </p:nvGrpSpPr>
          <p:grpSpPr bwMode="auto">
            <a:xfrm>
              <a:off x="2072017" y="4810021"/>
              <a:ext cx="7483921" cy="690711"/>
              <a:chOff x="1264" y="2804"/>
              <a:chExt cx="4461" cy="258"/>
            </a:xfrm>
          </p:grpSpPr>
          <p:sp>
            <p:nvSpPr>
              <p:cNvPr id="53" name="Freeform 63"/>
              <p:cNvSpPr/>
              <p:nvPr/>
            </p:nvSpPr>
            <p:spPr bwMode="auto">
              <a:xfrm>
                <a:off x="1264"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4" name="Freeform 64"/>
              <p:cNvSpPr/>
              <p:nvPr/>
            </p:nvSpPr>
            <p:spPr bwMode="auto">
              <a:xfrm>
                <a:off x="4173"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55" name="Rectangle 68"/>
            <p:cNvSpPr>
              <a:spLocks noChangeArrowheads="1"/>
            </p:cNvSpPr>
            <p:nvPr/>
          </p:nvSpPr>
          <p:spPr bwMode="auto">
            <a:xfrm>
              <a:off x="612316" y="4760808"/>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smtClean="0">
                  <a:solidFill>
                    <a:srgbClr val="000099"/>
                  </a:solidFill>
                  <a:latin typeface="+mn-lt"/>
                  <a:ea typeface="黑体" panose="02010609060101010101" pitchFamily="2" charset="-122"/>
                </a:rPr>
                <a:t>差分</a:t>
              </a:r>
              <a:endParaRPr kumimoji="1" lang="en-US" altLang="zh-CN" sz="2400" b="1" dirty="0" smtClean="0">
                <a:solidFill>
                  <a:srgbClr val="000099"/>
                </a:solidFill>
                <a:latin typeface="+mn-lt"/>
                <a:ea typeface="黑体" panose="02010609060101010101" pitchFamily="2" charset="-122"/>
              </a:endParaRPr>
            </a:p>
            <a:p>
              <a:pPr algn="r" defTabSz="762000" eaLnBrk="0" hangingPunct="0"/>
              <a:r>
                <a:rPr kumimoji="1" lang="zh-CN" altLang="en-US" sz="2400" b="1" dirty="0" smtClean="0">
                  <a:solidFill>
                    <a:srgbClr val="000099"/>
                  </a:solidFill>
                  <a:latin typeface="+mn-lt"/>
                  <a:ea typeface="黑体" panose="02010609060101010101" pitchFamily="2" charset="-122"/>
                </a:rPr>
                <a:t>曼彻斯特</a:t>
              </a:r>
              <a:endParaRPr kumimoji="1" lang="zh-CN" altLang="en-US" sz="2400" b="1" dirty="0">
                <a:solidFill>
                  <a:srgbClr val="000099"/>
                </a:solidFill>
                <a:latin typeface="+mn-lt"/>
                <a:ea typeface="黑体" panose="02010609060101010101" pitchFamily="2" charset="-122"/>
              </a:endParaRPr>
            </a:p>
          </p:txBody>
        </p:sp>
        <p:sp>
          <p:nvSpPr>
            <p:cNvPr id="56" name="Rectangle 69"/>
            <p:cNvSpPr>
              <a:spLocks noChangeArrowheads="1"/>
            </p:cNvSpPr>
            <p:nvPr/>
          </p:nvSpPr>
          <p:spPr bwMode="auto">
            <a:xfrm>
              <a:off x="666816" y="3208850"/>
              <a:ext cx="13657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anose="02010609060101010101" pitchFamily="2" charset="-122"/>
                </a:rPr>
                <a:t>归零制</a:t>
              </a:r>
              <a:endParaRPr kumimoji="1" lang="zh-CN" altLang="en-US" sz="2400" b="1" dirty="0">
                <a:solidFill>
                  <a:srgbClr val="000099"/>
                </a:solidFill>
                <a:latin typeface="+mn-lt"/>
                <a:ea typeface="黑体" panose="02010609060101010101" pitchFamily="2" charset="-122"/>
              </a:endParaRPr>
            </a:p>
          </p:txBody>
        </p:sp>
        <p:cxnSp>
          <p:nvCxnSpPr>
            <p:cNvPr id="60" name="直接连接符 59"/>
            <p:cNvCxnSpPr/>
            <p:nvPr/>
          </p:nvCxnSpPr>
          <p:spPr bwMode="auto">
            <a:xfrm>
              <a:off x="2060839" y="5167044"/>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bwMode="auto">
            <a:xfrm>
              <a:off x="2060839" y="4333919"/>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61"/>
            <p:cNvCxnSpPr/>
            <p:nvPr/>
          </p:nvCxnSpPr>
          <p:spPr bwMode="auto">
            <a:xfrm>
              <a:off x="2060839" y="3422871"/>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连接符 62"/>
            <p:cNvCxnSpPr/>
            <p:nvPr/>
          </p:nvCxnSpPr>
          <p:spPr bwMode="auto">
            <a:xfrm>
              <a:off x="2060839" y="2505690"/>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Line 41"/>
            <p:cNvSpPr>
              <a:spLocks noChangeShapeType="1"/>
            </p:cNvSpPr>
            <p:nvPr/>
          </p:nvSpPr>
          <p:spPr bwMode="auto">
            <a:xfrm flipV="1">
              <a:off x="9541651" y="1402285"/>
              <a:ext cx="14287" cy="410097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68" name="矩形 67"/>
          <p:cNvSpPr/>
          <p:nvPr/>
        </p:nvSpPr>
        <p:spPr>
          <a:xfrm>
            <a:off x="2997944" y="5775647"/>
            <a:ext cx="4979392"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数字信号</a:t>
            </a:r>
            <a:r>
              <a:rPr lang="zh-CN" altLang="zh-CN" sz="2400" b="1" dirty="0">
                <a:latin typeface="+mn-lt"/>
                <a:ea typeface="黑体" panose="02010609060101010101" pitchFamily="2" charset="-122"/>
              </a:rPr>
              <a:t>常用的编码方式</a:t>
            </a:r>
            <a:endParaRPr lang="zh-CN" altLang="en-US" sz="2400" b="1" dirty="0">
              <a:latin typeface="+mn-lt"/>
              <a:ea typeface="黑体" panose="02010609060101010101" pitchFamily="2" charset="-122"/>
            </a:endParaRPr>
          </a:p>
        </p:txBody>
      </p:sp>
      <p:sp>
        <p:nvSpPr>
          <p:cNvPr id="3" name="灯片编号占位符 2"/>
          <p:cNvSpPr>
            <a:spLocks noGrp="1"/>
          </p:cNvSpPr>
          <p:nvPr>
            <p:ph type="sldNum" sz="quarter" idx="12"/>
          </p:nvPr>
        </p:nvSpPr>
        <p:spPr/>
        <p:txBody>
          <a:bodyPr/>
          <a:p>
            <a:fld id="{14338B79-8FD5-46F1-8A19-651A319ADB19}" type="slidenum">
              <a:rPr lang="zh-CN" altLang="en-US"/>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algn="ctr"/>
            <a:r>
              <a:rPr lang="zh-CN" altLang="en-US" sz="4000" dirty="0"/>
              <a:t>用</a:t>
            </a:r>
            <a:r>
              <a:rPr lang="zh-CN" altLang="en-US" sz="4000" dirty="0">
                <a:solidFill>
                  <a:srgbClr val="FF0000"/>
                </a:solidFill>
              </a:rPr>
              <a:t>控制字符</a:t>
            </a:r>
            <a:r>
              <a:rPr lang="zh-CN" altLang="en-US" sz="4000" dirty="0"/>
              <a:t>进行帧定界的方法举例 </a:t>
            </a:r>
            <a:endParaRPr lang="zh-CN" altLang="en-US" sz="4000" dirty="0"/>
          </a:p>
        </p:txBody>
      </p:sp>
      <p:sp>
        <p:nvSpPr>
          <p:cNvPr id="4" name="内容占位符 3"/>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just"/>
            <a:r>
              <a:rPr lang="zh-CN" altLang="zh-CN" sz="2800" dirty="0"/>
              <a:t>当数据是由可打印</a:t>
            </a:r>
            <a:r>
              <a:rPr lang="zh-CN" altLang="zh-CN" sz="2800" dirty="0" smtClean="0"/>
              <a:t>的</a:t>
            </a:r>
            <a:r>
              <a:rPr lang="en-US" altLang="zh-CN" sz="2800" dirty="0" smtClean="0"/>
              <a:t> ASCII </a:t>
            </a:r>
            <a:r>
              <a:rPr lang="zh-CN" altLang="zh-CN" sz="2800" dirty="0" smtClean="0"/>
              <a:t>码组</a:t>
            </a:r>
            <a:r>
              <a:rPr lang="zh-CN" altLang="zh-CN" sz="2800" dirty="0"/>
              <a:t>成的文本文件时，帧定界可以使用特殊的</a:t>
            </a:r>
            <a:r>
              <a:rPr lang="zh-CN" altLang="zh-CN" sz="2800" dirty="0">
                <a:solidFill>
                  <a:srgbClr val="FF0000"/>
                </a:solidFill>
              </a:rPr>
              <a:t>帧定界符。</a:t>
            </a:r>
            <a:endParaRPr lang="en-US" altLang="zh-CN" sz="2800" dirty="0">
              <a:solidFill>
                <a:srgbClr val="FF0000"/>
              </a:solidFill>
            </a:endParaRPr>
          </a:p>
          <a:p>
            <a:pPr algn="just"/>
            <a:r>
              <a:rPr lang="zh-CN" altLang="zh-CN" sz="2800" dirty="0" smtClean="0"/>
              <a:t>控制字符</a:t>
            </a:r>
            <a:r>
              <a:rPr lang="en-US" altLang="zh-CN" sz="2800" dirty="0" smtClean="0"/>
              <a:t> SOH </a:t>
            </a:r>
            <a:r>
              <a:rPr lang="en-US" altLang="zh-CN" sz="2800" dirty="0"/>
              <a:t>(Start Of Header</a:t>
            </a:r>
            <a:r>
              <a:rPr lang="en-US" altLang="zh-CN" sz="2800" dirty="0" smtClean="0"/>
              <a:t>) </a:t>
            </a:r>
            <a:r>
              <a:rPr lang="zh-CN" altLang="zh-CN" sz="2800" dirty="0" smtClean="0"/>
              <a:t>放</a:t>
            </a:r>
            <a:r>
              <a:rPr lang="zh-CN" altLang="zh-CN" sz="2800" dirty="0"/>
              <a:t>在一帧的最前面，表示帧的首部开始。另一个</a:t>
            </a:r>
            <a:r>
              <a:rPr lang="zh-CN" altLang="zh-CN" sz="2800" dirty="0" smtClean="0"/>
              <a:t>控制字符</a:t>
            </a:r>
            <a:r>
              <a:rPr lang="en-US" altLang="zh-CN" sz="2800" dirty="0" smtClean="0"/>
              <a:t> EOT </a:t>
            </a:r>
            <a:r>
              <a:rPr lang="en-US" altLang="zh-CN" sz="2800" dirty="0"/>
              <a:t>(End Of Transmission</a:t>
            </a:r>
            <a:r>
              <a:rPr lang="en-US" altLang="zh-CN" sz="2800" dirty="0" smtClean="0"/>
              <a:t>) </a:t>
            </a:r>
            <a:r>
              <a:rPr lang="zh-CN" altLang="zh-CN" sz="2800" dirty="0" smtClean="0"/>
              <a:t>表示</a:t>
            </a:r>
            <a:r>
              <a:rPr lang="zh-CN" altLang="zh-CN" sz="2800" dirty="0"/>
              <a:t>帧的结束。</a:t>
            </a:r>
            <a:endParaRPr lang="zh-CN" altLang="en-US" sz="2800" dirty="0"/>
          </a:p>
          <a:p>
            <a:pPr algn="just"/>
            <a:endParaRPr lang="zh-CN" altLang="en-US" sz="2800" dirty="0"/>
          </a:p>
        </p:txBody>
      </p:sp>
      <p:sp>
        <p:nvSpPr>
          <p:cNvPr id="353284" name="Rectangle 4"/>
          <p:cNvSpPr>
            <a:spLocks noChangeArrowheads="1"/>
          </p:cNvSpPr>
          <p:nvPr/>
        </p:nvSpPr>
        <p:spPr bwMode="auto">
          <a:xfrm>
            <a:off x="1035315" y="4590232"/>
            <a:ext cx="536575" cy="549275"/>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dirty="0">
                <a:solidFill>
                  <a:srgbClr val="000099"/>
                </a:solidFill>
                <a:latin typeface="+mn-lt"/>
                <a:ea typeface="黑体" panose="02010609060101010101" pitchFamily="2" charset="-122"/>
              </a:rPr>
              <a:t>SOH</a:t>
            </a:r>
            <a:endParaRPr kumimoji="1" lang="en-US" altLang="zh-CN" sz="1600" b="1" dirty="0">
              <a:solidFill>
                <a:srgbClr val="000099"/>
              </a:solidFill>
              <a:latin typeface="+mn-lt"/>
              <a:ea typeface="黑体" panose="02010609060101010101" pitchFamily="2" charset="-122"/>
            </a:endParaRPr>
          </a:p>
        </p:txBody>
      </p:sp>
      <p:sp>
        <p:nvSpPr>
          <p:cNvPr id="353285" name="Rectangle 5"/>
          <p:cNvSpPr>
            <a:spLocks noChangeArrowheads="1"/>
          </p:cNvSpPr>
          <p:nvPr/>
        </p:nvSpPr>
        <p:spPr bwMode="auto">
          <a:xfrm>
            <a:off x="1571890" y="4590232"/>
            <a:ext cx="7071783" cy="549275"/>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装在帧中的数据部分</a:t>
            </a:r>
            <a:endParaRPr kumimoji="1" lang="zh-CN" altLang="en-US" sz="2400" b="1">
              <a:solidFill>
                <a:srgbClr val="000099"/>
              </a:solidFill>
              <a:latin typeface="+mn-lt"/>
              <a:ea typeface="黑体" panose="02010609060101010101" pitchFamily="2" charset="-122"/>
            </a:endParaRPr>
          </a:p>
        </p:txBody>
      </p:sp>
      <p:sp>
        <p:nvSpPr>
          <p:cNvPr id="353286" name="Line 6"/>
          <p:cNvSpPr>
            <a:spLocks noChangeShapeType="1"/>
          </p:cNvSpPr>
          <p:nvPr/>
        </p:nvSpPr>
        <p:spPr bwMode="auto">
          <a:xfrm>
            <a:off x="1035314" y="5506219"/>
            <a:ext cx="814665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3287" name="Text Box 7"/>
          <p:cNvSpPr txBox="1">
            <a:spLocks noChangeArrowheads="1"/>
          </p:cNvSpPr>
          <p:nvPr/>
        </p:nvSpPr>
        <p:spPr bwMode="auto">
          <a:xfrm>
            <a:off x="4884208" y="5271269"/>
            <a:ext cx="49244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a:t>
            </a:r>
            <a:endParaRPr kumimoji="1" lang="zh-CN" altLang="en-US" sz="2400" b="1">
              <a:solidFill>
                <a:srgbClr val="000099"/>
              </a:solidFill>
              <a:latin typeface="+mn-lt"/>
              <a:ea typeface="黑体" panose="02010609060101010101" pitchFamily="2" charset="-122"/>
            </a:endParaRPr>
          </a:p>
        </p:txBody>
      </p:sp>
      <p:sp>
        <p:nvSpPr>
          <p:cNvPr id="353288" name="Line 8"/>
          <p:cNvSpPr>
            <a:spLocks noChangeShapeType="1"/>
          </p:cNvSpPr>
          <p:nvPr/>
        </p:nvSpPr>
        <p:spPr bwMode="auto">
          <a:xfrm>
            <a:off x="1303602" y="4225107"/>
            <a:ext cx="0" cy="365125"/>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3289" name="Text Box 9"/>
          <p:cNvSpPr txBox="1">
            <a:spLocks noChangeArrowheads="1"/>
          </p:cNvSpPr>
          <p:nvPr/>
        </p:nvSpPr>
        <p:spPr bwMode="auto">
          <a:xfrm>
            <a:off x="763587" y="3753619"/>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帧开始符</a:t>
            </a:r>
            <a:endParaRPr kumimoji="1" lang="zh-CN" altLang="en-US" sz="2400" b="1">
              <a:solidFill>
                <a:srgbClr val="000099"/>
              </a:solidFill>
              <a:latin typeface="+mn-lt"/>
              <a:ea typeface="黑体" panose="02010609060101010101" pitchFamily="2" charset="-122"/>
            </a:endParaRPr>
          </a:p>
        </p:txBody>
      </p:sp>
      <p:sp>
        <p:nvSpPr>
          <p:cNvPr id="353290" name="Text Box 10"/>
          <p:cNvSpPr txBox="1">
            <a:spLocks noChangeArrowheads="1"/>
          </p:cNvSpPr>
          <p:nvPr/>
        </p:nvSpPr>
        <p:spPr bwMode="auto">
          <a:xfrm>
            <a:off x="8306594" y="3753619"/>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帧结束符</a:t>
            </a:r>
            <a:endParaRPr kumimoji="1" lang="zh-CN" altLang="en-US" sz="2400" b="1">
              <a:solidFill>
                <a:srgbClr val="000099"/>
              </a:solidFill>
              <a:latin typeface="+mn-lt"/>
              <a:ea typeface="黑体" panose="02010609060101010101" pitchFamily="2" charset="-122"/>
            </a:endParaRPr>
          </a:p>
        </p:txBody>
      </p:sp>
      <p:sp>
        <p:nvSpPr>
          <p:cNvPr id="353291" name="Line 11"/>
          <p:cNvSpPr>
            <a:spLocks noChangeShapeType="1"/>
          </p:cNvSpPr>
          <p:nvPr/>
        </p:nvSpPr>
        <p:spPr bwMode="auto">
          <a:xfrm>
            <a:off x="8913681" y="4225107"/>
            <a:ext cx="0" cy="365125"/>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3292" name="Line 12"/>
          <p:cNvSpPr>
            <a:spLocks noChangeShapeType="1"/>
          </p:cNvSpPr>
          <p:nvPr/>
        </p:nvSpPr>
        <p:spPr bwMode="auto">
          <a:xfrm flipV="1">
            <a:off x="1035315" y="5139507"/>
            <a:ext cx="0" cy="549275"/>
          </a:xfrm>
          <a:prstGeom prst="line">
            <a:avLst/>
          </a:prstGeom>
          <a:noFill/>
          <a:ln w="381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3293" name="Text Box 13"/>
          <p:cNvSpPr txBox="1">
            <a:spLocks noChangeArrowheads="1"/>
          </p:cNvSpPr>
          <p:nvPr/>
        </p:nvSpPr>
        <p:spPr bwMode="auto">
          <a:xfrm>
            <a:off x="271727" y="5631631"/>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发送在前</a:t>
            </a:r>
            <a:endParaRPr kumimoji="1" lang="zh-CN" altLang="en-US" sz="2400" b="1">
              <a:solidFill>
                <a:srgbClr val="000099"/>
              </a:solidFill>
              <a:latin typeface="+mn-lt"/>
              <a:ea typeface="黑体" panose="02010609060101010101" pitchFamily="2" charset="-122"/>
            </a:endParaRPr>
          </a:p>
        </p:txBody>
      </p:sp>
      <p:sp>
        <p:nvSpPr>
          <p:cNvPr id="353294" name="Rectangle 14"/>
          <p:cNvSpPr>
            <a:spLocks noChangeArrowheads="1"/>
          </p:cNvSpPr>
          <p:nvPr/>
        </p:nvSpPr>
        <p:spPr bwMode="auto">
          <a:xfrm>
            <a:off x="8619596" y="4590232"/>
            <a:ext cx="538295" cy="549275"/>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EOT</a:t>
            </a:r>
            <a:endParaRPr kumimoji="1" lang="en-US" altLang="zh-CN" sz="1600" b="1">
              <a:solidFill>
                <a:srgbClr val="000099"/>
              </a:solidFill>
              <a:latin typeface="+mn-lt"/>
              <a:ea typeface="黑体" panose="02010609060101010101" pitchFamily="2" charset="-122"/>
            </a:endParaRPr>
          </a:p>
        </p:txBody>
      </p:sp>
      <p:sp>
        <p:nvSpPr>
          <p:cNvPr id="5" name="矩形 4"/>
          <p:cNvSpPr/>
          <p:nvPr/>
        </p:nvSpPr>
        <p:spPr>
          <a:xfrm>
            <a:off x="2111690" y="5955938"/>
            <a:ext cx="5865645"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用</a:t>
            </a:r>
            <a:r>
              <a:rPr lang="zh-CN" altLang="zh-CN" sz="2400" b="1" dirty="0">
                <a:latin typeface="+mn-lt"/>
                <a:ea typeface="黑体" panose="02010609060101010101" pitchFamily="2" charset="-122"/>
              </a:rPr>
              <a:t>控制字符进行帧定界的方法举例</a:t>
            </a:r>
            <a:endParaRPr lang="zh-CN" altLang="en-US" sz="2400" b="1" dirty="0">
              <a:latin typeface="+mn-lt"/>
              <a:ea typeface="黑体" panose="02010609060101010101" pitchFamily="2" charset="-122"/>
            </a:endParaRPr>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ltLang="zh-CN" dirty="0"/>
              <a:t>2.  </a:t>
            </a:r>
            <a:r>
              <a:rPr lang="zh-CN" altLang="en-US" dirty="0"/>
              <a:t>透明传输</a:t>
            </a:r>
            <a:endParaRPr lang="zh-CN" altLang="en-US" dirty="0"/>
          </a:p>
        </p:txBody>
      </p:sp>
      <p:sp>
        <p:nvSpPr>
          <p:cNvPr id="2" name="内容占位符 1"/>
          <p:cNvSpPr>
            <a:spLocks noGrp="1"/>
          </p:cNvSpPr>
          <p:nvPr>
            <p:ph idx="1"/>
          </p:nvPr>
        </p:nvSpPr>
        <p:spPr/>
        <p:txBody>
          <a:bodyPr/>
          <a:lstStyle/>
          <a:p>
            <a:r>
              <a:rPr lang="zh-CN" altLang="zh-CN" sz="2800" dirty="0"/>
              <a:t>如果数据中的某个字节的二进制代码恰好</a:t>
            </a:r>
            <a:r>
              <a:rPr lang="zh-CN" altLang="zh-CN" sz="2800" dirty="0" smtClean="0"/>
              <a:t>和</a:t>
            </a:r>
            <a:r>
              <a:rPr lang="en-US" altLang="zh-CN" sz="2800" dirty="0" smtClean="0"/>
              <a:t> SOH </a:t>
            </a:r>
            <a:r>
              <a:rPr lang="zh-CN" altLang="zh-CN" sz="2800" dirty="0" smtClean="0"/>
              <a:t>或</a:t>
            </a:r>
            <a:r>
              <a:rPr lang="en-US" altLang="zh-CN" sz="2800" dirty="0" smtClean="0"/>
              <a:t> EOT </a:t>
            </a:r>
            <a:r>
              <a:rPr lang="zh-CN" altLang="zh-CN" sz="2800" dirty="0" smtClean="0"/>
              <a:t>一样，</a:t>
            </a:r>
            <a:r>
              <a:rPr lang="zh-CN" altLang="zh-CN" sz="2800" dirty="0"/>
              <a:t>数据链路层就会错误地“找到帧的边界</a:t>
            </a:r>
            <a:r>
              <a:rPr lang="zh-CN" altLang="zh-CN" sz="2800" dirty="0" smtClean="0"/>
              <a:t>”</a:t>
            </a:r>
            <a:r>
              <a:rPr lang="zh-CN" altLang="en-US" sz="2800" dirty="0" smtClean="0"/>
              <a:t>。</a:t>
            </a:r>
            <a:endParaRPr lang="zh-CN" altLang="en-US" sz="2800" dirty="0"/>
          </a:p>
        </p:txBody>
      </p:sp>
      <p:sp>
        <p:nvSpPr>
          <p:cNvPr id="356374" name="Line 22"/>
          <p:cNvSpPr>
            <a:spLocks noChangeShapeType="1"/>
          </p:cNvSpPr>
          <p:nvPr/>
        </p:nvSpPr>
        <p:spPr bwMode="auto">
          <a:xfrm rot="16200000" flipV="1">
            <a:off x="967648" y="3591014"/>
            <a:ext cx="14288" cy="1153981"/>
          </a:xfrm>
          <a:prstGeom prst="line">
            <a:avLst/>
          </a:prstGeom>
          <a:noFill/>
          <a:ln w="381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56" name="Rectangle 4"/>
          <p:cNvSpPr>
            <a:spLocks noChangeArrowheads="1"/>
          </p:cNvSpPr>
          <p:nvPr/>
        </p:nvSpPr>
        <p:spPr bwMode="auto">
          <a:xfrm>
            <a:off x="1237059" y="3840185"/>
            <a:ext cx="626004" cy="611188"/>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anose="02010609060101010101" pitchFamily="2" charset="-122"/>
              </a:rPr>
              <a:t>SOH</a:t>
            </a:r>
            <a:endParaRPr kumimoji="1" lang="en-US" altLang="zh-CN" b="1">
              <a:solidFill>
                <a:srgbClr val="000099"/>
              </a:solidFill>
              <a:latin typeface="+mn-lt"/>
              <a:ea typeface="黑体" panose="02010609060101010101" pitchFamily="2" charset="-122"/>
            </a:endParaRPr>
          </a:p>
        </p:txBody>
      </p:sp>
      <p:sp>
        <p:nvSpPr>
          <p:cNvPr id="356357" name="Rectangle 5"/>
          <p:cNvSpPr>
            <a:spLocks noChangeArrowheads="1"/>
          </p:cNvSpPr>
          <p:nvPr/>
        </p:nvSpPr>
        <p:spPr bwMode="auto">
          <a:xfrm>
            <a:off x="1847586" y="3840185"/>
            <a:ext cx="7527528" cy="61118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56358" name="Rectangle 6"/>
          <p:cNvSpPr>
            <a:spLocks noChangeArrowheads="1"/>
          </p:cNvSpPr>
          <p:nvPr/>
        </p:nvSpPr>
        <p:spPr bwMode="auto">
          <a:xfrm>
            <a:off x="3620691" y="3840185"/>
            <a:ext cx="567531" cy="6111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99"/>
                </a:solidFill>
                <a:latin typeface="+mn-lt"/>
                <a:ea typeface="黑体" panose="02010609060101010101" pitchFamily="2" charset="-122"/>
              </a:rPr>
              <a:t>EOT</a:t>
            </a:r>
            <a:endParaRPr kumimoji="1" lang="en-US" altLang="zh-CN" b="1">
              <a:solidFill>
                <a:srgbClr val="000099"/>
              </a:solidFill>
              <a:latin typeface="+mn-lt"/>
              <a:ea typeface="黑体" panose="02010609060101010101" pitchFamily="2" charset="-122"/>
            </a:endParaRPr>
          </a:p>
        </p:txBody>
      </p:sp>
      <p:sp>
        <p:nvSpPr>
          <p:cNvPr id="356359" name="Line 7"/>
          <p:cNvSpPr>
            <a:spLocks noChangeShapeType="1"/>
          </p:cNvSpPr>
          <p:nvPr/>
        </p:nvSpPr>
        <p:spPr bwMode="auto">
          <a:xfrm>
            <a:off x="3649927" y="2808311"/>
            <a:ext cx="254529" cy="1031875"/>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60" name="Text Box 8"/>
          <p:cNvSpPr txBox="1">
            <a:spLocks noChangeArrowheads="1"/>
          </p:cNvSpPr>
          <p:nvPr/>
        </p:nvSpPr>
        <p:spPr bwMode="auto">
          <a:xfrm>
            <a:off x="2518582" y="2348880"/>
            <a:ext cx="22076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anose="02010609060101010101" pitchFamily="2" charset="-122"/>
              </a:rPr>
              <a:t>出现了“</a:t>
            </a:r>
            <a:r>
              <a:rPr kumimoji="1" lang="en-US" altLang="zh-CN" sz="2400" b="1">
                <a:solidFill>
                  <a:srgbClr val="000099"/>
                </a:solidFill>
                <a:latin typeface="+mn-lt"/>
                <a:ea typeface="黑体" panose="02010609060101010101" pitchFamily="2" charset="-122"/>
              </a:rPr>
              <a:t>EOT”</a:t>
            </a:r>
            <a:endParaRPr kumimoji="1" lang="en-US" altLang="zh-CN" sz="2400" b="1">
              <a:solidFill>
                <a:srgbClr val="000099"/>
              </a:solidFill>
              <a:latin typeface="+mn-lt"/>
              <a:ea typeface="黑体" panose="02010609060101010101" pitchFamily="2" charset="-122"/>
            </a:endParaRPr>
          </a:p>
        </p:txBody>
      </p:sp>
      <p:sp>
        <p:nvSpPr>
          <p:cNvPr id="356361" name="AutoShape 9"/>
          <p:cNvSpPr/>
          <p:nvPr/>
        </p:nvSpPr>
        <p:spPr bwMode="auto">
          <a:xfrm rot="-5400000">
            <a:off x="6855486" y="1894176"/>
            <a:ext cx="327025" cy="5606521"/>
          </a:xfrm>
          <a:prstGeom prst="leftBrace">
            <a:avLst>
              <a:gd name="adj1" fmla="val 131877"/>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6362" name="Text Box 10"/>
          <p:cNvSpPr txBox="1">
            <a:spLocks noChangeArrowheads="1"/>
          </p:cNvSpPr>
          <p:nvPr/>
        </p:nvSpPr>
        <p:spPr bwMode="auto">
          <a:xfrm>
            <a:off x="5429825" y="4764111"/>
            <a:ext cx="3897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kumimoji="1" lang="zh-CN" altLang="en-US" sz="2400" b="1">
                <a:solidFill>
                  <a:srgbClr val="000099"/>
                </a:solidFill>
                <a:latin typeface="+mn-lt"/>
                <a:ea typeface="黑体" panose="02010609060101010101" pitchFamily="2" charset="-122"/>
              </a:rPr>
              <a:t>被接收端当作无效帧而丢弃</a:t>
            </a:r>
            <a:endParaRPr kumimoji="1" lang="zh-CN" altLang="en-US" sz="2400" b="1">
              <a:solidFill>
                <a:srgbClr val="000099"/>
              </a:solidFill>
              <a:latin typeface="+mn-lt"/>
              <a:ea typeface="黑体" panose="02010609060101010101" pitchFamily="2" charset="-122"/>
            </a:endParaRPr>
          </a:p>
        </p:txBody>
      </p:sp>
      <p:sp>
        <p:nvSpPr>
          <p:cNvPr id="356363" name="AutoShape 11"/>
          <p:cNvSpPr/>
          <p:nvPr/>
        </p:nvSpPr>
        <p:spPr bwMode="auto">
          <a:xfrm rot="-5400000">
            <a:off x="2557661" y="3211469"/>
            <a:ext cx="304800" cy="2911608"/>
          </a:xfrm>
          <a:prstGeom prst="leftBrace">
            <a:avLst>
              <a:gd name="adj1" fmla="val 73481"/>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6364" name="Text Box 12"/>
          <p:cNvSpPr txBox="1">
            <a:spLocks noChangeArrowheads="1"/>
          </p:cNvSpPr>
          <p:nvPr/>
        </p:nvSpPr>
        <p:spPr bwMode="auto">
          <a:xfrm>
            <a:off x="1554677" y="4757761"/>
            <a:ext cx="235032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rgbClr val="FF0000"/>
                </a:solidFill>
                <a:latin typeface="+mn-lt"/>
                <a:ea typeface="黑体" panose="02010609060101010101" pitchFamily="2" charset="-122"/>
              </a:rPr>
              <a:t>被接收端</a:t>
            </a:r>
            <a:endParaRPr kumimoji="1" lang="zh-CN" altLang="en-US" sz="2400" b="1" dirty="0">
              <a:solidFill>
                <a:srgbClr val="FF0000"/>
              </a:solidFill>
              <a:latin typeface="+mn-lt"/>
              <a:ea typeface="黑体" panose="02010609060101010101" pitchFamily="2" charset="-122"/>
            </a:endParaRPr>
          </a:p>
          <a:p>
            <a:pPr algn="ctr"/>
            <a:r>
              <a:rPr kumimoji="1" lang="zh-CN" altLang="en-US" sz="2400" b="1" dirty="0">
                <a:solidFill>
                  <a:srgbClr val="FF0000"/>
                </a:solidFill>
                <a:latin typeface="+mn-lt"/>
                <a:ea typeface="黑体" panose="02010609060101010101" pitchFamily="2" charset="-122"/>
              </a:rPr>
              <a:t>误认为是一个帧</a:t>
            </a:r>
            <a:endParaRPr kumimoji="1" lang="zh-CN" altLang="en-US" sz="2400" b="1" dirty="0">
              <a:solidFill>
                <a:srgbClr val="FF0000"/>
              </a:solidFill>
              <a:latin typeface="+mn-lt"/>
              <a:ea typeface="黑体" panose="02010609060101010101" pitchFamily="2" charset="-122"/>
            </a:endParaRPr>
          </a:p>
        </p:txBody>
      </p:sp>
      <p:sp>
        <p:nvSpPr>
          <p:cNvPr id="356365" name="Line 13"/>
          <p:cNvSpPr>
            <a:spLocks noChangeShapeType="1"/>
          </p:cNvSpPr>
          <p:nvPr/>
        </p:nvSpPr>
        <p:spPr bwMode="auto">
          <a:xfrm>
            <a:off x="1863063" y="3578248"/>
            <a:ext cx="73349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66" name="Text Box 14"/>
          <p:cNvSpPr txBox="1">
            <a:spLocks noChangeArrowheads="1"/>
          </p:cNvSpPr>
          <p:nvPr/>
        </p:nvSpPr>
        <p:spPr bwMode="auto">
          <a:xfrm>
            <a:off x="4854683" y="3321074"/>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anose="02010609060101010101" pitchFamily="2" charset="-122"/>
              </a:rPr>
              <a:t>数据部分</a:t>
            </a:r>
            <a:endParaRPr kumimoji="1" lang="zh-CN" altLang="en-US" sz="2400" b="1">
              <a:solidFill>
                <a:srgbClr val="000099"/>
              </a:solidFill>
              <a:latin typeface="+mn-lt"/>
              <a:ea typeface="黑体" panose="02010609060101010101" pitchFamily="2" charset="-122"/>
            </a:endParaRPr>
          </a:p>
        </p:txBody>
      </p:sp>
      <p:sp>
        <p:nvSpPr>
          <p:cNvPr id="356367" name="Rectangle 15"/>
          <p:cNvSpPr>
            <a:spLocks noChangeArrowheads="1"/>
          </p:cNvSpPr>
          <p:nvPr/>
        </p:nvSpPr>
        <p:spPr bwMode="auto">
          <a:xfrm>
            <a:off x="9197975" y="3840185"/>
            <a:ext cx="624284" cy="611188"/>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anose="02010609060101010101" pitchFamily="2" charset="-122"/>
              </a:rPr>
              <a:t>EOT</a:t>
            </a:r>
            <a:endParaRPr kumimoji="1" lang="en-US" altLang="zh-CN" b="1">
              <a:solidFill>
                <a:srgbClr val="000099"/>
              </a:solidFill>
              <a:latin typeface="+mn-lt"/>
              <a:ea typeface="黑体" panose="02010609060101010101" pitchFamily="2" charset="-122"/>
            </a:endParaRPr>
          </a:p>
        </p:txBody>
      </p:sp>
      <p:sp>
        <p:nvSpPr>
          <p:cNvPr id="356368" name="Line 16"/>
          <p:cNvSpPr>
            <a:spLocks noChangeShapeType="1"/>
          </p:cNvSpPr>
          <p:nvPr/>
        </p:nvSpPr>
        <p:spPr bwMode="auto">
          <a:xfrm>
            <a:off x="1237059" y="3095648"/>
            <a:ext cx="85852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69" name="Text Box 17"/>
          <p:cNvSpPr txBox="1">
            <a:spLocks noChangeArrowheads="1"/>
          </p:cNvSpPr>
          <p:nvPr/>
        </p:nvSpPr>
        <p:spPr bwMode="auto">
          <a:xfrm>
            <a:off x="4454831" y="2817835"/>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anose="02010609060101010101" pitchFamily="2" charset="-122"/>
              </a:rPr>
              <a:t>完整的帧</a:t>
            </a:r>
            <a:endParaRPr kumimoji="1" lang="zh-CN" altLang="en-US" sz="2400" b="1">
              <a:solidFill>
                <a:srgbClr val="000099"/>
              </a:solidFill>
              <a:latin typeface="+mn-lt"/>
              <a:ea typeface="黑体" panose="02010609060101010101" pitchFamily="2" charset="-122"/>
            </a:endParaRPr>
          </a:p>
        </p:txBody>
      </p:sp>
      <p:sp>
        <p:nvSpPr>
          <p:cNvPr id="356370" name="Line 18"/>
          <p:cNvSpPr>
            <a:spLocks noChangeShapeType="1"/>
          </p:cNvSpPr>
          <p:nvPr/>
        </p:nvSpPr>
        <p:spPr bwMode="auto">
          <a:xfrm>
            <a:off x="1237059" y="2998810"/>
            <a:ext cx="0" cy="7699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71" name="Line 19"/>
          <p:cNvSpPr>
            <a:spLocks noChangeShapeType="1"/>
          </p:cNvSpPr>
          <p:nvPr/>
        </p:nvSpPr>
        <p:spPr bwMode="auto">
          <a:xfrm>
            <a:off x="9822259" y="2998810"/>
            <a:ext cx="0" cy="7699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72" name="Line 20"/>
          <p:cNvSpPr>
            <a:spLocks noChangeShapeType="1"/>
          </p:cNvSpPr>
          <p:nvPr/>
        </p:nvSpPr>
        <p:spPr bwMode="auto">
          <a:xfrm>
            <a:off x="1863063" y="3384574"/>
            <a:ext cx="0" cy="3841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73" name="Line 21"/>
          <p:cNvSpPr>
            <a:spLocks noChangeShapeType="1"/>
          </p:cNvSpPr>
          <p:nvPr/>
        </p:nvSpPr>
        <p:spPr bwMode="auto">
          <a:xfrm>
            <a:off x="9197975" y="3384574"/>
            <a:ext cx="0" cy="3841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75" name="Text Box 23"/>
          <p:cNvSpPr txBox="1">
            <a:spLocks noChangeArrowheads="1"/>
          </p:cNvSpPr>
          <p:nvPr/>
        </p:nvSpPr>
        <p:spPr bwMode="auto">
          <a:xfrm>
            <a:off x="344488" y="3340123"/>
            <a:ext cx="803425"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发送</a:t>
            </a:r>
            <a:endParaRPr kumimoji="1" lang="zh-CN" altLang="en-US" sz="2400" b="1">
              <a:solidFill>
                <a:srgbClr val="000099"/>
              </a:solidFill>
              <a:latin typeface="+mn-lt"/>
              <a:ea typeface="黑体" panose="02010609060101010101" pitchFamily="2" charset="-122"/>
            </a:endParaRPr>
          </a:p>
          <a:p>
            <a:r>
              <a:rPr kumimoji="1" lang="zh-CN" altLang="en-US" sz="2400" b="1">
                <a:solidFill>
                  <a:srgbClr val="000099"/>
                </a:solidFill>
                <a:latin typeface="+mn-lt"/>
                <a:ea typeface="黑体" panose="02010609060101010101" pitchFamily="2" charset="-122"/>
              </a:rPr>
              <a:t>在前</a:t>
            </a:r>
            <a:endParaRPr kumimoji="1" lang="zh-CN" altLang="en-US" sz="2400" b="1">
              <a:solidFill>
                <a:srgbClr val="000099"/>
              </a:solidFill>
              <a:latin typeface="+mn-lt"/>
              <a:ea typeface="黑体" panose="02010609060101010101" pitchFamily="2" charset="-122"/>
            </a:endParaRPr>
          </a:p>
        </p:txBody>
      </p:sp>
      <p:sp>
        <p:nvSpPr>
          <p:cNvPr id="3" name="矩形 2"/>
          <p:cNvSpPr/>
          <p:nvPr/>
        </p:nvSpPr>
        <p:spPr>
          <a:xfrm>
            <a:off x="1790442" y="5631631"/>
            <a:ext cx="6402918"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数据部分</a:t>
            </a:r>
            <a:r>
              <a:rPr lang="zh-CN" altLang="zh-CN" sz="2400" b="1" dirty="0">
                <a:latin typeface="+mn-lt"/>
                <a:ea typeface="黑体" panose="02010609060101010101" pitchFamily="2" charset="-122"/>
              </a:rPr>
              <a:t>恰好出现</a:t>
            </a:r>
            <a:r>
              <a:rPr lang="zh-CN" altLang="zh-CN" sz="2400" b="1" dirty="0" smtClean="0">
                <a:latin typeface="+mn-lt"/>
                <a:ea typeface="黑体" panose="02010609060101010101" pitchFamily="2" charset="-122"/>
              </a:rPr>
              <a:t>与</a:t>
            </a:r>
            <a:r>
              <a:rPr lang="en-US" altLang="zh-CN" sz="2400" b="1" dirty="0" smtClean="0">
                <a:latin typeface="+mn-lt"/>
                <a:ea typeface="黑体" panose="02010609060101010101" pitchFamily="2" charset="-122"/>
              </a:rPr>
              <a:t> EOT </a:t>
            </a:r>
            <a:r>
              <a:rPr lang="zh-CN" altLang="zh-CN" sz="2400" b="1" dirty="0" smtClean="0">
                <a:latin typeface="+mn-lt"/>
                <a:ea typeface="黑体" panose="02010609060101010101" pitchFamily="2" charset="-122"/>
              </a:rPr>
              <a:t>一样</a:t>
            </a:r>
            <a:r>
              <a:rPr lang="zh-CN" altLang="zh-CN" sz="2400" b="1" dirty="0">
                <a:latin typeface="+mn-lt"/>
                <a:ea typeface="黑体" panose="02010609060101010101" pitchFamily="2" charset="-122"/>
              </a:rPr>
              <a:t>的代码</a:t>
            </a:r>
            <a:endParaRPr lang="zh-CN" altLang="en-US" sz="2400" b="1" dirty="0">
              <a:latin typeface="+mn-lt"/>
              <a:ea typeface="黑体" panose="02010609060101010101" pitchFamily="2" charset="-122"/>
            </a:endParaRPr>
          </a:p>
        </p:txBody>
      </p:sp>
      <p:sp>
        <p:nvSpPr>
          <p:cNvPr id="4" name="灯片编号占位符 3"/>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pPr algn="ctr"/>
            <a:r>
              <a:rPr lang="zh-CN" altLang="en-US" dirty="0"/>
              <a:t>解决透明传输问题</a:t>
            </a:r>
            <a:endParaRPr lang="zh-CN" altLang="en-US" dirty="0"/>
          </a:p>
        </p:txBody>
      </p:sp>
      <p:sp>
        <p:nvSpPr>
          <p:cNvPr id="358403" name="Rectangle 3"/>
          <p:cNvSpPr>
            <a:spLocks noGrp="1" noChangeArrowheads="1"/>
          </p:cNvSpPr>
          <p:nvPr>
            <p:ph idx="1"/>
          </p:nvPr>
        </p:nvSpPr>
        <p:spPr/>
        <p:txBody>
          <a:bodyPr/>
          <a:lstStyle/>
          <a:p>
            <a:r>
              <a:rPr lang="zh-CN" altLang="en-US" sz="2800" dirty="0">
                <a:solidFill>
                  <a:srgbClr val="0000FF"/>
                </a:solidFill>
              </a:rPr>
              <a:t>解决方法：</a:t>
            </a:r>
            <a:r>
              <a:rPr lang="zh-CN" altLang="en-US" sz="2800" dirty="0">
                <a:solidFill>
                  <a:srgbClr val="FF0000"/>
                </a:solidFill>
              </a:rPr>
              <a:t>字节</a:t>
            </a:r>
            <a:r>
              <a:rPr lang="zh-CN" altLang="en-US" sz="2800" dirty="0" smtClean="0">
                <a:solidFill>
                  <a:srgbClr val="FF0000"/>
                </a:solidFill>
              </a:rPr>
              <a:t>填充 </a:t>
            </a:r>
            <a:r>
              <a:rPr lang="en-US" altLang="zh-CN" sz="2800" dirty="0" smtClean="0"/>
              <a:t>(</a:t>
            </a:r>
            <a:r>
              <a:rPr lang="en-US" altLang="zh-CN" sz="2800" dirty="0"/>
              <a:t>byte stuffing</a:t>
            </a:r>
            <a:r>
              <a:rPr lang="en-US" altLang="zh-CN" sz="2800" dirty="0" smtClean="0"/>
              <a:t>) </a:t>
            </a:r>
            <a:r>
              <a:rPr lang="zh-CN" altLang="en-US" sz="2800" dirty="0" smtClean="0"/>
              <a:t>或</a:t>
            </a:r>
            <a:r>
              <a:rPr lang="zh-CN" altLang="en-US" sz="2800" dirty="0">
                <a:solidFill>
                  <a:srgbClr val="FF0000"/>
                </a:solidFill>
              </a:rPr>
              <a:t>字符</a:t>
            </a:r>
            <a:r>
              <a:rPr lang="zh-CN" altLang="en-US" sz="2800" dirty="0" smtClean="0">
                <a:solidFill>
                  <a:srgbClr val="FF0000"/>
                </a:solidFill>
              </a:rPr>
              <a:t>填充 </a:t>
            </a:r>
            <a:r>
              <a:rPr lang="en-US" altLang="zh-CN" sz="2800" dirty="0" smtClean="0"/>
              <a:t>(</a:t>
            </a:r>
            <a:r>
              <a:rPr lang="en-US" altLang="zh-CN" sz="2800" dirty="0"/>
              <a:t>character stuffing)</a:t>
            </a:r>
            <a:r>
              <a:rPr lang="zh-CN" altLang="en-US" sz="2800" dirty="0" smtClean="0"/>
              <a:t>。</a:t>
            </a:r>
            <a:endParaRPr lang="en-US" altLang="zh-CN" sz="2800" dirty="0" smtClean="0"/>
          </a:p>
          <a:p>
            <a:r>
              <a:rPr lang="zh-CN" altLang="en-US" sz="2800" dirty="0" smtClean="0"/>
              <a:t>发送</a:t>
            </a:r>
            <a:r>
              <a:rPr lang="zh-CN" altLang="en-US" sz="2800" dirty="0"/>
              <a:t>端的数据链路层在数据中出现控制字符“</a:t>
            </a:r>
            <a:r>
              <a:rPr lang="en-US" altLang="zh-CN" sz="2800" dirty="0"/>
              <a:t>SOH”</a:t>
            </a:r>
            <a:r>
              <a:rPr lang="zh-CN" altLang="en-US" sz="2800" dirty="0"/>
              <a:t>或“</a:t>
            </a:r>
            <a:r>
              <a:rPr lang="en-US" altLang="zh-CN" sz="2800" dirty="0"/>
              <a:t>EOT”</a:t>
            </a:r>
            <a:r>
              <a:rPr lang="zh-CN" altLang="en-US" sz="2800" dirty="0"/>
              <a:t>的前面</a:t>
            </a:r>
            <a:r>
              <a:rPr lang="zh-CN" altLang="en-US" sz="2800" dirty="0">
                <a:solidFill>
                  <a:srgbClr val="FF0000"/>
                </a:solidFill>
              </a:rPr>
              <a:t>插入一个转义字符“</a:t>
            </a:r>
            <a:r>
              <a:rPr lang="en-US" altLang="zh-CN" sz="2800" dirty="0">
                <a:solidFill>
                  <a:srgbClr val="FF0000"/>
                </a:solidFill>
              </a:rPr>
              <a:t>ESC</a:t>
            </a:r>
            <a:r>
              <a:rPr lang="en-US" altLang="zh-CN" sz="2800" dirty="0" smtClean="0">
                <a:solidFill>
                  <a:srgbClr val="FF0000"/>
                </a:solidFill>
              </a:rPr>
              <a:t>” </a:t>
            </a:r>
            <a:r>
              <a:rPr lang="en-US" altLang="zh-CN" sz="2800" dirty="0" smtClean="0"/>
              <a:t>(</a:t>
            </a:r>
            <a:r>
              <a:rPr lang="zh-CN" altLang="en-US" sz="2800" dirty="0"/>
              <a:t>其十六进制编码是 </a:t>
            </a:r>
            <a:r>
              <a:rPr lang="en-US" altLang="zh-CN" sz="2800" dirty="0"/>
              <a:t>1B)</a:t>
            </a:r>
            <a:r>
              <a:rPr lang="zh-CN" altLang="en-US" sz="2800" dirty="0"/>
              <a:t>。</a:t>
            </a:r>
            <a:endParaRPr lang="zh-CN" altLang="en-US" sz="2800" dirty="0"/>
          </a:p>
          <a:p>
            <a:r>
              <a:rPr lang="zh-CN" altLang="en-US" sz="2800" dirty="0" smtClean="0"/>
              <a:t>接收</a:t>
            </a:r>
            <a:r>
              <a:rPr lang="zh-CN" altLang="en-US" sz="2800" dirty="0"/>
              <a:t>端的数据链路层在将数据送往网络层之前删除插入的转义字符。</a:t>
            </a:r>
            <a:endParaRPr lang="zh-CN" altLang="en-US" sz="2800" dirty="0"/>
          </a:p>
          <a:p>
            <a:r>
              <a:rPr lang="zh-CN" altLang="en-US" sz="2800" dirty="0"/>
              <a:t>如果转义字符也</a:t>
            </a:r>
            <a:r>
              <a:rPr lang="zh-CN" altLang="en-US" sz="2800" dirty="0" smtClean="0"/>
              <a:t>出现在数据</a:t>
            </a:r>
            <a:r>
              <a:rPr lang="zh-CN" altLang="en-US" sz="2800" dirty="0"/>
              <a:t>当中，那么应在转义字符前面插入一个</a:t>
            </a:r>
            <a:r>
              <a:rPr lang="zh-CN" altLang="en-US" sz="2800" dirty="0" smtClean="0"/>
              <a:t>转义字符 </a:t>
            </a:r>
            <a:r>
              <a:rPr lang="en-US" altLang="zh-CN" sz="2800" dirty="0" smtClean="0"/>
              <a:t>ESC</a:t>
            </a:r>
            <a:r>
              <a:rPr lang="zh-CN" altLang="en-US" sz="2800" dirty="0" smtClean="0"/>
              <a:t>。</a:t>
            </a:r>
            <a:r>
              <a:rPr lang="zh-CN" altLang="en-US" sz="2800" dirty="0"/>
              <a:t>当接收端收到连续的两个转义字符时，就删除其中前面的一个。 </a:t>
            </a:r>
            <a:endParaRPr lang="zh-CN" altLang="en-US" sz="2800"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503" name="Rectangle 55"/>
          <p:cNvSpPr>
            <a:spLocks noGrp="1" noChangeArrowheads="1"/>
          </p:cNvSpPr>
          <p:nvPr>
            <p:ph type="title"/>
          </p:nvPr>
        </p:nvSpPr>
        <p:spPr/>
        <p:txBody>
          <a:bodyPr/>
          <a:lstStyle/>
          <a:p>
            <a:pPr algn="ctr"/>
            <a:r>
              <a:rPr lang="zh-CN" altLang="en-US" sz="4000" dirty="0"/>
              <a:t>用字节填充法解决透明传输的问题 </a:t>
            </a:r>
            <a:endParaRPr lang="zh-CN" altLang="en-US" sz="4000" dirty="0"/>
          </a:p>
        </p:txBody>
      </p:sp>
      <p:sp>
        <p:nvSpPr>
          <p:cNvPr id="360452" name="Rectangle 4"/>
          <p:cNvSpPr>
            <a:spLocks noChangeArrowheads="1"/>
          </p:cNvSpPr>
          <p:nvPr/>
        </p:nvSpPr>
        <p:spPr bwMode="auto">
          <a:xfrm>
            <a:off x="356294" y="3908003"/>
            <a:ext cx="4953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SOH</a:t>
            </a:r>
            <a:endParaRPr kumimoji="1" lang="en-US" altLang="zh-CN" sz="1600" b="1">
              <a:solidFill>
                <a:srgbClr val="000099"/>
              </a:solidFill>
              <a:latin typeface="+mn-lt"/>
              <a:ea typeface="黑体" panose="02010609060101010101" pitchFamily="2" charset="-122"/>
            </a:endParaRPr>
          </a:p>
        </p:txBody>
      </p:sp>
      <p:sp>
        <p:nvSpPr>
          <p:cNvPr id="360453" name="Freeform 5"/>
          <p:cNvSpPr/>
          <p:nvPr/>
        </p:nvSpPr>
        <p:spPr bwMode="auto">
          <a:xfrm>
            <a:off x="6960294" y="2917403"/>
            <a:ext cx="1651000" cy="990600"/>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54" name="Freeform 6"/>
          <p:cNvSpPr/>
          <p:nvPr/>
        </p:nvSpPr>
        <p:spPr bwMode="auto">
          <a:xfrm>
            <a:off x="5546626" y="2917404"/>
            <a:ext cx="1166019" cy="1000125"/>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55" name="Freeform 7"/>
          <p:cNvSpPr/>
          <p:nvPr/>
        </p:nvSpPr>
        <p:spPr bwMode="auto">
          <a:xfrm>
            <a:off x="3905945" y="2917403"/>
            <a:ext cx="650081" cy="990600"/>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56" name="Freeform 8"/>
          <p:cNvSpPr/>
          <p:nvPr/>
        </p:nvSpPr>
        <p:spPr bwMode="auto">
          <a:xfrm>
            <a:off x="2088126" y="2917403"/>
            <a:ext cx="827219" cy="990600"/>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DDDDDD"/>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57" name="Rectangle 9"/>
          <p:cNvSpPr>
            <a:spLocks noChangeArrowheads="1"/>
          </p:cNvSpPr>
          <p:nvPr/>
        </p:nvSpPr>
        <p:spPr bwMode="auto">
          <a:xfrm>
            <a:off x="1181794" y="2460203"/>
            <a:ext cx="4953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SOH</a:t>
            </a:r>
            <a:endParaRPr kumimoji="1" lang="en-US" altLang="zh-CN" sz="1600" b="1">
              <a:solidFill>
                <a:srgbClr val="000099"/>
              </a:solidFill>
              <a:latin typeface="+mn-lt"/>
              <a:ea typeface="黑体" panose="02010609060101010101" pitchFamily="2" charset="-122"/>
            </a:endParaRPr>
          </a:p>
        </p:txBody>
      </p:sp>
      <p:sp>
        <p:nvSpPr>
          <p:cNvPr id="360458" name="Rectangle 10"/>
          <p:cNvSpPr>
            <a:spLocks noChangeArrowheads="1"/>
          </p:cNvSpPr>
          <p:nvPr/>
        </p:nvSpPr>
        <p:spPr bwMode="auto">
          <a:xfrm>
            <a:off x="1677094" y="2460203"/>
            <a:ext cx="6521450" cy="4572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59" name="Rectangle 11"/>
          <p:cNvSpPr>
            <a:spLocks noChangeArrowheads="1"/>
          </p:cNvSpPr>
          <p:nvPr/>
        </p:nvSpPr>
        <p:spPr bwMode="auto">
          <a:xfrm>
            <a:off x="2420044" y="2460203"/>
            <a:ext cx="495300" cy="457200"/>
          </a:xfrm>
          <a:prstGeom prst="rect">
            <a:avLst/>
          </a:prstGeom>
          <a:solidFill>
            <a:srgbClr val="99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EOT</a:t>
            </a:r>
            <a:endParaRPr kumimoji="1" lang="en-US" altLang="zh-CN" sz="1600" b="1">
              <a:solidFill>
                <a:srgbClr val="000099"/>
              </a:solidFill>
              <a:latin typeface="+mn-lt"/>
              <a:ea typeface="黑体" panose="02010609060101010101" pitchFamily="2" charset="-122"/>
            </a:endParaRPr>
          </a:p>
        </p:txBody>
      </p:sp>
      <p:sp>
        <p:nvSpPr>
          <p:cNvPr id="360460" name="Rectangle 12"/>
          <p:cNvSpPr>
            <a:spLocks noChangeArrowheads="1"/>
          </p:cNvSpPr>
          <p:nvPr/>
        </p:nvSpPr>
        <p:spPr bwMode="auto">
          <a:xfrm>
            <a:off x="6960294" y="2460203"/>
            <a:ext cx="495300" cy="457200"/>
          </a:xfrm>
          <a:prstGeom prst="rect">
            <a:avLst/>
          </a:prstGeom>
          <a:solidFill>
            <a:srgbClr val="FFCCFF"/>
          </a:solidFill>
          <a:ln w="9525" algn="ctr">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SOH</a:t>
            </a:r>
            <a:endParaRPr kumimoji="1" lang="en-US" altLang="zh-CN" sz="1600" b="1">
              <a:solidFill>
                <a:srgbClr val="000099"/>
              </a:solidFill>
              <a:latin typeface="+mn-lt"/>
              <a:ea typeface="黑体" panose="02010609060101010101" pitchFamily="2" charset="-122"/>
            </a:endParaRPr>
          </a:p>
        </p:txBody>
      </p:sp>
      <p:sp>
        <p:nvSpPr>
          <p:cNvPr id="360462" name="Rectangle 14"/>
          <p:cNvSpPr>
            <a:spLocks noChangeArrowheads="1"/>
          </p:cNvSpPr>
          <p:nvPr/>
        </p:nvSpPr>
        <p:spPr bwMode="auto">
          <a:xfrm>
            <a:off x="5556944" y="24602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endParaRPr kumimoji="1" lang="en-US" altLang="zh-CN" sz="1600" b="1">
              <a:solidFill>
                <a:srgbClr val="000099"/>
              </a:solidFill>
              <a:latin typeface="+mn-lt"/>
              <a:ea typeface="黑体" panose="02010609060101010101" pitchFamily="2" charset="-122"/>
            </a:endParaRPr>
          </a:p>
        </p:txBody>
      </p:sp>
      <p:sp>
        <p:nvSpPr>
          <p:cNvPr id="360463" name="Rectangle 15"/>
          <p:cNvSpPr>
            <a:spLocks noChangeArrowheads="1"/>
          </p:cNvSpPr>
          <p:nvPr/>
        </p:nvSpPr>
        <p:spPr bwMode="auto">
          <a:xfrm>
            <a:off x="851594" y="3908003"/>
            <a:ext cx="8502650" cy="4572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64" name="Rectangle 16"/>
          <p:cNvSpPr>
            <a:spLocks noChangeArrowheads="1"/>
          </p:cNvSpPr>
          <p:nvPr/>
        </p:nvSpPr>
        <p:spPr bwMode="auto">
          <a:xfrm>
            <a:off x="159454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endParaRPr kumimoji="1" lang="en-US" altLang="zh-CN" sz="1600" b="1">
              <a:solidFill>
                <a:srgbClr val="000099"/>
              </a:solidFill>
              <a:latin typeface="+mn-lt"/>
              <a:ea typeface="黑体" panose="02010609060101010101" pitchFamily="2" charset="-122"/>
            </a:endParaRPr>
          </a:p>
        </p:txBody>
      </p:sp>
      <p:sp>
        <p:nvSpPr>
          <p:cNvPr id="360465" name="Rectangle 17"/>
          <p:cNvSpPr>
            <a:spLocks noChangeArrowheads="1"/>
          </p:cNvSpPr>
          <p:nvPr/>
        </p:nvSpPr>
        <p:spPr bwMode="auto">
          <a:xfrm>
            <a:off x="2089844" y="3908003"/>
            <a:ext cx="495300" cy="457200"/>
          </a:xfrm>
          <a:prstGeom prst="rect">
            <a:avLst/>
          </a:prstGeom>
          <a:solidFill>
            <a:srgbClr val="99FF66"/>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EOT</a:t>
            </a:r>
            <a:endParaRPr kumimoji="1" lang="en-US" altLang="zh-CN" sz="1600" b="1">
              <a:solidFill>
                <a:srgbClr val="000099"/>
              </a:solidFill>
              <a:latin typeface="+mn-lt"/>
              <a:ea typeface="黑体" panose="02010609060101010101" pitchFamily="2" charset="-122"/>
            </a:endParaRPr>
          </a:p>
        </p:txBody>
      </p:sp>
      <p:sp>
        <p:nvSpPr>
          <p:cNvPr id="360466" name="Rectangle 18"/>
          <p:cNvSpPr>
            <a:spLocks noChangeArrowheads="1"/>
          </p:cNvSpPr>
          <p:nvPr/>
        </p:nvSpPr>
        <p:spPr bwMode="auto">
          <a:xfrm>
            <a:off x="357574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endParaRPr kumimoji="1" lang="en-US" altLang="zh-CN" sz="1600" b="1">
              <a:solidFill>
                <a:srgbClr val="000099"/>
              </a:solidFill>
              <a:latin typeface="+mn-lt"/>
              <a:ea typeface="黑体" panose="02010609060101010101" pitchFamily="2" charset="-122"/>
            </a:endParaRPr>
          </a:p>
        </p:txBody>
      </p:sp>
      <p:sp>
        <p:nvSpPr>
          <p:cNvPr id="360467" name="Rectangle 19"/>
          <p:cNvSpPr>
            <a:spLocks noChangeArrowheads="1"/>
          </p:cNvSpPr>
          <p:nvPr/>
        </p:nvSpPr>
        <p:spPr bwMode="auto">
          <a:xfrm>
            <a:off x="4071044" y="3908003"/>
            <a:ext cx="495300" cy="457200"/>
          </a:xfrm>
          <a:prstGeom prst="rect">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SOH</a:t>
            </a:r>
            <a:endParaRPr kumimoji="1" lang="en-US" altLang="zh-CN" sz="1600" b="1">
              <a:solidFill>
                <a:srgbClr val="000099"/>
              </a:solidFill>
              <a:latin typeface="+mn-lt"/>
              <a:ea typeface="黑体" panose="02010609060101010101" pitchFamily="2" charset="-122"/>
            </a:endParaRPr>
          </a:p>
        </p:txBody>
      </p:sp>
      <p:sp>
        <p:nvSpPr>
          <p:cNvPr id="360468" name="Rectangle 20"/>
          <p:cNvSpPr>
            <a:spLocks noChangeArrowheads="1"/>
          </p:cNvSpPr>
          <p:nvPr/>
        </p:nvSpPr>
        <p:spPr bwMode="auto">
          <a:xfrm>
            <a:off x="572204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endParaRPr kumimoji="1" lang="en-US" altLang="zh-CN" sz="1600" b="1">
              <a:solidFill>
                <a:srgbClr val="000099"/>
              </a:solidFill>
              <a:latin typeface="+mn-lt"/>
              <a:ea typeface="黑体" panose="02010609060101010101" pitchFamily="2" charset="-122"/>
            </a:endParaRPr>
          </a:p>
        </p:txBody>
      </p:sp>
      <p:sp>
        <p:nvSpPr>
          <p:cNvPr id="360469" name="Rectangle 21"/>
          <p:cNvSpPr>
            <a:spLocks noChangeArrowheads="1"/>
          </p:cNvSpPr>
          <p:nvPr/>
        </p:nvSpPr>
        <p:spPr bwMode="auto">
          <a:xfrm>
            <a:off x="621734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endParaRPr kumimoji="1" lang="en-US" altLang="zh-CN" sz="1600" b="1">
              <a:solidFill>
                <a:srgbClr val="000099"/>
              </a:solidFill>
              <a:latin typeface="+mn-lt"/>
              <a:ea typeface="黑体" panose="02010609060101010101" pitchFamily="2" charset="-122"/>
            </a:endParaRPr>
          </a:p>
        </p:txBody>
      </p:sp>
      <p:sp>
        <p:nvSpPr>
          <p:cNvPr id="360470" name="Rectangle 22"/>
          <p:cNvSpPr>
            <a:spLocks noChangeArrowheads="1"/>
          </p:cNvSpPr>
          <p:nvPr/>
        </p:nvSpPr>
        <p:spPr bwMode="auto">
          <a:xfrm>
            <a:off x="762069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endParaRPr kumimoji="1" lang="en-US" altLang="zh-CN" sz="1600" b="1">
              <a:solidFill>
                <a:srgbClr val="000099"/>
              </a:solidFill>
              <a:latin typeface="+mn-lt"/>
              <a:ea typeface="黑体" panose="02010609060101010101" pitchFamily="2" charset="-122"/>
            </a:endParaRPr>
          </a:p>
        </p:txBody>
      </p:sp>
      <p:sp>
        <p:nvSpPr>
          <p:cNvPr id="360471" name="Rectangle 23"/>
          <p:cNvSpPr>
            <a:spLocks noChangeArrowheads="1"/>
          </p:cNvSpPr>
          <p:nvPr/>
        </p:nvSpPr>
        <p:spPr bwMode="auto">
          <a:xfrm>
            <a:off x="8115994" y="3908003"/>
            <a:ext cx="495300" cy="457200"/>
          </a:xfrm>
          <a:prstGeom prst="rect">
            <a:avLst/>
          </a:prstGeom>
          <a:solidFill>
            <a:srgbClr val="FFCCFF"/>
          </a:solidFill>
          <a:ln w="9525" algn="ctr">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SOH</a:t>
            </a:r>
            <a:endParaRPr kumimoji="1" lang="en-US" altLang="zh-CN" sz="1600" b="1">
              <a:solidFill>
                <a:srgbClr val="000099"/>
              </a:solidFill>
              <a:latin typeface="+mn-lt"/>
              <a:ea typeface="黑体" panose="02010609060101010101" pitchFamily="2" charset="-122"/>
            </a:endParaRPr>
          </a:p>
        </p:txBody>
      </p:sp>
      <p:sp>
        <p:nvSpPr>
          <p:cNvPr id="360472" name="Freeform 24"/>
          <p:cNvSpPr/>
          <p:nvPr/>
        </p:nvSpPr>
        <p:spPr bwMode="auto">
          <a:xfrm>
            <a:off x="2088126" y="2917403"/>
            <a:ext cx="331919" cy="995362"/>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9525">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3" name="Line 25"/>
          <p:cNvSpPr>
            <a:spLocks noChangeShapeType="1"/>
          </p:cNvSpPr>
          <p:nvPr/>
        </p:nvSpPr>
        <p:spPr bwMode="auto">
          <a:xfrm flipH="1">
            <a:off x="2585144" y="2917403"/>
            <a:ext cx="330200"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4" name="Line 26"/>
          <p:cNvSpPr>
            <a:spLocks noChangeShapeType="1"/>
          </p:cNvSpPr>
          <p:nvPr/>
        </p:nvSpPr>
        <p:spPr bwMode="auto">
          <a:xfrm>
            <a:off x="3905945" y="2917403"/>
            <a:ext cx="154781"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5" name="Line 27"/>
          <p:cNvSpPr>
            <a:spLocks noChangeShapeType="1"/>
          </p:cNvSpPr>
          <p:nvPr/>
        </p:nvSpPr>
        <p:spPr bwMode="auto">
          <a:xfrm>
            <a:off x="4401244" y="2917403"/>
            <a:ext cx="165100"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6" name="Freeform 28"/>
          <p:cNvSpPr/>
          <p:nvPr/>
        </p:nvSpPr>
        <p:spPr bwMode="auto">
          <a:xfrm>
            <a:off x="5556944" y="2917403"/>
            <a:ext cx="653521" cy="995362"/>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9525">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7" name="Line 29"/>
          <p:cNvSpPr>
            <a:spLocks noChangeShapeType="1"/>
          </p:cNvSpPr>
          <p:nvPr/>
        </p:nvSpPr>
        <p:spPr bwMode="auto">
          <a:xfrm>
            <a:off x="6052244" y="2917403"/>
            <a:ext cx="660400"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8" name="Freeform 30"/>
          <p:cNvSpPr/>
          <p:nvPr/>
        </p:nvSpPr>
        <p:spPr bwMode="auto">
          <a:xfrm>
            <a:off x="6960294" y="2917404"/>
            <a:ext cx="1148821" cy="985837"/>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9525">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9" name="Line 31"/>
          <p:cNvSpPr>
            <a:spLocks noChangeShapeType="1"/>
          </p:cNvSpPr>
          <p:nvPr/>
        </p:nvSpPr>
        <p:spPr bwMode="auto">
          <a:xfrm>
            <a:off x="7455594" y="2917403"/>
            <a:ext cx="1155700"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80" name="Line 32"/>
          <p:cNvSpPr>
            <a:spLocks noChangeShapeType="1"/>
          </p:cNvSpPr>
          <p:nvPr/>
        </p:nvSpPr>
        <p:spPr bwMode="auto">
          <a:xfrm>
            <a:off x="1677094" y="2231603"/>
            <a:ext cx="65214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81" name="Text Box 33"/>
          <p:cNvSpPr txBox="1">
            <a:spLocks noChangeArrowheads="1"/>
          </p:cNvSpPr>
          <p:nvPr/>
        </p:nvSpPr>
        <p:spPr bwMode="auto">
          <a:xfrm>
            <a:off x="4236144" y="1998241"/>
            <a:ext cx="110799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原始数据</a:t>
            </a:r>
            <a:endParaRPr kumimoji="1" lang="zh-CN" altLang="en-US" b="1">
              <a:solidFill>
                <a:srgbClr val="000099"/>
              </a:solidFill>
              <a:latin typeface="+mn-lt"/>
              <a:ea typeface="黑体" panose="02010609060101010101" pitchFamily="2" charset="-122"/>
            </a:endParaRPr>
          </a:p>
        </p:txBody>
      </p:sp>
      <p:sp>
        <p:nvSpPr>
          <p:cNvPr id="360482" name="Line 34"/>
          <p:cNvSpPr>
            <a:spLocks noChangeShapeType="1"/>
          </p:cNvSpPr>
          <p:nvPr/>
        </p:nvSpPr>
        <p:spPr bwMode="auto">
          <a:xfrm>
            <a:off x="851594" y="4670003"/>
            <a:ext cx="85026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83" name="Rectangle 35"/>
          <p:cNvSpPr>
            <a:spLocks noChangeArrowheads="1"/>
          </p:cNvSpPr>
          <p:nvPr/>
        </p:nvSpPr>
        <p:spPr bwMode="auto">
          <a:xfrm>
            <a:off x="9354244" y="3908003"/>
            <a:ext cx="4953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EOT</a:t>
            </a:r>
            <a:endParaRPr kumimoji="1" lang="en-US" altLang="zh-CN" sz="1600" b="1">
              <a:solidFill>
                <a:srgbClr val="000099"/>
              </a:solidFill>
              <a:latin typeface="+mn-lt"/>
              <a:ea typeface="黑体" panose="02010609060101010101" pitchFamily="2" charset="-122"/>
            </a:endParaRPr>
          </a:p>
        </p:txBody>
      </p:sp>
      <p:sp>
        <p:nvSpPr>
          <p:cNvPr id="360484" name="Rectangle 36"/>
          <p:cNvSpPr>
            <a:spLocks noChangeArrowheads="1"/>
          </p:cNvSpPr>
          <p:nvPr/>
        </p:nvSpPr>
        <p:spPr bwMode="auto">
          <a:xfrm>
            <a:off x="8198544" y="2460203"/>
            <a:ext cx="4953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EOT</a:t>
            </a:r>
            <a:endParaRPr kumimoji="1" lang="en-US" altLang="zh-CN" sz="1600" b="1">
              <a:solidFill>
                <a:srgbClr val="000099"/>
              </a:solidFill>
              <a:latin typeface="+mn-lt"/>
              <a:ea typeface="黑体" panose="02010609060101010101" pitchFamily="2" charset="-122"/>
            </a:endParaRPr>
          </a:p>
        </p:txBody>
      </p:sp>
      <p:sp>
        <p:nvSpPr>
          <p:cNvPr id="360485" name="Text Box 37"/>
          <p:cNvSpPr txBox="1">
            <a:spLocks noChangeArrowheads="1"/>
          </p:cNvSpPr>
          <p:nvPr/>
        </p:nvSpPr>
        <p:spPr bwMode="auto">
          <a:xfrm>
            <a:off x="3661734" y="4433466"/>
            <a:ext cx="2954655"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经过字节填充后发送的数据</a:t>
            </a:r>
            <a:endParaRPr kumimoji="1" lang="zh-CN" altLang="en-US" b="1">
              <a:solidFill>
                <a:srgbClr val="000099"/>
              </a:solidFill>
              <a:latin typeface="+mn-lt"/>
              <a:ea typeface="黑体" panose="02010609060101010101" pitchFamily="2" charset="-122"/>
            </a:endParaRPr>
          </a:p>
        </p:txBody>
      </p:sp>
      <p:sp>
        <p:nvSpPr>
          <p:cNvPr id="360486" name="Text Box 38"/>
          <p:cNvSpPr txBox="1">
            <a:spLocks noChangeArrowheads="1"/>
          </p:cNvSpPr>
          <p:nvPr/>
        </p:nvSpPr>
        <p:spPr bwMode="auto">
          <a:xfrm>
            <a:off x="7366165"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字节填充</a:t>
            </a:r>
            <a:endParaRPr kumimoji="1" lang="zh-CN" altLang="en-US" b="1">
              <a:solidFill>
                <a:srgbClr val="000099"/>
              </a:solidFill>
              <a:latin typeface="+mn-lt"/>
              <a:ea typeface="黑体" panose="02010609060101010101" pitchFamily="2" charset="-122"/>
            </a:endParaRPr>
          </a:p>
        </p:txBody>
      </p:sp>
      <p:sp>
        <p:nvSpPr>
          <p:cNvPr id="360487" name="Text Box 39"/>
          <p:cNvSpPr txBox="1">
            <a:spLocks noChangeArrowheads="1"/>
          </p:cNvSpPr>
          <p:nvPr/>
        </p:nvSpPr>
        <p:spPr bwMode="auto">
          <a:xfrm>
            <a:off x="5324773"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字节填充</a:t>
            </a:r>
            <a:endParaRPr kumimoji="1" lang="zh-CN" altLang="en-US" b="1">
              <a:solidFill>
                <a:srgbClr val="000099"/>
              </a:solidFill>
              <a:latin typeface="+mn-lt"/>
              <a:ea typeface="黑体" panose="02010609060101010101" pitchFamily="2" charset="-122"/>
            </a:endParaRPr>
          </a:p>
        </p:txBody>
      </p:sp>
      <p:sp>
        <p:nvSpPr>
          <p:cNvPr id="360488" name="Text Box 40"/>
          <p:cNvSpPr txBox="1">
            <a:spLocks noChangeArrowheads="1"/>
          </p:cNvSpPr>
          <p:nvPr/>
        </p:nvSpPr>
        <p:spPr bwMode="auto">
          <a:xfrm>
            <a:off x="3219748"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字节填充</a:t>
            </a:r>
            <a:endParaRPr kumimoji="1" lang="zh-CN" altLang="en-US" b="1">
              <a:solidFill>
                <a:srgbClr val="000099"/>
              </a:solidFill>
              <a:latin typeface="+mn-lt"/>
              <a:ea typeface="黑体" panose="02010609060101010101" pitchFamily="2" charset="-122"/>
            </a:endParaRPr>
          </a:p>
        </p:txBody>
      </p:sp>
      <p:sp>
        <p:nvSpPr>
          <p:cNvPr id="360489" name="Text Box 41"/>
          <p:cNvSpPr txBox="1">
            <a:spLocks noChangeArrowheads="1"/>
          </p:cNvSpPr>
          <p:nvPr/>
        </p:nvSpPr>
        <p:spPr bwMode="auto">
          <a:xfrm>
            <a:off x="1346894"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字节填充</a:t>
            </a:r>
            <a:endParaRPr kumimoji="1" lang="zh-CN" altLang="en-US" b="1">
              <a:solidFill>
                <a:srgbClr val="000099"/>
              </a:solidFill>
              <a:latin typeface="+mn-lt"/>
              <a:ea typeface="黑体" panose="02010609060101010101" pitchFamily="2" charset="-122"/>
            </a:endParaRPr>
          </a:p>
        </p:txBody>
      </p:sp>
      <p:sp>
        <p:nvSpPr>
          <p:cNvPr id="360490" name="Line 42"/>
          <p:cNvSpPr>
            <a:spLocks noChangeShapeType="1"/>
          </p:cNvSpPr>
          <p:nvPr/>
        </p:nvSpPr>
        <p:spPr bwMode="auto">
          <a:xfrm flipV="1">
            <a:off x="385531" y="4377903"/>
            <a:ext cx="0" cy="355600"/>
          </a:xfrm>
          <a:prstGeom prst="line">
            <a:avLst/>
          </a:prstGeom>
          <a:noFill/>
          <a:ln w="381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91" name="Text Box 43"/>
          <p:cNvSpPr txBox="1">
            <a:spLocks noChangeArrowheads="1"/>
          </p:cNvSpPr>
          <p:nvPr/>
        </p:nvSpPr>
        <p:spPr bwMode="auto">
          <a:xfrm>
            <a:off x="202213" y="4725144"/>
            <a:ext cx="646331"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anose="02010609060101010101" pitchFamily="2" charset="-122"/>
              </a:rPr>
              <a:t>发送</a:t>
            </a:r>
            <a:endParaRPr kumimoji="1" lang="zh-CN" altLang="en-US" b="1" dirty="0">
              <a:solidFill>
                <a:srgbClr val="000099"/>
              </a:solidFill>
              <a:latin typeface="+mn-lt"/>
              <a:ea typeface="黑体" panose="02010609060101010101" pitchFamily="2" charset="-122"/>
            </a:endParaRPr>
          </a:p>
          <a:p>
            <a:r>
              <a:rPr kumimoji="1" lang="zh-CN" altLang="en-US" b="1" dirty="0">
                <a:solidFill>
                  <a:srgbClr val="000099"/>
                </a:solidFill>
                <a:latin typeface="+mn-lt"/>
                <a:ea typeface="黑体" panose="02010609060101010101" pitchFamily="2" charset="-122"/>
              </a:rPr>
              <a:t>在前</a:t>
            </a:r>
            <a:endParaRPr kumimoji="1" lang="zh-CN" altLang="en-US" b="1" dirty="0">
              <a:solidFill>
                <a:srgbClr val="000099"/>
              </a:solidFill>
              <a:latin typeface="+mn-lt"/>
              <a:ea typeface="黑体" panose="02010609060101010101" pitchFamily="2" charset="-122"/>
            </a:endParaRPr>
          </a:p>
        </p:txBody>
      </p:sp>
      <p:sp>
        <p:nvSpPr>
          <p:cNvPr id="360492" name="Line 44"/>
          <p:cNvSpPr>
            <a:spLocks noChangeShapeType="1"/>
          </p:cNvSpPr>
          <p:nvPr/>
        </p:nvSpPr>
        <p:spPr bwMode="auto">
          <a:xfrm>
            <a:off x="1453521" y="2130003"/>
            <a:ext cx="0" cy="30480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93" name="Text Box 45"/>
          <p:cNvSpPr txBox="1">
            <a:spLocks noChangeArrowheads="1"/>
          </p:cNvSpPr>
          <p:nvPr/>
        </p:nvSpPr>
        <p:spPr bwMode="auto">
          <a:xfrm>
            <a:off x="956502"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帧开始符</a:t>
            </a:r>
            <a:endParaRPr kumimoji="1" lang="zh-CN" altLang="en-US" b="1">
              <a:solidFill>
                <a:srgbClr val="000099"/>
              </a:solidFill>
              <a:latin typeface="+mn-lt"/>
              <a:ea typeface="黑体" panose="02010609060101010101" pitchFamily="2" charset="-122"/>
            </a:endParaRPr>
          </a:p>
        </p:txBody>
      </p:sp>
      <p:sp>
        <p:nvSpPr>
          <p:cNvPr id="360494" name="Text Box 46"/>
          <p:cNvSpPr txBox="1">
            <a:spLocks noChangeArrowheads="1"/>
          </p:cNvSpPr>
          <p:nvPr/>
        </p:nvSpPr>
        <p:spPr bwMode="auto">
          <a:xfrm>
            <a:off x="7911339"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帧结束符</a:t>
            </a:r>
            <a:endParaRPr kumimoji="1" lang="zh-CN" altLang="en-US" b="1">
              <a:solidFill>
                <a:srgbClr val="000099"/>
              </a:solidFill>
              <a:latin typeface="+mn-lt"/>
              <a:ea typeface="黑体" panose="02010609060101010101" pitchFamily="2" charset="-122"/>
            </a:endParaRPr>
          </a:p>
        </p:txBody>
      </p:sp>
      <p:sp>
        <p:nvSpPr>
          <p:cNvPr id="360495" name="Line 47"/>
          <p:cNvSpPr>
            <a:spLocks noChangeShapeType="1"/>
          </p:cNvSpPr>
          <p:nvPr/>
        </p:nvSpPr>
        <p:spPr bwMode="auto">
          <a:xfrm>
            <a:off x="8470271" y="2130003"/>
            <a:ext cx="0" cy="30480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96" name="AutoShape 48"/>
          <p:cNvSpPr>
            <a:spLocks noChangeArrowheads="1"/>
          </p:cNvSpPr>
          <p:nvPr/>
        </p:nvSpPr>
        <p:spPr bwMode="auto">
          <a:xfrm>
            <a:off x="1737288"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97" name="AutoShape 49"/>
          <p:cNvSpPr>
            <a:spLocks noChangeArrowheads="1"/>
          </p:cNvSpPr>
          <p:nvPr/>
        </p:nvSpPr>
        <p:spPr bwMode="auto">
          <a:xfrm>
            <a:off x="3677213"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98" name="AutoShape 50"/>
          <p:cNvSpPr>
            <a:spLocks noChangeArrowheads="1"/>
          </p:cNvSpPr>
          <p:nvPr/>
        </p:nvSpPr>
        <p:spPr bwMode="auto">
          <a:xfrm>
            <a:off x="5861349"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99" name="AutoShape 51"/>
          <p:cNvSpPr>
            <a:spLocks noChangeArrowheads="1"/>
          </p:cNvSpPr>
          <p:nvPr/>
        </p:nvSpPr>
        <p:spPr bwMode="auto">
          <a:xfrm>
            <a:off x="7744520"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61" name="Rectangle 13"/>
          <p:cNvSpPr>
            <a:spLocks noChangeArrowheads="1"/>
          </p:cNvSpPr>
          <p:nvPr/>
        </p:nvSpPr>
        <p:spPr bwMode="auto">
          <a:xfrm>
            <a:off x="3905944" y="2460203"/>
            <a:ext cx="495300" cy="457200"/>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SOH</a:t>
            </a:r>
            <a:endParaRPr kumimoji="1" lang="en-US" altLang="zh-CN" sz="1600" b="1">
              <a:solidFill>
                <a:srgbClr val="000099"/>
              </a:solidFill>
              <a:latin typeface="+mn-lt"/>
              <a:ea typeface="黑体" panose="02010609060101010101" pitchFamily="2" charset="-122"/>
            </a:endParaRPr>
          </a:p>
        </p:txBody>
      </p:sp>
      <p:sp>
        <p:nvSpPr>
          <p:cNvPr id="2" name="矩形 1"/>
          <p:cNvSpPr/>
          <p:nvPr/>
        </p:nvSpPr>
        <p:spPr>
          <a:xfrm>
            <a:off x="2096110" y="5371475"/>
            <a:ext cx="5750292"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用</a:t>
            </a:r>
            <a:r>
              <a:rPr lang="zh-CN" altLang="zh-CN" sz="2400" b="1" dirty="0">
                <a:latin typeface="+mn-lt"/>
                <a:ea typeface="黑体" panose="02010609060101010101" pitchFamily="2" charset="-122"/>
              </a:rPr>
              <a:t>字节填充法解决透明传输的问题</a:t>
            </a:r>
            <a:endParaRPr lang="zh-CN" altLang="en-US" sz="2400" b="1" dirty="0">
              <a:latin typeface="+mn-lt"/>
              <a:ea typeface="黑体" panose="02010609060101010101" pitchFamily="2" charset="-122"/>
            </a:endParaRPr>
          </a:p>
        </p:txBody>
      </p:sp>
      <p:sp>
        <p:nvSpPr>
          <p:cNvPr id="3" name="灯片编号占位符 2"/>
          <p:cNvSpPr>
            <a:spLocks noGrp="1"/>
          </p:cNvSpPr>
          <p:nvPr>
            <p:ph type="sldNum" sz="quarter" idx="12"/>
          </p:nvPr>
        </p:nvSpPr>
        <p:spPr/>
        <p:txBody>
          <a:bodyPr/>
          <a:p>
            <a:fld id="{14338B79-8FD5-46F1-8A19-651A319ADB19}" type="slidenum">
              <a:rPr lang="zh-CN" altLang="en-US"/>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altLang="zh-CN" dirty="0"/>
              <a:t>3.  </a:t>
            </a:r>
            <a:r>
              <a:rPr lang="zh-CN" altLang="en-US" dirty="0"/>
              <a:t>差错检测</a:t>
            </a:r>
            <a:endParaRPr lang="zh-CN" altLang="en-US" dirty="0"/>
          </a:p>
        </p:txBody>
      </p:sp>
      <p:sp>
        <p:nvSpPr>
          <p:cNvPr id="365571" name="Rectangle 3"/>
          <p:cNvSpPr>
            <a:spLocks noGrp="1" noChangeArrowheads="1"/>
          </p:cNvSpPr>
          <p:nvPr>
            <p:ph idx="1"/>
          </p:nvPr>
        </p:nvSpPr>
        <p:spPr/>
        <p:txBody>
          <a:bodyPr/>
          <a:lstStyle/>
          <a:p>
            <a:r>
              <a:rPr lang="zh-CN" altLang="en-US" dirty="0"/>
              <a:t>在传输过程中可能会产生</a:t>
            </a:r>
            <a:r>
              <a:rPr lang="zh-CN" altLang="en-US" dirty="0">
                <a:solidFill>
                  <a:srgbClr val="FF0000"/>
                </a:solidFill>
              </a:rPr>
              <a:t>比特差错：</a:t>
            </a:r>
            <a:r>
              <a:rPr lang="en-US" altLang="zh-CN" dirty="0"/>
              <a:t>1 </a:t>
            </a:r>
            <a:r>
              <a:rPr lang="zh-CN" altLang="en-US" dirty="0"/>
              <a:t>可能会变成 </a:t>
            </a:r>
            <a:r>
              <a:rPr lang="en-US" altLang="zh-CN" dirty="0"/>
              <a:t>0 </a:t>
            </a:r>
            <a:r>
              <a:rPr lang="zh-CN" altLang="en-US" dirty="0"/>
              <a:t>而 </a:t>
            </a:r>
            <a:r>
              <a:rPr lang="en-US" altLang="zh-CN" dirty="0"/>
              <a:t>0 </a:t>
            </a:r>
            <a:r>
              <a:rPr lang="zh-CN" altLang="en-US" dirty="0"/>
              <a:t>也可能变成 </a:t>
            </a:r>
            <a:r>
              <a:rPr lang="en-US" altLang="zh-CN" dirty="0"/>
              <a:t>1</a:t>
            </a:r>
            <a:r>
              <a:rPr lang="zh-CN" altLang="en-US" dirty="0"/>
              <a:t>。</a:t>
            </a:r>
            <a:endParaRPr lang="zh-CN" altLang="en-US" dirty="0"/>
          </a:p>
          <a:p>
            <a:r>
              <a:rPr lang="zh-CN" altLang="en-US" dirty="0"/>
              <a:t>在一段时间内，传输错误的比特占所传输比特总数的比率称为</a:t>
            </a:r>
            <a:r>
              <a:rPr lang="zh-CN" altLang="en-US" dirty="0">
                <a:solidFill>
                  <a:srgbClr val="FF0000"/>
                </a:solidFill>
              </a:rPr>
              <a:t>误码率</a:t>
            </a:r>
            <a:r>
              <a:rPr lang="zh-CN" altLang="en-US" dirty="0"/>
              <a:t> </a:t>
            </a:r>
            <a:r>
              <a:rPr lang="en-US" altLang="zh-CN" dirty="0"/>
              <a:t>BER (Bit Error Rate)</a:t>
            </a:r>
            <a:r>
              <a:rPr lang="zh-CN" altLang="en-US" dirty="0"/>
              <a:t>。</a:t>
            </a:r>
            <a:endParaRPr lang="zh-CN" altLang="en-US" dirty="0"/>
          </a:p>
          <a:p>
            <a:r>
              <a:rPr lang="zh-CN" altLang="en-US" dirty="0"/>
              <a:t>误码率与信噪比有很大的关系。</a:t>
            </a:r>
            <a:endParaRPr lang="zh-CN" altLang="en-US" dirty="0"/>
          </a:p>
          <a:p>
            <a:r>
              <a:rPr lang="zh-CN" altLang="en-US" dirty="0"/>
              <a:t>为了保证数据传输的可靠性，在计算机网络传输数据时，必须采用各种差错检测措施。 </a:t>
            </a:r>
            <a:endParaRPr lang="zh-CN" altLang="en-US"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lgn="ctr"/>
            <a:r>
              <a:rPr lang="zh-CN" altLang="en-US"/>
              <a:t>循环冗余检验的原理 </a:t>
            </a:r>
            <a:endParaRPr lang="zh-CN" altLang="en-US"/>
          </a:p>
        </p:txBody>
      </p:sp>
      <p:sp>
        <p:nvSpPr>
          <p:cNvPr id="144387" name="Rectangle 3"/>
          <p:cNvSpPr>
            <a:spLocks noGrp="1" noChangeArrowheads="1"/>
          </p:cNvSpPr>
          <p:nvPr>
            <p:ph idx="1"/>
          </p:nvPr>
        </p:nvSpPr>
        <p:spPr/>
        <p:txBody>
          <a:bodyPr/>
          <a:lstStyle/>
          <a:p>
            <a:r>
              <a:rPr lang="zh-CN" altLang="en-US" dirty="0"/>
              <a:t>在数据链路层传送的帧中，广泛使用了</a:t>
            </a:r>
            <a:r>
              <a:rPr lang="zh-CN" altLang="en-US" dirty="0">
                <a:solidFill>
                  <a:srgbClr val="FF0000"/>
                </a:solidFill>
              </a:rPr>
              <a:t>循环冗余检验</a:t>
            </a:r>
            <a:r>
              <a:rPr lang="zh-CN" altLang="en-US" dirty="0">
                <a:solidFill>
                  <a:schemeClr val="hlink"/>
                </a:solidFill>
              </a:rPr>
              <a:t> </a:t>
            </a:r>
            <a:r>
              <a:rPr lang="en-US" altLang="zh-CN" dirty="0"/>
              <a:t>CRC </a:t>
            </a:r>
            <a:r>
              <a:rPr lang="zh-CN" altLang="en-US" dirty="0"/>
              <a:t>的检错技术。</a:t>
            </a:r>
            <a:endParaRPr lang="zh-CN" altLang="en-US" dirty="0"/>
          </a:p>
          <a:p>
            <a:r>
              <a:rPr lang="zh-CN" altLang="en-US" dirty="0"/>
              <a:t>在发送端，先把数据划分为组。假定每组 </a:t>
            </a:r>
            <a:r>
              <a:rPr lang="en-US" altLang="zh-CN" i="1" dirty="0"/>
              <a:t>k </a:t>
            </a:r>
            <a:r>
              <a:rPr lang="zh-CN" altLang="en-US" dirty="0"/>
              <a:t>个比特。 </a:t>
            </a:r>
            <a:endParaRPr lang="zh-CN" altLang="en-US" dirty="0"/>
          </a:p>
          <a:p>
            <a:r>
              <a:rPr lang="zh-CN" altLang="en-US" dirty="0"/>
              <a:t>假设待传送的一组数据 </a:t>
            </a:r>
            <a:r>
              <a:rPr lang="en-US" altLang="zh-CN" i="1" dirty="0"/>
              <a:t>M</a:t>
            </a:r>
            <a:r>
              <a:rPr lang="en-US" altLang="zh-CN" dirty="0"/>
              <a:t> = 101001</a:t>
            </a:r>
            <a:r>
              <a:rPr lang="zh-CN" altLang="en-US" dirty="0"/>
              <a:t>（现在 </a:t>
            </a:r>
            <a:r>
              <a:rPr lang="en-US" altLang="zh-CN" i="1" dirty="0"/>
              <a:t>k</a:t>
            </a:r>
            <a:r>
              <a:rPr lang="en-US" altLang="zh-CN" dirty="0"/>
              <a:t> = 6</a:t>
            </a:r>
            <a:r>
              <a:rPr lang="zh-CN" altLang="en-US" dirty="0"/>
              <a:t>）。我们在 </a:t>
            </a:r>
            <a:r>
              <a:rPr lang="en-US" altLang="zh-CN" i="1" dirty="0"/>
              <a:t>M </a:t>
            </a:r>
            <a:r>
              <a:rPr lang="zh-CN" altLang="en-US" dirty="0"/>
              <a:t>的后面再添加供差错检测用的 </a:t>
            </a:r>
            <a:r>
              <a:rPr lang="en-US" altLang="zh-CN" i="1" dirty="0"/>
              <a:t>n</a:t>
            </a:r>
            <a:r>
              <a:rPr lang="en-US" altLang="zh-CN" dirty="0"/>
              <a:t> </a:t>
            </a:r>
            <a:r>
              <a:rPr lang="zh-CN" altLang="en-US" dirty="0"/>
              <a:t>位</a:t>
            </a:r>
            <a:r>
              <a:rPr lang="zh-CN" altLang="en-US" dirty="0">
                <a:solidFill>
                  <a:srgbClr val="FF0000"/>
                </a:solidFill>
              </a:rPr>
              <a:t>冗余码</a:t>
            </a:r>
            <a:r>
              <a:rPr lang="zh-CN" altLang="en-US" dirty="0"/>
              <a:t>一起发送。  </a:t>
            </a:r>
            <a:endParaRPr lang="zh-CN" altLang="en-US"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lgn="ctr"/>
            <a:r>
              <a:rPr lang="zh-CN" altLang="en-US" dirty="0"/>
              <a:t>冗余码的计算 </a:t>
            </a:r>
            <a:endParaRPr lang="zh-CN" altLang="en-US" dirty="0"/>
          </a:p>
        </p:txBody>
      </p:sp>
      <p:sp>
        <p:nvSpPr>
          <p:cNvPr id="146435" name="Rectangle 3"/>
          <p:cNvSpPr>
            <a:spLocks noGrp="1" noChangeArrowheads="1"/>
          </p:cNvSpPr>
          <p:nvPr>
            <p:ph idx="1"/>
          </p:nvPr>
        </p:nvSpPr>
        <p:spPr/>
        <p:txBody>
          <a:bodyPr/>
          <a:lstStyle/>
          <a:p>
            <a:r>
              <a:rPr lang="zh-CN" altLang="en-US" dirty="0"/>
              <a:t>用二进制的模 </a:t>
            </a:r>
            <a:r>
              <a:rPr lang="en-US" altLang="zh-CN" dirty="0"/>
              <a:t>2 </a:t>
            </a:r>
            <a:r>
              <a:rPr lang="zh-CN" altLang="en-US" dirty="0"/>
              <a:t>运算进行 </a:t>
            </a:r>
            <a:r>
              <a:rPr lang="en-US" altLang="zh-CN" dirty="0"/>
              <a:t>2</a:t>
            </a:r>
            <a:r>
              <a:rPr lang="en-US" altLang="zh-CN" i="1" baseline="30000" dirty="0"/>
              <a:t>n </a:t>
            </a:r>
            <a:r>
              <a:rPr lang="zh-CN" altLang="en-US" dirty="0"/>
              <a:t>乘 </a:t>
            </a:r>
            <a:r>
              <a:rPr lang="en-US" altLang="zh-CN" i="1" dirty="0"/>
              <a:t>M </a:t>
            </a:r>
            <a:r>
              <a:rPr lang="zh-CN" altLang="en-US" dirty="0"/>
              <a:t>的运算，这相当于在 </a:t>
            </a:r>
            <a:r>
              <a:rPr lang="en-US" altLang="zh-CN" i="1" dirty="0"/>
              <a:t>M </a:t>
            </a:r>
            <a:r>
              <a:rPr lang="zh-CN" altLang="en-US" dirty="0"/>
              <a:t>后面添加 </a:t>
            </a:r>
            <a:r>
              <a:rPr lang="en-US" altLang="zh-CN" i="1" dirty="0"/>
              <a:t>n </a:t>
            </a:r>
            <a:r>
              <a:rPr lang="zh-CN" altLang="en-US" dirty="0"/>
              <a:t>个 </a:t>
            </a:r>
            <a:r>
              <a:rPr lang="en-US" altLang="zh-CN" dirty="0"/>
              <a:t>0</a:t>
            </a:r>
            <a:r>
              <a:rPr lang="zh-CN" altLang="en-US" dirty="0"/>
              <a:t>。</a:t>
            </a:r>
            <a:endParaRPr lang="zh-CN" altLang="en-US" dirty="0"/>
          </a:p>
          <a:p>
            <a:r>
              <a:rPr lang="zh-CN" altLang="en-US" dirty="0"/>
              <a:t>得到的 </a:t>
            </a:r>
            <a:r>
              <a:rPr lang="en-US" altLang="zh-CN" dirty="0"/>
              <a:t>(</a:t>
            </a:r>
            <a:r>
              <a:rPr lang="en-US" altLang="zh-CN" i="1" dirty="0"/>
              <a:t>k</a:t>
            </a:r>
            <a:r>
              <a:rPr lang="en-US" altLang="zh-CN" dirty="0"/>
              <a:t> + </a:t>
            </a:r>
            <a:r>
              <a:rPr lang="en-US" altLang="zh-CN" i="1" dirty="0"/>
              <a:t>n</a:t>
            </a:r>
            <a:r>
              <a:rPr lang="en-US" altLang="zh-CN" dirty="0"/>
              <a:t>) </a:t>
            </a:r>
            <a:r>
              <a:rPr lang="zh-CN" altLang="en-US" dirty="0"/>
              <a:t>位的数除以事先选定好的长度为 </a:t>
            </a:r>
            <a:r>
              <a:rPr lang="en-US" altLang="zh-CN" dirty="0"/>
              <a:t>(</a:t>
            </a:r>
            <a:r>
              <a:rPr lang="en-US" altLang="zh-CN" i="1" dirty="0"/>
              <a:t>n</a:t>
            </a:r>
            <a:r>
              <a:rPr lang="en-US" altLang="zh-CN" dirty="0"/>
              <a:t> + 1) </a:t>
            </a:r>
            <a:r>
              <a:rPr lang="zh-CN" altLang="en-US" dirty="0"/>
              <a:t>位的</a:t>
            </a:r>
            <a:r>
              <a:rPr lang="zh-CN" altLang="en-US" dirty="0">
                <a:solidFill>
                  <a:srgbClr val="FF0000"/>
                </a:solidFill>
              </a:rPr>
              <a:t>除数</a:t>
            </a:r>
            <a:r>
              <a:rPr lang="zh-CN" altLang="en-US" dirty="0"/>
              <a:t> </a:t>
            </a:r>
            <a:r>
              <a:rPr lang="en-US" altLang="zh-CN" i="1" dirty="0"/>
              <a:t>P</a:t>
            </a:r>
            <a:r>
              <a:rPr lang="zh-CN" altLang="en-US" dirty="0"/>
              <a:t>，得出</a:t>
            </a:r>
            <a:r>
              <a:rPr lang="zh-CN" altLang="en-US" dirty="0">
                <a:solidFill>
                  <a:srgbClr val="FF0000"/>
                </a:solidFill>
              </a:rPr>
              <a:t>商</a:t>
            </a:r>
            <a:r>
              <a:rPr lang="zh-CN" altLang="en-US" dirty="0"/>
              <a:t>是 </a:t>
            </a:r>
            <a:r>
              <a:rPr lang="en-US" altLang="zh-CN" i="1" dirty="0"/>
              <a:t>Q </a:t>
            </a:r>
            <a:r>
              <a:rPr lang="zh-CN" altLang="en-US" dirty="0"/>
              <a:t>而</a:t>
            </a:r>
            <a:r>
              <a:rPr lang="zh-CN" altLang="en-US" dirty="0">
                <a:solidFill>
                  <a:srgbClr val="FF0000"/>
                </a:solidFill>
              </a:rPr>
              <a:t>余数</a:t>
            </a:r>
            <a:r>
              <a:rPr lang="zh-CN" altLang="en-US" dirty="0"/>
              <a:t>是 </a:t>
            </a:r>
            <a:r>
              <a:rPr lang="en-US" altLang="zh-CN" i="1" dirty="0"/>
              <a:t>R</a:t>
            </a:r>
            <a:r>
              <a:rPr lang="zh-CN" altLang="en-US" dirty="0"/>
              <a:t>，余数 </a:t>
            </a:r>
            <a:r>
              <a:rPr lang="en-US" altLang="zh-CN" i="1" dirty="0"/>
              <a:t>R </a:t>
            </a:r>
            <a:r>
              <a:rPr lang="zh-CN" altLang="en-US" dirty="0"/>
              <a:t>比除数 </a:t>
            </a:r>
            <a:r>
              <a:rPr lang="en-US" altLang="zh-CN" i="1" dirty="0"/>
              <a:t>P </a:t>
            </a:r>
            <a:r>
              <a:rPr lang="zh-CN" altLang="en-US" dirty="0" smtClean="0"/>
              <a:t>少 </a:t>
            </a:r>
            <a:r>
              <a:rPr lang="en-US" altLang="zh-CN" dirty="0" smtClean="0"/>
              <a:t>1 </a:t>
            </a:r>
            <a:r>
              <a:rPr lang="zh-CN" altLang="en-US" dirty="0"/>
              <a:t>位，即 </a:t>
            </a:r>
            <a:r>
              <a:rPr lang="en-US" altLang="zh-CN" i="1" dirty="0"/>
              <a:t>R </a:t>
            </a:r>
            <a:r>
              <a:rPr lang="zh-CN" altLang="en-US" dirty="0"/>
              <a:t>是 </a:t>
            </a:r>
            <a:r>
              <a:rPr lang="en-US" altLang="zh-CN" i="1" dirty="0"/>
              <a:t>n</a:t>
            </a:r>
            <a:r>
              <a:rPr lang="en-US" altLang="zh-CN" dirty="0"/>
              <a:t> </a:t>
            </a:r>
            <a:r>
              <a:rPr lang="zh-CN" altLang="en-US" dirty="0"/>
              <a:t>位。 </a:t>
            </a:r>
            <a:endParaRPr lang="en-US" altLang="zh-CN" dirty="0" smtClean="0"/>
          </a:p>
          <a:p>
            <a:r>
              <a:rPr lang="zh-CN" altLang="en-US" dirty="0" smtClean="0"/>
              <a:t>将</a:t>
            </a:r>
            <a:r>
              <a:rPr lang="zh-CN" altLang="zh-CN" dirty="0" smtClean="0"/>
              <a:t>余数</a:t>
            </a:r>
            <a:r>
              <a:rPr lang="en-US" altLang="zh-CN" dirty="0" smtClean="0"/>
              <a:t> </a:t>
            </a:r>
            <a:r>
              <a:rPr lang="en-US" altLang="zh-CN" i="1" dirty="0" smtClean="0"/>
              <a:t>R </a:t>
            </a:r>
            <a:r>
              <a:rPr lang="zh-CN" altLang="zh-CN" dirty="0" smtClean="0"/>
              <a:t>作为</a:t>
            </a:r>
            <a:r>
              <a:rPr lang="zh-CN" altLang="zh-CN" dirty="0"/>
              <a:t>冗余码拼接在</a:t>
            </a:r>
            <a:r>
              <a:rPr lang="zh-CN" altLang="zh-CN" dirty="0" smtClean="0"/>
              <a:t>数据</a:t>
            </a:r>
            <a:r>
              <a:rPr lang="en-US" altLang="zh-CN" dirty="0" smtClean="0"/>
              <a:t> </a:t>
            </a:r>
            <a:r>
              <a:rPr lang="en-US" altLang="zh-CN" i="1" dirty="0" smtClean="0"/>
              <a:t>M </a:t>
            </a:r>
            <a:r>
              <a:rPr lang="zh-CN" altLang="zh-CN" dirty="0" smtClean="0"/>
              <a:t>后面</a:t>
            </a:r>
            <a:r>
              <a:rPr lang="zh-CN" altLang="zh-CN" dirty="0"/>
              <a:t>发送</a:t>
            </a:r>
            <a:r>
              <a:rPr lang="zh-CN" altLang="zh-CN" dirty="0" smtClean="0"/>
              <a:t>出去</a:t>
            </a:r>
            <a:r>
              <a:rPr lang="zh-CN" altLang="en-US" dirty="0" smtClean="0"/>
              <a:t>。</a:t>
            </a:r>
            <a:endParaRPr lang="zh-CN" altLang="en-US"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lgn="ctr"/>
            <a:r>
              <a:rPr lang="zh-CN" altLang="en-US"/>
              <a:t>冗余码的计算举例 </a:t>
            </a:r>
            <a:endParaRPr lang="zh-CN" altLang="en-US"/>
          </a:p>
        </p:txBody>
      </p:sp>
      <p:sp>
        <p:nvSpPr>
          <p:cNvPr id="145411" name="Rectangle 3"/>
          <p:cNvSpPr>
            <a:spLocks noGrp="1" noChangeArrowheads="1"/>
          </p:cNvSpPr>
          <p:nvPr>
            <p:ph idx="1"/>
          </p:nvPr>
        </p:nvSpPr>
        <p:spPr/>
        <p:txBody>
          <a:bodyPr/>
          <a:lstStyle/>
          <a:p>
            <a:r>
              <a:rPr lang="zh-CN" altLang="en-US" sz="2800" dirty="0"/>
              <a:t>现在</a:t>
            </a:r>
            <a:r>
              <a:rPr lang="zh-CN" altLang="en-US" sz="2800" i="1" dirty="0"/>
              <a:t> </a:t>
            </a:r>
            <a:r>
              <a:rPr lang="en-US" altLang="zh-CN" sz="2800" i="1" dirty="0"/>
              <a:t>k</a:t>
            </a:r>
            <a:r>
              <a:rPr lang="en-US" altLang="zh-CN" sz="2800" dirty="0"/>
              <a:t> = 6, </a:t>
            </a:r>
            <a:r>
              <a:rPr lang="en-US" altLang="zh-CN" sz="2800" i="1" dirty="0"/>
              <a:t>M</a:t>
            </a:r>
            <a:r>
              <a:rPr lang="en-US" altLang="zh-CN" sz="2800" dirty="0"/>
              <a:t> = 101001</a:t>
            </a:r>
            <a:r>
              <a:rPr lang="zh-CN" altLang="en-US" sz="2800" dirty="0"/>
              <a:t>。</a:t>
            </a:r>
            <a:endParaRPr lang="zh-CN" altLang="en-US" sz="2800" dirty="0"/>
          </a:p>
          <a:p>
            <a:r>
              <a:rPr lang="zh-CN" altLang="en-US" sz="2800" dirty="0"/>
              <a:t>设</a:t>
            </a:r>
            <a:r>
              <a:rPr lang="zh-CN" altLang="en-US" sz="2800" i="1" dirty="0"/>
              <a:t> </a:t>
            </a:r>
            <a:r>
              <a:rPr lang="en-US" altLang="zh-CN" sz="2800" i="1" dirty="0"/>
              <a:t>n</a:t>
            </a:r>
            <a:r>
              <a:rPr lang="en-US" altLang="zh-CN" sz="2800" dirty="0"/>
              <a:t> = 3, </a:t>
            </a:r>
            <a:r>
              <a:rPr lang="zh-CN" altLang="en-US" sz="2800" dirty="0">
                <a:solidFill>
                  <a:srgbClr val="FF0000"/>
                </a:solidFill>
              </a:rPr>
              <a:t>除数</a:t>
            </a:r>
            <a:r>
              <a:rPr lang="zh-CN" altLang="en-US" sz="2800" dirty="0"/>
              <a:t> </a:t>
            </a:r>
            <a:r>
              <a:rPr lang="en-US" altLang="zh-CN" sz="2800" i="1" dirty="0"/>
              <a:t>P</a:t>
            </a:r>
            <a:r>
              <a:rPr lang="en-US" altLang="zh-CN" sz="2800" dirty="0"/>
              <a:t> = 1101</a:t>
            </a:r>
            <a:r>
              <a:rPr lang="zh-CN" altLang="en-US" sz="2800" dirty="0"/>
              <a:t>，</a:t>
            </a:r>
            <a:endParaRPr lang="zh-CN" altLang="en-US" sz="2800" dirty="0"/>
          </a:p>
          <a:p>
            <a:r>
              <a:rPr lang="zh-CN" altLang="en-US" sz="2800" dirty="0"/>
              <a:t>被除数是 </a:t>
            </a:r>
            <a:r>
              <a:rPr lang="en-US" altLang="zh-CN" sz="2800" dirty="0"/>
              <a:t>2</a:t>
            </a:r>
            <a:r>
              <a:rPr lang="en-US" altLang="zh-CN" sz="2800" i="1" baseline="30000" dirty="0"/>
              <a:t>n</a:t>
            </a:r>
            <a:r>
              <a:rPr lang="en-US" altLang="zh-CN" sz="2800" i="1" dirty="0"/>
              <a:t>M</a:t>
            </a:r>
            <a:r>
              <a:rPr lang="en-US" altLang="zh-CN" sz="2800" dirty="0"/>
              <a:t> = 101001000</a:t>
            </a:r>
            <a:r>
              <a:rPr lang="zh-CN" altLang="en-US" sz="2800" dirty="0"/>
              <a:t>。 </a:t>
            </a:r>
            <a:endParaRPr lang="zh-CN" altLang="en-US" sz="2800" dirty="0"/>
          </a:p>
          <a:p>
            <a:r>
              <a:rPr lang="zh-CN" altLang="en-US" sz="2800" dirty="0"/>
              <a:t>模 </a:t>
            </a:r>
            <a:r>
              <a:rPr lang="en-US" altLang="zh-CN" sz="2800" dirty="0"/>
              <a:t>2 </a:t>
            </a:r>
            <a:r>
              <a:rPr lang="zh-CN" altLang="en-US" sz="2800" dirty="0"/>
              <a:t>运算的结果是：</a:t>
            </a:r>
            <a:r>
              <a:rPr lang="zh-CN" altLang="en-US" sz="2800" dirty="0">
                <a:solidFill>
                  <a:srgbClr val="FF0000"/>
                </a:solidFill>
              </a:rPr>
              <a:t>商</a:t>
            </a:r>
            <a:r>
              <a:rPr lang="zh-CN" altLang="en-US" sz="2800" dirty="0"/>
              <a:t> </a:t>
            </a:r>
            <a:r>
              <a:rPr lang="en-US" altLang="zh-CN" sz="2800" i="1" dirty="0"/>
              <a:t>Q</a:t>
            </a:r>
            <a:r>
              <a:rPr lang="en-US" altLang="zh-CN" sz="2800" dirty="0"/>
              <a:t> = 110101</a:t>
            </a:r>
            <a:r>
              <a:rPr lang="zh-CN" altLang="en-US" sz="2800" dirty="0"/>
              <a:t>，</a:t>
            </a:r>
            <a:endParaRPr lang="zh-CN" altLang="en-US" sz="2800" dirty="0"/>
          </a:p>
          <a:p>
            <a:pPr>
              <a:buFont typeface="Wingdings" panose="05000000000000000000" pitchFamily="2" charset="2"/>
              <a:buNone/>
            </a:pPr>
            <a:r>
              <a:rPr lang="zh-CN" altLang="en-US" sz="2800" dirty="0"/>
              <a:t>           </a:t>
            </a:r>
            <a:r>
              <a:rPr lang="zh-CN" altLang="en-US" sz="2800" dirty="0">
                <a:solidFill>
                  <a:srgbClr val="FF0000"/>
                </a:solidFill>
              </a:rPr>
              <a:t>余数</a:t>
            </a:r>
            <a:r>
              <a:rPr lang="zh-CN" altLang="en-US" sz="2800" dirty="0"/>
              <a:t> </a:t>
            </a:r>
            <a:r>
              <a:rPr lang="en-US" altLang="zh-CN" sz="2800" i="1" dirty="0"/>
              <a:t>R</a:t>
            </a:r>
            <a:r>
              <a:rPr lang="en-US" altLang="zh-CN" sz="2800" dirty="0"/>
              <a:t> = 001</a:t>
            </a:r>
            <a:r>
              <a:rPr lang="zh-CN" altLang="en-US" sz="2800" dirty="0"/>
              <a:t>。</a:t>
            </a:r>
            <a:endParaRPr lang="zh-CN" altLang="en-US" sz="2800" dirty="0"/>
          </a:p>
          <a:p>
            <a:r>
              <a:rPr lang="zh-CN" altLang="en-US" sz="2800" dirty="0"/>
              <a:t>把余数 </a:t>
            </a:r>
            <a:r>
              <a:rPr lang="en-US" altLang="zh-CN" sz="2800" i="1" dirty="0"/>
              <a:t>R </a:t>
            </a:r>
            <a:r>
              <a:rPr lang="zh-CN" altLang="en-US" sz="2800" dirty="0"/>
              <a:t>作为</a:t>
            </a:r>
            <a:r>
              <a:rPr lang="zh-CN" altLang="en-US" sz="2800" dirty="0">
                <a:solidFill>
                  <a:srgbClr val="FF0000"/>
                </a:solidFill>
              </a:rPr>
              <a:t>冗余码</a:t>
            </a:r>
            <a:r>
              <a:rPr lang="zh-CN" altLang="en-US" sz="2800" dirty="0"/>
              <a:t>添加在数据 </a:t>
            </a:r>
            <a:r>
              <a:rPr lang="en-US" altLang="zh-CN" sz="2800" i="1" dirty="0"/>
              <a:t>M </a:t>
            </a:r>
            <a:r>
              <a:rPr lang="zh-CN" altLang="en-US" sz="2800" dirty="0"/>
              <a:t>的后面发送出去。发送的数据是：</a:t>
            </a:r>
            <a:r>
              <a:rPr lang="en-US" altLang="zh-CN" sz="2800" dirty="0"/>
              <a:t>2</a:t>
            </a:r>
            <a:r>
              <a:rPr lang="en-US" altLang="zh-CN" sz="2800" i="1" baseline="30000" dirty="0"/>
              <a:t>n</a:t>
            </a:r>
            <a:r>
              <a:rPr lang="en-US" altLang="zh-CN" sz="2800" i="1" dirty="0"/>
              <a:t>M</a:t>
            </a:r>
            <a:r>
              <a:rPr lang="en-US" altLang="zh-CN" sz="2800" dirty="0"/>
              <a:t> + </a:t>
            </a:r>
            <a:r>
              <a:rPr lang="en-US" altLang="zh-CN" sz="2800" i="1" dirty="0"/>
              <a:t>R</a:t>
            </a:r>
            <a:r>
              <a:rPr lang="en-US" altLang="zh-CN" sz="2800" dirty="0"/>
              <a:t> </a:t>
            </a:r>
            <a:endParaRPr lang="en-US" altLang="zh-CN" sz="2800" dirty="0"/>
          </a:p>
          <a:p>
            <a:pPr>
              <a:buFont typeface="Wingdings" panose="05000000000000000000" pitchFamily="2" charset="2"/>
              <a:buNone/>
            </a:pPr>
            <a:r>
              <a:rPr lang="en-US" altLang="zh-CN" sz="2800" dirty="0"/>
              <a:t>   </a:t>
            </a:r>
            <a:r>
              <a:rPr lang="zh-CN" altLang="en-US" sz="2800" dirty="0"/>
              <a:t>即：</a:t>
            </a:r>
            <a:r>
              <a:rPr lang="en-US" altLang="zh-CN" sz="2800" dirty="0"/>
              <a:t>101001001</a:t>
            </a:r>
            <a:r>
              <a:rPr lang="zh-CN" altLang="en-US" sz="2800" dirty="0"/>
              <a:t>，共 </a:t>
            </a:r>
            <a:r>
              <a:rPr lang="en-US" altLang="zh-CN" sz="2800" dirty="0"/>
              <a:t>(</a:t>
            </a:r>
            <a:r>
              <a:rPr lang="en-US" altLang="zh-CN" sz="2800" i="1" dirty="0"/>
              <a:t>k</a:t>
            </a:r>
            <a:r>
              <a:rPr lang="en-US" altLang="zh-CN" sz="2800" dirty="0"/>
              <a:t> + </a:t>
            </a:r>
            <a:r>
              <a:rPr lang="en-US" altLang="zh-CN" sz="2800" i="1" dirty="0"/>
              <a:t>n</a:t>
            </a:r>
            <a:r>
              <a:rPr lang="en-US" altLang="zh-CN" sz="2800" dirty="0"/>
              <a:t>) </a:t>
            </a:r>
            <a:r>
              <a:rPr lang="zh-CN" altLang="en-US" sz="2800" dirty="0"/>
              <a:t>位。 </a:t>
            </a:r>
            <a:endParaRPr lang="zh-CN" altLang="en-US" sz="2800"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lgn="ctr"/>
            <a:r>
              <a:rPr lang="zh-CN" altLang="en-US"/>
              <a:t>循环冗余检验的原理说明 </a:t>
            </a:r>
            <a:endParaRPr lang="zh-CN" altLang="en-US"/>
          </a:p>
        </p:txBody>
      </p:sp>
      <p:grpSp>
        <p:nvGrpSpPr>
          <p:cNvPr id="3" name="组合 2"/>
          <p:cNvGrpSpPr/>
          <p:nvPr/>
        </p:nvGrpSpPr>
        <p:grpSpPr>
          <a:xfrm>
            <a:off x="814576" y="1169713"/>
            <a:ext cx="8560892" cy="4851574"/>
            <a:chOff x="669696" y="1204869"/>
            <a:chExt cx="8778542" cy="5127200"/>
          </a:xfrm>
        </p:grpSpPr>
        <p:sp>
          <p:nvSpPr>
            <p:cNvPr id="33" name="Rectangle 4"/>
            <p:cNvSpPr>
              <a:spLocks noChangeArrowheads="1"/>
            </p:cNvSpPr>
            <p:nvPr/>
          </p:nvSpPr>
          <p:spPr bwMode="auto">
            <a:xfrm>
              <a:off x="669696" y="1645620"/>
              <a:ext cx="1142412"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smtClean="0">
                  <a:ea typeface="宋体" panose="02010600030101010101" pitchFamily="2" charset="-122"/>
                </a:rPr>
                <a:t>P</a:t>
              </a:r>
              <a:r>
                <a:rPr lang="en-US" altLang="zh-CN" sz="2400" b="1" dirty="0" smtClean="0">
                  <a:ea typeface="宋体" panose="02010600030101010101" pitchFamily="2" charset="-122"/>
                </a:rPr>
                <a:t> (</a:t>
              </a:r>
              <a:r>
                <a:rPr lang="zh-CN" altLang="en-US" sz="2400" b="1" dirty="0" smtClean="0">
                  <a:ea typeface="宋体" panose="02010600030101010101" pitchFamily="2" charset="-122"/>
                </a:rPr>
                <a:t>除数</a:t>
              </a:r>
              <a:r>
                <a:rPr lang="en-US" altLang="zh-CN" sz="2400" b="1" dirty="0" smtClean="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
          <p:nvSpPr>
            <p:cNvPr id="34" name="Rectangle 5"/>
            <p:cNvSpPr>
              <a:spLocks noChangeArrowheads="1"/>
            </p:cNvSpPr>
            <p:nvPr/>
          </p:nvSpPr>
          <p:spPr bwMode="auto">
            <a:xfrm>
              <a:off x="2351435" y="16444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panose="02010600030101010101" pitchFamily="2" charset="-122"/>
                </a:rPr>
                <a:t>1101</a:t>
              </a:r>
              <a:endParaRPr lang="en-US" altLang="zh-CN" sz="2800" b="1">
                <a:latin typeface="Times New Roman" panose="02020603050405020304" pitchFamily="18" charset="0"/>
                <a:ea typeface="宋体" panose="02010600030101010101" pitchFamily="2" charset="-122"/>
              </a:endParaRPr>
            </a:p>
          </p:txBody>
        </p:sp>
        <p:sp>
          <p:nvSpPr>
            <p:cNvPr id="35" name="Rectangle 6"/>
            <p:cNvSpPr>
              <a:spLocks noChangeArrowheads="1"/>
            </p:cNvSpPr>
            <p:nvPr/>
          </p:nvSpPr>
          <p:spPr bwMode="auto">
            <a:xfrm>
              <a:off x="4067523" y="1206277"/>
              <a:ext cx="1421988" cy="454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smtClean="0">
                  <a:ea typeface="宋体" panose="02010600030101010101" pitchFamily="2" charset="-122"/>
                </a:rPr>
                <a:t>110101</a:t>
              </a:r>
              <a:endParaRPr lang="en-US" altLang="zh-CN" sz="2800" b="1" dirty="0">
                <a:latin typeface="Times New Roman" panose="02020603050405020304" pitchFamily="18" charset="0"/>
                <a:ea typeface="宋体" panose="02010600030101010101" pitchFamily="2" charset="-122"/>
              </a:endParaRPr>
            </a:p>
          </p:txBody>
        </p:sp>
        <p:sp>
          <p:nvSpPr>
            <p:cNvPr id="36" name="Rectangle 7"/>
            <p:cNvSpPr>
              <a:spLocks noChangeArrowheads="1"/>
            </p:cNvSpPr>
            <p:nvPr/>
          </p:nvSpPr>
          <p:spPr bwMode="auto">
            <a:xfrm>
              <a:off x="3483322" y="1641252"/>
              <a:ext cx="2386013"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b="1" dirty="0" smtClean="0">
                  <a:ea typeface="宋体" panose="02010600030101010101" pitchFamily="2" charset="-122"/>
                </a:rPr>
                <a:t>101001</a:t>
              </a:r>
              <a:r>
                <a:rPr lang="en-US" altLang="zh-CN" sz="2800" b="1" dirty="0" smtClean="0">
                  <a:solidFill>
                    <a:srgbClr val="FF0000"/>
                  </a:solidFill>
                  <a:ea typeface="宋体" panose="02010600030101010101" pitchFamily="2" charset="-122"/>
                </a:rPr>
                <a:t>000</a:t>
              </a:r>
              <a:endParaRPr lang="en-US" altLang="zh-CN" sz="2800" b="1" dirty="0">
                <a:solidFill>
                  <a:srgbClr val="FF0000"/>
                </a:solidFill>
                <a:latin typeface="Times New Roman" panose="02020603050405020304" pitchFamily="18" charset="0"/>
                <a:ea typeface="宋体" panose="02010600030101010101" pitchFamily="2" charset="-122"/>
              </a:endParaRPr>
            </a:p>
          </p:txBody>
        </p:sp>
        <p:sp>
          <p:nvSpPr>
            <p:cNvPr id="37" name="Rectangle 8"/>
            <p:cNvSpPr>
              <a:spLocks noChangeArrowheads="1"/>
            </p:cNvSpPr>
            <p:nvPr/>
          </p:nvSpPr>
          <p:spPr bwMode="auto">
            <a:xfrm>
              <a:off x="5993009" y="1664374"/>
              <a:ext cx="231690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dirty="0" smtClean="0"/>
                <a:t>2</a:t>
              </a:r>
              <a:r>
                <a:rPr lang="en-US" altLang="zh-CN" sz="2400" b="1" i="1" baseline="30000" dirty="0" smtClean="0"/>
                <a:t>n</a:t>
              </a:r>
              <a:r>
                <a:rPr lang="en-US" altLang="zh-CN" sz="2400" b="1" i="1" dirty="0" smtClean="0"/>
                <a:t>M </a:t>
              </a:r>
              <a:r>
                <a:rPr lang="en-US" altLang="zh-CN" sz="2400" b="1" dirty="0"/>
                <a:t>(</a:t>
              </a:r>
              <a:r>
                <a:rPr lang="zh-CN" altLang="en-US" sz="2400" b="1" dirty="0"/>
                <a:t>被除数</a:t>
              </a:r>
              <a:r>
                <a:rPr lang="en-US" altLang="zh-CN" sz="2400" b="1" dirty="0" smtClean="0"/>
                <a:t>)</a:t>
              </a:r>
              <a:endParaRPr lang="en-US" altLang="zh-CN" sz="2400" b="1" dirty="0">
                <a:latin typeface="Courier New" panose="02070309020205020404" pitchFamily="49" charset="0"/>
              </a:endParaRPr>
            </a:p>
          </p:txBody>
        </p:sp>
        <p:sp>
          <p:nvSpPr>
            <p:cNvPr id="38" name="Rectangle 9"/>
            <p:cNvSpPr>
              <a:spLocks noChangeArrowheads="1"/>
            </p:cNvSpPr>
            <p:nvPr/>
          </p:nvSpPr>
          <p:spPr bwMode="auto">
            <a:xfrm>
              <a:off x="3483322" y="199367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panose="02010600030101010101" pitchFamily="2" charset="-122"/>
                </a:rPr>
                <a:t>1101</a:t>
              </a:r>
              <a:endParaRPr lang="en-US" altLang="zh-CN" sz="2800" b="1">
                <a:latin typeface="Times New Roman" panose="02020603050405020304" pitchFamily="18" charset="0"/>
                <a:ea typeface="宋体" panose="02010600030101010101" pitchFamily="2" charset="-122"/>
              </a:endParaRPr>
            </a:p>
          </p:txBody>
        </p:sp>
        <p:sp>
          <p:nvSpPr>
            <p:cNvPr id="39" name="Rectangle 10"/>
            <p:cNvSpPr>
              <a:spLocks noChangeArrowheads="1"/>
            </p:cNvSpPr>
            <p:nvPr/>
          </p:nvSpPr>
          <p:spPr bwMode="auto">
            <a:xfrm>
              <a:off x="3691285" y="2395314"/>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panose="02010600030101010101" pitchFamily="2" charset="-122"/>
                </a:rPr>
                <a:t>1110</a:t>
              </a:r>
              <a:endParaRPr lang="en-US" altLang="zh-CN" sz="2800" b="1" dirty="0">
                <a:latin typeface="Times New Roman" panose="02020603050405020304" pitchFamily="18" charset="0"/>
                <a:ea typeface="宋体" panose="02010600030101010101" pitchFamily="2" charset="-122"/>
              </a:endParaRPr>
            </a:p>
          </p:txBody>
        </p:sp>
        <p:sp>
          <p:nvSpPr>
            <p:cNvPr id="40" name="Rectangle 11"/>
            <p:cNvSpPr>
              <a:spLocks noChangeArrowheads="1"/>
            </p:cNvSpPr>
            <p:nvPr/>
          </p:nvSpPr>
          <p:spPr bwMode="auto">
            <a:xfrm>
              <a:off x="3688110" y="27064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panose="02010600030101010101" pitchFamily="2" charset="-122"/>
                </a:rPr>
                <a:t>1101</a:t>
              </a:r>
              <a:endParaRPr lang="en-US" altLang="zh-CN" sz="2800" b="1">
                <a:latin typeface="Times New Roman" panose="02020603050405020304" pitchFamily="18" charset="0"/>
                <a:ea typeface="宋体" panose="02010600030101010101" pitchFamily="2" charset="-122"/>
              </a:endParaRPr>
            </a:p>
          </p:txBody>
        </p:sp>
        <p:sp>
          <p:nvSpPr>
            <p:cNvPr id="41" name="Rectangle 12"/>
            <p:cNvSpPr>
              <a:spLocks noChangeArrowheads="1"/>
            </p:cNvSpPr>
            <p:nvPr/>
          </p:nvSpPr>
          <p:spPr bwMode="auto">
            <a:xfrm>
              <a:off x="3892897" y="3096989"/>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panose="02010600030101010101" pitchFamily="2" charset="-122"/>
                </a:rPr>
                <a:t>0111</a:t>
              </a:r>
              <a:endParaRPr lang="en-US" altLang="zh-CN" sz="2800" b="1" dirty="0">
                <a:latin typeface="Times New Roman" panose="02020603050405020304" pitchFamily="18" charset="0"/>
                <a:ea typeface="宋体" panose="02010600030101010101" pitchFamily="2" charset="-122"/>
              </a:endParaRPr>
            </a:p>
          </p:txBody>
        </p:sp>
        <p:sp>
          <p:nvSpPr>
            <p:cNvPr id="42" name="Rectangle 13"/>
            <p:cNvSpPr>
              <a:spLocks noChangeArrowheads="1"/>
            </p:cNvSpPr>
            <p:nvPr/>
          </p:nvSpPr>
          <p:spPr bwMode="auto">
            <a:xfrm>
              <a:off x="3892897" y="3401789"/>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panose="02010600030101010101" pitchFamily="2" charset="-122"/>
                </a:rPr>
                <a:t>0000</a:t>
              </a:r>
              <a:endParaRPr lang="en-US" altLang="zh-CN" sz="2800" b="1" dirty="0">
                <a:latin typeface="Times New Roman" panose="02020603050405020304" pitchFamily="18" charset="0"/>
                <a:ea typeface="宋体" panose="02010600030101010101" pitchFamily="2" charset="-122"/>
              </a:endParaRPr>
            </a:p>
          </p:txBody>
        </p:sp>
        <p:sp>
          <p:nvSpPr>
            <p:cNvPr id="43" name="Rectangle 14"/>
            <p:cNvSpPr>
              <a:spLocks noChangeArrowheads="1"/>
            </p:cNvSpPr>
            <p:nvPr/>
          </p:nvSpPr>
          <p:spPr bwMode="auto">
            <a:xfrm>
              <a:off x="4086572" y="3787552"/>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panose="02010600030101010101" pitchFamily="2" charset="-122"/>
                </a:rPr>
                <a:t>1110</a:t>
              </a:r>
              <a:endParaRPr lang="en-US" altLang="zh-CN" sz="2800" b="1" dirty="0">
                <a:latin typeface="Times New Roman" panose="02020603050405020304" pitchFamily="18" charset="0"/>
                <a:ea typeface="宋体" panose="02010600030101010101" pitchFamily="2" charset="-122"/>
              </a:endParaRPr>
            </a:p>
          </p:txBody>
        </p:sp>
        <p:sp>
          <p:nvSpPr>
            <p:cNvPr id="44" name="Rectangle 15"/>
            <p:cNvSpPr>
              <a:spLocks noChangeArrowheads="1"/>
            </p:cNvSpPr>
            <p:nvPr/>
          </p:nvSpPr>
          <p:spPr bwMode="auto">
            <a:xfrm>
              <a:off x="4083397" y="41161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panose="02010600030101010101" pitchFamily="2" charset="-122"/>
                </a:rPr>
                <a:t>1101</a:t>
              </a:r>
              <a:endParaRPr lang="en-US" altLang="zh-CN" sz="2800" b="1">
                <a:latin typeface="Times New Roman" panose="02020603050405020304" pitchFamily="18" charset="0"/>
                <a:ea typeface="宋体" panose="02010600030101010101" pitchFamily="2" charset="-122"/>
              </a:endParaRPr>
            </a:p>
          </p:txBody>
        </p:sp>
        <p:sp>
          <p:nvSpPr>
            <p:cNvPr id="45" name="Rectangle 16"/>
            <p:cNvSpPr>
              <a:spLocks noChangeArrowheads="1"/>
            </p:cNvSpPr>
            <p:nvPr/>
          </p:nvSpPr>
          <p:spPr bwMode="auto">
            <a:xfrm>
              <a:off x="4285010" y="44638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panose="02010600030101010101" pitchFamily="2" charset="-122"/>
                </a:rPr>
                <a:t>0110</a:t>
              </a:r>
              <a:endParaRPr lang="en-US" altLang="zh-CN" sz="2800" b="1" dirty="0">
                <a:latin typeface="Times New Roman" panose="02020603050405020304" pitchFamily="18" charset="0"/>
                <a:ea typeface="宋体" panose="02010600030101010101" pitchFamily="2" charset="-122"/>
              </a:endParaRPr>
            </a:p>
          </p:txBody>
        </p:sp>
        <p:sp>
          <p:nvSpPr>
            <p:cNvPr id="46" name="Rectangle 17"/>
            <p:cNvSpPr>
              <a:spLocks noChangeArrowheads="1"/>
            </p:cNvSpPr>
            <p:nvPr/>
          </p:nvSpPr>
          <p:spPr bwMode="auto">
            <a:xfrm>
              <a:off x="4285010" y="4787677"/>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panose="02010600030101010101" pitchFamily="2" charset="-122"/>
                </a:rPr>
                <a:t>0000</a:t>
              </a:r>
              <a:endParaRPr lang="en-US" altLang="zh-CN" sz="2800" b="1" dirty="0">
                <a:latin typeface="Times New Roman" panose="02020603050405020304" pitchFamily="18" charset="0"/>
                <a:ea typeface="宋体" panose="02010600030101010101" pitchFamily="2" charset="-122"/>
              </a:endParaRPr>
            </a:p>
          </p:txBody>
        </p:sp>
        <p:sp>
          <p:nvSpPr>
            <p:cNvPr id="47" name="Rectangle 18"/>
            <p:cNvSpPr>
              <a:spLocks noChangeArrowheads="1"/>
            </p:cNvSpPr>
            <p:nvPr/>
          </p:nvSpPr>
          <p:spPr bwMode="auto">
            <a:xfrm>
              <a:off x="4493914" y="5140102"/>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panose="02010600030101010101" pitchFamily="2" charset="-122"/>
                </a:rPr>
                <a:t>1100</a:t>
              </a:r>
              <a:endParaRPr lang="en-US" altLang="zh-CN" sz="2800" b="1" dirty="0">
                <a:latin typeface="Times New Roman" panose="02020603050405020304" pitchFamily="18" charset="0"/>
                <a:ea typeface="宋体" panose="02010600030101010101" pitchFamily="2" charset="-122"/>
              </a:endParaRPr>
            </a:p>
          </p:txBody>
        </p:sp>
        <p:sp>
          <p:nvSpPr>
            <p:cNvPr id="48" name="Rectangle 19"/>
            <p:cNvSpPr>
              <a:spLocks noChangeArrowheads="1"/>
            </p:cNvSpPr>
            <p:nvPr/>
          </p:nvSpPr>
          <p:spPr bwMode="auto">
            <a:xfrm>
              <a:off x="4490972" y="54671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panose="02010600030101010101" pitchFamily="2" charset="-122"/>
                </a:rPr>
                <a:t>1101</a:t>
              </a:r>
              <a:endParaRPr lang="en-US" altLang="zh-CN" sz="2800" b="1" dirty="0">
                <a:latin typeface="Times New Roman" panose="02020603050405020304" pitchFamily="18" charset="0"/>
                <a:ea typeface="宋体" panose="02010600030101010101" pitchFamily="2" charset="-122"/>
              </a:endParaRPr>
            </a:p>
          </p:txBody>
        </p:sp>
        <p:sp>
          <p:nvSpPr>
            <p:cNvPr id="49" name="Rectangle 20"/>
            <p:cNvSpPr>
              <a:spLocks noChangeArrowheads="1"/>
            </p:cNvSpPr>
            <p:nvPr/>
          </p:nvSpPr>
          <p:spPr bwMode="auto">
            <a:xfrm>
              <a:off x="4689410" y="5876703"/>
              <a:ext cx="616410"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panose="02010600030101010101" pitchFamily="2" charset="-122"/>
                </a:rPr>
                <a:t>001</a:t>
              </a:r>
              <a:endParaRPr lang="en-US" altLang="zh-CN" sz="2800" b="1" dirty="0">
                <a:latin typeface="Times New Roman" panose="02020603050405020304" pitchFamily="18" charset="0"/>
                <a:ea typeface="宋体" panose="02010600030101010101" pitchFamily="2" charset="-122"/>
              </a:endParaRPr>
            </a:p>
          </p:txBody>
        </p:sp>
        <p:sp>
          <p:nvSpPr>
            <p:cNvPr id="50" name="Rectangle 21"/>
            <p:cNvSpPr>
              <a:spLocks noChangeArrowheads="1"/>
            </p:cNvSpPr>
            <p:nvPr/>
          </p:nvSpPr>
          <p:spPr bwMode="auto">
            <a:xfrm>
              <a:off x="6071115" y="5846472"/>
              <a:ext cx="3377123"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i="1" dirty="0" smtClean="0"/>
                <a:t>R</a:t>
              </a:r>
              <a:r>
                <a:rPr lang="en-US" altLang="zh-CN" sz="2400" b="1" dirty="0" smtClean="0"/>
                <a:t> </a:t>
              </a:r>
              <a:r>
                <a:rPr lang="en-US" altLang="zh-CN" sz="2400" b="1" dirty="0"/>
                <a:t>(</a:t>
              </a:r>
              <a:r>
                <a:rPr lang="zh-CN" altLang="en-US" sz="2400" b="1" dirty="0"/>
                <a:t>余数</a:t>
              </a:r>
              <a:r>
                <a:rPr lang="en-US" altLang="zh-CN" sz="2400" b="1" dirty="0"/>
                <a:t>)</a:t>
              </a:r>
              <a:r>
                <a:rPr lang="zh-CN" altLang="en-US" sz="2400" b="1" dirty="0"/>
                <a:t>，作为 </a:t>
              </a:r>
              <a:r>
                <a:rPr lang="en-US" altLang="zh-CN" sz="2400" b="1" dirty="0"/>
                <a:t>FCS</a:t>
              </a:r>
              <a:endParaRPr lang="en-US" altLang="zh-CN" sz="2400" b="1" dirty="0">
                <a:latin typeface="Times New Roman" panose="02020603050405020304" pitchFamily="18" charset="0"/>
                <a:ea typeface="宋体" panose="02010600030101010101" pitchFamily="2" charset="-122"/>
              </a:endParaRPr>
            </a:p>
          </p:txBody>
        </p:sp>
        <p:sp>
          <p:nvSpPr>
            <p:cNvPr id="51"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Line 23"/>
            <p:cNvSpPr>
              <a:spLocks noChangeShapeType="1"/>
            </p:cNvSpPr>
            <p:nvPr/>
          </p:nvSpPr>
          <p:spPr bwMode="auto">
            <a:xfrm>
              <a:off x="1937097" y="1836514"/>
              <a:ext cx="34448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24"/>
            <p:cNvSpPr>
              <a:spLocks noChangeShapeType="1"/>
            </p:cNvSpPr>
            <p:nvPr/>
          </p:nvSpPr>
          <p:spPr bwMode="auto">
            <a:xfrm>
              <a:off x="4377085" y="2020664"/>
              <a:ext cx="19050" cy="43815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25"/>
            <p:cNvSpPr>
              <a:spLocks noChangeShapeType="1"/>
            </p:cNvSpPr>
            <p:nvPr/>
          </p:nvSpPr>
          <p:spPr bwMode="auto">
            <a:xfrm>
              <a:off x="4561235" y="2007964"/>
              <a:ext cx="15875" cy="1141413"/>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26"/>
            <p:cNvSpPr>
              <a:spLocks noChangeShapeType="1"/>
            </p:cNvSpPr>
            <p:nvPr/>
          </p:nvSpPr>
          <p:spPr bwMode="auto">
            <a:xfrm>
              <a:off x="4772372" y="2020664"/>
              <a:ext cx="25400" cy="176530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27"/>
            <p:cNvSpPr>
              <a:spLocks noChangeShapeType="1"/>
            </p:cNvSpPr>
            <p:nvPr/>
          </p:nvSpPr>
          <p:spPr bwMode="auto">
            <a:xfrm>
              <a:off x="4958110" y="2020664"/>
              <a:ext cx="33337" cy="2439988"/>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28"/>
            <p:cNvSpPr>
              <a:spLocks noChangeShapeType="1"/>
            </p:cNvSpPr>
            <p:nvPr/>
          </p:nvSpPr>
          <p:spPr bwMode="auto">
            <a:xfrm>
              <a:off x="3513485" y="2412777"/>
              <a:ext cx="7572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29"/>
            <p:cNvSpPr>
              <a:spLocks noChangeShapeType="1"/>
            </p:cNvSpPr>
            <p:nvPr/>
          </p:nvSpPr>
          <p:spPr bwMode="auto">
            <a:xfrm>
              <a:off x="3740497" y="3125564"/>
              <a:ext cx="75723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30"/>
            <p:cNvSpPr>
              <a:spLocks noChangeShapeType="1"/>
            </p:cNvSpPr>
            <p:nvPr/>
          </p:nvSpPr>
          <p:spPr bwMode="auto">
            <a:xfrm>
              <a:off x="3902422" y="3812952"/>
              <a:ext cx="7588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31"/>
            <p:cNvSpPr>
              <a:spLocks noChangeShapeType="1"/>
            </p:cNvSpPr>
            <p:nvPr/>
          </p:nvSpPr>
          <p:spPr bwMode="auto">
            <a:xfrm>
              <a:off x="4107210" y="4500339"/>
              <a:ext cx="7572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32"/>
            <p:cNvSpPr>
              <a:spLocks noChangeShapeType="1"/>
            </p:cNvSpPr>
            <p:nvPr/>
          </p:nvSpPr>
          <p:spPr bwMode="auto">
            <a:xfrm>
              <a:off x="4308822" y="5175027"/>
              <a:ext cx="7588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33"/>
            <p:cNvSpPr>
              <a:spLocks noChangeShapeType="1"/>
            </p:cNvSpPr>
            <p:nvPr/>
          </p:nvSpPr>
          <p:spPr bwMode="auto">
            <a:xfrm>
              <a:off x="4519547" y="5860827"/>
              <a:ext cx="75723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35"/>
            <p:cNvSpPr>
              <a:spLocks noChangeShapeType="1"/>
            </p:cNvSpPr>
            <p:nvPr/>
          </p:nvSpPr>
          <p:spPr bwMode="auto">
            <a:xfrm>
              <a:off x="5144327" y="2022252"/>
              <a:ext cx="39687" cy="3182937"/>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38"/>
            <p:cNvSpPr>
              <a:spLocks noChangeShapeType="1"/>
            </p:cNvSpPr>
            <p:nvPr/>
          </p:nvSpPr>
          <p:spPr bwMode="auto">
            <a:xfrm flipH="1">
              <a:off x="5386636" y="1849214"/>
              <a:ext cx="504825"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39"/>
            <p:cNvSpPr>
              <a:spLocks noChangeShapeType="1"/>
            </p:cNvSpPr>
            <p:nvPr/>
          </p:nvSpPr>
          <p:spPr bwMode="auto">
            <a:xfrm flipH="1">
              <a:off x="5489510" y="6037039"/>
              <a:ext cx="504825"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Rectangle 40"/>
            <p:cNvSpPr>
              <a:spLocks noChangeArrowheads="1"/>
            </p:cNvSpPr>
            <p:nvPr/>
          </p:nvSpPr>
          <p:spPr bwMode="auto">
            <a:xfrm>
              <a:off x="5978721" y="1204869"/>
              <a:ext cx="85968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smtClean="0">
                  <a:ea typeface="宋体" panose="02010600030101010101" pitchFamily="2" charset="-122"/>
                </a:rPr>
                <a:t>Q</a:t>
              </a:r>
              <a:r>
                <a:rPr lang="en-US" altLang="zh-CN" sz="2400" b="1" dirty="0" smtClean="0">
                  <a:ea typeface="宋体" panose="02010600030101010101" pitchFamily="2" charset="-122"/>
                </a:rPr>
                <a:t> (</a:t>
              </a:r>
              <a:r>
                <a:rPr lang="zh-CN" altLang="en-US" sz="2400" b="1" dirty="0" smtClean="0">
                  <a:ea typeface="宋体" panose="02010600030101010101" pitchFamily="2" charset="-122"/>
                </a:rPr>
                <a:t>商</a:t>
              </a:r>
              <a:r>
                <a:rPr lang="en-US" altLang="zh-CN" sz="2400" b="1" dirty="0" smtClean="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
          <p:nvSpPr>
            <p:cNvPr id="70" name="Line 41"/>
            <p:cNvSpPr>
              <a:spLocks noChangeShapeType="1"/>
            </p:cNvSpPr>
            <p:nvPr/>
          </p:nvSpPr>
          <p:spPr bwMode="auto">
            <a:xfrm flipH="1">
              <a:off x="5385048" y="1399952"/>
              <a:ext cx="504825"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a:t>帧检验序列 </a:t>
            </a:r>
            <a:r>
              <a:rPr lang="en-US" altLang="zh-CN" dirty="0"/>
              <a:t>FCS </a:t>
            </a:r>
            <a:endParaRPr lang="en-US" altLang="zh-CN" dirty="0"/>
          </a:p>
        </p:txBody>
      </p:sp>
      <p:sp>
        <p:nvSpPr>
          <p:cNvPr id="47107" name="Rectangle 3"/>
          <p:cNvSpPr>
            <a:spLocks noGrp="1" noChangeArrowheads="1"/>
          </p:cNvSpPr>
          <p:nvPr>
            <p:ph idx="1"/>
          </p:nvPr>
        </p:nvSpPr>
        <p:spPr/>
        <p:txBody>
          <a:bodyPr/>
          <a:lstStyle/>
          <a:p>
            <a:r>
              <a:rPr lang="zh-CN" altLang="en-US" dirty="0"/>
              <a:t>在数据后面添加上的冗余码称为</a:t>
            </a:r>
            <a:r>
              <a:rPr lang="zh-CN" altLang="en-US" dirty="0">
                <a:solidFill>
                  <a:srgbClr val="FF0000"/>
                </a:solidFill>
              </a:rPr>
              <a:t>帧检验序列</a:t>
            </a:r>
            <a:r>
              <a:rPr lang="zh-CN" altLang="en-US" dirty="0"/>
              <a:t> </a:t>
            </a:r>
            <a:r>
              <a:rPr lang="en-US" altLang="zh-CN" dirty="0"/>
              <a:t>FCS (Frame Check Sequence)</a:t>
            </a:r>
            <a:r>
              <a:rPr lang="zh-CN" altLang="en-US" dirty="0"/>
              <a:t>。</a:t>
            </a:r>
            <a:endParaRPr lang="zh-CN" altLang="en-US" dirty="0"/>
          </a:p>
          <a:p>
            <a:r>
              <a:rPr lang="zh-CN" altLang="en-US" dirty="0"/>
              <a:t>循环冗余检验 </a:t>
            </a:r>
            <a:r>
              <a:rPr lang="en-US" altLang="zh-CN" dirty="0"/>
              <a:t>CRC </a:t>
            </a:r>
            <a:r>
              <a:rPr lang="zh-CN" altLang="en-US" dirty="0"/>
              <a:t>和帧检验序列 </a:t>
            </a:r>
            <a:r>
              <a:rPr lang="en-US" altLang="zh-CN" dirty="0" smtClean="0"/>
              <a:t>FCS </a:t>
            </a:r>
            <a:r>
              <a:rPr lang="zh-CN" altLang="en-US" dirty="0" smtClean="0"/>
              <a:t>并不</a:t>
            </a:r>
            <a:r>
              <a:rPr lang="zh-CN" altLang="en-US" dirty="0"/>
              <a:t>等同。</a:t>
            </a:r>
            <a:endParaRPr lang="zh-CN" altLang="en-US" dirty="0"/>
          </a:p>
          <a:p>
            <a:pPr lvl="1"/>
            <a:r>
              <a:rPr lang="en-US" altLang="zh-CN" dirty="0">
                <a:solidFill>
                  <a:srgbClr val="000099"/>
                </a:solidFill>
                <a:latin typeface="Arial" panose="020B0604020202020204" pitchFamily="34" charset="0"/>
                <a:ea typeface="黑体" panose="02010609060101010101" pitchFamily="2" charset="-122"/>
              </a:rPr>
              <a:t>CRC </a:t>
            </a:r>
            <a:r>
              <a:rPr lang="zh-CN" altLang="en-US" dirty="0">
                <a:solidFill>
                  <a:srgbClr val="000099"/>
                </a:solidFill>
                <a:latin typeface="Arial" panose="020B0604020202020204" pitchFamily="34" charset="0"/>
                <a:ea typeface="黑体" panose="02010609060101010101" pitchFamily="2" charset="-122"/>
              </a:rPr>
              <a:t>是一种常用的检错方法，而 </a:t>
            </a:r>
            <a:r>
              <a:rPr lang="en-US" altLang="zh-CN" dirty="0">
                <a:solidFill>
                  <a:srgbClr val="000099"/>
                </a:solidFill>
                <a:latin typeface="Arial" panose="020B0604020202020204" pitchFamily="34" charset="0"/>
                <a:ea typeface="黑体" panose="02010609060101010101" pitchFamily="2" charset="-122"/>
              </a:rPr>
              <a:t>FCS </a:t>
            </a:r>
            <a:r>
              <a:rPr lang="zh-CN" altLang="en-US" dirty="0">
                <a:solidFill>
                  <a:srgbClr val="000099"/>
                </a:solidFill>
                <a:latin typeface="Arial" panose="020B0604020202020204" pitchFamily="34" charset="0"/>
                <a:ea typeface="黑体" panose="02010609060101010101" pitchFamily="2" charset="-122"/>
              </a:rPr>
              <a:t>是添加在数据后面的冗余码。</a:t>
            </a:r>
            <a:endParaRPr lang="zh-CN" altLang="en-US" dirty="0">
              <a:solidFill>
                <a:srgbClr val="000099"/>
              </a:solidFill>
              <a:latin typeface="Arial" panose="020B0604020202020204" pitchFamily="34" charset="0"/>
              <a:ea typeface="黑体" panose="02010609060101010101" pitchFamily="2" charset="-122"/>
            </a:endParaRPr>
          </a:p>
          <a:p>
            <a:pPr lvl="1"/>
            <a:r>
              <a:rPr lang="en-US" altLang="zh-CN" dirty="0">
                <a:solidFill>
                  <a:srgbClr val="000099"/>
                </a:solidFill>
                <a:latin typeface="Arial" panose="020B0604020202020204" pitchFamily="34" charset="0"/>
                <a:ea typeface="黑体" panose="02010609060101010101" pitchFamily="2" charset="-122"/>
              </a:rPr>
              <a:t>FCS </a:t>
            </a:r>
            <a:r>
              <a:rPr lang="zh-CN" altLang="en-US" dirty="0">
                <a:solidFill>
                  <a:srgbClr val="000099"/>
                </a:solidFill>
                <a:latin typeface="Arial" panose="020B0604020202020204" pitchFamily="34" charset="0"/>
                <a:ea typeface="黑体" panose="02010609060101010101" pitchFamily="2" charset="-122"/>
              </a:rPr>
              <a:t>可以用 </a:t>
            </a:r>
            <a:r>
              <a:rPr lang="en-US" altLang="zh-CN" dirty="0">
                <a:solidFill>
                  <a:srgbClr val="000099"/>
                </a:solidFill>
                <a:latin typeface="Arial" panose="020B0604020202020204" pitchFamily="34" charset="0"/>
                <a:ea typeface="黑体" panose="02010609060101010101" pitchFamily="2" charset="-122"/>
              </a:rPr>
              <a:t>CRC </a:t>
            </a:r>
            <a:r>
              <a:rPr lang="zh-CN" altLang="en-US" dirty="0">
                <a:solidFill>
                  <a:srgbClr val="000099"/>
                </a:solidFill>
                <a:latin typeface="Arial" panose="020B0604020202020204" pitchFamily="34" charset="0"/>
                <a:ea typeface="黑体" panose="02010609060101010101" pitchFamily="2" charset="-122"/>
              </a:rPr>
              <a:t>这种方法得出，但 </a:t>
            </a:r>
            <a:r>
              <a:rPr lang="en-US" altLang="zh-CN" dirty="0">
                <a:solidFill>
                  <a:srgbClr val="000099"/>
                </a:solidFill>
                <a:latin typeface="Arial" panose="020B0604020202020204" pitchFamily="34" charset="0"/>
                <a:ea typeface="黑体" panose="02010609060101010101" pitchFamily="2" charset="-122"/>
              </a:rPr>
              <a:t>CRC </a:t>
            </a:r>
            <a:r>
              <a:rPr lang="zh-CN" altLang="en-US" dirty="0">
                <a:solidFill>
                  <a:srgbClr val="000099"/>
                </a:solidFill>
                <a:latin typeface="Arial" panose="020B0604020202020204" pitchFamily="34" charset="0"/>
                <a:ea typeface="黑体" panose="02010609060101010101" pitchFamily="2" charset="-122"/>
              </a:rPr>
              <a:t>并非用来获得 </a:t>
            </a:r>
            <a:r>
              <a:rPr lang="en-US" altLang="zh-CN" dirty="0">
                <a:solidFill>
                  <a:srgbClr val="000099"/>
                </a:solidFill>
                <a:latin typeface="Arial" panose="020B0604020202020204" pitchFamily="34" charset="0"/>
                <a:ea typeface="黑体" panose="02010609060101010101" pitchFamily="2" charset="-122"/>
              </a:rPr>
              <a:t>FCS </a:t>
            </a:r>
            <a:r>
              <a:rPr lang="zh-CN" altLang="en-US" dirty="0">
                <a:solidFill>
                  <a:srgbClr val="000099"/>
                </a:solidFill>
                <a:latin typeface="Arial" panose="020B0604020202020204" pitchFamily="34" charset="0"/>
                <a:ea typeface="黑体" panose="02010609060101010101" pitchFamily="2" charset="-122"/>
              </a:rPr>
              <a:t>的唯一方法。</a:t>
            </a:r>
            <a:r>
              <a:rPr lang="zh-CN" altLang="en-US" dirty="0">
                <a:solidFill>
                  <a:srgbClr val="000099"/>
                </a:solidFill>
              </a:rPr>
              <a:t>  </a:t>
            </a:r>
            <a:endParaRPr lang="zh-CN" altLang="en-US" dirty="0">
              <a:solidFill>
                <a:srgbClr val="000099"/>
              </a:solidFill>
            </a:endParaRPr>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调制的方式有哪些？</a:t>
            </a:r>
            <a:endParaRPr lang="zh-CN" altLang="en-US"/>
          </a:p>
          <a:p>
            <a:r>
              <a:rPr lang="zh-CN" altLang="en-US" dirty="0">
                <a:sym typeface="+mn-ea"/>
              </a:rPr>
              <a:t>信道的极限信息传输速率 </a:t>
            </a:r>
            <a:r>
              <a:rPr lang="en-US" altLang="zh-CN" i="1" dirty="0">
                <a:sym typeface="+mn-ea"/>
              </a:rPr>
              <a:t>C </a:t>
            </a:r>
            <a:r>
              <a:rPr lang="zh-CN" altLang="en-US" dirty="0">
                <a:sym typeface="+mn-ea"/>
              </a:rPr>
              <a:t>可表达</a:t>
            </a:r>
            <a:r>
              <a:rPr lang="zh-CN" altLang="en-US" dirty="0" smtClean="0">
                <a:sym typeface="+mn-ea"/>
              </a:rPr>
              <a:t>为</a:t>
            </a:r>
            <a:r>
              <a:rPr lang="zh-CN" altLang="en-US" dirty="0">
                <a:sym typeface="+mn-ea"/>
              </a:rPr>
              <a:t>：</a:t>
            </a:r>
            <a:endParaRPr lang="zh-CN" altLang="en-US" dirty="0"/>
          </a:p>
          <a:p>
            <a:pPr marL="0" indent="0">
              <a:spcBef>
                <a:spcPct val="25000"/>
              </a:spcBef>
              <a:spcAft>
                <a:spcPct val="25000"/>
              </a:spcAft>
              <a:buNone/>
            </a:pPr>
            <a:r>
              <a:rPr lang="en-US" altLang="zh-CN" i="1" dirty="0" smtClean="0">
                <a:sym typeface="+mn-ea"/>
              </a:rPr>
              <a:t>		</a:t>
            </a:r>
            <a:r>
              <a:rPr lang="en-US" altLang="zh-CN" i="1" dirty="0" smtClean="0">
                <a:solidFill>
                  <a:srgbClr val="0000CC"/>
                </a:solidFill>
                <a:sym typeface="+mn-ea"/>
              </a:rPr>
              <a:t>C</a:t>
            </a:r>
            <a:r>
              <a:rPr lang="en-US" altLang="zh-CN" dirty="0" smtClean="0">
                <a:solidFill>
                  <a:srgbClr val="0000CC"/>
                </a:solidFill>
                <a:sym typeface="+mn-ea"/>
              </a:rPr>
              <a:t> </a:t>
            </a:r>
            <a:r>
              <a:rPr lang="en-US" altLang="zh-CN" dirty="0">
                <a:solidFill>
                  <a:srgbClr val="0000CC"/>
                </a:solidFill>
                <a:sym typeface="+mn-ea"/>
              </a:rPr>
              <a:t>= </a:t>
            </a:r>
            <a:r>
              <a:rPr lang="en-US" altLang="zh-CN" i="1" dirty="0">
                <a:solidFill>
                  <a:srgbClr val="0000CC"/>
                </a:solidFill>
                <a:sym typeface="+mn-ea"/>
              </a:rPr>
              <a:t>W</a:t>
            </a:r>
            <a:r>
              <a:rPr lang="en-US" altLang="zh-CN" dirty="0">
                <a:solidFill>
                  <a:srgbClr val="0000CC"/>
                </a:solidFill>
                <a:sym typeface="+mn-ea"/>
              </a:rPr>
              <a:t> log</a:t>
            </a:r>
            <a:r>
              <a:rPr lang="en-US" altLang="zh-CN" baseline="-25000" dirty="0">
                <a:solidFill>
                  <a:srgbClr val="0000CC"/>
                </a:solidFill>
                <a:sym typeface="+mn-ea"/>
              </a:rPr>
              <a:t>2</a:t>
            </a:r>
            <a:r>
              <a:rPr lang="en-US" altLang="zh-CN" dirty="0">
                <a:solidFill>
                  <a:srgbClr val="0000CC"/>
                </a:solidFill>
                <a:sym typeface="+mn-ea"/>
              </a:rPr>
              <a:t>(1+</a:t>
            </a:r>
            <a:r>
              <a:rPr lang="en-US" altLang="zh-CN" i="1" dirty="0">
                <a:solidFill>
                  <a:srgbClr val="0000CC"/>
                </a:solidFill>
                <a:sym typeface="+mn-ea"/>
              </a:rPr>
              <a:t>S</a:t>
            </a:r>
            <a:r>
              <a:rPr lang="en-US" altLang="zh-CN" dirty="0">
                <a:solidFill>
                  <a:srgbClr val="0000CC"/>
                </a:solidFill>
                <a:sym typeface="+mn-ea"/>
              </a:rPr>
              <a:t>/</a:t>
            </a:r>
            <a:r>
              <a:rPr lang="en-US" altLang="zh-CN" i="1" dirty="0">
                <a:solidFill>
                  <a:srgbClr val="0000CC"/>
                </a:solidFill>
                <a:sym typeface="+mn-ea"/>
              </a:rPr>
              <a:t>N</a:t>
            </a:r>
            <a:r>
              <a:rPr lang="en-US" altLang="zh-CN" dirty="0">
                <a:solidFill>
                  <a:srgbClr val="0000CC"/>
                </a:solidFill>
                <a:sym typeface="+mn-ea"/>
              </a:rPr>
              <a:t>) </a:t>
            </a:r>
            <a:r>
              <a:rPr lang="en-US" altLang="zh-CN" dirty="0" smtClean="0">
                <a:solidFill>
                  <a:srgbClr val="0000CC"/>
                </a:solidFill>
                <a:sym typeface="+mn-ea"/>
              </a:rPr>
              <a:t>   </a:t>
            </a:r>
            <a:r>
              <a:rPr lang="en-US" altLang="zh-CN" dirty="0">
                <a:solidFill>
                  <a:srgbClr val="0000CC"/>
                </a:solidFill>
                <a:sym typeface="+mn-ea"/>
              </a:rPr>
              <a:t>(</a:t>
            </a:r>
            <a:r>
              <a:rPr lang="en-US" altLang="zh-CN" dirty="0" smtClean="0">
                <a:solidFill>
                  <a:srgbClr val="0000CC"/>
                </a:solidFill>
                <a:sym typeface="+mn-ea"/>
              </a:rPr>
              <a:t>bit/s) </a:t>
            </a:r>
            <a:endParaRPr lang="en-US" altLang="zh-CN" dirty="0" smtClean="0">
              <a:solidFill>
                <a:srgbClr val="0000CC"/>
              </a:solidFill>
              <a:sym typeface="+mn-ea"/>
            </a:endParaRPr>
          </a:p>
          <a:p>
            <a:pPr>
              <a:spcBef>
                <a:spcPct val="25000"/>
              </a:spcBef>
              <a:spcAft>
                <a:spcPct val="25000"/>
              </a:spcAft>
            </a:pPr>
            <a:r>
              <a:rPr lang="zh-CN" altLang="en-US"/>
              <a:t>传输介质分类</a:t>
            </a:r>
            <a:endParaRPr lang="zh-CN" altLang="en-US"/>
          </a:p>
          <a:p>
            <a:pPr lvl="1">
              <a:spcBef>
                <a:spcPct val="25000"/>
              </a:spcBef>
              <a:spcAft>
                <a:spcPct val="25000"/>
              </a:spcAft>
            </a:pPr>
            <a:r>
              <a:rPr lang="zh-CN" altLang="en-US"/>
              <a:t>导向</a:t>
            </a:r>
            <a:endParaRPr lang="zh-CN" altLang="en-US"/>
          </a:p>
          <a:p>
            <a:pPr lvl="2">
              <a:spcBef>
                <a:spcPct val="25000"/>
              </a:spcBef>
              <a:spcAft>
                <a:spcPct val="25000"/>
              </a:spcAft>
            </a:pPr>
            <a:r>
              <a:rPr lang="zh-CN" altLang="en-US" sz="2400"/>
              <a:t>双绞线、同轴电缆、光缆</a:t>
            </a:r>
            <a:endParaRPr lang="zh-CN" altLang="en-US"/>
          </a:p>
          <a:p>
            <a:pPr lvl="1">
              <a:spcBef>
                <a:spcPct val="25000"/>
              </a:spcBef>
              <a:spcAft>
                <a:spcPct val="25000"/>
              </a:spcAft>
            </a:pPr>
            <a:r>
              <a:rPr lang="zh-CN" altLang="en-US"/>
              <a:t>非导向</a:t>
            </a:r>
            <a:endParaRPr lang="zh-CN" altLang="en-US"/>
          </a:p>
          <a:p>
            <a:pPr lvl="2">
              <a:spcBef>
                <a:spcPct val="25000"/>
              </a:spcBef>
              <a:spcAft>
                <a:spcPct val="25000"/>
              </a:spcAft>
            </a:pPr>
            <a:r>
              <a:rPr lang="zh-CN" altLang="en-US"/>
              <a:t>无线电</a:t>
            </a:r>
            <a:endParaRPr lang="zh-CN" altLang="en-US"/>
          </a:p>
        </p:txBody>
      </p:sp>
      <p:sp>
        <p:nvSpPr>
          <p:cNvPr id="4" name="灯片编号占位符 3"/>
          <p:cNvSpPr>
            <a:spLocks noGrp="1"/>
          </p:cNvSpPr>
          <p:nvPr>
            <p:ph type="sldNum" sz="quarter" idx="12"/>
          </p:nvPr>
        </p:nvSpPr>
        <p:spPr/>
        <p:txBody>
          <a:bodyPr/>
          <a:p>
            <a:fld id="{14338B79-8FD5-46F1-8A19-651A319ADB19}"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algn="ctr"/>
            <a:r>
              <a:rPr lang="zh-CN" altLang="en-US" sz="3600" dirty="0"/>
              <a:t>接收端对收到的每一帧进行 </a:t>
            </a:r>
            <a:r>
              <a:rPr lang="en-US" altLang="zh-CN" sz="3600" dirty="0"/>
              <a:t>CRC </a:t>
            </a:r>
            <a:r>
              <a:rPr lang="zh-CN" altLang="en-US" sz="3600" dirty="0"/>
              <a:t>检验 </a:t>
            </a:r>
            <a:endParaRPr lang="zh-CN" altLang="en-US" sz="3600" dirty="0"/>
          </a:p>
        </p:txBody>
      </p:sp>
      <p:sp>
        <p:nvSpPr>
          <p:cNvPr id="150531" name="Rectangle 3"/>
          <p:cNvSpPr>
            <a:spLocks noGrp="1" noChangeArrowheads="1"/>
          </p:cNvSpPr>
          <p:nvPr>
            <p:ph idx="1"/>
          </p:nvPr>
        </p:nvSpPr>
        <p:spPr/>
        <p:txBody>
          <a:bodyPr/>
          <a:lstStyle/>
          <a:p>
            <a:pPr algn="just">
              <a:lnSpc>
                <a:spcPct val="100000"/>
              </a:lnSpc>
            </a:pPr>
            <a:r>
              <a:rPr lang="en-US" altLang="zh-CN" dirty="0"/>
              <a:t>(1) </a:t>
            </a:r>
            <a:r>
              <a:rPr lang="zh-CN" altLang="en-US" dirty="0"/>
              <a:t>若得出的余数 </a:t>
            </a:r>
            <a:r>
              <a:rPr lang="en-US" altLang="zh-CN" i="1" dirty="0"/>
              <a:t>R</a:t>
            </a:r>
            <a:r>
              <a:rPr lang="en-US" altLang="zh-CN" dirty="0"/>
              <a:t> = 0</a:t>
            </a:r>
            <a:r>
              <a:rPr lang="zh-CN" altLang="en-US" dirty="0"/>
              <a:t>，则判定这个帧没有差错，就</a:t>
            </a:r>
            <a:r>
              <a:rPr lang="zh-CN" altLang="en-US" dirty="0" smtClean="0">
                <a:solidFill>
                  <a:srgbClr val="FF0000"/>
                </a:solidFill>
              </a:rPr>
              <a:t>接受 </a:t>
            </a:r>
            <a:r>
              <a:rPr lang="en-US" altLang="zh-CN" dirty="0" smtClean="0"/>
              <a:t>(</a:t>
            </a:r>
            <a:r>
              <a:rPr lang="en-US" altLang="zh-CN" dirty="0"/>
              <a:t>accept)</a:t>
            </a:r>
            <a:r>
              <a:rPr lang="zh-CN" altLang="en-US" dirty="0"/>
              <a:t>。</a:t>
            </a:r>
            <a:endParaRPr lang="zh-CN" altLang="en-US" dirty="0"/>
          </a:p>
          <a:p>
            <a:pPr algn="just">
              <a:lnSpc>
                <a:spcPct val="100000"/>
              </a:lnSpc>
            </a:pPr>
            <a:r>
              <a:rPr lang="en-US" altLang="zh-CN" dirty="0"/>
              <a:t>(2) </a:t>
            </a:r>
            <a:r>
              <a:rPr lang="zh-CN" altLang="en-US" dirty="0"/>
              <a:t>若余数 </a:t>
            </a:r>
            <a:r>
              <a:rPr lang="en-US" altLang="zh-CN" i="1" dirty="0"/>
              <a:t>R</a:t>
            </a:r>
            <a:r>
              <a:rPr lang="en-US" altLang="zh-CN" dirty="0"/>
              <a:t> </a:t>
            </a:r>
            <a:r>
              <a:rPr lang="en-US" altLang="zh-CN" dirty="0">
                <a:sym typeface="Symbol" panose="05050102010706020507" pitchFamily="18" charset="2"/>
              </a:rPr>
              <a:t></a:t>
            </a:r>
            <a:r>
              <a:rPr lang="en-US" altLang="zh-CN" dirty="0"/>
              <a:t> 0</a:t>
            </a:r>
            <a:r>
              <a:rPr lang="zh-CN" altLang="en-US" dirty="0"/>
              <a:t>，则判定这个帧有差错，就</a:t>
            </a:r>
            <a:r>
              <a:rPr lang="zh-CN" altLang="en-US" dirty="0">
                <a:solidFill>
                  <a:srgbClr val="FF0000"/>
                </a:solidFill>
              </a:rPr>
              <a:t>丢弃。</a:t>
            </a:r>
            <a:endParaRPr lang="zh-CN" altLang="en-US" dirty="0">
              <a:solidFill>
                <a:srgbClr val="FF0000"/>
              </a:solidFill>
            </a:endParaRPr>
          </a:p>
          <a:p>
            <a:pPr algn="just">
              <a:lnSpc>
                <a:spcPct val="100000"/>
              </a:lnSpc>
            </a:pPr>
            <a:r>
              <a:rPr lang="zh-CN" altLang="en-US" dirty="0"/>
              <a:t>但这种检测方法并不能确定究竟是哪一个或哪几个比特出现了差错。</a:t>
            </a:r>
            <a:endParaRPr lang="zh-CN" altLang="en-US" dirty="0"/>
          </a:p>
          <a:p>
            <a:pPr algn="just">
              <a:lnSpc>
                <a:spcPct val="100000"/>
              </a:lnSpc>
            </a:pPr>
            <a:r>
              <a:rPr lang="zh-CN" altLang="en-US" dirty="0"/>
              <a:t>只要经过严格的挑选，并使用位数足够多的除数</a:t>
            </a:r>
            <a:r>
              <a:rPr lang="zh-CN" altLang="en-US" sz="1000" dirty="0"/>
              <a:t> </a:t>
            </a:r>
            <a:r>
              <a:rPr lang="en-US" altLang="zh-CN" i="1" dirty="0"/>
              <a:t>P</a:t>
            </a:r>
            <a:r>
              <a:rPr lang="zh-CN" altLang="en-US" dirty="0"/>
              <a:t>，那么出现检测不到的差错的概率就很小很小。 </a:t>
            </a:r>
            <a:endParaRPr lang="zh-CN" altLang="en-US"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endParaRPr lang="zh-CN" altLang="en-US" dirty="0"/>
          </a:p>
        </p:txBody>
      </p:sp>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just"/>
            <a:r>
              <a:rPr lang="zh-CN" altLang="en-US" sz="2800" dirty="0"/>
              <a:t>仅用循环冗余检验 </a:t>
            </a:r>
            <a:r>
              <a:rPr lang="en-US" altLang="zh-CN" sz="2800" dirty="0"/>
              <a:t>CRC </a:t>
            </a:r>
            <a:r>
              <a:rPr lang="zh-CN" altLang="en-US" sz="2800" dirty="0"/>
              <a:t>差错检测技术只能做到</a:t>
            </a:r>
            <a:r>
              <a:rPr lang="zh-CN" altLang="en-US" sz="2800" dirty="0">
                <a:solidFill>
                  <a:srgbClr val="FF0000"/>
                </a:solidFill>
              </a:rPr>
              <a:t>无差错</a:t>
            </a:r>
            <a:r>
              <a:rPr lang="zh-CN" altLang="en-US" sz="2800" dirty="0" smtClean="0">
                <a:solidFill>
                  <a:srgbClr val="FF0000"/>
                </a:solidFill>
              </a:rPr>
              <a:t>接受 </a:t>
            </a:r>
            <a:r>
              <a:rPr lang="en-US" altLang="zh-CN" sz="2800" dirty="0" smtClean="0"/>
              <a:t>(</a:t>
            </a:r>
            <a:r>
              <a:rPr lang="en-US" altLang="zh-CN" sz="2800" dirty="0"/>
              <a:t>accept)</a:t>
            </a:r>
            <a:r>
              <a:rPr lang="zh-CN" altLang="en-US" sz="2800" dirty="0"/>
              <a:t>。</a:t>
            </a:r>
            <a:endParaRPr lang="zh-CN" altLang="en-US" sz="2800" dirty="0"/>
          </a:p>
          <a:p>
            <a:pPr algn="just"/>
            <a:r>
              <a:rPr lang="zh-CN" altLang="en-US" sz="2800" dirty="0">
                <a:solidFill>
                  <a:srgbClr val="0000FF"/>
                </a:solidFill>
              </a:rPr>
              <a:t>“无差错接受”是指：</a:t>
            </a:r>
            <a:r>
              <a:rPr lang="zh-CN" altLang="en-US" sz="2800" dirty="0"/>
              <a:t>“凡是接受的帧（即不包括丢弃的帧），我们都能以非常接近于 </a:t>
            </a:r>
            <a:r>
              <a:rPr lang="en-US" altLang="zh-CN" sz="2800" dirty="0"/>
              <a:t>1 </a:t>
            </a:r>
            <a:r>
              <a:rPr lang="zh-CN" altLang="en-US" sz="2800" dirty="0"/>
              <a:t>的概率认为这些帧在传输过程中没有产生差错”。</a:t>
            </a:r>
            <a:endParaRPr lang="zh-CN" altLang="en-US" sz="2800" dirty="0"/>
          </a:p>
          <a:p>
            <a:pPr algn="just"/>
            <a:r>
              <a:rPr lang="zh-CN" altLang="en-US" sz="2800" dirty="0"/>
              <a:t>也就是说：“凡是接收端数据链路层接受的帧都没有传输差错”（有差错的帧就丢弃而不接受）。</a:t>
            </a:r>
            <a:endParaRPr lang="zh-CN" altLang="en-US" sz="2800" dirty="0"/>
          </a:p>
          <a:p>
            <a:pPr algn="just"/>
            <a:r>
              <a:rPr lang="zh-CN" altLang="en-US" sz="2800" dirty="0">
                <a:solidFill>
                  <a:srgbClr val="FF0000"/>
                </a:solidFill>
              </a:rPr>
              <a:t>要做到“可靠传输”（即发送什么就收到什么）就必须再加上确认和重传机制。</a:t>
            </a:r>
            <a:r>
              <a:rPr lang="zh-CN" altLang="en-US" sz="2800" dirty="0">
                <a:solidFill>
                  <a:srgbClr val="C00000"/>
                </a:solidFill>
              </a:rPr>
              <a:t>  </a:t>
            </a:r>
            <a:endParaRPr lang="zh-CN" altLang="en-US" sz="2800" dirty="0">
              <a:solidFill>
                <a:srgbClr val="C00000"/>
              </a:solidFill>
            </a:endParaRPr>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endParaRPr lang="zh-CN" altLang="en-US" dirty="0"/>
          </a:p>
        </p:txBody>
      </p:sp>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just"/>
            <a:r>
              <a:rPr lang="zh-CN" altLang="zh-CN" dirty="0"/>
              <a:t>应当明确，</a:t>
            </a:r>
            <a:r>
              <a:rPr lang="zh-CN" altLang="zh-CN" dirty="0">
                <a:solidFill>
                  <a:srgbClr val="FF0000"/>
                </a:solidFill>
              </a:rPr>
              <a:t>“无比特差错”与</a:t>
            </a:r>
            <a:r>
              <a:rPr lang="zh-CN" altLang="zh-CN" dirty="0" smtClean="0">
                <a:solidFill>
                  <a:srgbClr val="FF0000"/>
                </a:solidFill>
              </a:rPr>
              <a:t>“无传输差错”</a:t>
            </a:r>
            <a:r>
              <a:rPr lang="zh-CN" altLang="en-US" dirty="0">
                <a:solidFill>
                  <a:srgbClr val="FF0000"/>
                </a:solidFill>
              </a:rPr>
              <a:t>是</a:t>
            </a:r>
            <a:r>
              <a:rPr lang="zh-CN" altLang="zh-CN" dirty="0" smtClean="0">
                <a:solidFill>
                  <a:srgbClr val="FF0000"/>
                </a:solidFill>
              </a:rPr>
              <a:t>不</a:t>
            </a:r>
            <a:r>
              <a:rPr lang="zh-CN" altLang="en-US" dirty="0" smtClean="0">
                <a:solidFill>
                  <a:srgbClr val="FF0000"/>
                </a:solidFill>
              </a:rPr>
              <a:t>同</a:t>
            </a:r>
            <a:r>
              <a:rPr lang="zh-CN" altLang="zh-CN" dirty="0" smtClean="0">
                <a:solidFill>
                  <a:srgbClr val="FF0000"/>
                </a:solidFill>
              </a:rPr>
              <a:t>的</a:t>
            </a:r>
            <a:r>
              <a:rPr lang="zh-CN" altLang="zh-CN" dirty="0">
                <a:solidFill>
                  <a:srgbClr val="FF0000"/>
                </a:solidFill>
              </a:rPr>
              <a:t>概念</a:t>
            </a:r>
            <a:r>
              <a:rPr lang="zh-CN" altLang="zh-CN" dirty="0" smtClean="0">
                <a:solidFill>
                  <a:srgbClr val="FF0000"/>
                </a:solidFill>
              </a:rPr>
              <a:t>。</a:t>
            </a:r>
            <a:endParaRPr lang="en-US" altLang="zh-CN" dirty="0" smtClean="0">
              <a:solidFill>
                <a:srgbClr val="FF0000"/>
              </a:solidFill>
            </a:endParaRPr>
          </a:p>
          <a:p>
            <a:pPr algn="just"/>
            <a:r>
              <a:rPr lang="zh-CN" altLang="zh-CN" dirty="0" smtClean="0">
                <a:solidFill>
                  <a:srgbClr val="0000FF"/>
                </a:solidFill>
              </a:rPr>
              <a:t>在</a:t>
            </a:r>
            <a:r>
              <a:rPr lang="zh-CN" altLang="zh-CN" dirty="0">
                <a:solidFill>
                  <a:srgbClr val="0000FF"/>
                </a:solidFill>
              </a:rPr>
              <a:t>数据链路层</a:t>
            </a:r>
            <a:r>
              <a:rPr lang="zh-CN" altLang="zh-CN" dirty="0" smtClean="0">
                <a:solidFill>
                  <a:srgbClr val="0000FF"/>
                </a:solidFill>
              </a:rPr>
              <a:t>使用</a:t>
            </a:r>
            <a:r>
              <a:rPr lang="en-US" altLang="zh-CN" dirty="0" smtClean="0">
                <a:solidFill>
                  <a:srgbClr val="0000FF"/>
                </a:solidFill>
              </a:rPr>
              <a:t> CRC </a:t>
            </a:r>
            <a:r>
              <a:rPr lang="zh-CN" altLang="zh-CN" dirty="0" smtClean="0">
                <a:solidFill>
                  <a:srgbClr val="0000FF"/>
                </a:solidFill>
              </a:rPr>
              <a:t>检验</a:t>
            </a:r>
            <a:r>
              <a:rPr lang="zh-CN" altLang="zh-CN" dirty="0">
                <a:solidFill>
                  <a:srgbClr val="0000FF"/>
                </a:solidFill>
              </a:rPr>
              <a:t>，能够实现无比特差错的传输，但这还不是可靠传输</a:t>
            </a:r>
            <a:r>
              <a:rPr lang="zh-CN" altLang="zh-CN" dirty="0" smtClean="0">
                <a:solidFill>
                  <a:srgbClr val="0000FF"/>
                </a:solidFill>
              </a:rPr>
              <a:t>。</a:t>
            </a:r>
            <a:endParaRPr lang="en-US" altLang="zh-CN" dirty="0" smtClean="0">
              <a:solidFill>
                <a:srgbClr val="0000FF"/>
              </a:solidFill>
            </a:endParaRPr>
          </a:p>
          <a:p>
            <a:pPr algn="just"/>
            <a:r>
              <a:rPr lang="zh-CN" altLang="zh-CN" dirty="0"/>
              <a:t>本章介绍的数据链路层协议都不是可靠传输的协议。</a:t>
            </a:r>
            <a:endParaRPr lang="en-US" altLang="zh-CN" dirty="0" smtClean="0">
              <a:solidFill>
                <a:srgbClr val="0000FF"/>
              </a:solidFill>
            </a:endParaRPr>
          </a:p>
          <a:p>
            <a:pPr algn="just"/>
            <a:endParaRPr lang="zh-CN" altLang="zh-CN" dirty="0"/>
          </a:p>
          <a:p>
            <a:pPr algn="just"/>
            <a:endParaRPr lang="zh-CN" altLang="en-US" dirty="0">
              <a:solidFill>
                <a:srgbClr val="C00000"/>
              </a:solidFill>
            </a:endParaRPr>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zh-CN" dirty="0"/>
              <a:t>点对点</a:t>
            </a:r>
            <a:r>
              <a:rPr lang="zh-CN" altLang="zh-CN" dirty="0" smtClean="0"/>
              <a:t>协议</a:t>
            </a:r>
            <a:r>
              <a:rPr lang="en-US" altLang="zh-CN" dirty="0" smtClean="0"/>
              <a:t> PPP</a:t>
            </a:r>
            <a:endParaRPr lang="zh-CN" altLang="en-US" dirty="0"/>
          </a:p>
        </p:txBody>
      </p:sp>
      <p:sp>
        <p:nvSpPr>
          <p:cNvPr id="3" name="内容占位符 2"/>
          <p:cNvSpPr>
            <a:spLocks noGrp="1"/>
          </p:cNvSpPr>
          <p:nvPr>
            <p:ph idx="1"/>
          </p:nvPr>
        </p:nvSpPr>
        <p:spPr/>
        <p:txBody>
          <a:bodyPr/>
          <a:lstStyle/>
          <a:p>
            <a:r>
              <a:rPr lang="en-US" altLang="zh-CN" dirty="0"/>
              <a:t>3.2.1 </a:t>
            </a:r>
            <a:r>
              <a:rPr lang="en-US" altLang="zh-CN" dirty="0" smtClean="0"/>
              <a:t> PPP </a:t>
            </a:r>
            <a:r>
              <a:rPr lang="zh-CN" altLang="zh-CN" dirty="0" smtClean="0"/>
              <a:t>协议</a:t>
            </a:r>
            <a:r>
              <a:rPr lang="zh-CN" altLang="zh-CN" dirty="0"/>
              <a:t>的特点</a:t>
            </a:r>
            <a:endParaRPr lang="zh-CN" altLang="zh-CN" dirty="0"/>
          </a:p>
          <a:p>
            <a:r>
              <a:rPr lang="en-US" altLang="zh-CN" dirty="0"/>
              <a:t>3.2.2 </a:t>
            </a:r>
            <a:r>
              <a:rPr lang="en-US" altLang="zh-CN" dirty="0" smtClean="0"/>
              <a:t> PPP </a:t>
            </a:r>
            <a:r>
              <a:rPr lang="zh-CN" altLang="zh-CN" dirty="0" smtClean="0"/>
              <a:t>协议</a:t>
            </a:r>
            <a:r>
              <a:rPr lang="zh-CN" altLang="zh-CN" dirty="0"/>
              <a:t>的帧格式</a:t>
            </a:r>
            <a:endParaRPr lang="zh-CN" altLang="zh-CN" dirty="0"/>
          </a:p>
          <a:p>
            <a:r>
              <a:rPr lang="en-US" altLang="zh-CN" dirty="0"/>
              <a:t>3.2.3 </a:t>
            </a:r>
            <a:r>
              <a:rPr lang="en-US" altLang="zh-CN" dirty="0" smtClean="0"/>
              <a:t> PPP </a:t>
            </a:r>
            <a:r>
              <a:rPr lang="zh-CN" altLang="zh-CN" dirty="0" smtClean="0"/>
              <a:t>协议</a:t>
            </a:r>
            <a:r>
              <a:rPr lang="zh-CN" altLang="zh-CN" dirty="0"/>
              <a:t>的工作状态</a:t>
            </a:r>
            <a:endParaRPr lang="zh-CN" altLang="zh-CN" dirty="0"/>
          </a:p>
        </p:txBody>
      </p:sp>
      <p:sp>
        <p:nvSpPr>
          <p:cNvPr id="4" name="灯片编号占位符 3"/>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dirty="0" smtClean="0"/>
              <a:t>3.2.1  PPP </a:t>
            </a:r>
            <a:r>
              <a:rPr lang="zh-CN" altLang="en-US" dirty="0"/>
              <a:t>协议的特点 </a:t>
            </a:r>
            <a:endParaRPr lang="zh-CN" altLang="en-US" dirty="0"/>
          </a:p>
        </p:txBody>
      </p:sp>
      <p:sp>
        <p:nvSpPr>
          <p:cNvPr id="190467" name="Rectangle 3"/>
          <p:cNvSpPr>
            <a:spLocks noGrp="1" noChangeArrowheads="1"/>
          </p:cNvSpPr>
          <p:nvPr>
            <p:ph idx="1"/>
          </p:nvPr>
        </p:nvSpPr>
        <p:spPr/>
        <p:txBody>
          <a:bodyPr/>
          <a:lstStyle/>
          <a:p>
            <a:r>
              <a:rPr lang="zh-CN" altLang="zh-CN" dirty="0"/>
              <a:t>对于点对点的</a:t>
            </a:r>
            <a:r>
              <a:rPr lang="zh-CN" altLang="zh-CN" dirty="0" smtClean="0"/>
              <a:t>链路</a:t>
            </a:r>
            <a:r>
              <a:rPr lang="zh-CN" altLang="en-US" dirty="0" smtClean="0"/>
              <a:t>，</a:t>
            </a:r>
            <a:r>
              <a:rPr lang="zh-CN" altLang="zh-CN" dirty="0" smtClean="0"/>
              <a:t>目前</a:t>
            </a:r>
            <a:r>
              <a:rPr lang="zh-CN" altLang="zh-CN" dirty="0"/>
              <a:t>使用得最广泛的数据链路层</a:t>
            </a:r>
            <a:r>
              <a:rPr lang="zh-CN" altLang="zh-CN" dirty="0" smtClean="0"/>
              <a:t>协议</a:t>
            </a:r>
            <a:r>
              <a:rPr lang="zh-CN" altLang="en-US" dirty="0"/>
              <a:t>是</a:t>
            </a:r>
            <a:r>
              <a:rPr lang="zh-CN" altLang="en-US" dirty="0">
                <a:solidFill>
                  <a:srgbClr val="FF0000"/>
                </a:solidFill>
              </a:rPr>
              <a:t>点对点协议 </a:t>
            </a:r>
            <a:r>
              <a:rPr lang="en-US" altLang="zh-CN" dirty="0"/>
              <a:t>PPP (Point-to-Point Protocol)</a:t>
            </a:r>
            <a:r>
              <a:rPr lang="zh-CN" altLang="en-US" dirty="0"/>
              <a:t>。</a:t>
            </a:r>
            <a:endParaRPr lang="en-US" altLang="zh-CN" dirty="0" smtClean="0"/>
          </a:p>
          <a:p>
            <a:r>
              <a:rPr lang="zh-CN" altLang="en-US" dirty="0" smtClean="0"/>
              <a:t>用户</a:t>
            </a:r>
            <a:r>
              <a:rPr lang="zh-CN" altLang="en-US" dirty="0"/>
              <a:t>使用拨号电话线</a:t>
            </a:r>
            <a:r>
              <a:rPr lang="zh-CN" altLang="en-US" dirty="0" smtClean="0"/>
              <a:t>接入互联网时，</a:t>
            </a:r>
            <a:r>
              <a:rPr lang="en-US" altLang="zh-CN" dirty="0"/>
              <a:t> </a:t>
            </a:r>
            <a:r>
              <a:rPr lang="zh-CN" altLang="zh-CN" dirty="0" smtClean="0"/>
              <a:t>用户</a:t>
            </a:r>
            <a:r>
              <a:rPr lang="zh-CN" altLang="zh-CN" dirty="0"/>
              <a:t>计算机</a:t>
            </a:r>
            <a:r>
              <a:rPr lang="zh-CN" altLang="zh-CN" dirty="0" smtClean="0"/>
              <a:t>和</a:t>
            </a:r>
            <a:r>
              <a:rPr lang="en-US" altLang="zh-CN" dirty="0" smtClean="0"/>
              <a:t> ISP </a:t>
            </a:r>
            <a:r>
              <a:rPr lang="zh-CN" altLang="zh-CN" dirty="0" smtClean="0"/>
              <a:t>进行</a:t>
            </a:r>
            <a:r>
              <a:rPr lang="zh-CN" altLang="zh-CN" dirty="0"/>
              <a:t>通信时所使用的数据链路层</a:t>
            </a:r>
            <a:r>
              <a:rPr lang="zh-CN" altLang="zh-CN" dirty="0" smtClean="0"/>
              <a:t>协议就是</a:t>
            </a:r>
            <a:r>
              <a:rPr lang="en-US" altLang="zh-CN" dirty="0" smtClean="0"/>
              <a:t> PPP </a:t>
            </a:r>
            <a:r>
              <a:rPr lang="zh-CN" altLang="zh-CN" dirty="0" smtClean="0"/>
              <a:t>协议</a:t>
            </a:r>
            <a:r>
              <a:rPr lang="zh-CN" altLang="en-US" dirty="0" smtClean="0"/>
              <a:t>。</a:t>
            </a:r>
            <a:endParaRPr lang="en-US" altLang="zh-CN" dirty="0" smtClean="0"/>
          </a:p>
          <a:p>
            <a:r>
              <a:rPr lang="en-US" altLang="zh-CN" dirty="0" smtClean="0"/>
              <a:t>PPP </a:t>
            </a:r>
            <a:r>
              <a:rPr lang="zh-CN" altLang="zh-CN" dirty="0" smtClean="0"/>
              <a:t>协议</a:t>
            </a:r>
            <a:r>
              <a:rPr lang="zh-CN" altLang="zh-CN" dirty="0"/>
              <a:t>在</a:t>
            </a:r>
            <a:r>
              <a:rPr lang="en-US" altLang="zh-CN" dirty="0"/>
              <a:t>1994</a:t>
            </a:r>
            <a:r>
              <a:rPr lang="zh-CN" altLang="zh-CN" dirty="0"/>
              <a:t>年就已成为互联网的正式</a:t>
            </a:r>
            <a:r>
              <a:rPr lang="zh-CN" altLang="zh-CN" dirty="0" smtClean="0"/>
              <a:t>标准</a:t>
            </a:r>
            <a:r>
              <a:rPr lang="zh-CN" altLang="en-US" dirty="0" smtClean="0"/>
              <a:t>。</a:t>
            </a:r>
            <a:endParaRPr lang="en-US" altLang="zh-CN" dirty="0" smtClean="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lgn="ctr"/>
            <a:r>
              <a:rPr lang="zh-CN" altLang="en-US" sz="4000" dirty="0"/>
              <a:t>用户到 </a:t>
            </a:r>
            <a:r>
              <a:rPr lang="en-US" altLang="zh-CN" sz="4000" dirty="0"/>
              <a:t>ISP </a:t>
            </a:r>
            <a:r>
              <a:rPr lang="zh-CN" altLang="en-US" sz="4000" dirty="0"/>
              <a:t>的链路使用 </a:t>
            </a:r>
            <a:r>
              <a:rPr lang="en-US" altLang="zh-CN" sz="4000" dirty="0"/>
              <a:t>PPP </a:t>
            </a:r>
            <a:r>
              <a:rPr lang="zh-CN" altLang="en-US" sz="4000" dirty="0"/>
              <a:t>协议 </a:t>
            </a:r>
            <a:endParaRPr lang="zh-CN" altLang="en-US" sz="4000" dirty="0"/>
          </a:p>
        </p:txBody>
      </p:sp>
      <p:grpSp>
        <p:nvGrpSpPr>
          <p:cNvPr id="2" name="组合 1"/>
          <p:cNvGrpSpPr/>
          <p:nvPr/>
        </p:nvGrpSpPr>
        <p:grpSpPr>
          <a:xfrm>
            <a:off x="261778" y="1916832"/>
            <a:ext cx="9558149" cy="3065165"/>
            <a:chOff x="261778" y="1916832"/>
            <a:chExt cx="9558149" cy="3065165"/>
          </a:xfrm>
        </p:grpSpPr>
        <p:sp>
          <p:nvSpPr>
            <p:cNvPr id="192565" name="Line 53"/>
            <p:cNvSpPr>
              <a:spLocks noChangeShapeType="1"/>
            </p:cNvSpPr>
            <p:nvPr/>
          </p:nvSpPr>
          <p:spPr bwMode="auto">
            <a:xfrm>
              <a:off x="1052512" y="4725119"/>
              <a:ext cx="4368271"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66" name="Oval 54"/>
            <p:cNvSpPr>
              <a:spLocks noChangeArrowheads="1"/>
            </p:cNvSpPr>
            <p:nvPr/>
          </p:nvSpPr>
          <p:spPr bwMode="auto">
            <a:xfrm>
              <a:off x="2691475" y="1916832"/>
              <a:ext cx="1014677" cy="2520950"/>
            </a:xfrm>
            <a:prstGeom prst="ellipse">
              <a:avLst/>
            </a:prstGeom>
            <a:solidFill>
              <a:srgbClr val="CCFFFF">
                <a:alpha val="50000"/>
              </a:srgbClr>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2567" name="Text Box 55"/>
            <p:cNvSpPr txBox="1">
              <a:spLocks noChangeArrowheads="1"/>
            </p:cNvSpPr>
            <p:nvPr/>
          </p:nvSpPr>
          <p:spPr bwMode="auto">
            <a:xfrm>
              <a:off x="261778" y="2721446"/>
              <a:ext cx="4940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anose="02010609060101010101" pitchFamily="2" charset="-122"/>
                </a:rPr>
                <a:t>用</a:t>
              </a:r>
              <a:endParaRPr kumimoji="1" lang="zh-CN" altLang="en-US" sz="2400" b="1" dirty="0">
                <a:solidFill>
                  <a:srgbClr val="000099"/>
                </a:solidFill>
                <a:latin typeface="+mn-lt"/>
                <a:ea typeface="黑体" panose="02010609060101010101" pitchFamily="2" charset="-122"/>
              </a:endParaRPr>
            </a:p>
            <a:p>
              <a:endParaRPr kumimoji="1" lang="zh-CN" altLang="en-US" sz="2400" b="1" dirty="0">
                <a:solidFill>
                  <a:srgbClr val="000099"/>
                </a:solidFill>
                <a:latin typeface="+mn-lt"/>
                <a:ea typeface="黑体" panose="02010609060101010101" pitchFamily="2" charset="-122"/>
              </a:endParaRPr>
            </a:p>
            <a:p>
              <a:r>
                <a:rPr kumimoji="1" lang="zh-CN" altLang="en-US" sz="2400" b="1" dirty="0">
                  <a:solidFill>
                    <a:srgbClr val="000099"/>
                  </a:solidFill>
                  <a:latin typeface="+mn-lt"/>
                  <a:ea typeface="黑体" panose="02010609060101010101" pitchFamily="2" charset="-122"/>
                </a:rPr>
                <a:t>户</a:t>
              </a:r>
              <a:endParaRPr kumimoji="1" lang="zh-CN" altLang="en-US" sz="2400" b="1" dirty="0">
                <a:solidFill>
                  <a:srgbClr val="000099"/>
                </a:solidFill>
                <a:latin typeface="+mn-lt"/>
                <a:ea typeface="黑体" panose="02010609060101010101" pitchFamily="2" charset="-122"/>
              </a:endParaRPr>
            </a:p>
          </p:txBody>
        </p:sp>
        <p:sp>
          <p:nvSpPr>
            <p:cNvPr id="192568" name="Text Box 56"/>
            <p:cNvSpPr txBox="1">
              <a:spLocks noChangeArrowheads="1"/>
            </p:cNvSpPr>
            <p:nvPr/>
          </p:nvSpPr>
          <p:spPr bwMode="auto">
            <a:xfrm>
              <a:off x="8397743" y="2865462"/>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mn-lt"/>
                  <a:ea typeface="黑体" panose="02010609060101010101" pitchFamily="2" charset="-122"/>
                </a:rPr>
                <a:t>至互联网</a:t>
              </a:r>
              <a:endParaRPr kumimoji="1" lang="zh-CN" altLang="en-US" sz="2400" b="1" dirty="0">
                <a:solidFill>
                  <a:srgbClr val="00FF00"/>
                </a:solidFill>
                <a:latin typeface="+mn-lt"/>
                <a:ea typeface="黑体" panose="02010609060101010101" pitchFamily="2" charset="-122"/>
              </a:endParaRPr>
            </a:p>
          </p:txBody>
        </p:sp>
        <p:sp>
          <p:nvSpPr>
            <p:cNvPr id="192570" name="Rectangle 58"/>
            <p:cNvSpPr>
              <a:spLocks noChangeArrowheads="1"/>
            </p:cNvSpPr>
            <p:nvPr/>
          </p:nvSpPr>
          <p:spPr bwMode="auto">
            <a:xfrm>
              <a:off x="5453460" y="2134320"/>
              <a:ext cx="2385351" cy="2232025"/>
            </a:xfrm>
            <a:prstGeom prst="rect">
              <a:avLst/>
            </a:prstGeom>
            <a:solidFill>
              <a:srgbClr val="FF99FF"/>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92571" name="Text Box 59"/>
            <p:cNvSpPr txBox="1">
              <a:spLocks noChangeArrowheads="1"/>
            </p:cNvSpPr>
            <p:nvPr/>
          </p:nvSpPr>
          <p:spPr bwMode="auto">
            <a:xfrm>
              <a:off x="5385048" y="2174007"/>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anose="02010609060101010101" pitchFamily="2" charset="-122"/>
                </a:rPr>
                <a:t>已</a:t>
              </a:r>
              <a:r>
                <a:rPr kumimoji="1" lang="zh-CN" altLang="en-US" sz="2000" b="1" dirty="0" smtClean="0">
                  <a:solidFill>
                    <a:srgbClr val="000099"/>
                  </a:solidFill>
                  <a:latin typeface="+mn-lt"/>
                  <a:ea typeface="黑体" panose="02010609060101010101" pitchFamily="2" charset="-122"/>
                </a:rPr>
                <a:t>向互联网管理</a:t>
              </a:r>
              <a:r>
                <a:rPr kumimoji="1" lang="zh-CN" altLang="en-US" sz="2000" b="1" dirty="0">
                  <a:solidFill>
                    <a:srgbClr val="000099"/>
                  </a:solidFill>
                  <a:latin typeface="+mn-lt"/>
                  <a:ea typeface="黑体" panose="02010609060101010101" pitchFamily="2" charset="-122"/>
                </a:rPr>
                <a:t>机构</a:t>
              </a:r>
              <a:endParaRPr kumimoji="1" lang="zh-CN" altLang="en-US" sz="2000" b="1" dirty="0">
                <a:solidFill>
                  <a:srgbClr val="000099"/>
                </a:solidFill>
                <a:latin typeface="+mn-lt"/>
                <a:ea typeface="黑体" panose="02010609060101010101" pitchFamily="2" charset="-122"/>
              </a:endParaRPr>
            </a:p>
            <a:p>
              <a:pPr algn="ctr"/>
              <a:r>
                <a:rPr kumimoji="1" lang="zh-CN" altLang="en-US" sz="2000" b="1" dirty="0">
                  <a:solidFill>
                    <a:srgbClr val="000099"/>
                  </a:solidFill>
                  <a:latin typeface="+mn-lt"/>
                  <a:ea typeface="黑体" panose="02010609060101010101" pitchFamily="2" charset="-122"/>
                </a:rPr>
                <a:t>申请到一批 </a:t>
              </a:r>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地址</a:t>
              </a:r>
              <a:endParaRPr kumimoji="1" lang="zh-CN" altLang="en-US" sz="2000" b="1" dirty="0">
                <a:solidFill>
                  <a:srgbClr val="000099"/>
                </a:solidFill>
                <a:latin typeface="+mn-lt"/>
                <a:ea typeface="黑体" panose="02010609060101010101" pitchFamily="2" charset="-122"/>
              </a:endParaRPr>
            </a:p>
          </p:txBody>
        </p:sp>
        <p:sp>
          <p:nvSpPr>
            <p:cNvPr id="192572" name="Text Box 60"/>
            <p:cNvSpPr txBox="1">
              <a:spLocks noChangeArrowheads="1"/>
            </p:cNvSpPr>
            <p:nvPr/>
          </p:nvSpPr>
          <p:spPr bwMode="auto">
            <a:xfrm>
              <a:off x="6387306" y="3056657"/>
              <a:ext cx="67999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ISP</a:t>
              </a:r>
              <a:endParaRPr kumimoji="1" lang="en-US" altLang="zh-CN" sz="2400" b="1">
                <a:solidFill>
                  <a:srgbClr val="000099"/>
                </a:solidFill>
                <a:latin typeface="+mn-lt"/>
                <a:ea typeface="黑体" panose="02010609060101010101" pitchFamily="2" charset="-122"/>
              </a:endParaRPr>
            </a:p>
          </p:txBody>
        </p:sp>
        <p:sp>
          <p:nvSpPr>
            <p:cNvPr id="192573" name="Freeform 61"/>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571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2578" name="Line 66"/>
            <p:cNvSpPr>
              <a:spLocks noChangeShapeType="1"/>
            </p:cNvSpPr>
            <p:nvPr/>
          </p:nvSpPr>
          <p:spPr bwMode="auto">
            <a:xfrm>
              <a:off x="1052512" y="2277195"/>
              <a:ext cx="4368271" cy="2889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79" name="Text Box 67"/>
            <p:cNvSpPr txBox="1">
              <a:spLocks noChangeArrowheads="1"/>
            </p:cNvSpPr>
            <p:nvPr/>
          </p:nvSpPr>
          <p:spPr bwMode="auto">
            <a:xfrm>
              <a:off x="2648744" y="2897907"/>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anose="02010609060101010101" pitchFamily="2" charset="-122"/>
                </a:rPr>
                <a:t>接入网</a:t>
              </a:r>
              <a:endParaRPr kumimoji="1" lang="zh-CN" altLang="en-US" sz="2400" b="1" dirty="0">
                <a:solidFill>
                  <a:srgbClr val="000099"/>
                </a:solidFill>
                <a:latin typeface="+mn-lt"/>
                <a:ea typeface="黑体" panose="02010609060101010101" pitchFamily="2" charset="-122"/>
              </a:endParaRPr>
            </a:p>
          </p:txBody>
        </p:sp>
        <p:sp>
          <p:nvSpPr>
            <p:cNvPr id="192580" name="Line 68"/>
            <p:cNvSpPr>
              <a:spLocks noChangeShapeType="1"/>
            </p:cNvSpPr>
            <p:nvPr/>
          </p:nvSpPr>
          <p:spPr bwMode="auto">
            <a:xfrm>
              <a:off x="1052512" y="2782020"/>
              <a:ext cx="4368271" cy="1428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81" name="Line 69"/>
            <p:cNvSpPr>
              <a:spLocks noChangeShapeType="1"/>
            </p:cNvSpPr>
            <p:nvPr/>
          </p:nvSpPr>
          <p:spPr bwMode="auto">
            <a:xfrm>
              <a:off x="1052512" y="3285257"/>
              <a:ext cx="436827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82" name="Line 70"/>
            <p:cNvSpPr>
              <a:spLocks noChangeShapeType="1"/>
            </p:cNvSpPr>
            <p:nvPr/>
          </p:nvSpPr>
          <p:spPr bwMode="auto">
            <a:xfrm flipV="1">
              <a:off x="1052513" y="3577357"/>
              <a:ext cx="4387189" cy="1397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83" name="Line 71"/>
            <p:cNvSpPr>
              <a:spLocks noChangeShapeType="1"/>
            </p:cNvSpPr>
            <p:nvPr/>
          </p:nvSpPr>
          <p:spPr bwMode="auto">
            <a:xfrm flipV="1">
              <a:off x="1052512" y="3932958"/>
              <a:ext cx="4368271" cy="2889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84" name="Text Box 72"/>
            <p:cNvSpPr txBox="1">
              <a:spLocks noChangeArrowheads="1"/>
            </p:cNvSpPr>
            <p:nvPr/>
          </p:nvSpPr>
          <p:spPr bwMode="auto">
            <a:xfrm>
              <a:off x="2504728" y="4520332"/>
              <a:ext cx="149835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anose="02010609060101010101" pitchFamily="2" charset="-122"/>
                </a:rPr>
                <a:t>PPP </a:t>
              </a:r>
              <a:r>
                <a:rPr kumimoji="1" lang="zh-CN" altLang="en-US" sz="2400" b="1" dirty="0">
                  <a:solidFill>
                    <a:srgbClr val="000099"/>
                  </a:solidFill>
                  <a:latin typeface="+mn-lt"/>
                  <a:ea typeface="黑体" panose="02010609060101010101" pitchFamily="2" charset="-122"/>
                </a:rPr>
                <a:t>协议</a:t>
              </a:r>
              <a:endParaRPr kumimoji="1" lang="zh-CN" altLang="en-US" sz="2400" b="1" dirty="0">
                <a:solidFill>
                  <a:srgbClr val="000099"/>
                </a:solidFill>
                <a:latin typeface="+mn-lt"/>
                <a:ea typeface="黑体" panose="02010609060101010101" pitchFamily="2" charset="-122"/>
              </a:endParaRPr>
            </a:p>
          </p:txBody>
        </p:sp>
        <p:pic>
          <p:nvPicPr>
            <p:cNvPr id="192569" name="Picture 5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1231" y="2061294"/>
              <a:ext cx="40759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4" name="Picture 6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1231" y="25359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5" name="Picture 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1231" y="3012207"/>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6" name="Picture 6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1231" y="34884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7" name="Picture 6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1231" y="396470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 name="灯片编号占位符 2"/>
          <p:cNvSpPr>
            <a:spLocks noGrp="1"/>
          </p:cNvSpPr>
          <p:nvPr>
            <p:ph type="sldNum" sz="quarter" idx="12"/>
          </p:nvPr>
        </p:nvSpPr>
        <p:spPr/>
        <p:txBody>
          <a:bodyPr/>
          <a:p>
            <a:fld id="{14338B79-8FD5-46F1-8A19-651A319ADB19}" type="slidenum">
              <a:rPr lang="zh-CN" altLang="en-US"/>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a:t>1. PPP </a:t>
            </a:r>
            <a:r>
              <a:rPr lang="zh-CN" altLang="en-US"/>
              <a:t>协议应满足的需求 </a:t>
            </a:r>
            <a:endParaRPr lang="zh-CN" altLang="en-US"/>
          </a:p>
        </p:txBody>
      </p:sp>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sz="2800" dirty="0" smtClean="0"/>
              <a:t>简单 </a:t>
            </a:r>
            <a:r>
              <a:rPr lang="en-US" altLang="zh-CN" sz="2800" dirty="0" smtClean="0"/>
              <a:t>—— </a:t>
            </a:r>
            <a:r>
              <a:rPr lang="zh-CN" altLang="en-US" sz="2800" dirty="0" smtClean="0">
                <a:solidFill>
                  <a:srgbClr val="FF0000"/>
                </a:solidFill>
              </a:rPr>
              <a:t>这</a:t>
            </a:r>
            <a:r>
              <a:rPr lang="zh-CN" altLang="en-US" sz="2800" dirty="0">
                <a:solidFill>
                  <a:srgbClr val="FF0000"/>
                </a:solidFill>
              </a:rPr>
              <a:t>是首要的</a:t>
            </a:r>
            <a:r>
              <a:rPr lang="zh-CN" altLang="en-US" sz="2800" dirty="0" smtClean="0">
                <a:solidFill>
                  <a:srgbClr val="FF0000"/>
                </a:solidFill>
              </a:rPr>
              <a:t>要求。</a:t>
            </a:r>
            <a:endParaRPr lang="zh-CN" altLang="en-US" sz="2800" dirty="0">
              <a:solidFill>
                <a:srgbClr val="FF0000"/>
              </a:solidFill>
            </a:endParaRPr>
          </a:p>
          <a:p>
            <a:r>
              <a:rPr lang="zh-CN" altLang="en-US" sz="2800" dirty="0"/>
              <a:t>封装成</a:t>
            </a:r>
            <a:r>
              <a:rPr lang="zh-CN" altLang="en-US" sz="2800" dirty="0" smtClean="0"/>
              <a:t>帧 </a:t>
            </a:r>
            <a:r>
              <a:rPr lang="en-US" altLang="zh-CN" sz="2800" dirty="0" smtClean="0"/>
              <a:t>—— </a:t>
            </a:r>
            <a:r>
              <a:rPr lang="zh-CN" altLang="zh-CN" sz="2800" dirty="0" smtClean="0"/>
              <a:t>必须</a:t>
            </a:r>
            <a:r>
              <a:rPr lang="zh-CN" altLang="zh-CN" sz="2800" dirty="0"/>
              <a:t>规定特殊的字符作为帧</a:t>
            </a:r>
            <a:r>
              <a:rPr lang="zh-CN" altLang="zh-CN" sz="2800" dirty="0" smtClean="0"/>
              <a:t>定界符</a:t>
            </a:r>
            <a:r>
              <a:rPr lang="zh-CN" altLang="en-US" sz="2800" dirty="0" smtClean="0"/>
              <a:t>。</a:t>
            </a:r>
            <a:endParaRPr lang="zh-CN" altLang="en-US" sz="2800" dirty="0"/>
          </a:p>
          <a:p>
            <a:r>
              <a:rPr lang="zh-CN" altLang="en-US" sz="2800" dirty="0" smtClean="0"/>
              <a:t>透明性 </a:t>
            </a:r>
            <a:r>
              <a:rPr lang="en-US" altLang="zh-CN" sz="2800" dirty="0" smtClean="0"/>
              <a:t>—— </a:t>
            </a:r>
            <a:r>
              <a:rPr lang="zh-CN" altLang="zh-CN" sz="2800" dirty="0" smtClean="0"/>
              <a:t>必须</a:t>
            </a:r>
            <a:r>
              <a:rPr lang="zh-CN" altLang="zh-CN" sz="2800" dirty="0"/>
              <a:t>保证数据传输的</a:t>
            </a:r>
            <a:r>
              <a:rPr lang="zh-CN" altLang="zh-CN" sz="2800" dirty="0" smtClean="0"/>
              <a:t>透明性</a:t>
            </a:r>
            <a:r>
              <a:rPr lang="zh-CN" altLang="en-US" sz="2800" dirty="0" smtClean="0"/>
              <a:t>。</a:t>
            </a:r>
            <a:endParaRPr lang="zh-CN" altLang="en-US" sz="2800" dirty="0"/>
          </a:p>
          <a:p>
            <a:r>
              <a:rPr lang="zh-CN" altLang="en-US" sz="2800" dirty="0"/>
              <a:t>多种网络层</a:t>
            </a:r>
            <a:r>
              <a:rPr lang="zh-CN" altLang="en-US" sz="2800" dirty="0" smtClean="0"/>
              <a:t>协议 </a:t>
            </a:r>
            <a:r>
              <a:rPr lang="en-US" altLang="zh-CN" sz="2800" dirty="0" smtClean="0"/>
              <a:t>—— </a:t>
            </a:r>
            <a:r>
              <a:rPr lang="zh-CN" altLang="zh-CN" sz="2800" dirty="0" smtClean="0"/>
              <a:t>能够在同</a:t>
            </a:r>
            <a:r>
              <a:rPr lang="zh-CN" altLang="zh-CN" sz="2800" dirty="0"/>
              <a:t>一条物理链路上同时支持多种网络层</a:t>
            </a:r>
            <a:r>
              <a:rPr lang="zh-CN" altLang="zh-CN" sz="2800" dirty="0" smtClean="0"/>
              <a:t>协议</a:t>
            </a:r>
            <a:r>
              <a:rPr lang="zh-CN" altLang="en-US" sz="2800" dirty="0" smtClean="0"/>
              <a:t>。</a:t>
            </a:r>
            <a:endParaRPr lang="zh-CN" altLang="en-US" sz="2800" dirty="0"/>
          </a:p>
          <a:p>
            <a:r>
              <a:rPr lang="zh-CN" altLang="en-US" sz="2800" dirty="0"/>
              <a:t>多种类型</a:t>
            </a:r>
            <a:r>
              <a:rPr lang="zh-CN" altLang="en-US" sz="2800" dirty="0" smtClean="0"/>
              <a:t>链路 </a:t>
            </a:r>
            <a:r>
              <a:rPr lang="en-US" altLang="zh-CN" sz="2800" dirty="0" smtClean="0"/>
              <a:t>—— </a:t>
            </a:r>
            <a:r>
              <a:rPr lang="zh-CN" altLang="zh-CN" sz="2800" dirty="0" smtClean="0"/>
              <a:t>能够</a:t>
            </a:r>
            <a:r>
              <a:rPr lang="zh-CN" altLang="zh-CN" sz="2800" dirty="0"/>
              <a:t>在多种类型的链路上</a:t>
            </a:r>
            <a:r>
              <a:rPr lang="zh-CN" altLang="zh-CN" sz="2800" dirty="0" smtClean="0"/>
              <a:t>运行</a:t>
            </a:r>
            <a:r>
              <a:rPr lang="zh-CN" altLang="en-US" sz="2800" dirty="0" smtClean="0"/>
              <a:t>。</a:t>
            </a:r>
            <a:endParaRPr lang="zh-CN" altLang="en-US" sz="2800" dirty="0"/>
          </a:p>
          <a:p>
            <a:r>
              <a:rPr lang="zh-CN" altLang="en-US" sz="2800" dirty="0" smtClean="0"/>
              <a:t>差错检测 </a:t>
            </a:r>
            <a:r>
              <a:rPr lang="en-US" altLang="zh-CN" sz="2800" dirty="0" smtClean="0"/>
              <a:t>—— </a:t>
            </a:r>
            <a:r>
              <a:rPr lang="zh-CN" altLang="zh-CN" sz="2800" dirty="0" smtClean="0"/>
              <a:t>能够</a:t>
            </a:r>
            <a:r>
              <a:rPr lang="zh-CN" altLang="zh-CN" sz="2800" dirty="0"/>
              <a:t>对接收端收到的帧进行检测，并立即丢弃有差错的</a:t>
            </a:r>
            <a:r>
              <a:rPr lang="zh-CN" altLang="zh-CN" sz="2800" dirty="0" smtClean="0"/>
              <a:t>帧</a:t>
            </a:r>
            <a:r>
              <a:rPr lang="zh-CN" altLang="en-US" sz="2800" dirty="0" smtClean="0"/>
              <a:t>。</a:t>
            </a:r>
            <a:endParaRPr lang="zh-CN" altLang="en-US" sz="2800"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dirty="0"/>
              <a:t>1. PPP </a:t>
            </a:r>
            <a:r>
              <a:rPr lang="zh-CN" altLang="en-US" dirty="0"/>
              <a:t>协议应满足的</a:t>
            </a:r>
            <a:r>
              <a:rPr lang="zh-CN" altLang="en-US" dirty="0" smtClean="0"/>
              <a:t>需求</a:t>
            </a:r>
            <a:r>
              <a:rPr lang="zh-CN" altLang="en-US" dirty="0"/>
              <a:t>（</a:t>
            </a:r>
            <a:r>
              <a:rPr lang="zh-CN" altLang="en-US" dirty="0" smtClean="0"/>
              <a:t>续） </a:t>
            </a:r>
            <a:endParaRPr lang="zh-CN" altLang="en-US" dirty="0"/>
          </a:p>
        </p:txBody>
      </p:sp>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sz="2800" dirty="0" smtClean="0"/>
              <a:t>检测</a:t>
            </a:r>
            <a:r>
              <a:rPr lang="zh-CN" altLang="en-US" sz="2800" dirty="0"/>
              <a:t>连接</a:t>
            </a:r>
            <a:r>
              <a:rPr lang="zh-CN" altLang="en-US" sz="2800" dirty="0" smtClean="0"/>
              <a:t>状态 </a:t>
            </a:r>
            <a:r>
              <a:rPr lang="en-US" altLang="zh-CN" sz="2800" dirty="0" smtClean="0"/>
              <a:t>—— </a:t>
            </a:r>
            <a:r>
              <a:rPr lang="zh-CN" altLang="zh-CN" sz="2800" dirty="0" smtClean="0"/>
              <a:t>能够及时自动检测</a:t>
            </a:r>
            <a:r>
              <a:rPr lang="zh-CN" altLang="zh-CN" sz="2800" dirty="0"/>
              <a:t>出链路是否处于正常</a:t>
            </a:r>
            <a:r>
              <a:rPr lang="zh-CN" altLang="zh-CN" sz="2800" dirty="0" smtClean="0"/>
              <a:t>工作状态</a:t>
            </a:r>
            <a:r>
              <a:rPr lang="zh-CN" altLang="en-US" sz="2800" dirty="0" smtClean="0"/>
              <a:t>。</a:t>
            </a:r>
            <a:endParaRPr lang="zh-CN" altLang="en-US" sz="2800" dirty="0"/>
          </a:p>
          <a:p>
            <a:r>
              <a:rPr lang="zh-CN" altLang="en-US" sz="2800" dirty="0"/>
              <a:t>最大传送</a:t>
            </a:r>
            <a:r>
              <a:rPr lang="zh-CN" altLang="en-US" sz="2800" dirty="0" smtClean="0"/>
              <a:t>单元 </a:t>
            </a:r>
            <a:r>
              <a:rPr lang="en-US" altLang="zh-CN" sz="2800" dirty="0" smtClean="0"/>
              <a:t>—— </a:t>
            </a:r>
            <a:r>
              <a:rPr lang="zh-CN" altLang="zh-CN" sz="2800" dirty="0" smtClean="0"/>
              <a:t>必须</a:t>
            </a:r>
            <a:r>
              <a:rPr lang="zh-CN" altLang="zh-CN" sz="2800" dirty="0"/>
              <a:t>对每一种类型的点对点链路设置最大传送</a:t>
            </a:r>
            <a:r>
              <a:rPr lang="zh-CN" altLang="zh-CN" sz="2800" dirty="0" smtClean="0"/>
              <a:t>单元</a:t>
            </a:r>
            <a:r>
              <a:rPr lang="en-US" altLang="zh-CN" sz="2800" dirty="0" smtClean="0"/>
              <a:t>  MTU </a:t>
            </a:r>
            <a:r>
              <a:rPr lang="zh-CN" altLang="zh-CN" sz="2800" dirty="0" smtClean="0"/>
              <a:t>的</a:t>
            </a:r>
            <a:r>
              <a:rPr lang="zh-CN" altLang="zh-CN" sz="2800" dirty="0"/>
              <a:t>标准默认</a:t>
            </a:r>
            <a:r>
              <a:rPr lang="zh-CN" altLang="zh-CN" sz="2800" dirty="0" smtClean="0"/>
              <a:t>值</a:t>
            </a:r>
            <a:r>
              <a:rPr lang="zh-CN" altLang="en-US" sz="2800" dirty="0" smtClean="0"/>
              <a:t>，</a:t>
            </a:r>
            <a:r>
              <a:rPr lang="zh-CN" altLang="zh-CN" sz="2800" dirty="0" smtClean="0"/>
              <a:t>促进</a:t>
            </a:r>
            <a:r>
              <a:rPr lang="zh-CN" altLang="zh-CN" sz="2800" dirty="0"/>
              <a:t>各种实现之间的</a:t>
            </a:r>
            <a:r>
              <a:rPr lang="zh-CN" altLang="zh-CN" sz="2800" dirty="0" smtClean="0"/>
              <a:t>互操作性</a:t>
            </a:r>
            <a:r>
              <a:rPr lang="zh-CN" altLang="en-US" sz="2800" dirty="0" smtClean="0"/>
              <a:t>。</a:t>
            </a:r>
            <a:endParaRPr lang="zh-CN" altLang="en-US" sz="2800" dirty="0"/>
          </a:p>
          <a:p>
            <a:r>
              <a:rPr lang="zh-CN" altLang="en-US" sz="2800" dirty="0"/>
              <a:t>网络层地址</a:t>
            </a:r>
            <a:r>
              <a:rPr lang="zh-CN" altLang="en-US" sz="2800" dirty="0" smtClean="0"/>
              <a:t>协商 </a:t>
            </a:r>
            <a:r>
              <a:rPr lang="en-US" altLang="zh-CN" sz="2800" dirty="0" smtClean="0"/>
              <a:t>—— </a:t>
            </a:r>
            <a:r>
              <a:rPr lang="zh-CN" altLang="zh-CN" sz="2800" dirty="0" smtClean="0"/>
              <a:t>必须</a:t>
            </a:r>
            <a:r>
              <a:rPr lang="zh-CN" altLang="zh-CN" sz="2800" dirty="0"/>
              <a:t>提供一种机制使通信的两个</a:t>
            </a:r>
            <a:r>
              <a:rPr lang="zh-CN" altLang="zh-CN" sz="2800" dirty="0" smtClean="0"/>
              <a:t>网络层实体</a:t>
            </a:r>
            <a:r>
              <a:rPr lang="zh-CN" altLang="zh-CN" sz="2800" dirty="0"/>
              <a:t>能够通过协商知道或能够配置彼此的网络层</a:t>
            </a:r>
            <a:r>
              <a:rPr lang="zh-CN" altLang="zh-CN" sz="2800" dirty="0" smtClean="0"/>
              <a:t>地址</a:t>
            </a:r>
            <a:r>
              <a:rPr lang="zh-CN" altLang="en-US" sz="2800" dirty="0" smtClean="0"/>
              <a:t>。</a:t>
            </a:r>
            <a:endParaRPr lang="zh-CN" altLang="en-US" sz="2800" dirty="0"/>
          </a:p>
          <a:p>
            <a:r>
              <a:rPr lang="zh-CN" altLang="en-US" sz="2800" dirty="0"/>
              <a:t>数据压缩</a:t>
            </a:r>
            <a:r>
              <a:rPr lang="zh-CN" altLang="en-US" sz="2800" dirty="0" smtClean="0"/>
              <a:t>协商 </a:t>
            </a:r>
            <a:r>
              <a:rPr lang="en-US" altLang="zh-CN" sz="2800" dirty="0" smtClean="0"/>
              <a:t>—— </a:t>
            </a:r>
            <a:r>
              <a:rPr lang="zh-CN" altLang="zh-CN" sz="2800" dirty="0" smtClean="0"/>
              <a:t>必须</a:t>
            </a:r>
            <a:r>
              <a:rPr lang="zh-CN" altLang="zh-CN" sz="2800" dirty="0"/>
              <a:t>提供一种方法来协商使用数据压缩算法。</a:t>
            </a:r>
            <a:endParaRPr lang="zh-CN" altLang="en-US" sz="2800"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a:t>2. PPP </a:t>
            </a:r>
            <a:r>
              <a:rPr lang="zh-CN" altLang="en-US" dirty="0"/>
              <a:t>协议不需要的功能</a:t>
            </a:r>
            <a:endParaRPr lang="zh-CN" altLang="en-US" dirty="0"/>
          </a:p>
        </p:txBody>
      </p:sp>
      <p:sp>
        <p:nvSpPr>
          <p:cNvPr id="381955" name="Rectangle 3"/>
          <p:cNvSpPr>
            <a:spLocks noGrp="1" noChangeArrowheads="1"/>
          </p:cNvSpPr>
          <p:nvPr>
            <p:ph idx="1"/>
          </p:nvPr>
        </p:nvSpPr>
        <p:spPr/>
        <p:txBody>
          <a:bodyPr/>
          <a:lstStyle/>
          <a:p>
            <a:r>
              <a:rPr lang="zh-CN" altLang="en-US" dirty="0"/>
              <a:t>纠错 </a:t>
            </a:r>
            <a:endParaRPr lang="zh-CN" altLang="en-US" dirty="0"/>
          </a:p>
          <a:p>
            <a:r>
              <a:rPr lang="zh-CN" altLang="en-US" dirty="0"/>
              <a:t>流量控制 </a:t>
            </a:r>
            <a:endParaRPr lang="zh-CN" altLang="en-US" dirty="0"/>
          </a:p>
          <a:p>
            <a:r>
              <a:rPr lang="zh-CN" altLang="en-US" dirty="0"/>
              <a:t>序号 </a:t>
            </a:r>
            <a:endParaRPr lang="zh-CN" altLang="en-US" dirty="0"/>
          </a:p>
          <a:p>
            <a:r>
              <a:rPr lang="zh-CN" altLang="en-US" dirty="0"/>
              <a:t>多点线路 </a:t>
            </a:r>
            <a:endParaRPr lang="zh-CN" altLang="en-US" dirty="0"/>
          </a:p>
          <a:p>
            <a:r>
              <a:rPr lang="zh-CN" altLang="en-US" dirty="0"/>
              <a:t>半双工或单工链路 </a:t>
            </a:r>
            <a:endParaRPr lang="zh-CN" altLang="en-US"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dirty="0"/>
              <a:t>3. </a:t>
            </a:r>
            <a:r>
              <a:rPr lang="en-US" altLang="zh-CN" dirty="0" smtClean="0"/>
              <a:t>PPP </a:t>
            </a:r>
            <a:r>
              <a:rPr lang="zh-CN" altLang="en-US" dirty="0"/>
              <a:t>协议的组成 </a:t>
            </a:r>
            <a:endParaRPr lang="zh-CN" altLang="en-US" dirty="0"/>
          </a:p>
        </p:txBody>
      </p:sp>
      <p:sp>
        <p:nvSpPr>
          <p:cNvPr id="193539" name="Rectangle 3"/>
          <p:cNvSpPr>
            <a:spLocks noGrp="1" noChangeArrowheads="1"/>
          </p:cNvSpPr>
          <p:nvPr>
            <p:ph idx="1"/>
          </p:nvPr>
        </p:nvSpPr>
        <p:spPr/>
        <p:txBody>
          <a:bodyPr/>
          <a:lstStyle/>
          <a:p>
            <a:r>
              <a:rPr lang="en-US" altLang="zh-CN" dirty="0" smtClean="0"/>
              <a:t>PPP </a:t>
            </a:r>
            <a:r>
              <a:rPr lang="zh-CN" altLang="en-US" dirty="0"/>
              <a:t>协议有三个</a:t>
            </a:r>
            <a:r>
              <a:rPr lang="zh-CN" altLang="en-US" dirty="0" smtClean="0"/>
              <a:t>组成部分：</a:t>
            </a:r>
            <a:endParaRPr lang="zh-CN" altLang="en-US" dirty="0"/>
          </a:p>
          <a:p>
            <a:pPr lvl="1"/>
            <a:r>
              <a:rPr lang="en-US" altLang="zh-CN" dirty="0" smtClean="0">
                <a:latin typeface="Arial" panose="020B0604020202020204" pitchFamily="34" charset="0"/>
              </a:rPr>
              <a:t>(1) </a:t>
            </a:r>
            <a:r>
              <a:rPr lang="zh-CN" altLang="en-US" dirty="0" smtClean="0">
                <a:latin typeface="Arial" panose="020B0604020202020204" pitchFamily="34" charset="0"/>
                <a:ea typeface="黑体" panose="02010609060101010101" pitchFamily="2" charset="-122"/>
              </a:rPr>
              <a:t>一</a:t>
            </a:r>
            <a:r>
              <a:rPr lang="zh-CN" altLang="en-US" dirty="0">
                <a:latin typeface="Arial" panose="020B0604020202020204" pitchFamily="34" charset="0"/>
                <a:ea typeface="黑体" panose="02010609060101010101" pitchFamily="2" charset="-122"/>
              </a:rPr>
              <a:t>个将 </a:t>
            </a:r>
            <a:r>
              <a:rPr lang="en-US" altLang="zh-CN" dirty="0">
                <a:latin typeface="Arial" panose="020B0604020202020204" pitchFamily="34" charset="0"/>
                <a:ea typeface="黑体" panose="02010609060101010101" pitchFamily="2" charset="-122"/>
              </a:rPr>
              <a:t>IP </a:t>
            </a:r>
            <a:r>
              <a:rPr lang="zh-CN" altLang="en-US" dirty="0">
                <a:latin typeface="Arial" panose="020B0604020202020204" pitchFamily="34" charset="0"/>
                <a:ea typeface="黑体" panose="02010609060101010101" pitchFamily="2" charset="-122"/>
              </a:rPr>
              <a:t>数据报封装到串行链路的方法。</a:t>
            </a:r>
            <a:endParaRPr lang="zh-CN" altLang="en-US" dirty="0">
              <a:latin typeface="Arial" panose="020B0604020202020204" pitchFamily="34" charset="0"/>
              <a:ea typeface="黑体" panose="02010609060101010101" pitchFamily="2" charset="-122"/>
            </a:endParaRPr>
          </a:p>
          <a:p>
            <a:pPr lvl="1"/>
            <a:r>
              <a:rPr lang="en-US" altLang="zh-CN" dirty="0" smtClean="0">
                <a:latin typeface="Arial" panose="020B0604020202020204" pitchFamily="34" charset="0"/>
                <a:ea typeface="黑体" panose="02010609060101010101" pitchFamily="2" charset="-122"/>
              </a:rPr>
              <a:t>(2) </a:t>
            </a:r>
            <a:r>
              <a:rPr lang="zh-CN" altLang="en-US" dirty="0" smtClean="0">
                <a:latin typeface="Arial" panose="020B0604020202020204" pitchFamily="34" charset="0"/>
                <a:ea typeface="黑体" panose="02010609060101010101" pitchFamily="2" charset="-122"/>
              </a:rPr>
              <a:t>链路控制</a:t>
            </a:r>
            <a:r>
              <a:rPr lang="zh-CN" altLang="en-US" dirty="0">
                <a:latin typeface="Arial" panose="020B0604020202020204" pitchFamily="34" charset="0"/>
                <a:ea typeface="黑体" panose="02010609060101010101" pitchFamily="2" charset="-122"/>
              </a:rPr>
              <a:t>协议 </a:t>
            </a:r>
            <a:r>
              <a:rPr lang="en-US" altLang="zh-CN" dirty="0">
                <a:latin typeface="Arial" panose="020B0604020202020204" pitchFamily="34" charset="0"/>
                <a:ea typeface="黑体" panose="02010609060101010101" pitchFamily="2" charset="-122"/>
              </a:rPr>
              <a:t>LCP (Link Control Protocol)</a:t>
            </a:r>
            <a:r>
              <a:rPr lang="zh-CN" altLang="en-US" dirty="0">
                <a:latin typeface="Arial" panose="020B0604020202020204" pitchFamily="34" charset="0"/>
                <a:ea typeface="黑体" panose="02010609060101010101" pitchFamily="2" charset="-122"/>
              </a:rPr>
              <a:t>。</a:t>
            </a:r>
            <a:endParaRPr lang="zh-CN" altLang="en-US" dirty="0">
              <a:latin typeface="Arial" panose="020B0604020202020204" pitchFamily="34" charset="0"/>
              <a:ea typeface="黑体" panose="02010609060101010101" pitchFamily="2" charset="-122"/>
            </a:endParaRPr>
          </a:p>
          <a:p>
            <a:pPr lvl="1"/>
            <a:r>
              <a:rPr lang="en-US" altLang="zh-CN" dirty="0" smtClean="0">
                <a:latin typeface="Arial" panose="020B0604020202020204" pitchFamily="34" charset="0"/>
                <a:ea typeface="黑体" panose="02010609060101010101" pitchFamily="2" charset="-122"/>
              </a:rPr>
              <a:t>(3) </a:t>
            </a:r>
            <a:r>
              <a:rPr lang="zh-CN" altLang="en-US" dirty="0" smtClean="0">
                <a:latin typeface="Arial" panose="020B0604020202020204" pitchFamily="34" charset="0"/>
                <a:ea typeface="黑体" panose="02010609060101010101" pitchFamily="2" charset="-122"/>
              </a:rPr>
              <a:t>网络</a:t>
            </a:r>
            <a:r>
              <a:rPr lang="zh-CN" altLang="en-US" dirty="0">
                <a:latin typeface="Arial" panose="020B0604020202020204" pitchFamily="34" charset="0"/>
                <a:ea typeface="黑体" panose="02010609060101010101" pitchFamily="2" charset="-122"/>
              </a:rPr>
              <a:t>控制协议 </a:t>
            </a:r>
            <a:r>
              <a:rPr lang="en-US" altLang="zh-CN" dirty="0">
                <a:latin typeface="Arial" panose="020B0604020202020204" pitchFamily="34" charset="0"/>
                <a:ea typeface="黑体" panose="02010609060101010101" pitchFamily="2" charset="-122"/>
              </a:rPr>
              <a:t>NCP (Network Control Protocol)</a:t>
            </a:r>
            <a:r>
              <a:rPr lang="zh-CN" altLang="en-US" dirty="0">
                <a:latin typeface="Arial" panose="020B0604020202020204" pitchFamily="34" charset="0"/>
                <a:ea typeface="黑体" panose="02010609060101010101" pitchFamily="2" charset="-122"/>
              </a:rPr>
              <a:t>。</a:t>
            </a:r>
            <a:r>
              <a:rPr lang="zh-CN" altLang="en-US" dirty="0"/>
              <a:t>   </a:t>
            </a:r>
            <a:endParaRPr lang="zh-CN" altLang="en-US"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光纤的工作原理是什么？</a:t>
            </a:r>
            <a:endParaRPr lang="zh-CN" altLang="en-US"/>
          </a:p>
          <a:p>
            <a:r>
              <a:rPr lang="zh-CN" altLang="en-US"/>
              <a:t>单模光纤、多模光纤？</a:t>
            </a:r>
            <a:endParaRPr lang="zh-CN" altLang="en-US"/>
          </a:p>
          <a:p>
            <a:r>
              <a:rPr lang="zh-CN" altLang="en-US"/>
              <a:t>信道复用有哪些方法？</a:t>
            </a:r>
            <a:endParaRPr lang="zh-CN" altLang="en-US"/>
          </a:p>
          <a:p>
            <a:pPr lvl="1"/>
            <a:r>
              <a:rPr lang="zh-CN" altLang="en-US"/>
              <a:t>频分、时分、统计时分</a:t>
            </a:r>
            <a:endParaRPr lang="zh-CN" altLang="en-US"/>
          </a:p>
          <a:p>
            <a:pPr lvl="1"/>
            <a:r>
              <a:rPr lang="zh-CN" altLang="en-US"/>
              <a:t>波分</a:t>
            </a:r>
            <a:endParaRPr lang="zh-CN" altLang="en-US"/>
          </a:p>
          <a:p>
            <a:pPr lvl="1"/>
            <a:r>
              <a:rPr lang="zh-CN" altLang="en-US"/>
              <a:t>码分复用</a:t>
            </a:r>
            <a:endParaRPr lang="zh-CN" altLang="en-US"/>
          </a:p>
        </p:txBody>
      </p:sp>
      <p:sp>
        <p:nvSpPr>
          <p:cNvPr id="4" name="灯片编号占位符 3"/>
          <p:cNvSpPr>
            <a:spLocks noGrp="1"/>
          </p:cNvSpPr>
          <p:nvPr>
            <p:ph type="sldNum" sz="quarter" idx="12"/>
          </p:nvPr>
        </p:nvSpPr>
        <p:spPr/>
        <p:txBody>
          <a:bodyPr/>
          <a:p>
            <a:fld id="{14338B79-8FD5-46F1-8A19-651A319ADB19}"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dirty="0"/>
              <a:t>3.2.2   PPP </a:t>
            </a:r>
            <a:r>
              <a:rPr lang="zh-CN" altLang="en-US" dirty="0"/>
              <a:t>协议的帧格式</a:t>
            </a:r>
            <a:endParaRPr lang="zh-CN" altLang="en-US" dirty="0"/>
          </a:p>
        </p:txBody>
      </p:sp>
      <p:sp>
        <p:nvSpPr>
          <p:cNvPr id="195587" name="Rectangle 3"/>
          <p:cNvSpPr>
            <a:spLocks noGrp="1" noChangeArrowheads="1"/>
          </p:cNvSpPr>
          <p:nvPr>
            <p:ph idx="1"/>
          </p:nvPr>
        </p:nvSpPr>
        <p:spPr/>
        <p:txBody>
          <a:bodyPr/>
          <a:lstStyle/>
          <a:p>
            <a:r>
              <a:rPr lang="en-US" altLang="zh-CN" sz="2800" dirty="0" smtClean="0"/>
              <a:t>PPP </a:t>
            </a:r>
            <a:r>
              <a:rPr lang="zh-CN" altLang="zh-CN" sz="2800" dirty="0" smtClean="0"/>
              <a:t>帧</a:t>
            </a:r>
            <a:r>
              <a:rPr lang="zh-CN" altLang="zh-CN" sz="2800" dirty="0"/>
              <a:t>的首部和尾部分别</a:t>
            </a:r>
            <a:r>
              <a:rPr lang="zh-CN" altLang="zh-CN" sz="2800" dirty="0" smtClean="0"/>
              <a:t>为</a:t>
            </a:r>
            <a:r>
              <a:rPr lang="en-US" altLang="zh-CN" sz="2800" dirty="0" smtClean="0"/>
              <a:t> 4 </a:t>
            </a:r>
            <a:r>
              <a:rPr lang="zh-CN" altLang="zh-CN" sz="2800" dirty="0" smtClean="0"/>
              <a:t>个</a:t>
            </a:r>
            <a:r>
              <a:rPr lang="zh-CN" altLang="zh-CN" sz="2800" dirty="0"/>
              <a:t>字段</a:t>
            </a:r>
            <a:r>
              <a:rPr lang="zh-CN" altLang="zh-CN" sz="2800" dirty="0" smtClean="0"/>
              <a:t>和</a:t>
            </a:r>
            <a:r>
              <a:rPr lang="en-US" altLang="zh-CN" sz="2800" dirty="0" smtClean="0"/>
              <a:t> 2 </a:t>
            </a:r>
            <a:r>
              <a:rPr lang="zh-CN" altLang="zh-CN" sz="2800" dirty="0" smtClean="0"/>
              <a:t>个</a:t>
            </a:r>
            <a:r>
              <a:rPr lang="zh-CN" altLang="zh-CN" sz="2800" dirty="0"/>
              <a:t>字段。</a:t>
            </a:r>
            <a:endParaRPr lang="en-US" altLang="zh-CN" sz="2800" dirty="0" smtClean="0"/>
          </a:p>
          <a:p>
            <a:r>
              <a:rPr lang="zh-CN" altLang="en-US" sz="2800" dirty="0" smtClean="0"/>
              <a:t>标志</a:t>
            </a:r>
            <a:r>
              <a:rPr lang="zh-CN" altLang="en-US" sz="2800" dirty="0"/>
              <a:t>字段 </a:t>
            </a:r>
            <a:r>
              <a:rPr lang="en-US" altLang="zh-CN" sz="2800" dirty="0"/>
              <a:t>F = 0x7E </a:t>
            </a:r>
            <a:r>
              <a:rPr lang="zh-CN" altLang="en-US" sz="2800" dirty="0"/>
              <a:t>（符号“</a:t>
            </a:r>
            <a:r>
              <a:rPr lang="en-US" altLang="zh-CN" sz="2800" dirty="0"/>
              <a:t>0x”</a:t>
            </a:r>
            <a:r>
              <a:rPr lang="zh-CN" altLang="en-US" sz="2800" dirty="0"/>
              <a:t>表示后面的字符是用十六进制表示。十六进制的 </a:t>
            </a:r>
            <a:r>
              <a:rPr lang="en-US" altLang="zh-CN" sz="2800" dirty="0"/>
              <a:t>7E </a:t>
            </a:r>
            <a:r>
              <a:rPr lang="zh-CN" altLang="en-US" sz="2800" dirty="0"/>
              <a:t>的二进制表示是 </a:t>
            </a:r>
            <a:r>
              <a:rPr lang="en-US" altLang="zh-CN" sz="2800" dirty="0"/>
              <a:t>01111110</a:t>
            </a:r>
            <a:r>
              <a:rPr lang="zh-CN" altLang="en-US" sz="2800" dirty="0"/>
              <a:t>）</a:t>
            </a:r>
            <a:r>
              <a:rPr lang="zh-CN" altLang="en-US" sz="2800" dirty="0" smtClean="0"/>
              <a:t>。</a:t>
            </a:r>
            <a:endParaRPr lang="en-US" altLang="zh-CN" sz="2800" dirty="0" smtClean="0"/>
          </a:p>
          <a:p>
            <a:r>
              <a:rPr lang="zh-CN" altLang="en-US" sz="2800" dirty="0" smtClean="0"/>
              <a:t>地址字段 </a:t>
            </a:r>
            <a:r>
              <a:rPr lang="en-US" altLang="zh-CN" sz="2800" dirty="0"/>
              <a:t>A </a:t>
            </a:r>
            <a:r>
              <a:rPr lang="zh-CN" altLang="en-US" sz="2800" dirty="0"/>
              <a:t>只置为 </a:t>
            </a:r>
            <a:r>
              <a:rPr lang="en-US" altLang="zh-CN" sz="2800" dirty="0"/>
              <a:t>0xFF</a:t>
            </a:r>
            <a:r>
              <a:rPr lang="zh-CN" altLang="en-US" sz="2800" dirty="0"/>
              <a:t>。地址字段实际上并不起作用。</a:t>
            </a:r>
            <a:endParaRPr lang="zh-CN" altLang="en-US" sz="2800" dirty="0"/>
          </a:p>
          <a:p>
            <a:r>
              <a:rPr lang="zh-CN" altLang="en-US" sz="2800" dirty="0"/>
              <a:t>控制字段 </a:t>
            </a:r>
            <a:r>
              <a:rPr lang="en-US" altLang="zh-CN" sz="2800" dirty="0"/>
              <a:t>C </a:t>
            </a:r>
            <a:r>
              <a:rPr lang="zh-CN" altLang="en-US" sz="2800" dirty="0"/>
              <a:t>通常置为 </a:t>
            </a:r>
            <a:r>
              <a:rPr lang="en-US" altLang="zh-CN" sz="2800" dirty="0"/>
              <a:t>0x03</a:t>
            </a:r>
            <a:r>
              <a:rPr lang="zh-CN" altLang="en-US" sz="2800" dirty="0"/>
              <a:t>。</a:t>
            </a:r>
            <a:endParaRPr lang="zh-CN" altLang="en-US" sz="2800" dirty="0"/>
          </a:p>
          <a:p>
            <a:r>
              <a:rPr lang="en-US" altLang="zh-CN" sz="2800" dirty="0">
                <a:solidFill>
                  <a:srgbClr val="FF0000"/>
                </a:solidFill>
              </a:rPr>
              <a:t>PPP </a:t>
            </a:r>
            <a:r>
              <a:rPr lang="zh-CN" altLang="en-US" sz="2800" dirty="0">
                <a:solidFill>
                  <a:srgbClr val="FF0000"/>
                </a:solidFill>
              </a:rPr>
              <a:t>是面向字节的，所有的 </a:t>
            </a:r>
            <a:r>
              <a:rPr lang="en-US" altLang="zh-CN" sz="2800" dirty="0">
                <a:solidFill>
                  <a:srgbClr val="FF0000"/>
                </a:solidFill>
              </a:rPr>
              <a:t>PPP</a:t>
            </a:r>
            <a:r>
              <a:rPr lang="en-US" altLang="zh-CN" sz="2800" b="1" dirty="0">
                <a:solidFill>
                  <a:srgbClr val="FF0000"/>
                </a:solidFill>
              </a:rPr>
              <a:t> </a:t>
            </a:r>
            <a:r>
              <a:rPr lang="zh-CN" altLang="en-US" sz="2800" dirty="0">
                <a:solidFill>
                  <a:srgbClr val="FF0000"/>
                </a:solidFill>
              </a:rPr>
              <a:t>帧的长度都是整数字节</a:t>
            </a:r>
            <a:r>
              <a:rPr lang="zh-CN" altLang="en-US" sz="2800" dirty="0" smtClean="0">
                <a:solidFill>
                  <a:srgbClr val="FF0000"/>
                </a:solidFill>
              </a:rPr>
              <a:t>。</a:t>
            </a:r>
            <a:endParaRPr lang="zh-CN" altLang="en-US" sz="2800" dirty="0">
              <a:solidFill>
                <a:srgbClr val="FF0000"/>
              </a:solidFill>
            </a:endParaRPr>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algn="ctr"/>
            <a:r>
              <a:rPr lang="en-US" altLang="zh-CN" dirty="0"/>
              <a:t>PPP </a:t>
            </a:r>
            <a:r>
              <a:rPr lang="zh-CN" altLang="en-US" dirty="0"/>
              <a:t>协议的帧格式</a:t>
            </a:r>
            <a:endParaRPr lang="zh-CN" altLang="en-US" dirty="0"/>
          </a:p>
        </p:txBody>
      </p:sp>
      <p:sp>
        <p:nvSpPr>
          <p:cNvPr id="194564" name="Rectangle 4"/>
          <p:cNvSpPr>
            <a:spLocks noChangeArrowheads="1"/>
          </p:cNvSpPr>
          <p:nvPr/>
        </p:nvSpPr>
        <p:spPr bwMode="auto">
          <a:xfrm>
            <a:off x="4368578" y="1497485"/>
            <a:ext cx="3140340" cy="465137"/>
          </a:xfrm>
          <a:prstGeom prst="rect">
            <a:avLst/>
          </a:prstGeom>
          <a:solidFill>
            <a:srgbClr val="FFCCFF"/>
          </a:solidFill>
          <a:ln w="9525">
            <a:solidFill>
              <a:schemeClr val="folHlink"/>
            </a:solidFill>
            <a:miter lim="800000"/>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anose="02010609060101010101" pitchFamily="2" charset="-122"/>
              </a:rPr>
              <a:t>IP </a:t>
            </a:r>
            <a:r>
              <a:rPr kumimoji="1" lang="zh-CN" altLang="en-US" b="1">
                <a:solidFill>
                  <a:srgbClr val="000099"/>
                </a:solidFill>
                <a:latin typeface="+mn-lt"/>
                <a:ea typeface="黑体" panose="02010609060101010101" pitchFamily="2" charset="-122"/>
              </a:rPr>
              <a:t>数据报</a:t>
            </a:r>
            <a:endParaRPr kumimoji="1" lang="zh-CN" altLang="en-US" b="1">
              <a:solidFill>
                <a:srgbClr val="000099"/>
              </a:solidFill>
              <a:latin typeface="+mn-lt"/>
              <a:ea typeface="黑体" panose="02010609060101010101" pitchFamily="2" charset="-122"/>
            </a:endParaRPr>
          </a:p>
        </p:txBody>
      </p:sp>
      <p:sp>
        <p:nvSpPr>
          <p:cNvPr id="194569" name="Text Box 9"/>
          <p:cNvSpPr txBox="1">
            <a:spLocks noChangeArrowheads="1"/>
          </p:cNvSpPr>
          <p:nvPr/>
        </p:nvSpPr>
        <p:spPr bwMode="auto">
          <a:xfrm>
            <a:off x="1522323"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94570" name="Text Box 10"/>
          <p:cNvSpPr txBox="1">
            <a:spLocks noChangeArrowheads="1"/>
          </p:cNvSpPr>
          <p:nvPr/>
        </p:nvSpPr>
        <p:spPr bwMode="auto">
          <a:xfrm>
            <a:off x="368238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194571" name="Text Box 11"/>
          <p:cNvSpPr txBox="1">
            <a:spLocks noChangeArrowheads="1"/>
          </p:cNvSpPr>
          <p:nvPr/>
        </p:nvSpPr>
        <p:spPr bwMode="auto">
          <a:xfrm>
            <a:off x="21122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94572" name="Text Box 12"/>
          <p:cNvSpPr txBox="1">
            <a:spLocks noChangeArrowheads="1"/>
          </p:cNvSpPr>
          <p:nvPr/>
        </p:nvSpPr>
        <p:spPr bwMode="auto">
          <a:xfrm>
            <a:off x="88813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94573" name="Text Box 13"/>
          <p:cNvSpPr txBox="1">
            <a:spLocks noChangeArrowheads="1"/>
          </p:cNvSpPr>
          <p:nvPr/>
        </p:nvSpPr>
        <p:spPr bwMode="auto">
          <a:xfrm>
            <a:off x="640069" y="293258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a:t>
            </a:r>
            <a:endParaRPr kumimoji="1" lang="zh-CN" altLang="en-US" b="1">
              <a:solidFill>
                <a:srgbClr val="000099"/>
              </a:solidFill>
              <a:latin typeface="+mn-lt"/>
              <a:ea typeface="黑体" panose="02010609060101010101" pitchFamily="2" charset="-122"/>
            </a:endParaRPr>
          </a:p>
        </p:txBody>
      </p:sp>
      <p:sp>
        <p:nvSpPr>
          <p:cNvPr id="194578" name="Text Box 18"/>
          <p:cNvSpPr txBox="1">
            <a:spLocks noChangeArrowheads="1"/>
          </p:cNvSpPr>
          <p:nvPr/>
        </p:nvSpPr>
        <p:spPr bwMode="auto">
          <a:xfrm>
            <a:off x="270037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94583" name="Text Box 23"/>
          <p:cNvSpPr txBox="1">
            <a:spLocks noChangeArrowheads="1"/>
          </p:cNvSpPr>
          <p:nvPr/>
        </p:nvSpPr>
        <p:spPr bwMode="auto">
          <a:xfrm>
            <a:off x="790102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194586" name="Line 26"/>
          <p:cNvSpPr>
            <a:spLocks noChangeShapeType="1"/>
          </p:cNvSpPr>
          <p:nvPr/>
        </p:nvSpPr>
        <p:spPr bwMode="auto">
          <a:xfrm>
            <a:off x="4368578" y="1484785"/>
            <a:ext cx="18918" cy="923925"/>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87" name="Line 27"/>
          <p:cNvSpPr>
            <a:spLocks noChangeShapeType="1"/>
          </p:cNvSpPr>
          <p:nvPr/>
        </p:nvSpPr>
        <p:spPr bwMode="auto">
          <a:xfrm>
            <a:off x="7508917" y="1484784"/>
            <a:ext cx="0" cy="8890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91" name="Text Box 31"/>
          <p:cNvSpPr txBox="1">
            <a:spLocks noChangeArrowheads="1"/>
          </p:cNvSpPr>
          <p:nvPr/>
        </p:nvSpPr>
        <p:spPr bwMode="auto">
          <a:xfrm>
            <a:off x="4760690" y="2932584"/>
            <a:ext cx="20489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不超过 </a:t>
            </a:r>
            <a:r>
              <a:rPr kumimoji="1" lang="en-US" altLang="zh-CN" b="1">
                <a:solidFill>
                  <a:srgbClr val="000099"/>
                </a:solidFill>
                <a:latin typeface="+mn-lt"/>
                <a:ea typeface="黑体" panose="02010609060101010101" pitchFamily="2" charset="-122"/>
              </a:rPr>
              <a:t>1500 </a:t>
            </a:r>
            <a:r>
              <a:rPr kumimoji="1" lang="zh-CN" altLang="en-US" b="1">
                <a:solidFill>
                  <a:srgbClr val="000099"/>
                </a:solidFill>
                <a:latin typeface="+mn-lt"/>
                <a:ea typeface="黑体" panose="02010609060101010101" pitchFamily="2" charset="-122"/>
              </a:rPr>
              <a:t>字节</a:t>
            </a:r>
            <a:endParaRPr kumimoji="1" lang="zh-CN" altLang="en-US" b="1">
              <a:solidFill>
                <a:srgbClr val="000099"/>
              </a:solidFill>
              <a:latin typeface="+mn-lt"/>
              <a:ea typeface="黑体" panose="02010609060101010101" pitchFamily="2" charset="-122"/>
            </a:endParaRPr>
          </a:p>
        </p:txBody>
      </p:sp>
      <p:sp>
        <p:nvSpPr>
          <p:cNvPr id="194592" name="Line 32"/>
          <p:cNvSpPr>
            <a:spLocks noChangeShapeType="1"/>
          </p:cNvSpPr>
          <p:nvPr/>
        </p:nvSpPr>
        <p:spPr bwMode="auto">
          <a:xfrm>
            <a:off x="1441492" y="3553867"/>
            <a:ext cx="794715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4593" name="Text Box 33"/>
          <p:cNvSpPr txBox="1">
            <a:spLocks noChangeArrowheads="1"/>
          </p:cNvSpPr>
          <p:nvPr/>
        </p:nvSpPr>
        <p:spPr bwMode="auto">
          <a:xfrm>
            <a:off x="4837029" y="3316922"/>
            <a:ext cx="1023229"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anose="02010609060101010101" pitchFamily="2" charset="-122"/>
              </a:rPr>
              <a:t>PPP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194599" name="Text Box 39"/>
          <p:cNvSpPr txBox="1">
            <a:spLocks noChangeArrowheads="1"/>
          </p:cNvSpPr>
          <p:nvPr/>
        </p:nvSpPr>
        <p:spPr bwMode="auto">
          <a:xfrm>
            <a:off x="416496" y="174672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先发送</a:t>
            </a:r>
            <a:endParaRPr kumimoji="1" lang="zh-CN" altLang="en-US" b="1">
              <a:solidFill>
                <a:srgbClr val="000099"/>
              </a:solidFill>
              <a:latin typeface="+mn-lt"/>
              <a:ea typeface="黑体" panose="02010609060101010101" pitchFamily="2" charset="-122"/>
            </a:endParaRPr>
          </a:p>
        </p:txBody>
      </p:sp>
      <p:sp>
        <p:nvSpPr>
          <p:cNvPr id="194565" name="Rectangle 5"/>
          <p:cNvSpPr>
            <a:spLocks noChangeArrowheads="1"/>
          </p:cNvSpPr>
          <p:nvPr/>
        </p:nvSpPr>
        <p:spPr bwMode="auto">
          <a:xfrm>
            <a:off x="1424294" y="2332510"/>
            <a:ext cx="7947158" cy="566737"/>
          </a:xfrm>
          <a:prstGeom prst="rect">
            <a:avLst/>
          </a:prstGeom>
          <a:solidFill>
            <a:srgbClr val="FFFFCC"/>
          </a:solidFill>
          <a:ln w="9525">
            <a:solidFill>
              <a:schemeClr val="folHlink"/>
            </a:solidFill>
            <a:miter lim="800000"/>
          </a:ln>
          <a:effectLst>
            <a:outerShdw dist="35921" dir="2700000" algn="ctr" rotWithShape="0">
              <a:schemeClr val="bg2"/>
            </a:outerShdw>
          </a:effectLst>
        </p:spPr>
        <p:txBody>
          <a:bodyPr wrap="none" anchor="ctr"/>
          <a:lstStyle/>
          <a:p>
            <a:pPr algn="ctr"/>
            <a:endParaRPr kumimoji="1" lang="zh-CN" altLang="zh-CN" b="1">
              <a:solidFill>
                <a:srgbClr val="000099"/>
              </a:solidFill>
              <a:latin typeface="+mn-lt"/>
              <a:ea typeface="黑体" panose="02010609060101010101" pitchFamily="2" charset="-122"/>
            </a:endParaRPr>
          </a:p>
        </p:txBody>
      </p:sp>
      <p:sp>
        <p:nvSpPr>
          <p:cNvPr id="194566" name="Line 6"/>
          <p:cNvSpPr>
            <a:spLocks noChangeShapeType="1"/>
          </p:cNvSpPr>
          <p:nvPr/>
        </p:nvSpPr>
        <p:spPr bwMode="auto">
          <a:xfrm>
            <a:off x="2014183" y="2332510"/>
            <a:ext cx="0" cy="5667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67" name="Line 7"/>
          <p:cNvSpPr>
            <a:spLocks noChangeShapeType="1"/>
          </p:cNvSpPr>
          <p:nvPr/>
        </p:nvSpPr>
        <p:spPr bwMode="auto">
          <a:xfrm>
            <a:off x="8685254" y="2343622"/>
            <a:ext cx="0" cy="5556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68" name="Text Box 8"/>
          <p:cNvSpPr txBox="1">
            <a:spLocks noChangeArrowheads="1"/>
          </p:cNvSpPr>
          <p:nvPr/>
        </p:nvSpPr>
        <p:spPr bwMode="auto">
          <a:xfrm>
            <a:off x="1420854"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7E</a:t>
            </a:r>
            <a:endParaRPr kumimoji="1" lang="en-US" altLang="zh-CN" b="1" dirty="0">
              <a:solidFill>
                <a:srgbClr val="000099"/>
              </a:solidFill>
              <a:latin typeface="+mn-lt"/>
              <a:ea typeface="黑体" panose="02010609060101010101" pitchFamily="2" charset="-122"/>
            </a:endParaRPr>
          </a:p>
        </p:txBody>
      </p:sp>
      <p:sp>
        <p:nvSpPr>
          <p:cNvPr id="194574" name="Line 14"/>
          <p:cNvSpPr>
            <a:spLocks noChangeShapeType="1"/>
          </p:cNvSpPr>
          <p:nvPr/>
        </p:nvSpPr>
        <p:spPr bwMode="auto">
          <a:xfrm>
            <a:off x="2602352" y="2343622"/>
            <a:ext cx="0" cy="5556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75" name="Line 15"/>
          <p:cNvSpPr>
            <a:spLocks noChangeShapeType="1"/>
          </p:cNvSpPr>
          <p:nvPr/>
        </p:nvSpPr>
        <p:spPr bwMode="auto">
          <a:xfrm>
            <a:off x="3190521" y="2332510"/>
            <a:ext cx="0" cy="5667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76" name="Text Box 16"/>
          <p:cNvSpPr txBox="1">
            <a:spLocks noChangeArrowheads="1"/>
          </p:cNvSpPr>
          <p:nvPr/>
        </p:nvSpPr>
        <p:spPr bwMode="auto">
          <a:xfrm>
            <a:off x="2009023"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FF</a:t>
            </a:r>
            <a:endParaRPr kumimoji="1" lang="en-US" altLang="zh-CN" b="1">
              <a:solidFill>
                <a:srgbClr val="000099"/>
              </a:solidFill>
              <a:latin typeface="+mn-lt"/>
              <a:ea typeface="黑体" panose="02010609060101010101" pitchFamily="2" charset="-122"/>
            </a:endParaRPr>
          </a:p>
        </p:txBody>
      </p:sp>
      <p:sp>
        <p:nvSpPr>
          <p:cNvPr id="194577" name="Text Box 17"/>
          <p:cNvSpPr txBox="1">
            <a:spLocks noChangeArrowheads="1"/>
          </p:cNvSpPr>
          <p:nvPr/>
        </p:nvSpPr>
        <p:spPr bwMode="auto">
          <a:xfrm>
            <a:off x="2590313" y="253571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03</a:t>
            </a:r>
            <a:endParaRPr kumimoji="1" lang="en-US" altLang="zh-CN" b="1" dirty="0">
              <a:solidFill>
                <a:srgbClr val="000099"/>
              </a:solidFill>
              <a:latin typeface="+mn-lt"/>
              <a:ea typeface="黑体" panose="02010609060101010101" pitchFamily="2" charset="-122"/>
            </a:endParaRPr>
          </a:p>
        </p:txBody>
      </p:sp>
      <p:sp>
        <p:nvSpPr>
          <p:cNvPr id="194579" name="Text Box 19"/>
          <p:cNvSpPr txBox="1">
            <a:spLocks noChangeArrowheads="1"/>
          </p:cNvSpPr>
          <p:nvPr/>
        </p:nvSpPr>
        <p:spPr bwMode="auto">
          <a:xfrm>
            <a:off x="1503405" y="2299172"/>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F</a:t>
            </a:r>
            <a:endParaRPr kumimoji="1" lang="en-US" altLang="zh-CN" b="1">
              <a:solidFill>
                <a:srgbClr val="000099"/>
              </a:solidFill>
              <a:latin typeface="+mn-lt"/>
              <a:ea typeface="黑体" panose="02010609060101010101" pitchFamily="2" charset="-122"/>
            </a:endParaRPr>
          </a:p>
        </p:txBody>
      </p:sp>
      <p:sp>
        <p:nvSpPr>
          <p:cNvPr id="194580" name="Text Box 20"/>
          <p:cNvSpPr txBox="1">
            <a:spLocks noChangeArrowheads="1"/>
          </p:cNvSpPr>
          <p:nvPr/>
        </p:nvSpPr>
        <p:spPr bwMode="auto">
          <a:xfrm>
            <a:off x="2053738" y="2297585"/>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194581" name="Text Box 21"/>
          <p:cNvSpPr txBox="1">
            <a:spLocks noChangeArrowheads="1"/>
          </p:cNvSpPr>
          <p:nvPr/>
        </p:nvSpPr>
        <p:spPr bwMode="auto">
          <a:xfrm>
            <a:off x="2605791" y="2299172"/>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endParaRPr kumimoji="1" lang="en-US" altLang="zh-CN" b="1">
              <a:solidFill>
                <a:srgbClr val="000099"/>
              </a:solidFill>
              <a:latin typeface="+mn-lt"/>
              <a:ea typeface="黑体" panose="02010609060101010101" pitchFamily="2" charset="-122"/>
            </a:endParaRPr>
          </a:p>
        </p:txBody>
      </p:sp>
      <p:sp>
        <p:nvSpPr>
          <p:cNvPr id="194582" name="Text Box 22"/>
          <p:cNvSpPr txBox="1">
            <a:spLocks noChangeArrowheads="1"/>
          </p:cNvSpPr>
          <p:nvPr/>
        </p:nvSpPr>
        <p:spPr bwMode="auto">
          <a:xfrm>
            <a:off x="7806215" y="248360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FCS</a:t>
            </a:r>
            <a:endParaRPr kumimoji="1" lang="en-US" altLang="zh-CN" b="1">
              <a:solidFill>
                <a:srgbClr val="000099"/>
              </a:solidFill>
              <a:latin typeface="+mn-lt"/>
              <a:ea typeface="黑体" panose="02010609060101010101" pitchFamily="2" charset="-122"/>
            </a:endParaRPr>
          </a:p>
        </p:txBody>
      </p:sp>
      <p:sp>
        <p:nvSpPr>
          <p:cNvPr id="194584" name="Text Box 24"/>
          <p:cNvSpPr txBox="1">
            <a:spLocks noChangeArrowheads="1"/>
          </p:cNvSpPr>
          <p:nvPr/>
        </p:nvSpPr>
        <p:spPr bwMode="auto">
          <a:xfrm>
            <a:off x="8812520" y="2319810"/>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F</a:t>
            </a:r>
            <a:endParaRPr kumimoji="1" lang="en-US" altLang="zh-CN" b="1">
              <a:solidFill>
                <a:srgbClr val="000099"/>
              </a:solidFill>
              <a:latin typeface="+mn-lt"/>
              <a:ea typeface="黑体" panose="02010609060101010101" pitchFamily="2" charset="-122"/>
            </a:endParaRPr>
          </a:p>
        </p:txBody>
      </p:sp>
      <p:sp>
        <p:nvSpPr>
          <p:cNvPr id="194585" name="Text Box 25"/>
          <p:cNvSpPr txBox="1">
            <a:spLocks noChangeArrowheads="1"/>
          </p:cNvSpPr>
          <p:nvPr/>
        </p:nvSpPr>
        <p:spPr bwMode="auto">
          <a:xfrm>
            <a:off x="8747167"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7E</a:t>
            </a:r>
            <a:endParaRPr kumimoji="1" lang="en-US" altLang="zh-CN" b="1">
              <a:solidFill>
                <a:srgbClr val="000099"/>
              </a:solidFill>
              <a:latin typeface="+mn-lt"/>
              <a:ea typeface="黑体" panose="02010609060101010101" pitchFamily="2" charset="-122"/>
            </a:endParaRPr>
          </a:p>
        </p:txBody>
      </p:sp>
      <p:sp>
        <p:nvSpPr>
          <p:cNvPr id="194588" name="Rectangle 28"/>
          <p:cNvSpPr>
            <a:spLocks noChangeArrowheads="1"/>
          </p:cNvSpPr>
          <p:nvPr/>
        </p:nvSpPr>
        <p:spPr bwMode="auto">
          <a:xfrm>
            <a:off x="4368578" y="2359497"/>
            <a:ext cx="3140340" cy="519113"/>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89" name="Text Box 29"/>
          <p:cNvSpPr txBox="1">
            <a:spLocks noChangeArrowheads="1"/>
          </p:cNvSpPr>
          <p:nvPr/>
        </p:nvSpPr>
        <p:spPr bwMode="auto">
          <a:xfrm>
            <a:off x="3431066" y="2467729"/>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anose="02010609060101010101" pitchFamily="2" charset="-122"/>
              </a:rPr>
              <a:t>协议</a:t>
            </a:r>
            <a:endParaRPr kumimoji="1" lang="zh-CN" altLang="en-US" b="1" dirty="0">
              <a:solidFill>
                <a:srgbClr val="000099"/>
              </a:solidFill>
              <a:latin typeface="+mn-lt"/>
              <a:ea typeface="黑体" panose="02010609060101010101" pitchFamily="2" charset="-122"/>
            </a:endParaRPr>
          </a:p>
        </p:txBody>
      </p:sp>
      <p:sp>
        <p:nvSpPr>
          <p:cNvPr id="194590" name="Text Box 30"/>
          <p:cNvSpPr txBox="1">
            <a:spLocks noChangeArrowheads="1"/>
          </p:cNvSpPr>
          <p:nvPr/>
        </p:nvSpPr>
        <p:spPr bwMode="auto">
          <a:xfrm>
            <a:off x="4912513" y="2483604"/>
            <a:ext cx="18838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anose="02010609060101010101" pitchFamily="2" charset="-122"/>
              </a:rPr>
              <a:t>信    息    部    分</a:t>
            </a:r>
            <a:endParaRPr kumimoji="1" lang="zh-CN" altLang="en-US" b="1" dirty="0">
              <a:solidFill>
                <a:srgbClr val="000099"/>
              </a:solidFill>
              <a:latin typeface="+mn-lt"/>
              <a:ea typeface="黑体" panose="02010609060101010101" pitchFamily="2" charset="-122"/>
            </a:endParaRPr>
          </a:p>
        </p:txBody>
      </p:sp>
      <p:sp>
        <p:nvSpPr>
          <p:cNvPr id="194594" name="AutoShape 34"/>
          <p:cNvSpPr/>
          <p:nvPr/>
        </p:nvSpPr>
        <p:spPr bwMode="auto">
          <a:xfrm rot="5400000">
            <a:off x="2808329" y="772262"/>
            <a:ext cx="176213" cy="2944283"/>
          </a:xfrm>
          <a:prstGeom prst="leftBrace">
            <a:avLst>
              <a:gd name="adj1" fmla="val 128528"/>
              <a:gd name="adj2" fmla="val 50069"/>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95" name="AutoShape 35"/>
          <p:cNvSpPr/>
          <p:nvPr/>
        </p:nvSpPr>
        <p:spPr bwMode="auto">
          <a:xfrm rot="5400000">
            <a:off x="8359222" y="1320280"/>
            <a:ext cx="161925" cy="1862535"/>
          </a:xfrm>
          <a:prstGeom prst="leftBrace">
            <a:avLst>
              <a:gd name="adj1" fmla="val 88480"/>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96" name="Text Box 36"/>
          <p:cNvSpPr txBox="1">
            <a:spLocks noChangeArrowheads="1"/>
          </p:cNvSpPr>
          <p:nvPr/>
        </p:nvSpPr>
        <p:spPr bwMode="auto">
          <a:xfrm>
            <a:off x="2542759"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首部</a:t>
            </a:r>
            <a:endParaRPr kumimoji="1" lang="zh-CN" altLang="en-US" sz="2000" b="1" dirty="0">
              <a:solidFill>
                <a:srgbClr val="000099"/>
              </a:solidFill>
              <a:latin typeface="+mn-lt"/>
              <a:ea typeface="黑体" panose="02010609060101010101" pitchFamily="2" charset="-122"/>
            </a:endParaRPr>
          </a:p>
        </p:txBody>
      </p:sp>
      <p:sp>
        <p:nvSpPr>
          <p:cNvPr id="194597" name="Text Box 37"/>
          <p:cNvSpPr txBox="1">
            <a:spLocks noChangeArrowheads="1"/>
          </p:cNvSpPr>
          <p:nvPr/>
        </p:nvSpPr>
        <p:spPr bwMode="auto">
          <a:xfrm>
            <a:off x="8094247"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尾部</a:t>
            </a:r>
            <a:endParaRPr kumimoji="1" lang="zh-CN" altLang="en-US" sz="2000" b="1">
              <a:solidFill>
                <a:srgbClr val="000099"/>
              </a:solidFill>
              <a:latin typeface="+mn-lt"/>
              <a:ea typeface="黑体" panose="02010609060101010101" pitchFamily="2" charset="-122"/>
            </a:endParaRPr>
          </a:p>
        </p:txBody>
      </p:sp>
      <p:sp>
        <p:nvSpPr>
          <p:cNvPr id="194598" name="Line 38"/>
          <p:cNvSpPr>
            <a:spLocks noChangeShapeType="1"/>
          </p:cNvSpPr>
          <p:nvPr/>
        </p:nvSpPr>
        <p:spPr bwMode="auto">
          <a:xfrm>
            <a:off x="1424294" y="1764185"/>
            <a:ext cx="0" cy="485775"/>
          </a:xfrm>
          <a:prstGeom prst="line">
            <a:avLst/>
          </a:prstGeom>
          <a:noFill/>
          <a:ln w="28575">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4600" name="Line 40"/>
          <p:cNvSpPr>
            <a:spLocks noChangeShapeType="1"/>
          </p:cNvSpPr>
          <p:nvPr/>
        </p:nvSpPr>
        <p:spPr bwMode="auto">
          <a:xfrm>
            <a:off x="7508917" y="2303934"/>
            <a:ext cx="0" cy="5953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601" name="Line 41"/>
          <p:cNvSpPr>
            <a:spLocks noChangeShapeType="1"/>
          </p:cNvSpPr>
          <p:nvPr/>
        </p:nvSpPr>
        <p:spPr bwMode="auto">
          <a:xfrm>
            <a:off x="4368577" y="2343622"/>
            <a:ext cx="0" cy="5556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602" name="AutoShape 42"/>
          <p:cNvSpPr>
            <a:spLocks noChangeArrowheads="1"/>
          </p:cNvSpPr>
          <p:nvPr/>
        </p:nvSpPr>
        <p:spPr bwMode="auto">
          <a:xfrm>
            <a:off x="5742691" y="1900710"/>
            <a:ext cx="294084" cy="566737"/>
          </a:xfrm>
          <a:prstGeom prst="downArrow">
            <a:avLst>
              <a:gd name="adj1" fmla="val 50000"/>
              <a:gd name="adj2" fmla="val 78290"/>
            </a:avLst>
          </a:prstGeom>
          <a:solidFill>
            <a:schemeClr val="accent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2" name="矩形 1"/>
          <p:cNvSpPr/>
          <p:nvPr/>
        </p:nvSpPr>
        <p:spPr>
          <a:xfrm>
            <a:off x="1496616" y="4010288"/>
            <a:ext cx="7624251" cy="1938992"/>
          </a:xfrm>
          <a:prstGeom prst="rect">
            <a:avLst/>
          </a:prstGeom>
          <a:solidFill>
            <a:srgbClr val="66FF66"/>
          </a:solidFill>
          <a:ln>
            <a:solidFill>
              <a:schemeClr val="tx1"/>
            </a:solidFill>
          </a:ln>
        </p:spPr>
        <p:txBody>
          <a:bodyPr wrap="square">
            <a:spAutoFit/>
          </a:bodyPr>
          <a:lstStyle/>
          <a:p>
            <a:pPr>
              <a:spcBef>
                <a:spcPts val="0"/>
              </a:spcBef>
            </a:pPr>
            <a:r>
              <a:rPr lang="en-US" altLang="zh-CN" sz="2400" b="1" dirty="0">
                <a:latin typeface="+mn-lt"/>
                <a:ea typeface="黑体" panose="02010609060101010101" pitchFamily="2" charset="-122"/>
              </a:rPr>
              <a:t>PPP </a:t>
            </a:r>
            <a:r>
              <a:rPr lang="zh-CN" altLang="en-US" sz="2400" b="1" dirty="0">
                <a:latin typeface="+mn-lt"/>
                <a:ea typeface="黑体" panose="02010609060101010101" pitchFamily="2" charset="-122"/>
              </a:rPr>
              <a:t>有一个 </a:t>
            </a:r>
            <a:r>
              <a:rPr lang="en-US" altLang="zh-CN" sz="2400" b="1" dirty="0">
                <a:latin typeface="+mn-lt"/>
                <a:ea typeface="黑体" panose="02010609060101010101" pitchFamily="2" charset="-122"/>
              </a:rPr>
              <a:t>2 </a:t>
            </a:r>
            <a:r>
              <a:rPr lang="zh-CN" altLang="en-US" sz="2400" b="1" dirty="0">
                <a:latin typeface="+mn-lt"/>
                <a:ea typeface="黑体" panose="02010609060101010101" pitchFamily="2" charset="-122"/>
              </a:rPr>
              <a:t>个字节的协议字段</a:t>
            </a:r>
            <a:r>
              <a:rPr lang="zh-CN" altLang="en-US" sz="2400" b="1" dirty="0" smtClean="0">
                <a:latin typeface="+mn-lt"/>
                <a:ea typeface="黑体" panose="02010609060101010101" pitchFamily="2" charset="-122"/>
              </a:rPr>
              <a:t>。其值</a:t>
            </a:r>
            <a:endParaRPr lang="zh-CN" altLang="en-US" sz="2400" b="1" dirty="0">
              <a:latin typeface="+mn-lt"/>
              <a:ea typeface="黑体" panose="02010609060101010101" pitchFamily="2" charset="-122"/>
            </a:endParaRPr>
          </a:p>
          <a:p>
            <a:pPr marL="360680" indent="-360680">
              <a:spcBef>
                <a:spcPts val="0"/>
              </a:spcBef>
              <a:buSzPct val="80000"/>
              <a:buFont typeface="Wingdings" panose="05000000000000000000" pitchFamily="2" charset="2"/>
              <a:buChar char="l"/>
            </a:pPr>
            <a:r>
              <a:rPr lang="zh-CN" altLang="en-US" sz="2400" b="1" dirty="0">
                <a:latin typeface="+mn-lt"/>
                <a:ea typeface="黑体" panose="02010609060101010101" pitchFamily="2" charset="-122"/>
              </a:rPr>
              <a:t>若</a:t>
            </a:r>
            <a:r>
              <a:rPr lang="zh-CN" altLang="en-US" sz="2400" b="1" dirty="0" smtClean="0">
                <a:latin typeface="+mn-lt"/>
                <a:ea typeface="黑体" panose="02010609060101010101" pitchFamily="2" charset="-122"/>
              </a:rPr>
              <a:t>为 </a:t>
            </a:r>
            <a:r>
              <a:rPr lang="en-US" altLang="zh-CN" sz="2400" b="1" dirty="0" smtClean="0">
                <a:latin typeface="+mn-lt"/>
                <a:ea typeface="黑体" panose="02010609060101010101" pitchFamily="2" charset="-122"/>
              </a:rPr>
              <a:t>0x0021</a:t>
            </a:r>
            <a:r>
              <a:rPr lang="zh-CN" altLang="en-US" sz="2400" b="1" dirty="0" smtClean="0">
                <a:latin typeface="+mn-lt"/>
                <a:ea typeface="黑体" panose="02010609060101010101" pitchFamily="2" charset="-122"/>
              </a:rPr>
              <a:t>，则信息字段就是 </a:t>
            </a:r>
            <a:r>
              <a:rPr lang="en-US" altLang="zh-CN" sz="2400" b="1" dirty="0" smtClean="0">
                <a:latin typeface="+mn-lt"/>
                <a:ea typeface="黑体" panose="02010609060101010101" pitchFamily="2" charset="-122"/>
              </a:rPr>
              <a:t>IP </a:t>
            </a:r>
            <a:r>
              <a:rPr lang="zh-CN" altLang="en-US" sz="2400" b="1" dirty="0">
                <a:latin typeface="+mn-lt"/>
                <a:ea typeface="黑体" panose="02010609060101010101" pitchFamily="2" charset="-122"/>
              </a:rPr>
              <a:t>数据报</a:t>
            </a:r>
            <a:r>
              <a:rPr lang="zh-CN" altLang="en-US" sz="2400" b="1" dirty="0" smtClean="0">
                <a:latin typeface="+mn-lt"/>
                <a:ea typeface="黑体" panose="02010609060101010101" pitchFamily="2" charset="-122"/>
              </a:rPr>
              <a:t>。</a:t>
            </a:r>
            <a:endParaRPr lang="en-US" altLang="zh-CN" sz="2400" b="1" dirty="0" smtClean="0">
              <a:latin typeface="+mn-lt"/>
              <a:ea typeface="黑体" panose="02010609060101010101" pitchFamily="2" charset="-122"/>
            </a:endParaRPr>
          </a:p>
          <a:p>
            <a:pPr marL="360680" indent="-360680">
              <a:spcBef>
                <a:spcPts val="0"/>
              </a:spcBef>
              <a:buSzPct val="80000"/>
              <a:buFont typeface="Wingdings" panose="05000000000000000000" pitchFamily="2" charset="2"/>
              <a:buChar char="l"/>
            </a:pPr>
            <a:r>
              <a:rPr lang="zh-CN" altLang="en-US" sz="2400" b="1" dirty="0">
                <a:ea typeface="黑体" panose="02010609060101010101" pitchFamily="2" charset="-122"/>
              </a:rPr>
              <a:t>若为 </a:t>
            </a:r>
            <a:r>
              <a:rPr lang="en-US" altLang="zh-CN" sz="2400" b="1" dirty="0">
                <a:ea typeface="黑体" panose="02010609060101010101" pitchFamily="2" charset="-122"/>
              </a:rPr>
              <a:t>0x8021</a:t>
            </a:r>
            <a:r>
              <a:rPr lang="zh-CN" altLang="en-US" sz="2400" b="1" dirty="0">
                <a:ea typeface="黑体" panose="02010609060101010101" pitchFamily="2" charset="-122"/>
              </a:rPr>
              <a:t>，则信息字段是网络控制数据</a:t>
            </a:r>
            <a:r>
              <a:rPr lang="zh-CN" altLang="en-US" sz="2400" b="1" dirty="0" smtClean="0">
                <a:ea typeface="黑体" panose="02010609060101010101" pitchFamily="2" charset="-122"/>
              </a:rPr>
              <a:t>。</a:t>
            </a:r>
            <a:endParaRPr lang="zh-CN" altLang="en-US" sz="2400" b="1" dirty="0">
              <a:latin typeface="+mn-lt"/>
              <a:ea typeface="黑体" panose="02010609060101010101" pitchFamily="2" charset="-122"/>
            </a:endParaRPr>
          </a:p>
          <a:p>
            <a:pPr marL="360680" indent="-360680">
              <a:spcBef>
                <a:spcPts val="0"/>
              </a:spcBef>
              <a:buSzPct val="80000"/>
              <a:buFont typeface="Wingdings" panose="05000000000000000000" pitchFamily="2" charset="2"/>
              <a:buChar char="l"/>
            </a:pPr>
            <a:r>
              <a:rPr lang="zh-CN" altLang="en-US" sz="2400" b="1" dirty="0">
                <a:latin typeface="+mn-lt"/>
                <a:ea typeface="黑体" panose="02010609060101010101" pitchFamily="2" charset="-122"/>
              </a:rPr>
              <a:t>若为 </a:t>
            </a:r>
            <a:r>
              <a:rPr lang="en-US" altLang="zh-CN" sz="2400" b="1" dirty="0" smtClean="0">
                <a:latin typeface="+mn-lt"/>
                <a:ea typeface="黑体" panose="02010609060101010101" pitchFamily="2" charset="-122"/>
              </a:rPr>
              <a:t>0xC021</a:t>
            </a:r>
            <a:r>
              <a:rPr lang="zh-CN" altLang="en-US" sz="2400" b="1" dirty="0">
                <a:latin typeface="+mn-lt"/>
                <a:ea typeface="黑体" panose="02010609060101010101" pitchFamily="2" charset="-122"/>
              </a:rPr>
              <a:t>，</a:t>
            </a:r>
            <a:r>
              <a:rPr lang="zh-CN" altLang="en-US" sz="2400" b="1" dirty="0" smtClean="0">
                <a:latin typeface="+mn-lt"/>
                <a:ea typeface="黑体" panose="02010609060101010101" pitchFamily="2" charset="-122"/>
              </a:rPr>
              <a:t>则</a:t>
            </a:r>
            <a:r>
              <a:rPr lang="zh-CN" altLang="en-US" sz="2400" b="1" dirty="0">
                <a:latin typeface="+mn-lt"/>
                <a:ea typeface="黑体" panose="02010609060101010101" pitchFamily="2" charset="-122"/>
              </a:rPr>
              <a:t>信息字段是 </a:t>
            </a:r>
            <a:r>
              <a:rPr lang="en-US" altLang="zh-CN" sz="2400" b="1" dirty="0">
                <a:latin typeface="+mn-lt"/>
                <a:ea typeface="黑体" panose="02010609060101010101" pitchFamily="2" charset="-122"/>
              </a:rPr>
              <a:t>PPP </a:t>
            </a:r>
            <a:r>
              <a:rPr lang="zh-CN" altLang="en-US" sz="2400" b="1" dirty="0">
                <a:latin typeface="+mn-lt"/>
                <a:ea typeface="黑体" panose="02010609060101010101" pitchFamily="2" charset="-122"/>
              </a:rPr>
              <a:t>链路控制数据。</a:t>
            </a:r>
            <a:endParaRPr lang="zh-CN" altLang="en-US" sz="2400" b="1" dirty="0">
              <a:latin typeface="+mn-lt"/>
              <a:ea typeface="黑体" panose="02010609060101010101" pitchFamily="2" charset="-122"/>
            </a:endParaRPr>
          </a:p>
          <a:p>
            <a:pPr marL="360680" indent="-360680">
              <a:spcBef>
                <a:spcPts val="0"/>
              </a:spcBef>
              <a:buSzPct val="80000"/>
              <a:buFont typeface="Wingdings" panose="05000000000000000000" pitchFamily="2" charset="2"/>
              <a:buChar char="l"/>
            </a:pPr>
            <a:r>
              <a:rPr lang="zh-CN" altLang="en-US" sz="2400" b="1" dirty="0" smtClean="0">
                <a:ea typeface="黑体" panose="02010609060101010101" pitchFamily="2" charset="-122"/>
              </a:rPr>
              <a:t>若</a:t>
            </a:r>
            <a:r>
              <a:rPr lang="zh-CN" altLang="en-US" sz="2400" b="1" dirty="0">
                <a:ea typeface="黑体" panose="02010609060101010101" pitchFamily="2" charset="-122"/>
              </a:rPr>
              <a:t>为 </a:t>
            </a:r>
            <a:r>
              <a:rPr lang="en-US" altLang="zh-CN" sz="2400" b="1" dirty="0" smtClean="0">
                <a:ea typeface="黑体" panose="02010609060101010101" pitchFamily="2" charset="-122"/>
              </a:rPr>
              <a:t>0xC023</a:t>
            </a:r>
            <a:r>
              <a:rPr lang="zh-CN" altLang="en-US" sz="2400" b="1" dirty="0" smtClean="0">
                <a:ea typeface="黑体" panose="02010609060101010101" pitchFamily="2" charset="-122"/>
              </a:rPr>
              <a:t>，</a:t>
            </a:r>
            <a:r>
              <a:rPr lang="zh-CN" altLang="en-US" sz="2400" b="1" dirty="0">
                <a:ea typeface="黑体" panose="02010609060101010101" pitchFamily="2" charset="-122"/>
              </a:rPr>
              <a:t>则信息字段</a:t>
            </a:r>
            <a:r>
              <a:rPr lang="zh-CN" altLang="en-US" sz="2400" b="1" dirty="0" smtClean="0">
                <a:ea typeface="黑体" panose="02010609060101010101" pitchFamily="2" charset="-122"/>
              </a:rPr>
              <a:t>是鉴别数据。</a:t>
            </a:r>
            <a:endParaRPr lang="en-US" altLang="zh-CN" sz="2400" b="1" dirty="0">
              <a:ea typeface="黑体" panose="02010609060101010101" pitchFamily="2" charset="-122"/>
            </a:endParaRPr>
          </a:p>
        </p:txBody>
      </p:sp>
      <p:sp>
        <p:nvSpPr>
          <p:cNvPr id="3" name="灯片编号占位符 2"/>
          <p:cNvSpPr>
            <a:spLocks noGrp="1"/>
          </p:cNvSpPr>
          <p:nvPr>
            <p:ph type="sldNum" sz="quarter" idx="12"/>
          </p:nvPr>
        </p:nvSpPr>
        <p:spPr/>
        <p:txBody>
          <a:bodyPr/>
          <a:p>
            <a:fld id="{14338B79-8FD5-46F1-8A19-651A319ADB19}" type="slidenum">
              <a:rPr lang="zh-CN" altLang="en-US"/>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algn="ctr"/>
            <a:r>
              <a:rPr lang="zh-CN" altLang="en-US" dirty="0"/>
              <a:t>透明传输问题 </a:t>
            </a:r>
            <a:endParaRPr lang="zh-CN" altLang="en-US" dirty="0"/>
          </a:p>
        </p:txBody>
      </p:sp>
      <p:sp>
        <p:nvSpPr>
          <p:cNvPr id="196611" name="Rectangle 3"/>
          <p:cNvSpPr>
            <a:spLocks noGrp="1" noChangeArrowheads="1"/>
          </p:cNvSpPr>
          <p:nvPr>
            <p:ph idx="1"/>
          </p:nvPr>
        </p:nvSpPr>
        <p:spPr/>
        <p:txBody>
          <a:bodyPr/>
          <a:lstStyle/>
          <a:p>
            <a:r>
              <a:rPr lang="zh-CN" altLang="en-US" dirty="0"/>
              <a:t>当 </a:t>
            </a:r>
            <a:r>
              <a:rPr lang="en-US" altLang="zh-CN" dirty="0"/>
              <a:t>PPP </a:t>
            </a:r>
            <a:r>
              <a:rPr lang="zh-CN" altLang="en-US" dirty="0"/>
              <a:t>用在同步传输链路时，协议规定采用硬件来完成</a:t>
            </a:r>
            <a:r>
              <a:rPr lang="zh-CN" altLang="en-US" dirty="0">
                <a:solidFill>
                  <a:srgbClr val="FF0000"/>
                </a:solidFill>
              </a:rPr>
              <a:t>比特填充</a:t>
            </a:r>
            <a:r>
              <a:rPr lang="zh-CN" altLang="en-US" dirty="0"/>
              <a:t>（和 </a:t>
            </a:r>
            <a:r>
              <a:rPr lang="en-US" altLang="zh-CN" dirty="0"/>
              <a:t>HDLC </a:t>
            </a:r>
            <a:r>
              <a:rPr lang="zh-CN" altLang="en-US" dirty="0"/>
              <a:t>的做法一样）。 </a:t>
            </a:r>
            <a:endParaRPr lang="zh-CN" altLang="en-US" sz="3600" dirty="0"/>
          </a:p>
          <a:p>
            <a:r>
              <a:rPr lang="zh-CN" altLang="en-US" dirty="0"/>
              <a:t>当 </a:t>
            </a:r>
            <a:r>
              <a:rPr lang="en-US" altLang="zh-CN" dirty="0"/>
              <a:t>PPP </a:t>
            </a:r>
            <a:r>
              <a:rPr lang="zh-CN" altLang="en-US" dirty="0"/>
              <a:t>用在异步传输时，就使用一种特殊的</a:t>
            </a:r>
            <a:r>
              <a:rPr lang="zh-CN" altLang="en-US" dirty="0">
                <a:solidFill>
                  <a:srgbClr val="FF0000"/>
                </a:solidFill>
              </a:rPr>
              <a:t>字符填充法。</a:t>
            </a:r>
            <a:r>
              <a:rPr lang="zh-CN" altLang="en-US" dirty="0"/>
              <a:t> </a:t>
            </a:r>
            <a:endParaRPr lang="zh-CN" altLang="en-US"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algn="ctr"/>
            <a:r>
              <a:rPr lang="zh-CN" altLang="en-US"/>
              <a:t>字符填充 </a:t>
            </a:r>
            <a:endParaRPr lang="zh-CN" altLang="en-US"/>
          </a:p>
        </p:txBody>
      </p:sp>
      <p:sp>
        <p:nvSpPr>
          <p:cNvPr id="197635" name="Rectangle 3"/>
          <p:cNvSpPr>
            <a:spLocks noGrp="1" noChangeArrowheads="1"/>
          </p:cNvSpPr>
          <p:nvPr>
            <p:ph idx="1"/>
          </p:nvPr>
        </p:nvSpPr>
        <p:spPr/>
        <p:txBody>
          <a:bodyPr/>
          <a:lstStyle/>
          <a:p>
            <a:pPr>
              <a:spcBef>
                <a:spcPts val="1200"/>
              </a:spcBef>
            </a:pPr>
            <a:r>
              <a:rPr lang="zh-CN" altLang="en-US" dirty="0"/>
              <a:t>将信息字段中出现的每一个 </a:t>
            </a:r>
            <a:r>
              <a:rPr lang="en-US" altLang="zh-CN" dirty="0"/>
              <a:t>0x7E </a:t>
            </a:r>
            <a:r>
              <a:rPr lang="zh-CN" altLang="en-US" dirty="0"/>
              <a:t>字节转变成为 </a:t>
            </a:r>
            <a:r>
              <a:rPr lang="en-US" altLang="zh-CN" dirty="0"/>
              <a:t>2 </a:t>
            </a:r>
            <a:r>
              <a:rPr lang="zh-CN" altLang="en-US" dirty="0"/>
              <a:t>字节</a:t>
            </a:r>
            <a:r>
              <a:rPr lang="zh-CN" altLang="en-US" dirty="0" smtClean="0"/>
              <a:t>序列 </a:t>
            </a:r>
            <a:r>
              <a:rPr lang="en-US" altLang="zh-CN" dirty="0" smtClean="0"/>
              <a:t>(</a:t>
            </a:r>
            <a:r>
              <a:rPr lang="en-US" altLang="zh-CN" dirty="0"/>
              <a:t>0x7D, 0x5E)</a:t>
            </a:r>
            <a:r>
              <a:rPr lang="zh-CN" altLang="en-US" dirty="0"/>
              <a:t>。 </a:t>
            </a:r>
            <a:endParaRPr lang="zh-CN" altLang="en-US" sz="3600" dirty="0"/>
          </a:p>
          <a:p>
            <a:pPr>
              <a:spcBef>
                <a:spcPts val="1200"/>
              </a:spcBef>
            </a:pPr>
            <a:r>
              <a:rPr lang="zh-CN" altLang="en-US" dirty="0"/>
              <a:t>若信息字段中出现一个 </a:t>
            </a:r>
            <a:r>
              <a:rPr lang="en-US" altLang="zh-CN" dirty="0"/>
              <a:t>0x7D </a:t>
            </a:r>
            <a:r>
              <a:rPr lang="zh-CN" altLang="en-US" dirty="0"/>
              <a:t>的字节</a:t>
            </a:r>
            <a:r>
              <a:rPr lang="en-US" altLang="zh-CN" dirty="0"/>
              <a:t>, </a:t>
            </a:r>
            <a:r>
              <a:rPr lang="zh-CN" altLang="en-US" dirty="0"/>
              <a:t>则将其转变成为 </a:t>
            </a:r>
            <a:r>
              <a:rPr lang="en-US" altLang="zh-CN" dirty="0"/>
              <a:t>2 </a:t>
            </a:r>
            <a:r>
              <a:rPr lang="zh-CN" altLang="en-US" dirty="0"/>
              <a:t>字节</a:t>
            </a:r>
            <a:r>
              <a:rPr lang="zh-CN" altLang="en-US" dirty="0" smtClean="0"/>
              <a:t>序列 </a:t>
            </a:r>
            <a:r>
              <a:rPr lang="en-US" altLang="zh-CN" dirty="0" smtClean="0"/>
              <a:t>(</a:t>
            </a:r>
            <a:r>
              <a:rPr lang="en-US" altLang="zh-CN" dirty="0"/>
              <a:t>0x7D, 0x5D)</a:t>
            </a:r>
            <a:r>
              <a:rPr lang="zh-CN" altLang="en-US" dirty="0"/>
              <a:t>。</a:t>
            </a:r>
            <a:endParaRPr lang="zh-CN" altLang="en-US" dirty="0"/>
          </a:p>
          <a:p>
            <a:pPr>
              <a:spcBef>
                <a:spcPts val="1200"/>
              </a:spcBef>
            </a:pPr>
            <a:r>
              <a:rPr lang="zh-CN" altLang="en-US" dirty="0"/>
              <a:t>若信息字段中出现 </a:t>
            </a:r>
            <a:r>
              <a:rPr lang="en-US" altLang="zh-CN" dirty="0"/>
              <a:t>ASCII </a:t>
            </a:r>
            <a:r>
              <a:rPr lang="zh-CN" altLang="en-US" dirty="0"/>
              <a:t>码的控制字符（即数值小于 </a:t>
            </a:r>
            <a:r>
              <a:rPr lang="en-US" altLang="zh-CN" dirty="0"/>
              <a:t>0x20 </a:t>
            </a:r>
            <a:r>
              <a:rPr lang="zh-CN" altLang="en-US" dirty="0"/>
              <a:t>的字符），则在该字符前面要加入一个 </a:t>
            </a:r>
            <a:r>
              <a:rPr lang="en-US" altLang="zh-CN" dirty="0"/>
              <a:t>0x7D </a:t>
            </a:r>
            <a:r>
              <a:rPr lang="zh-CN" altLang="en-US" dirty="0"/>
              <a:t>字节，同时将该字符的编码加以改变。  </a:t>
            </a:r>
            <a:endParaRPr lang="zh-CN" altLang="en-US"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lgn="ctr"/>
            <a:r>
              <a:rPr lang="zh-CN" altLang="en-US" dirty="0"/>
              <a:t>零比特填充 </a:t>
            </a:r>
            <a:endParaRPr lang="zh-CN" altLang="en-US" dirty="0"/>
          </a:p>
        </p:txBody>
      </p:sp>
      <p:sp>
        <p:nvSpPr>
          <p:cNvPr id="385027" name="Rectangle 3"/>
          <p:cNvSpPr>
            <a:spLocks noGrp="1" noChangeArrowheads="1"/>
          </p:cNvSpPr>
          <p:nvPr>
            <p:ph idx="1"/>
          </p:nvPr>
        </p:nvSpPr>
        <p:spPr/>
        <p:txBody>
          <a:bodyPr/>
          <a:lstStyle/>
          <a:p>
            <a:r>
              <a:rPr lang="en-US" altLang="zh-CN" dirty="0"/>
              <a:t>PPP </a:t>
            </a:r>
            <a:r>
              <a:rPr lang="zh-CN" altLang="en-US" dirty="0"/>
              <a:t>协议用在 </a:t>
            </a:r>
            <a:r>
              <a:rPr lang="en-US" altLang="zh-CN" dirty="0"/>
              <a:t>SONET/SDH </a:t>
            </a:r>
            <a:r>
              <a:rPr lang="zh-CN" altLang="en-US" dirty="0"/>
              <a:t>链路时</a:t>
            </a:r>
            <a:r>
              <a:rPr lang="zh-CN" altLang="en-US" dirty="0" smtClean="0"/>
              <a:t>，使用</a:t>
            </a:r>
            <a:r>
              <a:rPr lang="zh-CN" altLang="en-US" dirty="0"/>
              <a:t>同步传输（一连串的比特连续传送）。</a:t>
            </a:r>
            <a:r>
              <a:rPr lang="zh-CN" altLang="en-US" dirty="0">
                <a:solidFill>
                  <a:srgbClr val="0000CC"/>
                </a:solidFill>
              </a:rPr>
              <a:t>这时 </a:t>
            </a:r>
            <a:r>
              <a:rPr lang="en-US" altLang="zh-CN" dirty="0">
                <a:solidFill>
                  <a:srgbClr val="0000CC"/>
                </a:solidFill>
              </a:rPr>
              <a:t>PPP </a:t>
            </a:r>
            <a:r>
              <a:rPr lang="zh-CN" altLang="en-US" dirty="0">
                <a:solidFill>
                  <a:srgbClr val="0000CC"/>
                </a:solidFill>
              </a:rPr>
              <a:t>协议采用</a:t>
            </a:r>
            <a:r>
              <a:rPr lang="zh-CN" altLang="en-US" dirty="0">
                <a:solidFill>
                  <a:srgbClr val="FF0000"/>
                </a:solidFill>
              </a:rPr>
              <a:t>零比特填充</a:t>
            </a:r>
            <a:r>
              <a:rPr lang="zh-CN" altLang="en-US" dirty="0">
                <a:solidFill>
                  <a:srgbClr val="0000CC"/>
                </a:solidFill>
              </a:rPr>
              <a:t>方法来实现透明传输。</a:t>
            </a:r>
            <a:endParaRPr lang="zh-CN" altLang="en-US" dirty="0">
              <a:solidFill>
                <a:srgbClr val="0000CC"/>
              </a:solidFill>
            </a:endParaRPr>
          </a:p>
          <a:p>
            <a:r>
              <a:rPr lang="zh-CN" altLang="en-US" dirty="0"/>
              <a:t>在发送端，只要发现有 </a:t>
            </a:r>
            <a:r>
              <a:rPr lang="en-US" altLang="zh-CN" dirty="0"/>
              <a:t>5 </a:t>
            </a:r>
            <a:r>
              <a:rPr lang="zh-CN" altLang="en-US" dirty="0"/>
              <a:t>个连续 </a:t>
            </a:r>
            <a:r>
              <a:rPr lang="en-US" altLang="zh-CN" dirty="0"/>
              <a:t>1</a:t>
            </a:r>
            <a:r>
              <a:rPr lang="zh-CN" altLang="en-US" dirty="0"/>
              <a:t>，则立即填入一个 </a:t>
            </a:r>
            <a:r>
              <a:rPr lang="en-US" altLang="zh-CN" dirty="0"/>
              <a:t>0</a:t>
            </a:r>
            <a:r>
              <a:rPr lang="zh-CN" altLang="en-US" dirty="0" smtClean="0"/>
              <a:t>。</a:t>
            </a:r>
            <a:endParaRPr lang="en-US" altLang="zh-CN" dirty="0" smtClean="0"/>
          </a:p>
          <a:p>
            <a:r>
              <a:rPr lang="zh-CN" altLang="en-US" dirty="0" smtClean="0"/>
              <a:t>接收</a:t>
            </a:r>
            <a:r>
              <a:rPr lang="zh-CN" altLang="en-US" dirty="0"/>
              <a:t>端对帧中的比特流进行扫描。每当发现 </a:t>
            </a:r>
            <a:r>
              <a:rPr lang="en-US" altLang="zh-CN" dirty="0"/>
              <a:t>5 </a:t>
            </a:r>
            <a:r>
              <a:rPr lang="zh-CN" altLang="en-US" dirty="0"/>
              <a:t>个连续</a:t>
            </a:r>
            <a:r>
              <a:rPr lang="en-US" altLang="zh-CN" dirty="0"/>
              <a:t>1</a:t>
            </a:r>
            <a:r>
              <a:rPr lang="zh-CN" altLang="en-US" dirty="0"/>
              <a:t>时，就把这 </a:t>
            </a:r>
            <a:r>
              <a:rPr lang="en-US" altLang="zh-CN" dirty="0"/>
              <a:t>5 </a:t>
            </a:r>
            <a:r>
              <a:rPr lang="zh-CN" altLang="en-US" dirty="0"/>
              <a:t>个连续 </a:t>
            </a:r>
            <a:r>
              <a:rPr lang="en-US" altLang="zh-CN" dirty="0"/>
              <a:t>1 </a:t>
            </a:r>
            <a:r>
              <a:rPr lang="zh-CN" altLang="en-US" dirty="0"/>
              <a:t>后的一个 </a:t>
            </a:r>
            <a:r>
              <a:rPr lang="en-US" altLang="zh-CN" dirty="0"/>
              <a:t>0 </a:t>
            </a:r>
            <a:r>
              <a:rPr lang="zh-CN" altLang="en-US" dirty="0" smtClean="0"/>
              <a:t>删除。</a:t>
            </a:r>
            <a:endParaRPr lang="zh-CN" altLang="en-US"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zh-CN" altLang="en-US" dirty="0"/>
              <a:t>零比特填充 </a:t>
            </a:r>
            <a:endParaRPr lang="zh-CN" altLang="en-US" dirty="0"/>
          </a:p>
        </p:txBody>
      </p:sp>
      <p:sp>
        <p:nvSpPr>
          <p:cNvPr id="7" name="AutoShape 20"/>
          <p:cNvSpPr>
            <a:spLocks noChangeArrowheads="1"/>
          </p:cNvSpPr>
          <p:nvPr/>
        </p:nvSpPr>
        <p:spPr bwMode="auto">
          <a:xfrm>
            <a:off x="5601072" y="4585395"/>
            <a:ext cx="2497138" cy="520997"/>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8" name="AutoShape 5"/>
          <p:cNvSpPr>
            <a:spLocks noChangeArrowheads="1"/>
          </p:cNvSpPr>
          <p:nvPr/>
        </p:nvSpPr>
        <p:spPr bwMode="auto">
          <a:xfrm>
            <a:off x="7113240" y="4641806"/>
            <a:ext cx="276911" cy="439860"/>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 name="Rectangle 17"/>
          <p:cNvSpPr>
            <a:spLocks noChangeArrowheads="1"/>
          </p:cNvSpPr>
          <p:nvPr/>
        </p:nvSpPr>
        <p:spPr bwMode="auto">
          <a:xfrm>
            <a:off x="4775071" y="4615780"/>
            <a:ext cx="47144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0 1 0 </a:t>
            </a:r>
            <a:r>
              <a:rPr kumimoji="1" lang="en-US" altLang="zh-CN" sz="2400" b="1" dirty="0">
                <a:solidFill>
                  <a:srgbClr val="C00000"/>
                </a:solidFill>
                <a:latin typeface="+mn-lt"/>
                <a:ea typeface="黑体" panose="02010609060101010101" pitchFamily="2" charset="-122"/>
              </a:rPr>
              <a:t>0 1 1 1 1 1 </a:t>
            </a:r>
            <a:r>
              <a:rPr kumimoji="1" lang="en-US" altLang="zh-CN" sz="2400" b="1" dirty="0">
                <a:solidFill>
                  <a:srgbClr val="000099"/>
                </a:solidFill>
                <a:latin typeface="+mn-lt"/>
                <a:ea typeface="黑体" panose="02010609060101010101" pitchFamily="2" charset="-122"/>
              </a:rPr>
              <a:t>0 </a:t>
            </a:r>
            <a:r>
              <a:rPr kumimoji="1" lang="en-US" altLang="zh-CN" sz="2400" b="1" dirty="0">
                <a:solidFill>
                  <a:srgbClr val="C00000"/>
                </a:solidFill>
                <a:latin typeface="+mn-lt"/>
                <a:ea typeface="黑体" panose="02010609060101010101" pitchFamily="2" charset="-122"/>
              </a:rPr>
              <a:t>1 0</a:t>
            </a:r>
            <a:r>
              <a:rPr kumimoji="1" lang="en-US" altLang="zh-CN" sz="2400" b="1" dirty="0">
                <a:solidFill>
                  <a:srgbClr val="000099"/>
                </a:solidFill>
                <a:latin typeface="+mn-lt"/>
                <a:ea typeface="黑体" panose="02010609060101010101" pitchFamily="2" charset="-122"/>
              </a:rPr>
              <a:t> 0 0 1 0 1 0</a:t>
            </a:r>
            <a:endParaRPr kumimoji="1" lang="en-US" altLang="zh-CN" sz="2400" b="1" dirty="0">
              <a:solidFill>
                <a:srgbClr val="000099"/>
              </a:solidFill>
              <a:latin typeface="+mn-lt"/>
              <a:ea typeface="黑体" panose="02010609060101010101" pitchFamily="2" charset="-122"/>
            </a:endParaRPr>
          </a:p>
        </p:txBody>
      </p:sp>
      <p:sp>
        <p:nvSpPr>
          <p:cNvPr id="10" name="AutoShape 19"/>
          <p:cNvSpPr>
            <a:spLocks noChangeArrowheads="1"/>
          </p:cNvSpPr>
          <p:nvPr/>
        </p:nvSpPr>
        <p:spPr bwMode="auto">
          <a:xfrm>
            <a:off x="5554135" y="2962698"/>
            <a:ext cx="2497138" cy="538310"/>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1" name="AutoShape 6"/>
          <p:cNvSpPr>
            <a:spLocks noChangeArrowheads="1"/>
          </p:cNvSpPr>
          <p:nvPr/>
        </p:nvSpPr>
        <p:spPr bwMode="auto">
          <a:xfrm>
            <a:off x="5524900" y="1378100"/>
            <a:ext cx="2213371" cy="466724"/>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2" name="Rectangle 8"/>
          <p:cNvSpPr>
            <a:spLocks noChangeArrowheads="1"/>
          </p:cNvSpPr>
          <p:nvPr/>
        </p:nvSpPr>
        <p:spPr bwMode="auto">
          <a:xfrm>
            <a:off x="4671883" y="1375693"/>
            <a:ext cx="445795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0 1 0 </a:t>
            </a:r>
            <a:r>
              <a:rPr kumimoji="1" lang="en-US" altLang="zh-CN" sz="2400" b="1" dirty="0">
                <a:solidFill>
                  <a:srgbClr val="C00000"/>
                </a:solidFill>
                <a:latin typeface="+mn-lt"/>
                <a:ea typeface="黑体" panose="02010609060101010101" pitchFamily="2" charset="-122"/>
              </a:rPr>
              <a:t>0 1 1 1 1 1 1 0 </a:t>
            </a:r>
            <a:r>
              <a:rPr kumimoji="1" lang="en-US" altLang="zh-CN" sz="2400" b="1" dirty="0">
                <a:solidFill>
                  <a:srgbClr val="000099"/>
                </a:solidFill>
                <a:latin typeface="+mn-lt"/>
                <a:ea typeface="黑体" panose="02010609060101010101" pitchFamily="2" charset="-122"/>
              </a:rPr>
              <a:t>0 0 1 0 1 0</a:t>
            </a:r>
            <a:endParaRPr kumimoji="1" lang="en-US" altLang="zh-CN" sz="2400" b="1" dirty="0">
              <a:solidFill>
                <a:srgbClr val="000099"/>
              </a:solidFill>
              <a:latin typeface="+mn-lt"/>
              <a:ea typeface="黑体" panose="02010609060101010101" pitchFamily="2" charset="-122"/>
            </a:endParaRPr>
          </a:p>
        </p:txBody>
      </p:sp>
      <p:sp>
        <p:nvSpPr>
          <p:cNvPr id="13" name="AutoShape 4"/>
          <p:cNvSpPr>
            <a:spLocks noChangeArrowheads="1"/>
          </p:cNvSpPr>
          <p:nvPr/>
        </p:nvSpPr>
        <p:spPr bwMode="auto">
          <a:xfrm>
            <a:off x="7036156" y="3009328"/>
            <a:ext cx="263128" cy="463105"/>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 name="Rectangle 16"/>
          <p:cNvSpPr>
            <a:spLocks noChangeArrowheads="1"/>
          </p:cNvSpPr>
          <p:nvPr/>
        </p:nvSpPr>
        <p:spPr bwMode="auto">
          <a:xfrm>
            <a:off x="4709719" y="3026692"/>
            <a:ext cx="47144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0 1 0 </a:t>
            </a:r>
            <a:r>
              <a:rPr kumimoji="1" lang="en-US" altLang="zh-CN" sz="2400" b="1" dirty="0">
                <a:solidFill>
                  <a:srgbClr val="C00000"/>
                </a:solidFill>
                <a:latin typeface="+mn-lt"/>
                <a:ea typeface="黑体" panose="02010609060101010101" pitchFamily="2" charset="-122"/>
              </a:rPr>
              <a:t>0 1 1 1 1 1 </a:t>
            </a:r>
            <a:r>
              <a:rPr kumimoji="1" lang="en-US" altLang="zh-CN" sz="2400" b="1" dirty="0">
                <a:solidFill>
                  <a:srgbClr val="000099"/>
                </a:solidFill>
                <a:latin typeface="+mn-lt"/>
                <a:ea typeface="黑体" panose="02010609060101010101" pitchFamily="2" charset="-122"/>
              </a:rPr>
              <a:t>0 </a:t>
            </a:r>
            <a:r>
              <a:rPr kumimoji="1" lang="en-US" altLang="zh-CN" sz="2400" b="1" dirty="0">
                <a:solidFill>
                  <a:srgbClr val="C00000"/>
                </a:solidFill>
                <a:latin typeface="+mn-lt"/>
                <a:ea typeface="黑体" panose="02010609060101010101" pitchFamily="2" charset="-122"/>
              </a:rPr>
              <a:t>1 0</a:t>
            </a:r>
            <a:r>
              <a:rPr kumimoji="1" lang="en-US" altLang="zh-CN" sz="2400" b="1" dirty="0">
                <a:solidFill>
                  <a:srgbClr val="000099"/>
                </a:solidFill>
                <a:latin typeface="+mn-lt"/>
                <a:ea typeface="黑体" panose="02010609060101010101" pitchFamily="2" charset="-122"/>
              </a:rPr>
              <a:t> 0 0 1 0 1 0</a:t>
            </a:r>
            <a:endParaRPr kumimoji="1" lang="en-US" altLang="zh-CN" sz="2400" b="1" dirty="0">
              <a:solidFill>
                <a:srgbClr val="000099"/>
              </a:solidFill>
              <a:latin typeface="+mn-lt"/>
              <a:ea typeface="黑体" panose="02010609060101010101" pitchFamily="2" charset="-122"/>
            </a:endParaRPr>
          </a:p>
        </p:txBody>
      </p:sp>
      <p:sp>
        <p:nvSpPr>
          <p:cNvPr id="15" name="Rectangle 7"/>
          <p:cNvSpPr>
            <a:spLocks noChangeArrowheads="1"/>
          </p:cNvSpPr>
          <p:nvPr/>
        </p:nvSpPr>
        <p:spPr bwMode="auto">
          <a:xfrm>
            <a:off x="1252682" y="1268760"/>
            <a:ext cx="312425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anose="02010609060101010101" pitchFamily="2" charset="-122"/>
              </a:rPr>
              <a:t>信息字段中出现了和</a:t>
            </a:r>
            <a:endParaRPr kumimoji="1" lang="zh-CN" altLang="en-US" sz="2400" b="1" dirty="0">
              <a:solidFill>
                <a:srgbClr val="000099"/>
              </a:solidFill>
              <a:latin typeface="+mn-lt"/>
              <a:ea typeface="黑体" panose="02010609060101010101" pitchFamily="2" charset="-122"/>
            </a:endParaRPr>
          </a:p>
          <a:p>
            <a:pPr algn="ctr" defTabSz="762000" eaLnBrk="0" hangingPunct="0"/>
            <a:r>
              <a:rPr kumimoji="1" lang="zh-CN" altLang="en-US" sz="2400" b="1" dirty="0">
                <a:solidFill>
                  <a:srgbClr val="000099"/>
                </a:solidFill>
                <a:latin typeface="+mn-lt"/>
                <a:ea typeface="黑体" panose="02010609060101010101" pitchFamily="2" charset="-122"/>
              </a:rPr>
              <a:t>标志字段 </a:t>
            </a:r>
            <a:r>
              <a:rPr kumimoji="1" lang="en-US" altLang="zh-CN" sz="2400" b="1" dirty="0">
                <a:solidFill>
                  <a:srgbClr val="000099"/>
                </a:solidFill>
                <a:latin typeface="+mn-lt"/>
                <a:ea typeface="黑体" panose="02010609060101010101" pitchFamily="2" charset="-122"/>
              </a:rPr>
              <a:t>F </a:t>
            </a:r>
            <a:r>
              <a:rPr kumimoji="1" lang="zh-CN" altLang="en-US" sz="2400" b="1" dirty="0">
                <a:solidFill>
                  <a:srgbClr val="000099"/>
                </a:solidFill>
                <a:latin typeface="+mn-lt"/>
                <a:ea typeface="黑体" panose="02010609060101010101" pitchFamily="2" charset="-122"/>
              </a:rPr>
              <a:t>完全一样</a:t>
            </a:r>
            <a:endParaRPr kumimoji="1" lang="zh-CN" altLang="en-US" sz="2400" b="1" dirty="0">
              <a:solidFill>
                <a:srgbClr val="000099"/>
              </a:solidFill>
              <a:latin typeface="+mn-lt"/>
              <a:ea typeface="黑体" panose="02010609060101010101" pitchFamily="2" charset="-122"/>
            </a:endParaRPr>
          </a:p>
          <a:p>
            <a:pPr algn="ctr" defTabSz="762000" eaLnBrk="0" hangingPunct="0"/>
            <a:r>
              <a:rPr kumimoji="1" lang="zh-CN" altLang="en-US" sz="2400" b="1" dirty="0">
                <a:solidFill>
                  <a:srgbClr val="000099"/>
                </a:solidFill>
                <a:latin typeface="+mn-lt"/>
                <a:ea typeface="黑体" panose="02010609060101010101" pitchFamily="2" charset="-122"/>
              </a:rPr>
              <a:t>的 </a:t>
            </a:r>
            <a:r>
              <a:rPr kumimoji="1" lang="en-US" altLang="zh-CN" sz="2400" b="1" dirty="0">
                <a:solidFill>
                  <a:srgbClr val="000099"/>
                </a:solidFill>
                <a:latin typeface="+mn-lt"/>
                <a:ea typeface="黑体" panose="02010609060101010101" pitchFamily="2" charset="-122"/>
              </a:rPr>
              <a:t>8 </a:t>
            </a:r>
            <a:r>
              <a:rPr kumimoji="1" lang="zh-CN" altLang="en-US" sz="2400" b="1" dirty="0">
                <a:solidFill>
                  <a:srgbClr val="000099"/>
                </a:solidFill>
                <a:latin typeface="+mn-lt"/>
                <a:ea typeface="黑体" panose="02010609060101010101" pitchFamily="2" charset="-122"/>
              </a:rPr>
              <a:t>比特组合</a:t>
            </a:r>
            <a:endParaRPr kumimoji="1" lang="zh-CN" altLang="en-US" sz="2400" b="1" dirty="0">
              <a:solidFill>
                <a:srgbClr val="000099"/>
              </a:solidFill>
              <a:latin typeface="+mn-lt"/>
              <a:ea typeface="黑体" panose="02010609060101010101" pitchFamily="2" charset="-122"/>
            </a:endParaRPr>
          </a:p>
        </p:txBody>
      </p:sp>
      <p:sp>
        <p:nvSpPr>
          <p:cNvPr id="16" name="Rectangle 9"/>
          <p:cNvSpPr>
            <a:spLocks noChangeArrowheads="1"/>
          </p:cNvSpPr>
          <p:nvPr/>
        </p:nvSpPr>
        <p:spPr bwMode="auto">
          <a:xfrm>
            <a:off x="1036277" y="3107084"/>
            <a:ext cx="3340659"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anose="02010609060101010101" pitchFamily="2" charset="-122"/>
              </a:rPr>
              <a:t>发送端在 </a:t>
            </a:r>
            <a:r>
              <a:rPr kumimoji="1" lang="en-US" altLang="zh-CN" sz="2400" b="1" dirty="0">
                <a:solidFill>
                  <a:srgbClr val="000099"/>
                </a:solidFill>
                <a:latin typeface="+mn-lt"/>
                <a:ea typeface="黑体" panose="02010609060101010101" pitchFamily="2" charset="-122"/>
              </a:rPr>
              <a:t>5 </a:t>
            </a:r>
            <a:r>
              <a:rPr kumimoji="1" lang="zh-CN" altLang="en-US" sz="2400" b="1" dirty="0">
                <a:solidFill>
                  <a:srgbClr val="000099"/>
                </a:solidFill>
                <a:latin typeface="+mn-lt"/>
                <a:ea typeface="黑体" panose="02010609060101010101" pitchFamily="2" charset="-122"/>
              </a:rPr>
              <a:t>个连 </a:t>
            </a:r>
            <a:r>
              <a:rPr kumimoji="1" lang="en-US" altLang="zh-CN" sz="2400" b="1" dirty="0">
                <a:solidFill>
                  <a:srgbClr val="000099"/>
                </a:solidFill>
                <a:latin typeface="+mn-lt"/>
                <a:ea typeface="黑体" panose="02010609060101010101" pitchFamily="2" charset="-122"/>
              </a:rPr>
              <a:t>1 </a:t>
            </a:r>
            <a:r>
              <a:rPr kumimoji="1" lang="zh-CN" altLang="en-US" sz="2400" b="1" dirty="0">
                <a:solidFill>
                  <a:srgbClr val="000099"/>
                </a:solidFill>
                <a:latin typeface="+mn-lt"/>
                <a:ea typeface="黑体" panose="02010609060101010101" pitchFamily="2" charset="-122"/>
              </a:rPr>
              <a:t>之后</a:t>
            </a:r>
            <a:endParaRPr kumimoji="1" lang="zh-CN" altLang="en-US" sz="2400" b="1" dirty="0">
              <a:solidFill>
                <a:srgbClr val="000099"/>
              </a:solidFill>
              <a:latin typeface="+mn-lt"/>
              <a:ea typeface="黑体" panose="02010609060101010101" pitchFamily="2" charset="-122"/>
            </a:endParaRPr>
          </a:p>
          <a:p>
            <a:pPr defTabSz="762000" eaLnBrk="0" hangingPunct="0"/>
            <a:r>
              <a:rPr kumimoji="1" lang="zh-CN" altLang="en-US" sz="2400" b="1" dirty="0">
                <a:solidFill>
                  <a:srgbClr val="000099"/>
                </a:solidFill>
                <a:latin typeface="+mn-lt"/>
                <a:ea typeface="黑体" panose="02010609060101010101" pitchFamily="2" charset="-122"/>
              </a:rPr>
              <a:t>填入 </a:t>
            </a:r>
            <a:r>
              <a:rPr kumimoji="1" lang="en-US" altLang="zh-CN" sz="2400" b="1" dirty="0">
                <a:solidFill>
                  <a:srgbClr val="000099"/>
                </a:solidFill>
                <a:latin typeface="+mn-lt"/>
                <a:ea typeface="黑体" panose="02010609060101010101" pitchFamily="2" charset="-122"/>
              </a:rPr>
              <a:t>0 </a:t>
            </a:r>
            <a:r>
              <a:rPr kumimoji="1" lang="zh-CN" altLang="en-US" sz="2400" b="1" dirty="0">
                <a:solidFill>
                  <a:srgbClr val="000099"/>
                </a:solidFill>
                <a:latin typeface="+mn-lt"/>
                <a:ea typeface="黑体" panose="02010609060101010101" pitchFamily="2" charset="-122"/>
              </a:rPr>
              <a:t>比特再发送出去</a:t>
            </a:r>
            <a:endParaRPr kumimoji="1" lang="zh-CN" altLang="en-US" sz="2400" b="1" dirty="0">
              <a:solidFill>
                <a:srgbClr val="000099"/>
              </a:solidFill>
              <a:latin typeface="+mn-lt"/>
              <a:ea typeface="黑体" panose="02010609060101010101" pitchFamily="2" charset="-122"/>
            </a:endParaRPr>
          </a:p>
        </p:txBody>
      </p:sp>
      <p:sp>
        <p:nvSpPr>
          <p:cNvPr id="17" name="Rectangle 10"/>
          <p:cNvSpPr>
            <a:spLocks noChangeArrowheads="1"/>
          </p:cNvSpPr>
          <p:nvPr/>
        </p:nvSpPr>
        <p:spPr bwMode="auto">
          <a:xfrm>
            <a:off x="1687096" y="4760808"/>
            <a:ext cx="2689840"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smtClean="0">
                <a:solidFill>
                  <a:srgbClr val="000099"/>
                </a:solidFill>
                <a:latin typeface="+mn-lt"/>
                <a:ea typeface="黑体" panose="02010609060101010101" pitchFamily="2" charset="-122"/>
              </a:rPr>
              <a:t>接收</a:t>
            </a:r>
            <a:r>
              <a:rPr kumimoji="1" lang="zh-CN" altLang="en-US" sz="2400" b="1" dirty="0">
                <a:solidFill>
                  <a:srgbClr val="000099"/>
                </a:solidFill>
                <a:latin typeface="+mn-lt"/>
                <a:ea typeface="黑体" panose="02010609060101010101" pitchFamily="2" charset="-122"/>
              </a:rPr>
              <a:t>端把 </a:t>
            </a:r>
            <a:r>
              <a:rPr kumimoji="1" lang="en-US" altLang="zh-CN" sz="2400" b="1" dirty="0">
                <a:solidFill>
                  <a:srgbClr val="000099"/>
                </a:solidFill>
                <a:latin typeface="+mn-lt"/>
                <a:ea typeface="黑体" panose="02010609060101010101" pitchFamily="2" charset="-122"/>
              </a:rPr>
              <a:t>5 </a:t>
            </a:r>
            <a:r>
              <a:rPr kumimoji="1" lang="zh-CN" altLang="en-US" sz="2400" b="1" dirty="0">
                <a:solidFill>
                  <a:srgbClr val="000099"/>
                </a:solidFill>
                <a:latin typeface="+mn-lt"/>
                <a:ea typeface="黑体" panose="02010609060101010101" pitchFamily="2" charset="-122"/>
              </a:rPr>
              <a:t>个连 </a:t>
            </a:r>
            <a:r>
              <a:rPr kumimoji="1" lang="en-US" altLang="zh-CN" sz="2400" b="1" dirty="0">
                <a:solidFill>
                  <a:srgbClr val="000099"/>
                </a:solidFill>
                <a:latin typeface="+mn-lt"/>
                <a:ea typeface="黑体" panose="02010609060101010101" pitchFamily="2" charset="-122"/>
              </a:rPr>
              <a:t>1</a:t>
            </a:r>
            <a:endParaRPr kumimoji="1" lang="en-US" altLang="zh-CN" sz="2400" b="1" dirty="0">
              <a:solidFill>
                <a:srgbClr val="000099"/>
              </a:solidFill>
              <a:latin typeface="+mn-lt"/>
              <a:ea typeface="黑体" panose="02010609060101010101" pitchFamily="2" charset="-122"/>
            </a:endParaRPr>
          </a:p>
          <a:p>
            <a:pPr algn="ctr" defTabSz="762000" eaLnBrk="0" hangingPunct="0"/>
            <a:r>
              <a:rPr kumimoji="1" lang="zh-CN" altLang="en-US" sz="2400" b="1" dirty="0">
                <a:solidFill>
                  <a:srgbClr val="000099"/>
                </a:solidFill>
                <a:latin typeface="+mn-lt"/>
                <a:ea typeface="黑体" panose="02010609060101010101" pitchFamily="2" charset="-122"/>
              </a:rPr>
              <a:t>之后的 </a:t>
            </a:r>
            <a:r>
              <a:rPr kumimoji="1" lang="en-US" altLang="zh-CN" sz="2400" b="1" dirty="0">
                <a:solidFill>
                  <a:srgbClr val="000099"/>
                </a:solidFill>
                <a:latin typeface="+mn-lt"/>
                <a:ea typeface="黑体" panose="02010609060101010101" pitchFamily="2" charset="-122"/>
              </a:rPr>
              <a:t>0 </a:t>
            </a:r>
            <a:r>
              <a:rPr kumimoji="1" lang="zh-CN" altLang="en-US" sz="2400" b="1" dirty="0">
                <a:solidFill>
                  <a:srgbClr val="000099"/>
                </a:solidFill>
                <a:latin typeface="+mn-lt"/>
                <a:ea typeface="黑体" panose="02010609060101010101" pitchFamily="2" charset="-122"/>
              </a:rPr>
              <a:t>比特删除</a:t>
            </a:r>
            <a:endParaRPr kumimoji="1" lang="zh-CN" altLang="en-US" sz="2400" b="1" dirty="0">
              <a:solidFill>
                <a:srgbClr val="000099"/>
              </a:solidFill>
              <a:latin typeface="+mn-lt"/>
              <a:ea typeface="黑体" panose="02010609060101010101" pitchFamily="2" charset="-122"/>
            </a:endParaRPr>
          </a:p>
        </p:txBody>
      </p:sp>
      <p:sp>
        <p:nvSpPr>
          <p:cNvPr id="18" name="Rectangle 11"/>
          <p:cNvSpPr>
            <a:spLocks noChangeArrowheads="1"/>
          </p:cNvSpPr>
          <p:nvPr/>
        </p:nvSpPr>
        <p:spPr bwMode="auto">
          <a:xfrm>
            <a:off x="4948769" y="2145630"/>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anose="02010609060101010101" pitchFamily="2" charset="-122"/>
              </a:rPr>
              <a:t>会被误认为是标志字段 </a:t>
            </a:r>
            <a:r>
              <a:rPr kumimoji="1" lang="en-US" altLang="zh-CN" sz="2400" b="1" dirty="0">
                <a:solidFill>
                  <a:srgbClr val="C00000"/>
                </a:solidFill>
                <a:latin typeface="+mn-lt"/>
                <a:ea typeface="黑体" panose="02010609060101010101" pitchFamily="2" charset="-122"/>
              </a:rPr>
              <a:t>F </a:t>
            </a:r>
            <a:endParaRPr kumimoji="1" lang="en-US" altLang="zh-CN" sz="2400" b="1" dirty="0">
              <a:solidFill>
                <a:srgbClr val="C00000"/>
              </a:solidFill>
              <a:latin typeface="+mn-lt"/>
              <a:ea typeface="黑体" panose="02010609060101010101" pitchFamily="2" charset="-122"/>
            </a:endParaRPr>
          </a:p>
        </p:txBody>
      </p:sp>
      <p:sp>
        <p:nvSpPr>
          <p:cNvPr id="19" name="AutoShape 12"/>
          <p:cNvSpPr>
            <a:spLocks noChangeArrowheads="1"/>
          </p:cNvSpPr>
          <p:nvPr/>
        </p:nvSpPr>
        <p:spPr bwMode="auto">
          <a:xfrm rot="16200000">
            <a:off x="6999956" y="3541257"/>
            <a:ext cx="327025" cy="168540"/>
          </a:xfrm>
          <a:prstGeom prst="rightArrow">
            <a:avLst>
              <a:gd name="adj1" fmla="val 50000"/>
              <a:gd name="adj2" fmla="val 105112"/>
            </a:avLst>
          </a:prstGeom>
          <a:solidFill>
            <a:srgbClr val="C00000"/>
          </a:solidFill>
          <a:ln w="12700">
            <a:solidFill>
              <a:srgbClr val="C00000"/>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0" name="Rectangle 13"/>
          <p:cNvSpPr>
            <a:spLocks noChangeArrowheads="1"/>
          </p:cNvSpPr>
          <p:nvPr/>
        </p:nvSpPr>
        <p:spPr bwMode="auto">
          <a:xfrm>
            <a:off x="5575528" y="3761988"/>
            <a:ext cx="268984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anose="02010609060101010101" pitchFamily="2" charset="-122"/>
              </a:rPr>
              <a:t>发送端填入 </a:t>
            </a:r>
            <a:r>
              <a:rPr kumimoji="1" lang="en-US" altLang="zh-CN" sz="2400" b="1" dirty="0">
                <a:solidFill>
                  <a:srgbClr val="C00000"/>
                </a:solidFill>
                <a:latin typeface="+mn-lt"/>
                <a:ea typeface="黑体" panose="02010609060101010101" pitchFamily="2" charset="-122"/>
              </a:rPr>
              <a:t>0 </a:t>
            </a:r>
            <a:r>
              <a:rPr kumimoji="1" lang="zh-CN" altLang="en-US" sz="2400" b="1" dirty="0">
                <a:solidFill>
                  <a:srgbClr val="C00000"/>
                </a:solidFill>
                <a:latin typeface="+mn-lt"/>
                <a:ea typeface="黑体" panose="02010609060101010101" pitchFamily="2" charset="-122"/>
              </a:rPr>
              <a:t>比特</a:t>
            </a:r>
            <a:endParaRPr kumimoji="1" lang="zh-CN" altLang="en-US" sz="2400" b="1" dirty="0">
              <a:solidFill>
                <a:srgbClr val="C00000"/>
              </a:solidFill>
              <a:latin typeface="+mn-lt"/>
              <a:ea typeface="黑体" panose="02010609060101010101" pitchFamily="2" charset="-122"/>
            </a:endParaRPr>
          </a:p>
        </p:txBody>
      </p:sp>
      <p:sp>
        <p:nvSpPr>
          <p:cNvPr id="21" name="AutoShape 14"/>
          <p:cNvSpPr>
            <a:spLocks noChangeArrowheads="1"/>
          </p:cNvSpPr>
          <p:nvPr/>
        </p:nvSpPr>
        <p:spPr bwMode="auto">
          <a:xfrm rot="5400000" flipV="1">
            <a:off x="7069107" y="5178391"/>
            <a:ext cx="365125" cy="168540"/>
          </a:xfrm>
          <a:prstGeom prst="rightArrow">
            <a:avLst>
              <a:gd name="adj1" fmla="val 50000"/>
              <a:gd name="adj2" fmla="val 117358"/>
            </a:avLst>
          </a:prstGeom>
          <a:solidFill>
            <a:srgbClr val="C00000"/>
          </a:solidFill>
          <a:ln w="12700">
            <a:solidFill>
              <a:srgbClr val="C00000"/>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2" name="Rectangle 15"/>
          <p:cNvSpPr>
            <a:spLocks noChangeArrowheads="1"/>
          </p:cNvSpPr>
          <p:nvPr/>
        </p:nvSpPr>
        <p:spPr bwMode="auto">
          <a:xfrm>
            <a:off x="4953000" y="5418172"/>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anose="02010609060101010101" pitchFamily="2" charset="-122"/>
              </a:rPr>
              <a:t>接收端删除填入的 </a:t>
            </a:r>
            <a:r>
              <a:rPr kumimoji="1" lang="en-US" altLang="zh-CN" sz="2400" b="1" dirty="0">
                <a:solidFill>
                  <a:srgbClr val="C00000"/>
                </a:solidFill>
                <a:latin typeface="+mn-lt"/>
                <a:ea typeface="黑体" panose="02010609060101010101" pitchFamily="2" charset="-122"/>
              </a:rPr>
              <a:t>0 </a:t>
            </a:r>
            <a:r>
              <a:rPr kumimoji="1" lang="zh-CN" altLang="en-US" sz="2400" b="1" dirty="0">
                <a:solidFill>
                  <a:srgbClr val="C00000"/>
                </a:solidFill>
                <a:latin typeface="+mn-lt"/>
                <a:ea typeface="黑体" panose="02010609060101010101" pitchFamily="2" charset="-122"/>
              </a:rPr>
              <a:t>比特</a:t>
            </a:r>
            <a:endParaRPr kumimoji="1" lang="zh-CN" altLang="en-US" sz="2400" b="1" dirty="0">
              <a:solidFill>
                <a:srgbClr val="C00000"/>
              </a:solidFill>
              <a:latin typeface="+mn-lt"/>
              <a:ea typeface="黑体" panose="02010609060101010101" pitchFamily="2" charset="-122"/>
            </a:endParaRPr>
          </a:p>
        </p:txBody>
      </p:sp>
      <p:sp>
        <p:nvSpPr>
          <p:cNvPr id="23" name="AutoShape 18"/>
          <p:cNvSpPr/>
          <p:nvPr/>
        </p:nvSpPr>
        <p:spPr bwMode="auto">
          <a:xfrm rot="-5400000">
            <a:off x="6365279" y="986826"/>
            <a:ext cx="296862" cy="1919146"/>
          </a:xfrm>
          <a:prstGeom prst="leftBrace">
            <a:avLst>
              <a:gd name="adj1" fmla="val 54590"/>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4" name="矩形 23"/>
          <p:cNvSpPr/>
          <p:nvPr/>
        </p:nvSpPr>
        <p:spPr>
          <a:xfrm>
            <a:off x="2432719" y="6021288"/>
            <a:ext cx="4943649"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零</a:t>
            </a:r>
            <a:r>
              <a:rPr lang="zh-CN" altLang="zh-CN" sz="2400" b="1" dirty="0">
                <a:latin typeface="+mn-lt"/>
                <a:ea typeface="黑体" panose="02010609060101010101" pitchFamily="2" charset="-122"/>
              </a:rPr>
              <a:t>比特的填充与删除</a:t>
            </a:r>
            <a:endParaRPr lang="zh-CN" altLang="en-US" sz="2400" b="1" dirty="0">
              <a:latin typeface="+mn-lt"/>
              <a:ea typeface="黑体" panose="02010609060101010101" pitchFamily="2" charset="-122"/>
            </a:endParaRPr>
          </a:p>
        </p:txBody>
      </p:sp>
      <p:sp>
        <p:nvSpPr>
          <p:cNvPr id="2" name="灯片编号占位符 1"/>
          <p:cNvSpPr>
            <a:spLocks noGrp="1"/>
          </p:cNvSpPr>
          <p:nvPr>
            <p:ph type="sldNum" sz="quarter" idx="12"/>
          </p:nvPr>
        </p:nvSpPr>
        <p:spPr/>
        <p:txBody>
          <a:bodyPr/>
          <a:p>
            <a:fld id="{14338B79-8FD5-46F1-8A19-651A319ADB19}" type="slidenum">
              <a:rPr lang="zh-CN" altLang="en-US"/>
            </a:fld>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algn="ctr"/>
            <a:r>
              <a:rPr lang="en-US" altLang="zh-CN" sz="4000" dirty="0"/>
              <a:t> </a:t>
            </a:r>
            <a:r>
              <a:rPr lang="zh-CN" altLang="en-US" sz="4000" dirty="0"/>
              <a:t>不提供使用序号和</a:t>
            </a:r>
            <a:r>
              <a:rPr lang="zh-CN" altLang="en-US" sz="4000" dirty="0" smtClean="0"/>
              <a:t>确认的</a:t>
            </a:r>
            <a:r>
              <a:rPr lang="zh-CN" altLang="en-US" sz="4000" dirty="0"/>
              <a:t>可靠传输 </a:t>
            </a:r>
            <a:endParaRPr lang="zh-CN" altLang="en-US" sz="4000" dirty="0"/>
          </a:p>
        </p:txBody>
      </p:sp>
      <p:sp>
        <p:nvSpPr>
          <p:cNvPr id="199683" name="Rectangle 3"/>
          <p:cNvSpPr>
            <a:spLocks noGrp="1" noChangeArrowheads="1"/>
          </p:cNvSpPr>
          <p:nvPr>
            <p:ph idx="1"/>
          </p:nvPr>
        </p:nvSpPr>
        <p:spPr>
          <a:xfrm>
            <a:off x="495300" y="1201197"/>
            <a:ext cx="9066212" cy="4934173"/>
          </a:xfrm>
        </p:spPr>
        <p:txBody>
          <a:bodyPr/>
          <a:lstStyle/>
          <a:p>
            <a:r>
              <a:rPr lang="en-US" altLang="zh-CN" dirty="0"/>
              <a:t>PPP </a:t>
            </a:r>
            <a:r>
              <a:rPr lang="zh-CN" altLang="en-US" dirty="0"/>
              <a:t>协议之所以不使用序号和确认机制是出于以下的考虑：</a:t>
            </a:r>
            <a:endParaRPr lang="zh-CN" altLang="en-US" sz="3600" dirty="0"/>
          </a:p>
          <a:p>
            <a:pPr lvl="1"/>
            <a:r>
              <a:rPr lang="zh-CN" altLang="en-US" dirty="0">
                <a:solidFill>
                  <a:srgbClr val="0000CC"/>
                </a:solidFill>
                <a:latin typeface="Arial" panose="020B0604020202020204" pitchFamily="34" charset="0"/>
                <a:ea typeface="黑体" panose="02010609060101010101" pitchFamily="2" charset="-122"/>
              </a:rPr>
              <a:t>在数据链路层出现差错的概率不大时，使用比较简单的 </a:t>
            </a:r>
            <a:r>
              <a:rPr lang="en-US" altLang="zh-CN" dirty="0">
                <a:solidFill>
                  <a:srgbClr val="0000CC"/>
                </a:solidFill>
                <a:latin typeface="Arial" panose="020B0604020202020204" pitchFamily="34" charset="0"/>
                <a:ea typeface="黑体" panose="02010609060101010101" pitchFamily="2" charset="-122"/>
              </a:rPr>
              <a:t>PPP </a:t>
            </a:r>
            <a:r>
              <a:rPr lang="zh-CN" altLang="en-US" dirty="0">
                <a:solidFill>
                  <a:srgbClr val="0000CC"/>
                </a:solidFill>
                <a:latin typeface="Arial" panose="020B0604020202020204" pitchFamily="34" charset="0"/>
              </a:rPr>
              <a:t>协议较为合理。</a:t>
            </a:r>
            <a:endParaRPr lang="zh-CN" altLang="en-US" dirty="0">
              <a:solidFill>
                <a:srgbClr val="0000CC"/>
              </a:solidFill>
            </a:endParaRPr>
          </a:p>
          <a:p>
            <a:pPr lvl="1"/>
            <a:r>
              <a:rPr lang="zh-CN" altLang="en-US" dirty="0">
                <a:solidFill>
                  <a:srgbClr val="0000CC"/>
                </a:solidFill>
                <a:latin typeface="Arial" panose="020B0604020202020204" pitchFamily="34" charset="0"/>
                <a:ea typeface="黑体" panose="02010609060101010101" pitchFamily="2" charset="-122"/>
              </a:rPr>
              <a:t>在因特网环境下，</a:t>
            </a:r>
            <a:r>
              <a:rPr lang="en-US" altLang="zh-CN" dirty="0">
                <a:solidFill>
                  <a:srgbClr val="0000CC"/>
                </a:solidFill>
                <a:latin typeface="Arial" panose="020B0604020202020204" pitchFamily="34" charset="0"/>
                <a:ea typeface="黑体" panose="02010609060101010101" pitchFamily="2" charset="-122"/>
              </a:rPr>
              <a:t>PPP </a:t>
            </a:r>
            <a:r>
              <a:rPr lang="zh-CN" altLang="en-US" dirty="0">
                <a:solidFill>
                  <a:srgbClr val="0000CC"/>
                </a:solidFill>
                <a:latin typeface="Arial" panose="020B0604020202020204" pitchFamily="34" charset="0"/>
                <a:ea typeface="黑体" panose="02010609060101010101" pitchFamily="2" charset="-122"/>
              </a:rPr>
              <a:t>的信息字段放入的数据是 </a:t>
            </a:r>
            <a:r>
              <a:rPr lang="en-US" altLang="zh-CN" dirty="0">
                <a:solidFill>
                  <a:srgbClr val="0000CC"/>
                </a:solidFill>
                <a:latin typeface="Arial" panose="020B0604020202020204" pitchFamily="34" charset="0"/>
                <a:ea typeface="黑体" panose="02010609060101010101" pitchFamily="2" charset="-122"/>
              </a:rPr>
              <a:t>IP </a:t>
            </a:r>
            <a:r>
              <a:rPr lang="en-US" altLang="zh-CN" dirty="0" smtClean="0">
                <a:solidFill>
                  <a:srgbClr val="0000CC"/>
                </a:solidFill>
                <a:latin typeface="Arial" panose="020B0604020202020204" pitchFamily="34" charset="0"/>
                <a:ea typeface="黑体" panose="02010609060101010101" pitchFamily="2" charset="-122"/>
              </a:rPr>
              <a:t> </a:t>
            </a:r>
            <a:r>
              <a:rPr lang="zh-CN" altLang="en-US" dirty="0" smtClean="0">
                <a:solidFill>
                  <a:srgbClr val="0000CC"/>
                </a:solidFill>
                <a:latin typeface="Arial" panose="020B0604020202020204" pitchFamily="34" charset="0"/>
                <a:ea typeface="黑体" panose="02010609060101010101" pitchFamily="2" charset="-122"/>
              </a:rPr>
              <a:t>数据报</a:t>
            </a:r>
            <a:r>
              <a:rPr lang="zh-CN" altLang="en-US" dirty="0">
                <a:solidFill>
                  <a:srgbClr val="0000CC"/>
                </a:solidFill>
                <a:latin typeface="Arial" panose="020B0604020202020204" pitchFamily="34" charset="0"/>
                <a:ea typeface="黑体" panose="02010609060101010101" pitchFamily="2" charset="-122"/>
              </a:rPr>
              <a:t>。</a:t>
            </a:r>
            <a:r>
              <a:rPr lang="zh-CN" altLang="en-US" dirty="0">
                <a:solidFill>
                  <a:srgbClr val="0000CC"/>
                </a:solidFill>
                <a:ea typeface="黑体" panose="02010609060101010101" pitchFamily="2" charset="-122"/>
              </a:rPr>
              <a:t>数据链路层的可靠传输并不能够保证网络层的传输也是可靠的。</a:t>
            </a:r>
            <a:endParaRPr lang="zh-CN" altLang="en-US" dirty="0">
              <a:solidFill>
                <a:srgbClr val="0000CC"/>
              </a:solidFill>
              <a:ea typeface="黑体" panose="02010609060101010101" pitchFamily="2" charset="-122"/>
            </a:endParaRPr>
          </a:p>
          <a:p>
            <a:pPr lvl="1"/>
            <a:r>
              <a:rPr lang="zh-CN" altLang="en-US" dirty="0">
                <a:solidFill>
                  <a:srgbClr val="0000CC"/>
                </a:solidFill>
                <a:latin typeface="Arial" panose="020B0604020202020204" pitchFamily="34" charset="0"/>
                <a:ea typeface="黑体" panose="02010609060101010101" pitchFamily="2" charset="-122"/>
              </a:rPr>
              <a:t>帧检验序列 </a:t>
            </a:r>
            <a:r>
              <a:rPr lang="en-US" altLang="zh-CN" dirty="0">
                <a:solidFill>
                  <a:srgbClr val="0000CC"/>
                </a:solidFill>
                <a:latin typeface="Arial" panose="020B0604020202020204" pitchFamily="34" charset="0"/>
                <a:ea typeface="黑体" panose="02010609060101010101" pitchFamily="2" charset="-122"/>
              </a:rPr>
              <a:t>FCS </a:t>
            </a:r>
            <a:r>
              <a:rPr lang="zh-CN" altLang="en-US" dirty="0">
                <a:solidFill>
                  <a:srgbClr val="0000CC"/>
                </a:solidFill>
                <a:latin typeface="Arial" panose="020B0604020202020204" pitchFamily="34" charset="0"/>
                <a:ea typeface="黑体" panose="02010609060101010101" pitchFamily="2" charset="-122"/>
              </a:rPr>
              <a:t>字段可保证无差错接受</a:t>
            </a:r>
            <a:r>
              <a:rPr lang="zh-CN" altLang="en-US" dirty="0" smtClean="0">
                <a:solidFill>
                  <a:srgbClr val="0000CC"/>
                </a:solidFill>
                <a:latin typeface="Arial" panose="020B0604020202020204" pitchFamily="34" charset="0"/>
                <a:ea typeface="黑体" panose="02010609060101010101" pitchFamily="2" charset="-122"/>
              </a:rPr>
              <a:t>。</a:t>
            </a:r>
            <a:endParaRPr lang="zh-CN" altLang="en-US" dirty="0">
              <a:solidFill>
                <a:srgbClr val="0000CC"/>
              </a:solidFill>
              <a:latin typeface="Arial" panose="020B0604020202020204" pitchFamily="34" charset="0"/>
            </a:endParaRPr>
          </a:p>
          <a:p>
            <a:pPr lvl="1"/>
            <a:endParaRPr lang="en-US" altLang="zh-CN"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3">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96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96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9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dirty="0"/>
              <a:t> 3.2.3   PPP </a:t>
            </a:r>
            <a:r>
              <a:rPr lang="zh-CN" altLang="en-US" dirty="0"/>
              <a:t>协议的工作状态 </a:t>
            </a:r>
            <a:endParaRPr lang="zh-CN" altLang="en-US" dirty="0"/>
          </a:p>
        </p:txBody>
      </p:sp>
      <p:sp>
        <p:nvSpPr>
          <p:cNvPr id="1986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sz="2400" dirty="0"/>
              <a:t>当用户拨号接入 </a:t>
            </a:r>
            <a:r>
              <a:rPr lang="en-US" altLang="zh-CN" sz="2400" dirty="0"/>
              <a:t>ISP </a:t>
            </a:r>
            <a:r>
              <a:rPr lang="zh-CN" altLang="en-US" sz="2400" dirty="0"/>
              <a:t>时，路由器的调制解调器对拨号做出确认，并建立一条物理连接。</a:t>
            </a:r>
            <a:endParaRPr lang="zh-CN" altLang="en-US" sz="2400" dirty="0"/>
          </a:p>
          <a:p>
            <a:r>
              <a:rPr lang="en-US" altLang="zh-CN" sz="2400" dirty="0"/>
              <a:t>PC </a:t>
            </a:r>
            <a:r>
              <a:rPr lang="zh-CN" altLang="en-US" sz="2400" dirty="0"/>
              <a:t>机向路由器发送一系列的 </a:t>
            </a:r>
            <a:r>
              <a:rPr lang="en-US" altLang="zh-CN" sz="2400" dirty="0"/>
              <a:t>LCP </a:t>
            </a:r>
            <a:r>
              <a:rPr lang="zh-CN" altLang="en-US" sz="2400" dirty="0"/>
              <a:t>分组（封装成多个 </a:t>
            </a:r>
            <a:r>
              <a:rPr lang="en-US" altLang="zh-CN" sz="2400" dirty="0"/>
              <a:t>PPP </a:t>
            </a:r>
            <a:r>
              <a:rPr lang="zh-CN" altLang="en-US" sz="2400" dirty="0"/>
              <a:t>帧）。</a:t>
            </a:r>
            <a:endParaRPr lang="zh-CN" altLang="en-US" sz="2400" dirty="0"/>
          </a:p>
          <a:p>
            <a:r>
              <a:rPr lang="zh-CN" altLang="en-US" sz="2400" dirty="0"/>
              <a:t>这些分组及其响应选择一些 </a:t>
            </a:r>
            <a:r>
              <a:rPr lang="en-US" altLang="zh-CN" sz="2400" dirty="0"/>
              <a:t>PPP </a:t>
            </a:r>
            <a:r>
              <a:rPr lang="zh-CN" altLang="en-US" sz="2400" dirty="0"/>
              <a:t>参数</a:t>
            </a:r>
            <a:r>
              <a:rPr lang="zh-CN" altLang="en-US" sz="2400" dirty="0" smtClean="0"/>
              <a:t>，并进行</a:t>
            </a:r>
            <a:r>
              <a:rPr lang="zh-CN" altLang="en-US" sz="2400" dirty="0"/>
              <a:t>网络层配置，</a:t>
            </a:r>
            <a:r>
              <a:rPr lang="en-US" altLang="zh-CN" sz="2400" dirty="0"/>
              <a:t>NCP </a:t>
            </a:r>
            <a:r>
              <a:rPr lang="zh-CN" altLang="en-US" sz="2400" dirty="0"/>
              <a:t>给新接入的 </a:t>
            </a:r>
            <a:r>
              <a:rPr lang="en-US" altLang="zh-CN" sz="2400" dirty="0" smtClean="0"/>
              <a:t>PC </a:t>
            </a:r>
            <a:r>
              <a:rPr lang="zh-CN" altLang="en-US" sz="2400" dirty="0" smtClean="0"/>
              <a:t>机</a:t>
            </a:r>
            <a:r>
              <a:rPr lang="zh-CN" altLang="en-US" sz="2400" dirty="0"/>
              <a:t>分配一个临时的 </a:t>
            </a:r>
            <a:r>
              <a:rPr lang="en-US" altLang="zh-CN" sz="2400" dirty="0"/>
              <a:t>IP </a:t>
            </a:r>
            <a:r>
              <a:rPr lang="zh-CN" altLang="en-US" sz="2400" dirty="0"/>
              <a:t>地址，使 </a:t>
            </a:r>
            <a:r>
              <a:rPr lang="en-US" altLang="zh-CN" sz="2400" dirty="0"/>
              <a:t>PC </a:t>
            </a:r>
            <a:r>
              <a:rPr lang="zh-CN" altLang="en-US" sz="2400" dirty="0"/>
              <a:t>机成为因特网上的一个主机。</a:t>
            </a:r>
            <a:endParaRPr lang="zh-CN" altLang="en-US" sz="2400" dirty="0"/>
          </a:p>
          <a:p>
            <a:r>
              <a:rPr lang="zh-CN" altLang="en-US" sz="2400" dirty="0"/>
              <a:t>通信完毕时，</a:t>
            </a:r>
            <a:r>
              <a:rPr lang="en-US" altLang="zh-CN" sz="2400" dirty="0"/>
              <a:t>NCP </a:t>
            </a:r>
            <a:r>
              <a:rPr lang="zh-CN" altLang="en-US" sz="2400" dirty="0"/>
              <a:t>释放网络层连接，收回原来分配出去的 </a:t>
            </a:r>
            <a:r>
              <a:rPr lang="en-US" altLang="zh-CN" sz="2400" dirty="0"/>
              <a:t>IP </a:t>
            </a:r>
            <a:r>
              <a:rPr lang="zh-CN" altLang="en-US" sz="2400" dirty="0"/>
              <a:t>地址。接着，</a:t>
            </a:r>
            <a:r>
              <a:rPr lang="en-US" altLang="zh-CN" sz="2400" dirty="0"/>
              <a:t>LCP </a:t>
            </a:r>
            <a:r>
              <a:rPr lang="zh-CN" altLang="en-US" sz="2400" dirty="0"/>
              <a:t>释放数据链路层连接。最后释放的是物理层的连接</a:t>
            </a:r>
            <a:r>
              <a:rPr lang="zh-CN" altLang="en-US" sz="2400" dirty="0" smtClean="0"/>
              <a:t>。</a:t>
            </a:r>
            <a:endParaRPr lang="en-US" altLang="zh-CN" sz="2400" dirty="0" smtClean="0"/>
          </a:p>
          <a:p>
            <a:r>
              <a:rPr lang="zh-CN" altLang="en-US" sz="2400" dirty="0" smtClean="0">
                <a:solidFill>
                  <a:srgbClr val="FF0000"/>
                </a:solidFill>
              </a:rPr>
              <a:t>可见，</a:t>
            </a:r>
            <a:r>
              <a:rPr lang="en-US" altLang="zh-CN" sz="2400" dirty="0" smtClean="0">
                <a:solidFill>
                  <a:srgbClr val="FF0000"/>
                </a:solidFill>
              </a:rPr>
              <a:t>PPP </a:t>
            </a:r>
            <a:r>
              <a:rPr lang="zh-CN" altLang="zh-CN" sz="2400" dirty="0" smtClean="0">
                <a:solidFill>
                  <a:srgbClr val="FF0000"/>
                </a:solidFill>
              </a:rPr>
              <a:t>协议</a:t>
            </a:r>
            <a:r>
              <a:rPr lang="zh-CN" altLang="zh-CN" sz="2400" dirty="0">
                <a:solidFill>
                  <a:srgbClr val="FF0000"/>
                </a:solidFill>
              </a:rPr>
              <a:t>已不是纯粹的数据链路层的协议，它还包含了物理层和网络层的</a:t>
            </a:r>
            <a:r>
              <a:rPr lang="zh-CN" altLang="zh-CN" sz="2400" dirty="0" smtClean="0">
                <a:solidFill>
                  <a:srgbClr val="FF0000"/>
                </a:solidFill>
              </a:rPr>
              <a:t>内容</a:t>
            </a:r>
            <a:r>
              <a:rPr lang="zh-CN" altLang="en-US" sz="2400" dirty="0" smtClean="0">
                <a:solidFill>
                  <a:srgbClr val="FF0000"/>
                </a:solidFill>
              </a:rPr>
              <a:t>。</a:t>
            </a:r>
            <a:endParaRPr lang="zh-CN" altLang="en-US" sz="2400" dirty="0">
              <a:solidFill>
                <a:srgbClr val="FF0000"/>
              </a:solidFill>
            </a:endParaRPr>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clickPar">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Par">
                                  <p:stCondLst>
                                    <p:cond delay="0"/>
                                  </p:stCondLst>
                                  <p:childTnLst>
                                    <p:set>
                                      <p:cBhvr>
                                        <p:cTn id="10" dur="1" fill="hold">
                                          <p:stCondLst>
                                            <p:cond delay="0"/>
                                          </p:stCondLst>
                                        </p:cTn>
                                        <p:tgtEl>
                                          <p:spTgt spid="1986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Par">
                                  <p:stCondLst>
                                    <p:cond delay="0"/>
                                  </p:stCondLst>
                                  <p:childTnLst>
                                    <p:set>
                                      <p:cBhvr>
                                        <p:cTn id="14" dur="1" fill="hold">
                                          <p:stCondLst>
                                            <p:cond delay="0"/>
                                          </p:stCondLst>
                                        </p:cTn>
                                        <p:tgtEl>
                                          <p:spTgt spid="1986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Par">
                                  <p:stCondLst>
                                    <p:cond delay="0"/>
                                  </p:stCondLst>
                                  <p:childTnLst>
                                    <p:set>
                                      <p:cBhvr>
                                        <p:cTn id="18" dur="1" fill="hold">
                                          <p:stCondLst>
                                            <p:cond delay="0"/>
                                          </p:stCondLst>
                                        </p:cTn>
                                        <p:tgtEl>
                                          <p:spTgt spid="1986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2921" y="332656"/>
            <a:ext cx="9514615" cy="5616576"/>
            <a:chOff x="236604" y="476250"/>
            <a:chExt cx="9514615" cy="5616576"/>
          </a:xfrm>
        </p:grpSpPr>
        <p:sp>
          <p:nvSpPr>
            <p:cNvPr id="389130" name="Rectangle 10"/>
            <p:cNvSpPr>
              <a:spLocks noChangeArrowheads="1"/>
            </p:cNvSpPr>
            <p:nvPr/>
          </p:nvSpPr>
          <p:spPr bwMode="auto">
            <a:xfrm>
              <a:off x="6980636" y="476250"/>
              <a:ext cx="2418027" cy="469900"/>
            </a:xfrm>
            <a:prstGeom prst="rect">
              <a:avLst/>
            </a:prstGeom>
            <a:solidFill>
              <a:srgbClr val="FFFF66"/>
            </a:solidFill>
            <a:ln>
              <a:noFill/>
            </a:ln>
            <a:effectLst>
              <a:outerShdw dist="45791" dir="3378596"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anose="02010609060101010101" pitchFamily="2" charset="-122"/>
                </a:rPr>
                <a:t>设备之间无链路</a:t>
              </a:r>
              <a:endParaRPr lang="zh-CN" altLang="en-US" sz="2400" b="1">
                <a:solidFill>
                  <a:srgbClr val="000099"/>
                </a:solidFill>
                <a:latin typeface="+mn-lt"/>
                <a:ea typeface="黑体" panose="02010609060101010101" pitchFamily="2" charset="-122"/>
              </a:endParaRPr>
            </a:p>
          </p:txBody>
        </p:sp>
        <p:sp>
          <p:nvSpPr>
            <p:cNvPr id="389124" name="Rectangle 4"/>
            <p:cNvSpPr>
              <a:spLocks noChangeArrowheads="1"/>
            </p:cNvSpPr>
            <p:nvPr/>
          </p:nvSpPr>
          <p:spPr bwMode="auto">
            <a:xfrm>
              <a:off x="4292600" y="476250"/>
              <a:ext cx="1721512" cy="469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链路静止</a:t>
              </a:r>
              <a:endParaRPr lang="zh-CN" altLang="en-US" sz="2400" b="1">
                <a:solidFill>
                  <a:srgbClr val="000099"/>
                </a:solidFill>
                <a:latin typeface="+mn-lt"/>
                <a:ea typeface="黑体" panose="02010609060101010101" pitchFamily="2" charset="-122"/>
              </a:endParaRPr>
            </a:p>
          </p:txBody>
        </p:sp>
        <p:sp>
          <p:nvSpPr>
            <p:cNvPr id="389125" name="Rectangle 5"/>
            <p:cNvSpPr>
              <a:spLocks noChangeArrowheads="1"/>
            </p:cNvSpPr>
            <p:nvPr/>
          </p:nvSpPr>
          <p:spPr bwMode="auto">
            <a:xfrm>
              <a:off x="4292600" y="1698625"/>
              <a:ext cx="1721512" cy="469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链路建立</a:t>
              </a:r>
              <a:endParaRPr lang="zh-CN" altLang="en-US" sz="2400" b="1">
                <a:solidFill>
                  <a:srgbClr val="000099"/>
                </a:solidFill>
                <a:latin typeface="+mn-lt"/>
                <a:ea typeface="黑体" panose="02010609060101010101" pitchFamily="2" charset="-122"/>
              </a:endParaRPr>
            </a:p>
          </p:txBody>
        </p:sp>
        <p:sp>
          <p:nvSpPr>
            <p:cNvPr id="389126" name="Rectangle 6"/>
            <p:cNvSpPr>
              <a:spLocks noChangeArrowheads="1"/>
            </p:cNvSpPr>
            <p:nvPr/>
          </p:nvSpPr>
          <p:spPr bwMode="auto">
            <a:xfrm>
              <a:off x="4292600" y="2921000"/>
              <a:ext cx="1721512" cy="47148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鉴别</a:t>
              </a:r>
              <a:endParaRPr lang="zh-CN" altLang="en-US" sz="2400" b="1">
                <a:solidFill>
                  <a:srgbClr val="000099"/>
                </a:solidFill>
                <a:latin typeface="+mn-lt"/>
                <a:ea typeface="黑体" panose="02010609060101010101" pitchFamily="2" charset="-122"/>
              </a:endParaRPr>
            </a:p>
          </p:txBody>
        </p:sp>
        <p:sp>
          <p:nvSpPr>
            <p:cNvPr id="389127" name="Rectangle 7"/>
            <p:cNvSpPr>
              <a:spLocks noChangeArrowheads="1"/>
            </p:cNvSpPr>
            <p:nvPr/>
          </p:nvSpPr>
          <p:spPr bwMode="auto">
            <a:xfrm>
              <a:off x="4292600" y="4143375"/>
              <a:ext cx="1721512" cy="47148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网络层协议</a:t>
              </a:r>
              <a:endParaRPr lang="zh-CN" altLang="en-US" sz="2400" b="1">
                <a:solidFill>
                  <a:srgbClr val="000099"/>
                </a:solidFill>
                <a:latin typeface="+mn-lt"/>
                <a:ea typeface="黑体" panose="02010609060101010101" pitchFamily="2" charset="-122"/>
              </a:endParaRPr>
            </a:p>
          </p:txBody>
        </p:sp>
        <p:sp>
          <p:nvSpPr>
            <p:cNvPr id="389128" name="Rectangle 8"/>
            <p:cNvSpPr>
              <a:spLocks noChangeArrowheads="1"/>
            </p:cNvSpPr>
            <p:nvPr/>
          </p:nvSpPr>
          <p:spPr bwMode="auto">
            <a:xfrm>
              <a:off x="4292600" y="5367338"/>
              <a:ext cx="1721512" cy="469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链路打开</a:t>
              </a:r>
              <a:endParaRPr lang="zh-CN" altLang="en-US" sz="2400" b="1">
                <a:solidFill>
                  <a:srgbClr val="000099"/>
                </a:solidFill>
                <a:latin typeface="+mn-lt"/>
                <a:ea typeface="黑体" panose="02010609060101010101" pitchFamily="2" charset="-122"/>
              </a:endParaRPr>
            </a:p>
          </p:txBody>
        </p:sp>
        <p:sp>
          <p:nvSpPr>
            <p:cNvPr id="389129" name="Rectangle 9"/>
            <p:cNvSpPr>
              <a:spLocks noChangeArrowheads="1"/>
            </p:cNvSpPr>
            <p:nvPr/>
          </p:nvSpPr>
          <p:spPr bwMode="auto">
            <a:xfrm>
              <a:off x="271727" y="2921000"/>
              <a:ext cx="1721512" cy="47148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链路终止</a:t>
              </a:r>
              <a:endParaRPr lang="zh-CN" altLang="en-US" sz="2400" b="1">
                <a:solidFill>
                  <a:srgbClr val="000099"/>
                </a:solidFill>
                <a:latin typeface="+mn-lt"/>
                <a:ea typeface="黑体" panose="02010609060101010101" pitchFamily="2" charset="-122"/>
              </a:endParaRPr>
            </a:p>
          </p:txBody>
        </p:sp>
        <p:sp>
          <p:nvSpPr>
            <p:cNvPr id="389131" name="Rectangle 11"/>
            <p:cNvSpPr>
              <a:spLocks noChangeArrowheads="1"/>
            </p:cNvSpPr>
            <p:nvPr/>
          </p:nvSpPr>
          <p:spPr bwMode="auto">
            <a:xfrm>
              <a:off x="7162933" y="1698625"/>
              <a:ext cx="2105025" cy="469900"/>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anose="02010609060101010101" pitchFamily="2" charset="-122"/>
                </a:rPr>
                <a:t>物理链路</a:t>
              </a:r>
              <a:endParaRPr lang="zh-CN" altLang="en-US" sz="2400" b="1">
                <a:solidFill>
                  <a:srgbClr val="000099"/>
                </a:solidFill>
                <a:latin typeface="+mn-lt"/>
                <a:ea typeface="黑体" panose="02010609060101010101" pitchFamily="2" charset="-122"/>
              </a:endParaRPr>
            </a:p>
          </p:txBody>
        </p:sp>
        <p:sp>
          <p:nvSpPr>
            <p:cNvPr id="389132" name="Rectangle 12"/>
            <p:cNvSpPr>
              <a:spLocks noChangeArrowheads="1"/>
            </p:cNvSpPr>
            <p:nvPr/>
          </p:nvSpPr>
          <p:spPr bwMode="auto">
            <a:xfrm>
              <a:off x="7162933" y="2921000"/>
              <a:ext cx="2105025" cy="471488"/>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链路</a:t>
              </a:r>
              <a:endParaRPr lang="zh-CN" altLang="en-US" sz="2400" b="1">
                <a:solidFill>
                  <a:srgbClr val="000099"/>
                </a:solidFill>
                <a:latin typeface="+mn-lt"/>
                <a:ea typeface="黑体" panose="02010609060101010101" pitchFamily="2" charset="-122"/>
              </a:endParaRPr>
            </a:p>
          </p:txBody>
        </p:sp>
        <p:sp>
          <p:nvSpPr>
            <p:cNvPr id="389133" name="Rectangle 13"/>
            <p:cNvSpPr>
              <a:spLocks noChangeArrowheads="1"/>
            </p:cNvSpPr>
            <p:nvPr/>
          </p:nvSpPr>
          <p:spPr bwMode="auto">
            <a:xfrm>
              <a:off x="6746743" y="4143375"/>
              <a:ext cx="2887530" cy="471488"/>
            </a:xfrm>
            <a:prstGeom prst="rect">
              <a:avLst/>
            </a:prstGeom>
            <a:solidFill>
              <a:srgbClr val="FFFF66"/>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anose="02010609060101010101" pitchFamily="2" charset="-122"/>
                </a:rPr>
                <a:t>已鉴别的 </a:t>
              </a:r>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链路</a:t>
              </a:r>
              <a:endParaRPr lang="zh-CN" altLang="en-US" sz="2400" b="1">
                <a:solidFill>
                  <a:srgbClr val="000099"/>
                </a:solidFill>
                <a:latin typeface="+mn-lt"/>
                <a:ea typeface="黑体" panose="02010609060101010101" pitchFamily="2" charset="-122"/>
              </a:endParaRPr>
            </a:p>
          </p:txBody>
        </p:sp>
        <p:sp>
          <p:nvSpPr>
            <p:cNvPr id="389134" name="Rectangle 14"/>
            <p:cNvSpPr>
              <a:spLocks noChangeArrowheads="1"/>
            </p:cNvSpPr>
            <p:nvPr/>
          </p:nvSpPr>
          <p:spPr bwMode="auto">
            <a:xfrm>
              <a:off x="6591962" y="5246689"/>
              <a:ext cx="3159257" cy="846137"/>
            </a:xfrm>
            <a:prstGeom prst="rect">
              <a:avLst/>
            </a:prstGeom>
            <a:solidFill>
              <a:srgbClr val="FFFF66"/>
            </a:solidFill>
            <a:ln>
              <a:noFill/>
            </a:ln>
            <a:effectLst>
              <a:outerShdw dist="4579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anose="02010609060101010101" pitchFamily="2" charset="-122"/>
                </a:rPr>
                <a:t>已鉴别的 </a:t>
              </a:r>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链路</a:t>
              </a:r>
              <a:endParaRPr lang="zh-CN" altLang="en-US" sz="2400" b="1">
                <a:solidFill>
                  <a:srgbClr val="000099"/>
                </a:solidFill>
                <a:latin typeface="+mn-lt"/>
                <a:ea typeface="黑体" panose="02010609060101010101" pitchFamily="2" charset="-122"/>
              </a:endParaRPr>
            </a:p>
            <a:p>
              <a:pPr algn="ctr"/>
              <a:r>
                <a:rPr lang="zh-CN" altLang="en-US" sz="2400" b="1">
                  <a:solidFill>
                    <a:srgbClr val="000099"/>
                  </a:solidFill>
                  <a:latin typeface="+mn-lt"/>
                  <a:ea typeface="黑体" panose="02010609060101010101" pitchFamily="2" charset="-122"/>
                </a:rPr>
                <a:t>和 </a:t>
              </a:r>
              <a:r>
                <a:rPr lang="en-US" altLang="zh-CN" sz="2400" b="1">
                  <a:solidFill>
                    <a:srgbClr val="000099"/>
                  </a:solidFill>
                  <a:latin typeface="+mn-lt"/>
                  <a:ea typeface="黑体" panose="02010609060101010101" pitchFamily="2" charset="-122"/>
                </a:rPr>
                <a:t>NCP </a:t>
              </a:r>
              <a:r>
                <a:rPr lang="zh-CN" altLang="en-US" sz="2400" b="1">
                  <a:solidFill>
                    <a:srgbClr val="000099"/>
                  </a:solidFill>
                  <a:latin typeface="+mn-lt"/>
                  <a:ea typeface="黑体" panose="02010609060101010101" pitchFamily="2" charset="-122"/>
                </a:rPr>
                <a:t>链路</a:t>
              </a:r>
              <a:endParaRPr lang="zh-CN" altLang="en-US" sz="2400" b="1">
                <a:solidFill>
                  <a:srgbClr val="000099"/>
                </a:solidFill>
                <a:latin typeface="+mn-lt"/>
                <a:ea typeface="黑体" panose="02010609060101010101" pitchFamily="2" charset="-122"/>
              </a:endParaRPr>
            </a:p>
          </p:txBody>
        </p:sp>
        <p:sp>
          <p:nvSpPr>
            <p:cNvPr id="389135" name="Line 15"/>
            <p:cNvSpPr>
              <a:spLocks noChangeShapeType="1"/>
            </p:cNvSpPr>
            <p:nvPr/>
          </p:nvSpPr>
          <p:spPr bwMode="auto">
            <a:xfrm>
              <a:off x="8215445" y="946151"/>
              <a:ext cx="0" cy="752475"/>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36" name="Line 16"/>
            <p:cNvSpPr>
              <a:spLocks noChangeShapeType="1"/>
            </p:cNvSpPr>
            <p:nvPr/>
          </p:nvSpPr>
          <p:spPr bwMode="auto">
            <a:xfrm>
              <a:off x="8215445" y="2168526"/>
              <a:ext cx="0" cy="752475"/>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37" name="Line 17"/>
            <p:cNvSpPr>
              <a:spLocks noChangeShapeType="1"/>
            </p:cNvSpPr>
            <p:nvPr/>
          </p:nvSpPr>
          <p:spPr bwMode="auto">
            <a:xfrm>
              <a:off x="8215445" y="3392488"/>
              <a:ext cx="0" cy="750887"/>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38" name="Freeform 18"/>
            <p:cNvSpPr/>
            <p:nvPr/>
          </p:nvSpPr>
          <p:spPr bwMode="auto">
            <a:xfrm>
              <a:off x="8213725" y="4614864"/>
              <a:ext cx="1720" cy="706437"/>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chemeClr val="tx1"/>
              </a:solidFill>
              <a:rou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39" name="Line 19"/>
            <p:cNvSpPr>
              <a:spLocks noChangeShapeType="1"/>
            </p:cNvSpPr>
            <p:nvPr/>
          </p:nvSpPr>
          <p:spPr bwMode="auto">
            <a:xfrm>
              <a:off x="5154216" y="946151"/>
              <a:ext cx="0" cy="752475"/>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0" name="Line 20"/>
            <p:cNvSpPr>
              <a:spLocks noChangeShapeType="1"/>
            </p:cNvSpPr>
            <p:nvPr/>
          </p:nvSpPr>
          <p:spPr bwMode="auto">
            <a:xfrm>
              <a:off x="5154216" y="2168526"/>
              <a:ext cx="0" cy="752475"/>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1" name="Line 21"/>
            <p:cNvSpPr>
              <a:spLocks noChangeShapeType="1"/>
            </p:cNvSpPr>
            <p:nvPr/>
          </p:nvSpPr>
          <p:spPr bwMode="auto">
            <a:xfrm>
              <a:off x="5154216" y="3392488"/>
              <a:ext cx="0" cy="750887"/>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2" name="Line 22"/>
            <p:cNvSpPr>
              <a:spLocks noChangeShapeType="1"/>
            </p:cNvSpPr>
            <p:nvPr/>
          </p:nvSpPr>
          <p:spPr bwMode="auto">
            <a:xfrm>
              <a:off x="5154216" y="4614864"/>
              <a:ext cx="0" cy="752475"/>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3" name="Line 23"/>
            <p:cNvSpPr>
              <a:spLocks noChangeShapeType="1"/>
            </p:cNvSpPr>
            <p:nvPr/>
          </p:nvSpPr>
          <p:spPr bwMode="auto">
            <a:xfrm flipH="1">
              <a:off x="1994958" y="3155950"/>
              <a:ext cx="2297642" cy="1588"/>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4" name="Freeform 24"/>
            <p:cNvSpPr/>
            <p:nvPr/>
          </p:nvSpPr>
          <p:spPr bwMode="auto">
            <a:xfrm>
              <a:off x="1135062" y="3402013"/>
              <a:ext cx="3157538" cy="218440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5" name="Freeform 25"/>
            <p:cNvSpPr/>
            <p:nvPr/>
          </p:nvSpPr>
          <p:spPr bwMode="auto">
            <a:xfrm flipV="1">
              <a:off x="1135062" y="576264"/>
              <a:ext cx="3157538" cy="2365375"/>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6" name="Freeform 26"/>
            <p:cNvSpPr/>
            <p:nvPr/>
          </p:nvSpPr>
          <p:spPr bwMode="auto">
            <a:xfrm>
              <a:off x="2663958" y="790575"/>
              <a:ext cx="1628642" cy="1157288"/>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7" name="Text Box 27"/>
            <p:cNvSpPr txBox="1">
              <a:spLocks noChangeArrowheads="1"/>
            </p:cNvSpPr>
            <p:nvPr/>
          </p:nvSpPr>
          <p:spPr bwMode="auto">
            <a:xfrm>
              <a:off x="5219568" y="1030288"/>
              <a:ext cx="235032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物理层连接建立</a:t>
              </a:r>
              <a:endParaRPr lang="zh-CN" altLang="en-US" sz="2400" b="1">
                <a:solidFill>
                  <a:srgbClr val="000099"/>
                </a:solidFill>
                <a:latin typeface="+mn-lt"/>
                <a:ea typeface="黑体" panose="02010609060101010101" pitchFamily="2" charset="-122"/>
              </a:endParaRPr>
            </a:p>
          </p:txBody>
        </p:sp>
        <p:sp>
          <p:nvSpPr>
            <p:cNvPr id="389148" name="Text Box 28"/>
            <p:cNvSpPr txBox="1">
              <a:spLocks noChangeArrowheads="1"/>
            </p:cNvSpPr>
            <p:nvPr/>
          </p:nvSpPr>
          <p:spPr bwMode="auto">
            <a:xfrm>
              <a:off x="5219568" y="2273300"/>
              <a:ext cx="2117118"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配置协商</a:t>
              </a:r>
              <a:endParaRPr lang="zh-CN" altLang="en-US" sz="2400" b="1">
                <a:solidFill>
                  <a:srgbClr val="000099"/>
                </a:solidFill>
                <a:latin typeface="+mn-lt"/>
                <a:ea typeface="黑体" panose="02010609060101010101" pitchFamily="2" charset="-122"/>
              </a:endParaRPr>
            </a:p>
          </p:txBody>
        </p:sp>
        <p:sp>
          <p:nvSpPr>
            <p:cNvPr id="389149" name="Text Box 29"/>
            <p:cNvSpPr txBox="1">
              <a:spLocks noChangeArrowheads="1"/>
            </p:cNvSpPr>
            <p:nvPr/>
          </p:nvSpPr>
          <p:spPr bwMode="auto">
            <a:xfrm>
              <a:off x="5109502" y="3457575"/>
              <a:ext cx="296908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鉴别成功或无需鉴别</a:t>
              </a:r>
              <a:endParaRPr lang="zh-CN" altLang="en-US" sz="2400" b="1">
                <a:solidFill>
                  <a:srgbClr val="000099"/>
                </a:solidFill>
                <a:latin typeface="+mn-lt"/>
                <a:ea typeface="黑体" panose="02010609060101010101" pitchFamily="2" charset="-122"/>
              </a:endParaRPr>
            </a:p>
          </p:txBody>
        </p:sp>
        <p:sp>
          <p:nvSpPr>
            <p:cNvPr id="389150" name="Text Box 30"/>
            <p:cNvSpPr txBox="1">
              <a:spLocks noChangeArrowheads="1"/>
            </p:cNvSpPr>
            <p:nvPr/>
          </p:nvSpPr>
          <p:spPr bwMode="auto">
            <a:xfrm>
              <a:off x="5200650" y="4733925"/>
              <a:ext cx="21523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NCP </a:t>
              </a:r>
              <a:r>
                <a:rPr lang="zh-CN" altLang="en-US" sz="2400" b="1">
                  <a:solidFill>
                    <a:srgbClr val="000099"/>
                  </a:solidFill>
                  <a:latin typeface="+mn-lt"/>
                  <a:ea typeface="黑体" panose="02010609060101010101" pitchFamily="2" charset="-122"/>
                </a:rPr>
                <a:t>配置协商</a:t>
              </a:r>
              <a:endParaRPr lang="zh-CN" altLang="en-US" sz="2400" b="1">
                <a:solidFill>
                  <a:srgbClr val="000099"/>
                </a:solidFill>
                <a:latin typeface="+mn-lt"/>
                <a:ea typeface="黑体" panose="02010609060101010101" pitchFamily="2" charset="-122"/>
              </a:endParaRPr>
            </a:p>
          </p:txBody>
        </p:sp>
        <p:sp>
          <p:nvSpPr>
            <p:cNvPr id="389151" name="Text Box 31"/>
            <p:cNvSpPr txBox="1">
              <a:spLocks noChangeArrowheads="1"/>
            </p:cNvSpPr>
            <p:nvPr/>
          </p:nvSpPr>
          <p:spPr bwMode="auto">
            <a:xfrm>
              <a:off x="236604" y="3943351"/>
              <a:ext cx="1731564"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anose="02010609060101010101" pitchFamily="2" charset="-122"/>
                </a:rPr>
                <a:t>链路故障或</a:t>
              </a:r>
              <a:endParaRPr lang="zh-CN" altLang="en-US" sz="2400" b="1">
                <a:solidFill>
                  <a:srgbClr val="000099"/>
                </a:solidFill>
                <a:latin typeface="+mn-lt"/>
                <a:ea typeface="黑体" panose="02010609060101010101" pitchFamily="2" charset="-122"/>
              </a:endParaRPr>
            </a:p>
            <a:p>
              <a:pPr algn="ctr"/>
              <a:r>
                <a:rPr lang="zh-CN" altLang="en-US" sz="2400" b="1">
                  <a:solidFill>
                    <a:srgbClr val="000099"/>
                  </a:solidFill>
                  <a:latin typeface="+mn-lt"/>
                  <a:ea typeface="黑体" panose="02010609060101010101" pitchFamily="2" charset="-122"/>
                </a:rPr>
                <a:t>关闭请求</a:t>
              </a:r>
              <a:endParaRPr lang="zh-CN" altLang="en-US" sz="2400" b="1">
                <a:solidFill>
                  <a:srgbClr val="000099"/>
                </a:solidFill>
                <a:latin typeface="+mn-lt"/>
                <a:ea typeface="黑体" panose="02010609060101010101" pitchFamily="2" charset="-122"/>
              </a:endParaRPr>
            </a:p>
          </p:txBody>
        </p:sp>
        <p:sp>
          <p:nvSpPr>
            <p:cNvPr id="389152" name="Text Box 32"/>
            <p:cNvSpPr txBox="1">
              <a:spLocks noChangeArrowheads="1"/>
            </p:cNvSpPr>
            <p:nvPr/>
          </p:nvSpPr>
          <p:spPr bwMode="auto">
            <a:xfrm>
              <a:off x="381583" y="1377951"/>
              <a:ext cx="1498359"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链路</a:t>
              </a:r>
              <a:endParaRPr lang="zh-CN" altLang="en-US" sz="2400" b="1">
                <a:solidFill>
                  <a:srgbClr val="000099"/>
                </a:solidFill>
                <a:latin typeface="+mn-lt"/>
                <a:ea typeface="黑体" panose="02010609060101010101" pitchFamily="2" charset="-122"/>
              </a:endParaRPr>
            </a:p>
            <a:p>
              <a:pPr algn="ctr">
                <a:lnSpc>
                  <a:spcPct val="80000"/>
                </a:lnSpc>
              </a:pPr>
              <a:r>
                <a:rPr lang="zh-CN" altLang="en-US" sz="2400" b="1">
                  <a:solidFill>
                    <a:srgbClr val="000099"/>
                  </a:solidFill>
                  <a:latin typeface="+mn-lt"/>
                  <a:ea typeface="黑体" panose="02010609060101010101" pitchFamily="2" charset="-122"/>
                </a:rPr>
                <a:t>终止</a:t>
              </a:r>
              <a:endParaRPr lang="zh-CN" altLang="en-US" sz="2400" b="1">
                <a:solidFill>
                  <a:srgbClr val="000099"/>
                </a:solidFill>
                <a:latin typeface="+mn-lt"/>
                <a:ea typeface="黑体" panose="02010609060101010101" pitchFamily="2" charset="-122"/>
              </a:endParaRPr>
            </a:p>
          </p:txBody>
        </p:sp>
        <p:sp>
          <p:nvSpPr>
            <p:cNvPr id="389153" name="Text Box 33"/>
            <p:cNvSpPr txBox="1">
              <a:spLocks noChangeArrowheads="1"/>
            </p:cNvSpPr>
            <p:nvPr/>
          </p:nvSpPr>
          <p:spPr bwMode="auto">
            <a:xfrm>
              <a:off x="2457583" y="2682875"/>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鉴别失败</a:t>
              </a:r>
              <a:endParaRPr lang="zh-CN" altLang="en-US" sz="2400" b="1">
                <a:solidFill>
                  <a:srgbClr val="000099"/>
                </a:solidFill>
                <a:latin typeface="+mn-lt"/>
                <a:ea typeface="黑体" panose="02010609060101010101" pitchFamily="2" charset="-122"/>
              </a:endParaRPr>
            </a:p>
          </p:txBody>
        </p:sp>
        <p:sp>
          <p:nvSpPr>
            <p:cNvPr id="389154" name="Text Box 34"/>
            <p:cNvSpPr txBox="1">
              <a:spLocks noChangeArrowheads="1"/>
            </p:cNvSpPr>
            <p:nvPr/>
          </p:nvSpPr>
          <p:spPr bwMode="auto">
            <a:xfrm>
              <a:off x="1994959" y="1023939"/>
              <a:ext cx="1498359"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配置</a:t>
              </a:r>
              <a:endParaRPr lang="zh-CN" altLang="en-US" sz="2400" b="1">
                <a:solidFill>
                  <a:srgbClr val="000099"/>
                </a:solidFill>
                <a:latin typeface="+mn-lt"/>
                <a:ea typeface="黑体" panose="02010609060101010101" pitchFamily="2" charset="-122"/>
              </a:endParaRPr>
            </a:p>
            <a:p>
              <a:pPr>
                <a:lnSpc>
                  <a:spcPct val="80000"/>
                </a:lnSpc>
              </a:pPr>
              <a:r>
                <a:rPr lang="zh-CN" altLang="en-US" sz="2400" b="1">
                  <a:solidFill>
                    <a:srgbClr val="000099"/>
                  </a:solidFill>
                  <a:latin typeface="+mn-lt"/>
                  <a:ea typeface="黑体" panose="02010609060101010101" pitchFamily="2" charset="-122"/>
                </a:rPr>
                <a:t>协商失败</a:t>
              </a:r>
              <a:endParaRPr lang="zh-CN" altLang="en-US" sz="2400" b="1">
                <a:solidFill>
                  <a:srgbClr val="000099"/>
                </a:solidFill>
                <a:latin typeface="+mn-lt"/>
                <a:ea typeface="黑体" panose="02010609060101010101" pitchFamily="2" charset="-122"/>
              </a:endParaRPr>
            </a:p>
          </p:txBody>
        </p:sp>
      </p:grpSp>
      <p:sp>
        <p:nvSpPr>
          <p:cNvPr id="2" name="矩形 1"/>
          <p:cNvSpPr/>
          <p:nvPr/>
        </p:nvSpPr>
        <p:spPr>
          <a:xfrm>
            <a:off x="3086613" y="6092826"/>
            <a:ext cx="3752951" cy="461665"/>
          </a:xfrm>
          <a:prstGeom prst="rect">
            <a:avLst/>
          </a:prstGeom>
        </p:spPr>
        <p:txBody>
          <a:bodyPr wrap="square">
            <a:spAutoFit/>
          </a:bodyPr>
          <a:lstStyle/>
          <a:p>
            <a:pPr algn="ctr"/>
            <a:r>
              <a:rPr lang="en-US" altLang="zh-CN" sz="2400" b="1" dirty="0" smtClean="0">
                <a:latin typeface="+mn-lt"/>
                <a:ea typeface="黑体" panose="02010609060101010101" pitchFamily="2" charset="-122"/>
              </a:rPr>
              <a:t>PPP </a:t>
            </a:r>
            <a:r>
              <a:rPr lang="zh-CN" altLang="zh-CN" sz="2400" b="1" dirty="0" smtClean="0">
                <a:latin typeface="+mn-lt"/>
                <a:ea typeface="黑体" panose="02010609060101010101" pitchFamily="2" charset="-122"/>
              </a:rPr>
              <a:t>协议</a:t>
            </a:r>
            <a:r>
              <a:rPr lang="zh-CN" altLang="zh-CN" sz="2400" b="1" dirty="0">
                <a:latin typeface="+mn-lt"/>
                <a:ea typeface="黑体" panose="02010609060101010101" pitchFamily="2" charset="-122"/>
              </a:rPr>
              <a:t>的状态图</a:t>
            </a:r>
            <a:endParaRPr lang="zh-CN" altLang="en-US" sz="2400" b="1" dirty="0">
              <a:latin typeface="+mn-lt"/>
              <a:ea typeface="黑体" panose="02010609060101010101" pitchFamily="2" charset="-122"/>
            </a:endParaRPr>
          </a:p>
        </p:txBody>
      </p:sp>
      <p:sp>
        <p:nvSpPr>
          <p:cNvPr id="4" name="灯片编号占位符 3"/>
          <p:cNvSpPr>
            <a:spLocks noGrp="1"/>
          </p:cNvSpPr>
          <p:nvPr>
            <p:ph type="sldNum" sz="quarter" idx="12"/>
          </p:nvPr>
        </p:nvSpPr>
        <p:spPr/>
        <p:txBody>
          <a:bodyPr/>
          <a:p>
            <a:fld id="{137DC1DE-D772-415A-B75D-6C2A3BBF0EE5}" type="slidenum">
              <a:rPr lang="zh-CN" altLang="en-US"/>
            </a:fld>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zh-CN" dirty="0"/>
              <a:t>使用广播信道的数据链路层</a:t>
            </a:r>
            <a:endParaRPr lang="zh-CN" altLang="en-US" dirty="0"/>
          </a:p>
        </p:txBody>
      </p:sp>
      <p:sp>
        <p:nvSpPr>
          <p:cNvPr id="3" name="内容占位符 2"/>
          <p:cNvSpPr>
            <a:spLocks noGrp="1"/>
          </p:cNvSpPr>
          <p:nvPr>
            <p:ph idx="1"/>
          </p:nvPr>
        </p:nvSpPr>
        <p:spPr/>
        <p:txBody>
          <a:bodyPr/>
          <a:lstStyle/>
          <a:p>
            <a:r>
              <a:rPr lang="en-US" altLang="zh-CN" dirty="0"/>
              <a:t>3.3.1  </a:t>
            </a:r>
            <a:r>
              <a:rPr lang="zh-CN" altLang="zh-CN" dirty="0"/>
              <a:t>局域网的数据链路层</a:t>
            </a:r>
            <a:endParaRPr lang="zh-CN" altLang="zh-CN" dirty="0"/>
          </a:p>
          <a:p>
            <a:r>
              <a:rPr lang="en-US" altLang="zh-CN" dirty="0"/>
              <a:t>3.3.2  </a:t>
            </a:r>
            <a:r>
              <a:rPr lang="en-US" altLang="zh-CN" dirty="0" smtClean="0"/>
              <a:t>CSMA/CD </a:t>
            </a:r>
            <a:r>
              <a:rPr lang="zh-CN" altLang="zh-CN" dirty="0" smtClean="0"/>
              <a:t>协议</a:t>
            </a:r>
            <a:endParaRPr lang="zh-CN" altLang="zh-CN" dirty="0"/>
          </a:p>
          <a:p>
            <a:r>
              <a:rPr lang="en-US" altLang="zh-CN" dirty="0"/>
              <a:t>3.3.3  </a:t>
            </a:r>
            <a:r>
              <a:rPr lang="zh-CN" altLang="zh-CN" dirty="0"/>
              <a:t>使用集线器的星形拓扑</a:t>
            </a:r>
            <a:endParaRPr lang="zh-CN" altLang="zh-CN" dirty="0"/>
          </a:p>
          <a:p>
            <a:r>
              <a:rPr lang="en-US" altLang="zh-CN" dirty="0"/>
              <a:t>3.3.4  </a:t>
            </a:r>
            <a:r>
              <a:rPr lang="zh-CN" altLang="zh-CN" dirty="0"/>
              <a:t>以太网的信道利用率</a:t>
            </a:r>
            <a:endParaRPr lang="zh-CN" altLang="zh-CN" dirty="0"/>
          </a:p>
          <a:p>
            <a:r>
              <a:rPr lang="en-US" altLang="zh-CN" dirty="0"/>
              <a:t>3.3.5  </a:t>
            </a:r>
            <a:r>
              <a:rPr lang="zh-CN" altLang="zh-CN" dirty="0"/>
              <a:t>以太网</a:t>
            </a:r>
            <a:r>
              <a:rPr lang="zh-CN" altLang="zh-CN" dirty="0" smtClean="0"/>
              <a:t>的</a:t>
            </a:r>
            <a:r>
              <a:rPr lang="en-US" altLang="zh-CN" dirty="0" smtClean="0"/>
              <a:t> MAC </a:t>
            </a:r>
            <a:r>
              <a:rPr lang="zh-CN" altLang="zh-CN" dirty="0" smtClean="0"/>
              <a:t>层</a:t>
            </a:r>
            <a:endParaRPr lang="zh-CN" altLang="zh-CN" dirty="0"/>
          </a:p>
        </p:txBody>
      </p:sp>
      <p:sp>
        <p:nvSpPr>
          <p:cNvPr id="4" name="灯片编号占位符 3"/>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smtClean="0">
                <a:latin typeface="+mn-lt"/>
              </a:rPr>
              <a:t>3 </a:t>
            </a:r>
            <a:r>
              <a:rPr lang="zh-CN" altLang="en-US" dirty="0" smtClean="0">
                <a:latin typeface="+mn-lt"/>
              </a:rPr>
              <a:t>章  </a:t>
            </a:r>
            <a:r>
              <a:rPr lang="zh-CN" altLang="zh-CN" dirty="0" smtClean="0"/>
              <a:t>数据链路层</a:t>
            </a:r>
            <a:endParaRPr lang="zh-CN" altLang="en-US" dirty="0">
              <a:latin typeface="+mn-lt"/>
            </a:endParaRPr>
          </a:p>
        </p:txBody>
      </p:sp>
      <p:sp>
        <p:nvSpPr>
          <p:cNvPr id="2051" name="Rectangle 3"/>
          <p:cNvSpPr>
            <a:spLocks noGrp="1" noChangeArrowheads="1"/>
          </p:cNvSpPr>
          <p:nvPr>
            <p:ph type="subTitle" idx="1"/>
          </p:nvPr>
        </p:nvSpPr>
        <p:spPr/>
        <p:txBody>
          <a:bodyPr/>
          <a:lstStyle/>
          <a:p>
            <a:endParaRPr lang="zh-CN" altLang="en-US">
              <a:ea typeface="宋体" panose="02010600030101010101" pitchFamily="2" charset="-122"/>
            </a:endParaRPr>
          </a:p>
        </p:txBody>
      </p:sp>
      <p:sp>
        <p:nvSpPr>
          <p:cNvPr id="2" name="灯片编号占位符 1"/>
          <p:cNvSpPr>
            <a:spLocks noGrp="1"/>
          </p:cNvSpPr>
          <p:nvPr>
            <p:ph type="sldNum" sz="quarter" idx="4"/>
          </p:nvPr>
        </p:nvSpPr>
        <p:spPr/>
        <p:txBody>
          <a:bodyPr/>
          <a:p>
            <a:fld id="{AC80574E-8B94-4515-ADE1-BF6C35829DF0}" type="slidenum">
              <a:rPr lang="zh-CN" altLang="en-US"/>
            </a:fld>
            <a:endParaRPr lang="en-US" altLang="zh-CN"/>
          </a:p>
        </p:txBody>
      </p:sp>
    </p:spTree>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dirty="0" smtClean="0"/>
              <a:t>3.3.1  </a:t>
            </a:r>
            <a:r>
              <a:rPr lang="zh-CN" altLang="en-US" dirty="0"/>
              <a:t>局域网的数据链路层 </a:t>
            </a:r>
            <a:endParaRPr lang="zh-CN" altLang="en-US" dirty="0"/>
          </a:p>
        </p:txBody>
      </p:sp>
      <p:sp>
        <p:nvSpPr>
          <p:cNvPr id="395267" name="Rectangle 3"/>
          <p:cNvSpPr>
            <a:spLocks noGrp="1" noChangeArrowheads="1"/>
          </p:cNvSpPr>
          <p:nvPr>
            <p:ph idx="1"/>
          </p:nvPr>
        </p:nvSpPr>
        <p:spPr/>
        <p:txBody>
          <a:bodyPr/>
          <a:lstStyle/>
          <a:p>
            <a:r>
              <a:rPr lang="zh-CN" altLang="en-US" sz="2800" dirty="0"/>
              <a:t>局域网最主要的</a:t>
            </a:r>
            <a:r>
              <a:rPr lang="zh-CN" altLang="en-US" sz="2800" dirty="0">
                <a:solidFill>
                  <a:srgbClr val="FF0000"/>
                </a:solidFill>
              </a:rPr>
              <a:t>特点</a:t>
            </a:r>
            <a:r>
              <a:rPr lang="zh-CN" altLang="en-US" sz="2800" dirty="0"/>
              <a:t>是</a:t>
            </a:r>
            <a:r>
              <a:rPr lang="zh-CN" altLang="en-US" sz="2800" dirty="0" smtClean="0"/>
              <a:t>：</a:t>
            </a:r>
            <a:endParaRPr lang="en-US" altLang="zh-CN" sz="2800" dirty="0" smtClean="0"/>
          </a:p>
          <a:p>
            <a:pPr lvl="1"/>
            <a:r>
              <a:rPr lang="zh-CN" altLang="en-US" sz="2400" dirty="0" smtClean="0"/>
              <a:t>网络</a:t>
            </a:r>
            <a:r>
              <a:rPr lang="zh-CN" altLang="en-US" sz="2400" dirty="0"/>
              <a:t>为一个单位所</a:t>
            </a:r>
            <a:r>
              <a:rPr lang="zh-CN" altLang="en-US" sz="2400" dirty="0" smtClean="0"/>
              <a:t>拥有；</a:t>
            </a:r>
            <a:endParaRPr lang="en-US" altLang="zh-CN" sz="2400" dirty="0" smtClean="0"/>
          </a:p>
          <a:p>
            <a:pPr lvl="1"/>
            <a:r>
              <a:rPr lang="zh-CN" altLang="en-US" sz="2400" dirty="0" smtClean="0"/>
              <a:t>地理</a:t>
            </a:r>
            <a:r>
              <a:rPr lang="zh-CN" altLang="en-US" sz="2400" dirty="0"/>
              <a:t>范围和站点数目均有限。 </a:t>
            </a:r>
            <a:endParaRPr lang="zh-CN" altLang="en-US" sz="2400" dirty="0"/>
          </a:p>
          <a:p>
            <a:r>
              <a:rPr lang="zh-CN" altLang="en-US" sz="2800" dirty="0"/>
              <a:t>局域网具有</a:t>
            </a:r>
            <a:r>
              <a:rPr lang="zh-CN" altLang="en-US" sz="2800" dirty="0" smtClean="0"/>
              <a:t>如下</a:t>
            </a:r>
            <a:r>
              <a:rPr lang="zh-CN" altLang="en-US" sz="2800" dirty="0" smtClean="0">
                <a:solidFill>
                  <a:srgbClr val="FF0000"/>
                </a:solidFill>
              </a:rPr>
              <a:t>主要</a:t>
            </a:r>
            <a:r>
              <a:rPr lang="zh-CN" altLang="en-US" sz="2800" dirty="0">
                <a:solidFill>
                  <a:srgbClr val="FF0000"/>
                </a:solidFill>
              </a:rPr>
              <a:t>优点：</a:t>
            </a:r>
            <a:endParaRPr lang="zh-CN" altLang="en-US" sz="2800" dirty="0">
              <a:solidFill>
                <a:srgbClr val="FF0000"/>
              </a:solidFill>
            </a:endParaRPr>
          </a:p>
          <a:p>
            <a:pPr lvl="1"/>
            <a:r>
              <a:rPr lang="zh-CN" altLang="en-US" sz="2400" dirty="0">
                <a:ea typeface="黑体" panose="02010609060101010101" pitchFamily="2" charset="-122"/>
              </a:rPr>
              <a:t>具有广播功能，从一个站点可很方便地访问全网</a:t>
            </a:r>
            <a:r>
              <a:rPr lang="zh-CN" altLang="en-US" sz="2400" dirty="0" smtClean="0">
                <a:ea typeface="黑体" panose="02010609060101010101" pitchFamily="2" charset="-122"/>
              </a:rPr>
              <a:t>。局域网</a:t>
            </a:r>
            <a:r>
              <a:rPr lang="zh-CN" altLang="en-US" sz="2400" dirty="0">
                <a:ea typeface="黑体" panose="02010609060101010101" pitchFamily="2" charset="-122"/>
              </a:rPr>
              <a:t>上的主机可共享连接在局域网上的各种硬件和软件资源。</a:t>
            </a:r>
            <a:r>
              <a:rPr lang="zh-CN" altLang="en-US" dirty="0"/>
              <a:t> </a:t>
            </a:r>
            <a:endParaRPr lang="zh-CN" altLang="en-US" sz="2400" dirty="0"/>
          </a:p>
          <a:p>
            <a:pPr lvl="1"/>
            <a:r>
              <a:rPr lang="zh-CN" altLang="en-US" sz="2400" dirty="0"/>
              <a:t>便于系统的扩展和逐渐地演变，各设备的位置可灵活调整和改变。</a:t>
            </a:r>
            <a:endParaRPr lang="zh-CN" altLang="en-US" sz="2400" dirty="0"/>
          </a:p>
          <a:p>
            <a:pPr lvl="1"/>
            <a:r>
              <a:rPr lang="zh-CN" altLang="en-US" sz="2400" dirty="0"/>
              <a:t>提高了系统的可靠性、可用性和残存性。</a:t>
            </a:r>
            <a:endParaRPr lang="zh-CN" altLang="en-US" sz="2400"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
        <p:nvSpPr>
          <p:cNvPr id="2050" name=" 2050"/>
          <p:cNvSpPr/>
          <p:nvPr/>
        </p:nvSpPr>
        <p:spPr bwMode="auto">
          <a:xfrm>
            <a:off x="5995670" y="980440"/>
            <a:ext cx="2333625" cy="1492885"/>
          </a:xfrm>
          <a:custGeom>
            <a:avLst/>
            <a:gdLst>
              <a:gd name="T0" fmla="*/ 942322 w 3841"/>
              <a:gd name="T1" fmla="*/ 1696878 h 3861"/>
              <a:gd name="T2" fmla="*/ 612206 w 3841"/>
              <a:gd name="T3" fmla="*/ 1630196 h 3861"/>
              <a:gd name="T4" fmla="*/ 0 w 3841"/>
              <a:gd name="T5" fmla="*/ 1797599 h 3861"/>
              <a:gd name="T6" fmla="*/ 282090 w 3841"/>
              <a:gd name="T7" fmla="*/ 1380724 h 3861"/>
              <a:gd name="T8" fmla="*/ 93719 w 3841"/>
              <a:gd name="T9" fmla="*/ 848206 h 3861"/>
              <a:gd name="T10" fmla="*/ 942322 w 3841"/>
              <a:gd name="T11" fmla="*/ 0 h 3861"/>
              <a:gd name="T12" fmla="*/ 1790924 w 3841"/>
              <a:gd name="T13" fmla="*/ 848206 h 3861"/>
              <a:gd name="T14" fmla="*/ 942322 w 3841"/>
              <a:gd name="T15" fmla="*/ 1696878 h 3861"/>
              <a:gd name="T16" fmla="*/ 682146 w 3841"/>
              <a:gd name="T17" fmla="*/ 1245496 h 3861"/>
              <a:gd name="T18" fmla="*/ 803375 w 3841"/>
              <a:gd name="T19" fmla="*/ 1371398 h 3861"/>
              <a:gd name="T20" fmla="*/ 956776 w 3841"/>
              <a:gd name="T21" fmla="*/ 1221248 h 3861"/>
              <a:gd name="T22" fmla="*/ 830884 w 3841"/>
              <a:gd name="T23" fmla="*/ 1092082 h 3861"/>
              <a:gd name="T24" fmla="*/ 682146 w 3841"/>
              <a:gd name="T25" fmla="*/ 1245496 h 3861"/>
              <a:gd name="T26" fmla="*/ 988948 w 3841"/>
              <a:gd name="T27" fmla="*/ 301698 h 3861"/>
              <a:gd name="T28" fmla="*/ 729705 w 3841"/>
              <a:gd name="T29" fmla="*/ 367913 h 3861"/>
              <a:gd name="T30" fmla="*/ 758613 w 3841"/>
              <a:gd name="T31" fmla="*/ 522726 h 3861"/>
              <a:gd name="T32" fmla="*/ 926002 w 3841"/>
              <a:gd name="T33" fmla="*/ 479826 h 3861"/>
              <a:gd name="T34" fmla="*/ 1015059 w 3841"/>
              <a:gd name="T35" fmla="*/ 553502 h 3861"/>
              <a:gd name="T36" fmla="*/ 892431 w 3841"/>
              <a:gd name="T37" fmla="*/ 723703 h 3861"/>
              <a:gd name="T38" fmla="*/ 752552 w 3841"/>
              <a:gd name="T39" fmla="*/ 978771 h 3861"/>
              <a:gd name="T40" fmla="*/ 747889 w 3841"/>
              <a:gd name="T41" fmla="*/ 1018406 h 3861"/>
              <a:gd name="T42" fmla="*/ 962837 w 3841"/>
              <a:gd name="T43" fmla="*/ 1018406 h 3861"/>
              <a:gd name="T44" fmla="*/ 970298 w 3841"/>
              <a:gd name="T45" fmla="*/ 981568 h 3861"/>
              <a:gd name="T46" fmla="*/ 1074741 w 3841"/>
              <a:gd name="T47" fmla="*/ 800643 h 3861"/>
              <a:gd name="T48" fmla="*/ 1242130 w 3841"/>
              <a:gd name="T49" fmla="*/ 510602 h 3861"/>
              <a:gd name="T50" fmla="*/ 988948 w 3841"/>
              <a:gd name="T51" fmla="*/ 301698 h 38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841" h="3861">
                <a:moveTo>
                  <a:pt x="2021" y="3639"/>
                </a:moveTo>
                <a:cubicBezTo>
                  <a:pt x="1770" y="3639"/>
                  <a:pt x="1531" y="3588"/>
                  <a:pt x="1313" y="3496"/>
                </a:cubicBezTo>
                <a:cubicBezTo>
                  <a:pt x="830" y="3861"/>
                  <a:pt x="0" y="3855"/>
                  <a:pt x="0" y="3855"/>
                </a:cubicBezTo>
                <a:cubicBezTo>
                  <a:pt x="0" y="3855"/>
                  <a:pt x="417" y="3566"/>
                  <a:pt x="605" y="2961"/>
                </a:cubicBezTo>
                <a:cubicBezTo>
                  <a:pt x="352" y="2648"/>
                  <a:pt x="201" y="2252"/>
                  <a:pt x="201" y="1819"/>
                </a:cubicBezTo>
                <a:cubicBezTo>
                  <a:pt x="201" y="814"/>
                  <a:pt x="1016" y="0"/>
                  <a:pt x="2021" y="0"/>
                </a:cubicBezTo>
                <a:cubicBezTo>
                  <a:pt x="3026" y="0"/>
                  <a:pt x="3841" y="814"/>
                  <a:pt x="3841" y="1819"/>
                </a:cubicBezTo>
                <a:cubicBezTo>
                  <a:pt x="3841" y="2824"/>
                  <a:pt x="3026" y="3639"/>
                  <a:pt x="2021" y="3639"/>
                </a:cubicBezTo>
                <a:close/>
                <a:moveTo>
                  <a:pt x="1463" y="2671"/>
                </a:moveTo>
                <a:cubicBezTo>
                  <a:pt x="1463" y="2826"/>
                  <a:pt x="1568" y="2941"/>
                  <a:pt x="1723" y="2941"/>
                </a:cubicBezTo>
                <a:cubicBezTo>
                  <a:pt x="1917" y="2941"/>
                  <a:pt x="2052" y="2806"/>
                  <a:pt x="2052" y="2619"/>
                </a:cubicBezTo>
                <a:cubicBezTo>
                  <a:pt x="2052" y="2457"/>
                  <a:pt x="1940" y="2342"/>
                  <a:pt x="1782" y="2342"/>
                </a:cubicBezTo>
                <a:cubicBezTo>
                  <a:pt x="1595" y="2342"/>
                  <a:pt x="1463" y="2497"/>
                  <a:pt x="1463" y="2671"/>
                </a:cubicBezTo>
                <a:close/>
                <a:moveTo>
                  <a:pt x="2121" y="647"/>
                </a:moveTo>
                <a:cubicBezTo>
                  <a:pt x="1874" y="647"/>
                  <a:pt x="1687" y="716"/>
                  <a:pt x="1565" y="789"/>
                </a:cubicBezTo>
                <a:cubicBezTo>
                  <a:pt x="1627" y="1121"/>
                  <a:pt x="1627" y="1121"/>
                  <a:pt x="1627" y="1121"/>
                </a:cubicBezTo>
                <a:cubicBezTo>
                  <a:pt x="1720" y="1065"/>
                  <a:pt x="1838" y="1029"/>
                  <a:pt x="1986" y="1029"/>
                </a:cubicBezTo>
                <a:cubicBezTo>
                  <a:pt x="2134" y="1032"/>
                  <a:pt x="2177" y="1101"/>
                  <a:pt x="2177" y="1187"/>
                </a:cubicBezTo>
                <a:cubicBezTo>
                  <a:pt x="2177" y="1302"/>
                  <a:pt x="2042" y="1414"/>
                  <a:pt x="1914" y="1552"/>
                </a:cubicBezTo>
                <a:cubicBezTo>
                  <a:pt x="1729" y="1747"/>
                  <a:pt x="1641" y="1921"/>
                  <a:pt x="1614" y="2099"/>
                </a:cubicBezTo>
                <a:cubicBezTo>
                  <a:pt x="1611" y="2125"/>
                  <a:pt x="1608" y="2155"/>
                  <a:pt x="1604" y="2184"/>
                </a:cubicBezTo>
                <a:cubicBezTo>
                  <a:pt x="2065" y="2184"/>
                  <a:pt x="2065" y="2184"/>
                  <a:pt x="2065" y="2184"/>
                </a:cubicBezTo>
                <a:cubicBezTo>
                  <a:pt x="2072" y="2155"/>
                  <a:pt x="2075" y="2128"/>
                  <a:pt x="2081" y="2105"/>
                </a:cubicBezTo>
                <a:cubicBezTo>
                  <a:pt x="2111" y="1957"/>
                  <a:pt x="2177" y="1845"/>
                  <a:pt x="2305" y="1717"/>
                </a:cubicBezTo>
                <a:cubicBezTo>
                  <a:pt x="2490" y="1526"/>
                  <a:pt x="2664" y="1358"/>
                  <a:pt x="2664" y="1095"/>
                </a:cubicBezTo>
                <a:cubicBezTo>
                  <a:pt x="2664" y="825"/>
                  <a:pt x="2437" y="647"/>
                  <a:pt x="2121" y="647"/>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strips(downLeft)">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95267">
                                            <p:txEl>
                                              <p:pRg st="3" end="3"/>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95267">
                                            <p:txEl>
                                              <p:pRg st="4" end="4"/>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95267">
                                            <p:txEl>
                                              <p:pRg st="5" end="5"/>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uiExpand="1" build="p"/>
      <p:bldP spid="205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noChangeArrowheads="1"/>
          </p:cNvSpPr>
          <p:nvPr>
            <p:ph idx="1"/>
          </p:nvPr>
        </p:nvSpPr>
        <p:spPr/>
        <p:txBody>
          <a:bodyPr/>
          <a:lstStyle/>
          <a:p>
            <a:r>
              <a:rPr lang="zh-CN" altLang="en-US" sz="2800" dirty="0"/>
              <a:t>局域网 采用什么方式连接？</a:t>
            </a:r>
            <a:endParaRPr lang="en-US" altLang="zh-CN" sz="2800" dirty="0" smtClean="0"/>
          </a:p>
          <a:p>
            <a:pPr lvl="1"/>
            <a:endParaRPr lang="zh-CN" altLang="en-US" sz="2400"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
        <p:nvSpPr>
          <p:cNvPr id="3" name="标题 2"/>
          <p:cNvSpPr/>
          <p:nvPr>
            <p:ph type="title"/>
          </p:nvPr>
        </p:nvSpPr>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4294967295" end="429496729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lstStyle/>
          <a:p>
            <a:pPr algn="ctr"/>
            <a:r>
              <a:rPr lang="zh-CN" altLang="en-US" dirty="0"/>
              <a:t>局域网拓扑结构</a:t>
            </a:r>
            <a:endParaRPr lang="zh-CN" altLang="en-US" dirty="0"/>
          </a:p>
        </p:txBody>
      </p:sp>
      <p:sp>
        <p:nvSpPr>
          <p:cNvPr id="1003523" name="Rectangle 3"/>
          <p:cNvSpPr>
            <a:spLocks noGrp="1" noChangeArrowheads="1"/>
          </p:cNvSpPr>
          <p:nvPr>
            <p:ph type="body" idx="4294967295"/>
          </p:nvPr>
        </p:nvSpPr>
        <p:spPr>
          <a:xfrm>
            <a:off x="839788" y="1196975"/>
            <a:ext cx="9066212" cy="4933950"/>
          </a:xfrm>
        </p:spPr>
        <p:txBody>
          <a:bodyPr/>
          <a:lstStyle/>
          <a:p>
            <a:pPr>
              <a:buFont typeface="Wingdings" panose="05000000000000000000" pitchFamily="2" charset="2"/>
              <a:buNone/>
            </a:pPr>
            <a:r>
              <a:rPr lang="en-US" altLang="zh-CN"/>
              <a:t> </a:t>
            </a:r>
            <a:endParaRPr lang="en-US" altLang="zh-CN"/>
          </a:p>
        </p:txBody>
      </p:sp>
      <p:grpSp>
        <p:nvGrpSpPr>
          <p:cNvPr id="1003568" name="Group 48"/>
          <p:cNvGrpSpPr/>
          <p:nvPr/>
        </p:nvGrpSpPr>
        <p:grpSpPr bwMode="auto">
          <a:xfrm>
            <a:off x="2792760" y="3471763"/>
            <a:ext cx="3762904" cy="2549525"/>
            <a:chOff x="2173" y="2160"/>
            <a:chExt cx="2188" cy="1606"/>
          </a:xfrm>
        </p:grpSpPr>
        <p:sp>
          <p:nvSpPr>
            <p:cNvPr id="1003551" name="Line 31"/>
            <p:cNvSpPr>
              <a:spLocks noChangeShapeType="1"/>
            </p:cNvSpPr>
            <p:nvPr/>
          </p:nvSpPr>
          <p:spPr bwMode="auto">
            <a:xfrm flipH="1" flipV="1">
              <a:off x="3147" y="2357"/>
              <a:ext cx="174" cy="16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2" name="Rectangle 32"/>
            <p:cNvSpPr>
              <a:spLocks noChangeArrowheads="1"/>
            </p:cNvSpPr>
            <p:nvPr/>
          </p:nvSpPr>
          <p:spPr bwMode="auto">
            <a:xfrm>
              <a:off x="2173" y="2784"/>
              <a:ext cx="9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lang="zh-CN" altLang="en-US" sz="2000" b="1" dirty="0">
                  <a:solidFill>
                    <a:srgbClr val="000099"/>
                  </a:solidFill>
                  <a:latin typeface="Times New Roman" panose="02020603050405020304" pitchFamily="18" charset="0"/>
                  <a:ea typeface="黑体" panose="02010609060101010101" pitchFamily="2" charset="-122"/>
                </a:rPr>
                <a:t>干线耦合器</a:t>
              </a:r>
              <a:endParaRPr lang="zh-CN" altLang="en-US" sz="2000" b="1" dirty="0">
                <a:solidFill>
                  <a:srgbClr val="000099"/>
                </a:solidFill>
                <a:latin typeface="Times New Roman" panose="02020603050405020304" pitchFamily="18" charset="0"/>
                <a:ea typeface="黑体" panose="02010609060101010101" pitchFamily="2" charset="-122"/>
              </a:endParaRPr>
            </a:p>
          </p:txBody>
        </p:sp>
        <p:sp>
          <p:nvSpPr>
            <p:cNvPr id="1003553" name="Line 33"/>
            <p:cNvSpPr>
              <a:spLocks noChangeShapeType="1"/>
            </p:cNvSpPr>
            <p:nvPr/>
          </p:nvSpPr>
          <p:spPr bwMode="auto">
            <a:xfrm flipH="1">
              <a:off x="3925" y="2358"/>
              <a:ext cx="179" cy="14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4" name="Line 34"/>
            <p:cNvSpPr>
              <a:spLocks noChangeShapeType="1"/>
            </p:cNvSpPr>
            <p:nvPr/>
          </p:nvSpPr>
          <p:spPr bwMode="auto">
            <a:xfrm flipH="1" flipV="1">
              <a:off x="3938" y="3078"/>
              <a:ext cx="155" cy="16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5" name="Line 35"/>
            <p:cNvSpPr>
              <a:spLocks noChangeShapeType="1"/>
            </p:cNvSpPr>
            <p:nvPr/>
          </p:nvSpPr>
          <p:spPr bwMode="auto">
            <a:xfrm flipH="1">
              <a:off x="3181" y="3106"/>
              <a:ext cx="146" cy="17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6" name="Oval 36"/>
            <p:cNvSpPr>
              <a:spLocks noChangeArrowheads="1"/>
            </p:cNvSpPr>
            <p:nvPr/>
          </p:nvSpPr>
          <p:spPr bwMode="auto">
            <a:xfrm rot="18840000">
              <a:off x="3164" y="2406"/>
              <a:ext cx="887" cy="827"/>
            </a:xfrm>
            <a:prstGeom prst="ellipse">
              <a:avLst/>
            </a:prstGeom>
            <a:solidFill>
              <a:schemeClr val="bg1"/>
            </a:solidFill>
            <a:ln w="571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7" name="Rectangle 37"/>
            <p:cNvSpPr>
              <a:spLocks noChangeArrowheads="1"/>
            </p:cNvSpPr>
            <p:nvPr/>
          </p:nvSpPr>
          <p:spPr bwMode="auto">
            <a:xfrm rot="18840000">
              <a:off x="3286" y="2479"/>
              <a:ext cx="89" cy="84"/>
            </a:xfrm>
            <a:prstGeom prst="rect">
              <a:avLst/>
            </a:prstGeom>
            <a:solidFill>
              <a:srgbClr val="000099"/>
            </a:solidFill>
            <a:ln w="2857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8" name="Rectangle 38"/>
            <p:cNvSpPr>
              <a:spLocks noChangeArrowheads="1"/>
            </p:cNvSpPr>
            <p:nvPr/>
          </p:nvSpPr>
          <p:spPr bwMode="auto">
            <a:xfrm rot="18840000">
              <a:off x="3865" y="3039"/>
              <a:ext cx="117" cy="91"/>
            </a:xfrm>
            <a:prstGeom prst="rect">
              <a:avLst/>
            </a:prstGeom>
            <a:solidFill>
              <a:srgbClr val="000099"/>
            </a:solidFill>
            <a:ln w="2540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9" name="Rectangle 39"/>
            <p:cNvSpPr>
              <a:spLocks noChangeArrowheads="1"/>
            </p:cNvSpPr>
            <p:nvPr/>
          </p:nvSpPr>
          <p:spPr bwMode="auto">
            <a:xfrm rot="18840000">
              <a:off x="3873" y="2466"/>
              <a:ext cx="91" cy="98"/>
            </a:xfrm>
            <a:prstGeom prst="rect">
              <a:avLst/>
            </a:prstGeom>
            <a:solidFill>
              <a:srgbClr val="000099"/>
            </a:solidFill>
            <a:ln w="2857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0" name="Line 40"/>
            <p:cNvSpPr>
              <a:spLocks noChangeShapeType="1"/>
            </p:cNvSpPr>
            <p:nvPr/>
          </p:nvSpPr>
          <p:spPr bwMode="auto">
            <a:xfrm flipH="1">
              <a:off x="2832" y="2544"/>
              <a:ext cx="432" cy="240"/>
            </a:xfrm>
            <a:prstGeom prst="line">
              <a:avLst/>
            </a:prstGeom>
            <a:noFill/>
            <a:ln w="28575">
              <a:solidFill>
                <a:srgbClr val="0000F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1" name="Rectangle 41"/>
            <p:cNvSpPr>
              <a:spLocks noChangeArrowheads="1"/>
            </p:cNvSpPr>
            <p:nvPr/>
          </p:nvSpPr>
          <p:spPr bwMode="auto">
            <a:xfrm rot="18840000">
              <a:off x="3277" y="3066"/>
              <a:ext cx="102" cy="101"/>
            </a:xfrm>
            <a:prstGeom prst="rect">
              <a:avLst/>
            </a:prstGeom>
            <a:solidFill>
              <a:srgbClr val="000099"/>
            </a:solidFill>
            <a:ln w="2540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2" name="Arc 42"/>
            <p:cNvSpPr/>
            <p:nvPr/>
          </p:nvSpPr>
          <p:spPr bwMode="auto">
            <a:xfrm flipV="1">
              <a:off x="3529" y="2647"/>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FF0000"/>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63" name="Picture 4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080" y="216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4" name="Picture 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28" y="2204"/>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5" name="Picture 4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027" y="322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6" name="Picture 4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92" y="3208"/>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67" name="Text Box 47"/>
            <p:cNvSpPr txBox="1">
              <a:spLocks noChangeArrowheads="1"/>
            </p:cNvSpPr>
            <p:nvPr/>
          </p:nvSpPr>
          <p:spPr bwMode="auto">
            <a:xfrm>
              <a:off x="3314" y="3475"/>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anose="02010609060101010101" pitchFamily="2" charset="-122"/>
                  <a:ea typeface="黑体" panose="02010609060101010101" pitchFamily="2" charset="-122"/>
                </a:rPr>
                <a:t>环形网</a:t>
              </a:r>
              <a:endParaRPr kumimoji="0" lang="zh-CN" altLang="en-US" sz="2400" b="1" dirty="0">
                <a:latin typeface="黑体" panose="02010609060101010101" pitchFamily="2" charset="-122"/>
                <a:ea typeface="黑体" panose="02010609060101010101" pitchFamily="2" charset="-122"/>
              </a:endParaRPr>
            </a:p>
          </p:txBody>
        </p:sp>
      </p:grpSp>
      <p:grpSp>
        <p:nvGrpSpPr>
          <p:cNvPr id="2" name="组合 1"/>
          <p:cNvGrpSpPr/>
          <p:nvPr/>
        </p:nvGrpSpPr>
        <p:grpSpPr>
          <a:xfrm>
            <a:off x="776536" y="1268760"/>
            <a:ext cx="3530083" cy="2477654"/>
            <a:chOff x="1350593" y="1340476"/>
            <a:chExt cx="3530083" cy="2477654"/>
          </a:xfrm>
        </p:grpSpPr>
        <p:sp>
          <p:nvSpPr>
            <p:cNvPr id="1003538" name="Line 18"/>
            <p:cNvSpPr>
              <a:spLocks noChangeShapeType="1"/>
            </p:cNvSpPr>
            <p:nvPr/>
          </p:nvSpPr>
          <p:spPr bwMode="auto">
            <a:xfrm flipH="1" flipV="1">
              <a:off x="1582171" y="1822681"/>
              <a:ext cx="811855" cy="5434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9" name="Line 19"/>
            <p:cNvSpPr>
              <a:spLocks noChangeShapeType="1"/>
            </p:cNvSpPr>
            <p:nvPr/>
          </p:nvSpPr>
          <p:spPr bwMode="auto">
            <a:xfrm flipV="1">
              <a:off x="2626936" y="1733019"/>
              <a:ext cx="0" cy="63309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0" name="Line 20"/>
            <p:cNvSpPr>
              <a:spLocks noChangeShapeType="1"/>
            </p:cNvSpPr>
            <p:nvPr/>
          </p:nvSpPr>
          <p:spPr bwMode="auto">
            <a:xfrm flipH="1">
              <a:off x="1697961" y="2637291"/>
              <a:ext cx="648153" cy="43409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1" name="Line 21"/>
            <p:cNvSpPr>
              <a:spLocks noChangeShapeType="1"/>
            </p:cNvSpPr>
            <p:nvPr/>
          </p:nvSpPr>
          <p:spPr bwMode="auto">
            <a:xfrm>
              <a:off x="2626936" y="2637291"/>
              <a:ext cx="1023470" cy="60139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2" name="Line 22"/>
            <p:cNvSpPr>
              <a:spLocks noChangeShapeType="1"/>
            </p:cNvSpPr>
            <p:nvPr/>
          </p:nvSpPr>
          <p:spPr bwMode="auto">
            <a:xfrm flipV="1">
              <a:off x="2742725" y="2004191"/>
              <a:ext cx="811855" cy="45268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3" name="Rectangle 23"/>
            <p:cNvSpPr>
              <a:spLocks noChangeArrowheads="1"/>
            </p:cNvSpPr>
            <p:nvPr/>
          </p:nvSpPr>
          <p:spPr bwMode="auto">
            <a:xfrm>
              <a:off x="2278237" y="2275364"/>
              <a:ext cx="560313" cy="437374"/>
            </a:xfrm>
            <a:prstGeom prst="rect">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38100">
                  <a:solidFill>
                    <a:schemeClr val="bg2"/>
                  </a:solidFill>
                  <a:miter lim="800000"/>
                  <a:headEnd/>
                  <a:tailEnd/>
                </a14:hiddenLine>
              </a:ext>
            </a:extLst>
          </p:spPr>
          <p:txBody>
            <a:bodyPr wrap="none" anchor="ctr"/>
            <a:lstStyle/>
            <a:p>
              <a:endParaRPr lang="zh-CN" altLang="en-US" sz="2400"/>
            </a:p>
          </p:txBody>
        </p:sp>
        <p:pic>
          <p:nvPicPr>
            <p:cNvPr id="1003544" name="Picture 2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14049" y="2811147"/>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5" name="Picture 2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66382" y="2818801"/>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6" name="Picture 2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50593" y="1642264"/>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7" name="Picture 2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23002" y="1733019"/>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8" name="Picture 2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16834" y="1340476"/>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49" name="Text Box 29"/>
            <p:cNvSpPr txBox="1">
              <a:spLocks noChangeArrowheads="1"/>
            </p:cNvSpPr>
            <p:nvPr/>
          </p:nvSpPr>
          <p:spPr bwMode="auto">
            <a:xfrm>
              <a:off x="2110160" y="3356700"/>
              <a:ext cx="1112641" cy="461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anose="02010609060101010101" pitchFamily="2" charset="-122"/>
                  <a:ea typeface="黑体" panose="02010609060101010101" pitchFamily="2" charset="-122"/>
                </a:rPr>
                <a:t>星形网</a:t>
              </a:r>
              <a:endParaRPr kumimoji="0" lang="zh-CN" altLang="en-US" sz="2400" b="1" dirty="0">
                <a:latin typeface="黑体" panose="02010609060101010101" pitchFamily="2" charset="-122"/>
                <a:ea typeface="黑体" panose="02010609060101010101" pitchFamily="2" charset="-122"/>
              </a:endParaRPr>
            </a:p>
          </p:txBody>
        </p:sp>
        <p:sp>
          <p:nvSpPr>
            <p:cNvPr id="51" name="Rectangle 31"/>
            <p:cNvSpPr>
              <a:spLocks noChangeArrowheads="1"/>
            </p:cNvSpPr>
            <p:nvPr/>
          </p:nvSpPr>
          <p:spPr bwMode="auto">
            <a:xfrm>
              <a:off x="3923682" y="2494051"/>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Times New Roman" panose="02020603050405020304" pitchFamily="18" charset="0"/>
                  <a:ea typeface="黑体" panose="02010609060101010101" pitchFamily="2" charset="-122"/>
                </a:rPr>
                <a:t>集线器</a:t>
              </a:r>
              <a:endParaRPr kumimoji="1" lang="zh-CN" altLang="en-US" sz="2000" b="1" dirty="0">
                <a:solidFill>
                  <a:srgbClr val="000099"/>
                </a:solidFill>
                <a:latin typeface="Times New Roman" panose="02020603050405020304" pitchFamily="18" charset="0"/>
                <a:ea typeface="黑体" panose="02010609060101010101" pitchFamily="2" charset="-122"/>
              </a:endParaRPr>
            </a:p>
          </p:txBody>
        </p:sp>
        <p:sp>
          <p:nvSpPr>
            <p:cNvPr id="52"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 name="组合 3"/>
          <p:cNvGrpSpPr/>
          <p:nvPr/>
        </p:nvGrpSpPr>
        <p:grpSpPr>
          <a:xfrm>
            <a:off x="5346141" y="1340768"/>
            <a:ext cx="4143363" cy="2046432"/>
            <a:chOff x="5346141" y="1340768"/>
            <a:chExt cx="4143363" cy="2046432"/>
          </a:xfrm>
        </p:grpSpPr>
        <p:sp>
          <p:nvSpPr>
            <p:cNvPr id="1003525" name="Line 5"/>
            <p:cNvSpPr>
              <a:spLocks noChangeShapeType="1"/>
            </p:cNvSpPr>
            <p:nvPr/>
          </p:nvSpPr>
          <p:spPr bwMode="auto">
            <a:xfrm>
              <a:off x="6567920" y="2052389"/>
              <a:ext cx="2849846"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6" name="Rectangle 6"/>
            <p:cNvSpPr>
              <a:spLocks noChangeArrowheads="1"/>
            </p:cNvSpPr>
            <p:nvPr/>
          </p:nvSpPr>
          <p:spPr bwMode="auto">
            <a:xfrm>
              <a:off x="9355285" y="1991007"/>
              <a:ext cx="134219" cy="121725"/>
            </a:xfrm>
            <a:prstGeom prst="rect">
              <a:avLst/>
            </a:prstGeom>
            <a:solidFill>
              <a:schemeClr val="bg2"/>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7" name="Rectangle 7"/>
            <p:cNvSpPr>
              <a:spLocks noChangeArrowheads="1"/>
            </p:cNvSpPr>
            <p:nvPr/>
          </p:nvSpPr>
          <p:spPr bwMode="auto">
            <a:xfrm>
              <a:off x="6452214" y="1991007"/>
              <a:ext cx="134219" cy="121725"/>
            </a:xfrm>
            <a:prstGeom prst="rect">
              <a:avLst/>
            </a:prstGeom>
            <a:solidFill>
              <a:schemeClr val="bg2"/>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8" name="Line 8"/>
            <p:cNvSpPr>
              <a:spLocks noChangeShapeType="1"/>
            </p:cNvSpPr>
            <p:nvPr/>
          </p:nvSpPr>
          <p:spPr bwMode="auto">
            <a:xfrm flipV="1">
              <a:off x="7130253" y="1671610"/>
              <a:ext cx="0" cy="38494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9" name="Line 9"/>
            <p:cNvSpPr>
              <a:spLocks noChangeShapeType="1"/>
            </p:cNvSpPr>
            <p:nvPr/>
          </p:nvSpPr>
          <p:spPr bwMode="auto">
            <a:xfrm>
              <a:off x="7633575" y="206695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0" name="Line 10"/>
            <p:cNvSpPr>
              <a:spLocks noChangeShapeType="1"/>
            </p:cNvSpPr>
            <p:nvPr/>
          </p:nvSpPr>
          <p:spPr bwMode="auto">
            <a:xfrm flipV="1">
              <a:off x="8264174" y="1637277"/>
              <a:ext cx="0" cy="42967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1" name="Line 11"/>
            <p:cNvSpPr>
              <a:spLocks noChangeShapeType="1"/>
            </p:cNvSpPr>
            <p:nvPr/>
          </p:nvSpPr>
          <p:spPr bwMode="auto">
            <a:xfrm>
              <a:off x="8906344" y="206695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628649" y="225422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3"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85964" y="2268789"/>
              <a:ext cx="541505" cy="49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4" name="Picture 1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91108" y="135637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5" name="Picture 1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9087" y="1340768"/>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36" name="Text Box 16"/>
            <p:cNvSpPr txBox="1">
              <a:spLocks noChangeArrowheads="1"/>
            </p:cNvSpPr>
            <p:nvPr/>
          </p:nvSpPr>
          <p:spPr bwMode="auto">
            <a:xfrm>
              <a:off x="7508612" y="2925270"/>
              <a:ext cx="1113094" cy="46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anose="02010609060101010101" pitchFamily="2" charset="-122"/>
                  <a:ea typeface="黑体" panose="02010609060101010101" pitchFamily="2" charset="-122"/>
                </a:rPr>
                <a:t>总线网</a:t>
              </a:r>
              <a:endParaRPr kumimoji="0" lang="zh-CN" altLang="en-US" sz="2400" b="1" dirty="0">
                <a:latin typeface="黑体" panose="02010609060101010101" pitchFamily="2" charset="-122"/>
                <a:ea typeface="黑体" panose="02010609060101010101" pitchFamily="2" charset="-122"/>
              </a:endParaRPr>
            </a:p>
          </p:txBody>
        </p:sp>
        <p:sp>
          <p:nvSpPr>
            <p:cNvPr id="54" name="Rectangle 28"/>
            <p:cNvSpPr>
              <a:spLocks noChangeArrowheads="1"/>
            </p:cNvSpPr>
            <p:nvPr/>
          </p:nvSpPr>
          <p:spPr bwMode="auto">
            <a:xfrm>
              <a:off x="5346141" y="2582212"/>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匹配电阻</a:t>
              </a:r>
              <a:endParaRPr kumimoji="1" lang="zh-CN" altLang="en-US" sz="2000" b="1" dirty="0">
                <a:solidFill>
                  <a:srgbClr val="000099"/>
                </a:solidFill>
                <a:latin typeface="+mn-lt"/>
                <a:ea typeface="黑体" panose="02010609060101010101" pitchFamily="2" charset="-122"/>
              </a:endParaRPr>
            </a:p>
          </p:txBody>
        </p:sp>
        <p:sp>
          <p:nvSpPr>
            <p:cNvPr id="55" name="Line 29"/>
            <p:cNvSpPr>
              <a:spLocks noChangeShapeType="1"/>
            </p:cNvSpPr>
            <p:nvPr/>
          </p:nvSpPr>
          <p:spPr bwMode="auto">
            <a:xfrm flipH="1">
              <a:off x="6113677" y="2113900"/>
              <a:ext cx="405645" cy="491817"/>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灯片编号占位符 2"/>
          <p:cNvSpPr>
            <a:spLocks noGrp="1"/>
          </p:cNvSpPr>
          <p:nvPr>
            <p:ph type="sldNum" sz="quarter" idx="12"/>
          </p:nvPr>
        </p:nvSpPr>
        <p:spPr/>
        <p:txBody>
          <a:bodyPr/>
          <a:p>
            <a:fld id="{14338B79-8FD5-46F1-8A19-651A319ADB19}" type="slidenum">
              <a:rPr lang="zh-CN" altLang="en-US"/>
            </a:fld>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Grp="1"/>
          </p:cNvSpPr>
          <p:nvPr>
            <p:ph type="title"/>
          </p:nvPr>
        </p:nvSpPr>
        <p:spPr>
          <a:xfrm>
            <a:off x="776288" y="44450"/>
            <a:ext cx="8604250" cy="863600"/>
          </a:xfrm>
        </p:spPr>
        <p:txBody>
          <a:bodyPr vert="horz" wrap="square" lIns="91440" tIns="45720" rIns="91440" bIns="45720" anchor="ctr"/>
          <a:p>
            <a:pPr eaLnBrk="1" hangingPunct="1"/>
            <a:r>
              <a:rPr lang="zh-CN" altLang="en-US" dirty="0"/>
              <a:t>介质访问控制方法</a:t>
            </a:r>
            <a:endParaRPr lang="zh-CN" altLang="en-US" dirty="0"/>
          </a:p>
        </p:txBody>
      </p:sp>
      <p:sp>
        <p:nvSpPr>
          <p:cNvPr id="96259" name="Rectangle 3"/>
          <p:cNvSpPr>
            <a:spLocks noRot="1"/>
          </p:cNvSpPr>
          <p:nvPr/>
        </p:nvSpPr>
        <p:spPr>
          <a:xfrm>
            <a:off x="704850" y="1196975"/>
            <a:ext cx="8569325" cy="4679950"/>
          </a:xfrm>
          <a:prstGeom prst="rect">
            <a:avLst/>
          </a:prstGeom>
          <a:noFill/>
          <a:ln w="9525">
            <a:noFill/>
          </a:ln>
        </p:spPr>
        <p:txBody>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342900" lvl="0" indent="-342900"/>
            <a:r>
              <a:rPr lang="zh-CN" altLang="en-US" b="1" dirty="0">
                <a:latin typeface="Arial" panose="020B0604020202020204" pitchFamily="34" charset="0"/>
              </a:rPr>
              <a:t>局域网使用广播信道（多点访问、随机访问），多个站点共享同一信道。问题：</a:t>
            </a:r>
            <a:endParaRPr lang="zh-CN" altLang="en-US" b="1" dirty="0">
              <a:latin typeface="Arial" panose="020B0604020202020204" pitchFamily="34" charset="0"/>
            </a:endParaRPr>
          </a:p>
          <a:p>
            <a:pPr marL="742950" lvl="1" indent="-285750"/>
            <a:r>
              <a:rPr lang="zh-CN" altLang="en-US" b="1" dirty="0">
                <a:solidFill>
                  <a:schemeClr val="tx2"/>
                </a:solidFill>
                <a:latin typeface="Arial" panose="020B0604020202020204" pitchFamily="34" charset="0"/>
              </a:rPr>
              <a:t>各站点如何访问共享信道？</a:t>
            </a:r>
            <a:endParaRPr lang="zh-CN" altLang="en-US" b="1" dirty="0">
              <a:solidFill>
                <a:schemeClr val="tx2"/>
              </a:solidFill>
              <a:latin typeface="Arial" panose="020B0604020202020204" pitchFamily="34" charset="0"/>
            </a:endParaRPr>
          </a:p>
          <a:p>
            <a:pPr marL="742950" lvl="1" indent="-285750"/>
            <a:r>
              <a:rPr lang="zh-CN" altLang="en-US" b="1" dirty="0">
                <a:solidFill>
                  <a:schemeClr val="tx2"/>
                </a:solidFill>
                <a:latin typeface="Arial" panose="020B0604020202020204" pitchFamily="34" charset="0"/>
              </a:rPr>
              <a:t>如何解决同时访问造成的冲突（信道争用）？</a:t>
            </a:r>
            <a:endParaRPr lang="zh-CN" altLang="en-US" b="1" dirty="0">
              <a:solidFill>
                <a:schemeClr val="tx2"/>
              </a:solidFill>
              <a:latin typeface="Arial" panose="020B0604020202020204" pitchFamily="34" charset="0"/>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Grp="1"/>
          </p:cNvSpPr>
          <p:nvPr>
            <p:ph type="title"/>
          </p:nvPr>
        </p:nvSpPr>
        <p:spPr>
          <a:xfrm>
            <a:off x="776288" y="44450"/>
            <a:ext cx="8604250" cy="863600"/>
          </a:xfrm>
        </p:spPr>
        <p:txBody>
          <a:bodyPr vert="horz" wrap="square" lIns="91440" tIns="45720" rIns="91440" bIns="45720" anchor="ctr"/>
          <a:p>
            <a:pPr eaLnBrk="1" hangingPunct="1"/>
            <a:r>
              <a:rPr lang="zh-CN" altLang="en-US" dirty="0"/>
              <a:t>介质访问控制方法</a:t>
            </a:r>
            <a:endParaRPr lang="zh-CN" altLang="en-US" dirty="0"/>
          </a:p>
        </p:txBody>
      </p:sp>
      <p:sp>
        <p:nvSpPr>
          <p:cNvPr id="98307" name="Rectangle 3"/>
          <p:cNvSpPr>
            <a:spLocks noRot="1"/>
          </p:cNvSpPr>
          <p:nvPr/>
        </p:nvSpPr>
        <p:spPr>
          <a:xfrm>
            <a:off x="704850" y="1196975"/>
            <a:ext cx="8569325" cy="4679950"/>
          </a:xfrm>
          <a:prstGeom prst="rect">
            <a:avLst/>
          </a:prstGeom>
          <a:noFill/>
          <a:ln w="9525">
            <a:noFill/>
          </a:ln>
        </p:spPr>
        <p:txBody>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342900" lvl="0" indent="-342900"/>
            <a:r>
              <a:rPr lang="zh-CN" altLang="en-US" dirty="0">
                <a:latin typeface="Arial" panose="020B0604020202020204" pitchFamily="34" charset="0"/>
              </a:rPr>
              <a:t>两类介质共享技术：</a:t>
            </a:r>
            <a:endParaRPr lang="zh-CN" altLang="en-US" dirty="0">
              <a:latin typeface="Arial" panose="020B0604020202020204" pitchFamily="34" charset="0"/>
            </a:endParaRPr>
          </a:p>
          <a:p>
            <a:pPr marL="742950" lvl="1" indent="-285750"/>
            <a:r>
              <a:rPr lang="zh-CN" altLang="en-US" dirty="0">
                <a:latin typeface="Arial" panose="020B0604020202020204" pitchFamily="34" charset="0"/>
              </a:rPr>
              <a:t>静态分配（</a:t>
            </a:r>
            <a:r>
              <a:rPr lang="en-US" altLang="zh-CN" dirty="0">
                <a:latin typeface="Arial" panose="020B0604020202020204" pitchFamily="34" charset="0"/>
              </a:rPr>
              <a:t>FDM</a:t>
            </a:r>
            <a:r>
              <a:rPr lang="zh-CN" altLang="en-US" dirty="0">
                <a:latin typeface="Arial" panose="020B0604020202020204" pitchFamily="34" charset="0"/>
              </a:rPr>
              <a:t>、</a:t>
            </a:r>
            <a:r>
              <a:rPr lang="en-US" altLang="zh-CN" dirty="0">
                <a:latin typeface="Arial" panose="020B0604020202020204" pitchFamily="34" charset="0"/>
              </a:rPr>
              <a:t>WDM</a:t>
            </a:r>
            <a:r>
              <a:rPr lang="zh-CN" altLang="en-US" dirty="0">
                <a:latin typeface="Arial" panose="020B0604020202020204" pitchFamily="34" charset="0"/>
              </a:rPr>
              <a:t>、</a:t>
            </a:r>
            <a:r>
              <a:rPr lang="en-US" altLang="zh-CN" dirty="0">
                <a:latin typeface="Arial" panose="020B0604020202020204" pitchFamily="34" charset="0"/>
              </a:rPr>
              <a:t>TDM</a:t>
            </a:r>
            <a:r>
              <a:rPr lang="zh-CN" altLang="en-US" dirty="0">
                <a:latin typeface="Arial" panose="020B0604020202020204" pitchFamily="34" charset="0"/>
              </a:rPr>
              <a:t>、</a:t>
            </a:r>
            <a:r>
              <a:rPr lang="en-US" altLang="zh-CN" dirty="0">
                <a:latin typeface="Arial" panose="020B0604020202020204" pitchFamily="34" charset="0"/>
              </a:rPr>
              <a:t>CDM</a:t>
            </a:r>
            <a:r>
              <a:rPr lang="zh-CN" altLang="en-US" dirty="0">
                <a:latin typeface="Arial" panose="020B0604020202020204" pitchFamily="34" charset="0"/>
              </a:rPr>
              <a:t>）</a:t>
            </a:r>
            <a:endParaRPr lang="zh-CN" altLang="en-US" dirty="0">
              <a:latin typeface="Arial" panose="020B0604020202020204" pitchFamily="34" charset="0"/>
            </a:endParaRPr>
          </a:p>
          <a:p>
            <a:pPr marL="1143000" lvl="2" indent="-228600"/>
            <a:r>
              <a:rPr lang="zh-CN" altLang="en-US" sz="2800" dirty="0">
                <a:latin typeface="Arial" panose="020B0604020202020204" pitchFamily="34" charset="0"/>
              </a:rPr>
              <a:t>不适用于局域网</a:t>
            </a:r>
            <a:endParaRPr lang="zh-CN" altLang="en-US" sz="2800" dirty="0">
              <a:latin typeface="Arial" panose="020B0604020202020204" pitchFamily="34" charset="0"/>
            </a:endParaRPr>
          </a:p>
          <a:p>
            <a:pPr marL="742950" lvl="1" indent="-285750"/>
            <a:r>
              <a:rPr lang="zh-CN" altLang="en-US" dirty="0">
                <a:latin typeface="Arial" panose="020B0604020202020204" pitchFamily="34" charset="0"/>
              </a:rPr>
              <a:t>动态分配（随机接入、受控接入）</a:t>
            </a:r>
            <a:endParaRPr lang="zh-CN" altLang="en-US" dirty="0">
              <a:latin typeface="Arial" panose="020B0604020202020204" pitchFamily="34" charset="0"/>
            </a:endParaRPr>
          </a:p>
          <a:p>
            <a:pPr marL="1143000" lvl="2" indent="-228600"/>
            <a:r>
              <a:rPr lang="en-US" altLang="zh-CN" sz="2800" dirty="0">
                <a:solidFill>
                  <a:srgbClr val="FF0000"/>
                </a:solidFill>
                <a:latin typeface="Arial" panose="020B0604020202020204" pitchFamily="34" charset="0"/>
              </a:rPr>
              <a:t>CSMA/CD</a:t>
            </a:r>
            <a:r>
              <a:rPr lang="zh-CN" altLang="en-US" sz="2800" dirty="0">
                <a:latin typeface="Arial" panose="020B0604020202020204" pitchFamily="34" charset="0"/>
              </a:rPr>
              <a:t>、</a:t>
            </a:r>
            <a:r>
              <a:rPr lang="en-US" altLang="zh-CN" sz="2800" dirty="0">
                <a:latin typeface="Arial" panose="020B0604020202020204" pitchFamily="34" charset="0"/>
              </a:rPr>
              <a:t>Token-Passing</a:t>
            </a:r>
            <a:endParaRPr lang="en-US" altLang="zh-CN" sz="2800" dirty="0">
              <a:latin typeface="Arial" panose="020B0604020202020204" pitchFamily="34" charset="0"/>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p:cNvSpPr>
          <p:nvPr>
            <p:ph type="title"/>
          </p:nvPr>
        </p:nvSpPr>
        <p:spPr/>
        <p:txBody>
          <a:bodyPr vert="horz" wrap="square" lIns="91440" tIns="45720" rIns="91440" bIns="45720" anchor="ctr"/>
          <a:p>
            <a:pPr eaLnBrk="1" hangingPunct="1"/>
            <a:r>
              <a:rPr lang="zh-CN" altLang="en-US" dirty="0"/>
              <a:t>介质访问控制方法</a:t>
            </a:r>
            <a:endParaRPr lang="zh-CN" altLang="en-US" dirty="0"/>
          </a:p>
        </p:txBody>
      </p:sp>
      <p:sp>
        <p:nvSpPr>
          <p:cNvPr id="100355" name="Rectangle 3"/>
          <p:cNvSpPr>
            <a:spLocks noRot="1"/>
          </p:cNvSpPr>
          <p:nvPr/>
        </p:nvSpPr>
        <p:spPr>
          <a:xfrm>
            <a:off x="704850" y="1268413"/>
            <a:ext cx="8569325" cy="4679950"/>
          </a:xfrm>
          <a:prstGeom prst="rect">
            <a:avLst/>
          </a:prstGeom>
          <a:noFill/>
          <a:ln w="9525">
            <a:noFill/>
          </a:ln>
        </p:spPr>
        <p:txBody>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342900" lvl="0" indent="-342900">
              <a:spcAft>
                <a:spcPct val="10000"/>
              </a:spcAft>
              <a:buSzPct val="50000"/>
              <a:buFont typeface="Wingdings 2" panose="05020102010507070707" pitchFamily="18" charset="2"/>
              <a:buChar char=""/>
            </a:pPr>
            <a:r>
              <a:rPr lang="zh-CN" altLang="en-US" dirty="0">
                <a:latin typeface="Arial" panose="020B0604020202020204" pitchFamily="34" charset="0"/>
              </a:rPr>
              <a:t>载波检测多路访问</a:t>
            </a:r>
            <a:r>
              <a:rPr lang="en-US" altLang="zh-CN" dirty="0">
                <a:latin typeface="Arial" panose="020B0604020202020204" pitchFamily="34" charset="0"/>
              </a:rPr>
              <a:t>/</a:t>
            </a:r>
            <a:r>
              <a:rPr lang="zh-CN" altLang="en-US" dirty="0">
                <a:latin typeface="Arial" panose="020B0604020202020204" pitchFamily="34" charset="0"/>
              </a:rPr>
              <a:t>冲突检测（</a:t>
            </a:r>
            <a:r>
              <a:rPr lang="en-US" altLang="zh-CN" dirty="0">
                <a:solidFill>
                  <a:srgbClr val="FF0000"/>
                </a:solidFill>
                <a:latin typeface="Arial" panose="020B0604020202020204" pitchFamily="34" charset="0"/>
              </a:rPr>
              <a:t>CSMA/CD</a:t>
            </a:r>
            <a:r>
              <a:rPr lang="zh-CN" altLang="en-US" dirty="0">
                <a:latin typeface="Arial" panose="020B0604020202020204" pitchFamily="34" charset="0"/>
              </a:rPr>
              <a:t>）</a:t>
            </a:r>
            <a:endParaRPr lang="zh-CN" altLang="en-US" dirty="0">
              <a:latin typeface="Arial" panose="020B0604020202020204" pitchFamily="34" charset="0"/>
            </a:endParaRPr>
          </a:p>
          <a:p>
            <a:pPr marL="1143000" lvl="2" indent="-228600"/>
            <a:r>
              <a:rPr lang="en-US" altLang="zh-CN" sz="2800" dirty="0">
                <a:latin typeface="Arial" panose="020B0604020202020204" pitchFamily="34" charset="0"/>
              </a:rPr>
              <a:t>Carrier Sense Multiple Access/Collision Detect</a:t>
            </a:r>
            <a:r>
              <a:rPr lang="en-US" altLang="zh-CN" sz="2800" dirty="0">
                <a:solidFill>
                  <a:schemeClr val="bg1"/>
                </a:solidFill>
                <a:latin typeface="Arial" panose="020B0604020202020204" pitchFamily="34" charset="0"/>
              </a:rPr>
              <a:t>   </a:t>
            </a:r>
            <a:endParaRPr lang="en-US" altLang="zh-CN" sz="2800" dirty="0">
              <a:solidFill>
                <a:schemeClr val="bg1"/>
              </a:solidFill>
              <a:latin typeface="Arial" panose="020B0604020202020204" pitchFamily="34" charset="0"/>
            </a:endParaRPr>
          </a:p>
          <a:p>
            <a:pPr marL="1143000" lvl="2" indent="-228600"/>
            <a:r>
              <a:rPr lang="zh-CN" altLang="en-US" sz="2800" dirty="0">
                <a:latin typeface="Arial" panose="020B0604020202020204" pitchFamily="34" charset="0"/>
              </a:rPr>
              <a:t>采用</a:t>
            </a:r>
            <a:r>
              <a:rPr lang="zh-CN" altLang="en-US" sz="2800" dirty="0">
                <a:solidFill>
                  <a:srgbClr val="FF0000"/>
                </a:solidFill>
                <a:latin typeface="Arial" panose="020B0604020202020204" pitchFamily="34" charset="0"/>
              </a:rPr>
              <a:t>随机访问技术</a:t>
            </a:r>
            <a:r>
              <a:rPr lang="zh-CN" altLang="en-US" sz="2800" dirty="0">
                <a:latin typeface="Arial" panose="020B0604020202020204" pitchFamily="34" charset="0"/>
              </a:rPr>
              <a:t>的</a:t>
            </a:r>
            <a:r>
              <a:rPr lang="zh-CN" altLang="en-US" sz="2800" dirty="0">
                <a:solidFill>
                  <a:srgbClr val="FF0000"/>
                </a:solidFill>
                <a:latin typeface="Arial" panose="020B0604020202020204" pitchFamily="34" charset="0"/>
              </a:rPr>
              <a:t>竞争型</a:t>
            </a:r>
            <a:r>
              <a:rPr lang="zh-CN" altLang="en-US" sz="2800" dirty="0">
                <a:latin typeface="Arial" panose="020B0604020202020204" pitchFamily="34" charset="0"/>
              </a:rPr>
              <a:t>介质访问控制方法</a:t>
            </a:r>
            <a:endParaRPr lang="zh-CN" altLang="en-US" sz="2800" dirty="0">
              <a:latin typeface="Arial" panose="020B0604020202020204" pitchFamily="34" charset="0"/>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br>
              <a:rPr lang="en-US" altLang="zh-CN" dirty="0"/>
            </a:br>
            <a:r>
              <a:rPr lang="en-US" altLang="zh-CN" dirty="0" smtClean="0"/>
              <a:t>1.  </a:t>
            </a:r>
            <a:r>
              <a:rPr lang="zh-CN" altLang="en-US" dirty="0" smtClean="0"/>
              <a:t>以太网</a:t>
            </a:r>
            <a:r>
              <a:rPr lang="zh-CN" altLang="en-US" dirty="0"/>
              <a:t>的两个标准  </a:t>
            </a:r>
            <a:endParaRPr lang="zh-CN" altLang="en-US" dirty="0"/>
          </a:p>
        </p:txBody>
      </p:sp>
      <p:sp>
        <p:nvSpPr>
          <p:cNvPr id="3983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en-US" altLang="zh-CN" dirty="0">
                <a:solidFill>
                  <a:srgbClr val="FF0000"/>
                </a:solidFill>
              </a:rPr>
              <a:t>DIX Ethernet V2 </a:t>
            </a:r>
            <a:r>
              <a:rPr lang="zh-CN" altLang="en-US" dirty="0"/>
              <a:t>是世界上第一个局域网产品（以太网）的规约。</a:t>
            </a:r>
            <a:endParaRPr lang="zh-CN" altLang="en-US" dirty="0"/>
          </a:p>
          <a:p>
            <a:r>
              <a:rPr lang="en-US" altLang="zh-CN" dirty="0">
                <a:solidFill>
                  <a:srgbClr val="FF0000"/>
                </a:solidFill>
              </a:rPr>
              <a:t>IEEE </a:t>
            </a:r>
            <a:r>
              <a:rPr lang="en-US" altLang="zh-CN" dirty="0" smtClean="0">
                <a:solidFill>
                  <a:srgbClr val="FF0000"/>
                </a:solidFill>
              </a:rPr>
              <a:t>802.3 </a:t>
            </a:r>
            <a:r>
              <a:rPr lang="zh-CN" altLang="en-US" dirty="0" smtClean="0"/>
              <a:t>是</a:t>
            </a:r>
            <a:r>
              <a:rPr lang="zh-CN" altLang="zh-CN" dirty="0" smtClean="0"/>
              <a:t>第一个</a:t>
            </a:r>
            <a:r>
              <a:rPr lang="en-US" altLang="zh-CN" dirty="0" smtClean="0"/>
              <a:t> IEEE </a:t>
            </a:r>
            <a:r>
              <a:rPr lang="zh-CN" altLang="zh-CN" dirty="0" smtClean="0"/>
              <a:t>的</a:t>
            </a:r>
            <a:r>
              <a:rPr lang="zh-CN" altLang="zh-CN" dirty="0"/>
              <a:t>以太网</a:t>
            </a:r>
            <a:r>
              <a:rPr lang="zh-CN" altLang="zh-CN" dirty="0" smtClean="0"/>
              <a:t>标准</a:t>
            </a:r>
            <a:r>
              <a:rPr lang="zh-CN" altLang="en-US" dirty="0" smtClean="0"/>
              <a:t>。</a:t>
            </a:r>
            <a:endParaRPr lang="zh-CN" altLang="en-US" dirty="0"/>
          </a:p>
          <a:p>
            <a:r>
              <a:rPr lang="en-US" altLang="zh-CN" dirty="0"/>
              <a:t>DIX Ethernet V2 </a:t>
            </a:r>
            <a:r>
              <a:rPr lang="zh-CN" altLang="en-US" dirty="0"/>
              <a:t>标准与 </a:t>
            </a:r>
            <a:r>
              <a:rPr lang="en-US" altLang="zh-CN" dirty="0"/>
              <a:t>IEEE </a:t>
            </a:r>
            <a:r>
              <a:rPr lang="zh-CN" altLang="en-US" dirty="0"/>
              <a:t>的 </a:t>
            </a:r>
            <a:r>
              <a:rPr lang="en-US" altLang="zh-CN" dirty="0"/>
              <a:t>802.3 </a:t>
            </a:r>
            <a:r>
              <a:rPr lang="zh-CN" altLang="en-US" dirty="0"/>
              <a:t>标准只有很小的差别，因此可以将 </a:t>
            </a:r>
            <a:r>
              <a:rPr lang="en-US" altLang="zh-CN" dirty="0"/>
              <a:t>802.3 </a:t>
            </a:r>
            <a:r>
              <a:rPr lang="zh-CN" altLang="en-US" dirty="0"/>
              <a:t>局域网简称为“以太网”。</a:t>
            </a:r>
            <a:endParaRPr lang="zh-CN" altLang="en-US" dirty="0"/>
          </a:p>
          <a:p>
            <a:r>
              <a:rPr lang="zh-CN" altLang="en-US" dirty="0"/>
              <a:t>严格说来，“以太网”应当是指符合 </a:t>
            </a:r>
            <a:r>
              <a:rPr lang="en-US" altLang="zh-CN" dirty="0"/>
              <a:t>DIX Ethernet V2 </a:t>
            </a:r>
            <a:r>
              <a:rPr lang="zh-CN" altLang="en-US" dirty="0"/>
              <a:t>标准的局域网 </a:t>
            </a:r>
            <a:r>
              <a:rPr lang="zh-CN" altLang="en-US" dirty="0" smtClean="0"/>
              <a:t>。 </a:t>
            </a:r>
            <a:endParaRPr lang="zh-CN" altLang="en-US"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83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8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algn="ctr"/>
            <a:r>
              <a:rPr lang="zh-CN" altLang="en-US" sz="4000"/>
              <a:t>数据链路层的两个子层 </a:t>
            </a:r>
            <a:endParaRPr lang="zh-CN" altLang="en-US" sz="4000"/>
          </a:p>
        </p:txBody>
      </p:sp>
      <p:sp>
        <p:nvSpPr>
          <p:cNvPr id="399363" name="Rectangle 3"/>
          <p:cNvSpPr>
            <a:spLocks noGrp="1" noChangeArrowheads="1"/>
          </p:cNvSpPr>
          <p:nvPr>
            <p:ph idx="1"/>
          </p:nvPr>
        </p:nvSpPr>
        <p:spPr/>
        <p:txBody>
          <a:bodyPr/>
          <a:lstStyle/>
          <a:p>
            <a:r>
              <a:rPr lang="zh-CN" altLang="en-US" sz="2800" dirty="0"/>
              <a:t>为了使数据链路层能更好地适应多种局域网标准</a:t>
            </a:r>
            <a:r>
              <a:rPr lang="zh-CN" altLang="en-US" sz="2800" dirty="0" smtClean="0"/>
              <a:t>，</a:t>
            </a:r>
            <a:r>
              <a:rPr lang="en-US" altLang="zh-CN" sz="2800" dirty="0" smtClean="0"/>
              <a:t>IEEE 802 </a:t>
            </a:r>
            <a:r>
              <a:rPr lang="zh-CN" altLang="en-US" sz="2800" dirty="0"/>
              <a:t>委员会就将局域网的数据链路层拆成两个子层：</a:t>
            </a:r>
            <a:endParaRPr lang="zh-CN" altLang="en-US" sz="2800" dirty="0"/>
          </a:p>
          <a:p>
            <a:pPr lvl="1"/>
            <a:r>
              <a:rPr lang="zh-CN" altLang="en-US" sz="2400" dirty="0">
                <a:solidFill>
                  <a:srgbClr val="FF0000"/>
                </a:solidFill>
                <a:latin typeface="Arial" panose="020B0604020202020204" pitchFamily="34" charset="0"/>
                <a:ea typeface="黑体" panose="02010609060101010101" pitchFamily="2" charset="-122"/>
              </a:rPr>
              <a:t>逻辑链路控制 </a:t>
            </a:r>
            <a:r>
              <a:rPr lang="en-US" altLang="zh-CN" sz="2400" dirty="0">
                <a:latin typeface="Arial" panose="020B0604020202020204" pitchFamily="34" charset="0"/>
                <a:ea typeface="黑体" panose="02010609060101010101" pitchFamily="2" charset="-122"/>
              </a:rPr>
              <a:t>LLC (Logical Link Control)</a:t>
            </a:r>
            <a:r>
              <a:rPr lang="zh-CN" altLang="en-US" sz="2400" dirty="0" smtClean="0">
                <a:latin typeface="Arial" panose="020B0604020202020204" pitchFamily="34" charset="0"/>
                <a:ea typeface="黑体" panose="02010609060101010101" pitchFamily="2" charset="-122"/>
              </a:rPr>
              <a:t>子层；</a:t>
            </a:r>
            <a:endParaRPr lang="zh-CN" altLang="en-US" sz="2400" dirty="0">
              <a:latin typeface="Arial" panose="020B0604020202020204" pitchFamily="34" charset="0"/>
              <a:ea typeface="黑体" panose="02010609060101010101" pitchFamily="2" charset="-122"/>
            </a:endParaRPr>
          </a:p>
          <a:p>
            <a:pPr lvl="1"/>
            <a:r>
              <a:rPr lang="zh-CN" altLang="en-US" sz="2400" dirty="0">
                <a:solidFill>
                  <a:srgbClr val="FF0000"/>
                </a:solidFill>
                <a:latin typeface="Arial" panose="020B0604020202020204" pitchFamily="34" charset="0"/>
                <a:ea typeface="黑体" panose="02010609060101010101" pitchFamily="2" charset="-122"/>
              </a:rPr>
              <a:t>媒体接入控制 </a:t>
            </a:r>
            <a:r>
              <a:rPr lang="en-US" altLang="zh-CN" sz="2400" dirty="0">
                <a:latin typeface="Arial" panose="020B0604020202020204" pitchFamily="34" charset="0"/>
              </a:rPr>
              <a:t>MAC (Medium Access Control)</a:t>
            </a:r>
            <a:r>
              <a:rPr lang="zh-CN" altLang="en-US" sz="2400" dirty="0">
                <a:latin typeface="Arial" panose="020B0604020202020204" pitchFamily="34" charset="0"/>
                <a:ea typeface="黑体" panose="02010609060101010101" pitchFamily="2" charset="-122"/>
              </a:rPr>
              <a:t>子层。</a:t>
            </a:r>
            <a:endParaRPr lang="zh-CN" altLang="en-US" sz="2400" dirty="0">
              <a:latin typeface="Arial" panose="020B0604020202020204" pitchFamily="34" charset="0"/>
              <a:ea typeface="黑体" panose="02010609060101010101" pitchFamily="2" charset="-122"/>
            </a:endParaRPr>
          </a:p>
          <a:p>
            <a:r>
              <a:rPr lang="zh-CN" altLang="en-US" sz="2800" dirty="0"/>
              <a:t>与接入到传输媒体有关的内容都放在 </a:t>
            </a:r>
            <a:r>
              <a:rPr lang="en-US" altLang="zh-CN" sz="2800" dirty="0"/>
              <a:t>MAC</a:t>
            </a:r>
            <a:r>
              <a:rPr lang="zh-CN" altLang="en-US" sz="2800" dirty="0"/>
              <a:t>子层，而 </a:t>
            </a:r>
            <a:r>
              <a:rPr lang="en-US" altLang="zh-CN" sz="2800" dirty="0"/>
              <a:t>LLC </a:t>
            </a:r>
            <a:r>
              <a:rPr lang="zh-CN" altLang="en-US" sz="2800" dirty="0"/>
              <a:t>子层则与传输媒体</a:t>
            </a:r>
            <a:r>
              <a:rPr lang="zh-CN" altLang="en-US" sz="2800" dirty="0" smtClean="0"/>
              <a:t>无关。</a:t>
            </a:r>
            <a:endParaRPr lang="en-US" altLang="zh-CN" sz="2800" dirty="0" smtClean="0"/>
          </a:p>
          <a:p>
            <a:r>
              <a:rPr lang="zh-CN" altLang="en-US" sz="2800" dirty="0" smtClean="0">
                <a:solidFill>
                  <a:srgbClr val="FF0000"/>
                </a:solidFill>
              </a:rPr>
              <a:t>不管</a:t>
            </a:r>
            <a:r>
              <a:rPr lang="zh-CN" altLang="en-US" sz="2800" dirty="0">
                <a:solidFill>
                  <a:srgbClr val="FF0000"/>
                </a:solidFill>
              </a:rPr>
              <a:t>采用何种协议的</a:t>
            </a:r>
            <a:r>
              <a:rPr lang="zh-CN" altLang="en-US" sz="2800" dirty="0" smtClean="0">
                <a:solidFill>
                  <a:srgbClr val="FF0000"/>
                </a:solidFill>
              </a:rPr>
              <a:t>局域网，对 </a:t>
            </a:r>
            <a:r>
              <a:rPr lang="en-US" altLang="zh-CN" sz="2800" dirty="0">
                <a:solidFill>
                  <a:srgbClr val="FF0000"/>
                </a:solidFill>
              </a:rPr>
              <a:t>LLC </a:t>
            </a:r>
            <a:r>
              <a:rPr lang="zh-CN" altLang="en-US" sz="2800" dirty="0">
                <a:solidFill>
                  <a:srgbClr val="FF0000"/>
                </a:solidFill>
              </a:rPr>
              <a:t>子层来说都是透明</a:t>
            </a:r>
            <a:r>
              <a:rPr lang="zh-CN" altLang="en-US" sz="2800" dirty="0" smtClean="0">
                <a:solidFill>
                  <a:srgbClr val="FF0000"/>
                </a:solidFill>
              </a:rPr>
              <a:t>的。</a:t>
            </a:r>
            <a:endParaRPr lang="zh-CN" altLang="en-US" sz="2800" dirty="0">
              <a:solidFill>
                <a:srgbClr val="FF0000"/>
              </a:solidFill>
            </a:endParaRPr>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6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98" name="Rectangle 14"/>
          <p:cNvSpPr>
            <a:spLocks noGrp="1" noChangeArrowheads="1"/>
          </p:cNvSpPr>
          <p:nvPr>
            <p:ph type="title"/>
          </p:nvPr>
        </p:nvSpPr>
        <p:spPr/>
        <p:txBody>
          <a:bodyPr/>
          <a:lstStyle/>
          <a:p>
            <a:pPr algn="ctr"/>
            <a:r>
              <a:rPr lang="zh-CN" altLang="en-US" dirty="0"/>
              <a:t>局域网对 </a:t>
            </a:r>
            <a:r>
              <a:rPr lang="en-US" altLang="zh-CN" dirty="0"/>
              <a:t>LLC </a:t>
            </a:r>
            <a:r>
              <a:rPr lang="zh-CN" altLang="en-US" dirty="0" smtClean="0"/>
              <a:t>子层是</a:t>
            </a:r>
            <a:r>
              <a:rPr lang="zh-CN" altLang="en-US" dirty="0"/>
              <a:t>透明的 </a:t>
            </a:r>
            <a:endParaRPr lang="zh-CN" altLang="en-US" dirty="0"/>
          </a:p>
        </p:txBody>
      </p:sp>
      <p:sp>
        <p:nvSpPr>
          <p:cNvPr id="400409" name="Freeform 25"/>
          <p:cNvSpPr/>
          <p:nvPr/>
        </p:nvSpPr>
        <p:spPr bwMode="auto">
          <a:xfrm>
            <a:off x="7173252"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anose="02010609060101010101" pitchFamily="2" charset="-122"/>
            </a:endParaRPr>
          </a:p>
        </p:txBody>
      </p:sp>
      <p:sp>
        <p:nvSpPr>
          <p:cNvPr id="400402" name="Freeform 18"/>
          <p:cNvSpPr/>
          <p:nvPr/>
        </p:nvSpPr>
        <p:spPr bwMode="auto">
          <a:xfrm>
            <a:off x="2390511"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anose="02010609060101010101" pitchFamily="2" charset="-122"/>
            </a:endParaRPr>
          </a:p>
        </p:txBody>
      </p:sp>
      <p:sp>
        <p:nvSpPr>
          <p:cNvPr id="400431" name="Rectangle 47"/>
          <p:cNvSpPr>
            <a:spLocks noChangeArrowheads="1"/>
          </p:cNvSpPr>
          <p:nvPr/>
        </p:nvSpPr>
        <p:spPr bwMode="auto">
          <a:xfrm>
            <a:off x="7178411" y="3284539"/>
            <a:ext cx="1456664"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30" name="Rectangle 46"/>
          <p:cNvSpPr>
            <a:spLocks noChangeArrowheads="1"/>
          </p:cNvSpPr>
          <p:nvPr/>
        </p:nvSpPr>
        <p:spPr bwMode="auto">
          <a:xfrm>
            <a:off x="2399110" y="3284539"/>
            <a:ext cx="1456663"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anose="02010609060101010101" pitchFamily="2" charset="-122"/>
            </a:endParaRPr>
          </a:p>
        </p:txBody>
      </p:sp>
      <p:grpSp>
        <p:nvGrpSpPr>
          <p:cNvPr id="400386" name="Group 2"/>
          <p:cNvGrpSpPr/>
          <p:nvPr/>
        </p:nvGrpSpPr>
        <p:grpSpPr bwMode="auto">
          <a:xfrm>
            <a:off x="4485217" y="3284538"/>
            <a:ext cx="2027635" cy="1657350"/>
            <a:chOff x="109" y="1226"/>
            <a:chExt cx="2516" cy="1675"/>
          </a:xfrm>
          <a:solidFill>
            <a:srgbClr val="FFFF00"/>
          </a:solidFill>
        </p:grpSpPr>
        <p:grpSp>
          <p:nvGrpSpPr>
            <p:cNvPr id="400387" name="Group 3"/>
            <p:cNvGrpSpPr/>
            <p:nvPr/>
          </p:nvGrpSpPr>
          <p:grpSpPr bwMode="auto">
            <a:xfrm>
              <a:off x="109" y="1226"/>
              <a:ext cx="2516" cy="1675"/>
              <a:chOff x="109" y="1226"/>
              <a:chExt cx="2516" cy="1675"/>
            </a:xfrm>
            <a:grpFill/>
          </p:grpSpPr>
          <p:grpSp>
            <p:nvGrpSpPr>
              <p:cNvPr id="400388" name="Group 4"/>
              <p:cNvGrpSpPr/>
              <p:nvPr/>
            </p:nvGrpSpPr>
            <p:grpSpPr bwMode="auto">
              <a:xfrm>
                <a:off x="109" y="1226"/>
                <a:ext cx="2516" cy="1675"/>
                <a:chOff x="109" y="1226"/>
                <a:chExt cx="2516" cy="1675"/>
              </a:xfrm>
              <a:grpFill/>
            </p:grpSpPr>
            <p:sp>
              <p:nvSpPr>
                <p:cNvPr id="400389" name="Oval 5"/>
                <p:cNvSpPr>
                  <a:spLocks noChangeArrowheads="1"/>
                </p:cNvSpPr>
                <p:nvPr/>
              </p:nvSpPr>
              <p:spPr bwMode="auto">
                <a:xfrm>
                  <a:off x="1749" y="1896"/>
                  <a:ext cx="876" cy="829"/>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0" name="Oval 6"/>
                <p:cNvSpPr>
                  <a:spLocks noChangeArrowheads="1"/>
                </p:cNvSpPr>
                <p:nvPr/>
              </p:nvSpPr>
              <p:spPr bwMode="auto">
                <a:xfrm>
                  <a:off x="109" y="1632"/>
                  <a:ext cx="859" cy="831"/>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1" name="Oval 7"/>
                <p:cNvSpPr>
                  <a:spLocks noChangeArrowheads="1"/>
                </p:cNvSpPr>
                <p:nvPr/>
              </p:nvSpPr>
              <p:spPr bwMode="auto">
                <a:xfrm>
                  <a:off x="1612" y="1341"/>
                  <a:ext cx="874" cy="802"/>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2" name="Oval 8"/>
                <p:cNvSpPr>
                  <a:spLocks noChangeArrowheads="1"/>
                </p:cNvSpPr>
                <p:nvPr/>
              </p:nvSpPr>
              <p:spPr bwMode="auto">
                <a:xfrm>
                  <a:off x="1152" y="2055"/>
                  <a:ext cx="875" cy="846"/>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3" name="Oval 9"/>
                <p:cNvSpPr>
                  <a:spLocks noChangeArrowheads="1"/>
                </p:cNvSpPr>
                <p:nvPr/>
              </p:nvSpPr>
              <p:spPr bwMode="auto">
                <a:xfrm>
                  <a:off x="400" y="1982"/>
                  <a:ext cx="874" cy="802"/>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4" name="Oval 10"/>
                <p:cNvSpPr>
                  <a:spLocks noChangeArrowheads="1"/>
                </p:cNvSpPr>
                <p:nvPr/>
              </p:nvSpPr>
              <p:spPr bwMode="auto">
                <a:xfrm>
                  <a:off x="1075" y="1226"/>
                  <a:ext cx="859" cy="829"/>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5" name="Oval 11"/>
                <p:cNvSpPr>
                  <a:spLocks noChangeArrowheads="1"/>
                </p:cNvSpPr>
                <p:nvPr/>
              </p:nvSpPr>
              <p:spPr bwMode="auto">
                <a:xfrm>
                  <a:off x="523" y="1226"/>
                  <a:ext cx="859" cy="799"/>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grpSp>
          <p:sp>
            <p:nvSpPr>
              <p:cNvPr id="400396" name="Oval 12"/>
              <p:cNvSpPr>
                <a:spLocks noChangeArrowheads="1"/>
              </p:cNvSpPr>
              <p:nvPr/>
            </p:nvSpPr>
            <p:spPr bwMode="auto">
              <a:xfrm>
                <a:off x="339" y="1414"/>
                <a:ext cx="2085" cy="1152"/>
              </a:xfrm>
              <a:prstGeom prst="ellipse">
                <a:avLst/>
              </a:prstGeom>
              <a:grpFill/>
              <a:ln>
                <a:noFill/>
              </a:ln>
              <a:extLst>
                <a:ext uri="{91240B29-F687-4F45-9708-019B960494DF}">
                  <a14:hiddenLine xmlns:a14="http://schemas.microsoft.com/office/drawing/2010/main" w="9525">
                    <a:solidFill>
                      <a:srgbClr val="000000"/>
                    </a:solidFill>
                    <a:prstDash val="dash"/>
                    <a:round/>
                  </a14:hiddenLine>
                </a:ext>
              </a:extLst>
            </p:spPr>
            <p:txBody>
              <a:bodyPr/>
              <a:lstStyle/>
              <a:p>
                <a:endParaRPr lang="zh-CN" altLang="en-US" sz="2000" b="1">
                  <a:solidFill>
                    <a:srgbClr val="000099"/>
                  </a:solidFill>
                  <a:latin typeface="+mn-lt"/>
                  <a:ea typeface="黑体" panose="02010609060101010101" pitchFamily="2" charset="-122"/>
                </a:endParaRPr>
              </a:p>
            </p:txBody>
          </p:sp>
        </p:grpSp>
        <p:sp>
          <p:nvSpPr>
            <p:cNvPr id="400397" name="Freeform 13"/>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00399" name="Line 15"/>
          <p:cNvSpPr>
            <a:spLocks noChangeShapeType="1"/>
          </p:cNvSpPr>
          <p:nvPr/>
        </p:nvSpPr>
        <p:spPr bwMode="auto">
          <a:xfrm flipV="1">
            <a:off x="3871252" y="4622801"/>
            <a:ext cx="957923" cy="111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00" name="Line 16"/>
          <p:cNvSpPr>
            <a:spLocks noChangeShapeType="1"/>
          </p:cNvSpPr>
          <p:nvPr/>
        </p:nvSpPr>
        <p:spPr bwMode="auto">
          <a:xfrm flipH="1">
            <a:off x="6433742" y="4622801"/>
            <a:ext cx="744669" cy="317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01" name="Rectangle 17"/>
          <p:cNvSpPr>
            <a:spLocks noChangeArrowheads="1"/>
          </p:cNvSpPr>
          <p:nvPr/>
        </p:nvSpPr>
        <p:spPr bwMode="auto">
          <a:xfrm>
            <a:off x="4808984" y="3903663"/>
            <a:ext cx="1463543"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800" b="1" dirty="0">
                <a:solidFill>
                  <a:srgbClr val="000099"/>
                </a:solidFill>
                <a:latin typeface="+mn-lt"/>
                <a:ea typeface="黑体" panose="02010609060101010101" pitchFamily="2" charset="-122"/>
              </a:rPr>
              <a:t>局 域 网</a:t>
            </a:r>
            <a:endParaRPr kumimoji="1" lang="zh-CN" altLang="en-US" sz="2800" b="1" dirty="0">
              <a:solidFill>
                <a:srgbClr val="000099"/>
              </a:solidFill>
              <a:latin typeface="+mn-lt"/>
              <a:ea typeface="黑体" panose="02010609060101010101" pitchFamily="2" charset="-122"/>
            </a:endParaRPr>
          </a:p>
        </p:txBody>
      </p:sp>
      <p:sp>
        <p:nvSpPr>
          <p:cNvPr id="400403" name="Line 19"/>
          <p:cNvSpPr>
            <a:spLocks noChangeShapeType="1"/>
          </p:cNvSpPr>
          <p:nvPr/>
        </p:nvSpPr>
        <p:spPr bwMode="auto">
          <a:xfrm>
            <a:off x="2397389" y="4386263"/>
            <a:ext cx="1460104"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04" name="Line 20"/>
          <p:cNvSpPr>
            <a:spLocks noChangeShapeType="1"/>
          </p:cNvSpPr>
          <p:nvPr/>
        </p:nvSpPr>
        <p:spPr bwMode="auto">
          <a:xfrm>
            <a:off x="2397389" y="3841750"/>
            <a:ext cx="1460104"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05" name="Line 21"/>
          <p:cNvSpPr>
            <a:spLocks noChangeShapeType="1"/>
          </p:cNvSpPr>
          <p:nvPr/>
        </p:nvSpPr>
        <p:spPr bwMode="auto">
          <a:xfrm>
            <a:off x="2397389" y="3292475"/>
            <a:ext cx="1460104"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06" name="Rectangle 22"/>
          <p:cNvSpPr>
            <a:spLocks noChangeArrowheads="1"/>
          </p:cNvSpPr>
          <p:nvPr/>
        </p:nvSpPr>
        <p:spPr bwMode="auto">
          <a:xfrm>
            <a:off x="2708673" y="2705100"/>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网络层</a:t>
            </a:r>
            <a:endParaRPr kumimoji="1" lang="zh-CN" altLang="en-US" sz="2000" b="1">
              <a:solidFill>
                <a:srgbClr val="000099"/>
              </a:solidFill>
              <a:latin typeface="+mn-lt"/>
              <a:ea typeface="黑体" panose="02010609060101010101" pitchFamily="2" charset="-122"/>
            </a:endParaRPr>
          </a:p>
        </p:txBody>
      </p:sp>
      <p:sp>
        <p:nvSpPr>
          <p:cNvPr id="400407" name="Rectangle 23"/>
          <p:cNvSpPr>
            <a:spLocks noChangeArrowheads="1"/>
          </p:cNvSpPr>
          <p:nvPr/>
        </p:nvSpPr>
        <p:spPr bwMode="auto">
          <a:xfrm>
            <a:off x="2677717" y="4460875"/>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物理层</a:t>
            </a:r>
            <a:endParaRPr kumimoji="1" lang="zh-CN" altLang="en-US" sz="2000" b="1">
              <a:solidFill>
                <a:srgbClr val="000099"/>
              </a:solidFill>
              <a:latin typeface="+mn-lt"/>
              <a:ea typeface="黑体" panose="02010609060101010101" pitchFamily="2" charset="-122"/>
            </a:endParaRPr>
          </a:p>
        </p:txBody>
      </p:sp>
      <p:sp>
        <p:nvSpPr>
          <p:cNvPr id="400408" name="Rectangle 24"/>
          <p:cNvSpPr>
            <a:spLocks noChangeArrowheads="1"/>
          </p:cNvSpPr>
          <p:nvPr/>
        </p:nvSpPr>
        <p:spPr bwMode="auto">
          <a:xfrm>
            <a:off x="2655359" y="4978400"/>
            <a:ext cx="9121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站点 </a:t>
            </a:r>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00410" name="Line 26"/>
          <p:cNvSpPr>
            <a:spLocks noChangeShapeType="1"/>
          </p:cNvSpPr>
          <p:nvPr/>
        </p:nvSpPr>
        <p:spPr bwMode="auto">
          <a:xfrm>
            <a:off x="7178411" y="4386263"/>
            <a:ext cx="1461823"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11" name="Line 27"/>
          <p:cNvSpPr>
            <a:spLocks noChangeShapeType="1"/>
          </p:cNvSpPr>
          <p:nvPr/>
        </p:nvSpPr>
        <p:spPr bwMode="auto">
          <a:xfrm>
            <a:off x="7178411" y="3841750"/>
            <a:ext cx="1461823"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12" name="Line 28"/>
          <p:cNvSpPr>
            <a:spLocks noChangeShapeType="1"/>
          </p:cNvSpPr>
          <p:nvPr/>
        </p:nvSpPr>
        <p:spPr bwMode="auto">
          <a:xfrm>
            <a:off x="7178411" y="3292475"/>
            <a:ext cx="1461823"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13" name="Rectangle 29"/>
          <p:cNvSpPr>
            <a:spLocks noChangeArrowheads="1"/>
          </p:cNvSpPr>
          <p:nvPr/>
        </p:nvSpPr>
        <p:spPr bwMode="auto">
          <a:xfrm>
            <a:off x="7444979" y="27225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网络层</a:t>
            </a:r>
            <a:endParaRPr kumimoji="1" lang="zh-CN" altLang="en-US" sz="2000" b="1">
              <a:solidFill>
                <a:srgbClr val="000099"/>
              </a:solidFill>
              <a:latin typeface="+mn-lt"/>
              <a:ea typeface="黑体" panose="02010609060101010101" pitchFamily="2" charset="-122"/>
            </a:endParaRPr>
          </a:p>
        </p:txBody>
      </p:sp>
      <p:sp>
        <p:nvSpPr>
          <p:cNvPr id="400414" name="Rectangle 30"/>
          <p:cNvSpPr>
            <a:spLocks noChangeArrowheads="1"/>
          </p:cNvSpPr>
          <p:nvPr/>
        </p:nvSpPr>
        <p:spPr bwMode="auto">
          <a:xfrm>
            <a:off x="7458738" y="4460875"/>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物理层</a:t>
            </a:r>
            <a:endParaRPr kumimoji="1" lang="zh-CN" altLang="en-US" sz="2000" b="1">
              <a:solidFill>
                <a:srgbClr val="000099"/>
              </a:solidFill>
              <a:latin typeface="+mn-lt"/>
              <a:ea typeface="黑体" panose="02010609060101010101" pitchFamily="2" charset="-122"/>
            </a:endParaRPr>
          </a:p>
        </p:txBody>
      </p:sp>
      <p:grpSp>
        <p:nvGrpSpPr>
          <p:cNvPr id="400415" name="Group 31"/>
          <p:cNvGrpSpPr/>
          <p:nvPr/>
        </p:nvGrpSpPr>
        <p:grpSpPr bwMode="auto">
          <a:xfrm>
            <a:off x="428229" y="3362325"/>
            <a:ext cx="7830212" cy="442913"/>
            <a:chOff x="249" y="2118"/>
            <a:chExt cx="4553" cy="279"/>
          </a:xfrm>
        </p:grpSpPr>
        <p:sp>
          <p:nvSpPr>
            <p:cNvPr id="400416" name="Rectangle 32"/>
            <p:cNvSpPr>
              <a:spLocks noChangeArrowheads="1"/>
            </p:cNvSpPr>
            <p:nvPr/>
          </p:nvSpPr>
          <p:spPr bwMode="auto">
            <a:xfrm>
              <a:off x="249" y="2147"/>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逻辑链路控制</a:t>
              </a:r>
              <a:endParaRPr kumimoji="1" lang="zh-CN" altLang="en-US" sz="2000" b="1">
                <a:solidFill>
                  <a:srgbClr val="000099"/>
                </a:solidFill>
                <a:latin typeface="+mn-lt"/>
                <a:ea typeface="黑体" panose="02010609060101010101" pitchFamily="2" charset="-122"/>
              </a:endParaRPr>
            </a:p>
          </p:txBody>
        </p:sp>
        <p:sp>
          <p:nvSpPr>
            <p:cNvPr id="400417" name="AutoShape 33"/>
            <p:cNvSpPr>
              <a:spLocks noChangeArrowheads="1"/>
            </p:cNvSpPr>
            <p:nvPr/>
          </p:nvSpPr>
          <p:spPr bwMode="auto">
            <a:xfrm>
              <a:off x="2264" y="2135"/>
              <a:ext cx="1896" cy="228"/>
            </a:xfrm>
            <a:prstGeom prst="leftRightArrow">
              <a:avLst>
                <a:gd name="adj1" fmla="val 41667"/>
                <a:gd name="adj2" fmla="val 87431"/>
              </a:avLst>
            </a:prstGeom>
            <a:solidFill>
              <a:schemeClr val="accent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18" name="Rectangle 34"/>
            <p:cNvSpPr>
              <a:spLocks noChangeArrowheads="1"/>
            </p:cNvSpPr>
            <p:nvPr/>
          </p:nvSpPr>
          <p:spPr bwMode="auto">
            <a:xfrm>
              <a:off x="1623" y="2118"/>
              <a:ext cx="3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LLC</a:t>
              </a:r>
              <a:endParaRPr kumimoji="1" lang="en-US" altLang="zh-CN" sz="2000" b="1">
                <a:solidFill>
                  <a:srgbClr val="000099"/>
                </a:solidFill>
                <a:latin typeface="+mn-lt"/>
                <a:ea typeface="黑体" panose="02010609060101010101" pitchFamily="2" charset="-122"/>
              </a:endParaRPr>
            </a:p>
          </p:txBody>
        </p:sp>
        <p:sp>
          <p:nvSpPr>
            <p:cNvPr id="400419" name="Rectangle 35"/>
            <p:cNvSpPr>
              <a:spLocks noChangeArrowheads="1"/>
            </p:cNvSpPr>
            <p:nvPr/>
          </p:nvSpPr>
          <p:spPr bwMode="auto">
            <a:xfrm>
              <a:off x="4405" y="2118"/>
              <a:ext cx="3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LLC</a:t>
              </a:r>
              <a:endParaRPr kumimoji="1" lang="en-US" altLang="zh-CN" sz="2000" b="1">
                <a:solidFill>
                  <a:srgbClr val="000099"/>
                </a:solidFill>
                <a:latin typeface="+mn-lt"/>
                <a:ea typeface="黑体" panose="02010609060101010101" pitchFamily="2" charset="-122"/>
              </a:endParaRPr>
            </a:p>
          </p:txBody>
        </p:sp>
      </p:grpSp>
      <p:grpSp>
        <p:nvGrpSpPr>
          <p:cNvPr id="400420" name="Group 36"/>
          <p:cNvGrpSpPr/>
          <p:nvPr/>
        </p:nvGrpSpPr>
        <p:grpSpPr bwMode="auto">
          <a:xfrm>
            <a:off x="428229" y="3917955"/>
            <a:ext cx="7883526" cy="419101"/>
            <a:chOff x="249" y="2468"/>
            <a:chExt cx="4584" cy="264"/>
          </a:xfrm>
        </p:grpSpPr>
        <p:sp>
          <p:nvSpPr>
            <p:cNvPr id="400421" name="Rectangle 37"/>
            <p:cNvSpPr>
              <a:spLocks noChangeArrowheads="1"/>
            </p:cNvSpPr>
            <p:nvPr/>
          </p:nvSpPr>
          <p:spPr bwMode="auto">
            <a:xfrm>
              <a:off x="249" y="2482"/>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媒体接入控制</a:t>
              </a:r>
              <a:endParaRPr kumimoji="1" lang="zh-CN" altLang="en-US" sz="2000" b="1">
                <a:solidFill>
                  <a:srgbClr val="000099"/>
                </a:solidFill>
                <a:latin typeface="+mn-lt"/>
                <a:ea typeface="黑体" panose="02010609060101010101" pitchFamily="2" charset="-122"/>
              </a:endParaRPr>
            </a:p>
          </p:txBody>
        </p:sp>
        <p:sp>
          <p:nvSpPr>
            <p:cNvPr id="400422" name="Line 38"/>
            <p:cNvSpPr>
              <a:spLocks noChangeShapeType="1"/>
            </p:cNvSpPr>
            <p:nvPr/>
          </p:nvSpPr>
          <p:spPr bwMode="auto">
            <a:xfrm flipV="1">
              <a:off x="2251" y="2581"/>
              <a:ext cx="383" cy="11"/>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23" name="Line 39"/>
            <p:cNvSpPr>
              <a:spLocks noChangeShapeType="1"/>
            </p:cNvSpPr>
            <p:nvPr/>
          </p:nvSpPr>
          <p:spPr bwMode="auto">
            <a:xfrm flipH="1">
              <a:off x="3739" y="2585"/>
              <a:ext cx="43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24" name="Rectangle 40"/>
            <p:cNvSpPr>
              <a:spLocks noChangeArrowheads="1"/>
            </p:cNvSpPr>
            <p:nvPr/>
          </p:nvSpPr>
          <p:spPr bwMode="auto">
            <a:xfrm>
              <a:off x="1607" y="2468"/>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MAC</a:t>
              </a:r>
              <a:endParaRPr kumimoji="1" lang="en-US" altLang="zh-CN" sz="2000" b="1">
                <a:solidFill>
                  <a:srgbClr val="000099"/>
                </a:solidFill>
                <a:latin typeface="+mn-lt"/>
                <a:ea typeface="黑体" panose="02010609060101010101" pitchFamily="2" charset="-122"/>
              </a:endParaRPr>
            </a:p>
          </p:txBody>
        </p:sp>
        <p:sp>
          <p:nvSpPr>
            <p:cNvPr id="400425" name="Rectangle 41"/>
            <p:cNvSpPr>
              <a:spLocks noChangeArrowheads="1"/>
            </p:cNvSpPr>
            <p:nvPr/>
          </p:nvSpPr>
          <p:spPr bwMode="auto">
            <a:xfrm>
              <a:off x="4387" y="2468"/>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MAC</a:t>
              </a:r>
              <a:endParaRPr kumimoji="1" lang="en-US" altLang="zh-CN" sz="2000" b="1">
                <a:solidFill>
                  <a:srgbClr val="000099"/>
                </a:solidFill>
                <a:latin typeface="+mn-lt"/>
                <a:ea typeface="黑体" panose="02010609060101010101" pitchFamily="2" charset="-122"/>
              </a:endParaRPr>
            </a:p>
          </p:txBody>
        </p:sp>
      </p:grpSp>
      <p:sp>
        <p:nvSpPr>
          <p:cNvPr id="400426" name="AutoShape 42"/>
          <p:cNvSpPr/>
          <p:nvPr/>
        </p:nvSpPr>
        <p:spPr bwMode="auto">
          <a:xfrm>
            <a:off x="8650553" y="3302001"/>
            <a:ext cx="128985" cy="1052513"/>
          </a:xfrm>
          <a:prstGeom prst="rightBrace">
            <a:avLst>
              <a:gd name="adj1" fmla="val 73666"/>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27" name="Rectangle 43"/>
          <p:cNvSpPr>
            <a:spLocks noChangeArrowheads="1"/>
          </p:cNvSpPr>
          <p:nvPr/>
        </p:nvSpPr>
        <p:spPr bwMode="auto">
          <a:xfrm>
            <a:off x="8722391" y="3522663"/>
            <a:ext cx="956993"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anose="02010609060101010101" pitchFamily="2" charset="-122"/>
              </a:rPr>
              <a:t>数据</a:t>
            </a:r>
            <a:endParaRPr kumimoji="1" lang="zh-CN" altLang="en-US" sz="2000" b="1">
              <a:solidFill>
                <a:srgbClr val="000099"/>
              </a:solidFill>
              <a:latin typeface="+mn-lt"/>
              <a:ea typeface="黑体" panose="02010609060101010101" pitchFamily="2" charset="-122"/>
            </a:endParaRPr>
          </a:p>
          <a:p>
            <a:pPr algn="ctr" defTabSz="762000" eaLnBrk="0" hangingPunct="0"/>
            <a:r>
              <a:rPr kumimoji="1" lang="zh-CN" altLang="en-US" sz="2000" b="1">
                <a:solidFill>
                  <a:srgbClr val="000099"/>
                </a:solidFill>
                <a:latin typeface="+mn-lt"/>
                <a:ea typeface="黑体" panose="02010609060101010101" pitchFamily="2" charset="-122"/>
              </a:rPr>
              <a:t>链路层</a:t>
            </a:r>
            <a:endParaRPr kumimoji="1" lang="zh-CN" altLang="en-US" sz="2000" b="1">
              <a:solidFill>
                <a:srgbClr val="000099"/>
              </a:solidFill>
              <a:latin typeface="+mn-lt"/>
              <a:ea typeface="黑体" panose="02010609060101010101" pitchFamily="2" charset="-122"/>
            </a:endParaRPr>
          </a:p>
        </p:txBody>
      </p:sp>
      <p:sp>
        <p:nvSpPr>
          <p:cNvPr id="400428" name="Rectangle 44"/>
          <p:cNvSpPr>
            <a:spLocks noChangeArrowheads="1"/>
          </p:cNvSpPr>
          <p:nvPr/>
        </p:nvSpPr>
        <p:spPr bwMode="auto">
          <a:xfrm>
            <a:off x="7532688" y="4978400"/>
            <a:ext cx="9121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站点 </a:t>
            </a:r>
            <a:r>
              <a:rPr kumimoji="1" lang="en-US" altLang="zh-CN" sz="2000" b="1">
                <a:solidFill>
                  <a:srgbClr val="000099"/>
                </a:solidFill>
                <a:latin typeface="+mn-lt"/>
                <a:ea typeface="黑体" panose="02010609060101010101" pitchFamily="2" charset="-122"/>
              </a:rPr>
              <a:t>2</a:t>
            </a:r>
            <a:endParaRPr kumimoji="1" lang="en-US" altLang="zh-CN" sz="2000" b="1">
              <a:solidFill>
                <a:srgbClr val="000099"/>
              </a:solidFill>
              <a:latin typeface="+mn-lt"/>
              <a:ea typeface="黑体" panose="02010609060101010101" pitchFamily="2" charset="-122"/>
            </a:endParaRPr>
          </a:p>
        </p:txBody>
      </p:sp>
      <p:sp>
        <p:nvSpPr>
          <p:cNvPr id="400429" name="Text Box 45"/>
          <p:cNvSpPr txBox="1">
            <a:spLocks noChangeArrowheads="1"/>
          </p:cNvSpPr>
          <p:nvPr/>
        </p:nvSpPr>
        <p:spPr bwMode="auto">
          <a:xfrm>
            <a:off x="4160912" y="1628800"/>
            <a:ext cx="2786340" cy="954107"/>
          </a:xfrm>
          <a:prstGeom prst="rect">
            <a:avLst/>
          </a:prstGeom>
          <a:solidFill>
            <a:srgbClr val="99FF99"/>
          </a:solidFill>
          <a:ln w="9525">
            <a:solidFill>
              <a:srgbClr val="333399"/>
            </a:solidFill>
            <a:miter lim="800000"/>
          </a:ln>
          <a:effectLst/>
        </p:spPr>
        <p:txBody>
          <a:bodyPr wrap="none">
            <a:spAutoFit/>
          </a:bodyPr>
          <a:lstStyle/>
          <a:p>
            <a:pPr algn="ctr"/>
            <a:r>
              <a:rPr kumimoji="1" lang="en-US" altLang="zh-CN" sz="2800" b="1" dirty="0">
                <a:solidFill>
                  <a:srgbClr val="C00000"/>
                </a:solidFill>
                <a:latin typeface="+mn-lt"/>
                <a:ea typeface="黑体" panose="02010609060101010101" pitchFamily="2" charset="-122"/>
              </a:rPr>
              <a:t>LLC </a:t>
            </a:r>
            <a:r>
              <a:rPr kumimoji="1" lang="zh-CN" altLang="en-US" sz="2800" b="1" dirty="0">
                <a:solidFill>
                  <a:srgbClr val="C00000"/>
                </a:solidFill>
                <a:latin typeface="+mn-lt"/>
                <a:ea typeface="黑体" panose="02010609060101010101" pitchFamily="2" charset="-122"/>
              </a:rPr>
              <a:t>子层看不见</a:t>
            </a:r>
            <a:endParaRPr kumimoji="1" lang="zh-CN" altLang="en-US" sz="2800" b="1" dirty="0">
              <a:solidFill>
                <a:srgbClr val="C00000"/>
              </a:solidFill>
              <a:latin typeface="+mn-lt"/>
              <a:ea typeface="黑体" panose="02010609060101010101" pitchFamily="2" charset="-122"/>
            </a:endParaRPr>
          </a:p>
          <a:p>
            <a:pPr algn="ctr"/>
            <a:r>
              <a:rPr kumimoji="1" lang="zh-CN" altLang="en-US" sz="2800" b="1" dirty="0">
                <a:solidFill>
                  <a:srgbClr val="C00000"/>
                </a:solidFill>
                <a:latin typeface="+mn-lt"/>
                <a:ea typeface="黑体" panose="02010609060101010101" pitchFamily="2" charset="-122"/>
              </a:rPr>
              <a:t>下面的局域网</a:t>
            </a:r>
            <a:endParaRPr kumimoji="1" lang="zh-CN" altLang="en-US" sz="2800" b="1" dirty="0">
              <a:solidFill>
                <a:srgbClr val="C00000"/>
              </a:solidFill>
              <a:latin typeface="+mn-lt"/>
              <a:ea typeface="黑体" panose="02010609060101010101" pitchFamily="2" charset="-122"/>
            </a:endParaRPr>
          </a:p>
        </p:txBody>
      </p:sp>
      <p:sp>
        <p:nvSpPr>
          <p:cNvPr id="2" name="灯片编号占位符 1"/>
          <p:cNvSpPr>
            <a:spLocks noGrp="1"/>
          </p:cNvSpPr>
          <p:nvPr>
            <p:ph type="sldNum" sz="quarter" idx="12"/>
          </p:nvPr>
        </p:nvSpPr>
        <p:spPr/>
        <p:txBody>
          <a:bodyPr/>
          <a:p>
            <a:fld id="{14338B79-8FD5-46F1-8A19-651A319ADB19}"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00386"/>
                                        </p:tgtEl>
                                        <p:attrNameLst>
                                          <p:attrName>style.visibility</p:attrName>
                                        </p:attrNameLst>
                                      </p:cBhvr>
                                      <p:to>
                                        <p:strVal val="visible"/>
                                      </p:to>
                                    </p:set>
                                    <p:animEffect transition="in" filter="dissolve">
                                      <p:cBhvr>
                                        <p:cTn id="7" dur="500"/>
                                        <p:tgtEl>
                                          <p:spTgt spid="400386"/>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mph" presetSubtype="0" repeatCount="4000" fill="hold" nodeType="clickEffect">
                                  <p:stCondLst>
                                    <p:cond delay="500"/>
                                  </p:stCondLst>
                                  <p:childTnLst>
                                    <p:anim calcmode="discrete" valueType="str">
                                      <p:cBhvr>
                                        <p:cTn id="11" dur="500" fill="hold"/>
                                        <p:tgtEl>
                                          <p:spTgt spid="400420"/>
                                        </p:tgtEl>
                                        <p:attrNameLst>
                                          <p:attrName>style.visibility</p:attrName>
                                        </p:attrNameLst>
                                      </p:cBhvr>
                                      <p:tavLst>
                                        <p:tav tm="0">
                                          <p:val>
                                            <p:strVal val="hidden"/>
                                          </p:val>
                                        </p:tav>
                                        <p:tav tm="50000">
                                          <p:val>
                                            <p:strVal val="visible"/>
                                          </p:val>
                                        </p:tav>
                                      </p:tavLst>
                                    </p:anim>
                                  </p:childTnLst>
                                </p:cTn>
                              </p:par>
                            </p:childTnLst>
                          </p:cTn>
                        </p:par>
                      </p:childTnLst>
                    </p:cTn>
                  </p:par>
                  <p:par>
                    <p:cTn id="12" fill="hold">
                      <p:stCondLst>
                        <p:cond delay="indefinite"/>
                      </p:stCondLst>
                      <p:childTnLst>
                        <p:par>
                          <p:cTn id="13" fill="hold">
                            <p:stCondLst>
                              <p:cond delay="0"/>
                            </p:stCondLst>
                            <p:childTnLst>
                              <p:par>
                                <p:cTn id="14" presetID="35" presetClass="emph" presetSubtype="0" repeatCount="4000" fill="hold" nodeType="clickEffect">
                                  <p:stCondLst>
                                    <p:cond delay="0"/>
                                  </p:stCondLst>
                                  <p:childTnLst>
                                    <p:anim calcmode="discrete" valueType="str">
                                      <p:cBhvr>
                                        <p:cTn id="15" dur="500" fill="hold"/>
                                        <p:tgtEl>
                                          <p:spTgt spid="400415"/>
                                        </p:tgtEl>
                                        <p:attrNameLst>
                                          <p:attrName>style.visibility</p:attrName>
                                        </p:attrNameLst>
                                      </p:cBhvr>
                                      <p:tavLst>
                                        <p:tav tm="0">
                                          <p:val>
                                            <p:strVal val="hidden"/>
                                          </p:val>
                                        </p:tav>
                                        <p:tav tm="50000">
                                          <p:val>
                                            <p:strVal val="visible"/>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400429"/>
                                        </p:tgtEl>
                                        <p:attrNameLst>
                                          <p:attrName>style.visibility</p:attrName>
                                        </p:attrNameLst>
                                      </p:cBhvr>
                                      <p:to>
                                        <p:strVal val="visible"/>
                                      </p:to>
                                    </p:set>
                                  </p:childTnLst>
                                </p:cTn>
                              </p:par>
                            </p:childTnLst>
                          </p:cTn>
                        </p:par>
                        <p:par>
                          <p:cTn id="20" fill="hold">
                            <p:stCondLst>
                              <p:cond delay="0"/>
                            </p:stCondLst>
                            <p:childTnLst>
                              <p:par>
                                <p:cTn id="21" presetID="35" presetClass="emph" presetSubtype="0" repeatCount="4000" fill="hold" grpId="0" nodeType="afterEffect">
                                  <p:stCondLst>
                                    <p:cond delay="500"/>
                                  </p:stCondLst>
                                  <p:childTnLst>
                                    <p:anim calcmode="discrete" valueType="str">
                                      <p:cBhvr>
                                        <p:cTn id="22" dur="500" fill="hold"/>
                                        <p:tgtEl>
                                          <p:spTgt spid="4004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29" grpId="0" animBg="1"/>
      <p:bldP spid="400429"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algn="ctr"/>
            <a:r>
              <a:rPr lang="zh-CN" altLang="en-US" dirty="0" smtClean="0"/>
              <a:t>一般</a:t>
            </a:r>
            <a:r>
              <a:rPr lang="zh-CN" altLang="en-US" dirty="0"/>
              <a:t>不考虑 </a:t>
            </a:r>
            <a:r>
              <a:rPr lang="en-US" altLang="zh-CN" dirty="0"/>
              <a:t>LLC </a:t>
            </a:r>
            <a:r>
              <a:rPr lang="zh-CN" altLang="en-US" dirty="0"/>
              <a:t>子层 </a:t>
            </a:r>
            <a:endParaRPr lang="zh-CN" altLang="en-US" dirty="0"/>
          </a:p>
        </p:txBody>
      </p:sp>
      <p:sp>
        <p:nvSpPr>
          <p:cNvPr id="401411" name="Rectangle 3"/>
          <p:cNvSpPr>
            <a:spLocks noGrp="1" noChangeArrowheads="1"/>
          </p:cNvSpPr>
          <p:nvPr>
            <p:ph idx="1"/>
          </p:nvPr>
        </p:nvSpPr>
        <p:spPr/>
        <p:txBody>
          <a:bodyPr/>
          <a:lstStyle/>
          <a:p>
            <a:r>
              <a:rPr lang="zh-CN" altLang="en-US" dirty="0"/>
              <a:t>由于 </a:t>
            </a:r>
            <a:r>
              <a:rPr lang="en-US" altLang="zh-CN" dirty="0"/>
              <a:t>TCP/IP </a:t>
            </a:r>
            <a:r>
              <a:rPr lang="zh-CN" altLang="en-US" dirty="0"/>
              <a:t>体系经常使用的局域网是 </a:t>
            </a:r>
            <a:r>
              <a:rPr lang="en-US" altLang="zh-CN" dirty="0"/>
              <a:t>DIX Ethernet V2 </a:t>
            </a:r>
            <a:r>
              <a:rPr lang="zh-CN" altLang="en-US" dirty="0"/>
              <a:t>而不是 </a:t>
            </a:r>
            <a:r>
              <a:rPr lang="en-US" altLang="zh-CN" dirty="0"/>
              <a:t>802.3 </a:t>
            </a:r>
            <a:r>
              <a:rPr lang="zh-CN" altLang="en-US" dirty="0"/>
              <a:t>标准中的几种局域网，因此现在 </a:t>
            </a:r>
            <a:r>
              <a:rPr lang="en-US" altLang="zh-CN" dirty="0"/>
              <a:t>802 </a:t>
            </a:r>
            <a:r>
              <a:rPr lang="zh-CN" altLang="en-US" dirty="0"/>
              <a:t>委员会制定的逻辑链路控制子层 </a:t>
            </a:r>
            <a:r>
              <a:rPr lang="en-US" altLang="zh-CN" dirty="0"/>
              <a:t>LLC</a:t>
            </a:r>
            <a:r>
              <a:rPr lang="zh-CN" altLang="en-US" dirty="0"/>
              <a:t>（即 </a:t>
            </a:r>
            <a:r>
              <a:rPr lang="en-US" altLang="zh-CN" dirty="0"/>
              <a:t>802.2 </a:t>
            </a:r>
            <a:r>
              <a:rPr lang="zh-CN" altLang="en-US" dirty="0"/>
              <a:t>标准）的作用已经不大了。</a:t>
            </a:r>
            <a:endParaRPr lang="zh-CN" altLang="en-US" dirty="0"/>
          </a:p>
          <a:p>
            <a:r>
              <a:rPr lang="zh-CN" altLang="en-US" dirty="0"/>
              <a:t>很多厂商生产的适配器上就仅装有 </a:t>
            </a:r>
            <a:r>
              <a:rPr lang="en-US" altLang="zh-CN" dirty="0"/>
              <a:t>MAC </a:t>
            </a:r>
            <a:r>
              <a:rPr lang="zh-CN" altLang="en-US" dirty="0"/>
              <a:t>协议而没有 </a:t>
            </a:r>
            <a:r>
              <a:rPr lang="en-US" altLang="zh-CN" dirty="0"/>
              <a:t>LLC </a:t>
            </a:r>
            <a:r>
              <a:rPr lang="zh-CN" altLang="en-US" dirty="0"/>
              <a:t>协议。 </a:t>
            </a:r>
            <a:endParaRPr lang="zh-CN" altLang="en-US"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3"/>
          <p:cNvSpPr>
            <a:spLocks noGrp="1"/>
          </p:cNvSpPr>
          <p:nvPr>
            <p:ph idx="1"/>
          </p:nvPr>
        </p:nvSpPr>
        <p:spPr>
          <a:xfrm>
            <a:off x="1136650" y="1341438"/>
            <a:ext cx="8204200" cy="4506912"/>
          </a:xfrm>
        </p:spPr>
        <p:txBody>
          <a:bodyPr vert="horz" wrap="square" lIns="91440" tIns="45720" rIns="91440" bIns="45720" anchor="t"/>
          <a:p>
            <a:pPr eaLnBrk="1" hangingPunct="1"/>
            <a:r>
              <a:rPr lang="zh-CN" altLang="en-US" dirty="0">
                <a:latin typeface="Comic Sans MS" panose="030F0702030302020204" pitchFamily="66" charset="0"/>
                <a:ea typeface="幼圆" panose="02010509060101010101" pitchFamily="49" charset="-122"/>
                <a:cs typeface="+mn-cs"/>
              </a:rPr>
              <a:t>数据链路层的点对点信道和广播信道的特点，以及这两种信道所使用的协议（</a:t>
            </a:r>
            <a:r>
              <a:rPr lang="en-US" altLang="zh-CN" dirty="0">
                <a:latin typeface="Comic Sans MS" panose="030F0702030302020204" pitchFamily="66" charset="0"/>
                <a:ea typeface="幼圆" panose="02010509060101010101" pitchFamily="49" charset="-122"/>
                <a:cs typeface="+mn-cs"/>
              </a:rPr>
              <a:t>PPP</a:t>
            </a:r>
            <a:r>
              <a:rPr lang="zh-CN" altLang="en-US" dirty="0">
                <a:latin typeface="Comic Sans MS" panose="030F0702030302020204" pitchFamily="66" charset="0"/>
                <a:ea typeface="幼圆" panose="02010509060101010101" pitchFamily="49" charset="-122"/>
                <a:cs typeface="+mn-cs"/>
              </a:rPr>
              <a:t>协议以及</a:t>
            </a:r>
            <a:r>
              <a:rPr lang="en-US" altLang="zh-CN" dirty="0">
                <a:latin typeface="Comic Sans MS" panose="030F0702030302020204" pitchFamily="66" charset="0"/>
                <a:ea typeface="幼圆" panose="02010509060101010101" pitchFamily="49" charset="-122"/>
                <a:cs typeface="+mn-cs"/>
              </a:rPr>
              <a:t>CSMA/CD</a:t>
            </a:r>
            <a:r>
              <a:rPr lang="zh-CN" altLang="en-US" dirty="0">
                <a:latin typeface="Comic Sans MS" panose="030F0702030302020204" pitchFamily="66" charset="0"/>
                <a:ea typeface="幼圆" panose="02010509060101010101" pitchFamily="49" charset="-122"/>
                <a:cs typeface="+mn-cs"/>
              </a:rPr>
              <a:t>协议）</a:t>
            </a:r>
            <a:endParaRPr lang="en-US" altLang="zh-CN" dirty="0">
              <a:latin typeface="Comic Sans MS" panose="030F0702030302020204" pitchFamily="66" charset="0"/>
              <a:ea typeface="幼圆" panose="02010509060101010101" pitchFamily="49" charset="-122"/>
              <a:cs typeface="+mn-cs"/>
            </a:endParaRPr>
          </a:p>
          <a:p>
            <a:pPr eaLnBrk="1" hangingPunct="1"/>
            <a:r>
              <a:rPr lang="zh-CN" altLang="en-US" dirty="0">
                <a:latin typeface="Comic Sans MS" panose="030F0702030302020204" pitchFamily="66" charset="0"/>
                <a:ea typeface="幼圆" panose="02010509060101010101" pitchFamily="49" charset="-122"/>
                <a:cs typeface="+mn-cs"/>
              </a:rPr>
              <a:t>数据链路层的三个基本问题：封装成帧、透明传输和差错检测</a:t>
            </a:r>
            <a:endParaRPr lang="en-US" altLang="zh-CN" dirty="0">
              <a:latin typeface="Comic Sans MS" panose="030F0702030302020204" pitchFamily="66" charset="0"/>
              <a:ea typeface="幼圆" panose="02010509060101010101" pitchFamily="49" charset="-122"/>
              <a:cs typeface="+mn-cs"/>
            </a:endParaRPr>
          </a:p>
          <a:p>
            <a:pPr eaLnBrk="1" hangingPunct="1"/>
            <a:r>
              <a:rPr lang="zh-CN" altLang="en-US" dirty="0">
                <a:latin typeface="Comic Sans MS" panose="030F0702030302020204" pitchFamily="66" charset="0"/>
                <a:ea typeface="幼圆" panose="02010509060101010101" pitchFamily="49" charset="-122"/>
                <a:cs typeface="+mn-cs"/>
              </a:rPr>
              <a:t>以太网</a:t>
            </a:r>
            <a:r>
              <a:rPr lang="en-US" altLang="zh-CN" dirty="0">
                <a:latin typeface="Comic Sans MS" panose="030F0702030302020204" pitchFamily="66" charset="0"/>
                <a:ea typeface="幼圆" panose="02010509060101010101" pitchFamily="49" charset="-122"/>
                <a:cs typeface="+mn-cs"/>
              </a:rPr>
              <a:t>MAC</a:t>
            </a:r>
            <a:r>
              <a:rPr lang="zh-CN" altLang="en-US" dirty="0">
                <a:latin typeface="Comic Sans MS" panose="030F0702030302020204" pitchFamily="66" charset="0"/>
                <a:ea typeface="幼圆" panose="02010509060101010101" pitchFamily="49" charset="-122"/>
                <a:cs typeface="+mn-cs"/>
              </a:rPr>
              <a:t>层的硬件地址</a:t>
            </a:r>
            <a:endParaRPr lang="en-US" altLang="zh-CN" dirty="0">
              <a:latin typeface="Comic Sans MS" panose="030F0702030302020204" pitchFamily="66" charset="0"/>
              <a:ea typeface="幼圆" panose="02010509060101010101" pitchFamily="49" charset="-122"/>
              <a:cs typeface="+mn-cs"/>
            </a:endParaRPr>
          </a:p>
          <a:p>
            <a:pPr eaLnBrk="1" hangingPunct="1"/>
            <a:r>
              <a:rPr lang="zh-CN" altLang="en-US" dirty="0">
                <a:latin typeface="Comic Sans MS" panose="030F0702030302020204" pitchFamily="66" charset="0"/>
                <a:ea typeface="幼圆" panose="02010509060101010101" pitchFamily="49" charset="-122"/>
                <a:cs typeface="+mn-cs"/>
              </a:rPr>
              <a:t>交换机的工作原理及作用</a:t>
            </a:r>
            <a:endParaRPr lang="zh-CN" altLang="en-US" dirty="0">
              <a:latin typeface="Comic Sans MS" panose="030F0702030302020204" pitchFamily="66" charset="0"/>
              <a:ea typeface="幼圆" panose="02010509060101010101" pitchFamily="49" charset="-122"/>
              <a:cs typeface="+mn-cs"/>
            </a:endParaRPr>
          </a:p>
        </p:txBody>
      </p:sp>
      <p:sp>
        <p:nvSpPr>
          <p:cNvPr id="8195" name="Rectangle 2"/>
          <p:cNvSpPr>
            <a:spLocks noGrp="1"/>
          </p:cNvSpPr>
          <p:nvPr>
            <p:ph type="title"/>
          </p:nvPr>
        </p:nvSpPr>
        <p:spPr>
          <a:xfrm>
            <a:off x="1481138" y="188913"/>
            <a:ext cx="6856412" cy="768350"/>
          </a:xfrm>
        </p:spPr>
        <p:txBody>
          <a:bodyPr vert="horz" wrap="square" lIns="91440" tIns="45720" rIns="91440" bIns="45720" anchor="ctr"/>
          <a:p>
            <a:pPr algn="ctr" eaLnBrk="1" hangingPunct="1"/>
            <a:r>
              <a:rPr lang="zh-CN" altLang="en-US" dirty="0">
                <a:latin typeface="Comic Sans MS" panose="030F0702030302020204" pitchFamily="66" charset="0"/>
                <a:ea typeface="幼圆" panose="02010509060101010101" pitchFamily="49" charset="-122"/>
                <a:cs typeface="+mj-cs"/>
              </a:rPr>
              <a:t>重难点</a:t>
            </a:r>
            <a:endParaRPr lang="zh-CN" altLang="en-US" dirty="0">
              <a:latin typeface="Comic Sans MS" panose="030F0702030302020204" pitchFamily="66" charset="0"/>
              <a:ea typeface="幼圆" panose="02010509060101010101" pitchFamily="49" charset="-122"/>
              <a:cs typeface="+mj-cs"/>
            </a:endParaRPr>
          </a:p>
        </p:txBody>
      </p:sp>
    </p:spTree>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ltLang="zh-CN"/>
              <a:t>2.  </a:t>
            </a:r>
            <a:r>
              <a:rPr lang="zh-CN" altLang="en-US"/>
              <a:t>适配器的作用  </a:t>
            </a:r>
            <a:endParaRPr lang="zh-CN" altLang="en-US"/>
          </a:p>
        </p:txBody>
      </p:sp>
      <p:sp>
        <p:nvSpPr>
          <p:cNvPr id="402435" name="Rectangle 3"/>
          <p:cNvSpPr>
            <a:spLocks noGrp="1" noChangeArrowheads="1"/>
          </p:cNvSpPr>
          <p:nvPr>
            <p:ph idx="1"/>
          </p:nvPr>
        </p:nvSpPr>
        <p:spPr/>
        <p:txBody>
          <a:bodyPr/>
          <a:lstStyle/>
          <a:p>
            <a:r>
              <a:rPr lang="zh-CN" altLang="en-US" dirty="0"/>
              <a:t>网络接口板又称为</a:t>
            </a:r>
            <a:r>
              <a:rPr lang="zh-CN" altLang="en-US" dirty="0" smtClean="0">
                <a:solidFill>
                  <a:srgbClr val="FF0000"/>
                </a:solidFill>
              </a:rPr>
              <a:t>通信适配器 </a:t>
            </a:r>
            <a:r>
              <a:rPr lang="en-US" altLang="zh-CN" dirty="0" smtClean="0"/>
              <a:t>(</a:t>
            </a:r>
            <a:r>
              <a:rPr lang="en-US" altLang="zh-CN" dirty="0"/>
              <a:t>adapter</a:t>
            </a:r>
            <a:r>
              <a:rPr lang="en-US" altLang="zh-CN" dirty="0" smtClean="0"/>
              <a:t>) </a:t>
            </a:r>
            <a:r>
              <a:rPr lang="zh-CN" altLang="en-US" dirty="0" smtClean="0"/>
              <a:t>或</a:t>
            </a:r>
            <a:r>
              <a:rPr lang="zh-CN" altLang="en-US" dirty="0">
                <a:solidFill>
                  <a:srgbClr val="FF0000"/>
                </a:solidFill>
              </a:rPr>
              <a:t>网络接口卡 </a:t>
            </a:r>
            <a:r>
              <a:rPr lang="en-US" altLang="zh-CN" dirty="0"/>
              <a:t>NIC (Network Interface Card)</a:t>
            </a:r>
            <a:r>
              <a:rPr lang="zh-CN" altLang="en-US" dirty="0"/>
              <a:t>，或“</a:t>
            </a:r>
            <a:r>
              <a:rPr lang="zh-CN" altLang="en-US" dirty="0">
                <a:solidFill>
                  <a:srgbClr val="FF0000"/>
                </a:solidFill>
              </a:rPr>
              <a:t>网卡</a:t>
            </a:r>
            <a:r>
              <a:rPr lang="zh-CN" altLang="en-US" dirty="0"/>
              <a:t>”。 </a:t>
            </a:r>
            <a:endParaRPr lang="zh-CN" altLang="en-US" dirty="0"/>
          </a:p>
          <a:p>
            <a:r>
              <a:rPr lang="zh-CN" altLang="en-US" dirty="0"/>
              <a:t>适配器的重要功能：</a:t>
            </a:r>
            <a:endParaRPr lang="zh-CN" altLang="en-US" dirty="0"/>
          </a:p>
          <a:p>
            <a:pPr lvl="1"/>
            <a:r>
              <a:rPr lang="zh-CN" altLang="en-US" dirty="0">
                <a:solidFill>
                  <a:srgbClr val="0000FF"/>
                </a:solidFill>
                <a:latin typeface="黑体" panose="02010609060101010101" pitchFamily="2" charset="-122"/>
                <a:ea typeface="黑体" panose="02010609060101010101" pitchFamily="2" charset="-122"/>
              </a:rPr>
              <a:t>进行串行</a:t>
            </a:r>
            <a:r>
              <a:rPr lang="en-US" altLang="zh-CN" dirty="0">
                <a:solidFill>
                  <a:srgbClr val="0000FF"/>
                </a:solidFill>
                <a:latin typeface="黑体" panose="02010609060101010101" pitchFamily="2" charset="-122"/>
                <a:ea typeface="黑体" panose="02010609060101010101" pitchFamily="2" charset="-122"/>
              </a:rPr>
              <a:t>/</a:t>
            </a:r>
            <a:r>
              <a:rPr lang="zh-CN" altLang="en-US" dirty="0">
                <a:solidFill>
                  <a:srgbClr val="0000FF"/>
                </a:solidFill>
                <a:latin typeface="黑体" panose="02010609060101010101" pitchFamily="2" charset="-122"/>
                <a:ea typeface="黑体" panose="02010609060101010101" pitchFamily="2" charset="-122"/>
              </a:rPr>
              <a:t>并行转换。</a:t>
            </a:r>
            <a:endParaRPr lang="zh-CN" altLang="en-US" dirty="0">
              <a:solidFill>
                <a:srgbClr val="0000FF"/>
              </a:solidFill>
              <a:latin typeface="黑体" panose="02010609060101010101" pitchFamily="2" charset="-122"/>
              <a:ea typeface="黑体" panose="02010609060101010101" pitchFamily="2" charset="-122"/>
            </a:endParaRPr>
          </a:p>
          <a:p>
            <a:pPr lvl="1"/>
            <a:r>
              <a:rPr lang="zh-CN" altLang="en-US" dirty="0">
                <a:solidFill>
                  <a:srgbClr val="0000FF"/>
                </a:solidFill>
                <a:latin typeface="黑体" panose="02010609060101010101" pitchFamily="2" charset="-122"/>
                <a:ea typeface="黑体" panose="02010609060101010101" pitchFamily="2" charset="-122"/>
              </a:rPr>
              <a:t>对数据进行缓存。</a:t>
            </a:r>
            <a:endParaRPr lang="zh-CN" altLang="en-US" dirty="0">
              <a:solidFill>
                <a:srgbClr val="0000FF"/>
              </a:solidFill>
              <a:latin typeface="黑体" panose="02010609060101010101" pitchFamily="2" charset="-122"/>
              <a:ea typeface="黑体" panose="02010609060101010101" pitchFamily="2" charset="-122"/>
            </a:endParaRPr>
          </a:p>
          <a:p>
            <a:pPr lvl="1"/>
            <a:r>
              <a:rPr lang="zh-CN" altLang="en-US" dirty="0">
                <a:solidFill>
                  <a:srgbClr val="0000FF"/>
                </a:solidFill>
                <a:latin typeface="黑体" panose="02010609060101010101" pitchFamily="2" charset="-122"/>
                <a:ea typeface="黑体" panose="02010609060101010101" pitchFamily="2" charset="-122"/>
              </a:rPr>
              <a:t>在计算机的操作系统安装设备驱动程序。</a:t>
            </a:r>
            <a:endParaRPr lang="zh-CN" altLang="en-US" dirty="0">
              <a:solidFill>
                <a:srgbClr val="0000FF"/>
              </a:solidFill>
              <a:latin typeface="黑体" panose="02010609060101010101" pitchFamily="2" charset="-122"/>
              <a:ea typeface="黑体" panose="02010609060101010101" pitchFamily="2" charset="-122"/>
            </a:endParaRPr>
          </a:p>
          <a:p>
            <a:pPr lvl="1"/>
            <a:r>
              <a:rPr lang="zh-CN" altLang="en-US" dirty="0">
                <a:solidFill>
                  <a:srgbClr val="0000FF"/>
                </a:solidFill>
                <a:latin typeface="黑体" panose="02010609060101010101" pitchFamily="2" charset="-122"/>
                <a:ea typeface="黑体" panose="02010609060101010101" pitchFamily="2" charset="-122"/>
              </a:rPr>
              <a:t>实现以太网协议。</a:t>
            </a:r>
            <a:r>
              <a:rPr lang="zh-CN" altLang="en-US" dirty="0">
                <a:solidFill>
                  <a:srgbClr val="0000FF"/>
                </a:solidFill>
              </a:rPr>
              <a:t>  </a:t>
            </a:r>
            <a:endParaRPr lang="zh-CN" altLang="en-US" dirty="0">
              <a:solidFill>
                <a:srgbClr val="0000FF"/>
              </a:solidFill>
            </a:endParaRPr>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24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4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243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2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lgn="ctr"/>
            <a:r>
              <a:rPr lang="zh-CN" altLang="en-US" sz="3600" dirty="0"/>
              <a:t>计算机通过</a:t>
            </a:r>
            <a:r>
              <a:rPr lang="zh-CN" altLang="en-US" sz="3600" dirty="0" smtClean="0"/>
              <a:t>适配器和</a:t>
            </a:r>
            <a:r>
              <a:rPr lang="zh-CN" altLang="en-US" sz="3600" dirty="0"/>
              <a:t>局域网进行通信 </a:t>
            </a:r>
            <a:endParaRPr lang="zh-CN" altLang="en-US" sz="3600" dirty="0"/>
          </a:p>
        </p:txBody>
      </p:sp>
      <p:sp>
        <p:nvSpPr>
          <p:cNvPr id="403474" name="Rectangle 18"/>
          <p:cNvSpPr>
            <a:spLocks noChangeArrowheads="1"/>
          </p:cNvSpPr>
          <p:nvPr/>
        </p:nvSpPr>
        <p:spPr bwMode="auto">
          <a:xfrm>
            <a:off x="1173771" y="2094384"/>
            <a:ext cx="6375267" cy="2397125"/>
          </a:xfrm>
          <a:prstGeom prst="rect">
            <a:avLst/>
          </a:prstGeom>
          <a:solidFill>
            <a:srgbClr val="FFFF00"/>
          </a:solidFill>
          <a:ln w="9525">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03476" name="Line 20"/>
          <p:cNvSpPr>
            <a:spLocks noChangeShapeType="1"/>
          </p:cNvSpPr>
          <p:nvPr/>
        </p:nvSpPr>
        <p:spPr bwMode="auto">
          <a:xfrm>
            <a:off x="6773413" y="3392959"/>
            <a:ext cx="2012156" cy="0"/>
          </a:xfrm>
          <a:prstGeom prst="line">
            <a:avLst/>
          </a:prstGeom>
          <a:noFill/>
          <a:ln w="3810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77" name="Text Box 21"/>
          <p:cNvSpPr txBox="1">
            <a:spLocks noChangeArrowheads="1"/>
          </p:cNvSpPr>
          <p:nvPr/>
        </p:nvSpPr>
        <p:spPr bwMode="auto">
          <a:xfrm>
            <a:off x="7555917" y="2853209"/>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至局域网</a:t>
            </a:r>
            <a:endParaRPr kumimoji="1" lang="zh-CN" altLang="en-US" sz="2400" b="1">
              <a:solidFill>
                <a:srgbClr val="000099"/>
              </a:solidFill>
              <a:latin typeface="+mn-lt"/>
              <a:ea typeface="黑体" panose="02010609060101010101" pitchFamily="2" charset="-122"/>
            </a:endParaRPr>
          </a:p>
        </p:txBody>
      </p:sp>
      <p:sp>
        <p:nvSpPr>
          <p:cNvPr id="403478" name="Rectangle 22"/>
          <p:cNvSpPr>
            <a:spLocks noChangeArrowheads="1"/>
          </p:cNvSpPr>
          <p:nvPr/>
        </p:nvSpPr>
        <p:spPr bwMode="auto">
          <a:xfrm>
            <a:off x="4910877" y="2778598"/>
            <a:ext cx="1907250" cy="1127125"/>
          </a:xfrm>
          <a:prstGeom prst="rect">
            <a:avLst/>
          </a:prstGeom>
          <a:solidFill>
            <a:srgbClr val="CCCC00"/>
          </a:solidFill>
          <a:ln w="19050">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适配器</a:t>
            </a:r>
            <a:endParaRPr kumimoji="1" lang="zh-CN" altLang="en-US" sz="2400" b="1">
              <a:solidFill>
                <a:srgbClr val="000099"/>
              </a:solidFill>
              <a:latin typeface="+mn-lt"/>
              <a:ea typeface="黑体" panose="02010609060101010101" pitchFamily="2" charset="-122"/>
            </a:endParaRPr>
          </a:p>
          <a:p>
            <a:pPr algn="ctr"/>
            <a:r>
              <a:rPr kumimoji="1" lang="zh-CN" altLang="en-US" sz="2400" b="1">
                <a:solidFill>
                  <a:srgbClr val="000099"/>
                </a:solidFill>
                <a:latin typeface="+mn-lt"/>
                <a:ea typeface="黑体" panose="02010609060101010101" pitchFamily="2" charset="-122"/>
              </a:rPr>
              <a:t>（网卡）</a:t>
            </a:r>
            <a:endParaRPr kumimoji="1" lang="zh-CN" altLang="en-US" sz="2400" b="1">
              <a:solidFill>
                <a:srgbClr val="000099"/>
              </a:solidFill>
              <a:latin typeface="+mn-lt"/>
              <a:ea typeface="黑体" panose="02010609060101010101" pitchFamily="2" charset="-122"/>
            </a:endParaRPr>
          </a:p>
        </p:txBody>
      </p:sp>
      <p:sp>
        <p:nvSpPr>
          <p:cNvPr id="403479" name="Text Box 23"/>
          <p:cNvSpPr txBox="1">
            <a:spLocks noChangeArrowheads="1"/>
          </p:cNvSpPr>
          <p:nvPr/>
        </p:nvSpPr>
        <p:spPr bwMode="auto">
          <a:xfrm>
            <a:off x="7569676" y="3429472"/>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串行通信</a:t>
            </a:r>
            <a:endParaRPr kumimoji="1" lang="zh-CN" altLang="en-US" sz="2400" b="1">
              <a:solidFill>
                <a:srgbClr val="000099"/>
              </a:solidFill>
              <a:latin typeface="+mn-lt"/>
              <a:ea typeface="黑体" panose="02010609060101010101" pitchFamily="2" charset="-122"/>
            </a:endParaRPr>
          </a:p>
        </p:txBody>
      </p:sp>
      <p:sp>
        <p:nvSpPr>
          <p:cNvPr id="403480" name="Rectangle 24"/>
          <p:cNvSpPr>
            <a:spLocks noChangeArrowheads="1"/>
          </p:cNvSpPr>
          <p:nvPr/>
        </p:nvSpPr>
        <p:spPr bwMode="auto">
          <a:xfrm>
            <a:off x="1902963" y="2778598"/>
            <a:ext cx="1907248" cy="1127125"/>
          </a:xfrm>
          <a:prstGeom prst="rect">
            <a:avLst/>
          </a:prstGeom>
          <a:solidFill>
            <a:schemeClr val="accent2"/>
          </a:solidFill>
          <a:ln w="19050">
            <a:solidFill>
              <a:schemeClr val="tx1"/>
            </a:solidFill>
            <a:miter lim="800000"/>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anose="02010609060101010101" pitchFamily="2" charset="-122"/>
              </a:rPr>
              <a:t>CPU </a:t>
            </a:r>
            <a:r>
              <a:rPr kumimoji="1" lang="zh-CN" altLang="en-US" sz="2400" b="1">
                <a:solidFill>
                  <a:srgbClr val="000099"/>
                </a:solidFill>
                <a:latin typeface="+mn-lt"/>
                <a:ea typeface="黑体" panose="02010609060101010101" pitchFamily="2" charset="-122"/>
              </a:rPr>
              <a:t>和</a:t>
            </a:r>
            <a:endParaRPr kumimoji="1" lang="zh-CN" altLang="en-US" sz="2400" b="1">
              <a:solidFill>
                <a:srgbClr val="000099"/>
              </a:solidFill>
              <a:latin typeface="+mn-lt"/>
              <a:ea typeface="黑体" panose="02010609060101010101" pitchFamily="2" charset="-122"/>
            </a:endParaRPr>
          </a:p>
          <a:p>
            <a:pPr algn="ctr"/>
            <a:r>
              <a:rPr kumimoji="1" lang="zh-CN" altLang="en-US" sz="2400" b="1">
                <a:solidFill>
                  <a:srgbClr val="000099"/>
                </a:solidFill>
                <a:latin typeface="+mn-lt"/>
                <a:ea typeface="黑体" panose="02010609060101010101" pitchFamily="2" charset="-122"/>
              </a:rPr>
              <a:t>存储器</a:t>
            </a:r>
            <a:endParaRPr kumimoji="1" lang="zh-CN" altLang="en-US" sz="2400" b="1">
              <a:solidFill>
                <a:srgbClr val="000099"/>
              </a:solidFill>
              <a:latin typeface="+mn-lt"/>
              <a:ea typeface="黑体" panose="02010609060101010101" pitchFamily="2" charset="-122"/>
            </a:endParaRPr>
          </a:p>
        </p:txBody>
      </p:sp>
      <p:sp>
        <p:nvSpPr>
          <p:cNvPr id="403481" name="Line 25"/>
          <p:cNvSpPr>
            <a:spLocks noChangeShapeType="1"/>
          </p:cNvSpPr>
          <p:nvPr/>
        </p:nvSpPr>
        <p:spPr bwMode="auto">
          <a:xfrm flipV="1">
            <a:off x="2492851" y="3921598"/>
            <a:ext cx="438547" cy="909637"/>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82" name="Text Box 26"/>
          <p:cNvSpPr txBox="1">
            <a:spLocks noChangeArrowheads="1"/>
          </p:cNvSpPr>
          <p:nvPr/>
        </p:nvSpPr>
        <p:spPr bwMode="auto">
          <a:xfrm>
            <a:off x="1282117" y="4793135"/>
            <a:ext cx="23391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生成发送的数据</a:t>
            </a:r>
            <a:endParaRPr kumimoji="1" lang="zh-CN" altLang="en-US" sz="2400" b="1">
              <a:solidFill>
                <a:srgbClr val="000099"/>
              </a:solidFill>
              <a:latin typeface="+mn-lt"/>
              <a:ea typeface="黑体" panose="02010609060101010101" pitchFamily="2" charset="-122"/>
            </a:endParaRPr>
          </a:p>
          <a:p>
            <a:r>
              <a:rPr kumimoji="1" lang="zh-CN" altLang="en-US" sz="2400" b="1">
                <a:solidFill>
                  <a:srgbClr val="000099"/>
                </a:solidFill>
                <a:latin typeface="+mn-lt"/>
                <a:ea typeface="黑体" panose="02010609060101010101" pitchFamily="2" charset="-122"/>
              </a:rPr>
              <a:t>处理收到的数据</a:t>
            </a:r>
            <a:endParaRPr kumimoji="1" lang="zh-CN" altLang="en-US" sz="2400" b="1">
              <a:solidFill>
                <a:srgbClr val="000099"/>
              </a:solidFill>
              <a:latin typeface="+mn-lt"/>
              <a:ea typeface="黑体" panose="02010609060101010101" pitchFamily="2" charset="-122"/>
            </a:endParaRPr>
          </a:p>
        </p:txBody>
      </p:sp>
      <p:sp>
        <p:nvSpPr>
          <p:cNvPr id="403483" name="Line 27"/>
          <p:cNvSpPr>
            <a:spLocks noChangeShapeType="1"/>
          </p:cNvSpPr>
          <p:nvPr/>
        </p:nvSpPr>
        <p:spPr bwMode="auto">
          <a:xfrm flipV="1">
            <a:off x="5461212" y="3921598"/>
            <a:ext cx="438547" cy="909637"/>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84" name="Text Box 28"/>
          <p:cNvSpPr txBox="1">
            <a:spLocks noChangeArrowheads="1"/>
          </p:cNvSpPr>
          <p:nvPr/>
        </p:nvSpPr>
        <p:spPr bwMode="auto">
          <a:xfrm>
            <a:off x="4197105" y="4793135"/>
            <a:ext cx="26468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anose="02010609060101010101" pitchFamily="2" charset="-122"/>
              </a:rPr>
              <a:t>把帧发送到局域网</a:t>
            </a:r>
            <a:endParaRPr kumimoji="1" lang="zh-CN" altLang="en-US" sz="2400" b="1">
              <a:solidFill>
                <a:srgbClr val="000099"/>
              </a:solidFill>
              <a:latin typeface="+mn-lt"/>
              <a:ea typeface="黑体" panose="02010609060101010101" pitchFamily="2" charset="-122"/>
            </a:endParaRPr>
          </a:p>
          <a:p>
            <a:pPr algn="ctr"/>
            <a:r>
              <a:rPr kumimoji="1" lang="zh-CN" altLang="en-US" sz="2400" b="1">
                <a:solidFill>
                  <a:srgbClr val="000099"/>
                </a:solidFill>
                <a:latin typeface="+mn-lt"/>
                <a:ea typeface="黑体" panose="02010609060101010101" pitchFamily="2" charset="-122"/>
              </a:rPr>
              <a:t>从局域网接收帧</a:t>
            </a:r>
            <a:endParaRPr kumimoji="1" lang="zh-CN" altLang="en-US" sz="2400" b="1">
              <a:solidFill>
                <a:srgbClr val="000099"/>
              </a:solidFill>
              <a:latin typeface="+mn-lt"/>
              <a:ea typeface="黑体" panose="02010609060101010101" pitchFamily="2" charset="-122"/>
            </a:endParaRPr>
          </a:p>
        </p:txBody>
      </p:sp>
      <p:sp>
        <p:nvSpPr>
          <p:cNvPr id="403485" name="Text Box 29"/>
          <p:cNvSpPr txBox="1">
            <a:spLocks noChangeArrowheads="1"/>
          </p:cNvSpPr>
          <p:nvPr/>
        </p:nvSpPr>
        <p:spPr bwMode="auto">
          <a:xfrm>
            <a:off x="3808491" y="2061047"/>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计算机</a:t>
            </a:r>
            <a:endParaRPr kumimoji="1" lang="zh-CN" altLang="en-US" sz="2400" b="1">
              <a:solidFill>
                <a:srgbClr val="000099"/>
              </a:solidFill>
              <a:latin typeface="+mn-lt"/>
              <a:ea typeface="黑体" panose="02010609060101010101" pitchFamily="2" charset="-122"/>
            </a:endParaRPr>
          </a:p>
        </p:txBody>
      </p:sp>
      <p:sp>
        <p:nvSpPr>
          <p:cNvPr id="403487"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66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3488" name="Text Box 32"/>
          <p:cNvSpPr txBox="1">
            <a:spLocks noChangeArrowheads="1"/>
          </p:cNvSpPr>
          <p:nvPr/>
        </p:nvSpPr>
        <p:spPr bwMode="auto">
          <a:xfrm>
            <a:off x="4008765" y="3499032"/>
            <a:ext cx="800219" cy="79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2400" b="1" dirty="0">
                <a:solidFill>
                  <a:srgbClr val="000099"/>
                </a:solidFill>
                <a:latin typeface="+mn-lt"/>
                <a:ea typeface="黑体" panose="02010609060101010101" pitchFamily="2" charset="-122"/>
              </a:rPr>
              <a:t>并行</a:t>
            </a:r>
            <a:endParaRPr kumimoji="1" lang="zh-CN" altLang="en-US" sz="2400" b="1" dirty="0">
              <a:solidFill>
                <a:srgbClr val="000099"/>
              </a:solidFill>
              <a:latin typeface="+mn-lt"/>
              <a:ea typeface="黑体" panose="02010609060101010101" pitchFamily="2" charset="-122"/>
            </a:endParaRPr>
          </a:p>
          <a:p>
            <a:pPr>
              <a:lnSpc>
                <a:spcPct val="95000"/>
              </a:lnSpc>
            </a:pPr>
            <a:r>
              <a:rPr kumimoji="1" lang="zh-CN" altLang="en-US" sz="2400" b="1" dirty="0">
                <a:solidFill>
                  <a:srgbClr val="000099"/>
                </a:solidFill>
                <a:latin typeface="+mn-lt"/>
                <a:ea typeface="黑体" panose="02010609060101010101" pitchFamily="2" charset="-122"/>
              </a:rPr>
              <a:t>通信</a:t>
            </a:r>
            <a:endParaRPr kumimoji="1" lang="zh-CN" altLang="en-US" sz="2400" b="1" dirty="0">
              <a:solidFill>
                <a:srgbClr val="000099"/>
              </a:solidFill>
              <a:latin typeface="+mn-lt"/>
              <a:ea typeface="黑体" panose="02010609060101010101" pitchFamily="2" charset="-122"/>
            </a:endParaRPr>
          </a:p>
        </p:txBody>
      </p:sp>
      <p:sp>
        <p:nvSpPr>
          <p:cNvPr id="403489" name="Rectangle 33"/>
          <p:cNvSpPr>
            <a:spLocks noChangeArrowheads="1"/>
          </p:cNvSpPr>
          <p:nvPr/>
        </p:nvSpPr>
        <p:spPr bwMode="auto">
          <a:xfrm>
            <a:off x="2080101" y="3237385"/>
            <a:ext cx="218414" cy="169863"/>
          </a:xfrm>
          <a:prstGeom prst="rect">
            <a:avLst/>
          </a:prstGeom>
          <a:solidFill>
            <a:srgbClr val="CCFF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3490" name="Freeform 34"/>
          <p:cNvSpPr/>
          <p:nvPr/>
        </p:nvSpPr>
        <p:spPr bwMode="auto">
          <a:xfrm>
            <a:off x="1576202" y="1980085"/>
            <a:ext cx="1202134"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CCFFFF"/>
              </a:gs>
              <a:gs pos="100000">
                <a:srgbClr val="CCFF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91" name="Rectangle 35"/>
          <p:cNvSpPr>
            <a:spLocks noChangeArrowheads="1"/>
          </p:cNvSpPr>
          <p:nvPr/>
        </p:nvSpPr>
        <p:spPr bwMode="auto">
          <a:xfrm>
            <a:off x="6451811" y="3237385"/>
            <a:ext cx="218414" cy="169863"/>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3492" name="Freeform 36"/>
          <p:cNvSpPr/>
          <p:nvPr/>
        </p:nvSpPr>
        <p:spPr bwMode="auto">
          <a:xfrm>
            <a:off x="5858484"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rotWithShape="1">
            <a:gsLst>
              <a:gs pos="0">
                <a:srgbClr val="FFCCFF"/>
              </a:gs>
              <a:gs pos="100000">
                <a:srgbClr val="FFCC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75" name="Text Box 19"/>
          <p:cNvSpPr txBox="1">
            <a:spLocks noChangeArrowheads="1"/>
          </p:cNvSpPr>
          <p:nvPr/>
        </p:nvSpPr>
        <p:spPr bwMode="auto">
          <a:xfrm>
            <a:off x="5889104" y="1512185"/>
            <a:ext cx="1415772" cy="461665"/>
          </a:xfrm>
          <a:prstGeom prst="rect">
            <a:avLst/>
          </a:prstGeom>
          <a:solidFill>
            <a:srgbClr val="FFCCFF"/>
          </a:solidFill>
          <a:ln w="9525">
            <a:solidFill>
              <a:schemeClr val="tx1"/>
            </a:solidFill>
            <a:miter lim="800000"/>
          </a:ln>
          <a:effectLst>
            <a:outerShdw dist="35921" sx="1000" sy="1000" algn="ctr" rotWithShape="0">
              <a:schemeClr val="bg2"/>
            </a:outerShdw>
          </a:effectLst>
        </p:spPr>
        <p:txBody>
          <a:bodyPr wrap="none">
            <a:spAutoFit/>
          </a:bodyPr>
          <a:lstStyle/>
          <a:p>
            <a:r>
              <a:rPr kumimoji="1" lang="zh-CN" altLang="en-US" sz="2400" b="1" dirty="0">
                <a:solidFill>
                  <a:srgbClr val="000099"/>
                </a:solidFill>
                <a:latin typeface="+mn-lt"/>
                <a:ea typeface="黑体" panose="02010609060101010101" pitchFamily="2" charset="-122"/>
              </a:rPr>
              <a:t>硬件地址</a:t>
            </a:r>
            <a:endParaRPr kumimoji="1" lang="zh-CN" altLang="en-US" sz="2400" b="1" dirty="0">
              <a:solidFill>
                <a:srgbClr val="000099"/>
              </a:solidFill>
              <a:latin typeface="+mn-lt"/>
              <a:ea typeface="黑体" panose="02010609060101010101" pitchFamily="2" charset="-122"/>
            </a:endParaRPr>
          </a:p>
        </p:txBody>
      </p:sp>
      <p:sp>
        <p:nvSpPr>
          <p:cNvPr id="403486" name="Text Box 30"/>
          <p:cNvSpPr txBox="1">
            <a:spLocks noChangeArrowheads="1"/>
          </p:cNvSpPr>
          <p:nvPr/>
        </p:nvSpPr>
        <p:spPr bwMode="auto">
          <a:xfrm>
            <a:off x="1589830" y="1527175"/>
            <a:ext cx="1172950" cy="461665"/>
          </a:xfrm>
          <a:prstGeom prst="rect">
            <a:avLst/>
          </a:prstGeom>
          <a:solidFill>
            <a:srgbClr val="CCFFFF"/>
          </a:solidFill>
          <a:ln w="9525">
            <a:solidFill>
              <a:schemeClr val="tx1"/>
            </a:solidFill>
            <a:miter lim="800000"/>
          </a:ln>
          <a:effectLst>
            <a:outerShdw dist="35921" sx="1000" sy="1000" algn="ctr" rotWithShape="0">
              <a:schemeClr val="bg2"/>
            </a:outerShdw>
          </a:effectLst>
        </p:spPr>
        <p:txBody>
          <a:bodyPr wrap="none">
            <a:spAutoFit/>
          </a:bodyPr>
          <a:lstStyle/>
          <a:p>
            <a:r>
              <a:rPr kumimoji="1" lang="en-US" altLang="zh-CN" sz="2400" b="1" dirty="0">
                <a:solidFill>
                  <a:srgbClr val="000099"/>
                </a:solidFill>
                <a:latin typeface="+mn-lt"/>
                <a:ea typeface="黑体" panose="02010609060101010101" pitchFamily="2" charset="-122"/>
              </a:rPr>
              <a:t>IP </a:t>
            </a:r>
            <a:r>
              <a:rPr kumimoji="1" lang="zh-CN" altLang="en-US" sz="2400" b="1" dirty="0">
                <a:solidFill>
                  <a:srgbClr val="000099"/>
                </a:solidFill>
                <a:latin typeface="+mn-lt"/>
                <a:ea typeface="黑体" panose="02010609060101010101" pitchFamily="2" charset="-122"/>
              </a:rPr>
              <a:t>地址</a:t>
            </a:r>
            <a:endParaRPr kumimoji="1" lang="zh-CN" altLang="en-US" sz="2400" b="1" dirty="0">
              <a:solidFill>
                <a:srgbClr val="000099"/>
              </a:solidFill>
              <a:latin typeface="+mn-lt"/>
              <a:ea typeface="黑体" panose="02010609060101010101" pitchFamily="2" charset="-122"/>
            </a:endParaRPr>
          </a:p>
        </p:txBody>
      </p:sp>
      <p:sp>
        <p:nvSpPr>
          <p:cNvPr id="2" name="灯片编号占位符 1"/>
          <p:cNvSpPr>
            <a:spLocks noGrp="1"/>
          </p:cNvSpPr>
          <p:nvPr>
            <p:ph type="sldNum" sz="quarter" idx="12"/>
          </p:nvPr>
        </p:nvSpPr>
        <p:spPr/>
        <p:txBody>
          <a:bodyPr/>
          <a:p>
            <a:fld id="{14338B79-8FD5-46F1-8A19-651A319ADB19}" type="slidenum">
              <a:rPr lang="zh-CN" altLang="en-US"/>
            </a:fld>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p:cNvSpPr>
            <a:spLocks noGrp="1" noChangeArrowheads="1"/>
          </p:cNvSpPr>
          <p:nvPr>
            <p:ph type="title"/>
          </p:nvPr>
        </p:nvSpPr>
        <p:spPr/>
        <p:txBody>
          <a:bodyPr/>
          <a:lstStyle/>
          <a:p>
            <a:r>
              <a:rPr lang="en-US" altLang="zh-CN" dirty="0"/>
              <a:t>3.3.2   CSMA/CD </a:t>
            </a:r>
            <a:r>
              <a:rPr lang="zh-CN" altLang="en-US" dirty="0"/>
              <a:t>协议 </a:t>
            </a:r>
            <a:endParaRPr lang="zh-CN" altLang="en-US" dirty="0"/>
          </a:p>
        </p:txBody>
      </p:sp>
      <p:sp>
        <p:nvSpPr>
          <p:cNvPr id="404482" name="Rectangle 2"/>
          <p:cNvSpPr>
            <a:spLocks noGrp="1" noChangeArrowheads="1"/>
          </p:cNvSpPr>
          <p:nvPr>
            <p:ph idx="1"/>
          </p:nvPr>
        </p:nvSpPr>
        <p:spPr/>
        <p:txBody>
          <a:bodyPr/>
          <a:lstStyle/>
          <a:p>
            <a:r>
              <a:rPr lang="zh-CN" altLang="en-US" dirty="0"/>
              <a:t>最初的以太网是将许多计算机都连接到一根总线上。当初认为这样的连接方法既简单又可靠，因为总线上没有有源器件。 </a:t>
            </a:r>
            <a:endParaRPr lang="zh-CN" altLang="en-US" dirty="0"/>
          </a:p>
        </p:txBody>
      </p:sp>
      <p:grpSp>
        <p:nvGrpSpPr>
          <p:cNvPr id="404484" name="Group 4"/>
          <p:cNvGrpSpPr/>
          <p:nvPr/>
        </p:nvGrpSpPr>
        <p:grpSpPr bwMode="auto">
          <a:xfrm>
            <a:off x="4698471" y="3612902"/>
            <a:ext cx="510779" cy="1406525"/>
            <a:chOff x="1177" y="1994"/>
            <a:chExt cx="258" cy="714"/>
          </a:xfrm>
        </p:grpSpPr>
        <p:sp>
          <p:nvSpPr>
            <p:cNvPr id="404485" name="Line 5"/>
            <p:cNvSpPr>
              <a:spLocks noChangeShapeType="1"/>
            </p:cNvSpPr>
            <p:nvPr/>
          </p:nvSpPr>
          <p:spPr bwMode="auto">
            <a:xfrm rot="16200000" flipV="1">
              <a:off x="1043" y="2261"/>
              <a:ext cx="537" cy="4"/>
            </a:xfrm>
            <a:prstGeom prst="line">
              <a:avLst/>
            </a:prstGeom>
            <a:no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486" name="Picture 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87" name="Line 7"/>
          <p:cNvSpPr>
            <a:spLocks noChangeShapeType="1"/>
          </p:cNvSpPr>
          <p:nvPr/>
        </p:nvSpPr>
        <p:spPr bwMode="auto">
          <a:xfrm flipV="1">
            <a:off x="696516" y="3601788"/>
            <a:ext cx="8468254" cy="0"/>
          </a:xfrm>
          <a:prstGeom prst="line">
            <a:avLst/>
          </a:prstGeom>
          <a:noFill/>
          <a:ln w="571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4488" name="Rectangle 8"/>
          <p:cNvSpPr>
            <a:spLocks noChangeArrowheads="1"/>
          </p:cNvSpPr>
          <p:nvPr/>
        </p:nvSpPr>
        <p:spPr bwMode="auto">
          <a:xfrm>
            <a:off x="9037506" y="3535114"/>
            <a:ext cx="127265" cy="125413"/>
          </a:xfrm>
          <a:prstGeom prst="rect">
            <a:avLst/>
          </a:prstGeom>
          <a:solidFill>
            <a:srgbClr val="0000FF"/>
          </a:solidFill>
          <a:ln w="12700">
            <a:solidFill>
              <a:srgbClr val="0000FF"/>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04489" name="Rectangle 9"/>
          <p:cNvSpPr>
            <a:spLocks noChangeArrowheads="1"/>
          </p:cNvSpPr>
          <p:nvPr/>
        </p:nvSpPr>
        <p:spPr bwMode="auto">
          <a:xfrm>
            <a:off x="584730" y="3535114"/>
            <a:ext cx="127265" cy="125413"/>
          </a:xfrm>
          <a:prstGeom prst="rect">
            <a:avLst/>
          </a:prstGeom>
          <a:solidFill>
            <a:srgbClr val="0000FF"/>
          </a:solidFill>
          <a:ln w="12700">
            <a:solidFill>
              <a:srgbClr val="0000FF"/>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04490" name="Line 10"/>
          <p:cNvSpPr>
            <a:spLocks noChangeShapeType="1"/>
          </p:cNvSpPr>
          <p:nvPr/>
        </p:nvSpPr>
        <p:spPr bwMode="auto">
          <a:xfrm>
            <a:off x="8594609" y="3356992"/>
            <a:ext cx="534855" cy="2397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04491" name="Group 11"/>
          <p:cNvGrpSpPr/>
          <p:nvPr/>
        </p:nvGrpSpPr>
        <p:grpSpPr bwMode="auto">
          <a:xfrm>
            <a:off x="1506537" y="3612902"/>
            <a:ext cx="510779" cy="1406525"/>
            <a:chOff x="1177" y="1994"/>
            <a:chExt cx="258" cy="714"/>
          </a:xfrm>
        </p:grpSpPr>
        <p:sp>
          <p:nvSpPr>
            <p:cNvPr id="404492" name="Line 12"/>
            <p:cNvSpPr>
              <a:spLocks noChangeShapeType="1"/>
            </p:cNvSpPr>
            <p:nvPr/>
          </p:nvSpPr>
          <p:spPr bwMode="auto">
            <a:xfrm rot="16200000" flipV="1">
              <a:off x="1043" y="2261"/>
              <a:ext cx="537" cy="4"/>
            </a:xfrm>
            <a:prstGeom prst="line">
              <a:avLst/>
            </a:prstGeom>
            <a:no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493"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4" name="Freeform 14"/>
          <p:cNvSpPr/>
          <p:nvPr/>
        </p:nvSpPr>
        <p:spPr bwMode="auto">
          <a:xfrm>
            <a:off x="3360473" y="3614489"/>
            <a:ext cx="3440" cy="102711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495" name="Picture 1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02504" y="4506664"/>
            <a:ext cx="510779"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4496" name="Group 16"/>
          <p:cNvGrpSpPr/>
          <p:nvPr/>
        </p:nvGrpSpPr>
        <p:grpSpPr bwMode="auto">
          <a:xfrm>
            <a:off x="6294437" y="3612902"/>
            <a:ext cx="510779" cy="1406525"/>
            <a:chOff x="1177" y="1994"/>
            <a:chExt cx="258" cy="714"/>
          </a:xfrm>
        </p:grpSpPr>
        <p:sp>
          <p:nvSpPr>
            <p:cNvPr id="404497" name="Line 17"/>
            <p:cNvSpPr>
              <a:spLocks noChangeShapeType="1"/>
            </p:cNvSpPr>
            <p:nvPr/>
          </p:nvSpPr>
          <p:spPr bwMode="auto">
            <a:xfrm rot="16200000" flipV="1">
              <a:off x="1043" y="2261"/>
              <a:ext cx="537" cy="4"/>
            </a:xfrm>
            <a:prstGeom prst="line">
              <a:avLst/>
            </a:prstGeom>
            <a:no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498" name="Picture 1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9" name="Freeform 19"/>
          <p:cNvSpPr/>
          <p:nvPr/>
        </p:nvSpPr>
        <p:spPr bwMode="auto">
          <a:xfrm>
            <a:off x="8150094" y="3614488"/>
            <a:ext cx="3440" cy="1042988"/>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500" name="Picture 2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92125" y="4506664"/>
            <a:ext cx="51077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4501" name="Text Box 21"/>
          <p:cNvSpPr txBox="1">
            <a:spLocks noChangeArrowheads="1"/>
          </p:cNvSpPr>
          <p:nvPr/>
        </p:nvSpPr>
        <p:spPr bwMode="auto">
          <a:xfrm>
            <a:off x="2758852" y="5385410"/>
            <a:ext cx="121700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dirty="0" smtClean="0">
                <a:solidFill>
                  <a:srgbClr val="FF0000"/>
                </a:solidFill>
                <a:latin typeface="+mn-lt"/>
                <a:ea typeface="黑体" panose="02010609060101010101" pitchFamily="2" charset="-122"/>
              </a:rPr>
              <a:t>B </a:t>
            </a:r>
            <a:r>
              <a:rPr kumimoji="1" lang="zh-CN" altLang="en-US" sz="2000" b="1" dirty="0" smtClean="0">
                <a:solidFill>
                  <a:srgbClr val="FF0000"/>
                </a:solidFill>
                <a:latin typeface="+mn-lt"/>
                <a:ea typeface="黑体" panose="02010609060101010101" pitchFamily="2" charset="-122"/>
              </a:rPr>
              <a:t>向</a:t>
            </a:r>
            <a:r>
              <a:rPr kumimoji="1" lang="zh-CN" altLang="en-US" sz="1400" b="1" dirty="0" smtClean="0">
                <a:solidFill>
                  <a:srgbClr val="FF0000"/>
                </a:solidFill>
                <a:latin typeface="+mn-lt"/>
                <a:ea typeface="黑体" panose="02010609060101010101" pitchFamily="2" charset="-122"/>
              </a:rPr>
              <a:t> </a:t>
            </a:r>
            <a:r>
              <a:rPr kumimoji="1" lang="en-US" altLang="zh-CN" sz="2000" b="1" dirty="0">
                <a:solidFill>
                  <a:srgbClr val="FF0000"/>
                </a:solidFill>
                <a:latin typeface="+mn-lt"/>
                <a:ea typeface="黑体" panose="02010609060101010101" pitchFamily="2" charset="-122"/>
              </a:rPr>
              <a:t>D</a:t>
            </a:r>
            <a:endParaRPr kumimoji="1" lang="en-US" altLang="zh-CN" sz="2000" b="1" dirty="0">
              <a:solidFill>
                <a:srgbClr val="FF0000"/>
              </a:solidFill>
              <a:latin typeface="+mn-lt"/>
              <a:ea typeface="黑体" panose="02010609060101010101" pitchFamily="2" charset="-122"/>
            </a:endParaRPr>
          </a:p>
          <a:p>
            <a:pPr algn="ctr"/>
            <a:r>
              <a:rPr kumimoji="1" lang="zh-CN" altLang="en-US" sz="2000" b="1" dirty="0">
                <a:solidFill>
                  <a:srgbClr val="FF0000"/>
                </a:solidFill>
                <a:latin typeface="+mn-lt"/>
                <a:ea typeface="黑体" panose="02010609060101010101" pitchFamily="2" charset="-122"/>
              </a:rPr>
              <a:t>发送数据</a:t>
            </a:r>
            <a:endParaRPr kumimoji="1" lang="zh-CN" altLang="en-US" sz="2000" b="1" dirty="0">
              <a:solidFill>
                <a:srgbClr val="FF0000"/>
              </a:solidFill>
              <a:latin typeface="+mn-lt"/>
              <a:ea typeface="黑体" panose="02010609060101010101" pitchFamily="2" charset="-122"/>
            </a:endParaRPr>
          </a:p>
        </p:txBody>
      </p:sp>
      <p:sp>
        <p:nvSpPr>
          <p:cNvPr id="404502" name="Text Box 22"/>
          <p:cNvSpPr txBox="1">
            <a:spLocks noChangeArrowheads="1"/>
          </p:cNvSpPr>
          <p:nvPr/>
        </p:nvSpPr>
        <p:spPr bwMode="auto">
          <a:xfrm>
            <a:off x="4469739" y="5013077"/>
            <a:ext cx="7473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    C</a:t>
            </a:r>
            <a:endParaRPr kumimoji="1" lang="en-US" altLang="zh-CN" sz="2400" b="1">
              <a:solidFill>
                <a:srgbClr val="000099"/>
              </a:solidFill>
              <a:latin typeface="+mn-lt"/>
              <a:ea typeface="黑体" panose="02010609060101010101" pitchFamily="2" charset="-122"/>
            </a:endParaRPr>
          </a:p>
        </p:txBody>
      </p:sp>
      <p:sp>
        <p:nvSpPr>
          <p:cNvPr id="404503" name="Text Box 23"/>
          <p:cNvSpPr txBox="1">
            <a:spLocks noChangeArrowheads="1"/>
          </p:cNvSpPr>
          <p:nvPr/>
        </p:nvSpPr>
        <p:spPr bwMode="auto">
          <a:xfrm>
            <a:off x="6139656" y="4998789"/>
            <a:ext cx="6623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   D</a:t>
            </a:r>
            <a:endParaRPr kumimoji="1" lang="en-US" altLang="zh-CN" sz="2400" b="1">
              <a:solidFill>
                <a:srgbClr val="000099"/>
              </a:solidFill>
              <a:latin typeface="+mn-lt"/>
              <a:ea typeface="黑体" panose="02010609060101010101" pitchFamily="2" charset="-122"/>
            </a:endParaRPr>
          </a:p>
        </p:txBody>
      </p:sp>
      <p:sp>
        <p:nvSpPr>
          <p:cNvPr id="404504" name="Text Box 24"/>
          <p:cNvSpPr txBox="1">
            <a:spLocks noChangeArrowheads="1"/>
          </p:cNvSpPr>
          <p:nvPr/>
        </p:nvSpPr>
        <p:spPr bwMode="auto">
          <a:xfrm>
            <a:off x="1286405" y="4998789"/>
            <a:ext cx="7359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    A</a:t>
            </a:r>
            <a:endParaRPr kumimoji="1" lang="en-US" altLang="zh-CN" sz="2400" b="1">
              <a:solidFill>
                <a:srgbClr val="000099"/>
              </a:solidFill>
              <a:latin typeface="+mn-lt"/>
              <a:ea typeface="黑体" panose="02010609060101010101" pitchFamily="2" charset="-122"/>
            </a:endParaRPr>
          </a:p>
        </p:txBody>
      </p:sp>
      <p:sp>
        <p:nvSpPr>
          <p:cNvPr id="404505" name="Text Box 25"/>
          <p:cNvSpPr txBox="1">
            <a:spLocks noChangeArrowheads="1"/>
          </p:cNvSpPr>
          <p:nvPr/>
        </p:nvSpPr>
        <p:spPr bwMode="auto">
          <a:xfrm>
            <a:off x="7634156" y="4995614"/>
            <a:ext cx="729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    E</a:t>
            </a:r>
            <a:endParaRPr kumimoji="1" lang="en-US" altLang="zh-CN" sz="2400" b="1">
              <a:solidFill>
                <a:srgbClr val="000099"/>
              </a:solidFill>
              <a:latin typeface="+mn-lt"/>
              <a:ea typeface="黑体" panose="02010609060101010101" pitchFamily="2" charset="-122"/>
            </a:endParaRPr>
          </a:p>
        </p:txBody>
      </p:sp>
      <p:sp>
        <p:nvSpPr>
          <p:cNvPr id="404506" name="Line 26"/>
          <p:cNvSpPr>
            <a:spLocks noChangeShapeType="1"/>
          </p:cNvSpPr>
          <p:nvPr/>
        </p:nvSpPr>
        <p:spPr bwMode="auto">
          <a:xfrm flipH="1">
            <a:off x="632520" y="3284984"/>
            <a:ext cx="589888" cy="28098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4507" name="Text Box 27"/>
          <p:cNvSpPr txBox="1">
            <a:spLocks noChangeArrowheads="1"/>
          </p:cNvSpPr>
          <p:nvPr/>
        </p:nvSpPr>
        <p:spPr bwMode="auto">
          <a:xfrm>
            <a:off x="1140222" y="2996952"/>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匹配电阻（用来吸收总线上传播的信号）</a:t>
            </a:r>
            <a:endParaRPr kumimoji="1" lang="zh-CN" altLang="en-US" sz="2000" b="1" dirty="0">
              <a:solidFill>
                <a:srgbClr val="000099"/>
              </a:solidFill>
              <a:latin typeface="+mn-lt"/>
              <a:ea typeface="黑体" panose="02010609060101010101" pitchFamily="2" charset="-122"/>
            </a:endParaRPr>
          </a:p>
        </p:txBody>
      </p:sp>
      <p:sp>
        <p:nvSpPr>
          <p:cNvPr id="404508" name="Text Box 28"/>
          <p:cNvSpPr txBox="1">
            <a:spLocks noChangeArrowheads="1"/>
          </p:cNvSpPr>
          <p:nvPr/>
        </p:nvSpPr>
        <p:spPr bwMode="auto">
          <a:xfrm>
            <a:off x="7412302" y="2996952"/>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匹配电阻</a:t>
            </a:r>
            <a:endParaRPr kumimoji="1" lang="zh-CN" altLang="en-US" sz="2000" b="1">
              <a:solidFill>
                <a:srgbClr val="000099"/>
              </a:solidFill>
              <a:latin typeface="+mn-lt"/>
              <a:ea typeface="黑体" panose="02010609060101010101" pitchFamily="2" charset="-122"/>
            </a:endParaRPr>
          </a:p>
        </p:txBody>
      </p:sp>
      <p:sp>
        <p:nvSpPr>
          <p:cNvPr id="404509" name="Freeform 29"/>
          <p:cNvSpPr/>
          <p:nvPr/>
        </p:nvSpPr>
        <p:spPr bwMode="auto">
          <a:xfrm>
            <a:off x="3267604" y="3701802"/>
            <a:ext cx="1714633" cy="91598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0" name="Freeform 30"/>
          <p:cNvSpPr/>
          <p:nvPr/>
        </p:nvSpPr>
        <p:spPr bwMode="auto">
          <a:xfrm>
            <a:off x="3314040" y="3714502"/>
            <a:ext cx="3339835" cy="998537"/>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1" name="Freeform 31"/>
          <p:cNvSpPr/>
          <p:nvPr/>
        </p:nvSpPr>
        <p:spPr bwMode="auto">
          <a:xfrm>
            <a:off x="3314039" y="3717677"/>
            <a:ext cx="4801658" cy="962025"/>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2" name="Freeform 32"/>
          <p:cNvSpPr/>
          <p:nvPr/>
        </p:nvSpPr>
        <p:spPr bwMode="auto">
          <a:xfrm>
            <a:off x="3314039" y="3681163"/>
            <a:ext cx="5587603" cy="846138"/>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3" name="Freeform 33"/>
          <p:cNvSpPr/>
          <p:nvPr/>
        </p:nvSpPr>
        <p:spPr bwMode="auto">
          <a:xfrm>
            <a:off x="584729" y="3681163"/>
            <a:ext cx="2827338" cy="846138"/>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4" name="Freeform 34"/>
          <p:cNvSpPr/>
          <p:nvPr/>
        </p:nvSpPr>
        <p:spPr bwMode="auto">
          <a:xfrm flipH="1">
            <a:off x="1599406" y="3681163"/>
            <a:ext cx="1714633" cy="915988"/>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04515" name="Group 35"/>
          <p:cNvGrpSpPr/>
          <p:nvPr/>
        </p:nvGrpSpPr>
        <p:grpSpPr bwMode="auto">
          <a:xfrm>
            <a:off x="7866327" y="4622552"/>
            <a:ext cx="270008" cy="268287"/>
            <a:chOff x="1474" y="3430"/>
            <a:chExt cx="136" cy="136"/>
          </a:xfrm>
        </p:grpSpPr>
        <p:sp>
          <p:nvSpPr>
            <p:cNvPr id="404516"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7"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04518" name="AutoShape 38"/>
          <p:cNvSpPr>
            <a:spLocks noChangeArrowheads="1"/>
          </p:cNvSpPr>
          <p:nvPr/>
        </p:nvSpPr>
        <p:spPr bwMode="auto">
          <a:xfrm>
            <a:off x="7668552" y="5392489"/>
            <a:ext cx="951044" cy="417572"/>
          </a:xfrm>
          <a:prstGeom prst="roundRect">
            <a:avLst>
              <a:gd name="adj" fmla="val 16667"/>
            </a:avLst>
          </a:prstGeom>
          <a:solidFill>
            <a:srgbClr val="FFFF00"/>
          </a:solidFill>
          <a:ln w="9525">
            <a:solidFill>
              <a:schemeClr val="tx1"/>
            </a:solidFill>
            <a:round/>
          </a:ln>
          <a:effectLst/>
        </p:spPr>
        <p:txBody>
          <a:bodyPr wrap="none" anchor="ctr"/>
          <a:lstStyle/>
          <a:p>
            <a:pPr algn="ctr"/>
            <a:r>
              <a:rPr lang="zh-CN" altLang="en-US" sz="2000" b="1">
                <a:solidFill>
                  <a:srgbClr val="000099"/>
                </a:solidFill>
                <a:latin typeface="+mn-lt"/>
                <a:ea typeface="黑体" panose="02010609060101010101" pitchFamily="2" charset="-122"/>
              </a:rPr>
              <a:t>不接受</a:t>
            </a:r>
            <a:endParaRPr lang="zh-CN" altLang="en-US" sz="2000" b="1">
              <a:solidFill>
                <a:srgbClr val="000099"/>
              </a:solidFill>
              <a:latin typeface="+mn-lt"/>
              <a:ea typeface="黑体" panose="02010609060101010101" pitchFamily="2" charset="-122"/>
            </a:endParaRPr>
          </a:p>
        </p:txBody>
      </p:sp>
      <p:grpSp>
        <p:nvGrpSpPr>
          <p:cNvPr id="404519" name="Group 39"/>
          <p:cNvGrpSpPr/>
          <p:nvPr/>
        </p:nvGrpSpPr>
        <p:grpSpPr bwMode="auto">
          <a:xfrm>
            <a:off x="4682994" y="4622552"/>
            <a:ext cx="270007" cy="268287"/>
            <a:chOff x="1474" y="3430"/>
            <a:chExt cx="136" cy="136"/>
          </a:xfrm>
        </p:grpSpPr>
        <p:sp>
          <p:nvSpPr>
            <p:cNvPr id="404520" name="Line 40"/>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21" name="Line 41"/>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04522" name="AutoShape 42"/>
          <p:cNvSpPr>
            <a:spLocks noChangeArrowheads="1"/>
          </p:cNvSpPr>
          <p:nvPr/>
        </p:nvSpPr>
        <p:spPr bwMode="auto">
          <a:xfrm>
            <a:off x="4485217" y="5392489"/>
            <a:ext cx="951045" cy="417572"/>
          </a:xfrm>
          <a:prstGeom prst="roundRect">
            <a:avLst>
              <a:gd name="adj" fmla="val 16667"/>
            </a:avLst>
          </a:prstGeom>
          <a:solidFill>
            <a:srgbClr val="FFFF00"/>
          </a:solidFill>
          <a:ln w="9525">
            <a:solidFill>
              <a:schemeClr val="tx1"/>
            </a:solidFill>
            <a:round/>
          </a:ln>
          <a:effectLst/>
        </p:spPr>
        <p:txBody>
          <a:bodyPr wrap="none" anchor="ctr"/>
          <a:lstStyle/>
          <a:p>
            <a:pPr algn="ctr"/>
            <a:r>
              <a:rPr lang="zh-CN" altLang="en-US" sz="2000" b="1">
                <a:solidFill>
                  <a:srgbClr val="000099"/>
                </a:solidFill>
                <a:latin typeface="+mn-lt"/>
                <a:ea typeface="黑体" panose="02010609060101010101" pitchFamily="2" charset="-122"/>
              </a:rPr>
              <a:t>不接受</a:t>
            </a:r>
            <a:endParaRPr lang="zh-CN" altLang="en-US" sz="2000" b="1">
              <a:solidFill>
                <a:srgbClr val="000099"/>
              </a:solidFill>
              <a:latin typeface="+mn-lt"/>
              <a:ea typeface="黑体" panose="02010609060101010101" pitchFamily="2" charset="-122"/>
            </a:endParaRPr>
          </a:p>
        </p:txBody>
      </p:sp>
      <p:grpSp>
        <p:nvGrpSpPr>
          <p:cNvPr id="404523" name="Group 43"/>
          <p:cNvGrpSpPr/>
          <p:nvPr/>
        </p:nvGrpSpPr>
        <p:grpSpPr bwMode="auto">
          <a:xfrm>
            <a:off x="1484181" y="4622552"/>
            <a:ext cx="270007" cy="268287"/>
            <a:chOff x="1474" y="3430"/>
            <a:chExt cx="136" cy="136"/>
          </a:xfrm>
        </p:grpSpPr>
        <p:sp>
          <p:nvSpPr>
            <p:cNvPr id="404524" name="Line 44"/>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25" name="Line 45"/>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04526" name="AutoShape 46"/>
          <p:cNvSpPr>
            <a:spLocks noChangeArrowheads="1"/>
          </p:cNvSpPr>
          <p:nvPr/>
        </p:nvSpPr>
        <p:spPr bwMode="auto">
          <a:xfrm>
            <a:off x="1286404" y="5392489"/>
            <a:ext cx="951045" cy="417572"/>
          </a:xfrm>
          <a:prstGeom prst="roundRect">
            <a:avLst>
              <a:gd name="adj" fmla="val 16667"/>
            </a:avLst>
          </a:prstGeom>
          <a:solidFill>
            <a:srgbClr val="FFFF00"/>
          </a:solidFill>
          <a:ln w="9525">
            <a:solidFill>
              <a:schemeClr val="tx1"/>
            </a:solidFill>
            <a:round/>
          </a:ln>
          <a:effectLst/>
        </p:spPr>
        <p:txBody>
          <a:bodyPr wrap="none" anchor="ctr"/>
          <a:lstStyle/>
          <a:p>
            <a:pPr algn="ctr"/>
            <a:r>
              <a:rPr lang="zh-CN" altLang="en-US" sz="2000" b="1" dirty="0">
                <a:solidFill>
                  <a:srgbClr val="000099"/>
                </a:solidFill>
                <a:latin typeface="+mn-lt"/>
                <a:ea typeface="黑体" panose="02010609060101010101" pitchFamily="2" charset="-122"/>
              </a:rPr>
              <a:t>不接受</a:t>
            </a:r>
            <a:endParaRPr lang="zh-CN" altLang="en-US" sz="2000" b="1" dirty="0">
              <a:solidFill>
                <a:srgbClr val="000099"/>
              </a:solidFill>
              <a:latin typeface="+mn-lt"/>
              <a:ea typeface="黑体" panose="02010609060101010101" pitchFamily="2" charset="-122"/>
            </a:endParaRPr>
          </a:p>
        </p:txBody>
      </p:sp>
      <p:sp>
        <p:nvSpPr>
          <p:cNvPr id="404527" name="Text Box 47"/>
          <p:cNvSpPr txBox="1">
            <a:spLocks noChangeArrowheads="1"/>
          </p:cNvSpPr>
          <p:nvPr/>
        </p:nvSpPr>
        <p:spPr bwMode="auto">
          <a:xfrm>
            <a:off x="6201569" y="5409951"/>
            <a:ext cx="700833" cy="400110"/>
          </a:xfrm>
          <a:prstGeom prst="rect">
            <a:avLst/>
          </a:prstGeom>
          <a:solidFill>
            <a:srgbClr val="FF99FF"/>
          </a:solidFill>
          <a:ln w="9525">
            <a:solidFill>
              <a:schemeClr val="tx2"/>
            </a:solidFill>
            <a:miter lim="800000"/>
          </a:ln>
          <a:effectLst/>
        </p:spPr>
        <p:txBody>
          <a:bodyPr wrap="none">
            <a:spAutoFit/>
          </a:bodyPr>
          <a:lstStyle/>
          <a:p>
            <a:r>
              <a:rPr kumimoji="1" lang="zh-CN" altLang="en-US" sz="2000" b="1">
                <a:solidFill>
                  <a:srgbClr val="000099"/>
                </a:solidFill>
                <a:latin typeface="+mn-lt"/>
                <a:ea typeface="黑体" panose="02010609060101010101" pitchFamily="2" charset="-122"/>
              </a:rPr>
              <a:t>接受</a:t>
            </a:r>
            <a:endParaRPr kumimoji="1" lang="zh-CN" altLang="en-US" sz="2000" b="1">
              <a:solidFill>
                <a:srgbClr val="000099"/>
              </a:solidFill>
              <a:latin typeface="+mn-lt"/>
              <a:ea typeface="黑体" panose="02010609060101010101" pitchFamily="2" charset="-122"/>
            </a:endParaRPr>
          </a:p>
        </p:txBody>
      </p:sp>
      <p:sp>
        <p:nvSpPr>
          <p:cNvPr id="404528" name="Text Box 48"/>
          <p:cNvSpPr txBox="1">
            <a:spLocks noChangeArrowheads="1"/>
          </p:cNvSpPr>
          <p:nvPr/>
        </p:nvSpPr>
        <p:spPr bwMode="auto">
          <a:xfrm>
            <a:off x="3166137" y="499878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404529" name="Text Box 49"/>
          <p:cNvSpPr txBox="1">
            <a:spLocks noChangeArrowheads="1"/>
          </p:cNvSpPr>
          <p:nvPr/>
        </p:nvSpPr>
        <p:spPr bwMode="auto">
          <a:xfrm>
            <a:off x="4146551" y="3970088"/>
            <a:ext cx="1731564" cy="707886"/>
          </a:xfrm>
          <a:prstGeom prst="rect">
            <a:avLst/>
          </a:prstGeom>
          <a:solidFill>
            <a:srgbClr val="FFFF00"/>
          </a:solidFill>
          <a:ln w="9525">
            <a:solidFill>
              <a:srgbClr val="333399"/>
            </a:solidFill>
            <a:miter lim="800000"/>
          </a:ln>
          <a:effectLst/>
        </p:spPr>
        <p:txBody>
          <a:bodyPr wrap="none">
            <a:spAutoFit/>
          </a:bodyPr>
          <a:lstStyle/>
          <a:p>
            <a:pPr algn="ctr"/>
            <a:r>
              <a:rPr lang="zh-CN" altLang="en-US" sz="2000" b="1" dirty="0">
                <a:solidFill>
                  <a:srgbClr val="000099"/>
                </a:solidFill>
                <a:latin typeface="+mn-lt"/>
                <a:ea typeface="黑体" panose="02010609060101010101" pitchFamily="2" charset="-122"/>
              </a:rPr>
              <a:t>只有 </a:t>
            </a:r>
            <a:r>
              <a:rPr lang="en-US" altLang="zh-CN" sz="2000" b="1" dirty="0">
                <a:solidFill>
                  <a:srgbClr val="000099"/>
                </a:solidFill>
                <a:latin typeface="+mn-lt"/>
                <a:ea typeface="黑体" panose="02010609060101010101" pitchFamily="2" charset="-122"/>
              </a:rPr>
              <a:t>D </a:t>
            </a:r>
            <a:r>
              <a:rPr lang="zh-CN" altLang="en-US" sz="2000" b="1" dirty="0">
                <a:solidFill>
                  <a:srgbClr val="000099"/>
                </a:solidFill>
                <a:latin typeface="+mn-lt"/>
                <a:ea typeface="黑体" panose="02010609060101010101" pitchFamily="2" charset="-122"/>
              </a:rPr>
              <a:t>接受</a:t>
            </a:r>
            <a:endParaRPr lang="zh-CN" altLang="en-US" sz="2000" b="1" dirty="0">
              <a:solidFill>
                <a:srgbClr val="000099"/>
              </a:solidFill>
              <a:latin typeface="+mn-lt"/>
              <a:ea typeface="黑体" panose="02010609060101010101" pitchFamily="2" charset="-122"/>
            </a:endParaRPr>
          </a:p>
          <a:p>
            <a:pPr algn="ctr"/>
            <a:r>
              <a:rPr lang="en-US" altLang="zh-CN" sz="2000" b="1" dirty="0">
                <a:solidFill>
                  <a:srgbClr val="000099"/>
                </a:solidFill>
                <a:latin typeface="+mn-lt"/>
                <a:ea typeface="黑体" panose="02010609060101010101" pitchFamily="2" charset="-122"/>
              </a:rPr>
              <a:t>B </a:t>
            </a:r>
            <a:r>
              <a:rPr lang="zh-CN" altLang="en-US" sz="2000" b="1" dirty="0">
                <a:solidFill>
                  <a:srgbClr val="000099"/>
                </a:solidFill>
                <a:latin typeface="+mn-lt"/>
                <a:ea typeface="黑体" panose="02010609060101010101" pitchFamily="2" charset="-122"/>
              </a:rPr>
              <a:t>发送的数据</a:t>
            </a:r>
            <a:endParaRPr lang="zh-CN" altLang="en-US" sz="2000" b="1" dirty="0">
              <a:solidFill>
                <a:srgbClr val="000099"/>
              </a:solidFill>
              <a:latin typeface="+mn-lt"/>
              <a:ea typeface="黑体" panose="02010609060101010101" pitchFamily="2" charset="-122"/>
            </a:endParaRPr>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501"/>
                                        </p:tgtEl>
                                        <p:attrNameLst>
                                          <p:attrName>style.visibility</p:attrName>
                                        </p:attrNameLst>
                                      </p:cBhvr>
                                      <p:to>
                                        <p:strVal val="visible"/>
                                      </p:to>
                                    </p:set>
                                  </p:childTnLst>
                                </p:cTn>
                              </p:par>
                            </p:childTnLst>
                          </p:cTn>
                        </p:par>
                        <p:par>
                          <p:cTn id="11" fill="hold">
                            <p:stCondLst>
                              <p:cond delay="0"/>
                            </p:stCondLst>
                            <p:childTnLst>
                              <p:par>
                                <p:cTn id="12" presetID="35" presetClass="emph" presetSubtype="0" repeatCount="4000" fill="hold" grpId="1" nodeType="afterEffect">
                                  <p:stCondLst>
                                    <p:cond delay="0"/>
                                  </p:stCondLst>
                                  <p:childTnLst>
                                    <p:anim calcmode="discrete" valueType="str">
                                      <p:cBhvr>
                                        <p:cTn id="13" dur="500" fill="hold"/>
                                        <p:tgtEl>
                                          <p:spTgt spid="404501"/>
                                        </p:tgtEl>
                                        <p:attrNameLst>
                                          <p:attrName>style.visibility</p:attrName>
                                        </p:attrNameLst>
                                      </p:cBhvr>
                                      <p:tavLst>
                                        <p:tav tm="0">
                                          <p:val>
                                            <p:strVal val="hidden"/>
                                          </p:val>
                                        </p:tav>
                                        <p:tav tm="50000">
                                          <p:val>
                                            <p:strVal val="visible"/>
                                          </p:val>
                                        </p:tav>
                                      </p:tavLst>
                                    </p:anim>
                                  </p:childTnLst>
                                </p:cTn>
                              </p:par>
                            </p:childTnLst>
                          </p:cTn>
                        </p:par>
                        <p:par>
                          <p:cTn id="14" fill="hold">
                            <p:stCondLst>
                              <p:cond delay="500"/>
                            </p:stCondLst>
                            <p:childTnLst>
                              <p:par>
                                <p:cTn id="15" presetID="22" presetClass="entr" presetSubtype="2" fill="hold" grpId="0" nodeType="afterEffect">
                                  <p:stCondLst>
                                    <p:cond delay="0"/>
                                  </p:stCondLst>
                                  <p:childTnLst>
                                    <p:set>
                                      <p:cBhvr>
                                        <p:cTn id="16" dur="1" fill="hold">
                                          <p:stCondLst>
                                            <p:cond delay="0"/>
                                          </p:stCondLst>
                                        </p:cTn>
                                        <p:tgtEl>
                                          <p:spTgt spid="404513"/>
                                        </p:tgtEl>
                                        <p:attrNameLst>
                                          <p:attrName>style.visibility</p:attrName>
                                        </p:attrNameLst>
                                      </p:cBhvr>
                                      <p:to>
                                        <p:strVal val="visible"/>
                                      </p:to>
                                    </p:set>
                                    <p:animEffect transition="in" filter="wipe(right)">
                                      <p:cBhvr>
                                        <p:cTn id="17" dur="2000"/>
                                        <p:tgtEl>
                                          <p:spTgt spid="404513"/>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404514"/>
                                        </p:tgtEl>
                                        <p:attrNameLst>
                                          <p:attrName>style.visibility</p:attrName>
                                        </p:attrNameLst>
                                      </p:cBhvr>
                                      <p:to>
                                        <p:strVal val="visible"/>
                                      </p:to>
                                    </p:set>
                                    <p:animEffect transition="in" filter="wipe(right)">
                                      <p:cBhvr>
                                        <p:cTn id="20" dur="2000"/>
                                        <p:tgtEl>
                                          <p:spTgt spid="4045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04512"/>
                                        </p:tgtEl>
                                        <p:attrNameLst>
                                          <p:attrName>style.visibility</p:attrName>
                                        </p:attrNameLst>
                                      </p:cBhvr>
                                      <p:to>
                                        <p:strVal val="visible"/>
                                      </p:to>
                                    </p:set>
                                    <p:animEffect transition="in" filter="wipe(left)">
                                      <p:cBhvr>
                                        <p:cTn id="23" dur="2000"/>
                                        <p:tgtEl>
                                          <p:spTgt spid="4045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04511"/>
                                        </p:tgtEl>
                                        <p:attrNameLst>
                                          <p:attrName>style.visibility</p:attrName>
                                        </p:attrNameLst>
                                      </p:cBhvr>
                                      <p:to>
                                        <p:strVal val="visible"/>
                                      </p:to>
                                    </p:set>
                                    <p:animEffect transition="in" filter="wipe(left)">
                                      <p:cBhvr>
                                        <p:cTn id="26" dur="2000"/>
                                        <p:tgtEl>
                                          <p:spTgt spid="40451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04510"/>
                                        </p:tgtEl>
                                        <p:attrNameLst>
                                          <p:attrName>style.visibility</p:attrName>
                                        </p:attrNameLst>
                                      </p:cBhvr>
                                      <p:to>
                                        <p:strVal val="visible"/>
                                      </p:to>
                                    </p:set>
                                    <p:animEffect transition="in" filter="wipe(left)">
                                      <p:cBhvr>
                                        <p:cTn id="29" dur="2000"/>
                                        <p:tgtEl>
                                          <p:spTgt spid="4045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04509"/>
                                        </p:tgtEl>
                                        <p:attrNameLst>
                                          <p:attrName>style.visibility</p:attrName>
                                        </p:attrNameLst>
                                      </p:cBhvr>
                                      <p:to>
                                        <p:strVal val="visible"/>
                                      </p:to>
                                    </p:set>
                                    <p:animEffect transition="in" filter="wipe(left)">
                                      <p:cBhvr>
                                        <p:cTn id="32" dur="2000"/>
                                        <p:tgtEl>
                                          <p:spTgt spid="404509"/>
                                        </p:tgtEl>
                                      </p:cBhvr>
                                    </p:animEffect>
                                  </p:childTnLst>
                                </p:cTn>
                              </p:par>
                            </p:childTnLst>
                          </p:cTn>
                        </p:par>
                        <p:par>
                          <p:cTn id="33" fill="hold">
                            <p:stCondLst>
                              <p:cond delay="2500"/>
                            </p:stCondLst>
                            <p:childTnLst>
                              <p:par>
                                <p:cTn id="34" presetID="1" presetClass="entr" presetSubtype="0" fill="hold" grpId="0" nodeType="afterEffect">
                                  <p:stCondLst>
                                    <p:cond delay="0"/>
                                  </p:stCondLst>
                                  <p:childTnLst>
                                    <p:set>
                                      <p:cBhvr>
                                        <p:cTn id="35" dur="1" fill="hold">
                                          <p:stCondLst>
                                            <p:cond delay="0"/>
                                          </p:stCondLst>
                                        </p:cTn>
                                        <p:tgtEl>
                                          <p:spTgt spid="4045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452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0452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0451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451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0451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04523"/>
                                        </p:tgtEl>
                                        <p:attrNameLst>
                                          <p:attrName>style.visibility</p:attrName>
                                        </p:attrNameLst>
                                      </p:cBhvr>
                                      <p:to>
                                        <p:strVal val="visible"/>
                                      </p:to>
                                    </p:set>
                                  </p:childTnLst>
                                </p:cTn>
                              </p:par>
                            </p:childTnLst>
                          </p:cTn>
                        </p:par>
                        <p:par>
                          <p:cTn id="48" fill="hold">
                            <p:stCondLst>
                              <p:cond delay="2500"/>
                            </p:stCondLst>
                            <p:childTnLst>
                              <p:par>
                                <p:cTn id="49" presetID="35" presetClass="emph" presetSubtype="0" repeatCount="5000" fill="hold" grpId="1" nodeType="afterEffect">
                                  <p:stCondLst>
                                    <p:cond delay="0"/>
                                  </p:stCondLst>
                                  <p:childTnLst>
                                    <p:anim calcmode="discrete" valueType="str">
                                      <p:cBhvr>
                                        <p:cTn id="50" dur="500" fill="hold"/>
                                        <p:tgtEl>
                                          <p:spTgt spid="404526"/>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404522"/>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grpId="1" nodeType="withEffect">
                                  <p:stCondLst>
                                    <p:cond delay="0"/>
                                  </p:stCondLst>
                                  <p:childTnLst>
                                    <p:anim calcmode="discrete" valueType="str">
                                      <p:cBhvr>
                                        <p:cTn id="54" dur="500" fill="hold"/>
                                        <p:tgtEl>
                                          <p:spTgt spid="404527"/>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grpId="1" nodeType="withEffect">
                                  <p:stCondLst>
                                    <p:cond delay="0"/>
                                  </p:stCondLst>
                                  <p:childTnLst>
                                    <p:anim calcmode="discrete" valueType="str">
                                      <p:cBhvr>
                                        <p:cTn id="56" dur="500" fill="hold"/>
                                        <p:tgtEl>
                                          <p:spTgt spid="404518"/>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404515"/>
                                        </p:tgtEl>
                                        <p:attrNameLst>
                                          <p:attrName>style.visibility</p:attrName>
                                        </p:attrNameLst>
                                      </p:cBhvr>
                                      <p:tavLst>
                                        <p:tav tm="0">
                                          <p:val>
                                            <p:strVal val="hidden"/>
                                          </p:val>
                                        </p:tav>
                                        <p:tav tm="50000">
                                          <p:val>
                                            <p:strVal val="visible"/>
                                          </p:val>
                                        </p:tav>
                                      </p:tavLst>
                                    </p:anim>
                                  </p:childTnLst>
                                </p:cTn>
                              </p:par>
                              <p:par>
                                <p:cTn id="59" presetID="35" presetClass="emph" presetSubtype="0" repeatCount="5000" fill="hold" nodeType="withEffect">
                                  <p:stCondLst>
                                    <p:cond delay="0"/>
                                  </p:stCondLst>
                                  <p:childTnLst>
                                    <p:anim calcmode="discrete" valueType="str">
                                      <p:cBhvr>
                                        <p:cTn id="60" dur="500" fill="hold"/>
                                        <p:tgtEl>
                                          <p:spTgt spid="404519"/>
                                        </p:tgtEl>
                                        <p:attrNameLst>
                                          <p:attrName>style.visibility</p:attrName>
                                        </p:attrNameLst>
                                      </p:cBhvr>
                                      <p:tavLst>
                                        <p:tav tm="0">
                                          <p:val>
                                            <p:strVal val="hidden"/>
                                          </p:val>
                                        </p:tav>
                                        <p:tav tm="50000">
                                          <p:val>
                                            <p:strVal val="visible"/>
                                          </p:val>
                                        </p:tav>
                                      </p:tavLst>
                                    </p:anim>
                                  </p:childTnLst>
                                </p:cTn>
                              </p:par>
                              <p:par>
                                <p:cTn id="61" presetID="35" presetClass="emph" presetSubtype="0" repeatCount="5000" fill="hold" nodeType="withEffect">
                                  <p:stCondLst>
                                    <p:cond delay="0"/>
                                  </p:stCondLst>
                                  <p:childTnLst>
                                    <p:anim calcmode="discrete" valueType="str">
                                      <p:cBhvr>
                                        <p:cTn id="62" dur="500" fill="hold"/>
                                        <p:tgtEl>
                                          <p:spTgt spid="404523"/>
                                        </p:tgtEl>
                                        <p:attrNameLst>
                                          <p:attrName>style.visibility</p:attrName>
                                        </p:attrNameLst>
                                      </p:cBhvr>
                                      <p:tavLst>
                                        <p:tav tm="0">
                                          <p:val>
                                            <p:strVal val="hidden"/>
                                          </p:val>
                                        </p:tav>
                                        <p:tav tm="50000">
                                          <p:val>
                                            <p:strVal val="visible"/>
                                          </p:val>
                                        </p:tav>
                                      </p:tavLst>
                                    </p:anim>
                                  </p:childTnLst>
                                </p:cTn>
                              </p:par>
                            </p:childTnLst>
                          </p:cTn>
                        </p:par>
                        <p:par>
                          <p:cTn id="63" fill="hold">
                            <p:stCondLst>
                              <p:cond delay="3000"/>
                            </p:stCondLst>
                            <p:childTnLst>
                              <p:par>
                                <p:cTn id="64" presetID="10" presetClass="exit" presetSubtype="0" fill="hold" grpId="1" nodeType="afterEffect">
                                  <p:stCondLst>
                                    <p:cond delay="0"/>
                                  </p:stCondLst>
                                  <p:childTnLst>
                                    <p:animEffect transition="out" filter="fade">
                                      <p:cBhvr>
                                        <p:cTn id="65" dur="2000"/>
                                        <p:tgtEl>
                                          <p:spTgt spid="404509"/>
                                        </p:tgtEl>
                                      </p:cBhvr>
                                    </p:animEffect>
                                    <p:set>
                                      <p:cBhvr>
                                        <p:cTn id="66" dur="1" fill="hold">
                                          <p:stCondLst>
                                            <p:cond delay="1999"/>
                                          </p:stCondLst>
                                        </p:cTn>
                                        <p:tgtEl>
                                          <p:spTgt spid="40450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000"/>
                                        <p:tgtEl>
                                          <p:spTgt spid="404511"/>
                                        </p:tgtEl>
                                      </p:cBhvr>
                                    </p:animEffect>
                                    <p:set>
                                      <p:cBhvr>
                                        <p:cTn id="69" dur="1" fill="hold">
                                          <p:stCondLst>
                                            <p:cond delay="1999"/>
                                          </p:stCondLst>
                                        </p:cTn>
                                        <p:tgtEl>
                                          <p:spTgt spid="404511"/>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000"/>
                                        <p:tgtEl>
                                          <p:spTgt spid="404512"/>
                                        </p:tgtEl>
                                      </p:cBhvr>
                                    </p:animEffect>
                                    <p:set>
                                      <p:cBhvr>
                                        <p:cTn id="72" dur="1" fill="hold">
                                          <p:stCondLst>
                                            <p:cond delay="1999"/>
                                          </p:stCondLst>
                                        </p:cTn>
                                        <p:tgtEl>
                                          <p:spTgt spid="404512"/>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000"/>
                                        <p:tgtEl>
                                          <p:spTgt spid="404514"/>
                                        </p:tgtEl>
                                      </p:cBhvr>
                                    </p:animEffect>
                                    <p:set>
                                      <p:cBhvr>
                                        <p:cTn id="75" dur="1" fill="hold">
                                          <p:stCondLst>
                                            <p:cond delay="1999"/>
                                          </p:stCondLst>
                                        </p:cTn>
                                        <p:tgtEl>
                                          <p:spTgt spid="404514"/>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000"/>
                                        <p:tgtEl>
                                          <p:spTgt spid="404513"/>
                                        </p:tgtEl>
                                      </p:cBhvr>
                                    </p:animEffect>
                                    <p:set>
                                      <p:cBhvr>
                                        <p:cTn id="78" dur="1" fill="hold">
                                          <p:stCondLst>
                                            <p:cond delay="1999"/>
                                          </p:stCondLst>
                                        </p:cTn>
                                        <p:tgtEl>
                                          <p:spTgt spid="4045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404523"/>
                                        </p:tgtEl>
                                      </p:cBhvr>
                                    </p:animEffect>
                                    <p:set>
                                      <p:cBhvr>
                                        <p:cTn id="81" dur="1" fill="hold">
                                          <p:stCondLst>
                                            <p:cond delay="1999"/>
                                          </p:stCondLst>
                                        </p:cTn>
                                        <p:tgtEl>
                                          <p:spTgt spid="404523"/>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404519"/>
                                        </p:tgtEl>
                                      </p:cBhvr>
                                    </p:animEffect>
                                    <p:set>
                                      <p:cBhvr>
                                        <p:cTn id="84" dur="1" fill="hold">
                                          <p:stCondLst>
                                            <p:cond delay="1999"/>
                                          </p:stCondLst>
                                        </p:cTn>
                                        <p:tgtEl>
                                          <p:spTgt spid="404519"/>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404515"/>
                                        </p:tgtEl>
                                      </p:cBhvr>
                                    </p:animEffect>
                                    <p:set>
                                      <p:cBhvr>
                                        <p:cTn id="87" dur="1" fill="hold">
                                          <p:stCondLst>
                                            <p:cond delay="1999"/>
                                          </p:stCondLst>
                                        </p:cTn>
                                        <p:tgtEl>
                                          <p:spTgt spid="404515"/>
                                        </p:tgtEl>
                                        <p:attrNameLst>
                                          <p:attrName>style.visibility</p:attrName>
                                        </p:attrNameLst>
                                      </p:cBhvr>
                                      <p:to>
                                        <p:strVal val="hidden"/>
                                      </p:to>
                                    </p:set>
                                  </p:childTnLst>
                                </p:cTn>
                              </p:par>
                            </p:childTnLst>
                          </p:cTn>
                        </p:par>
                        <p:par>
                          <p:cTn id="88" fill="hold">
                            <p:stCondLst>
                              <p:cond delay="5000"/>
                            </p:stCondLst>
                            <p:childTnLst>
                              <p:par>
                                <p:cTn id="89" presetID="1" presetClass="entr" presetSubtype="0" fill="hold" grpId="1" nodeType="afterEffect">
                                  <p:stCondLst>
                                    <p:cond delay="0"/>
                                  </p:stCondLst>
                                  <p:childTnLst>
                                    <p:set>
                                      <p:cBhvr>
                                        <p:cTn id="90" dur="1" fill="hold">
                                          <p:stCondLst>
                                            <p:cond delay="0"/>
                                          </p:stCondLst>
                                        </p:cTn>
                                        <p:tgtEl>
                                          <p:spTgt spid="404529"/>
                                        </p:tgtEl>
                                        <p:attrNameLst>
                                          <p:attrName>style.visibility</p:attrName>
                                        </p:attrNameLst>
                                      </p:cBhvr>
                                      <p:to>
                                        <p:strVal val="visible"/>
                                      </p:to>
                                    </p:set>
                                  </p:childTnLst>
                                </p:cTn>
                              </p:par>
                            </p:childTnLst>
                          </p:cTn>
                        </p:par>
                        <p:par>
                          <p:cTn id="91" fill="hold">
                            <p:stCondLst>
                              <p:cond delay="5000"/>
                            </p:stCondLst>
                            <p:childTnLst>
                              <p:par>
                                <p:cTn id="92" presetID="35" presetClass="emph" presetSubtype="0" repeatCount="3000" fill="hold" grpId="0" nodeType="afterEffect">
                                  <p:stCondLst>
                                    <p:cond delay="0"/>
                                  </p:stCondLst>
                                  <p:childTnLst>
                                    <p:anim calcmode="discrete" valueType="str">
                                      <p:cBhvr>
                                        <p:cTn id="93" dur="1000" fill="hold"/>
                                        <p:tgtEl>
                                          <p:spTgt spid="4045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build="p"/>
      <p:bldP spid="404501" grpId="0"/>
      <p:bldP spid="404501" grpId="1"/>
      <p:bldP spid="404509" grpId="0" animBg="1"/>
      <p:bldP spid="404509" grpId="1" animBg="1"/>
      <p:bldP spid="404510" grpId="0" animBg="1"/>
      <p:bldP spid="404511" grpId="0" animBg="1"/>
      <p:bldP spid="404511" grpId="1" animBg="1"/>
      <p:bldP spid="404512" grpId="0" animBg="1"/>
      <p:bldP spid="404512" grpId="1" animBg="1"/>
      <p:bldP spid="404513" grpId="0" animBg="1"/>
      <p:bldP spid="404513" grpId="1" animBg="1"/>
      <p:bldP spid="404514" grpId="0" animBg="1"/>
      <p:bldP spid="404514" grpId="1" animBg="1"/>
      <p:bldP spid="404518" grpId="0" animBg="1"/>
      <p:bldP spid="404518" grpId="1" animBg="1"/>
      <p:bldP spid="404522" grpId="0" animBg="1"/>
      <p:bldP spid="404522" grpId="1" animBg="1"/>
      <p:bldP spid="404526" grpId="0" animBg="1"/>
      <p:bldP spid="404526" grpId="1" animBg="1"/>
      <p:bldP spid="404527" grpId="0" animBg="1"/>
      <p:bldP spid="404527" grpId="1" animBg="1"/>
      <p:bldP spid="404529" grpId="0" animBg="1"/>
      <p:bldP spid="404529"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lgn="ctr"/>
            <a:r>
              <a:rPr lang="zh-CN" altLang="en-US" dirty="0" smtClean="0"/>
              <a:t>以太网采用广播</a:t>
            </a:r>
            <a:r>
              <a:rPr lang="zh-CN" altLang="en-US" dirty="0"/>
              <a:t>方式发送 </a:t>
            </a:r>
            <a:endParaRPr lang="zh-CN" altLang="en-US" dirty="0"/>
          </a:p>
        </p:txBody>
      </p:sp>
      <p:sp>
        <p:nvSpPr>
          <p:cNvPr id="405507" name="Rectangle 3"/>
          <p:cNvSpPr>
            <a:spLocks noGrp="1" noChangeArrowheads="1"/>
          </p:cNvSpPr>
          <p:nvPr>
            <p:ph idx="1"/>
          </p:nvPr>
        </p:nvSpPr>
        <p:spPr/>
        <p:txBody>
          <a:bodyPr/>
          <a:lstStyle/>
          <a:p>
            <a:r>
              <a:rPr lang="zh-CN" altLang="en-US" dirty="0"/>
              <a:t>总线上的每一个工作的计算机都能检测到 </a:t>
            </a:r>
            <a:r>
              <a:rPr lang="en-US" altLang="zh-CN" dirty="0"/>
              <a:t>B </a:t>
            </a:r>
            <a:r>
              <a:rPr lang="zh-CN" altLang="en-US" dirty="0"/>
              <a:t>发送的数据信号。 </a:t>
            </a:r>
            <a:endParaRPr lang="zh-CN" altLang="en-US" dirty="0"/>
          </a:p>
          <a:p>
            <a:r>
              <a:rPr lang="zh-CN" altLang="en-US" dirty="0"/>
              <a:t>由于只有计算机 </a:t>
            </a:r>
            <a:r>
              <a:rPr lang="en-US" altLang="zh-CN" dirty="0"/>
              <a:t>D </a:t>
            </a:r>
            <a:r>
              <a:rPr lang="zh-CN" altLang="en-US" dirty="0"/>
              <a:t>的地址与数据帧首部写入的地址一致，因此只有 </a:t>
            </a:r>
            <a:r>
              <a:rPr lang="en-US" altLang="zh-CN" dirty="0"/>
              <a:t>D </a:t>
            </a:r>
            <a:r>
              <a:rPr lang="zh-CN" altLang="en-US" dirty="0"/>
              <a:t>才接收这个数据帧。 </a:t>
            </a:r>
            <a:endParaRPr lang="zh-CN" altLang="en-US" dirty="0"/>
          </a:p>
          <a:p>
            <a:r>
              <a:rPr lang="zh-CN" altLang="en-US" dirty="0"/>
              <a:t>其他所有的计算机（</a:t>
            </a:r>
            <a:r>
              <a:rPr lang="en-US" altLang="zh-CN" dirty="0"/>
              <a:t>A, C </a:t>
            </a:r>
            <a:r>
              <a:rPr lang="zh-CN" altLang="en-US" dirty="0"/>
              <a:t>和 </a:t>
            </a:r>
            <a:r>
              <a:rPr lang="en-US" altLang="zh-CN" dirty="0"/>
              <a:t>E</a:t>
            </a:r>
            <a:r>
              <a:rPr lang="zh-CN" altLang="en-US" dirty="0"/>
              <a:t>）都检测到不是发送给它们的数据帧，因此就丢弃这个数据帧而不能够收下来。</a:t>
            </a:r>
            <a:endParaRPr lang="zh-CN" altLang="en-US" dirty="0"/>
          </a:p>
          <a:p>
            <a:r>
              <a:rPr lang="zh-CN" altLang="en-US" dirty="0" smtClean="0"/>
              <a:t>在具有</a:t>
            </a:r>
            <a:r>
              <a:rPr lang="zh-CN" altLang="en-US" dirty="0"/>
              <a:t>广播特性的总线上实现了一对一的通信。  </a:t>
            </a:r>
            <a:endParaRPr lang="zh-CN" altLang="en-US"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5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5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5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lgn="ctr"/>
            <a:r>
              <a:rPr lang="zh-CN" altLang="en-US" dirty="0" smtClean="0"/>
              <a:t>以太网</a:t>
            </a:r>
            <a:r>
              <a:rPr lang="zh-CN" altLang="en-US" dirty="0"/>
              <a:t>采取了两种重要的措施 </a:t>
            </a:r>
            <a:endParaRPr lang="zh-CN" altLang="en-US" dirty="0"/>
          </a:p>
        </p:txBody>
      </p:sp>
      <p:sp>
        <p:nvSpPr>
          <p:cNvPr id="406531" name="Rectangle 3"/>
          <p:cNvSpPr>
            <a:spLocks noGrp="1" noChangeArrowheads="1"/>
          </p:cNvSpPr>
          <p:nvPr>
            <p:ph type="body" idx="1"/>
          </p:nvPr>
        </p:nvSpPr>
        <p:spPr/>
        <p:txBody>
          <a:bodyPr/>
          <a:lstStyle/>
          <a:p>
            <a:pPr marL="57150" indent="0">
              <a:buNone/>
            </a:pPr>
            <a:r>
              <a:rPr lang="zh-CN" altLang="en-US" dirty="0" smtClean="0"/>
              <a:t>为了</a:t>
            </a:r>
            <a:r>
              <a:rPr lang="zh-CN" altLang="en-US" dirty="0"/>
              <a:t>通信的</a:t>
            </a:r>
            <a:r>
              <a:rPr lang="zh-CN" altLang="en-US" dirty="0" smtClean="0"/>
              <a:t>简便，以太网</a:t>
            </a:r>
            <a:r>
              <a:rPr lang="zh-CN" altLang="en-US" dirty="0"/>
              <a:t>采取了两种重要的</a:t>
            </a:r>
            <a:r>
              <a:rPr lang="zh-CN" altLang="en-US" dirty="0" smtClean="0"/>
              <a:t>措施：</a:t>
            </a:r>
            <a:endParaRPr lang="en-US" altLang="zh-CN" dirty="0" smtClean="0"/>
          </a:p>
          <a:p>
            <a:pPr marL="0" indent="0">
              <a:buNone/>
            </a:pPr>
            <a:r>
              <a:rPr lang="en-US" altLang="zh-CN" dirty="0" smtClean="0"/>
              <a:t>(1) </a:t>
            </a:r>
            <a:r>
              <a:rPr lang="zh-CN" altLang="en-US" dirty="0" smtClean="0"/>
              <a:t>采用</a:t>
            </a:r>
            <a:r>
              <a:rPr lang="zh-CN" altLang="en-US" dirty="0"/>
              <a:t>较为灵活的</a:t>
            </a:r>
            <a:r>
              <a:rPr lang="zh-CN" altLang="en-US" dirty="0">
                <a:solidFill>
                  <a:srgbClr val="FF0000"/>
                </a:solidFill>
              </a:rPr>
              <a:t>无连接的工作</a:t>
            </a:r>
            <a:r>
              <a:rPr lang="zh-CN" altLang="en-US" dirty="0" smtClean="0">
                <a:solidFill>
                  <a:srgbClr val="FF0000"/>
                </a:solidFill>
              </a:rPr>
              <a:t>方式</a:t>
            </a:r>
            <a:endParaRPr lang="en-US" altLang="zh-CN" dirty="0" smtClean="0">
              <a:solidFill>
                <a:srgbClr val="FF0000"/>
              </a:solidFill>
            </a:endParaRPr>
          </a:p>
          <a:p>
            <a:pPr lvl="1"/>
            <a:r>
              <a:rPr lang="zh-CN" altLang="en-US" dirty="0" smtClean="0"/>
              <a:t>不必</a:t>
            </a:r>
            <a:r>
              <a:rPr lang="zh-CN" altLang="en-US" dirty="0"/>
              <a:t>先建立连接就可以直接发送</a:t>
            </a:r>
            <a:r>
              <a:rPr lang="zh-CN" altLang="en-US" dirty="0" smtClean="0"/>
              <a:t>数据</a:t>
            </a:r>
            <a:r>
              <a:rPr lang="zh-CN" altLang="en-US" dirty="0"/>
              <a:t>。</a:t>
            </a:r>
            <a:endParaRPr lang="en-US" altLang="zh-CN" dirty="0" smtClean="0"/>
          </a:p>
          <a:p>
            <a:pPr lvl="1"/>
            <a:r>
              <a:rPr lang="zh-CN" altLang="en-US" dirty="0" smtClean="0"/>
              <a:t>对</a:t>
            </a:r>
            <a:r>
              <a:rPr lang="zh-CN" altLang="en-US" dirty="0"/>
              <a:t>发送的数据帧不进行编号，也不要求对方发回确认。</a:t>
            </a:r>
            <a:endParaRPr lang="zh-CN" altLang="en-US" dirty="0"/>
          </a:p>
          <a:p>
            <a:pPr lvl="1"/>
            <a:r>
              <a:rPr lang="zh-CN" altLang="en-US" dirty="0">
                <a:solidFill>
                  <a:srgbClr val="0000FF"/>
                </a:solidFill>
                <a:ea typeface="黑体" panose="02010609060101010101" pitchFamily="2" charset="-122"/>
              </a:rPr>
              <a:t>这样做的理由是局域网信道的质量很好，因信道质量产生差错的概率是很小的。</a:t>
            </a:r>
            <a:r>
              <a:rPr lang="zh-CN" altLang="en-US" dirty="0">
                <a:solidFill>
                  <a:srgbClr val="0000FF"/>
                </a:solidFill>
              </a:rPr>
              <a:t> </a:t>
            </a:r>
            <a:endParaRPr lang="en-US" altLang="zh-CN" dirty="0" smtClean="0">
              <a:solidFill>
                <a:srgbClr val="0000FF"/>
              </a:solidFill>
            </a:endParaRPr>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lgn="ctr"/>
            <a:r>
              <a:rPr lang="zh-CN" altLang="en-US"/>
              <a:t>以太网提供的服务 </a:t>
            </a:r>
            <a:endParaRPr lang="zh-CN" altLang="en-US"/>
          </a:p>
        </p:txBody>
      </p:sp>
      <p:sp>
        <p:nvSpPr>
          <p:cNvPr id="407555" name="Rectangle 3"/>
          <p:cNvSpPr>
            <a:spLocks noGrp="1" noChangeArrowheads="1"/>
          </p:cNvSpPr>
          <p:nvPr>
            <p:ph type="body" idx="1"/>
          </p:nvPr>
        </p:nvSpPr>
        <p:spPr>
          <a:xfrm>
            <a:off x="416496" y="1124744"/>
            <a:ext cx="9066212" cy="4934173"/>
          </a:xfrm>
        </p:spPr>
        <p:txBody>
          <a:bodyPr/>
          <a:lstStyle/>
          <a:p>
            <a:r>
              <a:rPr lang="zh-CN" altLang="en-US" dirty="0">
                <a:solidFill>
                  <a:srgbClr val="0000FF"/>
                </a:solidFill>
              </a:rPr>
              <a:t>以太网提供的服务是不可靠的交付，即尽最大努力的交付。</a:t>
            </a:r>
            <a:endParaRPr lang="zh-CN" altLang="en-US" dirty="0">
              <a:solidFill>
                <a:srgbClr val="0000FF"/>
              </a:solidFill>
            </a:endParaRPr>
          </a:p>
          <a:p>
            <a:r>
              <a:rPr lang="zh-CN" altLang="en-US" dirty="0"/>
              <a:t>当目的站收到有差错的数据帧时就丢弃此帧，其他什么也不做。</a:t>
            </a:r>
            <a:r>
              <a:rPr lang="zh-CN" altLang="en-US" dirty="0">
                <a:solidFill>
                  <a:srgbClr val="FF0000"/>
                </a:solidFill>
              </a:rPr>
              <a:t>差错的纠正由高层来决定。</a:t>
            </a:r>
            <a:endParaRPr lang="zh-CN" altLang="en-US" dirty="0">
              <a:solidFill>
                <a:srgbClr val="FF0000"/>
              </a:solidFill>
            </a:endParaRPr>
          </a:p>
          <a:p>
            <a:r>
              <a:rPr lang="zh-CN" altLang="en-US" dirty="0"/>
              <a:t>如果高层发现丢失了一些数据而进行重传，但以太网并不知道这是一个重传的帧，而是当作一个新的数据帧来发送。  </a:t>
            </a:r>
            <a:endParaRPr lang="zh-CN" altLang="en-US"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7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pPr algn="ctr"/>
            <a:r>
              <a:rPr lang="zh-CN" altLang="en-US" dirty="0"/>
              <a:t>以太网采取了两种重要的</a:t>
            </a:r>
            <a:r>
              <a:rPr lang="zh-CN" altLang="en-US" dirty="0" smtClean="0"/>
              <a:t>措施</a:t>
            </a:r>
            <a:endParaRPr lang="zh-CN" altLang="en-US" dirty="0"/>
          </a:p>
        </p:txBody>
      </p:sp>
      <p:sp>
        <p:nvSpPr>
          <p:cNvPr id="2" name="内容占位符 1"/>
          <p:cNvSpPr>
            <a:spLocks noGrp="1"/>
          </p:cNvSpPr>
          <p:nvPr>
            <p:ph idx="1"/>
          </p:nvPr>
        </p:nvSpPr>
        <p:spPr/>
        <p:txBody>
          <a:bodyPr/>
          <a:lstStyle/>
          <a:p>
            <a:pPr marL="0" indent="0">
              <a:buNone/>
            </a:pPr>
            <a:r>
              <a:rPr lang="en-US" altLang="zh-CN" dirty="0" smtClean="0"/>
              <a:t>(2) </a:t>
            </a:r>
            <a:r>
              <a:rPr lang="zh-CN" altLang="en-US" dirty="0" smtClean="0"/>
              <a:t>以太网</a:t>
            </a:r>
            <a:r>
              <a:rPr lang="zh-CN" altLang="en-US" dirty="0"/>
              <a:t>发送的数据都</a:t>
            </a:r>
            <a:r>
              <a:rPr lang="zh-CN" altLang="en-US" dirty="0" smtClean="0">
                <a:solidFill>
                  <a:srgbClr val="FF0000"/>
                </a:solidFill>
              </a:rPr>
              <a:t>使用曼彻斯特 </a:t>
            </a:r>
            <a:r>
              <a:rPr lang="en-US" altLang="zh-CN" dirty="0" smtClean="0"/>
              <a:t>(</a:t>
            </a:r>
            <a:r>
              <a:rPr lang="en-US" altLang="zh-CN" dirty="0"/>
              <a:t>Manchester</a:t>
            </a:r>
            <a:r>
              <a:rPr lang="en-US" altLang="zh-CN" dirty="0" smtClean="0"/>
              <a:t>) </a:t>
            </a:r>
            <a:r>
              <a:rPr lang="zh-CN" altLang="en-US" dirty="0" smtClean="0"/>
              <a:t>编码</a:t>
            </a:r>
            <a:endParaRPr lang="zh-CN" altLang="en-US" dirty="0"/>
          </a:p>
        </p:txBody>
      </p:sp>
      <p:grpSp>
        <p:nvGrpSpPr>
          <p:cNvPr id="5" name="组合 4"/>
          <p:cNvGrpSpPr/>
          <p:nvPr/>
        </p:nvGrpSpPr>
        <p:grpSpPr>
          <a:xfrm>
            <a:off x="617890" y="2247255"/>
            <a:ext cx="8943622" cy="2775401"/>
            <a:chOff x="617890" y="1770063"/>
            <a:chExt cx="8943622" cy="2775401"/>
          </a:xfrm>
        </p:grpSpPr>
        <p:grpSp>
          <p:nvGrpSpPr>
            <p:cNvPr id="3" name="组合 2"/>
            <p:cNvGrpSpPr/>
            <p:nvPr/>
          </p:nvGrpSpPr>
          <p:grpSpPr>
            <a:xfrm>
              <a:off x="2050862" y="1957745"/>
              <a:ext cx="7488831" cy="2577397"/>
              <a:chOff x="2050862" y="1957745"/>
              <a:chExt cx="7488831" cy="4136632"/>
            </a:xfrm>
          </p:grpSpPr>
          <p:sp>
            <p:nvSpPr>
              <p:cNvPr id="77" name="Rectangle 8"/>
              <p:cNvSpPr>
                <a:spLocks noChangeArrowheads="1"/>
              </p:cNvSpPr>
              <p:nvPr/>
            </p:nvSpPr>
            <p:spPr bwMode="auto">
              <a:xfrm>
                <a:off x="8082206" y="2007528"/>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78" name="Rectangle 9"/>
              <p:cNvSpPr>
                <a:spLocks noChangeArrowheads="1"/>
              </p:cNvSpPr>
              <p:nvPr/>
            </p:nvSpPr>
            <p:spPr bwMode="auto">
              <a:xfrm>
                <a:off x="3563030" y="2007528"/>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79" name="Rectangle 10"/>
              <p:cNvSpPr>
                <a:spLocks noChangeArrowheads="1"/>
              </p:cNvSpPr>
              <p:nvPr/>
            </p:nvSpPr>
            <p:spPr bwMode="auto">
              <a:xfrm>
                <a:off x="5073850" y="2002764"/>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0" name="Rectangle 11"/>
              <p:cNvSpPr>
                <a:spLocks noChangeArrowheads="1"/>
              </p:cNvSpPr>
              <p:nvPr/>
            </p:nvSpPr>
            <p:spPr bwMode="auto">
              <a:xfrm>
                <a:off x="6588491" y="2002764"/>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1" name="Rectangle 12"/>
              <p:cNvSpPr>
                <a:spLocks noChangeArrowheads="1"/>
              </p:cNvSpPr>
              <p:nvPr/>
            </p:nvSpPr>
            <p:spPr bwMode="auto">
              <a:xfrm>
                <a:off x="2077857" y="1995869"/>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4" name="Line 32"/>
              <p:cNvSpPr>
                <a:spLocks noChangeShapeType="1"/>
              </p:cNvSpPr>
              <p:nvPr/>
            </p:nvSpPr>
            <p:spPr bwMode="auto">
              <a:xfrm flipH="1" flipV="1">
                <a:off x="2050862" y="1977021"/>
                <a:ext cx="3175"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sp>
            <p:nvSpPr>
              <p:cNvPr id="95" name="Line 33"/>
              <p:cNvSpPr>
                <a:spLocks noChangeShapeType="1"/>
              </p:cNvSpPr>
              <p:nvPr/>
            </p:nvSpPr>
            <p:spPr bwMode="auto">
              <a:xfrm flipV="1">
                <a:off x="2800922" y="1957745"/>
                <a:ext cx="0" cy="412265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6" name="Line 34"/>
              <p:cNvSpPr>
                <a:spLocks noChangeShapeType="1"/>
              </p:cNvSpPr>
              <p:nvPr/>
            </p:nvSpPr>
            <p:spPr bwMode="auto">
              <a:xfrm flipV="1">
                <a:off x="3548040"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7" name="Line 35"/>
              <p:cNvSpPr>
                <a:spLocks noChangeShapeType="1"/>
              </p:cNvSpPr>
              <p:nvPr/>
            </p:nvSpPr>
            <p:spPr bwMode="auto">
              <a:xfrm flipH="1" flipV="1">
                <a:off x="4310148" y="1977021"/>
                <a:ext cx="0" cy="4117356"/>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8" name="Line 36"/>
              <p:cNvSpPr>
                <a:spLocks noChangeShapeType="1"/>
              </p:cNvSpPr>
              <p:nvPr/>
            </p:nvSpPr>
            <p:spPr bwMode="auto">
              <a:xfrm flipV="1">
                <a:off x="5059563"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9" name="Line 37"/>
              <p:cNvSpPr>
                <a:spLocks noChangeShapeType="1"/>
              </p:cNvSpPr>
              <p:nvPr/>
            </p:nvSpPr>
            <p:spPr bwMode="auto">
              <a:xfrm flipV="1">
                <a:off x="5822316"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0" name="Line 38"/>
              <p:cNvSpPr>
                <a:spLocks noChangeShapeType="1"/>
              </p:cNvSpPr>
              <p:nvPr/>
            </p:nvSpPr>
            <p:spPr bwMode="auto">
              <a:xfrm flipV="1">
                <a:off x="6575318"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1" name="Line 39"/>
              <p:cNvSpPr>
                <a:spLocks noChangeShapeType="1"/>
              </p:cNvSpPr>
              <p:nvPr/>
            </p:nvSpPr>
            <p:spPr bwMode="auto">
              <a:xfrm flipV="1">
                <a:off x="7316498"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2" name="Line 40"/>
              <p:cNvSpPr>
                <a:spLocks noChangeShapeType="1"/>
              </p:cNvSpPr>
              <p:nvPr/>
            </p:nvSpPr>
            <p:spPr bwMode="auto">
              <a:xfrm flipH="1" flipV="1">
                <a:off x="8067967" y="1977021"/>
                <a:ext cx="1587"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3" name="Line 41"/>
              <p:cNvSpPr>
                <a:spLocks noChangeShapeType="1"/>
              </p:cNvSpPr>
              <p:nvPr/>
            </p:nvSpPr>
            <p:spPr bwMode="auto">
              <a:xfrm flipV="1">
                <a:off x="8795696" y="1979430"/>
                <a:ext cx="14287" cy="410097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3" name="Line 41"/>
              <p:cNvSpPr>
                <a:spLocks noChangeShapeType="1"/>
              </p:cNvSpPr>
              <p:nvPr/>
            </p:nvSpPr>
            <p:spPr bwMode="auto">
              <a:xfrm flipV="1">
                <a:off x="9525406" y="1979430"/>
                <a:ext cx="14287" cy="410097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635993"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Rectangle 7"/>
            <p:cNvSpPr>
              <a:spLocks noChangeArrowheads="1"/>
            </p:cNvSpPr>
            <p:nvPr/>
          </p:nvSpPr>
          <p:spPr bwMode="auto">
            <a:xfrm>
              <a:off x="617890" y="2914402"/>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曼彻斯特</a:t>
              </a:r>
              <a:endParaRPr kumimoji="1" lang="zh-CN" altLang="en-US" sz="2400" b="1" dirty="0">
                <a:solidFill>
                  <a:srgbClr val="000099"/>
                </a:solidFill>
                <a:latin typeface="+mn-lt"/>
                <a:ea typeface="黑体" panose="02010609060101010101" pitchFamily="2" charset="-122"/>
              </a:endParaRPr>
            </a:p>
          </p:txBody>
        </p:sp>
        <p:sp>
          <p:nvSpPr>
            <p:cNvPr id="82" name="Rectangle 13"/>
            <p:cNvSpPr>
              <a:spLocks noChangeArrowheads="1"/>
            </p:cNvSpPr>
            <p:nvPr/>
          </p:nvSpPr>
          <p:spPr bwMode="auto">
            <a:xfrm>
              <a:off x="2251036"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1</a:t>
              </a:r>
              <a:endParaRPr kumimoji="1" lang="en-US" altLang="zh-CN" sz="2000" b="1">
                <a:latin typeface="Arial Rounded MT Bold" panose="020F0704030504030204" pitchFamily="34" charset="0"/>
              </a:endParaRPr>
            </a:p>
          </p:txBody>
        </p:sp>
        <p:sp>
          <p:nvSpPr>
            <p:cNvPr id="83" name="Rectangle 14"/>
            <p:cNvSpPr>
              <a:spLocks noChangeArrowheads="1"/>
            </p:cNvSpPr>
            <p:nvPr/>
          </p:nvSpPr>
          <p:spPr bwMode="auto">
            <a:xfrm>
              <a:off x="8988641"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1</a:t>
              </a:r>
              <a:endParaRPr kumimoji="1" lang="en-US" altLang="zh-CN" sz="2000" b="1">
                <a:latin typeface="Arial Rounded MT Bold" panose="020F0704030504030204" pitchFamily="34" charset="0"/>
              </a:endParaRPr>
            </a:p>
          </p:txBody>
        </p:sp>
        <p:sp>
          <p:nvSpPr>
            <p:cNvPr id="84" name="Rectangle 15"/>
            <p:cNvSpPr>
              <a:spLocks noChangeArrowheads="1"/>
            </p:cNvSpPr>
            <p:nvPr/>
          </p:nvSpPr>
          <p:spPr bwMode="auto">
            <a:xfrm>
              <a:off x="5291222"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1</a:t>
              </a:r>
              <a:endParaRPr kumimoji="1" lang="en-US" altLang="zh-CN" sz="2000" b="1" dirty="0">
                <a:latin typeface="Arial Rounded MT Bold" panose="020F0704030504030204" pitchFamily="34" charset="0"/>
              </a:endParaRPr>
            </a:p>
          </p:txBody>
        </p:sp>
        <p:sp>
          <p:nvSpPr>
            <p:cNvPr id="85" name="Rectangle 16"/>
            <p:cNvSpPr>
              <a:spLocks noChangeArrowheads="1"/>
            </p:cNvSpPr>
            <p:nvPr/>
          </p:nvSpPr>
          <p:spPr bwMode="auto">
            <a:xfrm>
              <a:off x="8233132" y="2067853"/>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anose="020F0704030504030204" pitchFamily="34" charset="0"/>
                </a:rPr>
                <a:t>1</a:t>
              </a:r>
              <a:endParaRPr kumimoji="1" lang="en-US" altLang="zh-CN" sz="2000" b="1">
                <a:latin typeface="Arial Rounded MT Bold" panose="020F0704030504030204" pitchFamily="34" charset="0"/>
              </a:endParaRPr>
            </a:p>
          </p:txBody>
        </p:sp>
        <p:sp>
          <p:nvSpPr>
            <p:cNvPr id="86" name="Rectangle 17"/>
            <p:cNvSpPr>
              <a:spLocks noChangeArrowheads="1"/>
            </p:cNvSpPr>
            <p:nvPr/>
          </p:nvSpPr>
          <p:spPr bwMode="auto">
            <a:xfrm>
              <a:off x="7523470"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1</a:t>
              </a:r>
              <a:endParaRPr kumimoji="1" lang="en-US" altLang="zh-CN" sz="2000" b="1" dirty="0">
                <a:latin typeface="Arial Rounded MT Bold" panose="020F0704030504030204" pitchFamily="34" charset="0"/>
              </a:endParaRPr>
            </a:p>
          </p:txBody>
        </p:sp>
        <p:sp>
          <p:nvSpPr>
            <p:cNvPr id="87" name="Rectangle 18"/>
            <p:cNvSpPr>
              <a:spLocks noChangeArrowheads="1"/>
            </p:cNvSpPr>
            <p:nvPr/>
          </p:nvSpPr>
          <p:spPr bwMode="auto">
            <a:xfrm>
              <a:off x="3011977"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endParaRPr kumimoji="1" lang="en-US" altLang="zh-CN" sz="2000" b="1" dirty="0">
                <a:latin typeface="Arial Rounded MT Bold" panose="020F0704030504030204" pitchFamily="34" charset="0"/>
              </a:endParaRPr>
            </a:p>
          </p:txBody>
        </p:sp>
        <p:sp>
          <p:nvSpPr>
            <p:cNvPr id="88" name="Rectangle 19"/>
            <p:cNvSpPr>
              <a:spLocks noChangeArrowheads="1"/>
            </p:cNvSpPr>
            <p:nvPr/>
          </p:nvSpPr>
          <p:spPr bwMode="auto">
            <a:xfrm>
              <a:off x="3804065"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0</a:t>
              </a:r>
              <a:endParaRPr kumimoji="1" lang="en-US" altLang="zh-CN" sz="2000" b="1">
                <a:latin typeface="Arial Rounded MT Bold" panose="020F0704030504030204" pitchFamily="34" charset="0"/>
              </a:endParaRPr>
            </a:p>
          </p:txBody>
        </p:sp>
        <p:sp>
          <p:nvSpPr>
            <p:cNvPr id="89" name="Rectangle 20"/>
            <p:cNvSpPr>
              <a:spLocks noChangeArrowheads="1"/>
            </p:cNvSpPr>
            <p:nvPr/>
          </p:nvSpPr>
          <p:spPr bwMode="auto">
            <a:xfrm>
              <a:off x="4524145"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endParaRPr kumimoji="1" lang="en-US" altLang="zh-CN" sz="2000" b="1" dirty="0">
                <a:latin typeface="Arial Rounded MT Bold" panose="020F0704030504030204" pitchFamily="34" charset="0"/>
              </a:endParaRPr>
            </a:p>
          </p:txBody>
        </p:sp>
        <p:sp>
          <p:nvSpPr>
            <p:cNvPr id="90" name="Rectangle 21"/>
            <p:cNvSpPr>
              <a:spLocks noChangeArrowheads="1"/>
            </p:cNvSpPr>
            <p:nvPr/>
          </p:nvSpPr>
          <p:spPr bwMode="auto">
            <a:xfrm>
              <a:off x="6036313"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endParaRPr kumimoji="1" lang="en-US" altLang="zh-CN" sz="2000" b="1" dirty="0">
                <a:latin typeface="Arial Rounded MT Bold" panose="020F0704030504030204" pitchFamily="34" charset="0"/>
              </a:endParaRPr>
            </a:p>
          </p:txBody>
        </p:sp>
        <p:sp>
          <p:nvSpPr>
            <p:cNvPr id="91" name="Rectangle 22"/>
            <p:cNvSpPr>
              <a:spLocks noChangeArrowheads="1"/>
            </p:cNvSpPr>
            <p:nvPr/>
          </p:nvSpPr>
          <p:spPr bwMode="auto">
            <a:xfrm>
              <a:off x="6756393"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endParaRPr kumimoji="1" lang="en-US" altLang="zh-CN" sz="2000" b="1" dirty="0">
                <a:latin typeface="Arial Rounded MT Bold" panose="020F0704030504030204" pitchFamily="34" charset="0"/>
              </a:endParaRPr>
            </a:p>
          </p:txBody>
        </p:sp>
        <p:sp>
          <p:nvSpPr>
            <p:cNvPr id="93" name="Freeform 30"/>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1" fmla="*/ 0 w 10101"/>
                <a:gd name="connsiteY0-2" fmla="*/ 0 h 10000"/>
                <a:gd name="connsiteX1-3" fmla="*/ 504 w 10101"/>
                <a:gd name="connsiteY1-4" fmla="*/ 0 h 10000"/>
                <a:gd name="connsiteX2-5" fmla="*/ 504 w 10101"/>
                <a:gd name="connsiteY2-6" fmla="*/ 10000 h 10000"/>
                <a:gd name="connsiteX3-7" fmla="*/ 1536 w 10101"/>
                <a:gd name="connsiteY3-8" fmla="*/ 10000 h 10000"/>
                <a:gd name="connsiteX4-9" fmla="*/ 1536 w 10101"/>
                <a:gd name="connsiteY4-10" fmla="*/ 0 h 10000"/>
                <a:gd name="connsiteX5-11" fmla="*/ 2040 w 10101"/>
                <a:gd name="connsiteY5-12" fmla="*/ 0 h 10000"/>
                <a:gd name="connsiteX6-13" fmla="*/ 2040 w 10101"/>
                <a:gd name="connsiteY6-14" fmla="*/ 10000 h 10000"/>
                <a:gd name="connsiteX7-15" fmla="*/ 2565 w 10101"/>
                <a:gd name="connsiteY7-16" fmla="*/ 10000 h 10000"/>
                <a:gd name="connsiteX8-17" fmla="*/ 2565 w 10101"/>
                <a:gd name="connsiteY8-18" fmla="*/ 0 h 10000"/>
                <a:gd name="connsiteX9-19" fmla="*/ 3070 w 10101"/>
                <a:gd name="connsiteY9-20" fmla="*/ 0 h 10000"/>
                <a:gd name="connsiteX10-21" fmla="*/ 3070 w 10101"/>
                <a:gd name="connsiteY10-22" fmla="*/ 10000 h 10000"/>
                <a:gd name="connsiteX11-23" fmla="*/ 3574 w 10101"/>
                <a:gd name="connsiteY11-24" fmla="*/ 10000 h 10000"/>
                <a:gd name="connsiteX12-25" fmla="*/ 3574 w 10101"/>
                <a:gd name="connsiteY12-26" fmla="*/ 0 h 10000"/>
                <a:gd name="connsiteX13-27" fmla="*/ 4606 w 10101"/>
                <a:gd name="connsiteY13-28" fmla="*/ 0 h 10000"/>
                <a:gd name="connsiteX14-29" fmla="*/ 4606 w 10101"/>
                <a:gd name="connsiteY14-30" fmla="*/ 10000 h 10000"/>
                <a:gd name="connsiteX15-31" fmla="*/ 5615 w 10101"/>
                <a:gd name="connsiteY15-32" fmla="*/ 10000 h 10000"/>
                <a:gd name="connsiteX16-33" fmla="*/ 5615 w 10101"/>
                <a:gd name="connsiteY16-34" fmla="*/ 122 h 10000"/>
                <a:gd name="connsiteX17-35" fmla="*/ 6119 w 10101"/>
                <a:gd name="connsiteY17-36" fmla="*/ 0 h 10000"/>
                <a:gd name="connsiteX18-37" fmla="*/ 6119 w 10101"/>
                <a:gd name="connsiteY18-38" fmla="*/ 10000 h 10000"/>
                <a:gd name="connsiteX19-39" fmla="*/ 6623 w 10101"/>
                <a:gd name="connsiteY19-40" fmla="*/ 10000 h 10000"/>
                <a:gd name="connsiteX20-41" fmla="*/ 6623 w 10101"/>
                <a:gd name="connsiteY20-42" fmla="*/ 0 h 10000"/>
                <a:gd name="connsiteX21-43" fmla="*/ 7653 w 10101"/>
                <a:gd name="connsiteY21-44" fmla="*/ 0 h 10000"/>
                <a:gd name="connsiteX22-45" fmla="*/ 7653 w 10101"/>
                <a:gd name="connsiteY22-46" fmla="*/ 10000 h 10000"/>
                <a:gd name="connsiteX23-47" fmla="*/ 8157 w 10101"/>
                <a:gd name="connsiteY23-48" fmla="*/ 10000 h 10000"/>
                <a:gd name="connsiteX24-49" fmla="*/ 8157 w 10101"/>
                <a:gd name="connsiteY24-50" fmla="*/ 0 h 10000"/>
                <a:gd name="connsiteX25-51" fmla="*/ 8662 w 10101"/>
                <a:gd name="connsiteY25-52" fmla="*/ 0 h 10000"/>
                <a:gd name="connsiteX26-53" fmla="*/ 8662 w 10101"/>
                <a:gd name="connsiteY26-54" fmla="*/ 10000 h 10000"/>
                <a:gd name="connsiteX27-55" fmla="*/ 9166 w 10101"/>
                <a:gd name="connsiteY27-56" fmla="*/ 10000 h 10000"/>
                <a:gd name="connsiteX28-57" fmla="*/ 9166 w 10101"/>
                <a:gd name="connsiteY28-58" fmla="*/ 0 h 10000"/>
                <a:gd name="connsiteX29-59" fmla="*/ 9671 w 10101"/>
                <a:gd name="connsiteY29-60" fmla="*/ 0 h 10000"/>
                <a:gd name="connsiteX30-61" fmla="*/ 9671 w 10101"/>
                <a:gd name="connsiteY30-62" fmla="*/ 10000 h 10000"/>
                <a:gd name="connsiteX31-63" fmla="*/ 10101 w 10101"/>
                <a:gd name="connsiteY31-64"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104" name="Rectangle 42"/>
            <p:cNvSpPr>
              <a:spLocks noChangeArrowheads="1"/>
            </p:cNvSpPr>
            <p:nvPr/>
          </p:nvSpPr>
          <p:spPr bwMode="auto">
            <a:xfrm>
              <a:off x="681029" y="2075790"/>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anose="02010609060101010101" pitchFamily="2" charset="-122"/>
                </a:rPr>
                <a:t>比特</a:t>
              </a:r>
              <a:r>
                <a:rPr kumimoji="1" lang="zh-CN" altLang="en-US" sz="2400" b="1" dirty="0">
                  <a:solidFill>
                    <a:srgbClr val="000099"/>
                  </a:solidFill>
                  <a:latin typeface="+mn-lt"/>
                  <a:ea typeface="黑体" panose="02010609060101010101" pitchFamily="2" charset="-122"/>
                </a:rPr>
                <a:t>流</a:t>
              </a:r>
              <a:endParaRPr kumimoji="1" lang="zh-CN" altLang="en-US" sz="2400" b="1" dirty="0">
                <a:solidFill>
                  <a:srgbClr val="000099"/>
                </a:solidFill>
                <a:latin typeface="+mn-lt"/>
                <a:ea typeface="黑体" panose="02010609060101010101" pitchFamily="2" charset="-122"/>
              </a:endParaRPr>
            </a:p>
          </p:txBody>
        </p:sp>
        <p:grpSp>
          <p:nvGrpSpPr>
            <p:cNvPr id="106" name="Group 65"/>
            <p:cNvGrpSpPr/>
            <p:nvPr/>
          </p:nvGrpSpPr>
          <p:grpSpPr bwMode="auto">
            <a:xfrm>
              <a:off x="2062492" y="3766245"/>
              <a:ext cx="7483921" cy="690711"/>
              <a:chOff x="1255" y="2804"/>
              <a:chExt cx="4461" cy="258"/>
            </a:xfrm>
          </p:grpSpPr>
          <p:sp>
            <p:nvSpPr>
              <p:cNvPr id="114" name="Freeform 63"/>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115" name="Freeform 64"/>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107" name="Rectangle 68"/>
            <p:cNvSpPr>
              <a:spLocks noChangeArrowheads="1"/>
            </p:cNvSpPr>
            <p:nvPr/>
          </p:nvSpPr>
          <p:spPr bwMode="auto">
            <a:xfrm>
              <a:off x="617890" y="3717032"/>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smtClean="0">
                  <a:solidFill>
                    <a:srgbClr val="000099"/>
                  </a:solidFill>
                  <a:latin typeface="+mn-lt"/>
                  <a:ea typeface="黑体" panose="02010609060101010101" pitchFamily="2" charset="-122"/>
                </a:rPr>
                <a:t>差分</a:t>
              </a:r>
              <a:endParaRPr kumimoji="1" lang="en-US" altLang="zh-CN" sz="2400" b="1" dirty="0" smtClean="0">
                <a:solidFill>
                  <a:srgbClr val="000099"/>
                </a:solidFill>
                <a:latin typeface="+mn-lt"/>
                <a:ea typeface="黑体" panose="02010609060101010101" pitchFamily="2" charset="-122"/>
              </a:endParaRPr>
            </a:p>
            <a:p>
              <a:pPr algn="r" defTabSz="762000" eaLnBrk="0" hangingPunct="0"/>
              <a:r>
                <a:rPr kumimoji="1" lang="zh-CN" altLang="en-US" sz="2400" b="1" dirty="0" smtClean="0">
                  <a:solidFill>
                    <a:srgbClr val="000099"/>
                  </a:solidFill>
                  <a:latin typeface="+mn-lt"/>
                  <a:ea typeface="黑体" panose="02010609060101010101" pitchFamily="2" charset="-122"/>
                </a:rPr>
                <a:t>曼彻斯特</a:t>
              </a:r>
              <a:endParaRPr kumimoji="1" lang="zh-CN" altLang="en-US" sz="2400" b="1" dirty="0">
                <a:solidFill>
                  <a:srgbClr val="000099"/>
                </a:solidFill>
                <a:latin typeface="+mn-lt"/>
                <a:ea typeface="黑体" panose="02010609060101010101" pitchFamily="2" charset="-122"/>
              </a:endParaRPr>
            </a:p>
          </p:txBody>
        </p:sp>
        <p:cxnSp>
          <p:nvCxnSpPr>
            <p:cNvPr id="109" name="直接连接符 10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直接连接符 10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 name="矩形 3"/>
          <p:cNvSpPr/>
          <p:nvPr/>
        </p:nvSpPr>
        <p:spPr>
          <a:xfrm>
            <a:off x="2251036" y="5301208"/>
            <a:ext cx="6191486" cy="954107"/>
          </a:xfrm>
          <a:prstGeom prst="rect">
            <a:avLst/>
          </a:prstGeom>
          <a:solidFill>
            <a:srgbClr val="FFFF66"/>
          </a:solidFill>
          <a:ln>
            <a:solidFill>
              <a:srgbClr val="000099"/>
            </a:solidFill>
          </a:ln>
        </p:spPr>
        <p:txBody>
          <a:bodyPr wrap="square">
            <a:spAutoFit/>
          </a:bodyPr>
          <a:lstStyle/>
          <a:p>
            <a:pPr>
              <a:spcBef>
                <a:spcPts val="600"/>
              </a:spcBef>
            </a:pPr>
            <a:r>
              <a:rPr lang="zh-CN" altLang="zh-CN" sz="2800" b="1" dirty="0">
                <a:solidFill>
                  <a:srgbClr val="000099"/>
                </a:solidFill>
                <a:latin typeface="+mn-lt"/>
                <a:ea typeface="黑体" panose="02010609060101010101" pitchFamily="2" charset="-122"/>
              </a:rPr>
              <a:t>曼彻斯特编码</a:t>
            </a:r>
            <a:r>
              <a:rPr lang="zh-CN" altLang="zh-CN" sz="2800" b="1" dirty="0" smtClean="0">
                <a:solidFill>
                  <a:srgbClr val="FF0000"/>
                </a:solidFill>
                <a:latin typeface="+mn-lt"/>
                <a:ea typeface="黑体" panose="02010609060101010101" pitchFamily="2" charset="-122"/>
              </a:rPr>
              <a:t>缺点</a:t>
            </a:r>
            <a:r>
              <a:rPr lang="zh-CN" altLang="zh-CN" sz="2800" b="1" dirty="0" smtClean="0">
                <a:solidFill>
                  <a:srgbClr val="000099"/>
                </a:solidFill>
                <a:latin typeface="+mn-lt"/>
                <a:ea typeface="黑体" panose="02010609060101010101" pitchFamily="2" charset="-122"/>
              </a:rPr>
              <a:t>是</a:t>
            </a:r>
            <a:r>
              <a:rPr lang="zh-CN" altLang="en-US" sz="2800" b="1" dirty="0" smtClean="0">
                <a:solidFill>
                  <a:srgbClr val="000099"/>
                </a:solidFill>
                <a:latin typeface="+mn-lt"/>
                <a:ea typeface="黑体" panose="02010609060101010101" pitchFamily="2" charset="-122"/>
              </a:rPr>
              <a:t>：</a:t>
            </a:r>
            <a:r>
              <a:rPr lang="zh-CN" altLang="zh-CN" sz="2800" b="1" dirty="0" smtClean="0">
                <a:solidFill>
                  <a:srgbClr val="000099"/>
                </a:solidFill>
                <a:latin typeface="+mn-lt"/>
                <a:ea typeface="黑体" panose="02010609060101010101" pitchFamily="2" charset="-122"/>
              </a:rPr>
              <a:t>它</a:t>
            </a:r>
            <a:r>
              <a:rPr lang="zh-CN" altLang="zh-CN" sz="2800" b="1" dirty="0">
                <a:solidFill>
                  <a:srgbClr val="000099"/>
                </a:solidFill>
                <a:latin typeface="+mn-lt"/>
                <a:ea typeface="黑体" panose="02010609060101010101" pitchFamily="2" charset="-122"/>
              </a:rPr>
              <a:t>所占的频带宽度比原始的基带信号增加了</a:t>
            </a:r>
            <a:r>
              <a:rPr lang="zh-CN" altLang="zh-CN" sz="2800" b="1" dirty="0" smtClean="0">
                <a:solidFill>
                  <a:srgbClr val="000099"/>
                </a:solidFill>
                <a:latin typeface="+mn-lt"/>
                <a:ea typeface="黑体" panose="02010609060101010101" pitchFamily="2" charset="-122"/>
              </a:rPr>
              <a:t>一倍</a:t>
            </a:r>
            <a:r>
              <a:rPr lang="zh-CN" altLang="en-US" sz="2800" b="1" dirty="0" smtClean="0">
                <a:solidFill>
                  <a:srgbClr val="000099"/>
                </a:solidFill>
                <a:latin typeface="+mn-lt"/>
                <a:ea typeface="黑体" panose="02010609060101010101" pitchFamily="2" charset="-122"/>
              </a:rPr>
              <a:t>。</a:t>
            </a:r>
            <a:endParaRPr lang="zh-CN" altLang="en-US" sz="2800" b="1" dirty="0">
              <a:solidFill>
                <a:srgbClr val="000099"/>
              </a:solidFill>
              <a:latin typeface="+mn-lt"/>
              <a:ea typeface="黑体" panose="02010609060101010101" pitchFamily="2" charset="-122"/>
            </a:endParaRPr>
          </a:p>
        </p:txBody>
      </p:sp>
      <p:sp>
        <p:nvSpPr>
          <p:cNvPr id="6" name="灯片编号占位符 5"/>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algn="ctr"/>
            <a:r>
              <a:rPr lang="en-US" altLang="zh-CN" dirty="0" smtClean="0"/>
              <a:t>CSMA/CD</a:t>
            </a:r>
            <a:r>
              <a:rPr lang="zh-CN" altLang="en-US" dirty="0" smtClean="0"/>
              <a:t>协议</a:t>
            </a:r>
            <a:r>
              <a:rPr lang="en-US" altLang="zh-CN" dirty="0" smtClean="0"/>
              <a:t> </a:t>
            </a:r>
            <a:endParaRPr lang="en-US" altLang="zh-CN" dirty="0"/>
          </a:p>
        </p:txBody>
      </p:sp>
      <p:sp>
        <p:nvSpPr>
          <p:cNvPr id="408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00000"/>
              </a:lnSpc>
            </a:pPr>
            <a:r>
              <a:rPr lang="en-US" altLang="zh-CN" sz="2800" dirty="0"/>
              <a:t>CSMA/CD </a:t>
            </a:r>
            <a:r>
              <a:rPr lang="zh-CN" altLang="en-US" sz="2800" dirty="0" smtClean="0"/>
              <a:t>含义：</a:t>
            </a:r>
            <a:r>
              <a:rPr lang="zh-CN" altLang="en-US" sz="2800" dirty="0">
                <a:solidFill>
                  <a:srgbClr val="FF0000"/>
                </a:solidFill>
              </a:rPr>
              <a:t>载波监听多点接入 </a:t>
            </a:r>
            <a:r>
              <a:rPr lang="en-US" altLang="zh-CN" sz="2800" dirty="0">
                <a:solidFill>
                  <a:srgbClr val="FF0000"/>
                </a:solidFill>
              </a:rPr>
              <a:t>/ </a:t>
            </a:r>
            <a:r>
              <a:rPr lang="zh-CN" altLang="en-US" sz="2800" dirty="0">
                <a:solidFill>
                  <a:srgbClr val="FF0000"/>
                </a:solidFill>
              </a:rPr>
              <a:t>碰撞</a:t>
            </a:r>
            <a:r>
              <a:rPr lang="zh-CN" altLang="en-US" sz="2800" dirty="0" smtClean="0">
                <a:solidFill>
                  <a:srgbClr val="FF0000"/>
                </a:solidFill>
              </a:rPr>
              <a:t>检测  </a:t>
            </a:r>
            <a:r>
              <a:rPr lang="en-US" altLang="zh-CN" sz="2800" dirty="0" smtClean="0"/>
              <a:t>(Carrier </a:t>
            </a:r>
            <a:r>
              <a:rPr lang="en-US" altLang="zh-CN" sz="2800" dirty="0"/>
              <a:t>Sense Multiple Access with Collision </a:t>
            </a:r>
            <a:r>
              <a:rPr lang="en-US" altLang="zh-CN" sz="2800" dirty="0" smtClean="0"/>
              <a:t>Detection) </a:t>
            </a:r>
            <a:r>
              <a:rPr lang="zh-CN" altLang="en-US" sz="2800" dirty="0" smtClean="0"/>
              <a:t>。</a:t>
            </a:r>
            <a:endParaRPr lang="zh-CN" altLang="en-US" sz="2800" dirty="0"/>
          </a:p>
          <a:p>
            <a:pPr>
              <a:lnSpc>
                <a:spcPct val="100000"/>
              </a:lnSpc>
            </a:pPr>
            <a:r>
              <a:rPr lang="zh-CN" altLang="en-US" sz="2800" dirty="0"/>
              <a:t>“</a:t>
            </a:r>
            <a:r>
              <a:rPr lang="zh-CN" altLang="en-US" sz="2800" dirty="0">
                <a:solidFill>
                  <a:srgbClr val="FF0000"/>
                </a:solidFill>
              </a:rPr>
              <a:t>多点接入</a:t>
            </a:r>
            <a:r>
              <a:rPr lang="zh-CN" altLang="en-US" sz="2800" dirty="0"/>
              <a:t>”表示许多计算机以多点接入的方式连接在一根总线上</a:t>
            </a:r>
            <a:r>
              <a:rPr lang="zh-CN" altLang="en-US" sz="2800" dirty="0" smtClean="0"/>
              <a:t>。</a:t>
            </a:r>
            <a:endParaRPr lang="en-US" altLang="zh-CN" sz="2800" dirty="0" smtClean="0"/>
          </a:p>
          <a:p>
            <a:pPr>
              <a:lnSpc>
                <a:spcPct val="100000"/>
              </a:lnSpc>
            </a:pPr>
            <a:r>
              <a:rPr lang="zh-CN" altLang="en-US" sz="2800" dirty="0" smtClean="0"/>
              <a:t>“</a:t>
            </a:r>
            <a:r>
              <a:rPr lang="zh-CN" altLang="en-US" sz="2800" dirty="0" smtClean="0">
                <a:solidFill>
                  <a:srgbClr val="FF0000"/>
                </a:solidFill>
              </a:rPr>
              <a:t>载波监听</a:t>
            </a:r>
            <a:r>
              <a:rPr lang="zh-CN" altLang="en-US" sz="2800" dirty="0" smtClean="0"/>
              <a:t>”</a:t>
            </a:r>
            <a:r>
              <a:rPr lang="zh-CN" altLang="en-US" sz="2800" dirty="0"/>
              <a:t>是指每一个站在发送数据之前先要检测一下总线上是否有其他计算机在发送数据，如果有，则暂时不要发送数据，以免发生碰撞。 </a:t>
            </a:r>
            <a:endParaRPr lang="zh-CN" altLang="en-US" sz="2800" dirty="0"/>
          </a:p>
          <a:p>
            <a:pPr>
              <a:lnSpc>
                <a:spcPct val="100000"/>
              </a:lnSpc>
            </a:pPr>
            <a:r>
              <a:rPr lang="zh-CN" altLang="en-US" sz="2800" dirty="0"/>
              <a:t>总线上并没有什么“载波”。因此， </a:t>
            </a:r>
            <a:r>
              <a:rPr lang="zh-CN" altLang="en-US" sz="2800" dirty="0">
                <a:solidFill>
                  <a:srgbClr val="0000FF"/>
                </a:solidFill>
              </a:rPr>
              <a:t>“载波监听”就是用电子技术检测总线上有没有其他计算机发送的数据信号</a:t>
            </a:r>
            <a:r>
              <a:rPr lang="zh-CN" altLang="en-US" sz="2800" dirty="0" smtClean="0">
                <a:solidFill>
                  <a:srgbClr val="0000FF"/>
                </a:solidFill>
              </a:rPr>
              <a:t>。</a:t>
            </a:r>
            <a:endParaRPr lang="zh-CN" altLang="en-US" sz="2800" dirty="0">
              <a:solidFill>
                <a:srgbClr val="0000FF"/>
              </a:solidFill>
            </a:endParaRPr>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85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8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t>为什么要进行碰撞检测？</a:t>
            </a:r>
            <a:endParaRPr lang="zh-CN" altLang="en-US" dirty="0"/>
          </a:p>
        </p:txBody>
      </p:sp>
      <p:sp>
        <p:nvSpPr>
          <p:cNvPr id="411651" name="Rectangle 3"/>
          <p:cNvSpPr>
            <a:spLocks noGrp="1" noChangeArrowheads="1"/>
          </p:cNvSpPr>
          <p:nvPr>
            <p:ph idx="1"/>
          </p:nvPr>
        </p:nvSpPr>
        <p:spPr/>
        <p:txBody>
          <a:bodyPr/>
          <a:lstStyle/>
          <a:p>
            <a:r>
              <a:rPr lang="zh-CN" altLang="en-US" sz="2800" dirty="0" smtClean="0">
                <a:solidFill>
                  <a:srgbClr val="FF0000"/>
                </a:solidFill>
              </a:rPr>
              <a:t>由于电磁波</a:t>
            </a:r>
            <a:r>
              <a:rPr lang="zh-CN" altLang="en-US" sz="2800" dirty="0">
                <a:solidFill>
                  <a:srgbClr val="FF0000"/>
                </a:solidFill>
              </a:rPr>
              <a:t>在总线上</a:t>
            </a:r>
            <a:r>
              <a:rPr lang="zh-CN" altLang="en-US" sz="2800" dirty="0" smtClean="0">
                <a:solidFill>
                  <a:srgbClr val="FF0000"/>
                </a:solidFill>
              </a:rPr>
              <a:t>的</a:t>
            </a:r>
            <a:r>
              <a:rPr lang="zh-CN" altLang="en-US" sz="2800" dirty="0">
                <a:solidFill>
                  <a:srgbClr val="FF0000"/>
                </a:solidFill>
              </a:rPr>
              <a:t>传播</a:t>
            </a:r>
            <a:r>
              <a:rPr lang="zh-CN" altLang="en-US" sz="2800" dirty="0" smtClean="0">
                <a:solidFill>
                  <a:srgbClr val="FF0000"/>
                </a:solidFill>
              </a:rPr>
              <a:t>速率是有限的，</a:t>
            </a:r>
            <a:r>
              <a:rPr lang="zh-CN" altLang="en-US" sz="2800" dirty="0" smtClean="0"/>
              <a:t>当</a:t>
            </a:r>
            <a:r>
              <a:rPr lang="zh-CN" altLang="en-US" sz="2800" dirty="0"/>
              <a:t>某个站监听到总线是空闲时，也可能总线并非真正是空闲的。 </a:t>
            </a:r>
            <a:endParaRPr lang="zh-CN" altLang="en-US" sz="2800" dirty="0"/>
          </a:p>
          <a:p>
            <a:r>
              <a:rPr lang="en-US" altLang="zh-CN" sz="2800" dirty="0"/>
              <a:t>A </a:t>
            </a:r>
            <a:r>
              <a:rPr lang="zh-CN" altLang="en-US" sz="2800" dirty="0"/>
              <a:t>向 </a:t>
            </a:r>
            <a:r>
              <a:rPr lang="en-US" altLang="zh-CN" sz="2800" dirty="0"/>
              <a:t>B </a:t>
            </a:r>
            <a:r>
              <a:rPr lang="zh-CN" altLang="en-US" sz="2800" dirty="0"/>
              <a:t>发出的信息，要经过一定的时间后才能传送到 </a:t>
            </a:r>
            <a:r>
              <a:rPr lang="en-US" altLang="zh-CN" sz="2800" dirty="0"/>
              <a:t>B</a:t>
            </a:r>
            <a:r>
              <a:rPr lang="zh-CN" altLang="en-US" sz="2800" dirty="0" smtClean="0"/>
              <a:t>。</a:t>
            </a:r>
            <a:endParaRPr lang="en-US" altLang="zh-CN" sz="2800" dirty="0" smtClean="0"/>
          </a:p>
          <a:p>
            <a:r>
              <a:rPr lang="en-US" altLang="zh-CN" sz="2800" dirty="0" smtClean="0"/>
              <a:t>B </a:t>
            </a:r>
            <a:r>
              <a:rPr lang="zh-CN" altLang="en-US" sz="2800" dirty="0"/>
              <a:t>若在 </a:t>
            </a:r>
            <a:r>
              <a:rPr lang="en-US" altLang="zh-CN" sz="2800" dirty="0"/>
              <a:t>A </a:t>
            </a:r>
            <a:r>
              <a:rPr lang="zh-CN" altLang="en-US" sz="2800" dirty="0"/>
              <a:t>发送的信息到达 </a:t>
            </a:r>
            <a:r>
              <a:rPr lang="en-US" altLang="zh-CN" sz="2800" dirty="0"/>
              <a:t>B </a:t>
            </a:r>
            <a:r>
              <a:rPr lang="zh-CN" altLang="en-US" sz="2800" dirty="0"/>
              <a:t>之前发送自己的</a:t>
            </a:r>
            <a:r>
              <a:rPr lang="zh-CN" altLang="en-US" sz="2800" dirty="0" smtClean="0"/>
              <a:t>帧 </a:t>
            </a:r>
            <a:r>
              <a:rPr lang="en-US" altLang="zh-CN" sz="2800" dirty="0" smtClean="0"/>
              <a:t>(</a:t>
            </a:r>
            <a:r>
              <a:rPr lang="zh-CN" altLang="en-US" sz="2800" dirty="0"/>
              <a:t>因为这时 </a:t>
            </a:r>
            <a:r>
              <a:rPr lang="en-US" altLang="zh-CN" sz="2800" dirty="0"/>
              <a:t>B </a:t>
            </a:r>
            <a:r>
              <a:rPr lang="zh-CN" altLang="en-US" sz="2800" dirty="0"/>
              <a:t>的载波监听检测不到 </a:t>
            </a:r>
            <a:r>
              <a:rPr lang="en-US" altLang="zh-CN" sz="2800" dirty="0"/>
              <a:t>A </a:t>
            </a:r>
            <a:r>
              <a:rPr lang="zh-CN" altLang="en-US" sz="2800" dirty="0"/>
              <a:t>所发送的信息</a:t>
            </a:r>
            <a:r>
              <a:rPr lang="en-US" altLang="zh-CN" sz="2800" dirty="0"/>
              <a:t>)</a:t>
            </a:r>
            <a:r>
              <a:rPr lang="zh-CN" altLang="en-US" sz="2800" dirty="0"/>
              <a:t>，则必然要在某个时间和 </a:t>
            </a:r>
            <a:r>
              <a:rPr lang="en-US" altLang="zh-CN" sz="2800" dirty="0"/>
              <a:t>A </a:t>
            </a:r>
            <a:r>
              <a:rPr lang="zh-CN" altLang="en-US" sz="2800" dirty="0"/>
              <a:t>发送的帧发生碰撞。</a:t>
            </a:r>
            <a:endParaRPr lang="zh-CN" altLang="en-US" sz="2800" dirty="0"/>
          </a:p>
          <a:p>
            <a:r>
              <a:rPr lang="zh-CN" altLang="en-US" sz="2800" dirty="0"/>
              <a:t>碰撞的结果是两个帧都变得无用</a:t>
            </a:r>
            <a:r>
              <a:rPr lang="zh-CN" altLang="en-US" sz="2800" dirty="0" smtClean="0"/>
              <a:t>。</a:t>
            </a:r>
            <a:endParaRPr lang="en-US" altLang="zh-CN" sz="2800" dirty="0" smtClean="0"/>
          </a:p>
          <a:p>
            <a:r>
              <a:rPr lang="zh-CN" altLang="en-US" sz="2800" dirty="0">
                <a:solidFill>
                  <a:srgbClr val="FF0000"/>
                </a:solidFill>
              </a:rPr>
              <a:t>所以需要在发送</a:t>
            </a:r>
            <a:r>
              <a:rPr lang="zh-CN" altLang="en-US" sz="2800" dirty="0" smtClean="0">
                <a:solidFill>
                  <a:srgbClr val="FF0000"/>
                </a:solidFill>
              </a:rPr>
              <a:t>期间进行</a:t>
            </a:r>
            <a:r>
              <a:rPr lang="zh-CN" altLang="en-US" sz="2800" dirty="0">
                <a:solidFill>
                  <a:srgbClr val="FF0000"/>
                </a:solidFill>
              </a:rPr>
              <a:t>碰撞</a:t>
            </a:r>
            <a:r>
              <a:rPr lang="zh-CN" altLang="en-US" sz="2800" dirty="0" smtClean="0">
                <a:solidFill>
                  <a:srgbClr val="FF0000"/>
                </a:solidFill>
              </a:rPr>
              <a:t>检测，以检测冲突。  </a:t>
            </a:r>
            <a:endParaRPr lang="zh-CN" altLang="en-US" sz="2800" dirty="0">
              <a:solidFill>
                <a:srgbClr val="FF0000"/>
              </a:solidFill>
            </a:endParaRPr>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1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1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1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1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pPr algn="ctr"/>
            <a:r>
              <a:rPr lang="zh-CN" altLang="en-US" dirty="0"/>
              <a:t>如何实现 碰撞检测</a:t>
            </a:r>
            <a:endParaRPr lang="zh-CN" altLang="en-US" dirty="0"/>
          </a:p>
        </p:txBody>
      </p:sp>
      <p:sp>
        <p:nvSpPr>
          <p:cNvPr id="409603" name="Rectangle 3"/>
          <p:cNvSpPr>
            <a:spLocks noGrp="1" noChangeArrowheads="1"/>
          </p:cNvSpPr>
          <p:nvPr>
            <p:ph idx="1"/>
          </p:nvPr>
        </p:nvSpPr>
        <p:spPr/>
        <p:txBody>
          <a:bodyPr/>
          <a:lstStyle/>
          <a:p>
            <a:r>
              <a:rPr lang="en-US" altLang="zh-CN" sz="2800" dirty="0"/>
              <a:t>“</a:t>
            </a:r>
            <a:r>
              <a:rPr lang="zh-CN" altLang="en-US" sz="2800" dirty="0">
                <a:solidFill>
                  <a:srgbClr val="FF0000"/>
                </a:solidFill>
              </a:rPr>
              <a:t>碰撞检测</a:t>
            </a:r>
            <a:r>
              <a:rPr lang="zh-CN" altLang="en-US" sz="2800" dirty="0"/>
              <a:t>”就是计算机边发送数据边检测信道上的信号电压大小。</a:t>
            </a:r>
            <a:endParaRPr lang="zh-CN" altLang="en-US" sz="2800" dirty="0"/>
          </a:p>
          <a:p>
            <a:r>
              <a:rPr lang="zh-CN" altLang="en-US" sz="2800" dirty="0"/>
              <a:t>当几个站同时在总线上发送数据时，总线上的信号电压摆动值将会增大（互相叠加）。</a:t>
            </a:r>
            <a:endParaRPr lang="zh-CN" altLang="en-US" sz="2800" dirty="0"/>
          </a:p>
          <a:p>
            <a:r>
              <a:rPr lang="zh-CN" altLang="en-US" sz="2800" dirty="0"/>
              <a:t>当一个站检测到的信号电压摆动值超过一定的门限值时，就认为总线上至少有两个站同时在发送数据，表明产生了碰撞。</a:t>
            </a:r>
            <a:endParaRPr lang="zh-CN" altLang="en-US" sz="2800" dirty="0"/>
          </a:p>
          <a:p>
            <a:r>
              <a:rPr lang="zh-CN" altLang="en-US" sz="2800" dirty="0">
                <a:solidFill>
                  <a:srgbClr val="0000FF"/>
                </a:solidFill>
              </a:rPr>
              <a:t>所谓“碰撞”就是发生了冲突。因此“碰撞检测”也称为“冲突检测”</a:t>
            </a:r>
            <a:r>
              <a:rPr lang="zh-CN" altLang="en-US" sz="2800" dirty="0">
                <a:solidFill>
                  <a:srgbClr val="0000CC"/>
                </a:solidFill>
              </a:rPr>
              <a:t>。</a:t>
            </a:r>
            <a:endParaRPr lang="zh-CN" altLang="en-US" sz="2800" dirty="0">
              <a:solidFill>
                <a:srgbClr val="0000CC"/>
              </a:solidFill>
            </a:endParaRPr>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3 </a:t>
            </a:r>
            <a:r>
              <a:rPr lang="zh-CN" altLang="zh-CN" dirty="0" smtClean="0"/>
              <a:t>章</a:t>
            </a:r>
            <a:r>
              <a:rPr lang="en-US" altLang="zh-CN" dirty="0" smtClean="0"/>
              <a:t>  </a:t>
            </a:r>
            <a:r>
              <a:rPr lang="zh-CN" altLang="zh-CN" dirty="0" smtClean="0"/>
              <a:t>数据链路层</a:t>
            </a:r>
            <a:endParaRPr lang="zh-CN" altLang="en-US" dirty="0"/>
          </a:p>
        </p:txBody>
      </p:sp>
      <p:sp>
        <p:nvSpPr>
          <p:cNvPr id="3" name="内容占位符 2"/>
          <p:cNvSpPr>
            <a:spLocks noGrp="1"/>
          </p:cNvSpPr>
          <p:nvPr>
            <p:ph idx="1"/>
          </p:nvPr>
        </p:nvSpPr>
        <p:spPr/>
        <p:txBody>
          <a:bodyPr/>
          <a:lstStyle/>
          <a:p>
            <a:r>
              <a:rPr lang="en-US" altLang="zh-CN" dirty="0" smtClean="0"/>
              <a:t>3.1  </a:t>
            </a:r>
            <a:r>
              <a:rPr lang="zh-CN" altLang="zh-CN" dirty="0" smtClean="0"/>
              <a:t>使用</a:t>
            </a:r>
            <a:r>
              <a:rPr lang="zh-CN" altLang="zh-CN" dirty="0"/>
              <a:t>点对点信道的数据链路层</a:t>
            </a:r>
            <a:endParaRPr lang="zh-CN" altLang="zh-CN" dirty="0"/>
          </a:p>
          <a:p>
            <a:r>
              <a:rPr lang="en-US" altLang="zh-CN" dirty="0" smtClean="0"/>
              <a:t>3.2  </a:t>
            </a:r>
            <a:r>
              <a:rPr lang="zh-CN" altLang="zh-CN" dirty="0" smtClean="0"/>
              <a:t>点对点协议</a:t>
            </a:r>
            <a:r>
              <a:rPr lang="en-US" altLang="zh-CN" dirty="0" smtClean="0"/>
              <a:t> PPP</a:t>
            </a:r>
            <a:endParaRPr lang="zh-CN" altLang="zh-CN" dirty="0"/>
          </a:p>
          <a:p>
            <a:r>
              <a:rPr lang="en-US" altLang="zh-CN" dirty="0" smtClean="0"/>
              <a:t>3.3  </a:t>
            </a:r>
            <a:r>
              <a:rPr lang="zh-CN" altLang="zh-CN" dirty="0"/>
              <a:t>使用广播信道的数据链路层</a:t>
            </a:r>
            <a:endParaRPr lang="zh-CN" altLang="zh-CN" dirty="0"/>
          </a:p>
          <a:p>
            <a:r>
              <a:rPr lang="en-US" altLang="zh-CN" dirty="0" smtClean="0"/>
              <a:t>3.4  </a:t>
            </a:r>
            <a:r>
              <a:rPr lang="zh-CN" altLang="zh-CN" dirty="0"/>
              <a:t>扩展的以太网</a:t>
            </a:r>
            <a:endParaRPr lang="zh-CN" altLang="zh-CN" dirty="0"/>
          </a:p>
          <a:p>
            <a:r>
              <a:rPr lang="en-US" altLang="zh-CN" dirty="0" smtClean="0"/>
              <a:t>3.5  </a:t>
            </a:r>
            <a:r>
              <a:rPr lang="zh-CN" altLang="zh-CN" dirty="0"/>
              <a:t>高速</a:t>
            </a:r>
            <a:r>
              <a:rPr lang="zh-CN" altLang="zh-CN" dirty="0" smtClean="0"/>
              <a:t>以太网</a:t>
            </a:r>
            <a:endParaRPr lang="zh-CN" altLang="zh-CN" dirty="0"/>
          </a:p>
        </p:txBody>
      </p:sp>
      <p:sp>
        <p:nvSpPr>
          <p:cNvPr id="4" name="灯片编号占位符 3"/>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lgn="ctr"/>
            <a:r>
              <a:rPr lang="zh-CN" altLang="en-US" dirty="0"/>
              <a:t>检测到碰撞后</a:t>
            </a:r>
            <a:endParaRPr lang="zh-CN" altLang="en-US" dirty="0"/>
          </a:p>
        </p:txBody>
      </p:sp>
      <p:sp>
        <p:nvSpPr>
          <p:cNvPr id="410627" name="Rectangle 3"/>
          <p:cNvSpPr>
            <a:spLocks noGrp="1" noChangeArrowheads="1"/>
          </p:cNvSpPr>
          <p:nvPr>
            <p:ph idx="1"/>
          </p:nvPr>
        </p:nvSpPr>
        <p:spPr/>
        <p:txBody>
          <a:bodyPr/>
          <a:lstStyle/>
          <a:p>
            <a:r>
              <a:rPr lang="zh-CN" altLang="en-US" dirty="0"/>
              <a:t>在发生碰撞时，总线上传输的信号产生了严重的失真，无法从中恢复出有用的信息来。</a:t>
            </a:r>
            <a:endParaRPr lang="zh-CN" altLang="en-US" dirty="0"/>
          </a:p>
          <a:p>
            <a:r>
              <a:rPr lang="zh-CN" altLang="en-US" dirty="0">
                <a:solidFill>
                  <a:srgbClr val="0000FF"/>
                </a:solidFill>
              </a:rPr>
              <a:t>每一个正在发送数据的站，一旦发现总线上出现了碰撞，就要</a:t>
            </a:r>
            <a:r>
              <a:rPr lang="zh-CN" altLang="en-US" dirty="0">
                <a:solidFill>
                  <a:srgbClr val="FF0000"/>
                </a:solidFill>
              </a:rPr>
              <a:t>立即停止发送，</a:t>
            </a:r>
            <a:r>
              <a:rPr lang="zh-CN" altLang="en-US" dirty="0">
                <a:solidFill>
                  <a:srgbClr val="0000FF"/>
                </a:solidFill>
              </a:rPr>
              <a:t>免得继续浪费网络资源，然后</a:t>
            </a:r>
            <a:r>
              <a:rPr lang="zh-CN" altLang="en-US" dirty="0">
                <a:solidFill>
                  <a:srgbClr val="FF0000"/>
                </a:solidFill>
              </a:rPr>
              <a:t>等待一段随机</a:t>
            </a:r>
            <a:r>
              <a:rPr lang="zh-CN" altLang="en-US" dirty="0">
                <a:solidFill>
                  <a:srgbClr val="0000FF"/>
                </a:solidFill>
              </a:rPr>
              <a:t>时间后再次发送。</a:t>
            </a:r>
            <a:endParaRPr lang="zh-CN" altLang="en-US" dirty="0">
              <a:solidFill>
                <a:srgbClr val="0000FF"/>
              </a:solidFill>
            </a:endParaRPr>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algn="ctr"/>
            <a:r>
              <a:rPr lang="en-US" altLang="zh-CN" dirty="0" smtClean="0"/>
              <a:t>CSMA/CD </a:t>
            </a:r>
            <a:r>
              <a:rPr lang="zh-CN" altLang="en-US" dirty="0" smtClean="0"/>
              <a:t>重要</a:t>
            </a:r>
            <a:r>
              <a:rPr lang="zh-CN" altLang="en-US" dirty="0"/>
              <a:t>特性</a:t>
            </a:r>
            <a:endParaRPr lang="zh-CN" altLang="en-US" dirty="0"/>
          </a:p>
        </p:txBody>
      </p:sp>
      <p:sp>
        <p:nvSpPr>
          <p:cNvPr id="414723" name="Rectangle 3"/>
          <p:cNvSpPr>
            <a:spLocks noGrp="1" noChangeArrowheads="1"/>
          </p:cNvSpPr>
          <p:nvPr>
            <p:ph idx="1"/>
          </p:nvPr>
        </p:nvSpPr>
        <p:spPr/>
        <p:txBody>
          <a:bodyPr/>
          <a:lstStyle/>
          <a:p>
            <a:r>
              <a:rPr lang="zh-CN" altLang="en-US" dirty="0"/>
              <a:t>使用 </a:t>
            </a:r>
            <a:r>
              <a:rPr lang="en-US" altLang="zh-CN" dirty="0"/>
              <a:t>CSMA/CD </a:t>
            </a:r>
            <a:r>
              <a:rPr lang="zh-CN" altLang="en-US" dirty="0"/>
              <a:t>协议的以太网不能进行全双工通信而</a:t>
            </a:r>
            <a:r>
              <a:rPr lang="zh-CN" altLang="en-US" dirty="0">
                <a:solidFill>
                  <a:srgbClr val="FF0000"/>
                </a:solidFill>
              </a:rPr>
              <a:t>只能进行双向交替通信（半双工通信）。</a:t>
            </a:r>
            <a:endParaRPr lang="zh-CN" altLang="en-US" dirty="0">
              <a:solidFill>
                <a:srgbClr val="FF0000"/>
              </a:solidFill>
            </a:endParaRPr>
          </a:p>
          <a:p>
            <a:r>
              <a:rPr lang="zh-CN" altLang="en-US" dirty="0"/>
              <a:t>每个站在发送数据之后的一小段时间内，存在着遭遇碰撞的可能性。 </a:t>
            </a:r>
            <a:endParaRPr lang="zh-CN" altLang="en-US" dirty="0"/>
          </a:p>
          <a:p>
            <a:r>
              <a:rPr lang="zh-CN" altLang="en-US" dirty="0"/>
              <a:t>这种</a:t>
            </a:r>
            <a:r>
              <a:rPr lang="zh-CN" altLang="en-US" dirty="0">
                <a:solidFill>
                  <a:srgbClr val="FF0000"/>
                </a:solidFill>
              </a:rPr>
              <a:t>发送的不确定性</a:t>
            </a:r>
            <a:r>
              <a:rPr lang="zh-CN" altLang="en-US" dirty="0"/>
              <a:t>使整个以太网的平均通信量远小于以太网的最高数据率。  </a:t>
            </a:r>
            <a:endParaRPr lang="zh-CN" altLang="en-US"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4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有了碰撞检测之后，还有没有可能出现冲突的可能？</a:t>
            </a:r>
            <a:endParaRPr lang="zh-CN" altLang="en-US"/>
          </a:p>
        </p:txBody>
      </p:sp>
      <p:sp>
        <p:nvSpPr>
          <p:cNvPr id="4" name="灯片编号占位符 3"/>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Line 2"/>
          <p:cNvSpPr>
            <a:spLocks noChangeShapeType="1"/>
          </p:cNvSpPr>
          <p:nvPr/>
        </p:nvSpPr>
        <p:spPr bwMode="auto">
          <a:xfrm>
            <a:off x="2181054" y="2055266"/>
            <a:ext cx="5049308" cy="0"/>
          </a:xfrm>
          <a:prstGeom prst="line">
            <a:avLst/>
          </a:prstGeom>
          <a:noFill/>
          <a:ln w="57150" cmpd="dbl">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75" name="Line 3"/>
          <p:cNvSpPr>
            <a:spLocks noChangeShapeType="1"/>
          </p:cNvSpPr>
          <p:nvPr/>
        </p:nvSpPr>
        <p:spPr bwMode="auto">
          <a:xfrm>
            <a:off x="2174174" y="1766341"/>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76" name="Rectangle 4"/>
          <p:cNvSpPr>
            <a:spLocks noChangeArrowheads="1"/>
          </p:cNvSpPr>
          <p:nvPr/>
        </p:nvSpPr>
        <p:spPr bwMode="auto">
          <a:xfrm>
            <a:off x="4198370" y="1556792"/>
            <a:ext cx="708528"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1 km</a:t>
            </a:r>
            <a:endParaRPr kumimoji="1" lang="en-US" altLang="zh-CN" b="1">
              <a:solidFill>
                <a:srgbClr val="000099"/>
              </a:solidFill>
              <a:latin typeface="+mn-lt"/>
              <a:ea typeface="黑体" panose="02010609060101010101" pitchFamily="2" charset="-122"/>
            </a:endParaRPr>
          </a:p>
        </p:txBody>
      </p:sp>
      <p:sp>
        <p:nvSpPr>
          <p:cNvPr id="412677" name="Line 5"/>
          <p:cNvSpPr>
            <a:spLocks noChangeShapeType="1"/>
          </p:cNvSpPr>
          <p:nvPr/>
        </p:nvSpPr>
        <p:spPr bwMode="auto">
          <a:xfrm>
            <a:off x="2169016" y="2060029"/>
            <a:ext cx="0" cy="18081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78" name="Line 6"/>
          <p:cNvSpPr>
            <a:spLocks noChangeShapeType="1"/>
          </p:cNvSpPr>
          <p:nvPr/>
        </p:nvSpPr>
        <p:spPr bwMode="auto">
          <a:xfrm>
            <a:off x="2174174" y="2060029"/>
            <a:ext cx="5035550" cy="868363"/>
          </a:xfrm>
          <a:prstGeom prst="line">
            <a:avLst/>
          </a:prstGeom>
          <a:noFill/>
          <a:ln w="762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79" name="Rectangle 7"/>
          <p:cNvSpPr>
            <a:spLocks noChangeArrowheads="1"/>
          </p:cNvSpPr>
          <p:nvPr/>
        </p:nvSpPr>
        <p:spPr bwMode="auto">
          <a:xfrm>
            <a:off x="1790661" y="1558378"/>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anose="02010609060101010101" pitchFamily="2" charset="-122"/>
              </a:rPr>
              <a:t>A</a:t>
            </a:r>
            <a:endParaRPr kumimoji="1" lang="en-US" altLang="zh-CN" sz="2800" b="1">
              <a:solidFill>
                <a:srgbClr val="000099"/>
              </a:solidFill>
              <a:latin typeface="+mn-lt"/>
              <a:ea typeface="黑体" panose="02010609060101010101" pitchFamily="2" charset="-122"/>
            </a:endParaRPr>
          </a:p>
        </p:txBody>
      </p:sp>
      <p:sp>
        <p:nvSpPr>
          <p:cNvPr id="412680" name="Rectangle 8"/>
          <p:cNvSpPr>
            <a:spLocks noChangeArrowheads="1"/>
          </p:cNvSpPr>
          <p:nvPr/>
        </p:nvSpPr>
        <p:spPr bwMode="auto">
          <a:xfrm>
            <a:off x="7189087" y="1558378"/>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anose="02010609060101010101" pitchFamily="2" charset="-122"/>
              </a:rPr>
              <a:t>B</a:t>
            </a:r>
            <a:endParaRPr kumimoji="1" lang="en-US" altLang="zh-CN" sz="2800" b="1">
              <a:solidFill>
                <a:srgbClr val="000099"/>
              </a:solidFill>
              <a:latin typeface="+mn-lt"/>
              <a:ea typeface="黑体" panose="02010609060101010101" pitchFamily="2" charset="-122"/>
            </a:endParaRPr>
          </a:p>
        </p:txBody>
      </p:sp>
      <p:sp>
        <p:nvSpPr>
          <p:cNvPr id="412681" name="Line 9"/>
          <p:cNvSpPr>
            <a:spLocks noChangeShapeType="1"/>
          </p:cNvSpPr>
          <p:nvPr/>
        </p:nvSpPr>
        <p:spPr bwMode="auto">
          <a:xfrm flipH="1">
            <a:off x="2041751" y="2402929"/>
            <a:ext cx="6879" cy="1090613"/>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82" name="Rectangle 10"/>
          <p:cNvSpPr>
            <a:spLocks noChangeArrowheads="1"/>
          </p:cNvSpPr>
          <p:nvPr/>
        </p:nvSpPr>
        <p:spPr bwMode="auto">
          <a:xfrm>
            <a:off x="1804420" y="2734716"/>
            <a:ext cx="25968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anose="02010609060101010101" pitchFamily="2" charset="-122"/>
              </a:rPr>
              <a:t>t</a:t>
            </a:r>
            <a:endParaRPr kumimoji="1" lang="en-US" altLang="zh-CN" b="1" i="1">
              <a:solidFill>
                <a:srgbClr val="000099"/>
              </a:solidFill>
              <a:latin typeface="+mn-lt"/>
              <a:ea typeface="黑体" panose="02010609060101010101" pitchFamily="2" charset="-122"/>
            </a:endParaRPr>
          </a:p>
        </p:txBody>
      </p:sp>
      <p:sp>
        <p:nvSpPr>
          <p:cNvPr id="412683" name="Line 11"/>
          <p:cNvSpPr>
            <a:spLocks noChangeShapeType="1"/>
          </p:cNvSpPr>
          <p:nvPr/>
        </p:nvSpPr>
        <p:spPr bwMode="auto">
          <a:xfrm>
            <a:off x="7230362" y="2048916"/>
            <a:ext cx="0" cy="1484312"/>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84" name="Line 12"/>
          <p:cNvSpPr>
            <a:spLocks noChangeShapeType="1"/>
          </p:cNvSpPr>
          <p:nvPr/>
        </p:nvSpPr>
        <p:spPr bwMode="auto">
          <a:xfrm flipH="1">
            <a:off x="2169016" y="2763292"/>
            <a:ext cx="5059627" cy="879475"/>
          </a:xfrm>
          <a:prstGeom prst="line">
            <a:avLst/>
          </a:prstGeom>
          <a:noFill/>
          <a:ln w="76200">
            <a:solidFill>
              <a:srgbClr val="9966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12685" name="Group 13"/>
          <p:cNvGrpSpPr/>
          <p:nvPr/>
        </p:nvGrpSpPr>
        <p:grpSpPr bwMode="auto">
          <a:xfrm>
            <a:off x="5899243" y="2055266"/>
            <a:ext cx="1045633" cy="793750"/>
            <a:chOff x="3364" y="411"/>
            <a:chExt cx="608" cy="500"/>
          </a:xfrm>
        </p:grpSpPr>
        <p:sp>
          <p:nvSpPr>
            <p:cNvPr id="412686" name="Line 14"/>
            <p:cNvSpPr>
              <a:spLocks noChangeShapeType="1"/>
            </p:cNvSpPr>
            <p:nvPr/>
          </p:nvSpPr>
          <p:spPr bwMode="auto">
            <a:xfrm>
              <a:off x="3755" y="728"/>
              <a:ext cx="112" cy="183"/>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87" name="AutoShape 15"/>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anose="02010609060101010101" pitchFamily="2" charset="-122"/>
                </a:rPr>
                <a:t>碰撞</a:t>
              </a:r>
              <a:endParaRPr kumimoji="1" lang="zh-CN" altLang="en-US" b="1">
                <a:solidFill>
                  <a:srgbClr val="000099"/>
                </a:solidFill>
                <a:latin typeface="+mn-lt"/>
                <a:ea typeface="黑体" panose="02010609060101010101" pitchFamily="2" charset="-122"/>
              </a:endParaRPr>
            </a:p>
          </p:txBody>
        </p:sp>
      </p:grpSp>
      <p:grpSp>
        <p:nvGrpSpPr>
          <p:cNvPr id="412688" name="Group 16"/>
          <p:cNvGrpSpPr/>
          <p:nvPr/>
        </p:nvGrpSpPr>
        <p:grpSpPr bwMode="auto">
          <a:xfrm>
            <a:off x="385592" y="3417342"/>
            <a:ext cx="4345914" cy="1176338"/>
            <a:chOff x="158" y="1269"/>
            <a:chExt cx="2527" cy="741"/>
          </a:xfrm>
        </p:grpSpPr>
        <p:sp>
          <p:nvSpPr>
            <p:cNvPr id="412689" name="Text Box 17"/>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2</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endParaRPr kumimoji="1" lang="en-US" altLang="zh-CN" b="1">
                <a:solidFill>
                  <a:srgbClr val="000099"/>
                </a:solidFill>
                <a:latin typeface="+mn-lt"/>
                <a:ea typeface="黑体" panose="02010609060101010101" pitchFamily="2" charset="-122"/>
                <a:sym typeface="Symbol" panose="05050102010706020507" pitchFamily="18" charset="2"/>
              </a:endParaRPr>
            </a:p>
          </p:txBody>
        </p:sp>
        <p:sp>
          <p:nvSpPr>
            <p:cNvPr id="412690" name="Line 18"/>
            <p:cNvSpPr>
              <a:spLocks noChangeShapeType="1"/>
            </p:cNvSpPr>
            <p:nvPr/>
          </p:nvSpPr>
          <p:spPr bwMode="auto">
            <a:xfrm>
              <a:off x="913" y="1417"/>
              <a:ext cx="260"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12691" name="Group 19"/>
            <p:cNvGrpSpPr/>
            <p:nvPr/>
          </p:nvGrpSpPr>
          <p:grpSpPr bwMode="auto">
            <a:xfrm>
              <a:off x="1264" y="1738"/>
              <a:ext cx="1421" cy="272"/>
              <a:chOff x="1264" y="1738"/>
              <a:chExt cx="1421" cy="272"/>
            </a:xfrm>
          </p:grpSpPr>
          <p:sp>
            <p:nvSpPr>
              <p:cNvPr id="412692" name="AutoShape 20"/>
              <p:cNvSpPr>
                <a:spLocks noChangeArrowheads="1"/>
              </p:cNvSpPr>
              <p:nvPr/>
            </p:nvSpPr>
            <p:spPr bwMode="auto">
              <a:xfrm>
                <a:off x="1264" y="1738"/>
                <a:ext cx="1406" cy="272"/>
              </a:xfrm>
              <a:prstGeom prst="wedgeRoundRectCallout">
                <a:avLst>
                  <a:gd name="adj1" fmla="val -52986"/>
                  <a:gd name="adj2" fmla="val -161331"/>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2693" name="Text Box 21"/>
              <p:cNvSpPr txBox="1">
                <a:spLocks noChangeArrowheads="1"/>
              </p:cNvSpPr>
              <p:nvPr/>
            </p:nvSpPr>
            <p:spPr bwMode="auto">
              <a:xfrm>
                <a:off x="1298" y="1770"/>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A </a:t>
                </a:r>
                <a:r>
                  <a:rPr kumimoji="1" lang="zh-CN" altLang="en-US" b="1" dirty="0">
                    <a:solidFill>
                      <a:srgbClr val="000099"/>
                    </a:solidFill>
                    <a:latin typeface="+mn-lt"/>
                    <a:ea typeface="黑体" panose="02010609060101010101" pitchFamily="2" charset="-122"/>
                  </a:rPr>
                  <a:t>检测到发生碰撞</a:t>
                </a:r>
                <a:endParaRPr kumimoji="1" lang="zh-CN" altLang="en-US" b="1" dirty="0">
                  <a:solidFill>
                    <a:srgbClr val="000099"/>
                  </a:solidFill>
                  <a:latin typeface="+mn-lt"/>
                  <a:ea typeface="黑体" panose="02010609060101010101" pitchFamily="2" charset="-122"/>
                </a:endParaRPr>
              </a:p>
            </p:txBody>
          </p:sp>
        </p:grpSp>
      </p:grpSp>
      <p:grpSp>
        <p:nvGrpSpPr>
          <p:cNvPr id="412694" name="Group 22"/>
          <p:cNvGrpSpPr/>
          <p:nvPr/>
        </p:nvGrpSpPr>
        <p:grpSpPr bwMode="auto">
          <a:xfrm>
            <a:off x="7280237" y="1936204"/>
            <a:ext cx="1998398" cy="942975"/>
            <a:chOff x="4167" y="336"/>
            <a:chExt cx="1162" cy="594"/>
          </a:xfrm>
        </p:grpSpPr>
        <p:grpSp>
          <p:nvGrpSpPr>
            <p:cNvPr id="412695" name="Group 23"/>
            <p:cNvGrpSpPr/>
            <p:nvPr/>
          </p:nvGrpSpPr>
          <p:grpSpPr bwMode="auto">
            <a:xfrm>
              <a:off x="4167" y="697"/>
              <a:ext cx="922" cy="233"/>
              <a:chOff x="4167" y="697"/>
              <a:chExt cx="922" cy="233"/>
            </a:xfrm>
          </p:grpSpPr>
          <p:sp>
            <p:nvSpPr>
              <p:cNvPr id="412696" name="Line 24"/>
              <p:cNvSpPr>
                <a:spLocks noChangeShapeType="1"/>
              </p:cNvSpPr>
              <p:nvPr/>
            </p:nvSpPr>
            <p:spPr bwMode="auto">
              <a:xfrm flipH="1">
                <a:off x="4167" y="847"/>
                <a:ext cx="261"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2697" name="Text Box 25"/>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  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r>
                  <a:rPr kumimoji="1" lang="en-US" altLang="zh-CN" b="1" baseline="30000">
                    <a:solidFill>
                      <a:srgbClr val="000099"/>
                    </a:solidFill>
                    <a:latin typeface="+mn-lt"/>
                    <a:ea typeface="黑体" panose="02010609060101010101" pitchFamily="2" charset="-122"/>
                  </a:rPr>
                  <a:t> </a:t>
                </a:r>
                <a:endParaRPr kumimoji="1" lang="en-US" altLang="zh-CN" b="1" baseline="30000">
                  <a:solidFill>
                    <a:srgbClr val="000099"/>
                  </a:solidFill>
                  <a:latin typeface="+mn-lt"/>
                  <a:ea typeface="黑体" panose="02010609060101010101" pitchFamily="2" charset="-122"/>
                </a:endParaRPr>
              </a:p>
            </p:txBody>
          </p:sp>
        </p:grpSp>
        <p:grpSp>
          <p:nvGrpSpPr>
            <p:cNvPr id="412698" name="Group 26"/>
            <p:cNvGrpSpPr/>
            <p:nvPr/>
          </p:nvGrpSpPr>
          <p:grpSpPr bwMode="auto">
            <a:xfrm>
              <a:off x="4286" y="336"/>
              <a:ext cx="1043" cy="256"/>
              <a:chOff x="4286" y="336"/>
              <a:chExt cx="1043" cy="256"/>
            </a:xfrm>
          </p:grpSpPr>
          <p:sp>
            <p:nvSpPr>
              <p:cNvPr id="412699" name="AutoShape 27"/>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2700" name="Text Box 28"/>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  B </a:t>
                </a:r>
                <a:r>
                  <a:rPr kumimoji="1" lang="zh-CN" altLang="en-US" b="1">
                    <a:solidFill>
                      <a:srgbClr val="000099"/>
                    </a:solidFill>
                    <a:latin typeface="+mn-lt"/>
                    <a:ea typeface="黑体" panose="02010609060101010101" pitchFamily="2" charset="-122"/>
                  </a:rPr>
                  <a:t>发送数据</a:t>
                </a:r>
                <a:endParaRPr kumimoji="1" lang="zh-CN" altLang="en-US" b="1">
                  <a:solidFill>
                    <a:srgbClr val="000099"/>
                  </a:solidFill>
                  <a:latin typeface="+mn-lt"/>
                  <a:ea typeface="黑体" panose="02010609060101010101" pitchFamily="2" charset="-122"/>
                </a:endParaRPr>
              </a:p>
            </p:txBody>
          </p:sp>
        </p:grpSp>
      </p:grpSp>
      <p:grpSp>
        <p:nvGrpSpPr>
          <p:cNvPr id="412701" name="Group 29"/>
          <p:cNvGrpSpPr/>
          <p:nvPr/>
        </p:nvGrpSpPr>
        <p:grpSpPr bwMode="auto">
          <a:xfrm>
            <a:off x="4519972" y="2775991"/>
            <a:ext cx="3931445" cy="1006475"/>
            <a:chOff x="2562" y="865"/>
            <a:chExt cx="2286" cy="634"/>
          </a:xfrm>
        </p:grpSpPr>
        <p:grpSp>
          <p:nvGrpSpPr>
            <p:cNvPr id="412702" name="Group 30"/>
            <p:cNvGrpSpPr/>
            <p:nvPr/>
          </p:nvGrpSpPr>
          <p:grpSpPr bwMode="auto">
            <a:xfrm>
              <a:off x="2562" y="1240"/>
              <a:ext cx="1546" cy="259"/>
              <a:chOff x="2562" y="1240"/>
              <a:chExt cx="1546" cy="259"/>
            </a:xfrm>
          </p:grpSpPr>
          <p:sp>
            <p:nvSpPr>
              <p:cNvPr id="412703" name="AutoShape 31"/>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2704" name="Text Box 32"/>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B </a:t>
                </a:r>
                <a:r>
                  <a:rPr kumimoji="1" lang="zh-CN" altLang="en-US" b="1">
                    <a:solidFill>
                      <a:srgbClr val="000099"/>
                    </a:solidFill>
                    <a:latin typeface="+mn-lt"/>
                    <a:ea typeface="黑体" panose="02010609060101010101" pitchFamily="2" charset="-122"/>
                  </a:rPr>
                  <a:t>检测到发生碰撞</a:t>
                </a:r>
                <a:endParaRPr kumimoji="1" lang="zh-CN" altLang="en-US" b="1">
                  <a:solidFill>
                    <a:srgbClr val="000099"/>
                  </a:solidFill>
                  <a:latin typeface="+mn-lt"/>
                  <a:ea typeface="黑体" panose="02010609060101010101" pitchFamily="2" charset="-122"/>
                </a:endParaRPr>
              </a:p>
            </p:txBody>
          </p:sp>
        </p:grpSp>
        <p:sp>
          <p:nvSpPr>
            <p:cNvPr id="412705" name="Line 33"/>
            <p:cNvSpPr>
              <a:spLocks noChangeShapeType="1"/>
            </p:cNvSpPr>
            <p:nvPr/>
          </p:nvSpPr>
          <p:spPr bwMode="auto">
            <a:xfrm flipH="1">
              <a:off x="4167" y="964"/>
              <a:ext cx="261"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2706" name="Text Box 34"/>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  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endParaRPr kumimoji="1" lang="en-US" altLang="zh-CN" b="1">
                <a:solidFill>
                  <a:srgbClr val="000099"/>
                </a:solidFill>
                <a:latin typeface="+mn-lt"/>
                <a:ea typeface="黑体" panose="02010609060101010101" pitchFamily="2" charset="-122"/>
                <a:sym typeface="Symbol" panose="05050102010706020507" pitchFamily="18" charset="2"/>
              </a:endParaRPr>
            </a:p>
          </p:txBody>
        </p:sp>
      </p:grpSp>
      <p:sp>
        <p:nvSpPr>
          <p:cNvPr id="412707" name="Text Box 35"/>
          <p:cNvSpPr txBox="1">
            <a:spLocks noChangeArrowheads="1"/>
          </p:cNvSpPr>
          <p:nvPr/>
        </p:nvSpPr>
        <p:spPr bwMode="auto">
          <a:xfrm>
            <a:off x="958283" y="1850479"/>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0</a:t>
            </a:r>
            <a:endParaRPr kumimoji="1" lang="en-US" altLang="zh-CN" b="1" baseline="30000">
              <a:solidFill>
                <a:srgbClr val="000099"/>
              </a:solidFill>
              <a:latin typeface="+mn-lt"/>
              <a:ea typeface="黑体" panose="02010609060101010101" pitchFamily="2" charset="-122"/>
            </a:endParaRPr>
          </a:p>
        </p:txBody>
      </p:sp>
      <p:sp>
        <p:nvSpPr>
          <p:cNvPr id="412708" name="Line 36"/>
          <p:cNvSpPr>
            <a:spLocks noChangeShapeType="1"/>
          </p:cNvSpPr>
          <p:nvPr/>
        </p:nvSpPr>
        <p:spPr bwMode="auto">
          <a:xfrm>
            <a:off x="1684034" y="2055266"/>
            <a:ext cx="447146"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2709" name="Text Box 37"/>
          <p:cNvSpPr txBox="1">
            <a:spLocks noChangeArrowheads="1"/>
          </p:cNvSpPr>
          <p:nvPr/>
        </p:nvSpPr>
        <p:spPr bwMode="auto">
          <a:xfrm>
            <a:off x="7374441" y="3183979"/>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anose="02010609060101010101" pitchFamily="2" charset="-122"/>
              </a:rPr>
              <a:t>单程端到端</a:t>
            </a:r>
            <a:endParaRPr lang="zh-CN" altLang="en-US" sz="2400" b="1" dirty="0">
              <a:solidFill>
                <a:srgbClr val="000099"/>
              </a:solidFill>
              <a:latin typeface="+mn-lt"/>
              <a:ea typeface="黑体" panose="02010609060101010101" pitchFamily="2" charset="-122"/>
            </a:endParaRPr>
          </a:p>
          <a:p>
            <a:pPr algn="ctr"/>
            <a:r>
              <a:rPr lang="zh-CN" altLang="en-US" sz="2400" b="1" dirty="0">
                <a:solidFill>
                  <a:srgbClr val="000099"/>
                </a:solidFill>
                <a:latin typeface="+mn-lt"/>
                <a:ea typeface="黑体" panose="02010609060101010101" pitchFamily="2" charset="-122"/>
              </a:rPr>
              <a:t>传播时延记</a:t>
            </a:r>
            <a:r>
              <a:rPr lang="zh-CN" altLang="en-US" sz="2400" b="1" dirty="0" smtClean="0">
                <a:solidFill>
                  <a:srgbClr val="000099"/>
                </a:solidFill>
                <a:latin typeface="+mn-lt"/>
                <a:ea typeface="黑体" panose="02010609060101010101" pitchFamily="2" charset="-122"/>
              </a:rPr>
              <a:t>为 </a:t>
            </a:r>
            <a:r>
              <a:rPr lang="zh-CN" altLang="en-US" sz="2400" b="1" i="1" dirty="0" smtClean="0">
                <a:solidFill>
                  <a:srgbClr val="000099"/>
                </a:solidFill>
                <a:latin typeface="+mn-lt"/>
                <a:ea typeface="黑体" panose="02010609060101010101" pitchFamily="2" charset="-122"/>
                <a:sym typeface="Symbol" panose="05050102010706020507" pitchFamily="18" charset="2"/>
              </a:rPr>
              <a:t></a:t>
            </a:r>
            <a:r>
              <a:rPr lang="zh-CN" altLang="en-US" sz="2400" b="1" dirty="0" smtClean="0">
                <a:solidFill>
                  <a:srgbClr val="000099"/>
                </a:solidFill>
                <a:latin typeface="+mn-lt"/>
                <a:ea typeface="黑体" panose="02010609060101010101" pitchFamily="2" charset="-122"/>
              </a:rPr>
              <a:t> </a:t>
            </a:r>
            <a:endParaRPr lang="zh-CN" altLang="en-US" sz="2400" b="1" dirty="0">
              <a:solidFill>
                <a:srgbClr val="000099"/>
              </a:solidFill>
              <a:latin typeface="+mn-lt"/>
              <a:ea typeface="黑体" panose="02010609060101010101" pitchFamily="2" charset="-122"/>
            </a:endParaRPr>
          </a:p>
        </p:txBody>
      </p:sp>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sz="4000" dirty="0" smtClean="0"/>
              <a:t>信号传播</a:t>
            </a:r>
            <a:r>
              <a:rPr lang="zh-CN" altLang="en-US" sz="4000" dirty="0"/>
              <a:t>时延对载波监听的影响 </a:t>
            </a:r>
            <a:endParaRPr lang="zh-CN" altLang="en-US" sz="4000" dirty="0"/>
          </a:p>
        </p:txBody>
      </p:sp>
      <p:sp>
        <p:nvSpPr>
          <p:cNvPr id="4" name="TextBox 3"/>
          <p:cNvSpPr txBox="1"/>
          <p:nvPr/>
        </p:nvSpPr>
        <p:spPr>
          <a:xfrm>
            <a:off x="1814464" y="4959452"/>
            <a:ext cx="7266759" cy="954107"/>
          </a:xfrm>
          <a:prstGeom prst="rect">
            <a:avLst/>
          </a:prstGeom>
          <a:solidFill>
            <a:srgbClr val="FFFF66"/>
          </a:solidFill>
          <a:ln>
            <a:solidFill>
              <a:srgbClr val="000099"/>
            </a:solidFill>
          </a:ln>
        </p:spPr>
        <p:txBody>
          <a:bodyPr wrap="square" rtlCol="0">
            <a:spAutoFit/>
          </a:bodyPr>
          <a:lstStyle/>
          <a:p>
            <a:pPr algn="ctr"/>
            <a:r>
              <a:rPr lang="en-US" altLang="zh-CN" sz="2800" b="1" dirty="0" smtClean="0">
                <a:solidFill>
                  <a:srgbClr val="000066"/>
                </a:solidFill>
                <a:latin typeface="+mn-lt"/>
                <a:ea typeface="黑体" panose="02010609060101010101" pitchFamily="2" charset="-122"/>
              </a:rPr>
              <a:t>A</a:t>
            </a:r>
            <a:r>
              <a:rPr lang="zh-CN" altLang="en-US" sz="2800" b="1" dirty="0" smtClean="0">
                <a:solidFill>
                  <a:srgbClr val="000066"/>
                </a:solidFill>
                <a:latin typeface="+mn-lt"/>
                <a:ea typeface="黑体" panose="02010609060101010101" pitchFamily="2" charset="-122"/>
              </a:rPr>
              <a:t>需要单程传播时延的 </a:t>
            </a:r>
            <a:r>
              <a:rPr lang="en-US" altLang="zh-CN" sz="2800" b="1" dirty="0" smtClean="0">
                <a:solidFill>
                  <a:srgbClr val="000066"/>
                </a:solidFill>
                <a:latin typeface="+mn-lt"/>
                <a:ea typeface="黑体" panose="02010609060101010101" pitchFamily="2" charset="-122"/>
              </a:rPr>
              <a:t>2 </a:t>
            </a:r>
            <a:r>
              <a:rPr lang="zh-CN" altLang="en-US" sz="2800" b="1" dirty="0" smtClean="0">
                <a:solidFill>
                  <a:srgbClr val="000066"/>
                </a:solidFill>
                <a:latin typeface="+mn-lt"/>
                <a:ea typeface="黑体" panose="02010609060101010101" pitchFamily="2" charset="-122"/>
              </a:rPr>
              <a:t>倍的时间，</a:t>
            </a:r>
            <a:endParaRPr lang="en-US" altLang="zh-CN" sz="2800" b="1" dirty="0" smtClean="0">
              <a:solidFill>
                <a:srgbClr val="000066"/>
              </a:solidFill>
              <a:latin typeface="+mn-lt"/>
              <a:ea typeface="黑体" panose="02010609060101010101" pitchFamily="2" charset="-122"/>
            </a:endParaRPr>
          </a:p>
          <a:p>
            <a:pPr algn="ctr"/>
            <a:r>
              <a:rPr lang="zh-CN" altLang="en-US" sz="2800" b="1" dirty="0" smtClean="0">
                <a:solidFill>
                  <a:srgbClr val="000066"/>
                </a:solidFill>
                <a:latin typeface="+mn-lt"/>
                <a:ea typeface="黑体" panose="02010609060101010101" pitchFamily="2" charset="-122"/>
              </a:rPr>
              <a:t>才能检测到与 </a:t>
            </a:r>
            <a:r>
              <a:rPr lang="en-US" altLang="zh-CN" sz="2800" b="1" dirty="0" smtClean="0">
                <a:solidFill>
                  <a:srgbClr val="000066"/>
                </a:solidFill>
                <a:latin typeface="+mn-lt"/>
                <a:ea typeface="黑体" panose="02010609060101010101" pitchFamily="2" charset="-122"/>
              </a:rPr>
              <a:t>B </a:t>
            </a:r>
            <a:r>
              <a:rPr lang="zh-CN" altLang="en-US" sz="2800" b="1" dirty="0" smtClean="0">
                <a:solidFill>
                  <a:srgbClr val="000066"/>
                </a:solidFill>
                <a:latin typeface="+mn-lt"/>
                <a:ea typeface="黑体" panose="02010609060101010101" pitchFamily="2" charset="-122"/>
              </a:rPr>
              <a:t>的发送产生了冲突</a:t>
            </a:r>
            <a:endParaRPr lang="zh-CN" altLang="en-US" sz="2800" b="1" dirty="0">
              <a:solidFill>
                <a:srgbClr val="000066"/>
              </a:solidFill>
              <a:latin typeface="+mn-lt"/>
              <a:ea typeface="黑体" panose="02010609060101010101" pitchFamily="2" charset="-122"/>
            </a:endParaRPr>
          </a:p>
        </p:txBody>
      </p:sp>
      <p:sp>
        <p:nvSpPr>
          <p:cNvPr id="3" name="灯片编号占位符 2"/>
          <p:cNvSpPr>
            <a:spLocks noGrp="1"/>
          </p:cNvSpPr>
          <p:nvPr>
            <p:ph type="sldNum" sz="quarter" idx="12"/>
          </p:nvPr>
        </p:nvSpPr>
        <p:spPr/>
        <p:txBody>
          <a:bodyPr/>
          <a:p>
            <a:fld id="{14338B79-8FD5-46F1-8A19-651A319ADB19}"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2678"/>
                                        </p:tgtEl>
                                        <p:attrNameLst>
                                          <p:attrName>style.visibility</p:attrName>
                                        </p:attrNameLst>
                                      </p:cBhvr>
                                      <p:to>
                                        <p:strVal val="visible"/>
                                      </p:to>
                                    </p:set>
                                    <p:animEffect transition="in" filter="wipe(left)">
                                      <p:cBhvr>
                                        <p:cTn id="7" dur="5000"/>
                                        <p:tgtEl>
                                          <p:spTgt spid="412678"/>
                                        </p:tgtEl>
                                      </p:cBhvr>
                                    </p:animEffect>
                                  </p:childTnLst>
                                </p:cTn>
                              </p:par>
                              <p:par>
                                <p:cTn id="8" presetID="22" presetClass="entr" presetSubtype="2" fill="hold" grpId="0" nodeType="withEffect">
                                  <p:stCondLst>
                                    <p:cond delay="4000"/>
                                  </p:stCondLst>
                                  <p:childTnLst>
                                    <p:set>
                                      <p:cBhvr>
                                        <p:cTn id="9" dur="1" fill="hold">
                                          <p:stCondLst>
                                            <p:cond delay="0"/>
                                          </p:stCondLst>
                                        </p:cTn>
                                        <p:tgtEl>
                                          <p:spTgt spid="412684"/>
                                        </p:tgtEl>
                                        <p:attrNameLst>
                                          <p:attrName>style.visibility</p:attrName>
                                        </p:attrNameLst>
                                      </p:cBhvr>
                                      <p:to>
                                        <p:strVal val="visible"/>
                                      </p:to>
                                    </p:set>
                                    <p:animEffect transition="in" filter="wipe(right)">
                                      <p:cBhvr>
                                        <p:cTn id="10" dur="5000"/>
                                        <p:tgtEl>
                                          <p:spTgt spid="412684"/>
                                        </p:tgtEl>
                                      </p:cBhvr>
                                    </p:animEffect>
                                  </p:childTnLst>
                                </p:cTn>
                              </p:par>
                              <p:par>
                                <p:cTn id="11" presetID="1" presetClass="entr" presetSubtype="0" fill="hold" nodeType="withEffect">
                                  <p:stCondLst>
                                    <p:cond delay="4000"/>
                                  </p:stCondLst>
                                  <p:childTnLst>
                                    <p:set>
                                      <p:cBhvr>
                                        <p:cTn id="12" dur="1" fill="hold">
                                          <p:stCondLst>
                                            <p:cond delay="0"/>
                                          </p:stCondLst>
                                        </p:cTn>
                                        <p:tgtEl>
                                          <p:spTgt spid="412694"/>
                                        </p:tgtEl>
                                        <p:attrNameLst>
                                          <p:attrName>style.visibility</p:attrName>
                                        </p:attrNameLst>
                                      </p:cBhvr>
                                      <p:to>
                                        <p:strVal val="visible"/>
                                      </p:to>
                                    </p:set>
                                  </p:childTnLst>
                                </p:cTn>
                              </p:par>
                              <p:par>
                                <p:cTn id="13" presetID="1" presetClass="entr" presetSubtype="0" fill="hold" nodeType="withEffect">
                                  <p:stCondLst>
                                    <p:cond delay="4500"/>
                                  </p:stCondLst>
                                  <p:childTnLst>
                                    <p:set>
                                      <p:cBhvr>
                                        <p:cTn id="14" dur="1" fill="hold">
                                          <p:stCondLst>
                                            <p:cond delay="0"/>
                                          </p:stCondLst>
                                        </p:cTn>
                                        <p:tgtEl>
                                          <p:spTgt spid="412685"/>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412701"/>
                                        </p:tgtEl>
                                        <p:attrNameLst>
                                          <p:attrName>style.visibility</p:attrName>
                                        </p:attrNameLst>
                                      </p:cBhvr>
                                      <p:to>
                                        <p:strVal val="visible"/>
                                      </p:to>
                                    </p:set>
                                  </p:childTnLst>
                                </p:cTn>
                              </p:par>
                              <p:par>
                                <p:cTn id="17" presetID="1" presetClass="entr" presetSubtype="0" fill="hold" nodeType="withEffect">
                                  <p:stCondLst>
                                    <p:cond delay="9000"/>
                                  </p:stCondLst>
                                  <p:childTnLst>
                                    <p:set>
                                      <p:cBhvr>
                                        <p:cTn id="18" dur="1" fill="hold">
                                          <p:stCondLst>
                                            <p:cond delay="0"/>
                                          </p:stCondLst>
                                        </p:cTn>
                                        <p:tgtEl>
                                          <p:spTgt spid="412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8" grpId="0" animBg="1"/>
      <p:bldP spid="41268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5884374" y="5233641"/>
            <a:ext cx="1239970" cy="142875"/>
          </a:xfrm>
          <a:prstGeom prst="rect">
            <a:avLst/>
          </a:prstGeom>
          <a:solidFill>
            <a:srgbClr val="9966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699" name="Rectangle 3"/>
          <p:cNvSpPr>
            <a:spLocks noChangeArrowheads="1"/>
          </p:cNvSpPr>
          <p:nvPr/>
        </p:nvSpPr>
        <p:spPr bwMode="auto">
          <a:xfrm>
            <a:off x="2372560" y="5017741"/>
            <a:ext cx="4751785" cy="142875"/>
          </a:xfrm>
          <a:prstGeom prst="rect">
            <a:avLst/>
          </a:prstGeom>
          <a:solidFill>
            <a:srgbClr val="FF0000"/>
          </a:solidFill>
          <a:ln w="127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13700" name="Line 4"/>
          <p:cNvSpPr>
            <a:spLocks noChangeShapeType="1"/>
          </p:cNvSpPr>
          <p:nvPr/>
        </p:nvSpPr>
        <p:spPr bwMode="auto">
          <a:xfrm>
            <a:off x="2181054" y="543098"/>
            <a:ext cx="5049308" cy="0"/>
          </a:xfrm>
          <a:prstGeom prst="line">
            <a:avLst/>
          </a:prstGeom>
          <a:noFill/>
          <a:ln w="57150" cmpd="dbl">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1" name="Line 5"/>
          <p:cNvSpPr>
            <a:spLocks noChangeShapeType="1"/>
          </p:cNvSpPr>
          <p:nvPr/>
        </p:nvSpPr>
        <p:spPr bwMode="auto">
          <a:xfrm>
            <a:off x="2174174" y="254173"/>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2" name="Rectangle 6"/>
          <p:cNvSpPr>
            <a:spLocks noChangeArrowheads="1"/>
          </p:cNvSpPr>
          <p:nvPr/>
        </p:nvSpPr>
        <p:spPr bwMode="auto">
          <a:xfrm>
            <a:off x="4198370" y="44624"/>
            <a:ext cx="708528"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1 km</a:t>
            </a:r>
            <a:endParaRPr kumimoji="1" lang="en-US" altLang="zh-CN" b="1">
              <a:solidFill>
                <a:srgbClr val="000099"/>
              </a:solidFill>
              <a:latin typeface="+mn-lt"/>
              <a:ea typeface="黑体" panose="02010609060101010101" pitchFamily="2" charset="-122"/>
            </a:endParaRPr>
          </a:p>
        </p:txBody>
      </p:sp>
      <p:sp>
        <p:nvSpPr>
          <p:cNvPr id="413703" name="Line 7"/>
          <p:cNvSpPr>
            <a:spLocks noChangeShapeType="1"/>
          </p:cNvSpPr>
          <p:nvPr/>
        </p:nvSpPr>
        <p:spPr bwMode="auto">
          <a:xfrm>
            <a:off x="2169016" y="547861"/>
            <a:ext cx="0" cy="18081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4" name="Line 8"/>
          <p:cNvSpPr>
            <a:spLocks noChangeShapeType="1"/>
          </p:cNvSpPr>
          <p:nvPr/>
        </p:nvSpPr>
        <p:spPr bwMode="auto">
          <a:xfrm>
            <a:off x="2174174" y="547861"/>
            <a:ext cx="5035550" cy="868363"/>
          </a:xfrm>
          <a:prstGeom prst="line">
            <a:avLst/>
          </a:prstGeom>
          <a:noFill/>
          <a:ln w="762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5" name="Rectangle 9"/>
          <p:cNvSpPr>
            <a:spLocks noChangeArrowheads="1"/>
          </p:cNvSpPr>
          <p:nvPr/>
        </p:nvSpPr>
        <p:spPr bwMode="auto">
          <a:xfrm>
            <a:off x="1892128" y="198610"/>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413706" name="Rectangle 10"/>
          <p:cNvSpPr>
            <a:spLocks noChangeArrowheads="1"/>
          </p:cNvSpPr>
          <p:nvPr/>
        </p:nvSpPr>
        <p:spPr bwMode="auto">
          <a:xfrm>
            <a:off x="7116855" y="198610"/>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B</a:t>
            </a:r>
            <a:endParaRPr kumimoji="1" lang="en-US" altLang="zh-CN" b="1">
              <a:solidFill>
                <a:srgbClr val="000099"/>
              </a:solidFill>
              <a:latin typeface="+mn-lt"/>
              <a:ea typeface="黑体" panose="02010609060101010101" pitchFamily="2" charset="-122"/>
            </a:endParaRPr>
          </a:p>
        </p:txBody>
      </p:sp>
      <p:sp>
        <p:nvSpPr>
          <p:cNvPr id="413707" name="Line 11"/>
          <p:cNvSpPr>
            <a:spLocks noChangeShapeType="1"/>
          </p:cNvSpPr>
          <p:nvPr/>
        </p:nvSpPr>
        <p:spPr bwMode="auto">
          <a:xfrm flipH="1">
            <a:off x="2041751" y="890761"/>
            <a:ext cx="6879" cy="1090613"/>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8" name="Rectangle 12"/>
          <p:cNvSpPr>
            <a:spLocks noChangeArrowheads="1"/>
          </p:cNvSpPr>
          <p:nvPr/>
        </p:nvSpPr>
        <p:spPr bwMode="auto">
          <a:xfrm>
            <a:off x="1804420" y="1222548"/>
            <a:ext cx="25968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anose="02010609060101010101" pitchFamily="2" charset="-122"/>
              </a:rPr>
              <a:t>t</a:t>
            </a:r>
            <a:endParaRPr kumimoji="1" lang="en-US" altLang="zh-CN" b="1" i="1">
              <a:solidFill>
                <a:srgbClr val="000099"/>
              </a:solidFill>
              <a:latin typeface="+mn-lt"/>
              <a:ea typeface="黑体" panose="02010609060101010101" pitchFamily="2" charset="-122"/>
            </a:endParaRPr>
          </a:p>
        </p:txBody>
      </p:sp>
      <p:sp>
        <p:nvSpPr>
          <p:cNvPr id="413709" name="Line 13"/>
          <p:cNvSpPr>
            <a:spLocks noChangeShapeType="1"/>
          </p:cNvSpPr>
          <p:nvPr/>
        </p:nvSpPr>
        <p:spPr bwMode="auto">
          <a:xfrm>
            <a:off x="7230362" y="536748"/>
            <a:ext cx="0" cy="1484312"/>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10" name="Line 14"/>
          <p:cNvSpPr>
            <a:spLocks noChangeShapeType="1"/>
          </p:cNvSpPr>
          <p:nvPr/>
        </p:nvSpPr>
        <p:spPr bwMode="auto">
          <a:xfrm flipH="1">
            <a:off x="2169016" y="1251124"/>
            <a:ext cx="5059627" cy="879475"/>
          </a:xfrm>
          <a:prstGeom prst="line">
            <a:avLst/>
          </a:prstGeom>
          <a:noFill/>
          <a:ln w="76200">
            <a:solidFill>
              <a:srgbClr val="9966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13711" name="Group 15"/>
          <p:cNvGrpSpPr/>
          <p:nvPr/>
        </p:nvGrpSpPr>
        <p:grpSpPr bwMode="auto">
          <a:xfrm>
            <a:off x="5899243" y="543098"/>
            <a:ext cx="1045633" cy="793750"/>
            <a:chOff x="3364" y="411"/>
            <a:chExt cx="608" cy="500"/>
          </a:xfrm>
        </p:grpSpPr>
        <p:sp>
          <p:nvSpPr>
            <p:cNvPr id="413712" name="Line 16"/>
            <p:cNvSpPr>
              <a:spLocks noChangeShapeType="1"/>
            </p:cNvSpPr>
            <p:nvPr/>
          </p:nvSpPr>
          <p:spPr bwMode="auto">
            <a:xfrm>
              <a:off x="3755" y="728"/>
              <a:ext cx="112" cy="183"/>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13"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anose="02010609060101010101" pitchFamily="2" charset="-122"/>
                </a:rPr>
                <a:t>碰撞</a:t>
              </a:r>
              <a:endParaRPr kumimoji="1" lang="zh-CN" altLang="en-US" b="1">
                <a:solidFill>
                  <a:srgbClr val="000099"/>
                </a:solidFill>
                <a:latin typeface="+mn-lt"/>
                <a:ea typeface="黑体" panose="02010609060101010101" pitchFamily="2" charset="-122"/>
              </a:endParaRPr>
            </a:p>
          </p:txBody>
        </p:sp>
      </p:grpSp>
      <p:sp>
        <p:nvSpPr>
          <p:cNvPr id="413714" name="Text Box 18"/>
          <p:cNvSpPr txBox="1">
            <a:spLocks noChangeArrowheads="1"/>
          </p:cNvSpPr>
          <p:nvPr/>
        </p:nvSpPr>
        <p:spPr bwMode="auto">
          <a:xfrm>
            <a:off x="7590408" y="3285480"/>
            <a:ext cx="2042547"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endParaRPr kumimoji="1" lang="en-US" altLang="zh-CN" b="1">
              <a:solidFill>
                <a:srgbClr val="000099"/>
              </a:solidFill>
              <a:latin typeface="+mn-lt"/>
              <a:ea typeface="黑体" panose="02010609060101010101" pitchFamily="2" charset="-122"/>
            </a:endParaRPr>
          </a:p>
          <a:p>
            <a:pPr eaLnBrk="0" hangingPunct="0">
              <a:lnSpc>
                <a:spcPct val="90000"/>
              </a:lnSpc>
            </a:pPr>
            <a:r>
              <a:rPr kumimoji="1" lang="en-US" altLang="zh-CN" b="1">
                <a:solidFill>
                  <a:srgbClr val="000099"/>
                </a:solidFill>
                <a:latin typeface="+mn-lt"/>
                <a:ea typeface="黑体" panose="02010609060101010101" pitchFamily="2" charset="-122"/>
              </a:rPr>
              <a:t>B </a:t>
            </a:r>
            <a:r>
              <a:rPr kumimoji="1" lang="zh-CN" altLang="en-US" b="1">
                <a:solidFill>
                  <a:srgbClr val="000099"/>
                </a:solidFill>
                <a:latin typeface="+mn-lt"/>
                <a:ea typeface="黑体" panose="02010609060101010101" pitchFamily="2" charset="-122"/>
              </a:rPr>
              <a:t>检测到信道空闲</a:t>
            </a:r>
            <a:endParaRPr kumimoji="1" lang="zh-CN" altLang="en-US" b="1">
              <a:solidFill>
                <a:srgbClr val="000099"/>
              </a:solidFill>
              <a:latin typeface="+mn-lt"/>
              <a:ea typeface="黑体" panose="02010609060101010101" pitchFamily="2" charset="-122"/>
            </a:endParaRPr>
          </a:p>
          <a:p>
            <a:pPr eaLnBrk="0" hangingPunct="0">
              <a:lnSpc>
                <a:spcPct val="90000"/>
              </a:lnSpc>
            </a:pPr>
            <a:r>
              <a:rPr kumimoji="1" lang="zh-CN" altLang="en-US" b="1">
                <a:solidFill>
                  <a:srgbClr val="000099"/>
                </a:solidFill>
                <a:latin typeface="+mn-lt"/>
                <a:ea typeface="黑体" panose="02010609060101010101" pitchFamily="2" charset="-122"/>
              </a:rPr>
              <a:t>发送数据</a:t>
            </a:r>
            <a:endParaRPr kumimoji="1" lang="zh-CN" altLang="en-US" b="1">
              <a:solidFill>
                <a:srgbClr val="000099"/>
              </a:solidFill>
              <a:latin typeface="+mn-lt"/>
              <a:ea typeface="黑体" panose="02010609060101010101" pitchFamily="2" charset="-122"/>
            </a:endParaRPr>
          </a:p>
        </p:txBody>
      </p:sp>
      <p:sp>
        <p:nvSpPr>
          <p:cNvPr id="413715" name="Text Box 19"/>
          <p:cNvSpPr txBox="1">
            <a:spLocks noChangeArrowheads="1"/>
          </p:cNvSpPr>
          <p:nvPr/>
        </p:nvSpPr>
        <p:spPr bwMode="auto">
          <a:xfrm>
            <a:off x="7590407" y="4102843"/>
            <a:ext cx="1314784"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 / 2</a:t>
            </a:r>
            <a:endParaRPr kumimoji="1" lang="en-US" altLang="zh-CN" b="1" baseline="30000">
              <a:solidFill>
                <a:srgbClr val="000099"/>
              </a:solidFill>
              <a:latin typeface="+mn-lt"/>
              <a:ea typeface="黑体" panose="02010609060101010101" pitchFamily="2" charset="-122"/>
            </a:endParaRPr>
          </a:p>
          <a:p>
            <a:pPr eaLnBrk="0" hangingPunct="0">
              <a:lnSpc>
                <a:spcPct val="90000"/>
              </a:lnSpc>
            </a:pPr>
            <a:r>
              <a:rPr kumimoji="1" lang="zh-CN" altLang="en-US" b="1">
                <a:solidFill>
                  <a:srgbClr val="000099"/>
                </a:solidFill>
                <a:latin typeface="+mn-lt"/>
                <a:ea typeface="黑体" panose="02010609060101010101" pitchFamily="2" charset="-122"/>
              </a:rPr>
              <a:t>发生碰撞</a:t>
            </a:r>
            <a:endParaRPr kumimoji="1" lang="zh-CN" altLang="en-US" b="1">
              <a:solidFill>
                <a:srgbClr val="000099"/>
              </a:solidFill>
              <a:latin typeface="+mn-lt"/>
              <a:ea typeface="黑体" panose="02010609060101010101" pitchFamily="2" charset="-122"/>
            </a:endParaRPr>
          </a:p>
        </p:txBody>
      </p:sp>
      <p:grpSp>
        <p:nvGrpSpPr>
          <p:cNvPr id="413716" name="Group 20"/>
          <p:cNvGrpSpPr/>
          <p:nvPr/>
        </p:nvGrpSpPr>
        <p:grpSpPr bwMode="auto">
          <a:xfrm>
            <a:off x="385592" y="1087610"/>
            <a:ext cx="4290881" cy="1187450"/>
            <a:chOff x="158" y="754"/>
            <a:chExt cx="2495" cy="748"/>
          </a:xfrm>
        </p:grpSpPr>
        <p:sp>
          <p:nvSpPr>
            <p:cNvPr id="413717" name="Text Box 21"/>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2</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endParaRPr kumimoji="1" lang="en-US" altLang="zh-CN" b="1">
                <a:solidFill>
                  <a:srgbClr val="000099"/>
                </a:solidFill>
                <a:latin typeface="+mn-lt"/>
                <a:ea typeface="黑体" panose="02010609060101010101" pitchFamily="2" charset="-122"/>
                <a:sym typeface="Symbol" panose="05050102010706020507" pitchFamily="18" charset="2"/>
              </a:endParaRPr>
            </a:p>
          </p:txBody>
        </p:sp>
        <p:sp>
          <p:nvSpPr>
            <p:cNvPr id="413718" name="Line 22"/>
            <p:cNvSpPr>
              <a:spLocks noChangeShapeType="1"/>
            </p:cNvSpPr>
            <p:nvPr/>
          </p:nvSpPr>
          <p:spPr bwMode="auto">
            <a:xfrm>
              <a:off x="913" y="1417"/>
              <a:ext cx="260"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13719" name="Group 23"/>
            <p:cNvGrpSpPr/>
            <p:nvPr/>
          </p:nvGrpSpPr>
          <p:grpSpPr bwMode="auto">
            <a:xfrm>
              <a:off x="1247" y="754"/>
              <a:ext cx="1406" cy="272"/>
              <a:chOff x="1247" y="754"/>
              <a:chExt cx="1406" cy="272"/>
            </a:xfrm>
          </p:grpSpPr>
          <p:sp>
            <p:nvSpPr>
              <p:cNvPr id="413720"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3721" name="Text Box 25"/>
              <p:cNvSpPr txBox="1">
                <a:spLocks noChangeArrowheads="1"/>
              </p:cNvSpPr>
              <p:nvPr/>
            </p:nvSpPr>
            <p:spPr bwMode="auto">
              <a:xfrm>
                <a:off x="1247" y="754"/>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A </a:t>
                </a:r>
                <a:r>
                  <a:rPr kumimoji="1" lang="zh-CN" altLang="en-US" b="1">
                    <a:solidFill>
                      <a:srgbClr val="000099"/>
                    </a:solidFill>
                    <a:latin typeface="+mn-lt"/>
                    <a:ea typeface="黑体" panose="02010609060101010101" pitchFamily="2" charset="-122"/>
                  </a:rPr>
                  <a:t>检测到发生碰撞</a:t>
                </a:r>
                <a:endParaRPr kumimoji="1" lang="zh-CN" altLang="en-US" b="1">
                  <a:solidFill>
                    <a:srgbClr val="000099"/>
                  </a:solidFill>
                  <a:latin typeface="+mn-lt"/>
                  <a:ea typeface="黑体" panose="02010609060101010101" pitchFamily="2" charset="-122"/>
                </a:endParaRPr>
              </a:p>
            </p:txBody>
          </p:sp>
        </p:grpSp>
      </p:grpSp>
      <p:grpSp>
        <p:nvGrpSpPr>
          <p:cNvPr id="413722" name="Group 26"/>
          <p:cNvGrpSpPr/>
          <p:nvPr/>
        </p:nvGrpSpPr>
        <p:grpSpPr bwMode="auto">
          <a:xfrm>
            <a:off x="7280237" y="424036"/>
            <a:ext cx="1998398" cy="942975"/>
            <a:chOff x="4167" y="336"/>
            <a:chExt cx="1162" cy="594"/>
          </a:xfrm>
        </p:grpSpPr>
        <p:grpSp>
          <p:nvGrpSpPr>
            <p:cNvPr id="413723" name="Group 27"/>
            <p:cNvGrpSpPr/>
            <p:nvPr/>
          </p:nvGrpSpPr>
          <p:grpSpPr bwMode="auto">
            <a:xfrm>
              <a:off x="4167" y="697"/>
              <a:ext cx="922" cy="233"/>
              <a:chOff x="4167" y="697"/>
              <a:chExt cx="922" cy="233"/>
            </a:xfrm>
          </p:grpSpPr>
          <p:sp>
            <p:nvSpPr>
              <p:cNvPr id="413724" name="Line 28"/>
              <p:cNvSpPr>
                <a:spLocks noChangeShapeType="1"/>
              </p:cNvSpPr>
              <p:nvPr/>
            </p:nvSpPr>
            <p:spPr bwMode="auto">
              <a:xfrm flipH="1">
                <a:off x="4167" y="847"/>
                <a:ext cx="261"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3725" name="Text Box 29"/>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  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r>
                  <a:rPr kumimoji="1" lang="en-US" altLang="zh-CN" b="1" baseline="30000">
                    <a:solidFill>
                      <a:srgbClr val="000099"/>
                    </a:solidFill>
                    <a:latin typeface="+mn-lt"/>
                    <a:ea typeface="黑体" panose="02010609060101010101" pitchFamily="2" charset="-122"/>
                  </a:rPr>
                  <a:t> </a:t>
                </a:r>
                <a:endParaRPr kumimoji="1" lang="en-US" altLang="zh-CN" b="1" baseline="30000">
                  <a:solidFill>
                    <a:srgbClr val="000099"/>
                  </a:solidFill>
                  <a:latin typeface="+mn-lt"/>
                  <a:ea typeface="黑体" panose="02010609060101010101" pitchFamily="2" charset="-122"/>
                </a:endParaRPr>
              </a:p>
            </p:txBody>
          </p:sp>
        </p:grpSp>
        <p:grpSp>
          <p:nvGrpSpPr>
            <p:cNvPr id="413726" name="Group 30"/>
            <p:cNvGrpSpPr/>
            <p:nvPr/>
          </p:nvGrpSpPr>
          <p:grpSpPr bwMode="auto">
            <a:xfrm>
              <a:off x="4286" y="336"/>
              <a:ext cx="1043" cy="256"/>
              <a:chOff x="4286" y="336"/>
              <a:chExt cx="1043" cy="256"/>
            </a:xfrm>
          </p:grpSpPr>
          <p:sp>
            <p:nvSpPr>
              <p:cNvPr id="413727"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3728" name="Text Box 32"/>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  B </a:t>
                </a:r>
                <a:r>
                  <a:rPr kumimoji="1" lang="zh-CN" altLang="en-US" b="1">
                    <a:solidFill>
                      <a:srgbClr val="000099"/>
                    </a:solidFill>
                    <a:latin typeface="+mn-lt"/>
                    <a:ea typeface="黑体" panose="02010609060101010101" pitchFamily="2" charset="-122"/>
                  </a:rPr>
                  <a:t>发送数据</a:t>
                </a:r>
                <a:endParaRPr kumimoji="1" lang="zh-CN" altLang="en-US" b="1">
                  <a:solidFill>
                    <a:srgbClr val="000099"/>
                  </a:solidFill>
                  <a:latin typeface="+mn-lt"/>
                  <a:ea typeface="黑体" panose="02010609060101010101" pitchFamily="2" charset="-122"/>
                </a:endParaRPr>
              </a:p>
            </p:txBody>
          </p:sp>
        </p:grpSp>
      </p:grpSp>
      <p:grpSp>
        <p:nvGrpSpPr>
          <p:cNvPr id="413729" name="Group 33"/>
          <p:cNvGrpSpPr/>
          <p:nvPr/>
        </p:nvGrpSpPr>
        <p:grpSpPr bwMode="auto">
          <a:xfrm>
            <a:off x="4519972" y="1263824"/>
            <a:ext cx="3931445" cy="1006475"/>
            <a:chOff x="2562" y="865"/>
            <a:chExt cx="2286" cy="634"/>
          </a:xfrm>
        </p:grpSpPr>
        <p:grpSp>
          <p:nvGrpSpPr>
            <p:cNvPr id="413730" name="Group 34"/>
            <p:cNvGrpSpPr/>
            <p:nvPr/>
          </p:nvGrpSpPr>
          <p:grpSpPr bwMode="auto">
            <a:xfrm>
              <a:off x="2562" y="1240"/>
              <a:ext cx="1546" cy="259"/>
              <a:chOff x="2562" y="1240"/>
              <a:chExt cx="1546" cy="259"/>
            </a:xfrm>
          </p:grpSpPr>
          <p:sp>
            <p:nvSpPr>
              <p:cNvPr id="413731"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3732" name="Text Box 36"/>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B </a:t>
                </a:r>
                <a:r>
                  <a:rPr kumimoji="1" lang="zh-CN" altLang="en-US" b="1">
                    <a:solidFill>
                      <a:srgbClr val="000099"/>
                    </a:solidFill>
                    <a:latin typeface="+mn-lt"/>
                    <a:ea typeface="黑体" panose="02010609060101010101" pitchFamily="2" charset="-122"/>
                  </a:rPr>
                  <a:t>检测到发生碰撞</a:t>
                </a:r>
                <a:endParaRPr kumimoji="1" lang="zh-CN" altLang="en-US" b="1">
                  <a:solidFill>
                    <a:srgbClr val="000099"/>
                  </a:solidFill>
                  <a:latin typeface="+mn-lt"/>
                  <a:ea typeface="黑体" panose="02010609060101010101" pitchFamily="2" charset="-122"/>
                </a:endParaRPr>
              </a:p>
            </p:txBody>
          </p:sp>
        </p:grpSp>
        <p:sp>
          <p:nvSpPr>
            <p:cNvPr id="413733" name="Line 37"/>
            <p:cNvSpPr>
              <a:spLocks noChangeShapeType="1"/>
            </p:cNvSpPr>
            <p:nvPr/>
          </p:nvSpPr>
          <p:spPr bwMode="auto">
            <a:xfrm flipH="1">
              <a:off x="4167" y="964"/>
              <a:ext cx="261"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3734" name="Text Box 38"/>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  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endParaRPr kumimoji="1" lang="en-US" altLang="zh-CN" b="1">
                <a:solidFill>
                  <a:srgbClr val="000099"/>
                </a:solidFill>
                <a:latin typeface="+mn-lt"/>
                <a:ea typeface="黑体" panose="02010609060101010101" pitchFamily="2" charset="-122"/>
                <a:sym typeface="Symbol" panose="05050102010706020507" pitchFamily="18" charset="2"/>
              </a:endParaRPr>
            </a:p>
          </p:txBody>
        </p:sp>
      </p:grpSp>
      <p:sp>
        <p:nvSpPr>
          <p:cNvPr id="413735" name="Rectangle 39"/>
          <p:cNvSpPr>
            <a:spLocks noChangeArrowheads="1"/>
          </p:cNvSpPr>
          <p:nvPr/>
        </p:nvSpPr>
        <p:spPr bwMode="auto">
          <a:xfrm>
            <a:off x="1973568" y="4220319"/>
            <a:ext cx="433388" cy="504825"/>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413736" name="Rectangle 40"/>
          <p:cNvSpPr>
            <a:spLocks noChangeArrowheads="1"/>
          </p:cNvSpPr>
          <p:nvPr/>
        </p:nvSpPr>
        <p:spPr bwMode="auto">
          <a:xfrm>
            <a:off x="7077909" y="4946303"/>
            <a:ext cx="433388" cy="501650"/>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endParaRPr kumimoji="1" lang="en-US" altLang="zh-CN" b="1">
              <a:solidFill>
                <a:srgbClr val="000099"/>
              </a:solidFill>
              <a:latin typeface="+mn-lt"/>
              <a:ea typeface="黑体" panose="02010609060101010101" pitchFamily="2" charset="-122"/>
            </a:endParaRPr>
          </a:p>
        </p:txBody>
      </p:sp>
      <p:grpSp>
        <p:nvGrpSpPr>
          <p:cNvPr id="413737" name="Group 41"/>
          <p:cNvGrpSpPr/>
          <p:nvPr/>
        </p:nvGrpSpPr>
        <p:grpSpPr bwMode="auto">
          <a:xfrm>
            <a:off x="2406956" y="4293344"/>
            <a:ext cx="4442222" cy="142875"/>
            <a:chOff x="1318" y="2795"/>
            <a:chExt cx="2583" cy="90"/>
          </a:xfrm>
          <a:solidFill>
            <a:srgbClr val="FF0000"/>
          </a:solidFill>
        </p:grpSpPr>
        <p:sp>
          <p:nvSpPr>
            <p:cNvPr id="413738" name="Rectangle 42"/>
            <p:cNvSpPr>
              <a:spLocks noChangeArrowheads="1"/>
            </p:cNvSpPr>
            <p:nvPr/>
          </p:nvSpPr>
          <p:spPr bwMode="auto">
            <a:xfrm>
              <a:off x="1318" y="2795"/>
              <a:ext cx="2462" cy="90"/>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39" name="Line 43"/>
            <p:cNvSpPr>
              <a:spLocks noChangeShapeType="1"/>
            </p:cNvSpPr>
            <p:nvPr/>
          </p:nvSpPr>
          <p:spPr bwMode="auto">
            <a:xfrm>
              <a:off x="3780" y="2841"/>
              <a:ext cx="121" cy="0"/>
            </a:xfrm>
            <a:prstGeom prst="line">
              <a:avLst/>
            </a:prstGeom>
            <a:grpFill/>
            <a:ln w="12700">
              <a:solidFill>
                <a:srgbClr val="333399"/>
              </a:solidFill>
              <a:rou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413740" name="Group 44"/>
          <p:cNvGrpSpPr/>
          <p:nvPr/>
        </p:nvGrpSpPr>
        <p:grpSpPr bwMode="auto">
          <a:xfrm>
            <a:off x="6434708" y="4507655"/>
            <a:ext cx="689637" cy="146050"/>
            <a:chOff x="3660" y="2930"/>
            <a:chExt cx="401" cy="92"/>
          </a:xfrm>
        </p:grpSpPr>
        <p:sp>
          <p:nvSpPr>
            <p:cNvPr id="413741"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42" name="Line 46"/>
            <p:cNvSpPr>
              <a:spLocks noChangeShapeType="1"/>
            </p:cNvSpPr>
            <p:nvPr/>
          </p:nvSpPr>
          <p:spPr bwMode="auto">
            <a:xfrm flipH="1">
              <a:off x="3660" y="2976"/>
              <a:ext cx="120"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13743" name="Line 47"/>
          <p:cNvSpPr>
            <a:spLocks noChangeShapeType="1"/>
          </p:cNvSpPr>
          <p:nvPr/>
        </p:nvSpPr>
        <p:spPr bwMode="auto">
          <a:xfrm>
            <a:off x="7014278" y="5089178"/>
            <a:ext cx="206375"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13744" name="Group 48"/>
          <p:cNvGrpSpPr/>
          <p:nvPr/>
        </p:nvGrpSpPr>
        <p:grpSpPr bwMode="auto">
          <a:xfrm>
            <a:off x="1973568" y="5616601"/>
            <a:ext cx="5537729" cy="503237"/>
            <a:chOff x="1066" y="3719"/>
            <a:chExt cx="3220" cy="317"/>
          </a:xfrm>
        </p:grpSpPr>
        <p:sp>
          <p:nvSpPr>
            <p:cNvPr id="413745"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46" name="Rectangle 50"/>
            <p:cNvSpPr>
              <a:spLocks noChangeArrowheads="1"/>
            </p:cNvSpPr>
            <p:nvPr/>
          </p:nvSpPr>
          <p:spPr bwMode="auto">
            <a:xfrm>
              <a:off x="1298" y="3765"/>
              <a:ext cx="2763" cy="90"/>
            </a:xfrm>
            <a:prstGeom prst="rect">
              <a:avLst/>
            </a:prstGeom>
            <a:solidFill>
              <a:srgbClr val="FF00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47"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413748"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endParaRPr kumimoji="1" lang="en-US" altLang="zh-CN" b="1">
                <a:solidFill>
                  <a:srgbClr val="000099"/>
                </a:solidFill>
                <a:latin typeface="+mn-lt"/>
                <a:ea typeface="黑体" panose="02010609060101010101" pitchFamily="2" charset="-122"/>
              </a:endParaRPr>
            </a:p>
          </p:txBody>
        </p:sp>
        <p:sp>
          <p:nvSpPr>
            <p:cNvPr id="413749" name="Line 53"/>
            <p:cNvSpPr>
              <a:spLocks noChangeShapeType="1"/>
            </p:cNvSpPr>
            <p:nvPr/>
          </p:nvSpPr>
          <p:spPr bwMode="auto">
            <a:xfrm flipH="1">
              <a:off x="1217" y="3946"/>
              <a:ext cx="120"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13750" name="Rectangle 54"/>
          <p:cNvSpPr>
            <a:spLocks noChangeArrowheads="1"/>
          </p:cNvSpPr>
          <p:nvPr/>
        </p:nvSpPr>
        <p:spPr bwMode="auto">
          <a:xfrm>
            <a:off x="6986761" y="3828404"/>
            <a:ext cx="137583" cy="146050"/>
          </a:xfrm>
          <a:prstGeom prst="rect">
            <a:avLst/>
          </a:prstGeom>
          <a:solidFill>
            <a:srgbClr val="9966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51" name="Rectangle 55"/>
          <p:cNvSpPr>
            <a:spLocks noChangeArrowheads="1"/>
          </p:cNvSpPr>
          <p:nvPr/>
        </p:nvSpPr>
        <p:spPr bwMode="auto">
          <a:xfrm>
            <a:off x="2406956" y="3612504"/>
            <a:ext cx="3683794" cy="144462"/>
          </a:xfrm>
          <a:prstGeom prst="rect">
            <a:avLst/>
          </a:prstGeom>
          <a:solidFill>
            <a:srgbClr val="FF0000"/>
          </a:solidFill>
          <a:ln w="12700">
            <a:solidFill>
              <a:srgbClr val="333399"/>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13752" name="Rectangle 56"/>
          <p:cNvSpPr>
            <a:spLocks noChangeArrowheads="1"/>
          </p:cNvSpPr>
          <p:nvPr/>
        </p:nvSpPr>
        <p:spPr bwMode="auto">
          <a:xfrm>
            <a:off x="1973568" y="3541067"/>
            <a:ext cx="433388" cy="504825"/>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413753" name="Rectangle 57"/>
          <p:cNvSpPr>
            <a:spLocks noChangeArrowheads="1"/>
          </p:cNvSpPr>
          <p:nvPr/>
        </p:nvSpPr>
        <p:spPr bwMode="auto">
          <a:xfrm>
            <a:off x="7077909" y="3541067"/>
            <a:ext cx="433388" cy="504825"/>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endParaRPr kumimoji="1" lang="en-US" altLang="zh-CN" b="1">
              <a:solidFill>
                <a:srgbClr val="000099"/>
              </a:solidFill>
              <a:latin typeface="+mn-lt"/>
              <a:ea typeface="黑体" panose="02010609060101010101" pitchFamily="2" charset="-122"/>
            </a:endParaRPr>
          </a:p>
        </p:txBody>
      </p:sp>
      <p:sp>
        <p:nvSpPr>
          <p:cNvPr id="413754" name="Line 58"/>
          <p:cNvSpPr>
            <a:spLocks noChangeShapeType="1"/>
          </p:cNvSpPr>
          <p:nvPr/>
        </p:nvSpPr>
        <p:spPr bwMode="auto">
          <a:xfrm>
            <a:off x="6090749" y="3685529"/>
            <a:ext cx="206375"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3755" name="Line 59"/>
          <p:cNvSpPr>
            <a:spLocks noChangeShapeType="1"/>
          </p:cNvSpPr>
          <p:nvPr/>
        </p:nvSpPr>
        <p:spPr bwMode="auto">
          <a:xfrm flipH="1">
            <a:off x="6780386" y="3899841"/>
            <a:ext cx="206375"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3756" name="Text Box 60"/>
          <p:cNvSpPr txBox="1">
            <a:spLocks noChangeArrowheads="1"/>
          </p:cNvSpPr>
          <p:nvPr/>
        </p:nvSpPr>
        <p:spPr bwMode="auto">
          <a:xfrm>
            <a:off x="564515" y="2519412"/>
            <a:ext cx="1114408"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dirty="0" smtClean="0">
                <a:solidFill>
                  <a:srgbClr val="000099"/>
                </a:solidFill>
                <a:latin typeface="+mn-lt"/>
                <a:ea typeface="黑体" panose="02010609060101010101" pitchFamily="2" charset="-122"/>
              </a:rPr>
              <a:t>t</a:t>
            </a:r>
            <a:r>
              <a:rPr kumimoji="1" lang="en-US" altLang="zh-CN" b="1" dirty="0" smtClean="0">
                <a:solidFill>
                  <a:srgbClr val="000099"/>
                </a:solidFill>
                <a:latin typeface="+mn-lt"/>
                <a:ea typeface="黑体" panose="02010609060101010101" pitchFamily="2" charset="-122"/>
              </a:rPr>
              <a:t> </a:t>
            </a:r>
            <a:r>
              <a:rPr kumimoji="1" lang="en-US" altLang="zh-CN" b="1" dirty="0">
                <a:solidFill>
                  <a:srgbClr val="000099"/>
                </a:solidFill>
                <a:latin typeface="+mn-lt"/>
                <a:ea typeface="黑体" panose="02010609060101010101" pitchFamily="2" charset="-122"/>
              </a:rPr>
              <a:t>= 0</a:t>
            </a:r>
            <a:endParaRPr kumimoji="1" lang="en-US" altLang="zh-CN" b="1" baseline="30000" dirty="0">
              <a:solidFill>
                <a:srgbClr val="000099"/>
              </a:solidFill>
              <a:latin typeface="+mn-lt"/>
              <a:ea typeface="黑体" panose="02010609060101010101" pitchFamily="2" charset="-122"/>
            </a:endParaRPr>
          </a:p>
          <a:p>
            <a:pPr eaLnBrk="0" hangingPunct="0">
              <a:lnSpc>
                <a:spcPct val="95000"/>
              </a:lnSpc>
            </a:pPr>
            <a:r>
              <a:rPr kumimoji="1" lang="en-US" altLang="zh-CN" b="1" dirty="0" smtClean="0">
                <a:solidFill>
                  <a:srgbClr val="000099"/>
                </a:solidFill>
                <a:latin typeface="+mn-lt"/>
                <a:ea typeface="黑体" panose="02010609060101010101" pitchFamily="2" charset="-122"/>
              </a:rPr>
              <a:t>A </a:t>
            </a:r>
            <a:r>
              <a:rPr kumimoji="1" lang="zh-CN" altLang="en-US" b="1" dirty="0">
                <a:solidFill>
                  <a:srgbClr val="000099"/>
                </a:solidFill>
                <a:latin typeface="+mn-lt"/>
                <a:ea typeface="黑体" panose="02010609060101010101" pitchFamily="2" charset="-122"/>
              </a:rPr>
              <a:t>检测到</a:t>
            </a:r>
            <a:endParaRPr kumimoji="1" lang="zh-CN" altLang="en-US" b="1" dirty="0">
              <a:solidFill>
                <a:srgbClr val="000099"/>
              </a:solidFill>
              <a:latin typeface="+mn-lt"/>
              <a:ea typeface="黑体" panose="02010609060101010101" pitchFamily="2" charset="-122"/>
            </a:endParaRPr>
          </a:p>
          <a:p>
            <a:pPr eaLnBrk="0" hangingPunct="0">
              <a:lnSpc>
                <a:spcPct val="95000"/>
              </a:lnSpc>
            </a:pPr>
            <a:r>
              <a:rPr kumimoji="1" lang="zh-CN" altLang="en-US" b="1" dirty="0">
                <a:solidFill>
                  <a:srgbClr val="000099"/>
                </a:solidFill>
                <a:latin typeface="+mn-lt"/>
                <a:ea typeface="黑体" panose="02010609060101010101" pitchFamily="2" charset="-122"/>
              </a:rPr>
              <a:t>信道空闲</a:t>
            </a:r>
            <a:endParaRPr kumimoji="1" lang="zh-CN" altLang="en-US" b="1" dirty="0">
              <a:solidFill>
                <a:srgbClr val="000099"/>
              </a:solidFill>
              <a:latin typeface="+mn-lt"/>
              <a:ea typeface="黑体" panose="02010609060101010101" pitchFamily="2" charset="-122"/>
            </a:endParaRPr>
          </a:p>
          <a:p>
            <a:pPr eaLnBrk="0" hangingPunct="0">
              <a:lnSpc>
                <a:spcPct val="95000"/>
              </a:lnSpc>
            </a:pPr>
            <a:r>
              <a:rPr kumimoji="1" lang="zh-CN" altLang="en-US" b="1" dirty="0">
                <a:solidFill>
                  <a:srgbClr val="000099"/>
                </a:solidFill>
                <a:latin typeface="+mn-lt"/>
                <a:ea typeface="黑体" panose="02010609060101010101" pitchFamily="2" charset="-122"/>
              </a:rPr>
              <a:t>发送数据</a:t>
            </a:r>
            <a:endParaRPr kumimoji="1" lang="zh-CN" altLang="en-US" b="1" dirty="0">
              <a:solidFill>
                <a:srgbClr val="000099"/>
              </a:solidFill>
              <a:latin typeface="+mn-lt"/>
              <a:ea typeface="黑体" panose="02010609060101010101" pitchFamily="2" charset="-122"/>
            </a:endParaRPr>
          </a:p>
        </p:txBody>
      </p:sp>
      <p:grpSp>
        <p:nvGrpSpPr>
          <p:cNvPr id="413757" name="Group 61"/>
          <p:cNvGrpSpPr/>
          <p:nvPr/>
        </p:nvGrpSpPr>
        <p:grpSpPr bwMode="auto">
          <a:xfrm>
            <a:off x="2302049" y="2952801"/>
            <a:ext cx="483261" cy="142875"/>
            <a:chOff x="1176" y="1872"/>
            <a:chExt cx="336" cy="96"/>
          </a:xfrm>
        </p:grpSpPr>
        <p:sp>
          <p:nvSpPr>
            <p:cNvPr id="413758" name="Rectangle 62"/>
            <p:cNvSpPr>
              <a:spLocks noChangeArrowheads="1"/>
            </p:cNvSpPr>
            <p:nvPr/>
          </p:nvSpPr>
          <p:spPr bwMode="auto">
            <a:xfrm>
              <a:off x="1176" y="1872"/>
              <a:ext cx="192" cy="96"/>
            </a:xfrm>
            <a:prstGeom prst="rect">
              <a:avLst/>
            </a:prstGeom>
            <a:solidFill>
              <a:srgbClr val="FF0000"/>
            </a:solidFill>
            <a:ln w="1270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59" name="Line 63"/>
            <p:cNvSpPr>
              <a:spLocks noChangeShapeType="1"/>
            </p:cNvSpPr>
            <p:nvPr/>
          </p:nvSpPr>
          <p:spPr bwMode="auto">
            <a:xfrm>
              <a:off x="1368" y="1926"/>
              <a:ext cx="144" cy="0"/>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13760" name="Rectangle 64"/>
          <p:cNvSpPr>
            <a:spLocks noChangeArrowheads="1"/>
          </p:cNvSpPr>
          <p:nvPr/>
        </p:nvSpPr>
        <p:spPr bwMode="auto">
          <a:xfrm>
            <a:off x="1973568" y="2881362"/>
            <a:ext cx="433388" cy="503238"/>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413761" name="Rectangle 65"/>
          <p:cNvSpPr>
            <a:spLocks noChangeArrowheads="1"/>
          </p:cNvSpPr>
          <p:nvPr/>
        </p:nvSpPr>
        <p:spPr bwMode="auto">
          <a:xfrm>
            <a:off x="7077909" y="2881362"/>
            <a:ext cx="433388" cy="503238"/>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endParaRPr kumimoji="1" lang="en-US" altLang="zh-CN" b="1">
              <a:solidFill>
                <a:srgbClr val="000099"/>
              </a:solidFill>
              <a:latin typeface="+mn-lt"/>
              <a:ea typeface="黑体" panose="02010609060101010101" pitchFamily="2" charset="-122"/>
            </a:endParaRPr>
          </a:p>
        </p:txBody>
      </p:sp>
      <p:sp>
        <p:nvSpPr>
          <p:cNvPr id="413762" name="Text Box 66"/>
          <p:cNvSpPr txBox="1">
            <a:spLocks noChangeArrowheads="1"/>
          </p:cNvSpPr>
          <p:nvPr/>
        </p:nvSpPr>
        <p:spPr bwMode="auto">
          <a:xfrm>
            <a:off x="958283" y="338311"/>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0</a:t>
            </a:r>
            <a:endParaRPr kumimoji="1" lang="en-US" altLang="zh-CN" b="1" baseline="30000">
              <a:solidFill>
                <a:srgbClr val="000099"/>
              </a:solidFill>
              <a:latin typeface="+mn-lt"/>
              <a:ea typeface="黑体" panose="02010609060101010101" pitchFamily="2" charset="-122"/>
            </a:endParaRPr>
          </a:p>
        </p:txBody>
      </p:sp>
      <p:sp>
        <p:nvSpPr>
          <p:cNvPr id="413763" name="Line 67"/>
          <p:cNvSpPr>
            <a:spLocks noChangeShapeType="1"/>
          </p:cNvSpPr>
          <p:nvPr/>
        </p:nvSpPr>
        <p:spPr bwMode="auto">
          <a:xfrm>
            <a:off x="1684034" y="543098"/>
            <a:ext cx="447146"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13764" name="Group 68"/>
          <p:cNvGrpSpPr/>
          <p:nvPr/>
        </p:nvGrpSpPr>
        <p:grpSpPr bwMode="auto">
          <a:xfrm>
            <a:off x="5015880" y="4725640"/>
            <a:ext cx="4617640" cy="839788"/>
            <a:chOff x="2835" y="3100"/>
            <a:chExt cx="2685" cy="529"/>
          </a:xfrm>
        </p:grpSpPr>
        <p:sp>
          <p:nvSpPr>
            <p:cNvPr id="413765" name="Text Box 69"/>
            <p:cNvSpPr txBox="1">
              <a:spLocks noChangeArrowheads="1"/>
            </p:cNvSpPr>
            <p:nvPr/>
          </p:nvSpPr>
          <p:spPr bwMode="auto">
            <a:xfrm>
              <a:off x="4332" y="3100"/>
              <a:ext cx="1188"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dirty="0">
                  <a:solidFill>
                    <a:srgbClr val="000099"/>
                  </a:solidFill>
                  <a:latin typeface="+mn-lt"/>
                  <a:ea typeface="黑体" panose="02010609060101010101" pitchFamily="2" charset="-122"/>
                </a:rPr>
                <a:t>t</a:t>
              </a:r>
              <a:r>
                <a:rPr kumimoji="1" lang="en-US" altLang="zh-CN" b="1" dirty="0">
                  <a:solidFill>
                    <a:srgbClr val="000099"/>
                  </a:solidFill>
                  <a:latin typeface="+mn-lt"/>
                  <a:ea typeface="黑体" panose="02010609060101010101" pitchFamily="2" charset="-122"/>
                </a:rPr>
                <a:t> = </a:t>
              </a:r>
              <a:r>
                <a:rPr kumimoji="1" lang="en-US" altLang="zh-CN" b="1" dirty="0">
                  <a:solidFill>
                    <a:srgbClr val="000099"/>
                  </a:solidFill>
                  <a:latin typeface="+mn-lt"/>
                  <a:ea typeface="黑体" panose="02010609060101010101" pitchFamily="2" charset="-122"/>
                  <a:sym typeface="Symbol" panose="05050102010706020507" pitchFamily="18" charset="2"/>
                </a:rPr>
                <a:t></a:t>
              </a:r>
              <a:endParaRPr kumimoji="1" lang="en-US" altLang="zh-CN" b="1" baseline="30000" dirty="0">
                <a:solidFill>
                  <a:srgbClr val="000099"/>
                </a:solidFill>
                <a:latin typeface="+mn-lt"/>
                <a:ea typeface="黑体" panose="02010609060101010101" pitchFamily="2" charset="-122"/>
              </a:endParaRPr>
            </a:p>
            <a:p>
              <a:pPr eaLnBrk="0" hangingPunct="0">
                <a:lnSpc>
                  <a:spcPct val="90000"/>
                </a:lnSpc>
              </a:pPr>
              <a:r>
                <a:rPr kumimoji="1" lang="en-US" altLang="zh-CN" b="1" dirty="0">
                  <a:solidFill>
                    <a:srgbClr val="000099"/>
                  </a:solidFill>
                  <a:latin typeface="+mn-lt"/>
                  <a:ea typeface="黑体" panose="02010609060101010101" pitchFamily="2" charset="-122"/>
                </a:rPr>
                <a:t>B </a:t>
              </a:r>
              <a:r>
                <a:rPr kumimoji="1" lang="zh-CN" altLang="en-US" b="1" dirty="0">
                  <a:solidFill>
                    <a:srgbClr val="000099"/>
                  </a:solidFill>
                  <a:latin typeface="+mn-lt"/>
                  <a:ea typeface="黑体" panose="02010609060101010101" pitchFamily="2" charset="-122"/>
                </a:rPr>
                <a:t>检测到发生碰撞</a:t>
              </a:r>
              <a:endParaRPr kumimoji="1" lang="zh-CN" altLang="en-US" b="1" dirty="0">
                <a:solidFill>
                  <a:srgbClr val="000099"/>
                </a:solidFill>
                <a:latin typeface="+mn-lt"/>
                <a:ea typeface="黑体" panose="02010609060101010101" pitchFamily="2" charset="-122"/>
              </a:endParaRPr>
            </a:p>
            <a:p>
              <a:pPr eaLnBrk="0" hangingPunct="0">
                <a:lnSpc>
                  <a:spcPct val="90000"/>
                </a:lnSpc>
              </a:pPr>
              <a:r>
                <a:rPr kumimoji="1" lang="zh-CN" altLang="en-US" b="1" dirty="0">
                  <a:solidFill>
                    <a:srgbClr val="000099"/>
                  </a:solidFill>
                  <a:latin typeface="+mn-lt"/>
                  <a:ea typeface="黑体" panose="02010609060101010101" pitchFamily="2" charset="-122"/>
                </a:rPr>
                <a:t>停止发送</a:t>
              </a:r>
              <a:endParaRPr kumimoji="1" lang="zh-CN" altLang="en-US" b="1" dirty="0">
                <a:solidFill>
                  <a:srgbClr val="000099"/>
                </a:solidFill>
                <a:latin typeface="+mn-lt"/>
                <a:ea typeface="黑体" panose="02010609060101010101" pitchFamily="2" charset="-122"/>
              </a:endParaRPr>
            </a:p>
          </p:txBody>
        </p:sp>
        <p:sp>
          <p:nvSpPr>
            <p:cNvPr id="413766" name="Text Box 70"/>
            <p:cNvSpPr txBox="1">
              <a:spLocks noChangeArrowheads="1"/>
            </p:cNvSpPr>
            <p:nvPr/>
          </p:nvSpPr>
          <p:spPr bwMode="auto">
            <a:xfrm>
              <a:off x="2835" y="3339"/>
              <a:ext cx="4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anose="02010609060101010101" pitchFamily="2" charset="-122"/>
                </a:rPr>
                <a:t>STOP</a:t>
              </a:r>
              <a:endParaRPr lang="en-US" altLang="zh-CN" b="1">
                <a:solidFill>
                  <a:srgbClr val="000099"/>
                </a:solidFill>
                <a:latin typeface="+mn-lt"/>
                <a:ea typeface="黑体" panose="02010609060101010101" pitchFamily="2" charset="-122"/>
              </a:endParaRPr>
            </a:p>
          </p:txBody>
        </p:sp>
      </p:grpSp>
      <p:grpSp>
        <p:nvGrpSpPr>
          <p:cNvPr id="413767" name="Group 71"/>
          <p:cNvGrpSpPr/>
          <p:nvPr/>
        </p:nvGrpSpPr>
        <p:grpSpPr bwMode="auto">
          <a:xfrm>
            <a:off x="491108" y="5373712"/>
            <a:ext cx="2682875" cy="863600"/>
            <a:chOff x="204" y="3566"/>
            <a:chExt cx="1560" cy="544"/>
          </a:xfrm>
        </p:grpSpPr>
        <p:sp>
          <p:nvSpPr>
            <p:cNvPr id="413768" name="Text Box 72"/>
            <p:cNvSpPr txBox="1">
              <a:spLocks noChangeArrowheads="1"/>
            </p:cNvSpPr>
            <p:nvPr/>
          </p:nvSpPr>
          <p:spPr bwMode="auto">
            <a:xfrm>
              <a:off x="204" y="3581"/>
              <a:ext cx="653"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2</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endParaRPr kumimoji="1" lang="en-US" altLang="zh-CN" b="1" baseline="30000">
                <a:solidFill>
                  <a:srgbClr val="000099"/>
                </a:solidFill>
                <a:latin typeface="+mn-lt"/>
                <a:ea typeface="黑体" panose="02010609060101010101" pitchFamily="2" charset="-122"/>
              </a:endParaRPr>
            </a:p>
            <a:p>
              <a:pPr eaLnBrk="0" hangingPunct="0">
                <a:lnSpc>
                  <a:spcPct val="90000"/>
                </a:lnSpc>
              </a:pPr>
              <a:r>
                <a:rPr kumimoji="1" lang="en-US" altLang="zh-CN" b="1">
                  <a:solidFill>
                    <a:srgbClr val="000099"/>
                  </a:solidFill>
                  <a:latin typeface="+mn-lt"/>
                  <a:ea typeface="黑体" panose="02010609060101010101" pitchFamily="2" charset="-122"/>
                </a:rPr>
                <a:t>A </a:t>
              </a:r>
              <a:r>
                <a:rPr kumimoji="1" lang="zh-CN" altLang="en-US" b="1">
                  <a:solidFill>
                    <a:srgbClr val="000099"/>
                  </a:solidFill>
                  <a:latin typeface="+mn-lt"/>
                  <a:ea typeface="黑体" panose="02010609060101010101" pitchFamily="2" charset="-122"/>
                </a:rPr>
                <a:t>检测到</a:t>
              </a:r>
              <a:endParaRPr kumimoji="1" lang="zh-CN" altLang="en-US" b="1">
                <a:solidFill>
                  <a:srgbClr val="000099"/>
                </a:solidFill>
                <a:latin typeface="+mn-lt"/>
                <a:ea typeface="黑体" panose="02010609060101010101" pitchFamily="2" charset="-122"/>
              </a:endParaRPr>
            </a:p>
            <a:p>
              <a:pPr eaLnBrk="0" hangingPunct="0">
                <a:lnSpc>
                  <a:spcPct val="90000"/>
                </a:lnSpc>
              </a:pPr>
              <a:r>
                <a:rPr kumimoji="1" lang="zh-CN" altLang="en-US" b="1">
                  <a:solidFill>
                    <a:srgbClr val="000099"/>
                  </a:solidFill>
                  <a:latin typeface="+mn-lt"/>
                  <a:ea typeface="黑体" panose="02010609060101010101" pitchFamily="2" charset="-122"/>
                </a:rPr>
                <a:t>发生碰撞</a:t>
              </a:r>
              <a:endParaRPr kumimoji="1" lang="zh-CN" altLang="en-US" b="1">
                <a:solidFill>
                  <a:srgbClr val="000099"/>
                </a:solidFill>
                <a:latin typeface="+mn-lt"/>
                <a:ea typeface="黑体" panose="02010609060101010101" pitchFamily="2" charset="-122"/>
              </a:endParaRPr>
            </a:p>
          </p:txBody>
        </p:sp>
        <p:sp>
          <p:nvSpPr>
            <p:cNvPr id="413769" name="Text Box 73"/>
            <p:cNvSpPr txBox="1">
              <a:spLocks noChangeArrowheads="1"/>
            </p:cNvSpPr>
            <p:nvPr/>
          </p:nvSpPr>
          <p:spPr bwMode="auto">
            <a:xfrm>
              <a:off x="1294" y="3566"/>
              <a:ext cx="4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anose="02010609060101010101" pitchFamily="2" charset="-122"/>
                </a:rPr>
                <a:t>STOP</a:t>
              </a:r>
              <a:endParaRPr lang="en-US" altLang="zh-CN" b="1">
                <a:solidFill>
                  <a:srgbClr val="000099"/>
                </a:solidFill>
                <a:latin typeface="+mn-lt"/>
                <a:ea typeface="黑体" panose="02010609060101010101" pitchFamily="2" charset="-122"/>
              </a:endParaRPr>
            </a:p>
          </p:txBody>
        </p:sp>
      </p:grpSp>
      <p:sp>
        <p:nvSpPr>
          <p:cNvPr id="413770" name="Rectangle 74"/>
          <p:cNvSpPr>
            <a:spLocks noChangeArrowheads="1"/>
          </p:cNvSpPr>
          <p:nvPr/>
        </p:nvSpPr>
        <p:spPr bwMode="auto">
          <a:xfrm>
            <a:off x="1973568" y="4946303"/>
            <a:ext cx="433388" cy="501650"/>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413771" name="Rectangle 75"/>
          <p:cNvSpPr>
            <a:spLocks noChangeArrowheads="1"/>
          </p:cNvSpPr>
          <p:nvPr/>
        </p:nvSpPr>
        <p:spPr bwMode="auto">
          <a:xfrm>
            <a:off x="7077909" y="4220319"/>
            <a:ext cx="433388" cy="504825"/>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endParaRPr kumimoji="1" lang="en-US" altLang="zh-CN" b="1">
              <a:solidFill>
                <a:srgbClr val="000099"/>
              </a:solidFill>
              <a:latin typeface="+mn-lt"/>
              <a:ea typeface="黑体" panose="02010609060101010101" pitchFamily="2" charset="-122"/>
            </a:endParaRPr>
          </a:p>
        </p:txBody>
      </p:sp>
      <p:sp>
        <p:nvSpPr>
          <p:cNvPr id="413772" name="Text Box 76"/>
          <p:cNvSpPr txBox="1">
            <a:spLocks noChangeArrowheads="1"/>
          </p:cNvSpPr>
          <p:nvPr/>
        </p:nvSpPr>
        <p:spPr bwMode="auto">
          <a:xfrm>
            <a:off x="7374441" y="1671811"/>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anose="02010609060101010101" pitchFamily="2" charset="-122"/>
              </a:rPr>
              <a:t>单程端到端</a:t>
            </a:r>
            <a:endParaRPr lang="zh-CN" altLang="en-US" sz="2400" b="1" dirty="0">
              <a:solidFill>
                <a:srgbClr val="000099"/>
              </a:solidFill>
              <a:latin typeface="+mn-lt"/>
              <a:ea typeface="黑体" panose="02010609060101010101" pitchFamily="2" charset="-122"/>
            </a:endParaRPr>
          </a:p>
          <a:p>
            <a:pPr algn="ctr"/>
            <a:r>
              <a:rPr lang="zh-CN" altLang="en-US" sz="2400" b="1" dirty="0">
                <a:solidFill>
                  <a:srgbClr val="000099"/>
                </a:solidFill>
                <a:latin typeface="+mn-lt"/>
                <a:ea typeface="黑体" panose="02010609060101010101" pitchFamily="2" charset="-122"/>
              </a:rPr>
              <a:t>传播时延记</a:t>
            </a:r>
            <a:r>
              <a:rPr lang="zh-CN" altLang="en-US" sz="2400" b="1" dirty="0" smtClean="0">
                <a:solidFill>
                  <a:srgbClr val="000099"/>
                </a:solidFill>
                <a:latin typeface="+mn-lt"/>
                <a:ea typeface="黑体" panose="02010609060101010101" pitchFamily="2" charset="-122"/>
              </a:rPr>
              <a:t>为 </a:t>
            </a:r>
            <a:r>
              <a:rPr lang="zh-CN" altLang="en-US" sz="2400" b="1" i="1" dirty="0" smtClean="0">
                <a:solidFill>
                  <a:srgbClr val="000099"/>
                </a:solidFill>
                <a:latin typeface="+mn-lt"/>
                <a:ea typeface="黑体" panose="02010609060101010101" pitchFamily="2" charset="-122"/>
                <a:sym typeface="Symbol" panose="05050102010706020507" pitchFamily="18" charset="2"/>
              </a:rPr>
              <a:t></a:t>
            </a:r>
            <a:r>
              <a:rPr lang="zh-CN" altLang="en-US" sz="2400" b="1" dirty="0" smtClean="0">
                <a:solidFill>
                  <a:srgbClr val="000099"/>
                </a:solidFill>
                <a:latin typeface="+mn-lt"/>
                <a:ea typeface="黑体" panose="02010609060101010101" pitchFamily="2" charset="-122"/>
              </a:rPr>
              <a:t> </a:t>
            </a:r>
            <a:endParaRPr lang="zh-CN" altLang="en-US" sz="2400" b="1" dirty="0">
              <a:solidFill>
                <a:srgbClr val="000099"/>
              </a:solidFill>
              <a:latin typeface="+mn-lt"/>
              <a:ea typeface="黑体" panose="02010609060101010101" pitchFamily="2" charset="-122"/>
            </a:endParaRPr>
          </a:p>
        </p:txBody>
      </p:sp>
      <p:sp>
        <p:nvSpPr>
          <p:cNvPr id="2" name="灯片编号占位符 1"/>
          <p:cNvSpPr>
            <a:spLocks noGrp="1"/>
          </p:cNvSpPr>
          <p:nvPr>
            <p:ph type="sldNum" sz="quarter" idx="12"/>
          </p:nvPr>
        </p:nvSpPr>
        <p:spPr/>
        <p:txBody>
          <a:bodyPr/>
          <a:p>
            <a:fld id="{137DC1DE-D772-415A-B75D-6C2A3BBF0EE5}"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3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37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37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3761"/>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413756"/>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413757"/>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7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7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7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37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3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37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3714"/>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413714"/>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413750"/>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413750"/>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413755"/>
                                        </p:tgtEl>
                                        <p:attrNameLst>
                                          <p:attrName>style.visibility</p:attrName>
                                        </p:attrNameLst>
                                      </p:cBhvr>
                                      <p:tavLst>
                                        <p:tav tm="0">
                                          <p:val>
                                            <p:strVal val="hidden"/>
                                          </p:val>
                                        </p:tav>
                                        <p:tav tm="50000">
                                          <p:val>
                                            <p:strVal val="visible"/>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37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3771"/>
                                        </p:tgtEl>
                                        <p:attrNameLst>
                                          <p:attrName>style.visibility</p:attrName>
                                        </p:attrNameLst>
                                      </p:cBhvr>
                                      <p:to>
                                        <p:strVal val="visible"/>
                                      </p:to>
                                    </p:set>
                                  </p:childTnLst>
                                </p:cTn>
                              </p:par>
                            </p:childTnLst>
                          </p:cTn>
                        </p:par>
                        <p:par>
                          <p:cTn id="47" fill="hold">
                            <p:stCondLst>
                              <p:cond delay="0"/>
                            </p:stCondLst>
                            <p:childTnLst>
                              <p:par>
                                <p:cTn id="48" presetID="22" presetClass="entr" presetSubtype="8" fill="hold" nodeType="afterEffect">
                                  <p:stCondLst>
                                    <p:cond delay="0"/>
                                  </p:stCondLst>
                                  <p:childTnLst>
                                    <p:set>
                                      <p:cBhvr>
                                        <p:cTn id="49" dur="1" fill="hold">
                                          <p:stCondLst>
                                            <p:cond delay="0"/>
                                          </p:stCondLst>
                                        </p:cTn>
                                        <p:tgtEl>
                                          <p:spTgt spid="413737"/>
                                        </p:tgtEl>
                                        <p:attrNameLst>
                                          <p:attrName>style.visibility</p:attrName>
                                        </p:attrNameLst>
                                      </p:cBhvr>
                                      <p:to>
                                        <p:strVal val="visible"/>
                                      </p:to>
                                    </p:set>
                                    <p:animEffect transition="in" filter="wipe(left)">
                                      <p:cBhvr>
                                        <p:cTn id="50" dur="7000"/>
                                        <p:tgtEl>
                                          <p:spTgt spid="413737"/>
                                        </p:tgtEl>
                                      </p:cBhvr>
                                    </p:animEffect>
                                  </p:childTnLst>
                                </p:cTn>
                              </p:par>
                              <p:par>
                                <p:cTn id="51" presetID="22" presetClass="entr" presetSubtype="2" fill="hold" nodeType="withEffect">
                                  <p:stCondLst>
                                    <p:cond delay="6000"/>
                                  </p:stCondLst>
                                  <p:childTnLst>
                                    <p:set>
                                      <p:cBhvr>
                                        <p:cTn id="52" dur="1" fill="hold">
                                          <p:stCondLst>
                                            <p:cond delay="0"/>
                                          </p:stCondLst>
                                        </p:cTn>
                                        <p:tgtEl>
                                          <p:spTgt spid="413740"/>
                                        </p:tgtEl>
                                        <p:attrNameLst>
                                          <p:attrName>style.visibility</p:attrName>
                                        </p:attrNameLst>
                                      </p:cBhvr>
                                      <p:to>
                                        <p:strVal val="visible"/>
                                      </p:to>
                                    </p:set>
                                    <p:animEffect transition="in" filter="wipe(right)">
                                      <p:cBhvr>
                                        <p:cTn id="53" dur="1000"/>
                                        <p:tgtEl>
                                          <p:spTgt spid="413740"/>
                                        </p:tgtEl>
                                      </p:cBhvr>
                                    </p:animEffect>
                                  </p:childTnLst>
                                </p:cTn>
                              </p:par>
                            </p:childTnLst>
                          </p:cTn>
                        </p:par>
                        <p:par>
                          <p:cTn id="54" fill="hold">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413715"/>
                                        </p:tgtEl>
                                        <p:attrNameLst>
                                          <p:attrName>style.visibility</p:attrName>
                                        </p:attrNameLst>
                                      </p:cBhvr>
                                      <p:to>
                                        <p:strVal val="visible"/>
                                      </p:to>
                                    </p:set>
                                  </p:childTnLst>
                                </p:cTn>
                              </p:par>
                            </p:childTnLst>
                          </p:cTn>
                        </p:par>
                        <p:par>
                          <p:cTn id="57" fill="hold">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413715"/>
                                        </p:tgtEl>
                                        <p:attrNameLst>
                                          <p:attrName>style.visibility</p:attrName>
                                        </p:attrNameLst>
                                      </p:cBhvr>
                                      <p:tavLst>
                                        <p:tav tm="0">
                                          <p:val>
                                            <p:strVal val="hidden"/>
                                          </p:val>
                                        </p:tav>
                                        <p:tav tm="50000">
                                          <p:val>
                                            <p:strVal val="visible"/>
                                          </p:val>
                                        </p:tav>
                                      </p:tavLst>
                                    </p:anim>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3770"/>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13736"/>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41369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1369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13743"/>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nodeType="afterEffect">
                                  <p:stCondLst>
                                    <p:cond delay="0"/>
                                  </p:stCondLst>
                                  <p:childTnLst>
                                    <p:set>
                                      <p:cBhvr>
                                        <p:cTn id="76" dur="1" fill="hold">
                                          <p:stCondLst>
                                            <p:cond delay="0"/>
                                          </p:stCondLst>
                                        </p:cTn>
                                        <p:tgtEl>
                                          <p:spTgt spid="413764"/>
                                        </p:tgtEl>
                                        <p:attrNameLst>
                                          <p:attrName>style.visibility</p:attrName>
                                        </p:attrNameLst>
                                      </p:cBhvr>
                                      <p:to>
                                        <p:strVal val="visible"/>
                                      </p:to>
                                    </p:set>
                                  </p:childTnLst>
                                </p:cTn>
                              </p:par>
                            </p:childTnLst>
                          </p:cTn>
                        </p:par>
                        <p:par>
                          <p:cTn id="77" fill="hold">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413764"/>
                                        </p:tgtEl>
                                        <p:attrNameLst>
                                          <p:attrName>style.visibility</p:attrName>
                                        </p:attrNameLst>
                                      </p:cBhvr>
                                      <p:tavLst>
                                        <p:tav tm="0">
                                          <p:val>
                                            <p:strVal val="hidden"/>
                                          </p:val>
                                        </p:tav>
                                        <p:tav tm="50000">
                                          <p:val>
                                            <p:strVal val="visible"/>
                                          </p:val>
                                        </p:tav>
                                      </p:tavLst>
                                    </p:anim>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13744"/>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nodeType="afterEffect">
                                  <p:stCondLst>
                                    <p:cond delay="0"/>
                                  </p:stCondLst>
                                  <p:childTnLst>
                                    <p:set>
                                      <p:cBhvr>
                                        <p:cTn id="86" dur="1" fill="hold">
                                          <p:stCondLst>
                                            <p:cond delay="0"/>
                                          </p:stCondLst>
                                        </p:cTn>
                                        <p:tgtEl>
                                          <p:spTgt spid="413767"/>
                                        </p:tgtEl>
                                        <p:attrNameLst>
                                          <p:attrName>style.visibility</p:attrName>
                                        </p:attrNameLst>
                                      </p:cBhvr>
                                      <p:to>
                                        <p:strVal val="visible"/>
                                      </p:to>
                                    </p:set>
                                  </p:childTnLst>
                                </p:cTn>
                              </p:par>
                            </p:childTnLst>
                          </p:cTn>
                        </p:par>
                        <p:par>
                          <p:cTn id="87" fill="hold">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4137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13699" grpId="0" animBg="1"/>
      <p:bldP spid="413714" grpId="0"/>
      <p:bldP spid="413714" grpId="1"/>
      <p:bldP spid="413715" grpId="0"/>
      <p:bldP spid="413715" grpId="1"/>
      <p:bldP spid="413735" grpId="0" animBg="1"/>
      <p:bldP spid="413736" grpId="0" animBg="1"/>
      <p:bldP spid="413743" grpId="0" animBg="1"/>
      <p:bldP spid="413750" grpId="0" animBg="1"/>
      <p:bldP spid="413750" grpId="1" animBg="1"/>
      <p:bldP spid="413750" grpId="2" animBg="1"/>
      <p:bldP spid="413751" grpId="0" animBg="1"/>
      <p:bldP spid="413752" grpId="0" animBg="1"/>
      <p:bldP spid="413753" grpId="0" animBg="1"/>
      <p:bldP spid="413754" grpId="0" animBg="1"/>
      <p:bldP spid="413755" grpId="0" animBg="1"/>
      <p:bldP spid="413755" grpId="1" animBg="1"/>
      <p:bldP spid="413756" grpId="0"/>
      <p:bldP spid="413756" grpId="1"/>
      <p:bldP spid="413760" grpId="0" animBg="1"/>
      <p:bldP spid="413761" grpId="0" animBg="1"/>
      <p:bldP spid="413770" grpId="0" animBg="1"/>
      <p:bldP spid="41377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pPr algn="ctr"/>
            <a:r>
              <a:rPr lang="zh-CN" altLang="en-US" dirty="0"/>
              <a:t>争用期</a:t>
            </a:r>
            <a:endParaRPr lang="zh-CN" altLang="en-US" dirty="0"/>
          </a:p>
        </p:txBody>
      </p:sp>
      <p:sp>
        <p:nvSpPr>
          <p:cNvPr id="415747" name="Rectangle 3"/>
          <p:cNvSpPr>
            <a:spLocks noGrp="1" noChangeArrowheads="1"/>
          </p:cNvSpPr>
          <p:nvPr>
            <p:ph idx="1"/>
          </p:nvPr>
        </p:nvSpPr>
        <p:spPr/>
        <p:txBody>
          <a:bodyPr/>
          <a:lstStyle/>
          <a:p>
            <a:r>
              <a:rPr lang="zh-CN" altLang="en-US" dirty="0"/>
              <a:t>最先发送数据帧的站，在发送数据帧后</a:t>
            </a:r>
            <a:r>
              <a:rPr lang="zh-CN" altLang="en-US" dirty="0">
                <a:solidFill>
                  <a:srgbClr val="FF0000"/>
                </a:solidFill>
              </a:rPr>
              <a:t>至多</a:t>
            </a:r>
            <a:r>
              <a:rPr lang="zh-CN" altLang="en-US" dirty="0"/>
              <a:t>经过时间 </a:t>
            </a:r>
            <a:r>
              <a:rPr lang="en-US" altLang="zh-CN" dirty="0">
                <a:solidFill>
                  <a:srgbClr val="FF0000"/>
                </a:solidFill>
              </a:rPr>
              <a:t>2</a:t>
            </a:r>
            <a:r>
              <a:rPr lang="en-US" altLang="zh-CN" i="1" dirty="0">
                <a:solidFill>
                  <a:srgbClr val="FF0000"/>
                </a:solidFill>
                <a:sym typeface="Symbol" panose="05050102010706020507" pitchFamily="18" charset="2"/>
              </a:rPr>
              <a:t> </a:t>
            </a:r>
            <a:r>
              <a:rPr lang="zh-CN" altLang="en-US" dirty="0">
                <a:solidFill>
                  <a:srgbClr val="FF0000"/>
                </a:solidFill>
                <a:sym typeface="Symbol" panose="05050102010706020507" pitchFamily="18" charset="2"/>
              </a:rPr>
              <a:t>（两倍的端到端往返时延）</a:t>
            </a:r>
            <a:r>
              <a:rPr lang="zh-CN" altLang="en-US" dirty="0"/>
              <a:t>就可知道发送的数据帧是否遭受了碰撞。</a:t>
            </a:r>
            <a:endParaRPr lang="zh-CN" altLang="en-US" dirty="0"/>
          </a:p>
          <a:p>
            <a:r>
              <a:rPr lang="zh-CN" altLang="en-US" dirty="0"/>
              <a:t>以太网的端到端往返时延 </a:t>
            </a:r>
            <a:r>
              <a:rPr lang="en-US" altLang="zh-CN" dirty="0"/>
              <a:t>2</a:t>
            </a:r>
            <a:r>
              <a:rPr lang="en-US" altLang="zh-CN" i="1" dirty="0">
                <a:sym typeface="Symbol" panose="05050102010706020507" pitchFamily="18" charset="2"/>
              </a:rPr>
              <a:t> </a:t>
            </a:r>
            <a:r>
              <a:rPr lang="zh-CN" altLang="en-US" dirty="0"/>
              <a:t>称为</a:t>
            </a:r>
            <a:r>
              <a:rPr lang="zh-CN" altLang="en-US" dirty="0">
                <a:solidFill>
                  <a:srgbClr val="FF0000"/>
                </a:solidFill>
              </a:rPr>
              <a:t>争用期，</a:t>
            </a:r>
            <a:r>
              <a:rPr lang="zh-CN" altLang="en-US" dirty="0"/>
              <a:t>或</a:t>
            </a:r>
            <a:r>
              <a:rPr lang="zh-CN" altLang="en-US" dirty="0">
                <a:solidFill>
                  <a:srgbClr val="FF0000"/>
                </a:solidFill>
              </a:rPr>
              <a:t>碰撞窗口。</a:t>
            </a:r>
            <a:endParaRPr lang="zh-CN" altLang="en-US" dirty="0">
              <a:solidFill>
                <a:srgbClr val="FF0000"/>
              </a:solidFill>
            </a:endParaRPr>
          </a:p>
          <a:p>
            <a:r>
              <a:rPr lang="zh-CN" altLang="en-US" dirty="0">
                <a:solidFill>
                  <a:srgbClr val="0000FF"/>
                </a:solidFill>
              </a:rPr>
              <a:t>经过争用期这段时间还没有检测到碰撞，才能肯定这次发送不会发生碰撞</a:t>
            </a:r>
            <a:r>
              <a:rPr lang="zh-CN" altLang="en-US" dirty="0" smtClean="0">
                <a:solidFill>
                  <a:srgbClr val="0000FF"/>
                </a:solidFill>
              </a:rPr>
              <a:t>。</a:t>
            </a:r>
            <a:endParaRPr lang="zh-CN" altLang="en-US" dirty="0">
              <a:solidFill>
                <a:srgbClr val="0000FF"/>
              </a:solidFill>
            </a:endParaRPr>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57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5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495300" y="188640"/>
            <a:ext cx="9066212" cy="1440160"/>
          </a:xfrm>
        </p:spPr>
        <p:txBody>
          <a:bodyPr/>
          <a:lstStyle/>
          <a:p>
            <a:pPr algn="ctr"/>
            <a:r>
              <a:rPr lang="zh-CN" altLang="en-US" sz="4000" dirty="0"/>
              <a:t>二进制指数类型退避算法 </a:t>
            </a:r>
            <a:br>
              <a:rPr lang="en-US" altLang="zh-CN" sz="4000" dirty="0" smtClean="0"/>
            </a:br>
            <a:r>
              <a:rPr lang="en-US" altLang="zh-CN" sz="4000" dirty="0" smtClean="0"/>
              <a:t>(</a:t>
            </a:r>
            <a:r>
              <a:rPr lang="en-US" altLang="zh-CN" sz="4000" dirty="0"/>
              <a:t>truncated binary exponential type)</a:t>
            </a:r>
            <a:endParaRPr lang="en-US" altLang="zh-CN" sz="4000" dirty="0"/>
          </a:p>
        </p:txBody>
      </p:sp>
      <p:sp>
        <p:nvSpPr>
          <p:cNvPr id="416771" name="Rectangle 3"/>
          <p:cNvSpPr>
            <a:spLocks noGrp="1" noChangeArrowheads="1"/>
          </p:cNvSpPr>
          <p:nvPr>
            <p:ph idx="1"/>
          </p:nvPr>
        </p:nvSpPr>
        <p:spPr>
          <a:xfrm>
            <a:off x="495300" y="1700808"/>
            <a:ext cx="9066212" cy="4430117"/>
          </a:xfrm>
        </p:spPr>
        <p:txBody>
          <a:bodyPr/>
          <a:lstStyle/>
          <a:p>
            <a:r>
              <a:rPr lang="zh-CN" altLang="en-US" sz="2800" dirty="0"/>
              <a:t>发生碰撞的站在停止发送数据后，要推迟（退避）一个</a:t>
            </a:r>
            <a:r>
              <a:rPr lang="zh-CN" altLang="en-US" sz="2800" dirty="0">
                <a:solidFill>
                  <a:srgbClr val="FF0000"/>
                </a:solidFill>
              </a:rPr>
              <a:t>随机时间</a:t>
            </a:r>
            <a:r>
              <a:rPr lang="zh-CN" altLang="en-US" sz="2800" dirty="0"/>
              <a:t>才能再发送数据。</a:t>
            </a:r>
            <a:endParaRPr lang="zh-CN" altLang="en-US" sz="2800" dirty="0"/>
          </a:p>
          <a:p>
            <a:pPr lvl="1"/>
            <a:r>
              <a:rPr lang="zh-CN" altLang="en-US" sz="2400" dirty="0">
                <a:solidFill>
                  <a:srgbClr val="0000FF"/>
                </a:solidFill>
                <a:latin typeface="Arial" panose="020B0604020202020204" pitchFamily="34" charset="0"/>
                <a:ea typeface="黑体" panose="02010609060101010101" pitchFamily="2" charset="-122"/>
              </a:rPr>
              <a:t>基本退避时间取为争用期 </a:t>
            </a:r>
            <a:r>
              <a:rPr lang="en-US" altLang="zh-CN" sz="2400" dirty="0">
                <a:solidFill>
                  <a:srgbClr val="0000FF"/>
                </a:solidFill>
                <a:latin typeface="Arial" panose="020B0604020202020204" pitchFamily="34" charset="0"/>
                <a:ea typeface="黑体" panose="02010609060101010101" pitchFamily="2" charset="-122"/>
              </a:rPr>
              <a:t>2</a:t>
            </a:r>
            <a:r>
              <a:rPr lang="en-US" altLang="zh-CN" sz="2400" i="1" dirty="0">
                <a:solidFill>
                  <a:srgbClr val="0000FF"/>
                </a:solidFill>
                <a:latin typeface="Arial" panose="020B0604020202020204" pitchFamily="34" charset="0"/>
                <a:ea typeface="黑体" panose="02010609060101010101" pitchFamily="2" charset="-122"/>
                <a:sym typeface="Symbol" panose="05050102010706020507" pitchFamily="18" charset="2"/>
              </a:rPr>
              <a:t></a:t>
            </a:r>
            <a:r>
              <a:rPr lang="zh-CN" altLang="en-US" sz="2400" dirty="0">
                <a:solidFill>
                  <a:srgbClr val="0000FF"/>
                </a:solidFill>
                <a:latin typeface="Arial" panose="020B0604020202020204" pitchFamily="34" charset="0"/>
                <a:ea typeface="黑体" panose="02010609060101010101" pitchFamily="2" charset="-122"/>
              </a:rPr>
              <a:t>。</a:t>
            </a:r>
            <a:endParaRPr lang="zh-CN" altLang="en-US" sz="2400" dirty="0">
              <a:solidFill>
                <a:srgbClr val="0000FF"/>
              </a:solidFill>
              <a:latin typeface="Arial" panose="020B0604020202020204" pitchFamily="34" charset="0"/>
              <a:ea typeface="黑体" panose="02010609060101010101" pitchFamily="2" charset="-122"/>
            </a:endParaRPr>
          </a:p>
          <a:p>
            <a:pPr lvl="1"/>
            <a:r>
              <a:rPr lang="zh-CN" altLang="en-US" sz="2400" dirty="0">
                <a:latin typeface="Arial" panose="020B0604020202020204" pitchFamily="34" charset="0"/>
                <a:ea typeface="黑体" panose="02010609060101010101" pitchFamily="2" charset="-122"/>
              </a:rPr>
              <a:t>从整数</a:t>
            </a:r>
            <a:r>
              <a:rPr lang="zh-CN" altLang="en-US" sz="2400" dirty="0" smtClean="0">
                <a:latin typeface="Arial" panose="020B0604020202020204" pitchFamily="34" charset="0"/>
                <a:ea typeface="黑体" panose="02010609060101010101" pitchFamily="2" charset="-122"/>
              </a:rPr>
              <a:t>集合 </a:t>
            </a:r>
            <a:r>
              <a:rPr lang="en-US" altLang="zh-CN" sz="2400" dirty="0" smtClean="0">
                <a:latin typeface="Arial" panose="020B0604020202020204" pitchFamily="34" charset="0"/>
                <a:ea typeface="黑体" panose="02010609060101010101" pitchFamily="2" charset="-122"/>
              </a:rPr>
              <a:t>[</a:t>
            </a:r>
            <a:r>
              <a:rPr lang="en-US" altLang="zh-CN" sz="2400" dirty="0">
                <a:latin typeface="Arial" panose="020B0604020202020204" pitchFamily="34" charset="0"/>
                <a:ea typeface="黑体" panose="02010609060101010101" pitchFamily="2" charset="-122"/>
              </a:rPr>
              <a:t>0</a:t>
            </a:r>
            <a:r>
              <a:rPr lang="en-US" altLang="zh-CN" sz="2400" dirty="0" smtClean="0">
                <a:latin typeface="Arial" panose="020B0604020202020204" pitchFamily="34" charset="0"/>
                <a:ea typeface="黑体" panose="02010609060101010101" pitchFamily="2" charset="-122"/>
              </a:rPr>
              <a:t>, 1, … , </a:t>
            </a:r>
            <a:r>
              <a:rPr lang="en-US" altLang="zh-CN" sz="2400" dirty="0">
                <a:latin typeface="Arial" panose="020B0604020202020204" pitchFamily="34" charset="0"/>
                <a:ea typeface="黑体" panose="02010609060101010101" pitchFamily="2" charset="-122"/>
              </a:rPr>
              <a:t>(2</a:t>
            </a:r>
            <a:r>
              <a:rPr lang="en-US" altLang="zh-CN" sz="2400" i="1" baseline="30000" dirty="0">
                <a:latin typeface="Arial" panose="020B0604020202020204" pitchFamily="34" charset="0"/>
                <a:ea typeface="黑体" panose="02010609060101010101" pitchFamily="2" charset="-122"/>
              </a:rPr>
              <a:t>k</a:t>
            </a:r>
            <a:r>
              <a:rPr lang="en-US" altLang="zh-CN" sz="2400" i="1" dirty="0">
                <a:latin typeface="Arial" panose="020B0604020202020204" pitchFamily="34" charset="0"/>
                <a:ea typeface="黑体" panose="02010609060101010101" pitchFamily="2" charset="-122"/>
              </a:rPr>
              <a:t> </a:t>
            </a:r>
            <a:r>
              <a:rPr lang="en-US" altLang="zh-CN" sz="2400" dirty="0">
                <a:latin typeface="Arial" panose="020B0604020202020204" pitchFamily="34" charset="0"/>
                <a:ea typeface="黑体" panose="02010609060101010101" pitchFamily="2" charset="-122"/>
                <a:sym typeface="Symbol" panose="05050102010706020507" pitchFamily="18" charset="2"/>
              </a:rPr>
              <a:t></a:t>
            </a:r>
            <a:r>
              <a:rPr lang="en-US" altLang="zh-CN" sz="2400" dirty="0">
                <a:latin typeface="Arial" panose="020B0604020202020204" pitchFamily="34" charset="0"/>
                <a:ea typeface="黑体" panose="02010609060101010101" pitchFamily="2" charset="-122"/>
              </a:rPr>
              <a:t>1</a:t>
            </a:r>
            <a:r>
              <a:rPr lang="en-US" altLang="zh-CN" sz="2400" dirty="0" smtClean="0">
                <a:latin typeface="Arial" panose="020B0604020202020204" pitchFamily="34" charset="0"/>
                <a:ea typeface="黑体" panose="02010609060101010101" pitchFamily="2" charset="-122"/>
              </a:rPr>
              <a:t>)] </a:t>
            </a:r>
            <a:r>
              <a:rPr lang="zh-CN" altLang="en-US" sz="2400" dirty="0" smtClean="0">
                <a:latin typeface="Arial" panose="020B0604020202020204" pitchFamily="34" charset="0"/>
                <a:ea typeface="黑体" panose="02010609060101010101" pitchFamily="2" charset="-122"/>
              </a:rPr>
              <a:t>中</a:t>
            </a:r>
            <a:r>
              <a:rPr lang="zh-CN" altLang="en-US" sz="2400" dirty="0">
                <a:solidFill>
                  <a:srgbClr val="FF0000"/>
                </a:solidFill>
                <a:latin typeface="Arial" panose="020B0604020202020204" pitchFamily="34" charset="0"/>
                <a:ea typeface="黑体" panose="02010609060101010101" pitchFamily="2" charset="-122"/>
              </a:rPr>
              <a:t>随机</a:t>
            </a:r>
            <a:r>
              <a:rPr lang="zh-CN" altLang="en-US" sz="2400" dirty="0">
                <a:latin typeface="Arial" panose="020B0604020202020204" pitchFamily="34" charset="0"/>
                <a:ea typeface="黑体" panose="02010609060101010101" pitchFamily="2" charset="-122"/>
              </a:rPr>
              <a:t>地取出一个数，记为 </a:t>
            </a:r>
            <a:r>
              <a:rPr lang="en-US" altLang="zh-CN" sz="2400" i="1" dirty="0">
                <a:latin typeface="Arial" panose="020B0604020202020204" pitchFamily="34" charset="0"/>
                <a:ea typeface="黑体" panose="02010609060101010101" pitchFamily="2" charset="-122"/>
              </a:rPr>
              <a:t>r</a:t>
            </a:r>
            <a:r>
              <a:rPr lang="zh-CN" altLang="en-US" sz="2400" dirty="0">
                <a:latin typeface="Arial" panose="020B0604020202020204" pitchFamily="34" charset="0"/>
                <a:ea typeface="黑体" panose="02010609060101010101" pitchFamily="2" charset="-122"/>
              </a:rPr>
              <a:t>。重传所需的时延就是 </a:t>
            </a:r>
            <a:r>
              <a:rPr lang="en-US" altLang="zh-CN" sz="2400" i="1" dirty="0">
                <a:latin typeface="Arial" panose="020B0604020202020204" pitchFamily="34" charset="0"/>
                <a:ea typeface="黑体" panose="02010609060101010101" pitchFamily="2" charset="-122"/>
              </a:rPr>
              <a:t>r </a:t>
            </a:r>
            <a:r>
              <a:rPr lang="zh-CN" altLang="en-US" sz="2400" dirty="0">
                <a:latin typeface="Arial" panose="020B0604020202020204" pitchFamily="34" charset="0"/>
                <a:ea typeface="黑体" panose="02010609060101010101" pitchFamily="2" charset="-122"/>
              </a:rPr>
              <a:t>倍的基本退避时间。</a:t>
            </a:r>
            <a:endParaRPr lang="zh-CN" altLang="en-US" sz="2400" dirty="0">
              <a:latin typeface="Arial" panose="020B0604020202020204" pitchFamily="34" charset="0"/>
              <a:ea typeface="黑体" panose="02010609060101010101" pitchFamily="2" charset="-122"/>
            </a:endParaRPr>
          </a:p>
          <a:p>
            <a:pPr lvl="1"/>
            <a:r>
              <a:rPr lang="zh-CN" altLang="en-US" sz="2400" dirty="0">
                <a:latin typeface="Arial" panose="020B0604020202020204" pitchFamily="34" charset="0"/>
                <a:ea typeface="黑体" panose="02010609060101010101" pitchFamily="2" charset="-122"/>
              </a:rPr>
              <a:t>参数 </a:t>
            </a:r>
            <a:r>
              <a:rPr lang="en-US" altLang="zh-CN" sz="2400" i="1" dirty="0">
                <a:latin typeface="Arial" panose="020B0604020202020204" pitchFamily="34" charset="0"/>
                <a:ea typeface="黑体" panose="02010609060101010101" pitchFamily="2" charset="-122"/>
              </a:rPr>
              <a:t>k</a:t>
            </a:r>
            <a:r>
              <a:rPr lang="en-US" altLang="zh-CN" sz="2400" dirty="0">
                <a:latin typeface="Arial" panose="020B0604020202020204" pitchFamily="34" charset="0"/>
                <a:ea typeface="黑体" panose="02010609060101010101" pitchFamily="2" charset="-122"/>
              </a:rPr>
              <a:t> </a:t>
            </a:r>
            <a:r>
              <a:rPr lang="zh-CN" altLang="en-US" sz="2400" dirty="0">
                <a:latin typeface="Arial" panose="020B0604020202020204" pitchFamily="34" charset="0"/>
                <a:ea typeface="黑体" panose="02010609060101010101" pitchFamily="2" charset="-122"/>
              </a:rPr>
              <a:t>按下面的公式计算：</a:t>
            </a:r>
            <a:endParaRPr lang="zh-CN" altLang="en-US" sz="2400" dirty="0">
              <a:latin typeface="Arial" panose="020B0604020202020204" pitchFamily="34" charset="0"/>
              <a:ea typeface="黑体" panose="02010609060101010101" pitchFamily="2" charset="-122"/>
            </a:endParaRPr>
          </a:p>
          <a:p>
            <a:pPr lvl="1">
              <a:buFont typeface="Wingdings" panose="05000000000000000000" pitchFamily="2" charset="2"/>
              <a:buNone/>
            </a:pPr>
            <a:r>
              <a:rPr lang="zh-CN" altLang="en-US" dirty="0">
                <a:solidFill>
                  <a:srgbClr val="0000FF"/>
                </a:solidFill>
                <a:latin typeface="Arial" panose="020B0604020202020204" pitchFamily="34" charset="0"/>
                <a:ea typeface="黑体" panose="02010609060101010101" pitchFamily="2" charset="-122"/>
              </a:rPr>
              <a:t>                 </a:t>
            </a:r>
            <a:r>
              <a:rPr lang="en-US" altLang="zh-CN" i="1" dirty="0">
                <a:solidFill>
                  <a:srgbClr val="0000FF"/>
                </a:solidFill>
                <a:latin typeface="Arial" panose="020B0604020202020204" pitchFamily="34" charset="0"/>
                <a:ea typeface="黑体" panose="02010609060101010101" pitchFamily="2" charset="-122"/>
              </a:rPr>
              <a:t>k</a:t>
            </a:r>
            <a:r>
              <a:rPr lang="en-US" altLang="zh-CN" dirty="0">
                <a:solidFill>
                  <a:srgbClr val="0000FF"/>
                </a:solidFill>
                <a:latin typeface="Arial" panose="020B0604020202020204" pitchFamily="34" charset="0"/>
                <a:ea typeface="黑体" panose="02010609060101010101" pitchFamily="2" charset="-122"/>
              </a:rPr>
              <a:t> = Min[</a:t>
            </a:r>
            <a:r>
              <a:rPr lang="zh-CN" altLang="en-US" dirty="0">
                <a:solidFill>
                  <a:srgbClr val="0000FF"/>
                </a:solidFill>
                <a:latin typeface="Arial" panose="020B0604020202020204" pitchFamily="34" charset="0"/>
                <a:ea typeface="黑体" panose="02010609060101010101" pitchFamily="2" charset="-122"/>
              </a:rPr>
              <a:t>重传次数</a:t>
            </a:r>
            <a:r>
              <a:rPr lang="en-US" altLang="zh-CN" dirty="0">
                <a:solidFill>
                  <a:srgbClr val="0000FF"/>
                </a:solidFill>
                <a:latin typeface="Arial" panose="020B0604020202020204" pitchFamily="34" charset="0"/>
                <a:ea typeface="黑体" panose="02010609060101010101" pitchFamily="2" charset="-122"/>
              </a:rPr>
              <a:t>, 10]</a:t>
            </a:r>
            <a:endParaRPr lang="en-US" altLang="zh-CN" dirty="0">
              <a:solidFill>
                <a:srgbClr val="0000FF"/>
              </a:solidFill>
              <a:latin typeface="Arial" panose="020B0604020202020204" pitchFamily="34" charset="0"/>
              <a:ea typeface="黑体" panose="02010609060101010101" pitchFamily="2" charset="-122"/>
            </a:endParaRPr>
          </a:p>
          <a:p>
            <a:pPr lvl="1"/>
            <a:r>
              <a:rPr lang="zh-CN" altLang="en-US" sz="2400" dirty="0">
                <a:latin typeface="Arial" panose="020B0604020202020204" pitchFamily="34" charset="0"/>
                <a:ea typeface="黑体" panose="02010609060101010101" pitchFamily="2" charset="-122"/>
              </a:rPr>
              <a:t>当 </a:t>
            </a:r>
            <a:r>
              <a:rPr lang="en-US" altLang="zh-CN" sz="2400" i="1" dirty="0">
                <a:latin typeface="Arial" panose="020B0604020202020204" pitchFamily="34" charset="0"/>
                <a:ea typeface="黑体" panose="02010609060101010101" pitchFamily="2" charset="-122"/>
              </a:rPr>
              <a:t>k </a:t>
            </a:r>
            <a:r>
              <a:rPr lang="en-US" altLang="zh-CN" sz="2400" dirty="0">
                <a:latin typeface="Arial" panose="020B0604020202020204" pitchFamily="34" charset="0"/>
                <a:ea typeface="黑体" panose="02010609060101010101" pitchFamily="2" charset="-122"/>
                <a:sym typeface="Symbol" panose="05050102010706020507" pitchFamily="18" charset="2"/>
              </a:rPr>
              <a:t> </a:t>
            </a:r>
            <a:r>
              <a:rPr lang="en-US" altLang="zh-CN" sz="2400" dirty="0">
                <a:latin typeface="Arial" panose="020B0604020202020204" pitchFamily="34" charset="0"/>
                <a:ea typeface="黑体" panose="02010609060101010101" pitchFamily="2" charset="-122"/>
              </a:rPr>
              <a:t>10 </a:t>
            </a:r>
            <a:r>
              <a:rPr lang="zh-CN" altLang="en-US" sz="2400" dirty="0">
                <a:latin typeface="Arial" panose="020B0604020202020204" pitchFamily="34" charset="0"/>
                <a:ea typeface="黑体" panose="02010609060101010101" pitchFamily="2" charset="-122"/>
              </a:rPr>
              <a:t>时，参数 </a:t>
            </a:r>
            <a:r>
              <a:rPr lang="en-US" altLang="zh-CN" sz="2400" i="1" dirty="0">
                <a:latin typeface="Arial" panose="020B0604020202020204" pitchFamily="34" charset="0"/>
                <a:ea typeface="黑体" panose="02010609060101010101" pitchFamily="2" charset="-122"/>
              </a:rPr>
              <a:t>k</a:t>
            </a:r>
            <a:r>
              <a:rPr lang="en-US" altLang="zh-CN" sz="2400" dirty="0">
                <a:latin typeface="Arial" panose="020B0604020202020204" pitchFamily="34" charset="0"/>
                <a:ea typeface="黑体" panose="02010609060101010101" pitchFamily="2" charset="-122"/>
              </a:rPr>
              <a:t> </a:t>
            </a:r>
            <a:r>
              <a:rPr lang="zh-CN" altLang="en-US" sz="2400" dirty="0">
                <a:latin typeface="Arial" panose="020B0604020202020204" pitchFamily="34" charset="0"/>
                <a:ea typeface="黑体" panose="02010609060101010101" pitchFamily="2" charset="-122"/>
              </a:rPr>
              <a:t>等于重传次数。</a:t>
            </a:r>
            <a:endParaRPr lang="zh-CN" altLang="en-US" sz="2400" dirty="0">
              <a:latin typeface="Arial" panose="020B0604020202020204" pitchFamily="34" charset="0"/>
              <a:ea typeface="黑体" panose="02010609060101010101" pitchFamily="2" charset="-122"/>
            </a:endParaRPr>
          </a:p>
          <a:p>
            <a:pPr lvl="1"/>
            <a:r>
              <a:rPr lang="zh-CN" altLang="en-US" sz="2400" dirty="0">
                <a:latin typeface="Arial" panose="020B0604020202020204" pitchFamily="34" charset="0"/>
                <a:ea typeface="黑体" panose="02010609060101010101" pitchFamily="2" charset="-122"/>
              </a:rPr>
              <a:t>当重传达 </a:t>
            </a:r>
            <a:r>
              <a:rPr lang="en-US" altLang="zh-CN" sz="2400" dirty="0">
                <a:latin typeface="Arial" panose="020B0604020202020204" pitchFamily="34" charset="0"/>
                <a:ea typeface="黑体" panose="02010609060101010101" pitchFamily="2" charset="-122"/>
              </a:rPr>
              <a:t>16 </a:t>
            </a:r>
            <a:r>
              <a:rPr lang="zh-CN" altLang="en-US" sz="2400" dirty="0">
                <a:latin typeface="Arial" panose="020B0604020202020204" pitchFamily="34" charset="0"/>
                <a:ea typeface="黑体" panose="02010609060101010101" pitchFamily="2" charset="-122"/>
              </a:rPr>
              <a:t>次仍不能成功时即丢弃该帧，并向高层报告。</a:t>
            </a:r>
            <a:r>
              <a:rPr lang="zh-CN" altLang="en-US" sz="2400" dirty="0"/>
              <a:t> </a:t>
            </a:r>
            <a:endParaRPr lang="zh-CN" altLang="en-US" sz="2400"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67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6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6771">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416771">
                                            <p:txEl>
                                              <p:pRg st="4" end="4"/>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41677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6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pPr algn="ctr"/>
            <a:r>
              <a:rPr lang="zh-CN" altLang="en-US"/>
              <a:t>争用期的长度 </a:t>
            </a:r>
            <a:endParaRPr lang="zh-CN" altLang="en-US"/>
          </a:p>
        </p:txBody>
      </p:sp>
      <p:sp>
        <p:nvSpPr>
          <p:cNvPr id="417795" name="Rectangle 3"/>
          <p:cNvSpPr>
            <a:spLocks noGrp="1" noChangeArrowheads="1"/>
          </p:cNvSpPr>
          <p:nvPr>
            <p:ph idx="1"/>
          </p:nvPr>
        </p:nvSpPr>
        <p:spPr/>
        <p:txBody>
          <a:bodyPr/>
          <a:lstStyle/>
          <a:p>
            <a:r>
              <a:rPr lang="en-US" altLang="zh-CN" dirty="0"/>
              <a:t>10 </a:t>
            </a:r>
            <a:r>
              <a:rPr lang="en-US" altLang="zh-CN" dirty="0" smtClean="0"/>
              <a:t>Mbit/s </a:t>
            </a:r>
            <a:r>
              <a:rPr lang="zh-CN" altLang="en-US" dirty="0" smtClean="0"/>
              <a:t>以太网</a:t>
            </a:r>
            <a:r>
              <a:rPr lang="zh-CN" altLang="en-US" dirty="0"/>
              <a:t>取 </a:t>
            </a:r>
            <a:r>
              <a:rPr lang="en-US" altLang="zh-CN" dirty="0"/>
              <a:t>51.2 </a:t>
            </a:r>
            <a:r>
              <a:rPr lang="en-US" altLang="zh-CN" dirty="0">
                <a:sym typeface="Symbol" panose="05050102010706020507" pitchFamily="18" charset="2"/>
              </a:rPr>
              <a:t></a:t>
            </a:r>
            <a:r>
              <a:rPr lang="en-US" altLang="zh-CN" dirty="0"/>
              <a:t>s </a:t>
            </a:r>
            <a:r>
              <a:rPr lang="zh-CN" altLang="en-US" dirty="0"/>
              <a:t>为争用期的长度。</a:t>
            </a:r>
            <a:endParaRPr lang="zh-CN" altLang="en-US" dirty="0"/>
          </a:p>
          <a:p>
            <a:r>
              <a:rPr lang="zh-CN" altLang="en-US" dirty="0"/>
              <a:t>对于 </a:t>
            </a:r>
            <a:r>
              <a:rPr lang="en-US" altLang="zh-CN" dirty="0"/>
              <a:t>10 </a:t>
            </a:r>
            <a:r>
              <a:rPr lang="en-US" altLang="zh-CN" dirty="0" smtClean="0"/>
              <a:t>Mbit/s </a:t>
            </a:r>
            <a:r>
              <a:rPr lang="zh-CN" altLang="en-US" dirty="0"/>
              <a:t>以太网，在争用期内可</a:t>
            </a:r>
            <a:r>
              <a:rPr lang="zh-CN" altLang="en-US" dirty="0" smtClean="0"/>
              <a:t>发送 </a:t>
            </a:r>
            <a:r>
              <a:rPr lang="en-US" altLang="zh-CN" dirty="0" smtClean="0"/>
              <a:t>512 </a:t>
            </a:r>
            <a:r>
              <a:rPr lang="en-US" altLang="zh-CN" dirty="0"/>
              <a:t>bit</a:t>
            </a:r>
            <a:r>
              <a:rPr lang="zh-CN" altLang="en-US" dirty="0"/>
              <a:t>，即 </a:t>
            </a:r>
            <a:r>
              <a:rPr lang="en-US" altLang="zh-CN" dirty="0"/>
              <a:t>64 </a:t>
            </a:r>
            <a:r>
              <a:rPr lang="zh-CN" altLang="en-US" dirty="0"/>
              <a:t>字节</a:t>
            </a:r>
            <a:r>
              <a:rPr lang="zh-CN" altLang="en-US" dirty="0" smtClean="0"/>
              <a:t>。</a:t>
            </a:r>
            <a:endParaRPr lang="zh-CN" altLang="en-US" dirty="0"/>
          </a:p>
        </p:txBody>
      </p:sp>
      <p:sp>
        <p:nvSpPr>
          <p:cNvPr id="2" name="矩形 1"/>
          <p:cNvSpPr/>
          <p:nvPr/>
        </p:nvSpPr>
        <p:spPr>
          <a:xfrm>
            <a:off x="920552" y="3071862"/>
            <a:ext cx="8280920" cy="1569660"/>
          </a:xfrm>
          <a:prstGeom prst="rect">
            <a:avLst/>
          </a:prstGeom>
          <a:solidFill>
            <a:srgbClr val="FFFF66"/>
          </a:solidFill>
          <a:ln>
            <a:solidFill>
              <a:srgbClr val="000099"/>
            </a:solidFill>
          </a:ln>
        </p:spPr>
        <p:txBody>
          <a:bodyPr wrap="square">
            <a:spAutoFit/>
          </a:bodyPr>
          <a:lstStyle/>
          <a:p>
            <a:r>
              <a:rPr lang="zh-CN" altLang="en-US" sz="3200" b="1" dirty="0">
                <a:solidFill>
                  <a:srgbClr val="000099"/>
                </a:solidFill>
                <a:latin typeface="+mn-lt"/>
                <a:ea typeface="黑体" panose="02010609060101010101" pitchFamily="2" charset="-122"/>
              </a:rPr>
              <a:t>这意味着：</a:t>
            </a:r>
            <a:endParaRPr lang="zh-CN" altLang="en-US" sz="3200" b="1" dirty="0">
              <a:solidFill>
                <a:srgbClr val="000099"/>
              </a:solidFill>
              <a:latin typeface="+mn-lt"/>
              <a:ea typeface="黑体" panose="02010609060101010101" pitchFamily="2" charset="-122"/>
            </a:endParaRPr>
          </a:p>
          <a:p>
            <a:r>
              <a:rPr lang="zh-CN" altLang="en-US" sz="3200" b="1" dirty="0" smtClean="0">
                <a:solidFill>
                  <a:srgbClr val="0000FF"/>
                </a:solidFill>
                <a:latin typeface="+mn-lt"/>
                <a:ea typeface="黑体" panose="02010609060101010101" pitchFamily="2" charset="-122"/>
              </a:rPr>
              <a:t>以太网</a:t>
            </a:r>
            <a:r>
              <a:rPr lang="zh-CN" altLang="en-US" sz="3200" b="1" dirty="0">
                <a:solidFill>
                  <a:srgbClr val="0000FF"/>
                </a:solidFill>
                <a:latin typeface="+mn-lt"/>
                <a:ea typeface="黑体" panose="02010609060101010101" pitchFamily="2" charset="-122"/>
              </a:rPr>
              <a:t>在发送数据时，若前 </a:t>
            </a:r>
            <a:r>
              <a:rPr lang="en-US" altLang="zh-CN" sz="3200" b="1" dirty="0">
                <a:solidFill>
                  <a:srgbClr val="0000FF"/>
                </a:solidFill>
                <a:latin typeface="+mn-lt"/>
                <a:ea typeface="黑体" panose="02010609060101010101" pitchFamily="2" charset="-122"/>
              </a:rPr>
              <a:t>64 </a:t>
            </a:r>
            <a:r>
              <a:rPr lang="zh-CN" altLang="en-US" sz="3200" b="1" dirty="0">
                <a:solidFill>
                  <a:srgbClr val="0000FF"/>
                </a:solidFill>
                <a:latin typeface="+mn-lt"/>
                <a:ea typeface="黑体" panose="02010609060101010101" pitchFamily="2" charset="-122"/>
              </a:rPr>
              <a:t>字节没有发生冲突，则后续的数据就不会发生冲突。</a:t>
            </a:r>
            <a:endParaRPr lang="zh-CN" altLang="en-US" sz="3200" b="1" dirty="0">
              <a:solidFill>
                <a:srgbClr val="0000FF"/>
              </a:solidFill>
              <a:latin typeface="+mn-lt"/>
              <a:ea typeface="黑体" panose="02010609060101010101" pitchFamily="2" charset="-122"/>
            </a:endParaRPr>
          </a:p>
        </p:txBody>
      </p:sp>
      <p:sp>
        <p:nvSpPr>
          <p:cNvPr id="3" name="灯片编号占位符 2"/>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algn="ctr"/>
            <a:r>
              <a:rPr lang="zh-CN" altLang="en-US"/>
              <a:t>最短有效帧长 </a:t>
            </a:r>
            <a:endParaRPr lang="zh-CN" altLang="en-US"/>
          </a:p>
        </p:txBody>
      </p:sp>
      <p:sp>
        <p:nvSpPr>
          <p:cNvPr id="418819" name="Rectangle 3"/>
          <p:cNvSpPr>
            <a:spLocks noGrp="1" noChangeArrowheads="1"/>
          </p:cNvSpPr>
          <p:nvPr>
            <p:ph idx="1"/>
          </p:nvPr>
        </p:nvSpPr>
        <p:spPr/>
        <p:txBody>
          <a:bodyPr/>
          <a:lstStyle/>
          <a:p>
            <a:r>
              <a:rPr lang="zh-CN" altLang="en-US" dirty="0"/>
              <a:t>如果发生冲突，就一定是在发送的前 </a:t>
            </a:r>
            <a:r>
              <a:rPr lang="en-US" altLang="zh-CN" dirty="0"/>
              <a:t>64 </a:t>
            </a:r>
            <a:r>
              <a:rPr lang="zh-CN" altLang="en-US" dirty="0"/>
              <a:t>字节之内。 </a:t>
            </a:r>
            <a:endParaRPr lang="zh-CN" altLang="en-US" dirty="0"/>
          </a:p>
          <a:p>
            <a:r>
              <a:rPr lang="zh-CN" altLang="en-US" dirty="0"/>
              <a:t>由于一检测到冲突就立即中止发送，这时已经发送出去的数据一定小于 </a:t>
            </a:r>
            <a:r>
              <a:rPr lang="en-US" altLang="zh-CN" dirty="0"/>
              <a:t>64 </a:t>
            </a:r>
            <a:r>
              <a:rPr lang="zh-CN" altLang="en-US" dirty="0"/>
              <a:t>字节。 </a:t>
            </a:r>
            <a:endParaRPr lang="zh-CN" altLang="en-US" dirty="0"/>
          </a:p>
          <a:p>
            <a:r>
              <a:rPr lang="zh-CN" altLang="en-US" dirty="0"/>
              <a:t>以太网规定了最短有效帧长为 </a:t>
            </a:r>
            <a:r>
              <a:rPr lang="en-US" altLang="zh-CN" dirty="0"/>
              <a:t>64 </a:t>
            </a:r>
            <a:r>
              <a:rPr lang="zh-CN" altLang="en-US" dirty="0"/>
              <a:t>字节，凡长度小于 </a:t>
            </a:r>
            <a:r>
              <a:rPr lang="en-US" altLang="zh-CN" dirty="0"/>
              <a:t>64 </a:t>
            </a:r>
            <a:r>
              <a:rPr lang="zh-CN" altLang="en-US" dirty="0"/>
              <a:t>字节的帧都是由于冲突而异常中止的</a:t>
            </a:r>
            <a:r>
              <a:rPr lang="zh-CN" altLang="en-US" dirty="0">
                <a:solidFill>
                  <a:srgbClr val="FF0000"/>
                </a:solidFill>
              </a:rPr>
              <a:t>无效帧</a:t>
            </a:r>
            <a:r>
              <a:rPr lang="zh-CN" altLang="en-US" dirty="0" smtClean="0">
                <a:solidFill>
                  <a:srgbClr val="FF0000"/>
                </a:solidFill>
              </a:rPr>
              <a:t>。</a:t>
            </a:r>
            <a:endParaRPr lang="zh-CN" altLang="en-US" dirty="0">
              <a:solidFill>
                <a:srgbClr val="FF0000"/>
              </a:solidFill>
            </a:endParaRPr>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pPr algn="ctr"/>
            <a:r>
              <a:rPr lang="zh-CN" altLang="en-US" dirty="0"/>
              <a:t>强化碰撞 </a:t>
            </a:r>
            <a:endParaRPr lang="zh-CN" altLang="en-US" dirty="0"/>
          </a:p>
        </p:txBody>
      </p:sp>
      <p:sp>
        <p:nvSpPr>
          <p:cNvPr id="419843" name="Rectangle 3"/>
          <p:cNvSpPr>
            <a:spLocks noGrp="1" noChangeArrowheads="1"/>
          </p:cNvSpPr>
          <p:nvPr>
            <p:ph idx="1"/>
          </p:nvPr>
        </p:nvSpPr>
        <p:spPr/>
        <p:txBody>
          <a:bodyPr/>
          <a:lstStyle/>
          <a:p>
            <a:pPr marL="0" indent="0">
              <a:buNone/>
            </a:pPr>
            <a:r>
              <a:rPr lang="zh-CN" altLang="en-US" dirty="0" smtClean="0"/>
              <a:t>当</a:t>
            </a:r>
            <a:r>
              <a:rPr lang="zh-CN" altLang="en-US" dirty="0"/>
              <a:t>发送数据的站一旦发现发生了碰撞时：</a:t>
            </a:r>
            <a:endParaRPr lang="zh-CN" altLang="en-US" dirty="0"/>
          </a:p>
          <a:p>
            <a:r>
              <a:rPr lang="en-US" altLang="zh-CN" dirty="0" smtClean="0">
                <a:latin typeface="Arial" panose="020B0604020202020204" pitchFamily="34" charset="0"/>
              </a:rPr>
              <a:t>(1) </a:t>
            </a:r>
            <a:r>
              <a:rPr lang="zh-CN" altLang="en-US" dirty="0" smtClean="0">
                <a:latin typeface="Arial" panose="020B0604020202020204" pitchFamily="34" charset="0"/>
                <a:ea typeface="黑体" panose="02010609060101010101" pitchFamily="2" charset="-122"/>
              </a:rPr>
              <a:t>立即</a:t>
            </a:r>
            <a:r>
              <a:rPr lang="zh-CN" altLang="en-US" dirty="0">
                <a:latin typeface="Arial" panose="020B0604020202020204" pitchFamily="34" charset="0"/>
                <a:ea typeface="黑体" panose="02010609060101010101" pitchFamily="2" charset="-122"/>
              </a:rPr>
              <a:t>停止发送数据；</a:t>
            </a:r>
            <a:endParaRPr lang="zh-CN" altLang="en-US" dirty="0">
              <a:latin typeface="Arial" panose="020B0604020202020204" pitchFamily="34" charset="0"/>
              <a:ea typeface="黑体" panose="02010609060101010101" pitchFamily="2" charset="-122"/>
            </a:endParaRPr>
          </a:p>
          <a:p>
            <a:r>
              <a:rPr lang="en-US" altLang="zh-CN" dirty="0" smtClean="0">
                <a:latin typeface="Arial" panose="020B0604020202020204" pitchFamily="34" charset="0"/>
                <a:ea typeface="黑体" panose="02010609060101010101" pitchFamily="2" charset="-122"/>
              </a:rPr>
              <a:t>(2) </a:t>
            </a:r>
            <a:r>
              <a:rPr lang="zh-CN" altLang="en-US" dirty="0" smtClean="0">
                <a:latin typeface="Arial" panose="020B0604020202020204" pitchFamily="34" charset="0"/>
                <a:ea typeface="黑体" panose="02010609060101010101" pitchFamily="2" charset="-122"/>
              </a:rPr>
              <a:t>再</a:t>
            </a:r>
            <a:r>
              <a:rPr lang="zh-CN" altLang="en-US" dirty="0">
                <a:latin typeface="Arial" panose="020B0604020202020204" pitchFamily="34" charset="0"/>
                <a:ea typeface="黑体" panose="02010609060101010101" pitchFamily="2" charset="-122"/>
              </a:rPr>
              <a:t>继续发送若干比特的</a:t>
            </a:r>
            <a:r>
              <a:rPr lang="zh-CN" altLang="en-US" dirty="0" smtClean="0">
                <a:solidFill>
                  <a:srgbClr val="FF0000"/>
                </a:solidFill>
                <a:latin typeface="Arial" panose="020B0604020202020204" pitchFamily="34" charset="0"/>
                <a:ea typeface="黑体" panose="02010609060101010101" pitchFamily="2" charset="-122"/>
              </a:rPr>
              <a:t>人为干扰信号  </a:t>
            </a:r>
            <a:r>
              <a:rPr lang="en-US" altLang="zh-CN" dirty="0" smtClean="0">
                <a:latin typeface="Arial" panose="020B0604020202020204" pitchFamily="34" charset="0"/>
                <a:ea typeface="黑体" panose="02010609060101010101" pitchFamily="2" charset="-122"/>
              </a:rPr>
              <a:t>(</a:t>
            </a:r>
            <a:r>
              <a:rPr lang="en-US" altLang="zh-CN" dirty="0">
                <a:latin typeface="Arial" panose="020B0604020202020204" pitchFamily="34" charset="0"/>
                <a:ea typeface="黑体" panose="02010609060101010101" pitchFamily="2" charset="-122"/>
              </a:rPr>
              <a:t>jamming signal)</a:t>
            </a:r>
            <a:r>
              <a:rPr lang="zh-CN" altLang="en-US" dirty="0">
                <a:latin typeface="Arial" panose="020B0604020202020204" pitchFamily="34" charset="0"/>
                <a:ea typeface="黑体" panose="02010609060101010101" pitchFamily="2" charset="-122"/>
              </a:rPr>
              <a:t>，以便让所有用户都知道现在已经发生了碰撞。</a:t>
            </a:r>
            <a:r>
              <a:rPr lang="zh-CN" altLang="en-US" dirty="0"/>
              <a:t>  </a:t>
            </a:r>
            <a:endParaRPr lang="zh-CN" altLang="en-US"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algn="ctr"/>
            <a:r>
              <a:rPr lang="zh-CN" altLang="en-US" dirty="0" smtClean="0"/>
              <a:t>数据链路层</a:t>
            </a:r>
            <a:r>
              <a:rPr lang="zh-CN" altLang="zh-CN" dirty="0"/>
              <a:t>使用的信道</a:t>
            </a:r>
            <a:endParaRPr lang="zh-CN" altLang="en-US" dirty="0"/>
          </a:p>
        </p:txBody>
      </p:sp>
      <p:sp>
        <p:nvSpPr>
          <p:cNvPr id="280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360680" indent="-360680">
              <a:buNone/>
            </a:pPr>
            <a:r>
              <a:rPr lang="en-US" altLang="zh-CN" dirty="0" smtClean="0"/>
              <a:t>	</a:t>
            </a:r>
            <a:r>
              <a:rPr lang="zh-CN" altLang="en-US" dirty="0" smtClean="0"/>
              <a:t>数据链路层</a:t>
            </a:r>
            <a:r>
              <a:rPr lang="zh-CN" altLang="en-US" dirty="0"/>
              <a:t>使用的信道主要有以下两种类型：</a:t>
            </a:r>
            <a:endParaRPr lang="zh-CN" altLang="en-US" dirty="0"/>
          </a:p>
          <a:p>
            <a:r>
              <a:rPr lang="zh-CN" altLang="en-US" dirty="0">
                <a:solidFill>
                  <a:srgbClr val="FF0000"/>
                </a:solidFill>
              </a:rPr>
              <a:t>点对点信道。</a:t>
            </a:r>
            <a:r>
              <a:rPr lang="zh-CN" altLang="en-US" dirty="0"/>
              <a:t>这种信道使用</a:t>
            </a:r>
            <a:r>
              <a:rPr lang="zh-CN" altLang="en-US" dirty="0">
                <a:solidFill>
                  <a:srgbClr val="FF0000"/>
                </a:solidFill>
              </a:rPr>
              <a:t>一对一的点对点通信</a:t>
            </a:r>
            <a:r>
              <a:rPr lang="zh-CN" altLang="en-US" dirty="0"/>
              <a:t>方式。</a:t>
            </a:r>
            <a:endParaRPr lang="zh-CN" altLang="en-US" dirty="0"/>
          </a:p>
          <a:p>
            <a:r>
              <a:rPr lang="zh-CN" altLang="en-US" dirty="0">
                <a:solidFill>
                  <a:srgbClr val="FF0000"/>
                </a:solidFill>
              </a:rPr>
              <a:t>广播信道。</a:t>
            </a:r>
            <a:r>
              <a:rPr lang="zh-CN" altLang="en-US" dirty="0"/>
              <a:t>这种信道使用</a:t>
            </a:r>
            <a:r>
              <a:rPr lang="zh-CN" altLang="en-US" dirty="0">
                <a:solidFill>
                  <a:srgbClr val="FF0000"/>
                </a:solidFill>
              </a:rPr>
              <a:t>一对多的广播通信</a:t>
            </a:r>
            <a:r>
              <a:rPr lang="zh-CN" altLang="en-US" dirty="0"/>
              <a:t>方式，因此过程比较复杂。广播信道上连接的主机很多，因此必须使用专用的共享信道协议来协调这些主机的数据</a:t>
            </a:r>
            <a:r>
              <a:rPr lang="zh-CN" altLang="en-US" dirty="0" smtClean="0"/>
              <a:t>发送。 </a:t>
            </a:r>
            <a:endParaRPr lang="zh-CN" altLang="en-US" dirty="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ChangeArrowheads="1"/>
          </p:cNvSpPr>
          <p:nvPr/>
        </p:nvSpPr>
        <p:spPr bwMode="auto">
          <a:xfrm>
            <a:off x="1284685" y="4463255"/>
            <a:ext cx="316442" cy="3000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67" name="Rectangle 3"/>
          <p:cNvSpPr>
            <a:spLocks noChangeArrowheads="1"/>
          </p:cNvSpPr>
          <p:nvPr/>
        </p:nvSpPr>
        <p:spPr bwMode="auto">
          <a:xfrm>
            <a:off x="1320800" y="3618706"/>
            <a:ext cx="228733" cy="28416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420868" name="Group 4"/>
          <p:cNvGrpSpPr/>
          <p:nvPr/>
        </p:nvGrpSpPr>
        <p:grpSpPr bwMode="auto">
          <a:xfrm>
            <a:off x="1157420" y="1850230"/>
            <a:ext cx="7090701" cy="3309938"/>
            <a:chOff x="673" y="1619"/>
            <a:chExt cx="4123" cy="2085"/>
          </a:xfrm>
        </p:grpSpPr>
        <p:grpSp>
          <p:nvGrpSpPr>
            <p:cNvPr id="420869" name="Group 5"/>
            <p:cNvGrpSpPr/>
            <p:nvPr/>
          </p:nvGrpSpPr>
          <p:grpSpPr bwMode="auto">
            <a:xfrm>
              <a:off x="992" y="1619"/>
              <a:ext cx="3804" cy="1645"/>
              <a:chOff x="992" y="1619"/>
              <a:chExt cx="3804" cy="1645"/>
            </a:xfrm>
          </p:grpSpPr>
          <p:sp>
            <p:nvSpPr>
              <p:cNvPr id="420870" name="AutoShape 6"/>
              <p:cNvSpPr>
                <a:spLocks noChangeArrowheads="1"/>
              </p:cNvSpPr>
              <p:nvPr/>
            </p:nvSpPr>
            <p:spPr bwMode="auto">
              <a:xfrm rot="5400000">
                <a:off x="2071" y="540"/>
                <a:ext cx="1645" cy="3804"/>
              </a:xfrm>
              <a:prstGeom prst="parallelogram">
                <a:avLst>
                  <a:gd name="adj" fmla="val 37968"/>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71" name="AutoShape 7"/>
              <p:cNvSpPr>
                <a:spLocks noChangeArrowheads="1"/>
              </p:cNvSpPr>
              <p:nvPr/>
            </p:nvSpPr>
            <p:spPr bwMode="auto">
              <a:xfrm rot="601221">
                <a:off x="2228" y="2087"/>
                <a:ext cx="1066" cy="424"/>
              </a:xfrm>
              <a:prstGeom prst="rightArrow">
                <a:avLst>
                  <a:gd name="adj1" fmla="val 49370"/>
                  <a:gd name="adj2" fmla="val 80790"/>
                </a:avLst>
              </a:prstGeom>
              <a:solidFill>
                <a:srgbClr val="FFFF00"/>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2000" b="1" dirty="0">
                    <a:solidFill>
                      <a:srgbClr val="0000CC"/>
                    </a:solidFill>
                    <a:latin typeface="+mn-lt"/>
                    <a:ea typeface="黑体" panose="02010609060101010101" pitchFamily="2" charset="-122"/>
                  </a:rPr>
                  <a:t>数据帧</a:t>
                </a:r>
                <a:endParaRPr kumimoji="1" lang="zh-CN" altLang="en-US" sz="2000" b="1" dirty="0">
                  <a:solidFill>
                    <a:srgbClr val="0000CC"/>
                  </a:solidFill>
                  <a:latin typeface="+mn-lt"/>
                  <a:ea typeface="黑体" panose="02010609060101010101" pitchFamily="2" charset="-122"/>
                </a:endParaRPr>
              </a:p>
            </p:txBody>
          </p:sp>
        </p:grpSp>
        <p:grpSp>
          <p:nvGrpSpPr>
            <p:cNvPr id="420872" name="Group 8"/>
            <p:cNvGrpSpPr/>
            <p:nvPr/>
          </p:nvGrpSpPr>
          <p:grpSpPr bwMode="auto">
            <a:xfrm>
              <a:off x="673" y="2614"/>
              <a:ext cx="4123" cy="1090"/>
              <a:chOff x="673" y="2606"/>
              <a:chExt cx="4123" cy="1090"/>
            </a:xfrm>
          </p:grpSpPr>
          <p:grpSp>
            <p:nvGrpSpPr>
              <p:cNvPr id="420873" name="Group 9"/>
              <p:cNvGrpSpPr/>
              <p:nvPr/>
            </p:nvGrpSpPr>
            <p:grpSpPr bwMode="auto">
              <a:xfrm>
                <a:off x="992" y="2627"/>
                <a:ext cx="3804" cy="1061"/>
                <a:chOff x="992" y="2627"/>
                <a:chExt cx="3804" cy="1061"/>
              </a:xfrm>
            </p:grpSpPr>
            <p:grpSp>
              <p:nvGrpSpPr>
                <p:cNvPr id="420874" name="Group 10"/>
                <p:cNvGrpSpPr/>
                <p:nvPr/>
              </p:nvGrpSpPr>
              <p:grpSpPr bwMode="auto">
                <a:xfrm>
                  <a:off x="992" y="2627"/>
                  <a:ext cx="3804" cy="1061"/>
                  <a:chOff x="992" y="2627"/>
                  <a:chExt cx="3804" cy="1061"/>
                </a:xfrm>
              </p:grpSpPr>
              <p:sp>
                <p:nvSpPr>
                  <p:cNvPr id="420875" name="AutoShape 11"/>
                  <p:cNvSpPr>
                    <a:spLocks noChangeArrowheads="1"/>
                  </p:cNvSpPr>
                  <p:nvPr/>
                </p:nvSpPr>
                <p:spPr bwMode="auto">
                  <a:xfrm rot="5400000">
                    <a:off x="2363" y="1256"/>
                    <a:ext cx="1061" cy="3804"/>
                  </a:xfrm>
                  <a:prstGeom prst="parallelogram">
                    <a:avLst>
                      <a:gd name="adj" fmla="val 59685"/>
                    </a:avLst>
                  </a:prstGeom>
                  <a:solidFill>
                    <a:srgbClr val="FF33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76" name="AutoShape 12"/>
                  <p:cNvSpPr>
                    <a:spLocks noChangeArrowheads="1"/>
                  </p:cNvSpPr>
                  <p:nvPr/>
                </p:nvSpPr>
                <p:spPr bwMode="auto">
                  <a:xfrm rot="601221">
                    <a:off x="2272" y="2973"/>
                    <a:ext cx="1737" cy="469"/>
                  </a:xfrm>
                  <a:prstGeom prst="rightArrow">
                    <a:avLst>
                      <a:gd name="adj1" fmla="val 49370"/>
                      <a:gd name="adj2" fmla="val 119013"/>
                    </a:avLst>
                  </a:prstGeom>
                  <a:solidFill>
                    <a:srgbClr val="FFFF00"/>
                  </a:solidFill>
                  <a:ln w="38100" cmpd="dbl">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420877" name="Text Box 13"/>
                <p:cNvSpPr txBox="1">
                  <a:spLocks noChangeArrowheads="1"/>
                </p:cNvSpPr>
                <p:nvPr/>
              </p:nvSpPr>
              <p:spPr bwMode="auto">
                <a:xfrm rot="595815">
                  <a:off x="2555" y="3034"/>
                  <a:ext cx="7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dirty="0">
                      <a:solidFill>
                        <a:srgbClr val="0000CC"/>
                      </a:solidFill>
                      <a:latin typeface="+mn-lt"/>
                      <a:ea typeface="黑体" panose="02010609060101010101" pitchFamily="2" charset="-122"/>
                    </a:rPr>
                    <a:t>干扰信号</a:t>
                  </a:r>
                  <a:endParaRPr kumimoji="1" lang="zh-CN" altLang="en-US" b="1" dirty="0">
                    <a:solidFill>
                      <a:srgbClr val="0000CC"/>
                    </a:solidFill>
                    <a:latin typeface="+mn-lt"/>
                    <a:ea typeface="黑体" panose="02010609060101010101" pitchFamily="2" charset="-122"/>
                  </a:endParaRPr>
                </a:p>
              </p:txBody>
            </p:sp>
          </p:grpSp>
          <p:grpSp>
            <p:nvGrpSpPr>
              <p:cNvPr id="420878" name="Group 14"/>
              <p:cNvGrpSpPr/>
              <p:nvPr/>
            </p:nvGrpSpPr>
            <p:grpSpPr bwMode="auto">
              <a:xfrm>
                <a:off x="673" y="2606"/>
                <a:ext cx="319" cy="1090"/>
                <a:chOff x="673" y="2606"/>
                <a:chExt cx="319" cy="1090"/>
              </a:xfrm>
            </p:grpSpPr>
            <p:sp>
              <p:nvSpPr>
                <p:cNvPr id="420879" name="Line 15"/>
                <p:cNvSpPr>
                  <a:spLocks noChangeShapeType="1"/>
                </p:cNvSpPr>
                <p:nvPr/>
              </p:nvSpPr>
              <p:spPr bwMode="auto">
                <a:xfrm>
                  <a:off x="823" y="3057"/>
                  <a:ext cx="0" cy="639"/>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0" name="Line 16"/>
                <p:cNvSpPr>
                  <a:spLocks noChangeShapeType="1"/>
                </p:cNvSpPr>
                <p:nvPr/>
              </p:nvSpPr>
              <p:spPr bwMode="auto">
                <a:xfrm>
                  <a:off x="814" y="2606"/>
                  <a:ext cx="9" cy="445"/>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1" name="Rectangle 17"/>
                <p:cNvSpPr>
                  <a:spLocks noChangeArrowheads="1"/>
                </p:cNvSpPr>
                <p:nvPr/>
              </p:nvSpPr>
              <p:spPr bwMode="auto">
                <a:xfrm>
                  <a:off x="728" y="3259"/>
                  <a:ext cx="165" cy="23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anose="02010609060101010101" pitchFamily="2" charset="-122"/>
                      <a:sym typeface="Symbol" panose="05050102010706020507" pitchFamily="18" charset="2"/>
                    </a:rPr>
                    <a:t></a:t>
                  </a:r>
                  <a:endParaRPr kumimoji="1" lang="en-US" altLang="zh-CN" b="1">
                    <a:solidFill>
                      <a:srgbClr val="0000CC"/>
                    </a:solidFill>
                    <a:latin typeface="+mn-lt"/>
                    <a:ea typeface="黑体" panose="02010609060101010101" pitchFamily="2" charset="-122"/>
                    <a:sym typeface="Symbol" panose="05050102010706020507" pitchFamily="18" charset="2"/>
                  </a:endParaRPr>
                </a:p>
              </p:txBody>
            </p:sp>
            <p:sp>
              <p:nvSpPr>
                <p:cNvPr id="420882" name="Line 18"/>
                <p:cNvSpPr>
                  <a:spLocks noChangeShapeType="1"/>
                </p:cNvSpPr>
                <p:nvPr/>
              </p:nvSpPr>
              <p:spPr bwMode="auto">
                <a:xfrm>
                  <a:off x="739" y="3051"/>
                  <a:ext cx="25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3" name="Line 19"/>
                <p:cNvSpPr>
                  <a:spLocks noChangeShapeType="1"/>
                </p:cNvSpPr>
                <p:nvPr/>
              </p:nvSpPr>
              <p:spPr bwMode="auto">
                <a:xfrm>
                  <a:off x="739" y="3696"/>
                  <a:ext cx="25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4" name="Text Box 20"/>
                <p:cNvSpPr txBox="1">
                  <a:spLocks noChangeArrowheads="1"/>
                </p:cNvSpPr>
                <p:nvPr/>
              </p:nvSpPr>
              <p:spPr bwMode="auto">
                <a:xfrm>
                  <a:off x="673" y="2722"/>
                  <a:ext cx="239" cy="23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CC"/>
                      </a:solidFill>
                      <a:latin typeface="+mn-lt"/>
                      <a:ea typeface="黑体" panose="02010609060101010101" pitchFamily="2" charset="-122"/>
                    </a:rPr>
                    <a:t>T</a:t>
                  </a:r>
                  <a:r>
                    <a:rPr kumimoji="1" lang="en-US" altLang="zh-CN" b="1" i="1" baseline="-25000">
                      <a:solidFill>
                        <a:srgbClr val="0000CC"/>
                      </a:solidFill>
                      <a:latin typeface="+mn-lt"/>
                      <a:ea typeface="黑体" panose="02010609060101010101" pitchFamily="2" charset="-122"/>
                    </a:rPr>
                    <a:t>J</a:t>
                  </a:r>
                  <a:endParaRPr kumimoji="1" lang="en-US" altLang="zh-CN" b="1">
                    <a:solidFill>
                      <a:srgbClr val="0000CC"/>
                    </a:solidFill>
                    <a:latin typeface="+mn-lt"/>
                    <a:ea typeface="黑体" panose="02010609060101010101" pitchFamily="2" charset="-122"/>
                  </a:endParaRPr>
                </a:p>
              </p:txBody>
            </p:sp>
          </p:grpSp>
        </p:grpSp>
      </p:grpSp>
      <p:sp>
        <p:nvSpPr>
          <p:cNvPr id="420885" name="Rectangle 21"/>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t>人为干扰信号 </a:t>
            </a:r>
            <a:endParaRPr lang="zh-CN" altLang="en-US" dirty="0"/>
          </a:p>
        </p:txBody>
      </p:sp>
      <p:sp>
        <p:nvSpPr>
          <p:cNvPr id="420886" name="Line 22"/>
          <p:cNvSpPr>
            <a:spLocks noChangeShapeType="1"/>
          </p:cNvSpPr>
          <p:nvPr/>
        </p:nvSpPr>
        <p:spPr bwMode="auto">
          <a:xfrm>
            <a:off x="1721513" y="1850230"/>
            <a:ext cx="6523169" cy="0"/>
          </a:xfrm>
          <a:prstGeom prst="line">
            <a:avLst/>
          </a:prstGeom>
          <a:noFill/>
          <a:ln w="5715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7" name="Line 23"/>
          <p:cNvSpPr>
            <a:spLocks noChangeShapeType="1"/>
          </p:cNvSpPr>
          <p:nvPr/>
        </p:nvSpPr>
        <p:spPr bwMode="auto">
          <a:xfrm>
            <a:off x="1706033" y="1858168"/>
            <a:ext cx="0" cy="34353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8" name="Line 24"/>
          <p:cNvSpPr>
            <a:spLocks noChangeShapeType="1"/>
          </p:cNvSpPr>
          <p:nvPr/>
        </p:nvSpPr>
        <p:spPr bwMode="auto">
          <a:xfrm>
            <a:off x="8299715" y="1850230"/>
            <a:ext cx="102155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9" name="Line 25"/>
          <p:cNvSpPr>
            <a:spLocks noChangeShapeType="1"/>
          </p:cNvSpPr>
          <p:nvPr/>
        </p:nvSpPr>
        <p:spPr bwMode="auto">
          <a:xfrm>
            <a:off x="8299715" y="2861468"/>
            <a:ext cx="43510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0" name="Line 26"/>
          <p:cNvSpPr>
            <a:spLocks noChangeShapeType="1"/>
          </p:cNvSpPr>
          <p:nvPr/>
        </p:nvSpPr>
        <p:spPr bwMode="auto">
          <a:xfrm>
            <a:off x="8502650" y="1858168"/>
            <a:ext cx="0" cy="100330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1" name="Rectangle 27"/>
          <p:cNvSpPr>
            <a:spLocks noChangeArrowheads="1"/>
          </p:cNvSpPr>
          <p:nvPr/>
        </p:nvSpPr>
        <p:spPr bwMode="auto">
          <a:xfrm>
            <a:off x="1301883" y="1412080"/>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anose="02010609060101010101" pitchFamily="2" charset="-122"/>
              </a:rPr>
              <a:t>A</a:t>
            </a:r>
            <a:endParaRPr kumimoji="1" lang="en-US" altLang="zh-CN" sz="2800" b="1">
              <a:solidFill>
                <a:srgbClr val="0000CC"/>
              </a:solidFill>
              <a:latin typeface="+mn-lt"/>
              <a:ea typeface="黑体" panose="02010609060101010101" pitchFamily="2" charset="-122"/>
            </a:endParaRPr>
          </a:p>
        </p:txBody>
      </p:sp>
      <p:sp>
        <p:nvSpPr>
          <p:cNvPr id="420892" name="Rectangle 28"/>
          <p:cNvSpPr>
            <a:spLocks noChangeArrowheads="1"/>
          </p:cNvSpPr>
          <p:nvPr/>
        </p:nvSpPr>
        <p:spPr bwMode="auto">
          <a:xfrm>
            <a:off x="8072703" y="1412080"/>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anose="02010609060101010101" pitchFamily="2" charset="-122"/>
              </a:rPr>
              <a:t>B</a:t>
            </a:r>
            <a:endParaRPr kumimoji="1" lang="en-US" altLang="zh-CN" sz="2800" b="1">
              <a:solidFill>
                <a:srgbClr val="0000CC"/>
              </a:solidFill>
              <a:latin typeface="+mn-lt"/>
              <a:ea typeface="黑体" panose="02010609060101010101" pitchFamily="2" charset="-122"/>
            </a:endParaRPr>
          </a:p>
        </p:txBody>
      </p:sp>
      <p:sp>
        <p:nvSpPr>
          <p:cNvPr id="420893" name="Line 29"/>
          <p:cNvSpPr>
            <a:spLocks noChangeShapeType="1"/>
          </p:cNvSpPr>
          <p:nvPr/>
        </p:nvSpPr>
        <p:spPr bwMode="auto">
          <a:xfrm>
            <a:off x="935567" y="2055018"/>
            <a:ext cx="0" cy="2322512"/>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4" name="Line 30"/>
          <p:cNvSpPr>
            <a:spLocks noChangeShapeType="1"/>
          </p:cNvSpPr>
          <p:nvPr/>
        </p:nvSpPr>
        <p:spPr bwMode="auto">
          <a:xfrm>
            <a:off x="8244681" y="1843881"/>
            <a:ext cx="0" cy="34575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5" name="Line 31"/>
          <p:cNvSpPr>
            <a:spLocks noChangeShapeType="1"/>
          </p:cNvSpPr>
          <p:nvPr/>
        </p:nvSpPr>
        <p:spPr bwMode="auto">
          <a:xfrm>
            <a:off x="1219333" y="3432968"/>
            <a:ext cx="4333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6" name="Line 32"/>
          <p:cNvSpPr>
            <a:spLocks noChangeShapeType="1"/>
          </p:cNvSpPr>
          <p:nvPr/>
        </p:nvSpPr>
        <p:spPr bwMode="auto">
          <a:xfrm>
            <a:off x="1193535" y="1850230"/>
            <a:ext cx="4333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7" name="Line 33"/>
          <p:cNvSpPr>
            <a:spLocks noChangeShapeType="1"/>
          </p:cNvSpPr>
          <p:nvPr/>
        </p:nvSpPr>
        <p:spPr bwMode="auto">
          <a:xfrm>
            <a:off x="1415389" y="1850230"/>
            <a:ext cx="0" cy="1570038"/>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420898" name="Group 34"/>
          <p:cNvGrpSpPr/>
          <p:nvPr/>
        </p:nvGrpSpPr>
        <p:grpSpPr bwMode="auto">
          <a:xfrm>
            <a:off x="1186652" y="2374108"/>
            <a:ext cx="440253" cy="391442"/>
            <a:chOff x="4272" y="1968"/>
            <a:chExt cx="218" cy="223"/>
          </a:xfrm>
        </p:grpSpPr>
        <p:sp>
          <p:nvSpPr>
            <p:cNvPr id="420899" name="Rectangle 35"/>
            <p:cNvSpPr>
              <a:spLocks noChangeArrowheads="1"/>
            </p:cNvSpPr>
            <p:nvPr/>
          </p:nvSpPr>
          <p:spPr bwMode="auto">
            <a:xfrm>
              <a:off x="4309" y="2009"/>
              <a:ext cx="181" cy="18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00" name="Text Box 36"/>
            <p:cNvSpPr txBox="1">
              <a:spLocks noChangeArrowheads="1"/>
            </p:cNvSpPr>
            <p:nvPr/>
          </p:nvSpPr>
          <p:spPr bwMode="auto">
            <a:xfrm>
              <a:off x="4272" y="1968"/>
              <a:ext cx="2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CC"/>
                  </a:solidFill>
                  <a:latin typeface="+mn-lt"/>
                  <a:ea typeface="黑体" panose="02010609060101010101" pitchFamily="2" charset="-122"/>
                </a:rPr>
                <a:t>T</a:t>
              </a:r>
              <a:r>
                <a:rPr kumimoji="1" lang="en-US" altLang="zh-CN" b="1" i="1" baseline="-25000">
                  <a:solidFill>
                    <a:srgbClr val="0000CC"/>
                  </a:solidFill>
                  <a:latin typeface="+mn-lt"/>
                  <a:ea typeface="黑体" panose="02010609060101010101" pitchFamily="2" charset="-122"/>
                </a:rPr>
                <a:t>B</a:t>
              </a:r>
              <a:endParaRPr kumimoji="1" lang="en-US" altLang="zh-CN" b="1">
                <a:solidFill>
                  <a:srgbClr val="0000CC"/>
                </a:solidFill>
                <a:latin typeface="+mn-lt"/>
                <a:ea typeface="黑体" panose="02010609060101010101" pitchFamily="2" charset="-122"/>
              </a:endParaRPr>
            </a:p>
          </p:txBody>
        </p:sp>
      </p:grpSp>
      <p:sp>
        <p:nvSpPr>
          <p:cNvPr id="420901" name="Text Box 37"/>
          <p:cNvSpPr txBox="1">
            <a:spLocks noChangeArrowheads="1"/>
          </p:cNvSpPr>
          <p:nvPr/>
        </p:nvSpPr>
        <p:spPr bwMode="auto">
          <a:xfrm>
            <a:off x="741231" y="4347369"/>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CC"/>
                </a:solidFill>
                <a:latin typeface="+mn-lt"/>
                <a:ea typeface="黑体" panose="02010609060101010101" pitchFamily="2" charset="-122"/>
              </a:rPr>
              <a:t>t</a:t>
            </a:r>
            <a:endParaRPr kumimoji="1" lang="en-US" altLang="zh-CN" b="1" i="1">
              <a:solidFill>
                <a:srgbClr val="0000CC"/>
              </a:solidFill>
              <a:latin typeface="+mn-lt"/>
              <a:ea typeface="黑体" panose="02010609060101010101" pitchFamily="2" charset="-122"/>
            </a:endParaRPr>
          </a:p>
        </p:txBody>
      </p:sp>
      <p:sp>
        <p:nvSpPr>
          <p:cNvPr id="420902" name="Line 38"/>
          <p:cNvSpPr>
            <a:spLocks noChangeShapeType="1"/>
          </p:cNvSpPr>
          <p:nvPr/>
        </p:nvSpPr>
        <p:spPr bwMode="auto">
          <a:xfrm>
            <a:off x="1706033" y="5147468"/>
            <a:ext cx="6555846" cy="0"/>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03" name="Rectangle 39"/>
          <p:cNvSpPr>
            <a:spLocks noChangeArrowheads="1"/>
          </p:cNvSpPr>
          <p:nvPr/>
        </p:nvSpPr>
        <p:spPr bwMode="auto">
          <a:xfrm>
            <a:off x="8366787" y="2124868"/>
            <a:ext cx="283733"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anose="02010609060101010101" pitchFamily="2" charset="-122"/>
                <a:sym typeface="Symbol" panose="05050102010706020507" pitchFamily="18" charset="2"/>
              </a:rPr>
              <a:t></a:t>
            </a:r>
            <a:endParaRPr kumimoji="1" lang="en-US" altLang="zh-CN" b="1">
              <a:solidFill>
                <a:srgbClr val="0000CC"/>
              </a:solidFill>
              <a:latin typeface="+mn-lt"/>
              <a:ea typeface="黑体" panose="02010609060101010101" pitchFamily="2" charset="-122"/>
              <a:sym typeface="Symbol" panose="05050102010706020507" pitchFamily="18" charset="2"/>
            </a:endParaRPr>
          </a:p>
        </p:txBody>
      </p:sp>
      <p:grpSp>
        <p:nvGrpSpPr>
          <p:cNvPr id="420904" name="Group 40"/>
          <p:cNvGrpSpPr/>
          <p:nvPr/>
        </p:nvGrpSpPr>
        <p:grpSpPr bwMode="auto">
          <a:xfrm>
            <a:off x="6640116" y="1124744"/>
            <a:ext cx="1621763" cy="1316037"/>
            <a:chOff x="3861" y="1162"/>
            <a:chExt cx="943" cy="829"/>
          </a:xfrm>
        </p:grpSpPr>
        <p:sp>
          <p:nvSpPr>
            <p:cNvPr id="420905" name="AutoShape 41"/>
            <p:cNvSpPr>
              <a:spLocks noChangeArrowheads="1"/>
            </p:cNvSpPr>
            <p:nvPr/>
          </p:nvSpPr>
          <p:spPr bwMode="auto">
            <a:xfrm flipH="1">
              <a:off x="3861" y="1171"/>
              <a:ext cx="924" cy="225"/>
            </a:xfrm>
            <a:prstGeom prst="roundRect">
              <a:avLst>
                <a:gd name="adj" fmla="val 35417"/>
              </a:avLst>
            </a:prstGeom>
            <a:solidFill>
              <a:srgbClr val="FFFF99"/>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06" name="Text Box 42"/>
            <p:cNvSpPr txBox="1">
              <a:spLocks noChangeArrowheads="1"/>
            </p:cNvSpPr>
            <p:nvPr/>
          </p:nvSpPr>
          <p:spPr bwMode="auto">
            <a:xfrm>
              <a:off x="3878" y="1162"/>
              <a:ext cx="78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CC"/>
                  </a:solidFill>
                  <a:latin typeface="+mn-lt"/>
                  <a:ea typeface="黑体" panose="02010609060101010101" pitchFamily="2" charset="-122"/>
                </a:rPr>
                <a:t>B </a:t>
              </a:r>
              <a:r>
                <a:rPr kumimoji="1" lang="zh-CN" altLang="en-US" b="1">
                  <a:solidFill>
                    <a:srgbClr val="0000CC"/>
                  </a:solidFill>
                  <a:latin typeface="+mn-lt"/>
                  <a:ea typeface="黑体" panose="02010609060101010101" pitchFamily="2" charset="-122"/>
                </a:rPr>
                <a:t>发送数据</a:t>
              </a:r>
              <a:endParaRPr kumimoji="1" lang="zh-CN" altLang="en-US" b="1">
                <a:solidFill>
                  <a:srgbClr val="0000CC"/>
                </a:solidFill>
                <a:latin typeface="+mn-lt"/>
                <a:ea typeface="黑体" panose="02010609060101010101" pitchFamily="2" charset="-122"/>
              </a:endParaRPr>
            </a:p>
          </p:txBody>
        </p:sp>
        <p:sp>
          <p:nvSpPr>
            <p:cNvPr id="420907" name="Line 43"/>
            <p:cNvSpPr>
              <a:spLocks noChangeShapeType="1"/>
            </p:cNvSpPr>
            <p:nvPr/>
          </p:nvSpPr>
          <p:spPr bwMode="auto">
            <a:xfrm>
              <a:off x="4377" y="1389"/>
              <a:ext cx="427" cy="602"/>
            </a:xfrm>
            <a:prstGeom prst="line">
              <a:avLst/>
            </a:prstGeom>
            <a:noFill/>
            <a:ln w="190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420909" name="Line 45"/>
          <p:cNvSpPr>
            <a:spLocks noChangeShapeType="1"/>
          </p:cNvSpPr>
          <p:nvPr/>
        </p:nvSpPr>
        <p:spPr bwMode="auto">
          <a:xfrm flipH="1">
            <a:off x="1699154" y="2861469"/>
            <a:ext cx="584729" cy="579437"/>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10" name="AutoShape 46"/>
          <p:cNvSpPr>
            <a:spLocks noChangeArrowheads="1"/>
          </p:cNvSpPr>
          <p:nvPr/>
        </p:nvSpPr>
        <p:spPr bwMode="auto">
          <a:xfrm>
            <a:off x="1706033" y="2061369"/>
            <a:ext cx="1843617" cy="1584325"/>
          </a:xfrm>
          <a:prstGeom prst="irregularSeal1">
            <a:avLst/>
          </a:prstGeom>
          <a:solidFill>
            <a:srgbClr val="FF99FF"/>
          </a:solidFill>
          <a:ln w="19050">
            <a:solidFill>
              <a:schemeClr val="tx1"/>
            </a:solidFill>
            <a:miter lim="800000"/>
          </a:ln>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420911" name="Text Box 47"/>
          <p:cNvSpPr txBox="1">
            <a:spLocks noChangeArrowheads="1"/>
          </p:cNvSpPr>
          <p:nvPr/>
        </p:nvSpPr>
        <p:spPr bwMode="auto">
          <a:xfrm>
            <a:off x="2010437" y="2509044"/>
            <a:ext cx="1107996"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85000"/>
              </a:lnSpc>
            </a:pPr>
            <a:r>
              <a:rPr kumimoji="1" lang="en-US" altLang="zh-CN" sz="2400" b="1">
                <a:solidFill>
                  <a:srgbClr val="0000CC"/>
                </a:solidFill>
                <a:latin typeface="+mn-lt"/>
                <a:ea typeface="黑体" panose="02010609060101010101" pitchFamily="2" charset="-122"/>
              </a:rPr>
              <a:t>A </a:t>
            </a:r>
            <a:r>
              <a:rPr kumimoji="1" lang="zh-CN" altLang="en-US" sz="2400" b="1">
                <a:solidFill>
                  <a:srgbClr val="0000CC"/>
                </a:solidFill>
                <a:latin typeface="+mn-lt"/>
                <a:ea typeface="黑体" panose="02010609060101010101" pitchFamily="2" charset="-122"/>
              </a:rPr>
              <a:t>检测</a:t>
            </a:r>
            <a:endParaRPr kumimoji="1" lang="zh-CN" altLang="en-US" sz="2400" b="1">
              <a:solidFill>
                <a:srgbClr val="0000CC"/>
              </a:solidFill>
              <a:latin typeface="+mn-lt"/>
              <a:ea typeface="黑体" panose="02010609060101010101" pitchFamily="2" charset="-122"/>
            </a:endParaRPr>
          </a:p>
          <a:p>
            <a:pPr eaLnBrk="0" hangingPunct="0">
              <a:lnSpc>
                <a:spcPct val="85000"/>
              </a:lnSpc>
            </a:pPr>
            <a:r>
              <a:rPr kumimoji="1" lang="zh-CN" altLang="en-US" sz="2400" b="1">
                <a:solidFill>
                  <a:srgbClr val="0000CC"/>
                </a:solidFill>
                <a:latin typeface="+mn-lt"/>
                <a:ea typeface="黑体" panose="02010609060101010101" pitchFamily="2" charset="-122"/>
              </a:rPr>
              <a:t>到冲突</a:t>
            </a:r>
            <a:endParaRPr kumimoji="1" lang="zh-CN" altLang="en-US" sz="2400" b="1">
              <a:solidFill>
                <a:srgbClr val="0000CC"/>
              </a:solidFill>
              <a:latin typeface="+mn-lt"/>
              <a:ea typeface="黑体" panose="02010609060101010101" pitchFamily="2" charset="-122"/>
            </a:endParaRPr>
          </a:p>
        </p:txBody>
      </p:sp>
      <p:grpSp>
        <p:nvGrpSpPr>
          <p:cNvPr id="420912" name="Group 48"/>
          <p:cNvGrpSpPr/>
          <p:nvPr/>
        </p:nvGrpSpPr>
        <p:grpSpPr bwMode="auto">
          <a:xfrm>
            <a:off x="5028671" y="1254918"/>
            <a:ext cx="1927887" cy="1397000"/>
            <a:chOff x="2925" y="1207"/>
            <a:chExt cx="1121" cy="880"/>
          </a:xfrm>
        </p:grpSpPr>
        <p:sp>
          <p:nvSpPr>
            <p:cNvPr id="420913" name="Line 49"/>
            <p:cNvSpPr>
              <a:spLocks noChangeShapeType="1"/>
            </p:cNvSpPr>
            <p:nvPr/>
          </p:nvSpPr>
          <p:spPr bwMode="auto">
            <a:xfrm>
              <a:off x="3787" y="1706"/>
              <a:ext cx="232" cy="381"/>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420914" name="Group 50"/>
            <p:cNvGrpSpPr/>
            <p:nvPr/>
          </p:nvGrpSpPr>
          <p:grpSpPr bwMode="auto">
            <a:xfrm>
              <a:off x="2925" y="1207"/>
              <a:ext cx="1121" cy="681"/>
              <a:chOff x="3514" y="2256"/>
              <a:chExt cx="1121" cy="681"/>
            </a:xfrm>
          </p:grpSpPr>
          <p:sp>
            <p:nvSpPr>
              <p:cNvPr id="420915" name="AutoShape 51"/>
              <p:cNvSpPr>
                <a:spLocks noChangeArrowheads="1"/>
              </p:cNvSpPr>
              <p:nvPr/>
            </p:nvSpPr>
            <p:spPr bwMode="auto">
              <a:xfrm>
                <a:off x="3514" y="2256"/>
                <a:ext cx="1121" cy="681"/>
              </a:xfrm>
              <a:prstGeom prst="irregularSeal1">
                <a:avLst/>
              </a:prstGeom>
              <a:solidFill>
                <a:srgbClr val="FF00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16" name="Text Box 52"/>
              <p:cNvSpPr txBox="1">
                <a:spLocks noChangeArrowheads="1"/>
              </p:cNvSpPr>
              <p:nvPr/>
            </p:nvSpPr>
            <p:spPr bwMode="auto">
              <a:xfrm>
                <a:off x="3721" y="2446"/>
                <a:ext cx="6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b="1" dirty="0">
                    <a:solidFill>
                      <a:srgbClr val="0000CC"/>
                    </a:solidFill>
                    <a:latin typeface="+mn-lt"/>
                    <a:ea typeface="黑体" panose="02010609060101010101" pitchFamily="2" charset="-122"/>
                  </a:rPr>
                  <a:t>开始冲突</a:t>
                </a:r>
                <a:endParaRPr kumimoji="1" lang="zh-CN" altLang="en-US" b="1" dirty="0">
                  <a:solidFill>
                    <a:srgbClr val="0000CC"/>
                  </a:solidFill>
                  <a:latin typeface="+mn-lt"/>
                  <a:ea typeface="黑体" panose="02010609060101010101" pitchFamily="2" charset="-122"/>
                </a:endParaRPr>
              </a:p>
            </p:txBody>
          </p:sp>
        </p:grpSp>
      </p:grpSp>
      <p:sp>
        <p:nvSpPr>
          <p:cNvPr id="420918" name="Line 54"/>
          <p:cNvSpPr>
            <a:spLocks noChangeShapeType="1"/>
          </p:cNvSpPr>
          <p:nvPr/>
        </p:nvSpPr>
        <p:spPr bwMode="auto">
          <a:xfrm>
            <a:off x="8330671" y="5147468"/>
            <a:ext cx="990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19" name="Line 55"/>
          <p:cNvSpPr>
            <a:spLocks noChangeShapeType="1"/>
          </p:cNvSpPr>
          <p:nvPr/>
        </p:nvSpPr>
        <p:spPr bwMode="auto">
          <a:xfrm>
            <a:off x="9008269" y="1828006"/>
            <a:ext cx="0" cy="3306763"/>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20" name="Text Box 56"/>
          <p:cNvSpPr txBox="1">
            <a:spLocks noChangeArrowheads="1"/>
          </p:cNvSpPr>
          <p:nvPr/>
        </p:nvSpPr>
        <p:spPr bwMode="auto">
          <a:xfrm>
            <a:off x="8755460" y="2456656"/>
            <a:ext cx="492443" cy="230832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0000CC"/>
                </a:solidFill>
                <a:latin typeface="+mn-lt"/>
                <a:ea typeface="黑体" panose="02010609060101010101" pitchFamily="2" charset="-122"/>
              </a:rPr>
              <a:t>信</a:t>
            </a:r>
            <a:endParaRPr kumimoji="1" lang="zh-CN" altLang="en-US" sz="2400" b="1">
              <a:solidFill>
                <a:srgbClr val="0000CC"/>
              </a:solidFill>
              <a:latin typeface="+mn-lt"/>
              <a:ea typeface="黑体" panose="02010609060101010101" pitchFamily="2" charset="-122"/>
            </a:endParaRPr>
          </a:p>
          <a:p>
            <a:pPr eaLnBrk="0" hangingPunct="0"/>
            <a:r>
              <a:rPr kumimoji="1" lang="zh-CN" altLang="en-US" sz="2400" b="1">
                <a:solidFill>
                  <a:srgbClr val="0000CC"/>
                </a:solidFill>
                <a:latin typeface="+mn-lt"/>
                <a:ea typeface="黑体" panose="02010609060101010101" pitchFamily="2" charset="-122"/>
              </a:rPr>
              <a:t>道</a:t>
            </a:r>
            <a:endParaRPr kumimoji="1" lang="zh-CN" altLang="en-US" sz="2400" b="1">
              <a:solidFill>
                <a:srgbClr val="0000CC"/>
              </a:solidFill>
              <a:latin typeface="+mn-lt"/>
              <a:ea typeface="黑体" panose="02010609060101010101" pitchFamily="2" charset="-122"/>
            </a:endParaRPr>
          </a:p>
          <a:p>
            <a:pPr eaLnBrk="0" hangingPunct="0"/>
            <a:r>
              <a:rPr kumimoji="1" lang="zh-CN" altLang="en-US" sz="2400" b="1">
                <a:solidFill>
                  <a:srgbClr val="0000CC"/>
                </a:solidFill>
                <a:latin typeface="+mn-lt"/>
                <a:ea typeface="黑体" panose="02010609060101010101" pitchFamily="2" charset="-122"/>
              </a:rPr>
              <a:t>占</a:t>
            </a:r>
            <a:endParaRPr kumimoji="1" lang="zh-CN" altLang="en-US" sz="2400" b="1">
              <a:solidFill>
                <a:srgbClr val="0000CC"/>
              </a:solidFill>
              <a:latin typeface="+mn-lt"/>
              <a:ea typeface="黑体" panose="02010609060101010101" pitchFamily="2" charset="-122"/>
            </a:endParaRPr>
          </a:p>
          <a:p>
            <a:pPr eaLnBrk="0" hangingPunct="0"/>
            <a:r>
              <a:rPr kumimoji="1" lang="zh-CN" altLang="en-US" sz="2400" b="1">
                <a:solidFill>
                  <a:srgbClr val="0000CC"/>
                </a:solidFill>
                <a:latin typeface="+mn-lt"/>
                <a:ea typeface="黑体" panose="02010609060101010101" pitchFamily="2" charset="-122"/>
              </a:rPr>
              <a:t>用</a:t>
            </a:r>
            <a:endParaRPr kumimoji="1" lang="zh-CN" altLang="en-US" sz="2400" b="1">
              <a:solidFill>
                <a:srgbClr val="0000CC"/>
              </a:solidFill>
              <a:latin typeface="+mn-lt"/>
              <a:ea typeface="黑体" panose="02010609060101010101" pitchFamily="2" charset="-122"/>
            </a:endParaRPr>
          </a:p>
          <a:p>
            <a:pPr eaLnBrk="0" hangingPunct="0"/>
            <a:r>
              <a:rPr kumimoji="1" lang="zh-CN" altLang="en-US" sz="2400" b="1">
                <a:solidFill>
                  <a:srgbClr val="0000CC"/>
                </a:solidFill>
                <a:latin typeface="+mn-lt"/>
                <a:ea typeface="黑体" panose="02010609060101010101" pitchFamily="2" charset="-122"/>
              </a:rPr>
              <a:t>时</a:t>
            </a:r>
            <a:endParaRPr kumimoji="1" lang="zh-CN" altLang="en-US" sz="2400" b="1">
              <a:solidFill>
                <a:srgbClr val="0000CC"/>
              </a:solidFill>
              <a:latin typeface="+mn-lt"/>
              <a:ea typeface="黑体" panose="02010609060101010101" pitchFamily="2" charset="-122"/>
            </a:endParaRPr>
          </a:p>
          <a:p>
            <a:pPr eaLnBrk="0" hangingPunct="0"/>
            <a:r>
              <a:rPr kumimoji="1" lang="zh-CN" altLang="en-US" sz="2400" b="1">
                <a:solidFill>
                  <a:srgbClr val="0000CC"/>
                </a:solidFill>
                <a:latin typeface="+mn-lt"/>
                <a:ea typeface="黑体" panose="02010609060101010101" pitchFamily="2" charset="-122"/>
              </a:rPr>
              <a:t>间</a:t>
            </a:r>
            <a:endParaRPr kumimoji="1" lang="zh-CN" altLang="en-US" sz="2400" b="1">
              <a:solidFill>
                <a:srgbClr val="0000CC"/>
              </a:solidFill>
              <a:latin typeface="+mn-lt"/>
              <a:ea typeface="黑体" panose="02010609060101010101" pitchFamily="2" charset="-122"/>
            </a:endParaRPr>
          </a:p>
        </p:txBody>
      </p:sp>
      <p:grpSp>
        <p:nvGrpSpPr>
          <p:cNvPr id="420921" name="Group 57"/>
          <p:cNvGrpSpPr/>
          <p:nvPr/>
        </p:nvGrpSpPr>
        <p:grpSpPr bwMode="auto">
          <a:xfrm>
            <a:off x="1754188" y="1124744"/>
            <a:ext cx="1745589" cy="720725"/>
            <a:chOff x="1020" y="1162"/>
            <a:chExt cx="1015" cy="454"/>
          </a:xfrm>
        </p:grpSpPr>
        <p:sp>
          <p:nvSpPr>
            <p:cNvPr id="420922" name="AutoShape 58"/>
            <p:cNvSpPr>
              <a:spLocks noChangeArrowheads="1"/>
            </p:cNvSpPr>
            <p:nvPr/>
          </p:nvSpPr>
          <p:spPr bwMode="auto">
            <a:xfrm flipH="1">
              <a:off x="1111" y="1171"/>
              <a:ext cx="924" cy="225"/>
            </a:xfrm>
            <a:prstGeom prst="roundRect">
              <a:avLst>
                <a:gd name="adj" fmla="val 35417"/>
              </a:avLst>
            </a:prstGeom>
            <a:solidFill>
              <a:srgbClr val="FFFF99"/>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23" name="Text Box 59"/>
            <p:cNvSpPr txBox="1">
              <a:spLocks noChangeArrowheads="1"/>
            </p:cNvSpPr>
            <p:nvPr/>
          </p:nvSpPr>
          <p:spPr bwMode="auto">
            <a:xfrm>
              <a:off x="1111" y="1162"/>
              <a:ext cx="7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CC"/>
                  </a:solidFill>
                  <a:latin typeface="+mn-lt"/>
                  <a:ea typeface="黑体" panose="02010609060101010101" pitchFamily="2" charset="-122"/>
                </a:rPr>
                <a:t>A </a:t>
              </a:r>
              <a:r>
                <a:rPr kumimoji="1" lang="zh-CN" altLang="en-US" b="1">
                  <a:solidFill>
                    <a:srgbClr val="0000CC"/>
                  </a:solidFill>
                  <a:latin typeface="+mn-lt"/>
                  <a:ea typeface="黑体" panose="02010609060101010101" pitchFamily="2" charset="-122"/>
                </a:rPr>
                <a:t>发送数据</a:t>
              </a:r>
              <a:endParaRPr kumimoji="1" lang="zh-CN" altLang="en-US" b="1">
                <a:solidFill>
                  <a:srgbClr val="0000CC"/>
                </a:solidFill>
                <a:latin typeface="+mn-lt"/>
                <a:ea typeface="黑体" panose="02010609060101010101" pitchFamily="2" charset="-122"/>
              </a:endParaRPr>
            </a:p>
          </p:txBody>
        </p:sp>
        <p:sp>
          <p:nvSpPr>
            <p:cNvPr id="420924" name="Line 60"/>
            <p:cNvSpPr>
              <a:spLocks noChangeShapeType="1"/>
            </p:cNvSpPr>
            <p:nvPr/>
          </p:nvSpPr>
          <p:spPr bwMode="auto">
            <a:xfrm flipH="1">
              <a:off x="1020" y="1389"/>
              <a:ext cx="409" cy="227"/>
            </a:xfrm>
            <a:prstGeom prst="line">
              <a:avLst/>
            </a:prstGeom>
            <a:noFill/>
            <a:ln w="190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420925" name="Line 61"/>
          <p:cNvSpPr>
            <a:spLocks noChangeShapeType="1"/>
          </p:cNvSpPr>
          <p:nvPr/>
        </p:nvSpPr>
        <p:spPr bwMode="auto">
          <a:xfrm flipH="1">
            <a:off x="1692275" y="2440781"/>
            <a:ext cx="6528329" cy="1008063"/>
          </a:xfrm>
          <a:prstGeom prst="line">
            <a:avLst/>
          </a:prstGeom>
          <a:noFill/>
          <a:ln w="57150">
            <a:solidFill>
              <a:srgbClr val="00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26" name="Rectangle 62"/>
          <p:cNvSpPr>
            <a:spLocks noChangeArrowheads="1"/>
          </p:cNvSpPr>
          <p:nvPr/>
        </p:nvSpPr>
        <p:spPr bwMode="auto">
          <a:xfrm>
            <a:off x="1288125" y="5092378"/>
            <a:ext cx="466063" cy="354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27" name="Text Box 63"/>
          <p:cNvSpPr txBox="1">
            <a:spLocks noChangeArrowheads="1"/>
          </p:cNvSpPr>
          <p:nvPr/>
        </p:nvSpPr>
        <p:spPr bwMode="auto">
          <a:xfrm>
            <a:off x="708089" y="5445224"/>
            <a:ext cx="8915400" cy="830997"/>
          </a:xfrm>
          <a:prstGeom prst="rect">
            <a:avLst/>
          </a:prstGeom>
          <a:solidFill>
            <a:srgbClr val="00FFFF"/>
          </a:solidFill>
          <a:ln w="9525">
            <a:solidFill>
              <a:srgbClr val="333399"/>
            </a:solidFill>
            <a:miter lim="800000"/>
          </a:ln>
          <a:effectLst/>
        </p:spPr>
        <p:txBody>
          <a:bodyPr>
            <a:spAutoFit/>
          </a:bodyPr>
          <a:lstStyle/>
          <a:p>
            <a:r>
              <a:rPr lang="en-US" altLang="zh-CN" sz="2400" b="1" dirty="0">
                <a:solidFill>
                  <a:srgbClr val="000066"/>
                </a:solidFill>
                <a:latin typeface="+mn-lt"/>
                <a:ea typeface="黑体" panose="02010609060101010101" pitchFamily="2" charset="-122"/>
              </a:rPr>
              <a:t>B </a:t>
            </a:r>
            <a:r>
              <a:rPr lang="zh-CN" altLang="en-US" sz="2400" b="1" dirty="0">
                <a:solidFill>
                  <a:srgbClr val="000066"/>
                </a:solidFill>
                <a:latin typeface="+mn-lt"/>
                <a:ea typeface="黑体" panose="02010609060101010101" pitchFamily="2" charset="-122"/>
              </a:rPr>
              <a:t>也能够检测到冲突，并立即停止发送数据帧，接着就发送干扰信号。这里为了简单起见，只画出 </a:t>
            </a:r>
            <a:r>
              <a:rPr lang="en-US" altLang="zh-CN" sz="2400" b="1" dirty="0">
                <a:solidFill>
                  <a:srgbClr val="000066"/>
                </a:solidFill>
                <a:latin typeface="+mn-lt"/>
                <a:ea typeface="黑体" panose="02010609060101010101" pitchFamily="2" charset="-122"/>
              </a:rPr>
              <a:t>A </a:t>
            </a:r>
            <a:r>
              <a:rPr lang="zh-CN" altLang="en-US" sz="2400" b="1" dirty="0">
                <a:solidFill>
                  <a:srgbClr val="000066"/>
                </a:solidFill>
                <a:latin typeface="+mn-lt"/>
                <a:ea typeface="黑体" panose="02010609060101010101" pitchFamily="2" charset="-122"/>
              </a:rPr>
              <a:t>发送干扰信号的情况。</a:t>
            </a:r>
            <a:endParaRPr lang="zh-CN" altLang="en-US" sz="2400" b="1" dirty="0">
              <a:solidFill>
                <a:srgbClr val="000066"/>
              </a:solidFill>
              <a:latin typeface="+mn-lt"/>
              <a:ea typeface="黑体" panose="02010609060101010101" pitchFamily="2" charset="-122"/>
            </a:endParaRPr>
          </a:p>
        </p:txBody>
      </p:sp>
      <p:sp>
        <p:nvSpPr>
          <p:cNvPr id="2" name="灯片编号占位符 1"/>
          <p:cNvSpPr>
            <a:spLocks noGrp="1"/>
          </p:cNvSpPr>
          <p:nvPr>
            <p:ph type="sldNum" sz="quarter" idx="12"/>
          </p:nvPr>
        </p:nvSpPr>
        <p:spPr/>
        <p:txBody>
          <a:bodyPr/>
          <a:p>
            <a:fld id="{14338B79-8FD5-46F1-8A19-651A319ADB19}"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wipe(up)">
                                      <p:cBhvr>
                                        <p:cTn id="7" dur="18000"/>
                                        <p:tgtEl>
                                          <p:spTgt spid="420868"/>
                                        </p:tgtEl>
                                      </p:cBhvr>
                                    </p:animEffect>
                                  </p:childTnLst>
                                </p:cTn>
                              </p:par>
                              <p:par>
                                <p:cTn id="8" presetID="1" presetClass="entr" presetSubtype="0" fill="hold" nodeType="withEffect">
                                  <p:stCondLst>
                                    <p:cond delay="3500"/>
                                  </p:stCondLst>
                                  <p:childTnLst>
                                    <p:set>
                                      <p:cBhvr>
                                        <p:cTn id="9" dur="1" fill="hold">
                                          <p:stCondLst>
                                            <p:cond delay="0"/>
                                          </p:stCondLst>
                                        </p:cTn>
                                        <p:tgtEl>
                                          <p:spTgt spid="420904"/>
                                        </p:tgtEl>
                                        <p:attrNameLst>
                                          <p:attrName>style.visibility</p:attrName>
                                        </p:attrNameLst>
                                      </p:cBhvr>
                                      <p:to>
                                        <p:strVal val="visible"/>
                                      </p:to>
                                    </p:set>
                                  </p:childTnLst>
                                </p:cTn>
                              </p:par>
                              <p:par>
                                <p:cTn id="10" presetID="22" presetClass="entr" presetSubtype="2" fill="hold" grpId="0" nodeType="withEffect">
                                  <p:stCondLst>
                                    <p:cond delay="3500"/>
                                  </p:stCondLst>
                                  <p:childTnLst>
                                    <p:set>
                                      <p:cBhvr>
                                        <p:cTn id="11" dur="1" fill="hold">
                                          <p:stCondLst>
                                            <p:cond delay="0"/>
                                          </p:stCondLst>
                                        </p:cTn>
                                        <p:tgtEl>
                                          <p:spTgt spid="420925"/>
                                        </p:tgtEl>
                                        <p:attrNameLst>
                                          <p:attrName>style.visibility</p:attrName>
                                        </p:attrNameLst>
                                      </p:cBhvr>
                                      <p:to>
                                        <p:strVal val="visible"/>
                                      </p:to>
                                    </p:set>
                                    <p:animEffect transition="in" filter="wipe(right)">
                                      <p:cBhvr>
                                        <p:cTn id="12" dur="5000"/>
                                        <p:tgtEl>
                                          <p:spTgt spid="420925"/>
                                        </p:tgtEl>
                                      </p:cBhvr>
                                    </p:animEffect>
                                  </p:childTnLst>
                                </p:cTn>
                              </p:par>
                              <p:par>
                                <p:cTn id="13" presetID="1" presetClass="entr" presetSubtype="0" fill="hold" nodeType="withEffect">
                                  <p:stCondLst>
                                    <p:cond delay="4000"/>
                                  </p:stCondLst>
                                  <p:childTnLst>
                                    <p:set>
                                      <p:cBhvr>
                                        <p:cTn id="14" dur="1" fill="hold">
                                          <p:stCondLst>
                                            <p:cond delay="0"/>
                                          </p:stCondLst>
                                        </p:cTn>
                                        <p:tgtEl>
                                          <p:spTgt spid="420912"/>
                                        </p:tgtEl>
                                        <p:attrNameLst>
                                          <p:attrName>style.visibility</p:attrName>
                                        </p:attrNameLst>
                                      </p:cBhvr>
                                      <p:to>
                                        <p:strVal val="visible"/>
                                      </p:to>
                                    </p:set>
                                  </p:childTnLst>
                                </p:cTn>
                              </p:par>
                              <p:par>
                                <p:cTn id="15" presetID="35" presetClass="emph" presetSubtype="0" repeatCount="4000" fill="hold" nodeType="withEffect">
                                  <p:stCondLst>
                                    <p:cond delay="4000"/>
                                  </p:stCondLst>
                                  <p:childTnLst>
                                    <p:anim calcmode="discrete" valueType="str">
                                      <p:cBhvr>
                                        <p:cTn id="16" dur="1000" fill="hold"/>
                                        <p:tgtEl>
                                          <p:spTgt spid="420912"/>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0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25" grpId="0" animBg="1"/>
      <p:bldP spid="42092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Rectangle 3"/>
          <p:cNvSpPr>
            <a:spLocks noGrp="1"/>
          </p:cNvSpPr>
          <p:nvPr>
            <p:ph idx="1"/>
          </p:nvPr>
        </p:nvSpPr>
        <p:spPr>
          <a:xfrm>
            <a:off x="704850" y="1196975"/>
            <a:ext cx="8540750" cy="4700588"/>
          </a:xfrm>
        </p:spPr>
        <p:txBody>
          <a:bodyPr vert="horz" wrap="square" lIns="91440" tIns="45720" rIns="91440" bIns="45720" anchor="t"/>
          <a:p>
            <a:pPr>
              <a:buSzPct val="50000"/>
              <a:buFont typeface="Wingdings 2" panose="05020102010507070707" pitchFamily="18" charset="2"/>
              <a:buChar char=""/>
            </a:pPr>
            <a:r>
              <a:rPr lang="zh-CN" altLang="en-US" dirty="0">
                <a:latin typeface="Comic Sans MS" panose="030F0702030302020204" pitchFamily="66" charset="0"/>
                <a:ea typeface="幼圆" panose="02010509060101010101" pitchFamily="49" charset="-122"/>
                <a:cs typeface="+mn-cs"/>
                <a:sym typeface="Wingdings 2" panose="05020102010507070707" pitchFamily="18" charset="2"/>
              </a:rPr>
              <a:t>归结为四句话：</a:t>
            </a:r>
            <a:endParaRPr lang="zh-CN" altLang="en-US" dirty="0">
              <a:latin typeface="Comic Sans MS" panose="030F0702030302020204" pitchFamily="66" charset="0"/>
              <a:ea typeface="幼圆" panose="02010509060101010101" pitchFamily="49" charset="-122"/>
              <a:cs typeface="+mn-cs"/>
              <a:sym typeface="Wingdings 2" panose="05020102010507070707" pitchFamily="18" charset="2"/>
            </a:endParaRPr>
          </a:p>
          <a:p>
            <a:pPr lvl="1">
              <a:buSzPct val="50000"/>
            </a:pPr>
            <a:r>
              <a:rPr lang="zh-CN" altLang="en-US" sz="2600" dirty="0">
                <a:solidFill>
                  <a:srgbClr val="FF0000"/>
                </a:solidFill>
                <a:latin typeface="Comic Sans MS" panose="030F0702030302020204" pitchFamily="66" charset="0"/>
                <a:ea typeface="幼圆" panose="02010509060101010101" pitchFamily="49" charset="-122"/>
                <a:sym typeface="Wingdings 2" panose="05020102010507070707" pitchFamily="18" charset="2"/>
              </a:rPr>
              <a:t>先听后发、边听边发、冲突停止、延迟重发。</a:t>
            </a:r>
            <a:endParaRPr lang="zh-CN" altLang="en-US" sz="2600" dirty="0">
              <a:solidFill>
                <a:srgbClr val="FF0000"/>
              </a:solidFill>
              <a:latin typeface="Comic Sans MS" panose="030F0702030302020204" pitchFamily="66" charset="0"/>
              <a:ea typeface="幼圆" panose="02010509060101010101" pitchFamily="49" charset="-122"/>
              <a:sym typeface="Wingdings 2" panose="05020102010507070707" pitchFamily="18" charset="2"/>
            </a:endParaRPr>
          </a:p>
          <a:p>
            <a:pPr eaLnBrk="1" hangingPunct="1"/>
            <a:r>
              <a:rPr lang="zh-CN" altLang="en-US" sz="2400" dirty="0">
                <a:latin typeface="Comic Sans MS" panose="030F0702030302020204" pitchFamily="66" charset="0"/>
                <a:ea typeface="幼圆" panose="02010509060101010101" pitchFamily="49" charset="-122"/>
                <a:cs typeface="+mn-cs"/>
              </a:rPr>
              <a:t>网络负载轻（</a:t>
            </a:r>
            <a:r>
              <a:rPr lang="en-US" altLang="zh-CN" sz="2400" dirty="0">
                <a:latin typeface="Comic Sans MS" panose="030F0702030302020204" pitchFamily="66" charset="0"/>
                <a:ea typeface="幼圆" panose="02010509060101010101" pitchFamily="49" charset="-122"/>
                <a:cs typeface="+mn-cs"/>
              </a:rPr>
              <a:t>40</a:t>
            </a:r>
            <a:r>
              <a:rPr lang="zh-CN" altLang="en-US" sz="2400" dirty="0">
                <a:latin typeface="Comic Sans MS" panose="030F0702030302020204" pitchFamily="66" charset="0"/>
                <a:ea typeface="幼圆" panose="02010509060101010101" pitchFamily="49" charset="-122"/>
                <a:cs typeface="+mn-cs"/>
              </a:rPr>
              <a:t>％以内）时，有较好的性能</a:t>
            </a:r>
            <a:endParaRPr lang="zh-CN" altLang="en-US" sz="2400" dirty="0">
              <a:latin typeface="Comic Sans MS" panose="030F0702030302020204" pitchFamily="66" charset="0"/>
              <a:ea typeface="幼圆" panose="02010509060101010101" pitchFamily="49" charset="-122"/>
              <a:cs typeface="+mn-cs"/>
            </a:endParaRPr>
          </a:p>
          <a:p>
            <a:pPr lvl="1" eaLnBrk="1" hangingPunct="1">
              <a:buSzPct val="50000"/>
            </a:pPr>
            <a:r>
              <a:rPr lang="zh-CN" altLang="en-US" dirty="0">
                <a:latin typeface="Comic Sans MS" panose="030F0702030302020204" pitchFamily="66" charset="0"/>
                <a:ea typeface="幼圆" panose="02010509060101010101" pitchFamily="49" charset="-122"/>
              </a:rPr>
              <a:t>延迟较小</a:t>
            </a:r>
            <a:endParaRPr lang="zh-CN" altLang="en-US" dirty="0">
              <a:latin typeface="Comic Sans MS" panose="030F0702030302020204" pitchFamily="66" charset="0"/>
              <a:ea typeface="幼圆" panose="02010509060101010101" pitchFamily="49" charset="-122"/>
            </a:endParaRPr>
          </a:p>
          <a:p>
            <a:pPr eaLnBrk="1" hangingPunct="1"/>
            <a:r>
              <a:rPr lang="zh-CN" altLang="en-US" sz="2400" dirty="0">
                <a:latin typeface="Comic Sans MS" panose="030F0702030302020204" pitchFamily="66" charset="0"/>
                <a:ea typeface="幼圆" panose="02010509060101010101" pitchFamily="49" charset="-122"/>
                <a:cs typeface="+mn-cs"/>
              </a:rPr>
              <a:t>网络负载重时，性能急剧下降</a:t>
            </a:r>
            <a:endParaRPr lang="zh-CN" altLang="en-US" sz="2400" dirty="0">
              <a:latin typeface="Comic Sans MS" panose="030F0702030302020204" pitchFamily="66" charset="0"/>
              <a:ea typeface="幼圆" panose="02010509060101010101" pitchFamily="49" charset="-122"/>
              <a:cs typeface="+mn-cs"/>
            </a:endParaRPr>
          </a:p>
          <a:p>
            <a:pPr lvl="1" eaLnBrk="1" hangingPunct="1">
              <a:buSzPct val="50000"/>
            </a:pPr>
            <a:r>
              <a:rPr lang="zh-CN" altLang="en-US" dirty="0">
                <a:latin typeface="Comic Sans MS" panose="030F0702030302020204" pitchFamily="66" charset="0"/>
                <a:ea typeface="幼圆" panose="02010509060101010101" pitchFamily="49" charset="-122"/>
              </a:rPr>
              <a:t>冲突数量增加</a:t>
            </a:r>
            <a:endParaRPr lang="zh-CN" altLang="en-US" dirty="0">
              <a:latin typeface="Comic Sans MS" panose="030F0702030302020204" pitchFamily="66" charset="0"/>
              <a:ea typeface="幼圆" panose="02010509060101010101" pitchFamily="49" charset="-122"/>
            </a:endParaRPr>
          </a:p>
          <a:p>
            <a:pPr lvl="2" eaLnBrk="1" hangingPunct="1"/>
            <a:r>
              <a:rPr lang="zh-CN" altLang="en-US" dirty="0">
                <a:latin typeface="Comic Sans MS" panose="030F0702030302020204" pitchFamily="66" charset="0"/>
                <a:ea typeface="幼圆" panose="02010509060101010101" pitchFamily="49" charset="-122"/>
              </a:rPr>
              <a:t>各工作站需要频繁执行重发操作</a:t>
            </a:r>
            <a:endParaRPr lang="zh-CN" altLang="en-US" dirty="0">
              <a:latin typeface="Comic Sans MS" panose="030F0702030302020204" pitchFamily="66" charset="0"/>
              <a:ea typeface="幼圆" panose="02010509060101010101" pitchFamily="49" charset="-122"/>
            </a:endParaRPr>
          </a:p>
          <a:p>
            <a:pPr lvl="2" eaLnBrk="1" hangingPunct="1"/>
            <a:r>
              <a:rPr lang="zh-CN" altLang="en-US" dirty="0">
                <a:latin typeface="Comic Sans MS" panose="030F0702030302020204" pitchFamily="66" charset="0"/>
                <a:ea typeface="幼圆" panose="02010509060101010101" pitchFamily="49" charset="-122"/>
              </a:rPr>
              <a:t>大量的重发操作反过来又使冲突率进一步增加</a:t>
            </a:r>
            <a:endParaRPr lang="zh-CN" altLang="en-US" dirty="0">
              <a:latin typeface="Comic Sans MS" panose="030F0702030302020204" pitchFamily="66" charset="0"/>
              <a:ea typeface="幼圆" panose="02010509060101010101" pitchFamily="49" charset="-122"/>
            </a:endParaRPr>
          </a:p>
          <a:p>
            <a:pPr lvl="1" eaLnBrk="1" hangingPunct="1">
              <a:buSzPct val="50000"/>
            </a:pPr>
            <a:r>
              <a:rPr lang="zh-CN" altLang="en-US" dirty="0">
                <a:latin typeface="Comic Sans MS" panose="030F0702030302020204" pitchFamily="66" charset="0"/>
                <a:ea typeface="幼圆" panose="02010509060101010101" pitchFamily="49" charset="-122"/>
              </a:rPr>
              <a:t>网络延迟增大</a:t>
            </a:r>
            <a:endParaRPr lang="zh-CN" altLang="en-US" dirty="0">
              <a:latin typeface="Comic Sans MS" panose="030F0702030302020204" pitchFamily="66" charset="0"/>
              <a:ea typeface="幼圆" panose="02010509060101010101" pitchFamily="49" charset="-122"/>
            </a:endParaRPr>
          </a:p>
          <a:p>
            <a:pPr lvl="1" eaLnBrk="1" hangingPunct="1">
              <a:buSzPct val="50000"/>
            </a:pPr>
            <a:r>
              <a:rPr lang="zh-CN" altLang="en-US" dirty="0">
                <a:latin typeface="Comic Sans MS" panose="030F0702030302020204" pitchFamily="66" charset="0"/>
                <a:ea typeface="幼圆" panose="02010509060101010101" pitchFamily="49" charset="-122"/>
              </a:rPr>
              <a:t>延迟时间不可预计（非确定性延迟）</a:t>
            </a:r>
            <a:endParaRPr lang="zh-CN" altLang="en-US" dirty="0">
              <a:latin typeface="Comic Sans MS" panose="030F0702030302020204" pitchFamily="66" charset="0"/>
              <a:ea typeface="幼圆" panose="02010509060101010101" pitchFamily="49" charset="-122"/>
            </a:endParaRPr>
          </a:p>
        </p:txBody>
      </p:sp>
      <p:sp>
        <p:nvSpPr>
          <p:cNvPr id="144387" name="Rectangle 2"/>
          <p:cNvSpPr>
            <a:spLocks noGrp="1"/>
          </p:cNvSpPr>
          <p:nvPr>
            <p:ph type="title"/>
          </p:nvPr>
        </p:nvSpPr>
        <p:spPr/>
        <p:txBody>
          <a:bodyPr vert="horz" wrap="square" lIns="91440" tIns="45720" rIns="91440" bIns="45720" anchor="ctr"/>
          <a:p>
            <a:pPr eaLnBrk="1" hangingPunct="1"/>
            <a:r>
              <a:rPr lang="en-US" altLang="zh-CN" sz="3600" dirty="0">
                <a:latin typeface="Comic Sans MS" panose="030F0702030302020204" pitchFamily="66" charset="0"/>
                <a:ea typeface="幼圆" panose="02010509060101010101" pitchFamily="49" charset="-122"/>
                <a:cs typeface="+mj-cs"/>
              </a:rPr>
              <a:t>CSMA/CD</a:t>
            </a:r>
            <a:r>
              <a:rPr lang="zh-CN" altLang="en-US" sz="3600" dirty="0">
                <a:latin typeface="Comic Sans MS" panose="030F0702030302020204" pitchFamily="66" charset="0"/>
                <a:ea typeface="幼圆" panose="02010509060101010101" pitchFamily="49" charset="-122"/>
                <a:cs typeface="+mj-cs"/>
              </a:rPr>
              <a:t>的优缺点</a:t>
            </a:r>
            <a:endParaRPr lang="zh-CN" altLang="en-US" sz="3600" dirty="0">
              <a:latin typeface="Comic Sans MS" panose="030F0702030302020204" pitchFamily="66" charset="0"/>
              <a:ea typeface="幼圆" panose="02010509060101010101" pitchFamily="49" charset="-122"/>
              <a:cs typeface="+mj-cs"/>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内容占位符 2"/>
          <p:cNvSpPr>
            <a:spLocks noGrp="1"/>
          </p:cNvSpPr>
          <p:nvPr>
            <p:ph idx="1"/>
          </p:nvPr>
        </p:nvSpPr>
        <p:spPr/>
        <p:txBody>
          <a:bodyPr vert="horz" wrap="square" lIns="91440" tIns="45720" rIns="91440" bIns="45720" anchor="t"/>
          <a:p>
            <a:pPr eaLnBrk="1" hangingPunct="1"/>
            <a:endParaRPr lang="zh-CN" altLang="en-US" dirty="0">
              <a:latin typeface="Comic Sans MS" panose="030F0702030302020204" pitchFamily="66" charset="0"/>
              <a:ea typeface="幼圆" panose="02010509060101010101" pitchFamily="49" charset="-122"/>
              <a:cs typeface="+mn-cs"/>
            </a:endParaRPr>
          </a:p>
        </p:txBody>
      </p:sp>
      <p:sp>
        <p:nvSpPr>
          <p:cNvPr id="145411" name="标题 1"/>
          <p:cNvSpPr>
            <a:spLocks noGrp="1"/>
          </p:cNvSpPr>
          <p:nvPr>
            <p:ph type="title"/>
          </p:nvPr>
        </p:nvSpPr>
        <p:spPr>
          <a:xfrm>
            <a:off x="776288" y="476250"/>
            <a:ext cx="8413750" cy="533400"/>
          </a:xfrm>
        </p:spPr>
        <p:txBody>
          <a:bodyPr vert="horz" wrap="square" lIns="91440" tIns="45720" rIns="91440" bIns="45720" anchor="ctr"/>
          <a:p>
            <a:pPr eaLnBrk="1" hangingPunct="1"/>
            <a:r>
              <a:rPr lang="en-US" altLang="zh-CN" sz="3200" dirty="0">
                <a:latin typeface="Comic Sans MS" panose="030F0702030302020204" pitchFamily="66" charset="0"/>
                <a:ea typeface="幼圆" panose="02010509060101010101" pitchFamily="49" charset="-122"/>
                <a:cs typeface="+mj-cs"/>
              </a:rPr>
              <a:t>3.3.3 </a:t>
            </a:r>
            <a:r>
              <a:rPr lang="zh-CN" altLang="en-US" sz="3200" dirty="0">
                <a:latin typeface="Comic Sans MS" panose="030F0702030302020204" pitchFamily="66" charset="0"/>
                <a:ea typeface="幼圆" panose="02010509060101010101" pitchFamily="49" charset="-122"/>
                <a:cs typeface="+mj-cs"/>
              </a:rPr>
              <a:t>使用集线器的星形拓扑</a:t>
            </a:r>
            <a:endParaRPr lang="zh-CN" altLang="en-US" sz="3200" dirty="0">
              <a:latin typeface="Comic Sans MS" panose="030F0702030302020204" pitchFamily="66" charset="0"/>
              <a:ea typeface="幼圆" panose="02010509060101010101" pitchFamily="49" charset="-122"/>
              <a:cs typeface="+mj-cs"/>
            </a:endParaRPr>
          </a:p>
        </p:txBody>
      </p:sp>
      <p:graphicFrame>
        <p:nvGraphicFramePr>
          <p:cNvPr id="145412" name="Object 2"/>
          <p:cNvGraphicFramePr>
            <a:graphicFrameLocks noChangeAspect="1"/>
          </p:cNvGraphicFramePr>
          <p:nvPr/>
        </p:nvGraphicFramePr>
        <p:xfrm>
          <a:off x="2432050" y="3429000"/>
          <a:ext cx="4554538" cy="2065338"/>
        </p:xfrm>
        <a:graphic>
          <a:graphicData uri="http://schemas.openxmlformats.org/presentationml/2006/ole">
            <mc:AlternateContent xmlns:mc="http://schemas.openxmlformats.org/markup-compatibility/2006">
              <mc:Choice xmlns:v="urn:schemas-microsoft-com:vml" Requires="v">
                <p:oleObj spid="_x0000_s3148" name="" r:id="rId1" imgW="6005830" imgH="2754630" progId="Visio.Drawing.11">
                  <p:embed/>
                </p:oleObj>
              </mc:Choice>
              <mc:Fallback>
                <p:oleObj name="" r:id="rId1" imgW="6005830" imgH="2754630" progId="Visio.Drawing.11">
                  <p:embed/>
                  <p:pic>
                    <p:nvPicPr>
                      <p:cNvPr id="0" name="图片 3147"/>
                      <p:cNvPicPr/>
                      <p:nvPr/>
                    </p:nvPicPr>
                    <p:blipFill>
                      <a:blip r:embed="rId2"/>
                      <a:stretch>
                        <a:fillRect/>
                      </a:stretch>
                    </p:blipFill>
                    <p:spPr>
                      <a:xfrm>
                        <a:off x="2432050" y="3429000"/>
                        <a:ext cx="4554538" cy="2065338"/>
                      </a:xfrm>
                      <a:prstGeom prst="rect">
                        <a:avLst/>
                      </a:prstGeom>
                      <a:solidFill>
                        <a:srgbClr val="C0C0C0"/>
                      </a:solidFill>
                      <a:ln w="38100">
                        <a:noFill/>
                        <a:miter/>
                      </a:ln>
                    </p:spPr>
                  </p:pic>
                </p:oleObj>
              </mc:Fallback>
            </mc:AlternateContent>
          </a:graphicData>
        </a:graphic>
      </p:graphicFrame>
      <p:pic>
        <p:nvPicPr>
          <p:cNvPr id="145413" name="Picture 5"/>
          <p:cNvPicPr>
            <a:picLocks noChangeAspect="1"/>
          </p:cNvPicPr>
          <p:nvPr/>
        </p:nvPicPr>
        <p:blipFill>
          <a:blip r:embed="rId3"/>
          <a:stretch>
            <a:fillRect/>
          </a:stretch>
        </p:blipFill>
        <p:spPr>
          <a:xfrm>
            <a:off x="3081338" y="2133600"/>
            <a:ext cx="3009900" cy="885825"/>
          </a:xfrm>
          <a:prstGeom prst="rect">
            <a:avLst/>
          </a:prstGeom>
          <a:noFill/>
          <a:ln w="9525">
            <a:noFill/>
          </a:ln>
        </p:spPr>
      </p:pic>
    </p:spTree>
  </p:cSld>
  <p:clrMapOvr>
    <a:masterClrMapping/>
  </p:clrMapOvr>
  <p:transition>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5" name="Rectangle 2"/>
          <p:cNvSpPr>
            <a:spLocks noGrp="1"/>
          </p:cNvSpPr>
          <p:nvPr>
            <p:ph type="body" sz="half" idx="1"/>
          </p:nvPr>
        </p:nvSpPr>
        <p:spPr>
          <a:xfrm>
            <a:off x="838200" y="1295400"/>
            <a:ext cx="2674938" cy="5348288"/>
          </a:xfrm>
        </p:spPr>
        <p:txBody>
          <a:bodyPr vert="horz" wrap="square" lIns="91440" tIns="45720" rIns="91440" bIns="45720" anchor="t"/>
          <a:p>
            <a:pPr eaLnBrk="1" hangingPunct="1">
              <a:buClrTx/>
              <a:buSzTx/>
              <a:buFont typeface="Wingdings" panose="05000000000000000000" pitchFamily="2" charset="2"/>
            </a:pPr>
            <a:r>
              <a:rPr lang="zh-CN" altLang="en-US" sz="2800" dirty="0"/>
              <a:t>使用集线器的以太网在物理上是一个星型网，逻辑上仍是一个总线网，</a:t>
            </a:r>
            <a:r>
              <a:rPr lang="en-US" altLang="zh-CN" sz="2800" dirty="0"/>
              <a:t>MAC</a:t>
            </a:r>
            <a:r>
              <a:rPr lang="zh-CN" altLang="en-US" sz="2800" dirty="0"/>
              <a:t>层采用</a:t>
            </a:r>
            <a:r>
              <a:rPr lang="en-US" altLang="zh-CN" sz="2800" dirty="0"/>
              <a:t>CSMA/CD</a:t>
            </a:r>
            <a:r>
              <a:rPr lang="zh-CN" altLang="en-US" sz="2800" dirty="0"/>
              <a:t>介质访问控制方法；</a:t>
            </a:r>
            <a:endParaRPr lang="zh-CN" altLang="en-US" sz="2800" dirty="0"/>
          </a:p>
          <a:p>
            <a:pPr eaLnBrk="1" hangingPunct="1">
              <a:buClrTx/>
              <a:buSzTx/>
              <a:buFont typeface="Wingdings" panose="05000000000000000000" pitchFamily="2" charset="2"/>
            </a:pPr>
            <a:r>
              <a:rPr lang="zh-CN" altLang="en-US" sz="2800" dirty="0">
                <a:solidFill>
                  <a:srgbClr val="FF0000"/>
                </a:solidFill>
              </a:rPr>
              <a:t>并共享逻辑上的总线。</a:t>
            </a:r>
            <a:endParaRPr lang="zh-CN" altLang="en-US" sz="2800" dirty="0">
              <a:solidFill>
                <a:srgbClr val="FF0000"/>
              </a:solidFill>
            </a:endParaRPr>
          </a:p>
          <a:p>
            <a:pPr eaLnBrk="1" hangingPunct="1">
              <a:buClrTx/>
              <a:buSzTx/>
              <a:buFont typeface="Wingdings" panose="05000000000000000000" pitchFamily="2" charset="2"/>
            </a:pPr>
            <a:endParaRPr lang="zh-CN" altLang="en-US" sz="2800" dirty="0">
              <a:solidFill>
                <a:srgbClr val="FF0000"/>
              </a:solidFill>
            </a:endParaRPr>
          </a:p>
        </p:txBody>
      </p:sp>
      <p:graphicFrame>
        <p:nvGraphicFramePr>
          <p:cNvPr id="146436" name="Object 2"/>
          <p:cNvGraphicFramePr>
            <a:graphicFrameLocks noGrp="1" noChangeAspect="1"/>
          </p:cNvGraphicFramePr>
          <p:nvPr>
            <p:ph sz="half" idx="2"/>
          </p:nvPr>
        </p:nvGraphicFramePr>
        <p:xfrm>
          <a:off x="5745163" y="4221163"/>
          <a:ext cx="1808162" cy="1671637"/>
        </p:xfrm>
        <a:graphic>
          <a:graphicData uri="http://schemas.openxmlformats.org/presentationml/2006/ole">
            <mc:AlternateContent xmlns:mc="http://schemas.openxmlformats.org/markup-compatibility/2006">
              <mc:Choice xmlns:v="urn:schemas-microsoft-com:vml" Requires="v">
                <p:oleObj spid="_x0000_s3149" name="" r:id="rId1" imgW="2743200" imgH="2543175" progId="Visio.Drawing.6">
                  <p:embed/>
                </p:oleObj>
              </mc:Choice>
              <mc:Fallback>
                <p:oleObj name="" r:id="rId1" imgW="2743200" imgH="2543175" progId="Visio.Drawing.6">
                  <p:embed/>
                  <p:pic>
                    <p:nvPicPr>
                      <p:cNvPr id="0" name="图片 3148"/>
                      <p:cNvPicPr/>
                      <p:nvPr/>
                    </p:nvPicPr>
                    <p:blipFill>
                      <a:blip r:embed="rId2"/>
                      <a:srcRect/>
                      <a:stretch>
                        <a:fillRect/>
                      </a:stretch>
                    </p:blipFill>
                    <p:spPr>
                      <a:xfrm>
                        <a:off x="5745163" y="4221163"/>
                        <a:ext cx="1808162" cy="1671637"/>
                      </a:xfrm>
                      <a:prstGeom prst="rect">
                        <a:avLst/>
                      </a:prstGeom>
                      <a:solidFill>
                        <a:srgbClr val="C0C0C0">
                          <a:alpha val="100000"/>
                        </a:srgbClr>
                      </a:solidFill>
                      <a:ln w="38100">
                        <a:miter/>
                      </a:ln>
                    </p:spPr>
                  </p:pic>
                </p:oleObj>
              </mc:Fallback>
            </mc:AlternateContent>
          </a:graphicData>
        </a:graphic>
      </p:graphicFrame>
      <p:sp>
        <p:nvSpPr>
          <p:cNvPr id="146437" name="Rectangle 4"/>
          <p:cNvSpPr/>
          <p:nvPr/>
        </p:nvSpPr>
        <p:spPr>
          <a:xfrm>
            <a:off x="2286000" y="314325"/>
            <a:ext cx="6324600" cy="533400"/>
          </a:xfrm>
          <a:prstGeom prst="rect">
            <a:avLst/>
          </a:prstGeom>
          <a:noFill/>
          <a:ln w="9525">
            <a:noFill/>
          </a:ln>
        </p:spPr>
        <p:txBody>
          <a:bodyPr anchor="ctr">
            <a:scene3d>
              <a:camera prst="orthographicFront"/>
              <a:lightRig rig="threePt" dir="t"/>
            </a:scene3d>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algn="ctr">
              <a:spcBef>
                <a:spcPct val="0"/>
              </a:spcBef>
              <a:buFontTx/>
              <a:buNone/>
            </a:pPr>
            <a:r>
              <a:rPr lang="zh-CN" altLang="en-US" sz="4000" b="1" dirty="0">
                <a:solidFill>
                  <a:schemeClr val="tx1"/>
                </a:solidFill>
                <a:effectLst>
                  <a:outerShdw blurRad="38100" dist="19050" dir="2700000" algn="tl" rotWithShape="0">
                    <a:schemeClr val="dk1">
                      <a:alpha val="40000"/>
                    </a:schemeClr>
                  </a:outerShdw>
                </a:effectLst>
                <a:latin typeface="Arial" panose="020B0604020202020204" pitchFamily="34" charset="0"/>
              </a:rPr>
              <a:t>集线器</a:t>
            </a:r>
            <a:endParaRPr lang="zh-CN" altLang="en-US" sz="4000" b="1" dirty="0">
              <a:solidFill>
                <a:schemeClr val="tx1"/>
              </a:solidFill>
              <a:effectLst>
                <a:outerShdw blurRad="38100" dist="19050" dir="2700000" algn="tl" rotWithShape="0">
                  <a:schemeClr val="dk1">
                    <a:alpha val="40000"/>
                  </a:schemeClr>
                </a:outerShdw>
              </a:effectLst>
              <a:latin typeface="Arial" panose="020B0604020202020204" pitchFamily="34" charset="0"/>
            </a:endParaRPr>
          </a:p>
        </p:txBody>
      </p:sp>
      <p:pic>
        <p:nvPicPr>
          <p:cNvPr id="146438" name="Picture 5" descr="未标题-1 拷贝"/>
          <p:cNvPicPr>
            <a:picLocks noChangeAspect="1"/>
          </p:cNvPicPr>
          <p:nvPr/>
        </p:nvPicPr>
        <p:blipFill>
          <a:blip r:embed="rId3"/>
          <a:stretch>
            <a:fillRect/>
          </a:stretch>
        </p:blipFill>
        <p:spPr>
          <a:xfrm>
            <a:off x="4305300" y="1484313"/>
            <a:ext cx="4824413" cy="1993900"/>
          </a:xfrm>
          <a:prstGeom prst="rect">
            <a:avLst/>
          </a:prstGeom>
          <a:noFill/>
          <a:ln w="9525">
            <a:noFill/>
          </a:ln>
        </p:spPr>
      </p:pic>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3491" name="Rectangle 3"/>
          <p:cNvSpPr>
            <a:spLocks noGrp="1"/>
          </p:cNvSpPr>
          <p:nvPr>
            <p:ph idx="1"/>
          </p:nvPr>
        </p:nvSpPr>
        <p:spPr>
          <a:xfrm>
            <a:off x="1136650" y="1557338"/>
            <a:ext cx="8137525" cy="4319587"/>
          </a:xfrm>
        </p:spPr>
        <p:txBody>
          <a:bodyPr vert="horz" wrap="square" lIns="91440" tIns="45720" rIns="91440" bIns="45720" anchor="t"/>
          <a:p>
            <a:pPr eaLnBrk="1" hangingPunct="1"/>
            <a:r>
              <a:rPr lang="zh-CN" altLang="en-US" dirty="0">
                <a:latin typeface="Comic Sans MS" panose="030F0702030302020204" pitchFamily="66" charset="0"/>
                <a:ea typeface="幼圆" panose="02010509060101010101" pitchFamily="49" charset="-122"/>
                <a:cs typeface="+mn-cs"/>
              </a:rPr>
              <a:t>集线器很像一个多端口的转发器，工作在物理层。（集线器是一种特殊的中继器：它是一个多端口中继器）</a:t>
            </a:r>
            <a:endParaRPr lang="zh-CN" altLang="en-US" dirty="0">
              <a:latin typeface="Comic Sans MS" panose="030F0702030302020204" pitchFamily="66" charset="0"/>
              <a:ea typeface="幼圆" panose="02010509060101010101" pitchFamily="49" charset="-122"/>
              <a:cs typeface="+mn-cs"/>
            </a:endParaRPr>
          </a:p>
          <a:p>
            <a:pPr eaLnBrk="1" hangingPunct="1"/>
            <a:r>
              <a:rPr lang="zh-CN" altLang="en-US" dirty="0">
                <a:latin typeface="Comic Sans MS" panose="030F0702030302020204" pitchFamily="66" charset="0"/>
                <a:ea typeface="幼圆" panose="02010509060101010101" pitchFamily="49" charset="-122"/>
                <a:cs typeface="+mn-cs"/>
              </a:rPr>
              <a:t>集线器的基本功能是</a:t>
            </a:r>
            <a:r>
              <a:rPr lang="zh-CN" altLang="en-US" dirty="0">
                <a:solidFill>
                  <a:srgbClr val="FF3300"/>
                </a:solidFill>
                <a:latin typeface="Comic Sans MS" panose="030F0702030302020204" pitchFamily="66" charset="0"/>
                <a:ea typeface="幼圆" panose="02010509060101010101" pitchFamily="49" charset="-122"/>
                <a:cs typeface="+mn-cs"/>
              </a:rPr>
              <a:t>信息分发</a:t>
            </a:r>
            <a:r>
              <a:rPr lang="zh-CN" altLang="en-US" dirty="0">
                <a:latin typeface="Comic Sans MS" panose="030F0702030302020204" pitchFamily="66" charset="0"/>
                <a:ea typeface="幼圆" panose="02010509060101010101" pitchFamily="49" charset="-122"/>
                <a:cs typeface="+mn-cs"/>
              </a:rPr>
              <a:t>。</a:t>
            </a:r>
            <a:endParaRPr lang="zh-CN" altLang="en-US" dirty="0">
              <a:latin typeface="Comic Sans MS" panose="030F0702030302020204" pitchFamily="66" charset="0"/>
              <a:ea typeface="幼圆" panose="02010509060101010101" pitchFamily="49" charset="-122"/>
              <a:cs typeface="+mn-cs"/>
            </a:endParaRPr>
          </a:p>
          <a:p>
            <a:pPr eaLnBrk="1" hangingPunct="1"/>
            <a:r>
              <a:rPr lang="zh-CN" altLang="en-US" dirty="0">
                <a:latin typeface="Comic Sans MS" panose="030F0702030302020204" pitchFamily="66" charset="0"/>
                <a:ea typeface="幼圆" panose="02010509060101010101" pitchFamily="49" charset="-122"/>
                <a:cs typeface="+mn-cs"/>
              </a:rPr>
              <a:t>它把一个端口接收的所有信号向</a:t>
            </a:r>
            <a:r>
              <a:rPr lang="zh-CN" altLang="en-US" dirty="0">
                <a:solidFill>
                  <a:srgbClr val="FF3300"/>
                </a:solidFill>
                <a:latin typeface="Comic Sans MS" panose="030F0702030302020204" pitchFamily="66" charset="0"/>
                <a:ea typeface="幼圆" panose="02010509060101010101" pitchFamily="49" charset="-122"/>
                <a:cs typeface="+mn-cs"/>
              </a:rPr>
              <a:t>所有端口</a:t>
            </a:r>
            <a:r>
              <a:rPr lang="zh-CN" altLang="en-US" dirty="0">
                <a:latin typeface="Comic Sans MS" panose="030F0702030302020204" pitchFamily="66" charset="0"/>
                <a:ea typeface="幼圆" panose="02010509060101010101" pitchFamily="49" charset="-122"/>
                <a:cs typeface="+mn-cs"/>
              </a:rPr>
              <a:t>分发出去。当集线器接收到某个结点发送的信息时</a:t>
            </a:r>
            <a:r>
              <a:rPr lang="en-US" altLang="zh-CN" dirty="0">
                <a:latin typeface="Comic Sans MS" panose="030F0702030302020204" pitchFamily="66" charset="0"/>
                <a:ea typeface="幼圆" panose="02010509060101010101" pitchFamily="49" charset="-122"/>
                <a:cs typeface="+mn-cs"/>
              </a:rPr>
              <a:t>,</a:t>
            </a:r>
            <a:r>
              <a:rPr lang="zh-CN" altLang="en-US" dirty="0">
                <a:latin typeface="Comic Sans MS" panose="030F0702030302020204" pitchFamily="66" charset="0"/>
                <a:ea typeface="幼圆" panose="02010509060101010101" pitchFamily="49" charset="-122"/>
                <a:cs typeface="+mn-cs"/>
              </a:rPr>
              <a:t>立即将信息通过</a:t>
            </a:r>
            <a:r>
              <a:rPr lang="zh-CN" altLang="en-US" dirty="0">
                <a:solidFill>
                  <a:srgbClr val="FF3300"/>
                </a:solidFill>
                <a:latin typeface="Comic Sans MS" panose="030F0702030302020204" pitchFamily="66" charset="0"/>
                <a:ea typeface="幼圆" panose="02010509060101010101" pitchFamily="49" charset="-122"/>
                <a:cs typeface="+mn-cs"/>
              </a:rPr>
              <a:t>广播方式</a:t>
            </a:r>
            <a:r>
              <a:rPr lang="zh-CN" altLang="en-US" dirty="0">
                <a:latin typeface="Comic Sans MS" panose="030F0702030302020204" pitchFamily="66" charset="0"/>
                <a:ea typeface="幼圆" panose="02010509060101010101" pitchFamily="49" charset="-122"/>
                <a:cs typeface="+mn-cs"/>
              </a:rPr>
              <a:t>转发到其他连接端口。</a:t>
            </a:r>
            <a:endParaRPr lang="zh-CN" altLang="en-US" dirty="0">
              <a:latin typeface="Comic Sans MS" panose="030F0702030302020204" pitchFamily="66" charset="0"/>
              <a:ea typeface="幼圆" panose="02010509060101010101" pitchFamily="49" charset="-122"/>
              <a:cs typeface="+mn-cs"/>
            </a:endParaRPr>
          </a:p>
        </p:txBody>
      </p:sp>
      <p:sp>
        <p:nvSpPr>
          <p:cNvPr id="147459" name="Rectangle 4"/>
          <p:cNvSpPr/>
          <p:nvPr/>
        </p:nvSpPr>
        <p:spPr>
          <a:xfrm>
            <a:off x="2895600" y="228600"/>
            <a:ext cx="6324600" cy="533400"/>
          </a:xfrm>
          <a:prstGeom prst="rect">
            <a:avLst/>
          </a:prstGeom>
          <a:noFill/>
          <a:ln w="9525">
            <a:noFill/>
          </a:ln>
        </p:spPr>
        <p:txBody>
          <a:bodyPr anchor="ct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algn="ctr">
              <a:spcBef>
                <a:spcPct val="0"/>
              </a:spcBef>
              <a:buFontTx/>
              <a:buNone/>
            </a:pPr>
            <a:r>
              <a:rPr lang="zh-CN" altLang="en-US" sz="4000" b="1" dirty="0">
                <a:solidFill>
                  <a:schemeClr val="tx1"/>
                </a:solidFill>
                <a:latin typeface="Arial" panose="020B0604020202020204" pitchFamily="34" charset="0"/>
              </a:rPr>
              <a:t>集线器</a:t>
            </a:r>
            <a:endParaRPr lang="zh-CN" altLang="en-US" sz="4000" b="1" dirty="0">
              <a:solidFill>
                <a:schemeClr val="tx1"/>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3491">
                                            <p:txEl>
                                              <p:char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3491">
                                            <p:txEl>
                                              <p:charRg st="0" end="4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3491">
                                            <p:txEl>
                                              <p:charRg st="48" end="6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3491">
                                            <p:txEl>
                                              <p:charRg st="63" end="12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491"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zh-CN" dirty="0"/>
              <a:t>以太网</a:t>
            </a:r>
            <a:r>
              <a:rPr lang="zh-CN" altLang="zh-CN" dirty="0" smtClean="0"/>
              <a:t>的</a:t>
            </a:r>
            <a:r>
              <a:rPr lang="en-US" altLang="zh-CN" dirty="0" smtClean="0"/>
              <a:t> MAC </a:t>
            </a:r>
            <a:r>
              <a:rPr lang="zh-CN" altLang="zh-CN" dirty="0" smtClean="0"/>
              <a:t>层</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重点介绍：</a:t>
            </a:r>
            <a:endParaRPr lang="en-US" altLang="zh-CN" dirty="0" smtClean="0"/>
          </a:p>
          <a:p>
            <a:r>
              <a:rPr lang="en-US" altLang="zh-CN" dirty="0" smtClean="0"/>
              <a:t>1.  MAC </a:t>
            </a:r>
            <a:r>
              <a:rPr lang="zh-CN" altLang="zh-CN" dirty="0" smtClean="0"/>
              <a:t>层</a:t>
            </a:r>
            <a:r>
              <a:rPr lang="zh-CN" altLang="zh-CN" dirty="0"/>
              <a:t>的硬件</a:t>
            </a:r>
            <a:r>
              <a:rPr lang="zh-CN" altLang="zh-CN" dirty="0" smtClean="0"/>
              <a:t>地址</a:t>
            </a:r>
            <a:endParaRPr lang="en-US" altLang="zh-CN" dirty="0" smtClean="0"/>
          </a:p>
          <a:p>
            <a:r>
              <a:rPr lang="en-US" altLang="zh-CN" dirty="0" smtClean="0"/>
              <a:t>2.  MAC </a:t>
            </a:r>
            <a:r>
              <a:rPr lang="zh-CN" altLang="zh-CN" dirty="0" smtClean="0"/>
              <a:t>帧</a:t>
            </a:r>
            <a:r>
              <a:rPr lang="zh-CN" altLang="zh-CN" dirty="0"/>
              <a:t>的格式</a:t>
            </a:r>
            <a:endParaRPr lang="zh-CN" altLang="en-US" dirty="0"/>
          </a:p>
        </p:txBody>
      </p:sp>
      <p:sp>
        <p:nvSpPr>
          <p:cNvPr id="4" name="灯片编号占位符 3"/>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ltLang="zh-CN" dirty="0" smtClean="0"/>
              <a:t>1</a:t>
            </a:r>
            <a:r>
              <a:rPr lang="en-US" altLang="zh-CN" dirty="0"/>
              <a:t>.  MAC </a:t>
            </a:r>
            <a:r>
              <a:rPr lang="zh-CN" altLang="en-US" dirty="0"/>
              <a:t>层的硬件地址 </a:t>
            </a:r>
            <a:endParaRPr lang="zh-CN" altLang="en-US" dirty="0"/>
          </a:p>
        </p:txBody>
      </p:sp>
      <p:sp>
        <p:nvSpPr>
          <p:cNvPr id="440323" name="Rectangle 3"/>
          <p:cNvSpPr>
            <a:spLocks noGrp="1" noChangeArrowheads="1"/>
          </p:cNvSpPr>
          <p:nvPr>
            <p:ph idx="1"/>
          </p:nvPr>
        </p:nvSpPr>
        <p:spPr/>
        <p:txBody>
          <a:bodyPr/>
          <a:lstStyle/>
          <a:p>
            <a:r>
              <a:rPr lang="zh-CN" altLang="en-US" sz="2800" dirty="0"/>
              <a:t>在局域网中，</a:t>
            </a:r>
            <a:r>
              <a:rPr lang="zh-CN" altLang="en-US" sz="2800" dirty="0">
                <a:solidFill>
                  <a:srgbClr val="FF0000"/>
                </a:solidFill>
              </a:rPr>
              <a:t>硬件地址</a:t>
            </a:r>
            <a:r>
              <a:rPr lang="zh-CN" altLang="en-US" sz="2800" dirty="0"/>
              <a:t>又称为</a:t>
            </a:r>
            <a:r>
              <a:rPr lang="zh-CN" altLang="en-US" sz="2800" dirty="0">
                <a:solidFill>
                  <a:srgbClr val="FF0000"/>
                </a:solidFill>
              </a:rPr>
              <a:t>物理地址，</a:t>
            </a:r>
            <a:r>
              <a:rPr lang="zh-CN" altLang="en-US" sz="2800" dirty="0"/>
              <a:t>或 </a:t>
            </a:r>
            <a:r>
              <a:rPr lang="en-US" altLang="zh-CN" sz="2800" dirty="0">
                <a:solidFill>
                  <a:srgbClr val="FF0000"/>
                </a:solidFill>
              </a:rPr>
              <a:t>MAC </a:t>
            </a:r>
            <a:r>
              <a:rPr lang="zh-CN" altLang="en-US" sz="2800" dirty="0">
                <a:solidFill>
                  <a:srgbClr val="FF0000"/>
                </a:solidFill>
              </a:rPr>
              <a:t>地址。</a:t>
            </a:r>
            <a:r>
              <a:rPr lang="zh-CN" altLang="en-US" sz="2800" dirty="0"/>
              <a:t> </a:t>
            </a:r>
            <a:endParaRPr lang="zh-CN" altLang="en-US" sz="2800" dirty="0"/>
          </a:p>
          <a:p>
            <a:r>
              <a:rPr lang="en-US" altLang="zh-CN" sz="2800" dirty="0"/>
              <a:t>802</a:t>
            </a:r>
            <a:r>
              <a:rPr lang="en-US" altLang="zh-CN" sz="2800" b="1" dirty="0"/>
              <a:t> </a:t>
            </a:r>
            <a:r>
              <a:rPr lang="zh-CN" altLang="en-US" sz="2800" dirty="0"/>
              <a:t>标准所说的“地址”严格地讲应当是每一个站的“</a:t>
            </a:r>
            <a:r>
              <a:rPr lang="zh-CN" altLang="en-US" sz="2800" dirty="0">
                <a:solidFill>
                  <a:srgbClr val="FF0000"/>
                </a:solidFill>
              </a:rPr>
              <a:t>名字</a:t>
            </a:r>
            <a:r>
              <a:rPr lang="zh-CN" altLang="en-US" sz="2800" dirty="0"/>
              <a:t>”或</a:t>
            </a:r>
            <a:r>
              <a:rPr lang="zh-CN" altLang="en-US" sz="2800" dirty="0">
                <a:solidFill>
                  <a:srgbClr val="FF0000"/>
                </a:solidFill>
              </a:rPr>
              <a:t>标识符。 </a:t>
            </a:r>
            <a:endParaRPr lang="zh-CN" altLang="en-US" sz="2800" dirty="0">
              <a:solidFill>
                <a:srgbClr val="FF0000"/>
              </a:solidFill>
            </a:endParaRPr>
          </a:p>
          <a:p>
            <a:r>
              <a:rPr lang="zh-CN" altLang="en-US" sz="2800" dirty="0"/>
              <a:t>但鉴于大家都早已习惯了将这种 </a:t>
            </a:r>
            <a:r>
              <a:rPr lang="en-US" altLang="zh-CN" sz="2800" dirty="0"/>
              <a:t>48 </a:t>
            </a:r>
            <a:r>
              <a:rPr lang="zh-CN" altLang="en-US" sz="2800" dirty="0"/>
              <a:t>位的“名字”称为“地址”，所以本书也采用这种习惯用法，尽管这种说法并不太严格。</a:t>
            </a:r>
            <a:endParaRPr lang="zh-CN" altLang="en-US" sz="2800" dirty="0"/>
          </a:p>
        </p:txBody>
      </p:sp>
      <p:sp>
        <p:nvSpPr>
          <p:cNvPr id="2" name="矩形 1"/>
          <p:cNvSpPr/>
          <p:nvPr/>
        </p:nvSpPr>
        <p:spPr>
          <a:xfrm>
            <a:off x="992560" y="4293096"/>
            <a:ext cx="8352928" cy="1815882"/>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anose="02010609060101010101" pitchFamily="2" charset="-122"/>
              </a:rPr>
              <a:t>请注意，如果连接在局域网上的主机或路由器安装有多个适配器，那么这样的主机或路由器就有多个“地址”。更准确些说，</a:t>
            </a:r>
            <a:r>
              <a:rPr lang="zh-CN" altLang="en-US" sz="2800" b="1" dirty="0" smtClean="0">
                <a:solidFill>
                  <a:srgbClr val="0000FF"/>
                </a:solidFill>
                <a:latin typeface="+mn-lt"/>
                <a:ea typeface="黑体" panose="02010609060101010101" pitchFamily="2" charset="-122"/>
              </a:rPr>
              <a:t>这种 </a:t>
            </a:r>
            <a:r>
              <a:rPr lang="en-US" altLang="zh-CN" sz="2800" b="1" dirty="0" smtClean="0">
                <a:solidFill>
                  <a:srgbClr val="0000FF"/>
                </a:solidFill>
                <a:latin typeface="+mn-lt"/>
                <a:ea typeface="黑体" panose="02010609060101010101" pitchFamily="2" charset="-122"/>
              </a:rPr>
              <a:t>48 </a:t>
            </a:r>
            <a:r>
              <a:rPr lang="zh-CN" altLang="en-US" sz="2800" b="1" dirty="0" smtClean="0">
                <a:solidFill>
                  <a:srgbClr val="0000FF"/>
                </a:solidFill>
                <a:latin typeface="+mn-lt"/>
                <a:ea typeface="黑体" panose="02010609060101010101" pitchFamily="2" charset="-122"/>
              </a:rPr>
              <a:t>位</a:t>
            </a:r>
            <a:r>
              <a:rPr lang="zh-CN" altLang="en-US" sz="2800" b="1" dirty="0">
                <a:solidFill>
                  <a:srgbClr val="0000FF"/>
                </a:solidFill>
                <a:latin typeface="+mn-lt"/>
                <a:ea typeface="黑体" panose="02010609060101010101" pitchFamily="2" charset="-122"/>
              </a:rPr>
              <a:t>“地址”应当是某个接口的标识符。</a:t>
            </a:r>
            <a:endParaRPr lang="zh-CN" altLang="en-US" sz="2800" b="1" dirty="0">
              <a:solidFill>
                <a:srgbClr val="0000FF"/>
              </a:solidFill>
              <a:latin typeface="+mn-lt"/>
              <a:ea typeface="黑体" panose="02010609060101010101" pitchFamily="2" charset="-122"/>
            </a:endParaRPr>
          </a:p>
        </p:txBody>
      </p:sp>
      <p:sp>
        <p:nvSpPr>
          <p:cNvPr id="3" name="灯片编号占位符 2"/>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Rectangle 3"/>
          <p:cNvSpPr>
            <a:spLocks noGrp="1"/>
          </p:cNvSpPr>
          <p:nvPr>
            <p:ph idx="1"/>
          </p:nvPr>
        </p:nvSpPr>
        <p:spPr>
          <a:xfrm>
            <a:off x="516890" y="1196975"/>
            <a:ext cx="8818880" cy="4770120"/>
          </a:xfrm>
        </p:spPr>
        <p:txBody>
          <a:bodyPr vert="horz" wrap="square" lIns="91440" tIns="45720" rIns="91440" bIns="45720" anchor="t"/>
          <a:p>
            <a:pPr eaLnBrk="1" hangingPunct="1">
              <a:lnSpc>
                <a:spcPct val="90000"/>
              </a:lnSpc>
            </a:pPr>
            <a:r>
              <a:rPr lang="en-US" altLang="zh-CN" dirty="0">
                <a:latin typeface="Comic Sans MS" panose="030F0702030302020204" pitchFamily="66" charset="0"/>
                <a:ea typeface="幼圆" panose="02010509060101010101" pitchFamily="49" charset="-122"/>
                <a:cs typeface="+mn-cs"/>
              </a:rPr>
              <a:t>Ethernet</a:t>
            </a:r>
            <a:r>
              <a:rPr lang="zh-CN" altLang="en-US" dirty="0">
                <a:latin typeface="Comic Sans MS" panose="030F0702030302020204" pitchFamily="66" charset="0"/>
                <a:ea typeface="幼圆" panose="02010509060101010101" pitchFamily="49" charset="-122"/>
                <a:cs typeface="+mn-cs"/>
              </a:rPr>
              <a:t>地址 </a:t>
            </a:r>
            <a:r>
              <a:rPr lang="en-US" altLang="zh-CN" dirty="0">
                <a:latin typeface="Comic Sans MS" panose="030F0702030302020204" pitchFamily="66" charset="0"/>
                <a:ea typeface="幼圆" panose="02010509060101010101" pitchFamily="49" charset="-122"/>
                <a:cs typeface="+mn-cs"/>
              </a:rPr>
              <a:t>= </a:t>
            </a:r>
            <a:r>
              <a:rPr lang="en-US" altLang="zh-CN" sz="2400" dirty="0">
                <a:solidFill>
                  <a:srgbClr val="FF0000"/>
                </a:solidFill>
                <a:latin typeface="Comic Sans MS" panose="030F0702030302020204" pitchFamily="66" charset="0"/>
                <a:ea typeface="幼圆" panose="02010509060101010101" pitchFamily="49" charset="-122"/>
                <a:cs typeface="+mn-cs"/>
              </a:rPr>
              <a:t>Manufacture ID + NIC ID </a:t>
            </a:r>
            <a:endParaRPr lang="en-US" altLang="zh-CN" sz="2400" dirty="0">
              <a:solidFill>
                <a:srgbClr val="FF0000"/>
              </a:solidFill>
              <a:latin typeface="Comic Sans MS" panose="030F0702030302020204" pitchFamily="66" charset="0"/>
              <a:ea typeface="幼圆" panose="02010509060101010101" pitchFamily="49" charset="-122"/>
              <a:cs typeface="+mn-cs"/>
            </a:endParaRPr>
          </a:p>
          <a:p>
            <a:pPr eaLnBrk="1" hangingPunct="1">
              <a:lnSpc>
                <a:spcPct val="90000"/>
              </a:lnSpc>
              <a:buNone/>
            </a:pPr>
            <a:r>
              <a:rPr lang="en-US" altLang="zh-CN" sz="2400" dirty="0">
                <a:latin typeface="Comic Sans MS" panose="030F0702030302020204" pitchFamily="66" charset="0"/>
                <a:ea typeface="幼圆" panose="02010509060101010101" pitchFamily="49" charset="-122"/>
                <a:cs typeface="+mn-cs"/>
              </a:rPr>
              <a:t>                                     24bit + 24bit</a:t>
            </a:r>
            <a:endParaRPr lang="en-US" altLang="zh-CN" sz="2400" dirty="0">
              <a:latin typeface="Comic Sans MS" panose="030F0702030302020204" pitchFamily="66" charset="0"/>
              <a:ea typeface="幼圆" panose="02010509060101010101" pitchFamily="49" charset="-122"/>
              <a:cs typeface="+mn-cs"/>
            </a:endParaRPr>
          </a:p>
          <a:p>
            <a:pPr eaLnBrk="1" hangingPunct="1">
              <a:lnSpc>
                <a:spcPct val="90000"/>
              </a:lnSpc>
              <a:buNone/>
            </a:pPr>
            <a:r>
              <a:rPr lang="en-US" altLang="zh-CN" dirty="0">
                <a:latin typeface="Comic Sans MS" panose="030F0702030302020204" pitchFamily="66" charset="0"/>
                <a:ea typeface="幼圆" panose="02010509060101010101" pitchFamily="49" charset="-122"/>
                <a:cs typeface="+mn-cs"/>
              </a:rPr>
              <a:t>   </a:t>
            </a:r>
            <a:r>
              <a:rPr lang="zh-CN" altLang="en-US" sz="2400" dirty="0">
                <a:latin typeface="Comic Sans MS" panose="030F0702030302020204" pitchFamily="66" charset="0"/>
                <a:ea typeface="幼圆" panose="02010509060101010101" pitchFamily="49" charset="-122"/>
                <a:cs typeface="+mn-cs"/>
              </a:rPr>
              <a:t>公司：   </a:t>
            </a:r>
            <a:r>
              <a:rPr lang="en-US" altLang="zh-CN" sz="2400" dirty="0">
                <a:latin typeface="Comic Sans MS" panose="030F0702030302020204" pitchFamily="66" charset="0"/>
                <a:ea typeface="幼圆" panose="02010509060101010101" pitchFamily="49" charset="-122"/>
                <a:cs typeface="+mn-cs"/>
              </a:rPr>
              <a:t>Cisco    00-00-0C</a:t>
            </a:r>
            <a:endParaRPr lang="en-US" altLang="zh-CN" sz="2400" dirty="0">
              <a:latin typeface="Comic Sans MS" panose="030F0702030302020204" pitchFamily="66" charset="0"/>
              <a:ea typeface="幼圆" panose="02010509060101010101" pitchFamily="49" charset="-122"/>
              <a:cs typeface="+mn-cs"/>
            </a:endParaRPr>
          </a:p>
          <a:p>
            <a:pPr eaLnBrk="1" hangingPunct="1">
              <a:lnSpc>
                <a:spcPct val="90000"/>
              </a:lnSpc>
              <a:buNone/>
            </a:pPr>
            <a:r>
              <a:rPr lang="en-US" altLang="zh-CN" sz="2400" dirty="0">
                <a:latin typeface="Comic Sans MS" panose="030F0702030302020204" pitchFamily="66" charset="0"/>
                <a:ea typeface="幼圆" panose="02010509060101010101" pitchFamily="49" charset="-122"/>
                <a:cs typeface="+mn-cs"/>
              </a:rPr>
              <a:t>              Novell   00-00-1B</a:t>
            </a:r>
            <a:endParaRPr lang="en-US" altLang="zh-CN" sz="2400" dirty="0">
              <a:latin typeface="Comic Sans MS" panose="030F0702030302020204" pitchFamily="66" charset="0"/>
              <a:ea typeface="幼圆" panose="02010509060101010101" pitchFamily="49" charset="-122"/>
              <a:cs typeface="+mn-cs"/>
            </a:endParaRPr>
          </a:p>
          <a:p>
            <a:pPr eaLnBrk="1" hangingPunct="1">
              <a:lnSpc>
                <a:spcPct val="90000"/>
              </a:lnSpc>
              <a:buNone/>
            </a:pPr>
            <a:r>
              <a:rPr lang="en-US" altLang="zh-CN" sz="2400" dirty="0">
                <a:latin typeface="Comic Sans MS" panose="030F0702030302020204" pitchFamily="66" charset="0"/>
                <a:ea typeface="幼圆" panose="02010509060101010101" pitchFamily="49" charset="-122"/>
                <a:cs typeface="+mn-cs"/>
              </a:rPr>
              <a:t>                        00-00-D8</a:t>
            </a:r>
            <a:endParaRPr lang="en-US" altLang="zh-CN" sz="2400" dirty="0">
              <a:latin typeface="Comic Sans MS" panose="030F0702030302020204" pitchFamily="66" charset="0"/>
              <a:ea typeface="幼圆" panose="02010509060101010101" pitchFamily="49" charset="-122"/>
              <a:cs typeface="+mn-cs"/>
            </a:endParaRPr>
          </a:p>
          <a:p>
            <a:pPr eaLnBrk="1" hangingPunct="1">
              <a:lnSpc>
                <a:spcPct val="90000"/>
              </a:lnSpc>
              <a:buNone/>
            </a:pPr>
            <a:r>
              <a:rPr lang="en-US" altLang="zh-CN" sz="2400" dirty="0">
                <a:latin typeface="Comic Sans MS" panose="030F0702030302020204" pitchFamily="66" charset="0"/>
                <a:ea typeface="幼圆" panose="02010509060101010101" pitchFamily="49" charset="-122"/>
                <a:cs typeface="+mn-cs"/>
              </a:rPr>
              <a:t>              3Com    00-20-AF</a:t>
            </a:r>
            <a:endParaRPr lang="en-US" altLang="zh-CN" sz="2400" dirty="0">
              <a:latin typeface="Comic Sans MS" panose="030F0702030302020204" pitchFamily="66" charset="0"/>
              <a:ea typeface="幼圆" panose="02010509060101010101" pitchFamily="49" charset="-122"/>
              <a:cs typeface="+mn-cs"/>
            </a:endParaRPr>
          </a:p>
          <a:p>
            <a:pPr eaLnBrk="1" hangingPunct="1">
              <a:lnSpc>
                <a:spcPct val="90000"/>
              </a:lnSpc>
              <a:buNone/>
            </a:pPr>
            <a:r>
              <a:rPr lang="en-US" altLang="zh-CN" sz="2400" dirty="0">
                <a:latin typeface="Comic Sans MS" panose="030F0702030302020204" pitchFamily="66" charset="0"/>
                <a:ea typeface="幼圆" panose="02010509060101010101" pitchFamily="49" charset="-122"/>
                <a:cs typeface="+mn-cs"/>
              </a:rPr>
              <a:t>                        </a:t>
            </a:r>
            <a:r>
              <a:rPr lang="en-US" altLang="zh-CN" sz="2400" dirty="0">
                <a:solidFill>
                  <a:srgbClr val="002060"/>
                </a:solidFill>
                <a:latin typeface="Comic Sans MS" panose="030F0702030302020204" pitchFamily="66" charset="0"/>
                <a:ea typeface="幼圆" panose="02010509060101010101" pitchFamily="49" charset="-122"/>
                <a:cs typeface="+mn-cs"/>
              </a:rPr>
              <a:t>00-60-08</a:t>
            </a:r>
            <a:endParaRPr lang="en-US" altLang="zh-CN" sz="2400" dirty="0">
              <a:solidFill>
                <a:srgbClr val="002060"/>
              </a:solidFill>
              <a:latin typeface="Comic Sans MS" panose="030F0702030302020204" pitchFamily="66" charset="0"/>
              <a:ea typeface="幼圆" panose="02010509060101010101" pitchFamily="49" charset="-122"/>
              <a:cs typeface="+mn-cs"/>
            </a:endParaRPr>
          </a:p>
          <a:p>
            <a:pPr eaLnBrk="1" hangingPunct="1">
              <a:lnSpc>
                <a:spcPct val="90000"/>
              </a:lnSpc>
              <a:buNone/>
            </a:pPr>
            <a:r>
              <a:rPr lang="en-US" altLang="zh-CN" sz="2400" dirty="0">
                <a:latin typeface="Comic Sans MS" panose="030F0702030302020204" pitchFamily="66" charset="0"/>
                <a:ea typeface="幼圆" panose="02010509060101010101" pitchFamily="49" charset="-122"/>
                <a:cs typeface="+mn-cs"/>
              </a:rPr>
              <a:t>              IBM     08-00-5A</a:t>
            </a:r>
            <a:endParaRPr lang="en-US" altLang="zh-CN" sz="2400" dirty="0">
              <a:latin typeface="Comic Sans MS" panose="030F0702030302020204" pitchFamily="66" charset="0"/>
              <a:ea typeface="幼圆" panose="02010509060101010101" pitchFamily="49" charset="-122"/>
              <a:cs typeface="+mn-cs"/>
            </a:endParaRPr>
          </a:p>
          <a:p>
            <a:pPr eaLnBrk="1" hangingPunct="1">
              <a:lnSpc>
                <a:spcPct val="90000"/>
              </a:lnSpc>
            </a:pPr>
            <a:r>
              <a:rPr lang="zh-CN" altLang="en-US" sz="2800" dirty="0">
                <a:latin typeface="Comic Sans MS" panose="030F0702030302020204" pitchFamily="66" charset="0"/>
                <a:ea typeface="幼圆" panose="02010509060101010101" pitchFamily="49" charset="-122"/>
                <a:cs typeface="+mn-cs"/>
              </a:rPr>
              <a:t>典型的</a:t>
            </a:r>
            <a:r>
              <a:rPr lang="en-US" altLang="zh-CN" sz="2800" dirty="0">
                <a:latin typeface="Comic Sans MS" panose="030F0702030302020204" pitchFamily="66" charset="0"/>
                <a:ea typeface="幼圆" panose="02010509060101010101" pitchFamily="49" charset="-122"/>
                <a:cs typeface="+mn-cs"/>
              </a:rPr>
              <a:t>Ethernet</a:t>
            </a:r>
            <a:r>
              <a:rPr lang="zh-CN" altLang="en-US" sz="2800" dirty="0">
                <a:latin typeface="Comic Sans MS" panose="030F0702030302020204" pitchFamily="66" charset="0"/>
                <a:ea typeface="幼圆" panose="02010509060101010101" pitchFamily="49" charset="-122"/>
                <a:cs typeface="+mn-cs"/>
              </a:rPr>
              <a:t>地址 ： </a:t>
            </a:r>
            <a:r>
              <a:rPr lang="en-US" altLang="zh-CN" sz="2800" dirty="0">
                <a:solidFill>
                  <a:srgbClr val="002060"/>
                </a:solidFill>
                <a:latin typeface="Comic Sans MS" panose="030F0702030302020204" pitchFamily="66" charset="0"/>
                <a:ea typeface="幼圆" panose="02010509060101010101" pitchFamily="49" charset="-122"/>
                <a:cs typeface="+mn-cs"/>
              </a:rPr>
              <a:t>00-60-08</a:t>
            </a:r>
            <a:r>
              <a:rPr lang="en-US" altLang="zh-CN" sz="2800" dirty="0">
                <a:solidFill>
                  <a:srgbClr val="FF0000"/>
                </a:solidFill>
                <a:latin typeface="Comic Sans MS" panose="030F0702030302020204" pitchFamily="66" charset="0"/>
                <a:ea typeface="幼圆" panose="02010509060101010101" pitchFamily="49" charset="-122"/>
                <a:cs typeface="+mn-cs"/>
              </a:rPr>
              <a:t>-01-28-12</a:t>
            </a:r>
            <a:endParaRPr lang="en-US" altLang="zh-CN" sz="2800" dirty="0">
              <a:solidFill>
                <a:srgbClr val="FF0000"/>
              </a:solidFill>
              <a:latin typeface="Comic Sans MS" panose="030F0702030302020204" pitchFamily="66" charset="0"/>
              <a:ea typeface="幼圆" panose="02010509060101010101" pitchFamily="49" charset="-122"/>
              <a:cs typeface="+mn-cs"/>
            </a:endParaRPr>
          </a:p>
          <a:p>
            <a:pPr eaLnBrk="1" hangingPunct="1">
              <a:lnSpc>
                <a:spcPct val="90000"/>
              </a:lnSpc>
            </a:pPr>
            <a:r>
              <a:rPr lang="en-US" altLang="zh-CN" sz="2800" dirty="0">
                <a:latin typeface="Comic Sans MS" panose="030F0702030302020204" pitchFamily="66" charset="0"/>
                <a:ea typeface="幼圆" panose="02010509060101010101" pitchFamily="49" charset="-122"/>
                <a:cs typeface="+mn-cs"/>
              </a:rPr>
              <a:t>Ethernet</a:t>
            </a:r>
            <a:r>
              <a:rPr lang="zh-CN" altLang="en-US" sz="2800" dirty="0">
                <a:latin typeface="Comic Sans MS" panose="030F0702030302020204" pitchFamily="66" charset="0"/>
                <a:ea typeface="幼圆" panose="02010509060101010101" pitchFamily="49" charset="-122"/>
                <a:cs typeface="+mn-cs"/>
              </a:rPr>
              <a:t>地址具有惟一性，取决于你所使用的网卡。</a:t>
            </a:r>
            <a:endParaRPr lang="zh-CN" altLang="en-US" sz="2800" dirty="0">
              <a:latin typeface="Comic Sans MS" panose="030F0702030302020204" pitchFamily="66" charset="0"/>
              <a:ea typeface="幼圆" panose="02010509060101010101" pitchFamily="49" charset="-122"/>
              <a:cs typeface="+mn-cs"/>
            </a:endParaRPr>
          </a:p>
        </p:txBody>
      </p:sp>
      <p:sp>
        <p:nvSpPr>
          <p:cNvPr id="149507" name="Rectangle 4"/>
          <p:cNvSpPr/>
          <p:nvPr/>
        </p:nvSpPr>
        <p:spPr>
          <a:xfrm>
            <a:off x="2449513" y="274638"/>
            <a:ext cx="6324600" cy="533400"/>
          </a:xfrm>
          <a:prstGeom prst="rect">
            <a:avLst/>
          </a:prstGeom>
          <a:noFill/>
          <a:ln w="9525">
            <a:noFill/>
          </a:ln>
        </p:spPr>
        <p:txBody>
          <a:bodyPr anchor="ctr">
            <a:scene3d>
              <a:camera prst="orthographicFront"/>
              <a:lightRig rig="threePt" dir="t"/>
            </a:scene3d>
          </a:bodyPr>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Comic Sans MS" panose="030F0702030302020204" pitchFamily="66" charset="0"/>
                <a:ea typeface="幼圆" panose="02010509060101010101" pitchFamily="49" charset="-122"/>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Comic Sans MS" panose="030F0702030302020204" pitchFamily="66" charset="0"/>
                <a:ea typeface="幼圆" panose="02010509060101010101" pitchFamily="49" charset="-122"/>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Comic Sans MS" panose="030F0702030302020204" pitchFamily="66" charset="0"/>
                <a:ea typeface="幼圆" panose="02010509060101010101" pitchFamily="49" charset="-122"/>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Comic Sans MS" panose="030F0702030302020204" pitchFamily="66" charset="0"/>
                <a:ea typeface="幼圆" panose="02010509060101010101" pitchFamily="49"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Comic Sans MS" panose="030F0702030302020204" pitchFamily="66" charset="0"/>
                <a:ea typeface="幼圆" panose="02010509060101010101" pitchFamily="49" charset="-122"/>
              </a:defRPr>
            </a:lvl5pPr>
          </a:lstStyle>
          <a:p>
            <a:pPr marL="0" lvl="0" indent="0">
              <a:spcBef>
                <a:spcPct val="0"/>
              </a:spcBef>
              <a:buFontTx/>
              <a:buNone/>
            </a:pPr>
            <a:r>
              <a:rPr lang="en-US" altLang="zh-CN" sz="4000" dirty="0">
                <a:solidFill>
                  <a:schemeClr val="tx1"/>
                </a:solidFill>
                <a:effectLst>
                  <a:outerShdw blurRad="38100" dist="19050" dir="2700000" algn="tl" rotWithShape="0">
                    <a:schemeClr val="dk1">
                      <a:alpha val="40000"/>
                    </a:schemeClr>
                  </a:outerShdw>
                </a:effectLst>
                <a:latin typeface="Arial" panose="020B0604020202020204" pitchFamily="34" charset="0"/>
              </a:rPr>
              <a:t>Ethernet</a:t>
            </a:r>
            <a:r>
              <a:rPr lang="zh-CN" altLang="en-US" sz="4000" dirty="0">
                <a:solidFill>
                  <a:schemeClr val="tx1"/>
                </a:solidFill>
                <a:effectLst>
                  <a:outerShdw blurRad="38100" dist="19050" dir="2700000" algn="tl" rotWithShape="0">
                    <a:schemeClr val="dk1">
                      <a:alpha val="40000"/>
                    </a:schemeClr>
                  </a:outerShdw>
                </a:effectLst>
                <a:latin typeface="Arial" panose="020B0604020202020204" pitchFamily="34" charset="0"/>
              </a:rPr>
              <a:t>物理地址</a:t>
            </a:r>
            <a:endParaRPr lang="zh-CN" altLang="en-US" sz="4000" dirty="0">
              <a:solidFill>
                <a:schemeClr val="tx1"/>
              </a:solidFill>
              <a:effectLst>
                <a:outerShdw blurRad="38100" dist="19050" dir="2700000" algn="tl" rotWithShape="0">
                  <a:schemeClr val="dk1">
                    <a:alpha val="40000"/>
                  </a:schemeClr>
                </a:outerShdw>
              </a:effectLst>
              <a:latin typeface="Arial" panose="020B0604020202020204" pitchFamily="34" charset="0"/>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1554" name="Picture 3"/>
          <p:cNvPicPr>
            <a:picLocks noGrp="1" noChangeAspect="1"/>
          </p:cNvPicPr>
          <p:nvPr>
            <p:ph idx="1"/>
          </p:nvPr>
        </p:nvPicPr>
        <p:blipFill>
          <a:blip r:embed="rId1"/>
          <a:srcRect/>
          <a:stretch>
            <a:fillRect/>
          </a:stretch>
        </p:blipFill>
        <p:spPr>
          <a:xfrm>
            <a:off x="849313" y="2060575"/>
            <a:ext cx="8496300" cy="2452688"/>
          </a:xfrm>
        </p:spPr>
      </p:pic>
      <p:sp>
        <p:nvSpPr>
          <p:cNvPr id="151555" name="Rectangle 2"/>
          <p:cNvSpPr>
            <a:spLocks noGrp="1"/>
          </p:cNvSpPr>
          <p:nvPr>
            <p:ph type="title"/>
          </p:nvPr>
        </p:nvSpPr>
        <p:spPr/>
        <p:txBody>
          <a:bodyPr vert="horz" wrap="square" lIns="91440" tIns="45720" rIns="91440" bIns="45720" anchor="ctr"/>
          <a:p>
            <a:pPr eaLnBrk="1" hangingPunct="1"/>
            <a:r>
              <a:rPr lang="en-US" altLang="zh-CN" dirty="0">
                <a:latin typeface="Comic Sans MS" panose="030F0702030302020204" pitchFamily="66" charset="0"/>
                <a:ea typeface="幼圆" panose="02010509060101010101" pitchFamily="49" charset="-122"/>
                <a:cs typeface="+mj-cs"/>
              </a:rPr>
              <a:t>Ethernet</a:t>
            </a:r>
            <a:r>
              <a:rPr lang="zh-CN" altLang="en-US" dirty="0">
                <a:latin typeface="Times New Roman" panose="02020603050405020304" pitchFamily="18" charset="0"/>
                <a:ea typeface="幼圆" panose="02010509060101010101" pitchFamily="49" charset="-122"/>
                <a:cs typeface="+mj-cs"/>
              </a:rPr>
              <a:t>物理地址</a:t>
            </a:r>
            <a:endParaRPr lang="zh-CN" altLang="en-US" dirty="0">
              <a:latin typeface="Times New Roman" panose="02020603050405020304" pitchFamily="18" charset="0"/>
              <a:ea typeface="幼圆" panose="02010509060101010101" pitchFamily="49" charset="-122"/>
              <a:cs typeface="+mj-cs"/>
            </a:endParaRP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Rectangle 2"/>
          <p:cNvSpPr>
            <a:spLocks noGrp="1"/>
          </p:cNvSpPr>
          <p:nvPr>
            <p:ph type="title" idx="4294967295"/>
          </p:nvPr>
        </p:nvSpPr>
        <p:spPr>
          <a:xfrm>
            <a:off x="2792413" y="260350"/>
            <a:ext cx="6324600" cy="533400"/>
          </a:xfrm>
        </p:spPr>
        <p:txBody>
          <a:bodyPr vert="horz" wrap="square" lIns="91440" tIns="45720" rIns="91440" bIns="45720" anchor="ctr"/>
          <a:p>
            <a:pPr eaLnBrk="1" hangingPunct="1"/>
            <a:r>
              <a:rPr lang="zh-CN" altLang="en-US" dirty="0"/>
              <a:t>网卡检查 </a:t>
            </a:r>
            <a:r>
              <a:rPr lang="en-US" altLang="zh-CN" dirty="0"/>
              <a:t>MAC </a:t>
            </a:r>
            <a:r>
              <a:rPr lang="zh-CN" altLang="en-US" dirty="0"/>
              <a:t>地址</a:t>
            </a:r>
            <a:endParaRPr lang="zh-CN" altLang="en-US" dirty="0"/>
          </a:p>
        </p:txBody>
      </p:sp>
      <p:sp>
        <p:nvSpPr>
          <p:cNvPr id="152579" name="Rectangle 3"/>
          <p:cNvSpPr>
            <a:spLocks noGrp="1"/>
          </p:cNvSpPr>
          <p:nvPr>
            <p:ph type="body" idx="4294967295"/>
          </p:nvPr>
        </p:nvSpPr>
        <p:spPr>
          <a:xfrm>
            <a:off x="295275" y="1108710"/>
            <a:ext cx="9448800" cy="4815205"/>
          </a:xfrm>
        </p:spPr>
        <p:txBody>
          <a:bodyPr vert="horz" wrap="square" lIns="91440" tIns="45720" rIns="91440" bIns="45720" anchor="t"/>
          <a:p>
            <a:pPr eaLnBrk="1" hangingPunct="1"/>
            <a:r>
              <a:rPr lang="zh-CN" altLang="en-US" dirty="0"/>
              <a:t>网卡从网络上每收到一个 </a:t>
            </a:r>
            <a:r>
              <a:rPr lang="en-US" altLang="zh-CN" dirty="0"/>
              <a:t>MAC </a:t>
            </a:r>
            <a:r>
              <a:rPr lang="zh-CN" altLang="en-US" dirty="0"/>
              <a:t>帧就首先用硬件检查 </a:t>
            </a:r>
            <a:r>
              <a:rPr lang="en-US" altLang="zh-CN" dirty="0"/>
              <a:t>MAC </a:t>
            </a:r>
            <a:r>
              <a:rPr lang="zh-CN" altLang="en-US" dirty="0"/>
              <a:t>帧中的 </a:t>
            </a:r>
            <a:r>
              <a:rPr lang="en-US" altLang="zh-CN" dirty="0"/>
              <a:t>MAC </a:t>
            </a:r>
            <a:r>
              <a:rPr lang="zh-CN" altLang="en-US" dirty="0"/>
              <a:t>地址</a:t>
            </a:r>
            <a:r>
              <a:rPr lang="en-US" altLang="zh-CN" dirty="0"/>
              <a:t>.</a:t>
            </a:r>
            <a:endParaRPr lang="en-US" altLang="zh-CN" dirty="0"/>
          </a:p>
          <a:p>
            <a:pPr lvl="1" eaLnBrk="1" hangingPunct="1"/>
            <a:r>
              <a:rPr lang="zh-CN" altLang="en-US" dirty="0"/>
              <a:t>如果是发往本站的帧则收下，然后再进行其他的处理。</a:t>
            </a:r>
            <a:endParaRPr lang="zh-CN" altLang="en-US" dirty="0"/>
          </a:p>
          <a:p>
            <a:pPr lvl="1" eaLnBrk="1" hangingPunct="1"/>
            <a:r>
              <a:rPr lang="zh-CN" altLang="en-US" dirty="0"/>
              <a:t>否则就将此帧丢弃，不再进行其他的处理。</a:t>
            </a:r>
            <a:endParaRPr lang="zh-CN" altLang="en-US" dirty="0"/>
          </a:p>
          <a:p>
            <a:pPr eaLnBrk="1" hangingPunct="1"/>
            <a:r>
              <a:rPr lang="zh-CN" altLang="en-US" dirty="0"/>
              <a:t>“发往本站的帧”包括以下三种帧： </a:t>
            </a:r>
            <a:endParaRPr lang="zh-CN" altLang="en-US" dirty="0"/>
          </a:p>
          <a:p>
            <a:pPr lvl="1" eaLnBrk="1" hangingPunct="1"/>
            <a:r>
              <a:rPr lang="zh-CN" altLang="en-US" dirty="0"/>
              <a:t>单播</a:t>
            </a:r>
            <a:r>
              <a:rPr lang="en-US" altLang="zh-CN" dirty="0"/>
              <a:t>(unicast)</a:t>
            </a:r>
            <a:r>
              <a:rPr lang="zh-CN" altLang="en-US" dirty="0"/>
              <a:t>帧（一对一）</a:t>
            </a:r>
            <a:endParaRPr lang="zh-CN" altLang="en-US" dirty="0"/>
          </a:p>
          <a:p>
            <a:pPr lvl="1" eaLnBrk="1" hangingPunct="1"/>
            <a:r>
              <a:rPr lang="zh-CN" altLang="en-US" dirty="0"/>
              <a:t>广播</a:t>
            </a:r>
            <a:r>
              <a:rPr lang="en-US" altLang="zh-CN" dirty="0"/>
              <a:t>(broadcast)</a:t>
            </a:r>
            <a:r>
              <a:rPr lang="zh-CN" altLang="en-US" dirty="0"/>
              <a:t>帧（一对全体）</a:t>
            </a:r>
            <a:endParaRPr lang="zh-CN" altLang="en-US" dirty="0"/>
          </a:p>
          <a:p>
            <a:pPr lvl="1" eaLnBrk="1" hangingPunct="1"/>
            <a:r>
              <a:rPr lang="zh-CN" altLang="en-US" dirty="0"/>
              <a:t>多播</a:t>
            </a:r>
            <a:r>
              <a:rPr lang="en-US" altLang="zh-CN" dirty="0"/>
              <a:t>(multicast)</a:t>
            </a:r>
            <a:r>
              <a:rPr lang="zh-CN" altLang="en-US" dirty="0"/>
              <a:t>帧（一对多）</a:t>
            </a:r>
            <a:endParaRPr lang="zh-CN" alt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lgn="ctr"/>
            <a:r>
              <a:rPr lang="zh-CN" altLang="en-US" dirty="0">
                <a:latin typeface="黑体" panose="02010609060101010101" pitchFamily="2" charset="-122"/>
              </a:rPr>
              <a:t>数据链路层的简单模型</a:t>
            </a:r>
            <a:endParaRPr lang="zh-CN" altLang="en-US" dirty="0">
              <a:latin typeface="黑体" panose="02010609060101010101" pitchFamily="2" charset="-122"/>
            </a:endParaRPr>
          </a:p>
        </p:txBody>
      </p:sp>
      <p:sp>
        <p:nvSpPr>
          <p:cNvPr id="138243" name="Line 3"/>
          <p:cNvSpPr>
            <a:spLocks noChangeShapeType="1"/>
          </p:cNvSpPr>
          <p:nvPr/>
        </p:nvSpPr>
        <p:spPr bwMode="auto">
          <a:xfrm flipH="1" flipV="1">
            <a:off x="8539286" y="2721124"/>
            <a:ext cx="729192" cy="635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244" name="Line 4"/>
          <p:cNvSpPr>
            <a:spLocks noChangeShapeType="1"/>
          </p:cNvSpPr>
          <p:nvPr/>
        </p:nvSpPr>
        <p:spPr bwMode="auto">
          <a:xfrm flipH="1" flipV="1">
            <a:off x="7356069" y="2416324"/>
            <a:ext cx="687917" cy="2159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245" name="Line 5"/>
          <p:cNvSpPr>
            <a:spLocks noChangeShapeType="1"/>
          </p:cNvSpPr>
          <p:nvPr/>
        </p:nvSpPr>
        <p:spPr bwMode="auto">
          <a:xfrm flipV="1">
            <a:off x="6392986" y="2403624"/>
            <a:ext cx="825500" cy="1524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246" name="Line 6"/>
          <p:cNvSpPr>
            <a:spLocks noChangeShapeType="1"/>
          </p:cNvSpPr>
          <p:nvPr/>
        </p:nvSpPr>
        <p:spPr bwMode="auto">
          <a:xfrm flipV="1">
            <a:off x="5237286" y="2479824"/>
            <a:ext cx="990600" cy="762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247" name="Line 7"/>
          <p:cNvSpPr>
            <a:spLocks noChangeShapeType="1"/>
          </p:cNvSpPr>
          <p:nvPr/>
        </p:nvSpPr>
        <p:spPr bwMode="auto">
          <a:xfrm>
            <a:off x="4081586" y="2556024"/>
            <a:ext cx="99060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248" name="Line 8"/>
          <p:cNvSpPr>
            <a:spLocks noChangeShapeType="1"/>
          </p:cNvSpPr>
          <p:nvPr/>
        </p:nvSpPr>
        <p:spPr bwMode="auto">
          <a:xfrm>
            <a:off x="2843336" y="2327424"/>
            <a:ext cx="990600" cy="2286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249" name="Freeform 9"/>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138250" name="Group 10"/>
          <p:cNvGrpSpPr/>
          <p:nvPr/>
        </p:nvGrpSpPr>
        <p:grpSpPr bwMode="auto">
          <a:xfrm>
            <a:off x="1274886" y="2175024"/>
            <a:ext cx="1222772" cy="781050"/>
            <a:chOff x="1680" y="240"/>
            <a:chExt cx="2529" cy="1270"/>
          </a:xfrm>
        </p:grpSpPr>
        <p:sp>
          <p:nvSpPr>
            <p:cNvPr id="138251" name="Oval 1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2" name="Oval 1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3" name="Oval 1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4" name="Oval 1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5" name="Oval 1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6" name="Oval 1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7" name="Oval 1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8" name="Oval 1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9" name="Oval 1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260" name="Group 20"/>
          <p:cNvGrpSpPr/>
          <p:nvPr/>
        </p:nvGrpSpPr>
        <p:grpSpPr bwMode="auto">
          <a:xfrm>
            <a:off x="3338636" y="2175024"/>
            <a:ext cx="1222772" cy="781050"/>
            <a:chOff x="1680" y="240"/>
            <a:chExt cx="2529" cy="1270"/>
          </a:xfrm>
        </p:grpSpPr>
        <p:sp>
          <p:nvSpPr>
            <p:cNvPr id="138261" name="Oval 2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2" name="Oval 2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3" name="Oval 2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4" name="Oval 2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5" name="Oval 2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6" name="Oval 2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7" name="Oval 2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8" name="Oval 2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9" name="Oval 2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38270" name="Text Box 30"/>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局域网</a:t>
            </a:r>
            <a:endParaRPr kumimoji="1" lang="zh-CN" altLang="en-US" sz="1800" b="1">
              <a:solidFill>
                <a:srgbClr val="000099"/>
              </a:solidFill>
              <a:latin typeface="+mn-lt"/>
              <a:ea typeface="黑体" panose="02010609060101010101" pitchFamily="2" charset="-122"/>
            </a:endParaRPr>
          </a:p>
        </p:txBody>
      </p:sp>
      <p:pic>
        <p:nvPicPr>
          <p:cNvPr id="138271"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2"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3" name="Picture 3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274"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38275" name="Group 35"/>
          <p:cNvGrpSpPr/>
          <p:nvPr/>
        </p:nvGrpSpPr>
        <p:grpSpPr bwMode="auto">
          <a:xfrm>
            <a:off x="5650036" y="2175024"/>
            <a:ext cx="1222772" cy="781050"/>
            <a:chOff x="1680" y="240"/>
            <a:chExt cx="2529" cy="1270"/>
          </a:xfrm>
        </p:grpSpPr>
        <p:sp>
          <p:nvSpPr>
            <p:cNvPr id="138276" name="Oval 36"/>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77" name="Oval 37"/>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78" name="Oval 38"/>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79" name="Oval 39"/>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80" name="Oval 40"/>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81" name="Oval 41"/>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82" name="Oval 42"/>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83" name="Oval 43"/>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84" name="Oval 44"/>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38285" name="Text Box 45"/>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广域网</a:t>
            </a:r>
            <a:endParaRPr kumimoji="1" lang="zh-CN" altLang="en-US" sz="1800" b="1">
              <a:solidFill>
                <a:srgbClr val="000099"/>
              </a:solidFill>
              <a:latin typeface="+mn-lt"/>
              <a:ea typeface="黑体" panose="02010609060101010101" pitchFamily="2" charset="-122"/>
            </a:endParaRPr>
          </a:p>
        </p:txBody>
      </p:sp>
      <p:sp>
        <p:nvSpPr>
          <p:cNvPr id="138286" name="Text Box 46"/>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主机</a:t>
            </a:r>
            <a:r>
              <a:rPr kumimoji="1" lang="zh-CN" altLang="en-US" sz="14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1</a:t>
            </a:r>
            <a:endParaRPr kumimoji="1" lang="en-US" altLang="zh-CN" sz="1800" b="1" baseline="-25000">
              <a:solidFill>
                <a:srgbClr val="000099"/>
              </a:solidFill>
              <a:latin typeface="+mn-lt"/>
              <a:ea typeface="黑体" panose="02010609060101010101" pitchFamily="2" charset="-122"/>
            </a:endParaRPr>
          </a:p>
        </p:txBody>
      </p:sp>
      <p:sp>
        <p:nvSpPr>
          <p:cNvPr id="138287" name="Text Box 47"/>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主机</a:t>
            </a:r>
            <a:r>
              <a:rPr kumimoji="1" lang="zh-CN" altLang="en-US" sz="14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2</a:t>
            </a:r>
            <a:endParaRPr kumimoji="1" lang="en-US" altLang="zh-CN" sz="1800" b="1" baseline="-25000">
              <a:solidFill>
                <a:srgbClr val="000099"/>
              </a:solidFill>
              <a:latin typeface="+mn-lt"/>
              <a:ea typeface="黑体" panose="02010609060101010101" pitchFamily="2" charset="-122"/>
            </a:endParaRPr>
          </a:p>
        </p:txBody>
      </p:sp>
      <p:sp>
        <p:nvSpPr>
          <p:cNvPr id="138288" name="Text Box 48"/>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1</a:t>
            </a:r>
            <a:endParaRPr kumimoji="1" lang="en-US" altLang="zh-CN" sz="1800" b="1" baseline="-25000">
              <a:solidFill>
                <a:srgbClr val="000099"/>
              </a:solidFill>
              <a:latin typeface="+mn-lt"/>
              <a:ea typeface="黑体" panose="02010609060101010101" pitchFamily="2" charset="-122"/>
            </a:endParaRPr>
          </a:p>
        </p:txBody>
      </p:sp>
      <p:sp>
        <p:nvSpPr>
          <p:cNvPr id="138289" name="Text Box 49"/>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2</a:t>
            </a:r>
            <a:endParaRPr kumimoji="1" lang="en-US" altLang="zh-CN" sz="1800" b="1" baseline="-25000">
              <a:solidFill>
                <a:srgbClr val="000099"/>
              </a:solidFill>
              <a:latin typeface="+mn-lt"/>
              <a:ea typeface="黑体" panose="02010609060101010101" pitchFamily="2" charset="-122"/>
            </a:endParaRPr>
          </a:p>
        </p:txBody>
      </p:sp>
      <p:sp>
        <p:nvSpPr>
          <p:cNvPr id="138290" name="Text Box 50"/>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3</a:t>
            </a:r>
            <a:endParaRPr kumimoji="1" lang="en-US" altLang="zh-CN" sz="1800" b="1" baseline="-25000">
              <a:solidFill>
                <a:srgbClr val="000099"/>
              </a:solidFill>
              <a:latin typeface="+mn-lt"/>
              <a:ea typeface="黑体" panose="02010609060101010101" pitchFamily="2" charset="-122"/>
            </a:endParaRPr>
          </a:p>
        </p:txBody>
      </p:sp>
      <p:sp>
        <p:nvSpPr>
          <p:cNvPr id="138291" name="Text Box 51"/>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电话网</a:t>
            </a:r>
            <a:endParaRPr kumimoji="1" lang="zh-CN" altLang="en-US" sz="1800" b="1">
              <a:solidFill>
                <a:srgbClr val="000099"/>
              </a:solidFill>
              <a:latin typeface="+mn-lt"/>
              <a:ea typeface="黑体" panose="02010609060101010101" pitchFamily="2" charset="-122"/>
            </a:endParaRPr>
          </a:p>
        </p:txBody>
      </p:sp>
      <p:grpSp>
        <p:nvGrpSpPr>
          <p:cNvPr id="138293" name="Group 53"/>
          <p:cNvGrpSpPr/>
          <p:nvPr/>
        </p:nvGrpSpPr>
        <p:grpSpPr bwMode="auto">
          <a:xfrm>
            <a:off x="449386" y="2403624"/>
            <a:ext cx="720593" cy="546100"/>
            <a:chOff x="624" y="2968"/>
            <a:chExt cx="1331" cy="920"/>
          </a:xfrm>
        </p:grpSpPr>
        <p:sp>
          <p:nvSpPr>
            <p:cNvPr id="138294" name="Freeform 54"/>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295" name="Freeform 55"/>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296" name="Freeform 56"/>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297" name="Freeform 57"/>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298" name="Freeform 58"/>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299" name="Freeform 59"/>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0" name="Freeform 60"/>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1" name="Freeform 61"/>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2" name="Freeform 62"/>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3" name="Freeform 63"/>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4" name="Freeform 64"/>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5" name="Freeform 65"/>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38306" name="Group 66"/>
            <p:cNvGrpSpPr/>
            <p:nvPr/>
          </p:nvGrpSpPr>
          <p:grpSpPr bwMode="auto">
            <a:xfrm>
              <a:off x="700" y="3526"/>
              <a:ext cx="515" cy="270"/>
              <a:chOff x="700" y="3526"/>
              <a:chExt cx="515" cy="270"/>
            </a:xfrm>
          </p:grpSpPr>
          <p:grpSp>
            <p:nvGrpSpPr>
              <p:cNvPr id="138307" name="Group 67"/>
              <p:cNvGrpSpPr/>
              <p:nvPr/>
            </p:nvGrpSpPr>
            <p:grpSpPr bwMode="auto">
              <a:xfrm>
                <a:off x="737" y="3534"/>
                <a:ext cx="49" cy="23"/>
                <a:chOff x="737" y="3534"/>
                <a:chExt cx="49" cy="23"/>
              </a:xfrm>
            </p:grpSpPr>
            <p:sp>
              <p:nvSpPr>
                <p:cNvPr id="138308" name="Freeform 68"/>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9" name="Freeform 69"/>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10" name="Freeform 70"/>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11" name="Group 71"/>
              <p:cNvGrpSpPr/>
              <p:nvPr/>
            </p:nvGrpSpPr>
            <p:grpSpPr bwMode="auto">
              <a:xfrm>
                <a:off x="748" y="3547"/>
                <a:ext cx="50" cy="23"/>
                <a:chOff x="748" y="3547"/>
                <a:chExt cx="50" cy="23"/>
              </a:xfrm>
            </p:grpSpPr>
            <p:sp>
              <p:nvSpPr>
                <p:cNvPr id="138312" name="Freeform 72"/>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13" name="Freeform 73"/>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14" name="Freeform 74"/>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38315" name="Freeform 75"/>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16" name="Freeform 76"/>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17" name="Freeform 77"/>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18" name="Freeform 78"/>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38319" name="Group 79"/>
              <p:cNvGrpSpPr/>
              <p:nvPr/>
            </p:nvGrpSpPr>
            <p:grpSpPr bwMode="auto">
              <a:xfrm>
                <a:off x="872" y="3547"/>
                <a:ext cx="50" cy="23"/>
                <a:chOff x="872" y="3547"/>
                <a:chExt cx="50" cy="23"/>
              </a:xfrm>
            </p:grpSpPr>
            <p:sp>
              <p:nvSpPr>
                <p:cNvPr id="138320" name="Freeform 80"/>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21" name="Freeform 81"/>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22" name="Freeform 82"/>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23" name="Group 83"/>
              <p:cNvGrpSpPr/>
              <p:nvPr/>
            </p:nvGrpSpPr>
            <p:grpSpPr bwMode="auto">
              <a:xfrm>
                <a:off x="885" y="3559"/>
                <a:ext cx="50" cy="23"/>
                <a:chOff x="885" y="3559"/>
                <a:chExt cx="50" cy="23"/>
              </a:xfrm>
            </p:grpSpPr>
            <p:sp>
              <p:nvSpPr>
                <p:cNvPr id="138324" name="Freeform 84"/>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25" name="Freeform 85"/>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26" name="Freeform 86"/>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27" name="Group 87"/>
              <p:cNvGrpSpPr/>
              <p:nvPr/>
            </p:nvGrpSpPr>
            <p:grpSpPr bwMode="auto">
              <a:xfrm>
                <a:off x="898" y="3571"/>
                <a:ext cx="49" cy="23"/>
                <a:chOff x="898" y="3571"/>
                <a:chExt cx="49" cy="23"/>
              </a:xfrm>
            </p:grpSpPr>
            <p:sp>
              <p:nvSpPr>
                <p:cNvPr id="138328" name="Freeform 88"/>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29" name="Freeform 89"/>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30" name="Freeform 90"/>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31" name="Group 91"/>
              <p:cNvGrpSpPr/>
              <p:nvPr/>
            </p:nvGrpSpPr>
            <p:grpSpPr bwMode="auto">
              <a:xfrm>
                <a:off x="911" y="3585"/>
                <a:ext cx="49" cy="23"/>
                <a:chOff x="911" y="3585"/>
                <a:chExt cx="49" cy="23"/>
              </a:xfrm>
            </p:grpSpPr>
            <p:sp>
              <p:nvSpPr>
                <p:cNvPr id="138332" name="Freeform 92"/>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33" name="Freeform 93"/>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34" name="Freeform 94"/>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35" name="Group 95"/>
              <p:cNvGrpSpPr/>
              <p:nvPr/>
            </p:nvGrpSpPr>
            <p:grpSpPr bwMode="auto">
              <a:xfrm>
                <a:off x="923" y="3600"/>
                <a:ext cx="99" cy="73"/>
                <a:chOff x="923" y="3600"/>
                <a:chExt cx="99" cy="73"/>
              </a:xfrm>
            </p:grpSpPr>
            <p:grpSp>
              <p:nvGrpSpPr>
                <p:cNvPr id="138336" name="Group 96"/>
                <p:cNvGrpSpPr/>
                <p:nvPr/>
              </p:nvGrpSpPr>
              <p:grpSpPr bwMode="auto">
                <a:xfrm>
                  <a:off x="923" y="3600"/>
                  <a:ext cx="49" cy="23"/>
                  <a:chOff x="923" y="3600"/>
                  <a:chExt cx="49" cy="23"/>
                </a:xfrm>
              </p:grpSpPr>
              <p:sp>
                <p:nvSpPr>
                  <p:cNvPr id="138337" name="Freeform 97"/>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38" name="Freeform 98"/>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39" name="Freeform 99"/>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40" name="Group 100"/>
                <p:cNvGrpSpPr/>
                <p:nvPr/>
              </p:nvGrpSpPr>
              <p:grpSpPr bwMode="auto">
                <a:xfrm>
                  <a:off x="935" y="3612"/>
                  <a:ext cx="48" cy="23"/>
                  <a:chOff x="935" y="3612"/>
                  <a:chExt cx="48" cy="23"/>
                </a:xfrm>
              </p:grpSpPr>
              <p:sp>
                <p:nvSpPr>
                  <p:cNvPr id="138341" name="Freeform 101"/>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42" name="Freeform 102"/>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43" name="Freeform 103"/>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44" name="Group 104"/>
                <p:cNvGrpSpPr/>
                <p:nvPr/>
              </p:nvGrpSpPr>
              <p:grpSpPr bwMode="auto">
                <a:xfrm>
                  <a:off x="947" y="3625"/>
                  <a:ext cx="50" cy="22"/>
                  <a:chOff x="947" y="3625"/>
                  <a:chExt cx="50" cy="22"/>
                </a:xfrm>
              </p:grpSpPr>
              <p:sp>
                <p:nvSpPr>
                  <p:cNvPr id="138345" name="Freeform 105"/>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46" name="Freeform 106"/>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47" name="Freeform 107"/>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48" name="Group 108"/>
                <p:cNvGrpSpPr/>
                <p:nvPr/>
              </p:nvGrpSpPr>
              <p:grpSpPr bwMode="auto">
                <a:xfrm>
                  <a:off x="960" y="3637"/>
                  <a:ext cx="50" cy="23"/>
                  <a:chOff x="960" y="3637"/>
                  <a:chExt cx="50" cy="23"/>
                </a:xfrm>
              </p:grpSpPr>
              <p:sp>
                <p:nvSpPr>
                  <p:cNvPr id="138349" name="Freeform 109"/>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50" name="Freeform 110"/>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51" name="Freeform 111"/>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52" name="Group 112"/>
                <p:cNvGrpSpPr/>
                <p:nvPr/>
              </p:nvGrpSpPr>
              <p:grpSpPr bwMode="auto">
                <a:xfrm>
                  <a:off x="973" y="3650"/>
                  <a:ext cx="49" cy="23"/>
                  <a:chOff x="973" y="3650"/>
                  <a:chExt cx="49" cy="23"/>
                </a:xfrm>
              </p:grpSpPr>
              <p:sp>
                <p:nvSpPr>
                  <p:cNvPr id="138353" name="Freeform 113"/>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54" name="Freeform 114"/>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55" name="Freeform 115"/>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356" name="Group 116"/>
              <p:cNvGrpSpPr/>
              <p:nvPr/>
            </p:nvGrpSpPr>
            <p:grpSpPr bwMode="auto">
              <a:xfrm>
                <a:off x="985" y="3665"/>
                <a:ext cx="100" cy="73"/>
                <a:chOff x="985" y="3665"/>
                <a:chExt cx="100" cy="73"/>
              </a:xfrm>
            </p:grpSpPr>
            <p:grpSp>
              <p:nvGrpSpPr>
                <p:cNvPr id="138357" name="Group 117"/>
                <p:cNvGrpSpPr/>
                <p:nvPr/>
              </p:nvGrpSpPr>
              <p:grpSpPr bwMode="auto">
                <a:xfrm>
                  <a:off x="985" y="3665"/>
                  <a:ext cx="50" cy="23"/>
                  <a:chOff x="985" y="3665"/>
                  <a:chExt cx="50" cy="23"/>
                </a:xfrm>
              </p:grpSpPr>
              <p:sp>
                <p:nvSpPr>
                  <p:cNvPr id="138358" name="Freeform 118"/>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59" name="Freeform 119"/>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60" name="Freeform 120"/>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61" name="Group 121"/>
                <p:cNvGrpSpPr/>
                <p:nvPr/>
              </p:nvGrpSpPr>
              <p:grpSpPr bwMode="auto">
                <a:xfrm>
                  <a:off x="997" y="3677"/>
                  <a:ext cx="49" cy="23"/>
                  <a:chOff x="997" y="3677"/>
                  <a:chExt cx="49" cy="23"/>
                </a:xfrm>
              </p:grpSpPr>
              <p:sp>
                <p:nvSpPr>
                  <p:cNvPr id="138362" name="Freeform 122"/>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63" name="Freeform 123"/>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64" name="Freeform 124"/>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65" name="Group 125"/>
                <p:cNvGrpSpPr/>
                <p:nvPr/>
              </p:nvGrpSpPr>
              <p:grpSpPr bwMode="auto">
                <a:xfrm>
                  <a:off x="1010" y="3690"/>
                  <a:ext cx="48" cy="23"/>
                  <a:chOff x="1010" y="3690"/>
                  <a:chExt cx="48" cy="23"/>
                </a:xfrm>
              </p:grpSpPr>
              <p:sp>
                <p:nvSpPr>
                  <p:cNvPr id="138366" name="Freeform 126"/>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67" name="Freeform 127"/>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68" name="Freeform 128"/>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69" name="Group 129"/>
                <p:cNvGrpSpPr/>
                <p:nvPr/>
              </p:nvGrpSpPr>
              <p:grpSpPr bwMode="auto">
                <a:xfrm>
                  <a:off x="1023" y="3703"/>
                  <a:ext cx="49" cy="22"/>
                  <a:chOff x="1023" y="3703"/>
                  <a:chExt cx="49" cy="22"/>
                </a:xfrm>
              </p:grpSpPr>
              <p:sp>
                <p:nvSpPr>
                  <p:cNvPr id="138370" name="Freeform 130"/>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71" name="Freeform 131"/>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72" name="Freeform 132"/>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73" name="Group 133"/>
                <p:cNvGrpSpPr/>
                <p:nvPr/>
              </p:nvGrpSpPr>
              <p:grpSpPr bwMode="auto">
                <a:xfrm>
                  <a:off x="1036" y="3716"/>
                  <a:ext cx="49" cy="22"/>
                  <a:chOff x="1036" y="3716"/>
                  <a:chExt cx="49" cy="22"/>
                </a:xfrm>
              </p:grpSpPr>
              <p:sp>
                <p:nvSpPr>
                  <p:cNvPr id="138374" name="Freeform 134"/>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75" name="Freeform 135"/>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76" name="Freeform 136"/>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377" name="Group 137"/>
              <p:cNvGrpSpPr/>
              <p:nvPr/>
            </p:nvGrpSpPr>
            <p:grpSpPr bwMode="auto">
              <a:xfrm>
                <a:off x="1046" y="3727"/>
                <a:ext cx="49" cy="23"/>
                <a:chOff x="1046" y="3727"/>
                <a:chExt cx="49" cy="23"/>
              </a:xfrm>
            </p:grpSpPr>
            <p:sp>
              <p:nvSpPr>
                <p:cNvPr id="138378" name="Freeform 138"/>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79" name="Freeform 139"/>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80" name="Freeform 140"/>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81" name="Group 141"/>
              <p:cNvGrpSpPr/>
              <p:nvPr/>
            </p:nvGrpSpPr>
            <p:grpSpPr bwMode="auto">
              <a:xfrm>
                <a:off x="1058" y="3739"/>
                <a:ext cx="50" cy="23"/>
                <a:chOff x="1058" y="3739"/>
                <a:chExt cx="50" cy="23"/>
              </a:xfrm>
            </p:grpSpPr>
            <p:sp>
              <p:nvSpPr>
                <p:cNvPr id="138382" name="Freeform 142"/>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83" name="Freeform 143"/>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84" name="Freeform 144"/>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85" name="Group 145"/>
              <p:cNvGrpSpPr/>
              <p:nvPr/>
            </p:nvGrpSpPr>
            <p:grpSpPr bwMode="auto">
              <a:xfrm>
                <a:off x="1072" y="3753"/>
                <a:ext cx="48" cy="22"/>
                <a:chOff x="1072" y="3753"/>
                <a:chExt cx="48" cy="22"/>
              </a:xfrm>
            </p:grpSpPr>
            <p:sp>
              <p:nvSpPr>
                <p:cNvPr id="138386" name="Freeform 146"/>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87" name="Freeform 147"/>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88" name="Freeform 148"/>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38389" name="Freeform 149"/>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90" name="Freeform 150"/>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91" name="Freeform 151"/>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38392" name="Group 152"/>
              <p:cNvGrpSpPr/>
              <p:nvPr/>
            </p:nvGrpSpPr>
            <p:grpSpPr bwMode="auto">
              <a:xfrm>
                <a:off x="832" y="3547"/>
                <a:ext cx="49" cy="23"/>
                <a:chOff x="832" y="3547"/>
                <a:chExt cx="49" cy="23"/>
              </a:xfrm>
            </p:grpSpPr>
            <p:sp>
              <p:nvSpPr>
                <p:cNvPr id="138393" name="Freeform 153"/>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94" name="Freeform 154"/>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95" name="Freeform 155"/>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96" name="Group 156"/>
              <p:cNvGrpSpPr/>
              <p:nvPr/>
            </p:nvGrpSpPr>
            <p:grpSpPr bwMode="auto">
              <a:xfrm>
                <a:off x="844" y="3560"/>
                <a:ext cx="49" cy="22"/>
                <a:chOff x="844" y="3560"/>
                <a:chExt cx="49" cy="22"/>
              </a:xfrm>
            </p:grpSpPr>
            <p:sp>
              <p:nvSpPr>
                <p:cNvPr id="138397" name="Freeform 157"/>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98" name="Freeform 158"/>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99" name="Freeform 159"/>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00" name="Group 160"/>
              <p:cNvGrpSpPr/>
              <p:nvPr/>
            </p:nvGrpSpPr>
            <p:grpSpPr bwMode="auto">
              <a:xfrm>
                <a:off x="857" y="3572"/>
                <a:ext cx="50" cy="23"/>
                <a:chOff x="857" y="3572"/>
                <a:chExt cx="50" cy="23"/>
              </a:xfrm>
            </p:grpSpPr>
            <p:sp>
              <p:nvSpPr>
                <p:cNvPr id="138401" name="Freeform 161"/>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02" name="Freeform 162"/>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03" name="Freeform 163"/>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04" name="Group 164"/>
              <p:cNvGrpSpPr/>
              <p:nvPr/>
            </p:nvGrpSpPr>
            <p:grpSpPr bwMode="auto">
              <a:xfrm>
                <a:off x="870" y="3585"/>
                <a:ext cx="48" cy="23"/>
                <a:chOff x="870" y="3585"/>
                <a:chExt cx="48" cy="23"/>
              </a:xfrm>
            </p:grpSpPr>
            <p:sp>
              <p:nvSpPr>
                <p:cNvPr id="138405" name="Freeform 165"/>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06" name="Freeform 166"/>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07" name="Freeform 167"/>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08" name="Group 168"/>
              <p:cNvGrpSpPr/>
              <p:nvPr/>
            </p:nvGrpSpPr>
            <p:grpSpPr bwMode="auto">
              <a:xfrm>
                <a:off x="882" y="3600"/>
                <a:ext cx="100" cy="73"/>
                <a:chOff x="882" y="3600"/>
                <a:chExt cx="100" cy="73"/>
              </a:xfrm>
            </p:grpSpPr>
            <p:grpSp>
              <p:nvGrpSpPr>
                <p:cNvPr id="138409" name="Group 169"/>
                <p:cNvGrpSpPr/>
                <p:nvPr/>
              </p:nvGrpSpPr>
              <p:grpSpPr bwMode="auto">
                <a:xfrm>
                  <a:off x="882" y="3600"/>
                  <a:ext cx="49" cy="23"/>
                  <a:chOff x="882" y="3600"/>
                  <a:chExt cx="49" cy="23"/>
                </a:xfrm>
              </p:grpSpPr>
              <p:sp>
                <p:nvSpPr>
                  <p:cNvPr id="138410" name="Freeform 170"/>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11" name="Freeform 171"/>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12" name="Freeform 172"/>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13" name="Group 173"/>
                <p:cNvGrpSpPr/>
                <p:nvPr/>
              </p:nvGrpSpPr>
              <p:grpSpPr bwMode="auto">
                <a:xfrm>
                  <a:off x="894" y="3612"/>
                  <a:ext cx="49" cy="23"/>
                  <a:chOff x="894" y="3612"/>
                  <a:chExt cx="49" cy="23"/>
                </a:xfrm>
              </p:grpSpPr>
              <p:sp>
                <p:nvSpPr>
                  <p:cNvPr id="138414" name="Freeform 174"/>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15" name="Freeform 175"/>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16" name="Freeform 176"/>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17" name="Group 177"/>
                <p:cNvGrpSpPr/>
                <p:nvPr/>
              </p:nvGrpSpPr>
              <p:grpSpPr bwMode="auto">
                <a:xfrm>
                  <a:off x="907" y="3625"/>
                  <a:ext cx="49" cy="23"/>
                  <a:chOff x="907" y="3625"/>
                  <a:chExt cx="49" cy="23"/>
                </a:xfrm>
              </p:grpSpPr>
              <p:sp>
                <p:nvSpPr>
                  <p:cNvPr id="138418" name="Freeform 178"/>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19" name="Freeform 179"/>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20" name="Freeform 180"/>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21" name="Group 181"/>
                <p:cNvGrpSpPr/>
                <p:nvPr/>
              </p:nvGrpSpPr>
              <p:grpSpPr bwMode="auto">
                <a:xfrm>
                  <a:off x="919" y="3638"/>
                  <a:ext cx="49" cy="22"/>
                  <a:chOff x="919" y="3638"/>
                  <a:chExt cx="49" cy="22"/>
                </a:xfrm>
              </p:grpSpPr>
              <p:sp>
                <p:nvSpPr>
                  <p:cNvPr id="138422" name="Freeform 182"/>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23" name="Freeform 183"/>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24" name="Freeform 184"/>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25" name="Group 185"/>
                <p:cNvGrpSpPr/>
                <p:nvPr/>
              </p:nvGrpSpPr>
              <p:grpSpPr bwMode="auto">
                <a:xfrm>
                  <a:off x="932" y="3651"/>
                  <a:ext cx="50" cy="22"/>
                  <a:chOff x="932" y="3651"/>
                  <a:chExt cx="50" cy="22"/>
                </a:xfrm>
              </p:grpSpPr>
              <p:sp>
                <p:nvSpPr>
                  <p:cNvPr id="138426" name="Freeform 186"/>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27" name="Freeform 187"/>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28" name="Freeform 188"/>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429" name="Group 189"/>
              <p:cNvGrpSpPr/>
              <p:nvPr/>
            </p:nvGrpSpPr>
            <p:grpSpPr bwMode="auto">
              <a:xfrm>
                <a:off x="944" y="3665"/>
                <a:ext cx="99" cy="74"/>
                <a:chOff x="944" y="3665"/>
                <a:chExt cx="99" cy="74"/>
              </a:xfrm>
            </p:grpSpPr>
            <p:grpSp>
              <p:nvGrpSpPr>
                <p:cNvPr id="138430" name="Group 190"/>
                <p:cNvGrpSpPr/>
                <p:nvPr/>
              </p:nvGrpSpPr>
              <p:grpSpPr bwMode="auto">
                <a:xfrm>
                  <a:off x="944" y="3665"/>
                  <a:ext cx="49" cy="23"/>
                  <a:chOff x="944" y="3665"/>
                  <a:chExt cx="49" cy="23"/>
                </a:xfrm>
              </p:grpSpPr>
              <p:sp>
                <p:nvSpPr>
                  <p:cNvPr id="138431" name="Freeform 191"/>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32" name="Freeform 192"/>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33" name="Freeform 193"/>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34" name="Group 194"/>
                <p:cNvGrpSpPr/>
                <p:nvPr/>
              </p:nvGrpSpPr>
              <p:grpSpPr bwMode="auto">
                <a:xfrm>
                  <a:off x="957" y="3678"/>
                  <a:ext cx="48" cy="23"/>
                  <a:chOff x="957" y="3678"/>
                  <a:chExt cx="48" cy="23"/>
                </a:xfrm>
              </p:grpSpPr>
              <p:sp>
                <p:nvSpPr>
                  <p:cNvPr id="138435" name="Freeform 195"/>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36" name="Freeform 196"/>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37" name="Freeform 197"/>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38" name="Group 198"/>
                <p:cNvGrpSpPr/>
                <p:nvPr/>
              </p:nvGrpSpPr>
              <p:grpSpPr bwMode="auto">
                <a:xfrm>
                  <a:off x="969" y="3690"/>
                  <a:ext cx="49" cy="23"/>
                  <a:chOff x="969" y="3690"/>
                  <a:chExt cx="49" cy="23"/>
                </a:xfrm>
              </p:grpSpPr>
              <p:sp>
                <p:nvSpPr>
                  <p:cNvPr id="138439" name="Freeform 199"/>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40" name="Freeform 200"/>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41" name="Freeform 201"/>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42" name="Group 202"/>
                <p:cNvGrpSpPr/>
                <p:nvPr/>
              </p:nvGrpSpPr>
              <p:grpSpPr bwMode="auto">
                <a:xfrm>
                  <a:off x="982" y="3703"/>
                  <a:ext cx="49" cy="23"/>
                  <a:chOff x="982" y="3703"/>
                  <a:chExt cx="49" cy="23"/>
                </a:xfrm>
              </p:grpSpPr>
              <p:sp>
                <p:nvSpPr>
                  <p:cNvPr id="138443" name="Freeform 203"/>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44" name="Freeform 204"/>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45" name="Freeform 205"/>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46" name="Group 206"/>
                <p:cNvGrpSpPr/>
                <p:nvPr/>
              </p:nvGrpSpPr>
              <p:grpSpPr bwMode="auto">
                <a:xfrm>
                  <a:off x="995" y="3716"/>
                  <a:ext cx="48" cy="23"/>
                  <a:chOff x="995" y="3716"/>
                  <a:chExt cx="48" cy="23"/>
                </a:xfrm>
              </p:grpSpPr>
              <p:sp>
                <p:nvSpPr>
                  <p:cNvPr id="138447" name="Freeform 207"/>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48" name="Freeform 208"/>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49" name="Freeform 209"/>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450" name="Group 210"/>
              <p:cNvGrpSpPr/>
              <p:nvPr/>
            </p:nvGrpSpPr>
            <p:grpSpPr bwMode="auto">
              <a:xfrm>
                <a:off x="1005" y="3727"/>
                <a:ext cx="49" cy="23"/>
                <a:chOff x="1005" y="3727"/>
                <a:chExt cx="49" cy="23"/>
              </a:xfrm>
            </p:grpSpPr>
            <p:sp>
              <p:nvSpPr>
                <p:cNvPr id="138451" name="Freeform 211"/>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52" name="Freeform 212"/>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53" name="Freeform 213"/>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54" name="Group 214"/>
              <p:cNvGrpSpPr/>
              <p:nvPr/>
            </p:nvGrpSpPr>
            <p:grpSpPr bwMode="auto">
              <a:xfrm>
                <a:off x="1018" y="3740"/>
                <a:ext cx="49" cy="22"/>
                <a:chOff x="1018" y="3740"/>
                <a:chExt cx="49" cy="22"/>
              </a:xfrm>
            </p:grpSpPr>
            <p:sp>
              <p:nvSpPr>
                <p:cNvPr id="138455" name="Freeform 215"/>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56" name="Freeform 216"/>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57" name="Freeform 217"/>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58" name="Group 218"/>
              <p:cNvGrpSpPr/>
              <p:nvPr/>
            </p:nvGrpSpPr>
            <p:grpSpPr bwMode="auto">
              <a:xfrm>
                <a:off x="1030" y="3753"/>
                <a:ext cx="49" cy="23"/>
                <a:chOff x="1030" y="3753"/>
                <a:chExt cx="49" cy="23"/>
              </a:xfrm>
            </p:grpSpPr>
            <p:sp>
              <p:nvSpPr>
                <p:cNvPr id="138459" name="Freeform 219"/>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60" name="Freeform 220"/>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61" name="Freeform 221"/>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38462" name="Freeform 222"/>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63" name="Freeform 223"/>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64" name="Freeform 224"/>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38465" name="Group 225"/>
              <p:cNvGrpSpPr/>
              <p:nvPr/>
            </p:nvGrpSpPr>
            <p:grpSpPr bwMode="auto">
              <a:xfrm>
                <a:off x="790" y="3547"/>
                <a:ext cx="49" cy="23"/>
                <a:chOff x="790" y="3547"/>
                <a:chExt cx="49" cy="23"/>
              </a:xfrm>
            </p:grpSpPr>
            <p:sp>
              <p:nvSpPr>
                <p:cNvPr id="138466" name="Freeform 226"/>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67" name="Freeform 227"/>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68" name="Freeform 228"/>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69" name="Group 229"/>
              <p:cNvGrpSpPr/>
              <p:nvPr/>
            </p:nvGrpSpPr>
            <p:grpSpPr bwMode="auto">
              <a:xfrm>
                <a:off x="803" y="3560"/>
                <a:ext cx="49" cy="22"/>
                <a:chOff x="803" y="3560"/>
                <a:chExt cx="49" cy="22"/>
              </a:xfrm>
            </p:grpSpPr>
            <p:sp>
              <p:nvSpPr>
                <p:cNvPr id="138470" name="Freeform 230"/>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71" name="Freeform 231"/>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72" name="Freeform 232"/>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73" name="Group 233"/>
              <p:cNvGrpSpPr/>
              <p:nvPr/>
            </p:nvGrpSpPr>
            <p:grpSpPr bwMode="auto">
              <a:xfrm>
                <a:off x="815" y="3572"/>
                <a:ext cx="50" cy="23"/>
                <a:chOff x="815" y="3572"/>
                <a:chExt cx="50" cy="23"/>
              </a:xfrm>
            </p:grpSpPr>
            <p:sp>
              <p:nvSpPr>
                <p:cNvPr id="138474" name="Freeform 234"/>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75" name="Freeform 235"/>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76" name="Freeform 236"/>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77" name="Group 237"/>
              <p:cNvGrpSpPr/>
              <p:nvPr/>
            </p:nvGrpSpPr>
            <p:grpSpPr bwMode="auto">
              <a:xfrm>
                <a:off x="828" y="3585"/>
                <a:ext cx="49" cy="23"/>
                <a:chOff x="828" y="3585"/>
                <a:chExt cx="49" cy="23"/>
              </a:xfrm>
            </p:grpSpPr>
            <p:sp>
              <p:nvSpPr>
                <p:cNvPr id="138478" name="Freeform 238"/>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79" name="Freeform 239"/>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80" name="Freeform 240"/>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81" name="Group 241"/>
              <p:cNvGrpSpPr/>
              <p:nvPr/>
            </p:nvGrpSpPr>
            <p:grpSpPr bwMode="auto">
              <a:xfrm>
                <a:off x="840" y="3600"/>
                <a:ext cx="100" cy="73"/>
                <a:chOff x="840" y="3600"/>
                <a:chExt cx="100" cy="73"/>
              </a:xfrm>
            </p:grpSpPr>
            <p:grpSp>
              <p:nvGrpSpPr>
                <p:cNvPr id="138482" name="Group 242"/>
                <p:cNvGrpSpPr/>
                <p:nvPr/>
              </p:nvGrpSpPr>
              <p:grpSpPr bwMode="auto">
                <a:xfrm>
                  <a:off x="840" y="3600"/>
                  <a:ext cx="49" cy="23"/>
                  <a:chOff x="840" y="3600"/>
                  <a:chExt cx="49" cy="23"/>
                </a:xfrm>
              </p:grpSpPr>
              <p:sp>
                <p:nvSpPr>
                  <p:cNvPr id="138483" name="Freeform 243"/>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84" name="Freeform 244"/>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85" name="Freeform 245"/>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86" name="Group 246"/>
                <p:cNvGrpSpPr/>
                <p:nvPr/>
              </p:nvGrpSpPr>
              <p:grpSpPr bwMode="auto">
                <a:xfrm>
                  <a:off x="853" y="3612"/>
                  <a:ext cx="48" cy="23"/>
                  <a:chOff x="853" y="3612"/>
                  <a:chExt cx="48" cy="23"/>
                </a:xfrm>
              </p:grpSpPr>
              <p:sp>
                <p:nvSpPr>
                  <p:cNvPr id="138487" name="Freeform 247"/>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88" name="Freeform 248"/>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89" name="Freeform 249"/>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90" name="Group 250"/>
                <p:cNvGrpSpPr/>
                <p:nvPr/>
              </p:nvGrpSpPr>
              <p:grpSpPr bwMode="auto">
                <a:xfrm>
                  <a:off x="865" y="3625"/>
                  <a:ext cx="49" cy="23"/>
                  <a:chOff x="865" y="3625"/>
                  <a:chExt cx="49" cy="23"/>
                </a:xfrm>
              </p:grpSpPr>
              <p:sp>
                <p:nvSpPr>
                  <p:cNvPr id="138491" name="Freeform 251"/>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92" name="Freeform 252"/>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93" name="Freeform 253"/>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94" name="Group 254"/>
                <p:cNvGrpSpPr/>
                <p:nvPr/>
              </p:nvGrpSpPr>
              <p:grpSpPr bwMode="auto">
                <a:xfrm>
                  <a:off x="878" y="3638"/>
                  <a:ext cx="49" cy="22"/>
                  <a:chOff x="878" y="3638"/>
                  <a:chExt cx="49" cy="22"/>
                </a:xfrm>
              </p:grpSpPr>
              <p:sp>
                <p:nvSpPr>
                  <p:cNvPr id="138495" name="Freeform 255"/>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96" name="Freeform 256"/>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97" name="Freeform 257"/>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98" name="Group 258"/>
                <p:cNvGrpSpPr/>
                <p:nvPr/>
              </p:nvGrpSpPr>
              <p:grpSpPr bwMode="auto">
                <a:xfrm>
                  <a:off x="890" y="3651"/>
                  <a:ext cx="50" cy="22"/>
                  <a:chOff x="890" y="3651"/>
                  <a:chExt cx="50" cy="22"/>
                </a:xfrm>
              </p:grpSpPr>
              <p:sp>
                <p:nvSpPr>
                  <p:cNvPr id="138499" name="Freeform 259"/>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00" name="Freeform 260"/>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01" name="Freeform 261"/>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502" name="Group 262"/>
              <p:cNvGrpSpPr/>
              <p:nvPr/>
            </p:nvGrpSpPr>
            <p:grpSpPr bwMode="auto">
              <a:xfrm>
                <a:off x="903" y="3665"/>
                <a:ext cx="99" cy="74"/>
                <a:chOff x="903" y="3665"/>
                <a:chExt cx="99" cy="74"/>
              </a:xfrm>
            </p:grpSpPr>
            <p:grpSp>
              <p:nvGrpSpPr>
                <p:cNvPr id="138503" name="Group 263"/>
                <p:cNvGrpSpPr/>
                <p:nvPr/>
              </p:nvGrpSpPr>
              <p:grpSpPr bwMode="auto">
                <a:xfrm>
                  <a:off x="903" y="3665"/>
                  <a:ext cx="49" cy="23"/>
                  <a:chOff x="903" y="3665"/>
                  <a:chExt cx="49" cy="23"/>
                </a:xfrm>
              </p:grpSpPr>
              <p:sp>
                <p:nvSpPr>
                  <p:cNvPr id="138504" name="Freeform 264"/>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05" name="Freeform 265"/>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06" name="Freeform 266"/>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07" name="Group 267"/>
                <p:cNvGrpSpPr/>
                <p:nvPr/>
              </p:nvGrpSpPr>
              <p:grpSpPr bwMode="auto">
                <a:xfrm>
                  <a:off x="914" y="3678"/>
                  <a:ext cx="49" cy="23"/>
                  <a:chOff x="914" y="3678"/>
                  <a:chExt cx="49" cy="23"/>
                </a:xfrm>
              </p:grpSpPr>
              <p:sp>
                <p:nvSpPr>
                  <p:cNvPr id="138508" name="Freeform 268"/>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09" name="Freeform 269"/>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10" name="Freeform 270"/>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11" name="Group 271"/>
                <p:cNvGrpSpPr/>
                <p:nvPr/>
              </p:nvGrpSpPr>
              <p:grpSpPr bwMode="auto">
                <a:xfrm>
                  <a:off x="928" y="3690"/>
                  <a:ext cx="48" cy="23"/>
                  <a:chOff x="928" y="3690"/>
                  <a:chExt cx="48" cy="23"/>
                </a:xfrm>
              </p:grpSpPr>
              <p:sp>
                <p:nvSpPr>
                  <p:cNvPr id="138512" name="Freeform 272"/>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13" name="Freeform 273"/>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14" name="Freeform 274"/>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15" name="Group 275"/>
                <p:cNvGrpSpPr/>
                <p:nvPr/>
              </p:nvGrpSpPr>
              <p:grpSpPr bwMode="auto">
                <a:xfrm>
                  <a:off x="940" y="3703"/>
                  <a:ext cx="49" cy="23"/>
                  <a:chOff x="940" y="3703"/>
                  <a:chExt cx="49" cy="23"/>
                </a:xfrm>
              </p:grpSpPr>
              <p:sp>
                <p:nvSpPr>
                  <p:cNvPr id="138516" name="Freeform 276"/>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17" name="Freeform 277"/>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18" name="Freeform 278"/>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19" name="Group 279"/>
                <p:cNvGrpSpPr/>
                <p:nvPr/>
              </p:nvGrpSpPr>
              <p:grpSpPr bwMode="auto">
                <a:xfrm>
                  <a:off x="953" y="3716"/>
                  <a:ext cx="49" cy="23"/>
                  <a:chOff x="953" y="3716"/>
                  <a:chExt cx="49" cy="23"/>
                </a:xfrm>
              </p:grpSpPr>
              <p:sp>
                <p:nvSpPr>
                  <p:cNvPr id="138520" name="Freeform 280"/>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21" name="Freeform 281"/>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22" name="Freeform 282"/>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523" name="Group 283"/>
              <p:cNvGrpSpPr/>
              <p:nvPr/>
            </p:nvGrpSpPr>
            <p:grpSpPr bwMode="auto">
              <a:xfrm>
                <a:off x="963" y="3727"/>
                <a:ext cx="49" cy="23"/>
                <a:chOff x="963" y="3727"/>
                <a:chExt cx="49" cy="23"/>
              </a:xfrm>
            </p:grpSpPr>
            <p:sp>
              <p:nvSpPr>
                <p:cNvPr id="138524" name="Freeform 284"/>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25" name="Freeform 285"/>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26" name="Freeform 286"/>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27" name="Group 287"/>
              <p:cNvGrpSpPr/>
              <p:nvPr/>
            </p:nvGrpSpPr>
            <p:grpSpPr bwMode="auto">
              <a:xfrm>
                <a:off x="976" y="3740"/>
                <a:ext cx="50" cy="22"/>
                <a:chOff x="976" y="3740"/>
                <a:chExt cx="50" cy="22"/>
              </a:xfrm>
            </p:grpSpPr>
            <p:sp>
              <p:nvSpPr>
                <p:cNvPr id="138528" name="Freeform 288"/>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29" name="Freeform 289"/>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30" name="Freeform 290"/>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31" name="Group 291"/>
              <p:cNvGrpSpPr/>
              <p:nvPr/>
            </p:nvGrpSpPr>
            <p:grpSpPr bwMode="auto">
              <a:xfrm>
                <a:off x="761" y="3560"/>
                <a:ext cx="50" cy="22"/>
                <a:chOff x="761" y="3560"/>
                <a:chExt cx="50" cy="22"/>
              </a:xfrm>
            </p:grpSpPr>
            <p:sp>
              <p:nvSpPr>
                <p:cNvPr id="138532" name="Freeform 292"/>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33" name="Freeform 293"/>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34" name="Freeform 294"/>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35" name="Group 295"/>
              <p:cNvGrpSpPr/>
              <p:nvPr/>
            </p:nvGrpSpPr>
            <p:grpSpPr bwMode="auto">
              <a:xfrm>
                <a:off x="774" y="3572"/>
                <a:ext cx="49" cy="23"/>
                <a:chOff x="774" y="3572"/>
                <a:chExt cx="49" cy="23"/>
              </a:xfrm>
            </p:grpSpPr>
            <p:sp>
              <p:nvSpPr>
                <p:cNvPr id="138536" name="Freeform 296"/>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37" name="Freeform 297"/>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38" name="Freeform 298"/>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39" name="Group 299"/>
              <p:cNvGrpSpPr/>
              <p:nvPr/>
            </p:nvGrpSpPr>
            <p:grpSpPr bwMode="auto">
              <a:xfrm>
                <a:off x="787" y="3585"/>
                <a:ext cx="49" cy="23"/>
                <a:chOff x="787" y="3585"/>
                <a:chExt cx="49" cy="23"/>
              </a:xfrm>
            </p:grpSpPr>
            <p:sp>
              <p:nvSpPr>
                <p:cNvPr id="138540" name="Freeform 300"/>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41" name="Freeform 301"/>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42" name="Freeform 302"/>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43" name="Group 303"/>
              <p:cNvGrpSpPr/>
              <p:nvPr/>
            </p:nvGrpSpPr>
            <p:grpSpPr bwMode="auto">
              <a:xfrm>
                <a:off x="799" y="3600"/>
                <a:ext cx="99" cy="73"/>
                <a:chOff x="799" y="3600"/>
                <a:chExt cx="99" cy="73"/>
              </a:xfrm>
            </p:grpSpPr>
            <p:grpSp>
              <p:nvGrpSpPr>
                <p:cNvPr id="138544" name="Group 304"/>
                <p:cNvGrpSpPr/>
                <p:nvPr/>
              </p:nvGrpSpPr>
              <p:grpSpPr bwMode="auto">
                <a:xfrm>
                  <a:off x="799" y="3600"/>
                  <a:ext cx="48" cy="23"/>
                  <a:chOff x="799" y="3600"/>
                  <a:chExt cx="48" cy="23"/>
                </a:xfrm>
              </p:grpSpPr>
              <p:sp>
                <p:nvSpPr>
                  <p:cNvPr id="138545" name="Freeform 305"/>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46" name="Freeform 306"/>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47" name="Freeform 307"/>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48" name="Group 308"/>
                <p:cNvGrpSpPr/>
                <p:nvPr/>
              </p:nvGrpSpPr>
              <p:grpSpPr bwMode="auto">
                <a:xfrm>
                  <a:off x="811" y="3612"/>
                  <a:ext cx="48" cy="23"/>
                  <a:chOff x="811" y="3612"/>
                  <a:chExt cx="48" cy="23"/>
                </a:xfrm>
              </p:grpSpPr>
              <p:sp>
                <p:nvSpPr>
                  <p:cNvPr id="138549" name="Freeform 309"/>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50" name="Freeform 310"/>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51" name="Freeform 311"/>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52" name="Group 312"/>
                <p:cNvGrpSpPr/>
                <p:nvPr/>
              </p:nvGrpSpPr>
              <p:grpSpPr bwMode="auto">
                <a:xfrm>
                  <a:off x="823" y="3625"/>
                  <a:ext cx="49" cy="23"/>
                  <a:chOff x="823" y="3625"/>
                  <a:chExt cx="49" cy="23"/>
                </a:xfrm>
              </p:grpSpPr>
              <p:sp>
                <p:nvSpPr>
                  <p:cNvPr id="138553" name="Freeform 313"/>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54" name="Freeform 314"/>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55" name="Freeform 315"/>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56" name="Group 316"/>
                <p:cNvGrpSpPr/>
                <p:nvPr/>
              </p:nvGrpSpPr>
              <p:grpSpPr bwMode="auto">
                <a:xfrm>
                  <a:off x="836" y="3638"/>
                  <a:ext cx="50" cy="22"/>
                  <a:chOff x="836" y="3638"/>
                  <a:chExt cx="50" cy="22"/>
                </a:xfrm>
              </p:grpSpPr>
              <p:sp>
                <p:nvSpPr>
                  <p:cNvPr id="138557" name="Freeform 317"/>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58" name="Freeform 318"/>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59" name="Freeform 319"/>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60" name="Group 320"/>
                <p:cNvGrpSpPr/>
                <p:nvPr/>
              </p:nvGrpSpPr>
              <p:grpSpPr bwMode="auto">
                <a:xfrm>
                  <a:off x="849" y="3651"/>
                  <a:ext cx="49" cy="22"/>
                  <a:chOff x="849" y="3651"/>
                  <a:chExt cx="49" cy="22"/>
                </a:xfrm>
              </p:grpSpPr>
              <p:sp>
                <p:nvSpPr>
                  <p:cNvPr id="138561" name="Freeform 321"/>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62" name="Freeform 322"/>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63" name="Freeform 323"/>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564" name="Group 324"/>
              <p:cNvGrpSpPr/>
              <p:nvPr/>
            </p:nvGrpSpPr>
            <p:grpSpPr bwMode="auto">
              <a:xfrm>
                <a:off x="861" y="3665"/>
                <a:ext cx="99" cy="74"/>
                <a:chOff x="861" y="3665"/>
                <a:chExt cx="99" cy="74"/>
              </a:xfrm>
            </p:grpSpPr>
            <p:grpSp>
              <p:nvGrpSpPr>
                <p:cNvPr id="138565" name="Group 325"/>
                <p:cNvGrpSpPr/>
                <p:nvPr/>
              </p:nvGrpSpPr>
              <p:grpSpPr bwMode="auto">
                <a:xfrm>
                  <a:off x="861" y="3665"/>
                  <a:ext cx="50" cy="23"/>
                  <a:chOff x="861" y="3665"/>
                  <a:chExt cx="50" cy="23"/>
                </a:xfrm>
              </p:grpSpPr>
              <p:sp>
                <p:nvSpPr>
                  <p:cNvPr id="138566" name="Freeform 326"/>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67" name="Freeform 327"/>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68" name="Freeform 328"/>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69" name="Group 329"/>
                <p:cNvGrpSpPr/>
                <p:nvPr/>
              </p:nvGrpSpPr>
              <p:grpSpPr bwMode="auto">
                <a:xfrm>
                  <a:off x="873" y="3678"/>
                  <a:ext cx="49" cy="23"/>
                  <a:chOff x="873" y="3678"/>
                  <a:chExt cx="49" cy="23"/>
                </a:xfrm>
              </p:grpSpPr>
              <p:sp>
                <p:nvSpPr>
                  <p:cNvPr id="138570" name="Freeform 330"/>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71" name="Freeform 331"/>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72" name="Freeform 332"/>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73" name="Group 333"/>
                <p:cNvGrpSpPr/>
                <p:nvPr/>
              </p:nvGrpSpPr>
              <p:grpSpPr bwMode="auto">
                <a:xfrm>
                  <a:off x="886" y="3690"/>
                  <a:ext cx="49" cy="23"/>
                  <a:chOff x="886" y="3690"/>
                  <a:chExt cx="49" cy="23"/>
                </a:xfrm>
              </p:grpSpPr>
              <p:sp>
                <p:nvSpPr>
                  <p:cNvPr id="138574" name="Freeform 334"/>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75" name="Freeform 335"/>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76" name="Freeform 336"/>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77" name="Group 337"/>
                <p:cNvGrpSpPr/>
                <p:nvPr/>
              </p:nvGrpSpPr>
              <p:grpSpPr bwMode="auto">
                <a:xfrm>
                  <a:off x="899" y="3703"/>
                  <a:ext cx="48" cy="23"/>
                  <a:chOff x="899" y="3703"/>
                  <a:chExt cx="48" cy="23"/>
                </a:xfrm>
              </p:grpSpPr>
              <p:sp>
                <p:nvSpPr>
                  <p:cNvPr id="138578" name="Freeform 338"/>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79" name="Freeform 339"/>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80" name="Freeform 340"/>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81" name="Group 341"/>
                <p:cNvGrpSpPr/>
                <p:nvPr/>
              </p:nvGrpSpPr>
              <p:grpSpPr bwMode="auto">
                <a:xfrm>
                  <a:off x="912" y="3716"/>
                  <a:ext cx="48" cy="23"/>
                  <a:chOff x="912" y="3716"/>
                  <a:chExt cx="48" cy="23"/>
                </a:xfrm>
              </p:grpSpPr>
              <p:sp>
                <p:nvSpPr>
                  <p:cNvPr id="138582" name="Freeform 342"/>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83" name="Freeform 343"/>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84" name="Freeform 344"/>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585" name="Group 345"/>
              <p:cNvGrpSpPr/>
              <p:nvPr/>
            </p:nvGrpSpPr>
            <p:grpSpPr bwMode="auto">
              <a:xfrm>
                <a:off x="922" y="3727"/>
                <a:ext cx="49" cy="23"/>
                <a:chOff x="922" y="3727"/>
                <a:chExt cx="49" cy="23"/>
              </a:xfrm>
            </p:grpSpPr>
            <p:sp>
              <p:nvSpPr>
                <p:cNvPr id="138586" name="Freeform 346"/>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87" name="Freeform 347"/>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88" name="Freeform 348"/>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89" name="Group 349"/>
              <p:cNvGrpSpPr/>
              <p:nvPr/>
            </p:nvGrpSpPr>
            <p:grpSpPr bwMode="auto">
              <a:xfrm>
                <a:off x="895" y="3526"/>
                <a:ext cx="44" cy="23"/>
                <a:chOff x="895" y="3526"/>
                <a:chExt cx="44" cy="23"/>
              </a:xfrm>
            </p:grpSpPr>
            <p:sp>
              <p:nvSpPr>
                <p:cNvPr id="138590" name="Freeform 350"/>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91" name="Freeform 351"/>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92" name="Freeform 352"/>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93" name="Group 353"/>
              <p:cNvGrpSpPr/>
              <p:nvPr/>
            </p:nvGrpSpPr>
            <p:grpSpPr bwMode="auto">
              <a:xfrm>
                <a:off x="907" y="3540"/>
                <a:ext cx="45" cy="22"/>
                <a:chOff x="907" y="3540"/>
                <a:chExt cx="45" cy="22"/>
              </a:xfrm>
            </p:grpSpPr>
            <p:sp>
              <p:nvSpPr>
                <p:cNvPr id="138594" name="Freeform 354"/>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95" name="Freeform 355"/>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96" name="Freeform 356"/>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97" name="Group 357"/>
              <p:cNvGrpSpPr/>
              <p:nvPr/>
            </p:nvGrpSpPr>
            <p:grpSpPr bwMode="auto">
              <a:xfrm>
                <a:off x="920" y="3553"/>
                <a:ext cx="45" cy="23"/>
                <a:chOff x="920" y="3553"/>
                <a:chExt cx="45" cy="23"/>
              </a:xfrm>
            </p:grpSpPr>
            <p:sp>
              <p:nvSpPr>
                <p:cNvPr id="138598" name="Freeform 358"/>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99" name="Freeform 359"/>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00" name="Freeform 360"/>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01" name="Group 361"/>
              <p:cNvGrpSpPr/>
              <p:nvPr/>
            </p:nvGrpSpPr>
            <p:grpSpPr bwMode="auto">
              <a:xfrm>
                <a:off x="934" y="3566"/>
                <a:ext cx="44" cy="23"/>
                <a:chOff x="934" y="3566"/>
                <a:chExt cx="44" cy="23"/>
              </a:xfrm>
            </p:grpSpPr>
            <p:sp>
              <p:nvSpPr>
                <p:cNvPr id="138602" name="Freeform 362"/>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03" name="Freeform 363"/>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04" name="Freeform 364"/>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05" name="Group 365"/>
              <p:cNvGrpSpPr/>
              <p:nvPr/>
            </p:nvGrpSpPr>
            <p:grpSpPr bwMode="auto">
              <a:xfrm>
                <a:off x="949" y="3579"/>
                <a:ext cx="83" cy="63"/>
                <a:chOff x="949" y="3579"/>
                <a:chExt cx="83" cy="63"/>
              </a:xfrm>
            </p:grpSpPr>
            <p:grpSp>
              <p:nvGrpSpPr>
                <p:cNvPr id="138606" name="Group 366"/>
                <p:cNvGrpSpPr/>
                <p:nvPr/>
              </p:nvGrpSpPr>
              <p:grpSpPr bwMode="auto">
                <a:xfrm>
                  <a:off x="949" y="3579"/>
                  <a:ext cx="44" cy="23"/>
                  <a:chOff x="949" y="3579"/>
                  <a:chExt cx="44" cy="23"/>
                </a:xfrm>
              </p:grpSpPr>
              <p:sp>
                <p:nvSpPr>
                  <p:cNvPr id="138607" name="Freeform 367"/>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08" name="Freeform 368"/>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09" name="Freeform 369"/>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10" name="Group 370"/>
                <p:cNvGrpSpPr/>
                <p:nvPr/>
              </p:nvGrpSpPr>
              <p:grpSpPr bwMode="auto">
                <a:xfrm>
                  <a:off x="961" y="3592"/>
                  <a:ext cx="45" cy="23"/>
                  <a:chOff x="961" y="3592"/>
                  <a:chExt cx="45" cy="23"/>
                </a:xfrm>
              </p:grpSpPr>
              <p:sp>
                <p:nvSpPr>
                  <p:cNvPr id="138611" name="Freeform 371"/>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12" name="Freeform 372"/>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13" name="Freeform 373"/>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14" name="Group 374"/>
                <p:cNvGrpSpPr/>
                <p:nvPr/>
              </p:nvGrpSpPr>
              <p:grpSpPr bwMode="auto">
                <a:xfrm>
                  <a:off x="974" y="3606"/>
                  <a:ext cx="44" cy="23"/>
                  <a:chOff x="974" y="3606"/>
                  <a:chExt cx="44" cy="23"/>
                </a:xfrm>
              </p:grpSpPr>
              <p:sp>
                <p:nvSpPr>
                  <p:cNvPr id="138615" name="Freeform 375"/>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16" name="Freeform 376"/>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17" name="Freeform 377"/>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18" name="Group 378"/>
                <p:cNvGrpSpPr/>
                <p:nvPr/>
              </p:nvGrpSpPr>
              <p:grpSpPr bwMode="auto">
                <a:xfrm>
                  <a:off x="987" y="3619"/>
                  <a:ext cx="45" cy="23"/>
                  <a:chOff x="987" y="3619"/>
                  <a:chExt cx="45" cy="23"/>
                </a:xfrm>
              </p:grpSpPr>
              <p:sp>
                <p:nvSpPr>
                  <p:cNvPr id="138619" name="Freeform 379"/>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20" name="Freeform 380"/>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21" name="Freeform 381"/>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622" name="Group 382"/>
              <p:cNvGrpSpPr/>
              <p:nvPr/>
            </p:nvGrpSpPr>
            <p:grpSpPr bwMode="auto">
              <a:xfrm>
                <a:off x="1002" y="3632"/>
                <a:ext cx="83" cy="63"/>
                <a:chOff x="1002" y="3632"/>
                <a:chExt cx="83" cy="63"/>
              </a:xfrm>
            </p:grpSpPr>
            <p:grpSp>
              <p:nvGrpSpPr>
                <p:cNvPr id="138623" name="Group 383"/>
                <p:cNvGrpSpPr/>
                <p:nvPr/>
              </p:nvGrpSpPr>
              <p:grpSpPr bwMode="auto">
                <a:xfrm>
                  <a:off x="1002" y="3632"/>
                  <a:ext cx="44" cy="22"/>
                  <a:chOff x="1002" y="3632"/>
                  <a:chExt cx="44" cy="22"/>
                </a:xfrm>
              </p:grpSpPr>
              <p:sp>
                <p:nvSpPr>
                  <p:cNvPr id="138624" name="Freeform 384"/>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25" name="Freeform 385"/>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26" name="Freeform 386"/>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27" name="Group 387"/>
                <p:cNvGrpSpPr/>
                <p:nvPr/>
              </p:nvGrpSpPr>
              <p:grpSpPr bwMode="auto">
                <a:xfrm>
                  <a:off x="1014" y="3645"/>
                  <a:ext cx="44" cy="23"/>
                  <a:chOff x="1014" y="3645"/>
                  <a:chExt cx="44" cy="23"/>
                </a:xfrm>
              </p:grpSpPr>
              <p:sp>
                <p:nvSpPr>
                  <p:cNvPr id="138628" name="Freeform 388"/>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29" name="Freeform 389"/>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30" name="Freeform 390"/>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31" name="Group 391"/>
                <p:cNvGrpSpPr/>
                <p:nvPr/>
              </p:nvGrpSpPr>
              <p:grpSpPr bwMode="auto">
                <a:xfrm>
                  <a:off x="1027" y="3659"/>
                  <a:ext cx="45" cy="23"/>
                  <a:chOff x="1027" y="3659"/>
                  <a:chExt cx="45" cy="23"/>
                </a:xfrm>
              </p:grpSpPr>
              <p:sp>
                <p:nvSpPr>
                  <p:cNvPr id="138632" name="Freeform 392"/>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33" name="Freeform 393"/>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34" name="Freeform 394"/>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35" name="Group 395"/>
                <p:cNvGrpSpPr/>
                <p:nvPr/>
              </p:nvGrpSpPr>
              <p:grpSpPr bwMode="auto">
                <a:xfrm>
                  <a:off x="1040" y="3672"/>
                  <a:ext cx="45" cy="23"/>
                  <a:chOff x="1040" y="3672"/>
                  <a:chExt cx="45" cy="23"/>
                </a:xfrm>
              </p:grpSpPr>
              <p:sp>
                <p:nvSpPr>
                  <p:cNvPr id="138636" name="Freeform 396"/>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37" name="Freeform 397"/>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38" name="Freeform 398"/>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639" name="Group 399"/>
              <p:cNvGrpSpPr/>
              <p:nvPr/>
            </p:nvGrpSpPr>
            <p:grpSpPr bwMode="auto">
              <a:xfrm>
                <a:off x="1054" y="3685"/>
                <a:ext cx="45" cy="23"/>
                <a:chOff x="1054" y="3685"/>
                <a:chExt cx="45" cy="23"/>
              </a:xfrm>
            </p:grpSpPr>
            <p:sp>
              <p:nvSpPr>
                <p:cNvPr id="138640" name="Freeform 400"/>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41" name="Freeform 401"/>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42" name="Freeform 402"/>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43" name="Group 403"/>
              <p:cNvGrpSpPr/>
              <p:nvPr/>
            </p:nvGrpSpPr>
            <p:grpSpPr bwMode="auto">
              <a:xfrm>
                <a:off x="1067" y="3698"/>
                <a:ext cx="45" cy="23"/>
                <a:chOff x="1067" y="3698"/>
                <a:chExt cx="45" cy="23"/>
              </a:xfrm>
            </p:grpSpPr>
            <p:sp>
              <p:nvSpPr>
                <p:cNvPr id="138644" name="Freeform 404"/>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45" name="Freeform 405"/>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46" name="Freeform 406"/>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47" name="Group 407"/>
              <p:cNvGrpSpPr/>
              <p:nvPr/>
            </p:nvGrpSpPr>
            <p:grpSpPr bwMode="auto">
              <a:xfrm>
                <a:off x="1079" y="3712"/>
                <a:ext cx="44" cy="23"/>
                <a:chOff x="1079" y="3712"/>
                <a:chExt cx="44" cy="23"/>
              </a:xfrm>
            </p:grpSpPr>
            <p:sp>
              <p:nvSpPr>
                <p:cNvPr id="138648" name="Freeform 408"/>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49" name="Freeform 409"/>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50" name="Freeform 410"/>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51" name="Group 411"/>
              <p:cNvGrpSpPr/>
              <p:nvPr/>
            </p:nvGrpSpPr>
            <p:grpSpPr bwMode="auto">
              <a:xfrm>
                <a:off x="1093" y="3725"/>
                <a:ext cx="45" cy="23"/>
                <a:chOff x="1093" y="3725"/>
                <a:chExt cx="45" cy="23"/>
              </a:xfrm>
            </p:grpSpPr>
            <p:sp>
              <p:nvSpPr>
                <p:cNvPr id="138652" name="Freeform 412"/>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53" name="Freeform 413"/>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54" name="Freeform 414"/>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55" name="Group 415"/>
              <p:cNvGrpSpPr/>
              <p:nvPr/>
            </p:nvGrpSpPr>
            <p:grpSpPr bwMode="auto">
              <a:xfrm>
                <a:off x="1108" y="3739"/>
                <a:ext cx="44" cy="23"/>
                <a:chOff x="1108" y="3739"/>
                <a:chExt cx="44" cy="23"/>
              </a:xfrm>
            </p:grpSpPr>
            <p:sp>
              <p:nvSpPr>
                <p:cNvPr id="138656" name="Freeform 416"/>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57" name="Freeform 417"/>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58" name="Freeform 418"/>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59" name="Group 419"/>
              <p:cNvGrpSpPr/>
              <p:nvPr/>
            </p:nvGrpSpPr>
            <p:grpSpPr bwMode="auto">
              <a:xfrm>
                <a:off x="1121" y="3753"/>
                <a:ext cx="45" cy="23"/>
                <a:chOff x="1121" y="3753"/>
                <a:chExt cx="45" cy="23"/>
              </a:xfrm>
            </p:grpSpPr>
            <p:sp>
              <p:nvSpPr>
                <p:cNvPr id="138660" name="Freeform 420"/>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61" name="Freeform 421"/>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62" name="Freeform 422"/>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63" name="Group 423"/>
              <p:cNvGrpSpPr/>
              <p:nvPr/>
            </p:nvGrpSpPr>
            <p:grpSpPr bwMode="auto">
              <a:xfrm>
                <a:off x="1133" y="3767"/>
                <a:ext cx="44" cy="23"/>
                <a:chOff x="1133" y="3767"/>
                <a:chExt cx="44" cy="23"/>
              </a:xfrm>
            </p:grpSpPr>
            <p:sp>
              <p:nvSpPr>
                <p:cNvPr id="138664" name="Freeform 424"/>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65" name="Freeform 425"/>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66" name="Freeform 426"/>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38667" name="Freeform 427"/>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68" name="Freeform 428"/>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69" name="Freeform 429"/>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0" name="Freeform 430"/>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1" name="Freeform 431"/>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2" name="Freeform 432"/>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3" name="Freeform 433"/>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4" name="Freeform 434"/>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5" name="Freeform 435"/>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6" name="Freeform 436"/>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7" name="Freeform 437"/>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38678" name="Group 438"/>
              <p:cNvGrpSpPr/>
              <p:nvPr/>
            </p:nvGrpSpPr>
            <p:grpSpPr bwMode="auto">
              <a:xfrm>
                <a:off x="700" y="3535"/>
                <a:ext cx="49" cy="24"/>
                <a:chOff x="700" y="3535"/>
                <a:chExt cx="49" cy="24"/>
              </a:xfrm>
            </p:grpSpPr>
            <p:sp>
              <p:nvSpPr>
                <p:cNvPr id="138679" name="Freeform 439"/>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80" name="Freeform 440"/>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81" name="Freeform 441"/>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82" name="Group 442"/>
              <p:cNvGrpSpPr/>
              <p:nvPr/>
            </p:nvGrpSpPr>
            <p:grpSpPr bwMode="auto">
              <a:xfrm>
                <a:off x="714" y="3551"/>
                <a:ext cx="49" cy="22"/>
                <a:chOff x="714" y="3551"/>
                <a:chExt cx="49" cy="22"/>
              </a:xfrm>
            </p:grpSpPr>
            <p:sp>
              <p:nvSpPr>
                <p:cNvPr id="138683" name="Freeform 443"/>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84" name="Freeform 444"/>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85" name="Freeform 445"/>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86" name="Group 446"/>
              <p:cNvGrpSpPr/>
              <p:nvPr/>
            </p:nvGrpSpPr>
            <p:grpSpPr bwMode="auto">
              <a:xfrm>
                <a:off x="728" y="3564"/>
                <a:ext cx="48" cy="23"/>
                <a:chOff x="728" y="3564"/>
                <a:chExt cx="48" cy="23"/>
              </a:xfrm>
            </p:grpSpPr>
            <p:sp>
              <p:nvSpPr>
                <p:cNvPr id="138687" name="Freeform 447"/>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88" name="Freeform 448"/>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89" name="Freeform 449"/>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90" name="Group 450"/>
              <p:cNvGrpSpPr/>
              <p:nvPr/>
            </p:nvGrpSpPr>
            <p:grpSpPr bwMode="auto">
              <a:xfrm>
                <a:off x="742" y="3582"/>
                <a:ext cx="49" cy="23"/>
                <a:chOff x="742" y="3582"/>
                <a:chExt cx="49" cy="23"/>
              </a:xfrm>
            </p:grpSpPr>
            <p:sp>
              <p:nvSpPr>
                <p:cNvPr id="138691" name="Freeform 451"/>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92" name="Freeform 452"/>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93" name="Freeform 453"/>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94" name="Group 454"/>
              <p:cNvGrpSpPr/>
              <p:nvPr/>
            </p:nvGrpSpPr>
            <p:grpSpPr bwMode="auto">
              <a:xfrm>
                <a:off x="752" y="3597"/>
                <a:ext cx="133" cy="106"/>
                <a:chOff x="752" y="3597"/>
                <a:chExt cx="133" cy="106"/>
              </a:xfrm>
            </p:grpSpPr>
            <p:sp>
              <p:nvSpPr>
                <p:cNvPr id="138695" name="Freeform 455"/>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96" name="Freeform 456"/>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97" name="Freeform 457"/>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98" name="Group 458"/>
              <p:cNvGrpSpPr/>
              <p:nvPr/>
            </p:nvGrpSpPr>
            <p:grpSpPr bwMode="auto">
              <a:xfrm>
                <a:off x="844" y="3694"/>
                <a:ext cx="48" cy="23"/>
                <a:chOff x="844" y="3694"/>
                <a:chExt cx="48" cy="23"/>
              </a:xfrm>
            </p:grpSpPr>
            <p:sp>
              <p:nvSpPr>
                <p:cNvPr id="138699" name="Freeform 459"/>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00" name="Freeform 460"/>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01" name="Freeform 461"/>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702" name="Group 462"/>
              <p:cNvGrpSpPr/>
              <p:nvPr/>
            </p:nvGrpSpPr>
            <p:grpSpPr bwMode="auto">
              <a:xfrm>
                <a:off x="857" y="3710"/>
                <a:ext cx="49" cy="22"/>
                <a:chOff x="857" y="3710"/>
                <a:chExt cx="49" cy="22"/>
              </a:xfrm>
            </p:grpSpPr>
            <p:sp>
              <p:nvSpPr>
                <p:cNvPr id="138703" name="Freeform 463"/>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04" name="Freeform 464"/>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05" name="Freeform 465"/>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706" name="Group 466"/>
              <p:cNvGrpSpPr/>
              <p:nvPr/>
            </p:nvGrpSpPr>
            <p:grpSpPr bwMode="auto">
              <a:xfrm>
                <a:off x="1086" y="3766"/>
                <a:ext cx="49" cy="23"/>
                <a:chOff x="1086" y="3766"/>
                <a:chExt cx="49" cy="23"/>
              </a:xfrm>
            </p:grpSpPr>
            <p:sp>
              <p:nvSpPr>
                <p:cNvPr id="138707" name="Freeform 467"/>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08" name="Freeform 468"/>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09" name="Freeform 469"/>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710" name="Group 470"/>
              <p:cNvGrpSpPr/>
              <p:nvPr/>
            </p:nvGrpSpPr>
            <p:grpSpPr bwMode="auto">
              <a:xfrm>
                <a:off x="934" y="3740"/>
                <a:ext cx="48" cy="23"/>
                <a:chOff x="934" y="3740"/>
                <a:chExt cx="48" cy="23"/>
              </a:xfrm>
            </p:grpSpPr>
            <p:sp>
              <p:nvSpPr>
                <p:cNvPr id="138711" name="Freeform 471"/>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12" name="Freeform 472"/>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13" name="Freeform 473"/>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714" name="Group 474"/>
              <p:cNvGrpSpPr/>
              <p:nvPr/>
            </p:nvGrpSpPr>
            <p:grpSpPr bwMode="auto">
              <a:xfrm>
                <a:off x="943" y="3754"/>
                <a:ext cx="49" cy="23"/>
                <a:chOff x="943" y="3754"/>
                <a:chExt cx="49" cy="23"/>
              </a:xfrm>
            </p:grpSpPr>
            <p:sp>
              <p:nvSpPr>
                <p:cNvPr id="138715" name="Freeform 475"/>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16" name="Freeform 476"/>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17" name="Freeform 477"/>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38718" name="Freeform 478"/>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19" name="Freeform 479"/>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20" name="Freeform 480"/>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721" name="Group 481"/>
            <p:cNvGrpSpPr/>
            <p:nvPr/>
          </p:nvGrpSpPr>
          <p:grpSpPr bwMode="auto">
            <a:xfrm>
              <a:off x="920" y="3821"/>
              <a:ext cx="413" cy="50"/>
              <a:chOff x="920" y="3821"/>
              <a:chExt cx="413" cy="50"/>
            </a:xfrm>
          </p:grpSpPr>
          <p:sp>
            <p:nvSpPr>
              <p:cNvPr id="138722" name="Freeform 482"/>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23" name="Freeform 483"/>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24" name="Rectangle 484"/>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25" name="Rectangle 485"/>
              <p:cNvSpPr>
                <a:spLocks noChangeArrowheads="1"/>
              </p:cNvSpPr>
              <p:nvPr/>
            </p:nvSpPr>
            <p:spPr bwMode="auto">
              <a:xfrm>
                <a:off x="1237" y="3855"/>
                <a:ext cx="53" cy="6"/>
              </a:xfrm>
              <a:prstGeom prst="rect">
                <a:avLst/>
              </a:prstGeom>
              <a:solidFill>
                <a:srgbClr val="202020"/>
              </a:solidFill>
              <a:ln w="7938">
                <a:solidFill>
                  <a:srgbClr val="000000"/>
                </a:solidFill>
                <a:miter lim="800000"/>
              </a:ln>
            </p:spPr>
            <p:txBody>
              <a:bodyPr/>
              <a:lstStyle/>
              <a:p>
                <a:endParaRPr lang="zh-CN" altLang="en-US" b="1">
                  <a:solidFill>
                    <a:srgbClr val="000099"/>
                  </a:solidFill>
                  <a:latin typeface="+mn-lt"/>
                  <a:ea typeface="黑体" panose="02010609060101010101" pitchFamily="2" charset="-122"/>
                </a:endParaRPr>
              </a:p>
            </p:txBody>
          </p:sp>
        </p:grpSp>
        <p:grpSp>
          <p:nvGrpSpPr>
            <p:cNvPr id="138726" name="Group 486"/>
            <p:cNvGrpSpPr/>
            <p:nvPr/>
          </p:nvGrpSpPr>
          <p:grpSpPr bwMode="auto">
            <a:xfrm>
              <a:off x="1227" y="3477"/>
              <a:ext cx="508" cy="321"/>
              <a:chOff x="1227" y="3477"/>
              <a:chExt cx="508" cy="321"/>
            </a:xfrm>
          </p:grpSpPr>
          <p:sp>
            <p:nvSpPr>
              <p:cNvPr id="138727" name="Freeform 487"/>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28" name="Freeform 488"/>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29" name="Freeform 489"/>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0" name="Line 490"/>
              <p:cNvSpPr>
                <a:spLocks noChangeShapeType="1"/>
              </p:cNvSpPr>
              <p:nvPr/>
            </p:nvSpPr>
            <p:spPr bwMode="auto">
              <a:xfrm>
                <a:off x="1586" y="3665"/>
                <a:ext cx="76" cy="44"/>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黑体" panose="02010609060101010101" pitchFamily="2" charset="-122"/>
                </a:endParaRPr>
              </a:p>
            </p:txBody>
          </p:sp>
          <p:sp>
            <p:nvSpPr>
              <p:cNvPr id="138731" name="Freeform 491"/>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2" name="Freeform 492"/>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3" name="Freeform 493"/>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4" name="Freeform 494"/>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5" name="Freeform 495"/>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6" name="Freeform 496"/>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7" name="Freeform 497"/>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8" name="Freeform 498"/>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9" name="Freeform 499"/>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40" name="Freeform 500"/>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41" name="Oval 501"/>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42" name="Oval 502"/>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43" name="Freeform 503"/>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44" name="Oval 504"/>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45" name="Oval 505"/>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746" name="Group 506"/>
          <p:cNvGrpSpPr/>
          <p:nvPr/>
        </p:nvGrpSpPr>
        <p:grpSpPr bwMode="auto">
          <a:xfrm>
            <a:off x="7631236" y="2251224"/>
            <a:ext cx="1222772" cy="781050"/>
            <a:chOff x="1680" y="240"/>
            <a:chExt cx="2529" cy="1270"/>
          </a:xfrm>
        </p:grpSpPr>
        <p:sp>
          <p:nvSpPr>
            <p:cNvPr id="138747" name="Oval 507"/>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48" name="Oval 508"/>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49" name="Oval 509"/>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0" name="Oval 510"/>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1" name="Oval 511"/>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2" name="Oval 512"/>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3" name="Oval 513"/>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4" name="Oval 514"/>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5" name="Oval 515"/>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38756" name="Text Box 516"/>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局域网</a:t>
            </a:r>
            <a:endParaRPr kumimoji="1" lang="zh-CN" altLang="en-US" sz="1800" b="1">
              <a:solidFill>
                <a:srgbClr val="000099"/>
              </a:solidFill>
              <a:latin typeface="+mn-lt"/>
              <a:ea typeface="黑体" panose="02010609060101010101" pitchFamily="2" charset="-122"/>
            </a:endParaRPr>
          </a:p>
        </p:txBody>
      </p:sp>
      <p:sp>
        <p:nvSpPr>
          <p:cNvPr id="138757" name="Line 517"/>
          <p:cNvSpPr>
            <a:spLocks noChangeShapeType="1"/>
          </p:cNvSpPr>
          <p:nvPr/>
        </p:nvSpPr>
        <p:spPr bwMode="auto">
          <a:xfrm flipV="1">
            <a:off x="1176858" y="2317899"/>
            <a:ext cx="1325959" cy="360362"/>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8" name="Line 518"/>
          <p:cNvSpPr>
            <a:spLocks noChangeShapeType="1"/>
          </p:cNvSpPr>
          <p:nvPr/>
        </p:nvSpPr>
        <p:spPr bwMode="auto">
          <a:xfrm flipV="1">
            <a:off x="5435063" y="2330600"/>
            <a:ext cx="1523735" cy="115887"/>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9" name="Line 519"/>
          <p:cNvSpPr>
            <a:spLocks noChangeShapeType="1"/>
          </p:cNvSpPr>
          <p:nvPr/>
        </p:nvSpPr>
        <p:spPr bwMode="auto">
          <a:xfrm>
            <a:off x="7608879" y="2376636"/>
            <a:ext cx="1719792" cy="261938"/>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60" name="Line 520"/>
          <p:cNvSpPr>
            <a:spLocks noChangeShapeType="1"/>
          </p:cNvSpPr>
          <p:nvPr/>
        </p:nvSpPr>
        <p:spPr bwMode="auto">
          <a:xfrm>
            <a:off x="3199333" y="2287737"/>
            <a:ext cx="1671638" cy="142875"/>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61" name="Text Box 521"/>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anose="02010609060101010101" pitchFamily="2" charset="-122"/>
              </a:rPr>
              <a:t>主机</a:t>
            </a:r>
            <a:r>
              <a:rPr kumimoji="1" lang="zh-CN" altLang="en-US" sz="1800" b="1" dirty="0">
                <a:solidFill>
                  <a:srgbClr val="000099"/>
                </a:solidFill>
                <a:latin typeface="+mn-lt"/>
                <a:ea typeface="黑体" panose="02010609060101010101" pitchFamily="2" charset="-122"/>
              </a:rPr>
              <a:t> </a:t>
            </a:r>
            <a:r>
              <a:rPr kumimoji="1" lang="en-US" altLang="zh-CN" sz="3200" b="1" dirty="0">
                <a:solidFill>
                  <a:srgbClr val="000099"/>
                </a:solidFill>
                <a:latin typeface="+mn-lt"/>
                <a:ea typeface="黑体" panose="02010609060101010101" pitchFamily="2" charset="-122"/>
              </a:rPr>
              <a:t>H</a:t>
            </a:r>
            <a:r>
              <a:rPr kumimoji="1" lang="en-US" altLang="zh-CN" sz="3200" b="1" baseline="-25000" dirty="0">
                <a:solidFill>
                  <a:srgbClr val="000099"/>
                </a:solidFill>
                <a:latin typeface="+mn-lt"/>
                <a:ea typeface="黑体" panose="02010609060101010101" pitchFamily="2" charset="-122"/>
              </a:rPr>
              <a:t>1</a:t>
            </a:r>
            <a:r>
              <a:rPr kumimoji="1" lang="en-US" altLang="zh-CN" sz="1800" b="1" dirty="0">
                <a:solidFill>
                  <a:srgbClr val="000099"/>
                </a:solidFill>
                <a:latin typeface="+mn-lt"/>
                <a:ea typeface="黑体" panose="02010609060101010101" pitchFamily="2" charset="-122"/>
              </a:rPr>
              <a:t> </a:t>
            </a:r>
            <a:r>
              <a:rPr kumimoji="1" lang="zh-CN" altLang="en-US" sz="3200" b="1" dirty="0">
                <a:solidFill>
                  <a:srgbClr val="000099"/>
                </a:solidFill>
                <a:latin typeface="+mn-lt"/>
                <a:ea typeface="黑体" panose="02010609060101010101" pitchFamily="2" charset="-122"/>
              </a:rPr>
              <a:t>向</a:t>
            </a:r>
            <a:r>
              <a:rPr kumimoji="1" lang="zh-CN" altLang="en-US" sz="1800" b="1" dirty="0">
                <a:solidFill>
                  <a:srgbClr val="000099"/>
                </a:solidFill>
                <a:latin typeface="+mn-lt"/>
                <a:ea typeface="黑体" panose="02010609060101010101" pitchFamily="2" charset="-122"/>
              </a:rPr>
              <a:t> </a:t>
            </a:r>
            <a:r>
              <a:rPr kumimoji="1" lang="en-US" altLang="zh-CN" sz="3200" b="1" dirty="0">
                <a:solidFill>
                  <a:srgbClr val="000099"/>
                </a:solidFill>
                <a:latin typeface="+mn-lt"/>
                <a:ea typeface="黑体" panose="02010609060101010101" pitchFamily="2" charset="-122"/>
              </a:rPr>
              <a:t>H</a:t>
            </a:r>
            <a:r>
              <a:rPr kumimoji="1" lang="en-US" altLang="zh-CN" sz="3200" b="1" baseline="-25000" dirty="0">
                <a:solidFill>
                  <a:srgbClr val="000099"/>
                </a:solidFill>
                <a:latin typeface="+mn-lt"/>
                <a:ea typeface="黑体" panose="02010609060101010101" pitchFamily="2" charset="-122"/>
              </a:rPr>
              <a:t>2</a:t>
            </a:r>
            <a:r>
              <a:rPr kumimoji="1" lang="en-US" altLang="zh-CN" sz="1800" b="1" dirty="0">
                <a:solidFill>
                  <a:srgbClr val="000099"/>
                </a:solidFill>
                <a:latin typeface="+mn-lt"/>
                <a:ea typeface="黑体" panose="02010609060101010101" pitchFamily="2" charset="-122"/>
              </a:rPr>
              <a:t> </a:t>
            </a:r>
            <a:r>
              <a:rPr kumimoji="1" lang="zh-CN" altLang="en-US" sz="3200" b="1" dirty="0">
                <a:solidFill>
                  <a:srgbClr val="000099"/>
                </a:solidFill>
                <a:latin typeface="+mn-lt"/>
                <a:ea typeface="黑体" panose="02010609060101010101" pitchFamily="2" charset="-122"/>
              </a:rPr>
              <a:t>发送数据</a:t>
            </a:r>
            <a:endParaRPr kumimoji="1" lang="zh-CN" altLang="en-US" sz="3200" b="1" baseline="-25000" dirty="0">
              <a:solidFill>
                <a:srgbClr val="000099"/>
              </a:solidFill>
              <a:latin typeface="+mn-lt"/>
              <a:ea typeface="黑体" panose="02010609060101010101" pitchFamily="2" charset="-122"/>
            </a:endParaRPr>
          </a:p>
        </p:txBody>
      </p:sp>
      <p:grpSp>
        <p:nvGrpSpPr>
          <p:cNvPr id="138827" name="Group 587"/>
          <p:cNvGrpSpPr/>
          <p:nvPr/>
        </p:nvGrpSpPr>
        <p:grpSpPr bwMode="auto">
          <a:xfrm>
            <a:off x="322121" y="3386039"/>
            <a:ext cx="9455415" cy="2419350"/>
            <a:chOff x="158" y="2405"/>
            <a:chExt cx="5498" cy="1524"/>
          </a:xfrm>
        </p:grpSpPr>
        <p:sp>
          <p:nvSpPr>
            <p:cNvPr id="138764"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65" name="Freeform 525"/>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68" name="Freeform 528"/>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66" name="Freeform 526"/>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67" name="Freeform 527"/>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69"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70"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138771"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应用层</a:t>
              </a:r>
              <a:endParaRPr kumimoji="1" lang="zh-CN" altLang="en-US" sz="1800" b="1">
                <a:solidFill>
                  <a:srgbClr val="000099"/>
                </a:solidFill>
                <a:latin typeface="+mn-lt"/>
                <a:ea typeface="黑体" panose="02010609060101010101" pitchFamily="2" charset="-122"/>
              </a:endParaRPr>
            </a:p>
          </p:txBody>
        </p:sp>
        <p:sp>
          <p:nvSpPr>
            <p:cNvPr id="138772"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运输层</a:t>
              </a:r>
              <a:endParaRPr kumimoji="1" lang="zh-CN" altLang="en-US" sz="1800" b="1">
                <a:solidFill>
                  <a:srgbClr val="000099"/>
                </a:solidFill>
                <a:latin typeface="+mn-lt"/>
                <a:ea typeface="黑体" panose="02010609060101010101" pitchFamily="2" charset="-122"/>
              </a:endParaRPr>
            </a:p>
          </p:txBody>
        </p:sp>
        <p:sp>
          <p:nvSpPr>
            <p:cNvPr id="138773"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138774"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138776"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77" name="Freeform 537"/>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78" name="Freeform 538"/>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79" name="Freeform 539"/>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80" name="Freeform 540"/>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81"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82"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138783"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应用层</a:t>
              </a:r>
              <a:endParaRPr kumimoji="1" lang="zh-CN" altLang="en-US" sz="1800" b="1">
                <a:solidFill>
                  <a:srgbClr val="000099"/>
                </a:solidFill>
                <a:latin typeface="+mn-lt"/>
                <a:ea typeface="黑体" panose="02010609060101010101" pitchFamily="2" charset="-122"/>
              </a:endParaRPr>
            </a:p>
          </p:txBody>
        </p:sp>
        <p:sp>
          <p:nvSpPr>
            <p:cNvPr id="138784"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运输层</a:t>
              </a:r>
              <a:endParaRPr kumimoji="1" lang="zh-CN" altLang="en-US" sz="1800" b="1">
                <a:solidFill>
                  <a:srgbClr val="000099"/>
                </a:solidFill>
                <a:latin typeface="+mn-lt"/>
                <a:ea typeface="黑体" panose="02010609060101010101" pitchFamily="2" charset="-122"/>
              </a:endParaRPr>
            </a:p>
          </p:txBody>
        </p:sp>
        <p:sp>
          <p:nvSpPr>
            <p:cNvPr id="138785"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138786"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138787"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88" name="Freeform 548"/>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89"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0" name="Freeform 550"/>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1"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138792"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138793"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138794"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5" name="Freeform 555"/>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6"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7" name="Freeform 557"/>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8"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138799"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138800"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138801"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802" name="Freeform 562"/>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803"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804" name="Freeform 564"/>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805"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138806"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138807"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138812" name="Freeform 572"/>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813" name="Freeform 573"/>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814" name="Freeform 574"/>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815" name="Freeform 575"/>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816"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1</a:t>
              </a:r>
              <a:endParaRPr kumimoji="1" lang="en-US" altLang="zh-CN" sz="1800" b="1" baseline="-25000">
                <a:solidFill>
                  <a:srgbClr val="000099"/>
                </a:solidFill>
                <a:latin typeface="+mn-lt"/>
                <a:ea typeface="黑体" panose="02010609060101010101" pitchFamily="2" charset="-122"/>
              </a:endParaRPr>
            </a:p>
          </p:txBody>
        </p:sp>
        <p:sp>
          <p:nvSpPr>
            <p:cNvPr id="138817"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2</a:t>
              </a:r>
              <a:endParaRPr kumimoji="1" lang="en-US" altLang="zh-CN" sz="1800" b="1" baseline="-25000">
                <a:solidFill>
                  <a:srgbClr val="000099"/>
                </a:solidFill>
                <a:latin typeface="+mn-lt"/>
                <a:ea typeface="黑体" panose="02010609060101010101" pitchFamily="2" charset="-122"/>
              </a:endParaRPr>
            </a:p>
          </p:txBody>
        </p:sp>
        <p:sp>
          <p:nvSpPr>
            <p:cNvPr id="138818"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3</a:t>
              </a:r>
              <a:endParaRPr kumimoji="1" lang="en-US" altLang="zh-CN" sz="1800" b="1" baseline="-25000">
                <a:solidFill>
                  <a:srgbClr val="000099"/>
                </a:solidFill>
                <a:latin typeface="+mn-lt"/>
                <a:ea typeface="黑体" panose="02010609060101010101" pitchFamily="2" charset="-122"/>
              </a:endParaRPr>
            </a:p>
          </p:txBody>
        </p:sp>
        <p:sp>
          <p:nvSpPr>
            <p:cNvPr id="138819"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1</a:t>
              </a:r>
              <a:endParaRPr kumimoji="1" lang="en-US" altLang="zh-CN" sz="1800" b="1" baseline="-25000">
                <a:solidFill>
                  <a:srgbClr val="000099"/>
                </a:solidFill>
                <a:latin typeface="+mn-lt"/>
                <a:ea typeface="黑体" panose="02010609060101010101" pitchFamily="2" charset="-122"/>
              </a:endParaRPr>
            </a:p>
          </p:txBody>
        </p:sp>
        <p:sp>
          <p:nvSpPr>
            <p:cNvPr id="138820"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2</a:t>
              </a:r>
              <a:endParaRPr kumimoji="1" lang="en-US" altLang="zh-CN" sz="1800" b="1" baseline="-25000">
                <a:solidFill>
                  <a:srgbClr val="000099"/>
                </a:solidFill>
                <a:latin typeface="+mn-lt"/>
                <a:ea typeface="黑体" panose="02010609060101010101" pitchFamily="2" charset="-122"/>
              </a:endParaRPr>
            </a:p>
          </p:txBody>
        </p:sp>
      </p:grpSp>
      <p:sp>
        <p:nvSpPr>
          <p:cNvPr id="138822" name="Text Box 582"/>
          <p:cNvSpPr txBox="1">
            <a:spLocks noChangeArrowheads="1"/>
          </p:cNvSpPr>
          <p:nvPr/>
        </p:nvSpPr>
        <p:spPr bwMode="auto">
          <a:xfrm>
            <a:off x="2576736" y="3492297"/>
            <a:ext cx="47163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000099"/>
                </a:solidFill>
                <a:latin typeface="+mn-lt"/>
                <a:ea typeface="黑体" panose="02010609060101010101" pitchFamily="2" charset="-122"/>
              </a:rPr>
              <a:t>从层次上来看数据的流动</a:t>
            </a:r>
            <a:endParaRPr lang="zh-CN" altLang="en-US" sz="3200" b="1" dirty="0">
              <a:solidFill>
                <a:srgbClr val="000099"/>
              </a:solidFill>
              <a:latin typeface="+mn-lt"/>
              <a:ea typeface="黑体" panose="02010609060101010101" pitchFamily="2" charset="-122"/>
            </a:endParaRPr>
          </a:p>
        </p:txBody>
      </p:sp>
      <p:sp>
        <p:nvSpPr>
          <p:cNvPr id="138823" name="Freeform 583"/>
          <p:cNvSpPr/>
          <p:nvPr/>
        </p:nvSpPr>
        <p:spPr bwMode="auto">
          <a:xfrm>
            <a:off x="1281228"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2" name="矩形 1"/>
          <p:cNvSpPr/>
          <p:nvPr/>
        </p:nvSpPr>
        <p:spPr>
          <a:xfrm>
            <a:off x="1893765" y="6093296"/>
            <a:ext cx="6423701"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数据链路层</a:t>
            </a:r>
            <a:r>
              <a:rPr lang="zh-CN" altLang="zh-CN" sz="2400" b="1" dirty="0">
                <a:latin typeface="+mn-lt"/>
                <a:ea typeface="黑体" panose="02010609060101010101" pitchFamily="2" charset="-122"/>
              </a:rPr>
              <a:t>的地位</a:t>
            </a:r>
            <a:endParaRPr lang="zh-CN" altLang="en-US" sz="2400" b="1" dirty="0">
              <a:latin typeface="+mn-lt"/>
              <a:ea typeface="黑体" panose="02010609060101010101" pitchFamily="2" charset="-122"/>
            </a:endParaRPr>
          </a:p>
        </p:txBody>
      </p:sp>
      <p:sp>
        <p:nvSpPr>
          <p:cNvPr id="578" name="矩形 577"/>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smtClean="0">
                <a:solidFill>
                  <a:schemeClr val="bg1"/>
                </a:solidFill>
                <a:latin typeface="+mn-lt"/>
                <a:ea typeface="黑体" panose="02010609060101010101" pitchFamily="2" charset="-122"/>
              </a:rPr>
              <a:t>H</a:t>
            </a:r>
            <a:r>
              <a:rPr lang="en-US" altLang="zh-CN" sz="2000" b="1" baseline="-25000" dirty="0" smtClean="0">
                <a:solidFill>
                  <a:schemeClr val="bg1"/>
                </a:solidFill>
                <a:latin typeface="+mn-lt"/>
                <a:ea typeface="黑体" panose="02010609060101010101" pitchFamily="2" charset="-122"/>
              </a:rPr>
              <a:t>1</a:t>
            </a:r>
            <a:r>
              <a:rPr lang="en-US" altLang="zh-CN" sz="2000" b="1" dirty="0" smtClean="0">
                <a:solidFill>
                  <a:schemeClr val="bg1"/>
                </a:solidFill>
                <a:latin typeface="+mn-lt"/>
                <a:ea typeface="黑体" panose="02010609060101010101" pitchFamily="2" charset="-122"/>
              </a:rPr>
              <a:t> </a:t>
            </a:r>
            <a:r>
              <a:rPr lang="zh-CN" altLang="en-US" sz="2000" b="1" dirty="0" smtClean="0">
                <a:solidFill>
                  <a:schemeClr val="bg1"/>
                </a:solidFill>
                <a:latin typeface="+mn-lt"/>
                <a:ea typeface="黑体" panose="02010609060101010101" pitchFamily="2" charset="-122"/>
              </a:rPr>
              <a:t>到</a:t>
            </a:r>
            <a:r>
              <a:rPr lang="en-US" altLang="zh-CN" sz="2000" b="1" dirty="0" smtClean="0">
                <a:solidFill>
                  <a:schemeClr val="bg1"/>
                </a:solidFill>
                <a:latin typeface="+mn-lt"/>
                <a:ea typeface="黑体" panose="02010609060101010101" pitchFamily="2" charset="-122"/>
              </a:rPr>
              <a:t>H</a:t>
            </a:r>
            <a:r>
              <a:rPr lang="en-US" altLang="zh-CN" sz="2000" b="1" baseline="-25000" dirty="0" smtClean="0">
                <a:solidFill>
                  <a:schemeClr val="bg1"/>
                </a:solidFill>
                <a:latin typeface="+mn-lt"/>
                <a:ea typeface="黑体" panose="02010609060101010101" pitchFamily="2" charset="-122"/>
              </a:rPr>
              <a:t>2</a:t>
            </a:r>
            <a:r>
              <a:rPr lang="en-US" altLang="zh-CN" sz="2000" b="1" dirty="0" smtClean="0">
                <a:solidFill>
                  <a:schemeClr val="bg1"/>
                </a:solidFill>
                <a:latin typeface="+mn-lt"/>
                <a:ea typeface="黑体" panose="02010609060101010101" pitchFamily="2" charset="-122"/>
              </a:rPr>
              <a:t> </a:t>
            </a:r>
            <a:r>
              <a:rPr lang="zh-CN" altLang="zh-CN" sz="2000" b="1" dirty="0" smtClean="0">
                <a:solidFill>
                  <a:schemeClr val="bg1"/>
                </a:solidFill>
                <a:latin typeface="+mn-lt"/>
                <a:ea typeface="黑体" panose="02010609060101010101" pitchFamily="2" charset="-122"/>
              </a:rPr>
              <a:t>所</a:t>
            </a:r>
            <a:r>
              <a:rPr lang="zh-CN" altLang="zh-CN" sz="2000" b="1" dirty="0">
                <a:solidFill>
                  <a:schemeClr val="bg1"/>
                </a:solidFill>
                <a:latin typeface="+mn-lt"/>
                <a:ea typeface="黑体" panose="02010609060101010101" pitchFamily="2" charset="-122"/>
              </a:rPr>
              <a:t>经过的网络可以是多种的</a:t>
            </a:r>
            <a:endParaRPr lang="zh-CN" altLang="en-US" sz="2000" b="1" dirty="0">
              <a:solidFill>
                <a:schemeClr val="bg1"/>
              </a:solidFill>
              <a:latin typeface="+mn-lt"/>
              <a:ea typeface="黑体" panose="02010609060101010101" pitchFamily="2" charset="-122"/>
            </a:endParaRPr>
          </a:p>
        </p:txBody>
      </p:sp>
      <p:sp>
        <p:nvSpPr>
          <p:cNvPr id="3" name="灯片编号占位符 2"/>
          <p:cNvSpPr>
            <a:spLocks noGrp="1"/>
          </p:cNvSpPr>
          <p:nvPr>
            <p:ph type="sldNum" sz="quarter" idx="12"/>
          </p:nvPr>
        </p:nvSpPr>
        <p:spPr/>
        <p:txBody>
          <a:bodyPr/>
          <a:p>
            <a:fld id="{14338B79-8FD5-46F1-8A19-651A319ADB19}"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76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138757"/>
                                        </p:tgtEl>
                                        <p:attrNameLst>
                                          <p:attrName>style.visibility</p:attrName>
                                        </p:attrNameLst>
                                      </p:cBhvr>
                                      <p:to>
                                        <p:strVal val="visible"/>
                                      </p:to>
                                    </p:set>
                                    <p:animEffect transition="in" filter="wipe(left)">
                                      <p:cBhvr>
                                        <p:cTn id="10" dur="500"/>
                                        <p:tgtEl>
                                          <p:spTgt spid="138757"/>
                                        </p:tgtEl>
                                      </p:cBhvr>
                                    </p:animEffect>
                                  </p:childTnLst>
                                </p:cTn>
                              </p:par>
                            </p:childTnLst>
                          </p:cTn>
                        </p:par>
                        <p:par>
                          <p:cTn id="11" fill="hold">
                            <p:stCondLst>
                              <p:cond delay="1000"/>
                            </p:stCondLst>
                            <p:childTnLst>
                              <p:par>
                                <p:cTn id="12" presetID="22" presetClass="entr" presetSubtype="8" fill="hold" grpId="0" nodeType="afterEffect">
                                  <p:stCondLst>
                                    <p:cond delay="500"/>
                                  </p:stCondLst>
                                  <p:childTnLst>
                                    <p:set>
                                      <p:cBhvr>
                                        <p:cTn id="13" dur="1" fill="hold">
                                          <p:stCondLst>
                                            <p:cond delay="0"/>
                                          </p:stCondLst>
                                        </p:cTn>
                                        <p:tgtEl>
                                          <p:spTgt spid="138760"/>
                                        </p:tgtEl>
                                        <p:attrNameLst>
                                          <p:attrName>style.visibility</p:attrName>
                                        </p:attrNameLst>
                                      </p:cBhvr>
                                      <p:to>
                                        <p:strVal val="visible"/>
                                      </p:to>
                                    </p:set>
                                    <p:animEffect transition="in" filter="wipe(left)">
                                      <p:cBhvr>
                                        <p:cTn id="14" dur="500"/>
                                        <p:tgtEl>
                                          <p:spTgt spid="138760"/>
                                        </p:tgtEl>
                                      </p:cBhvr>
                                    </p:animEffect>
                                  </p:childTnLst>
                                </p:cTn>
                              </p:par>
                            </p:childTnLst>
                          </p:cTn>
                        </p:par>
                        <p:par>
                          <p:cTn id="15" fill="hold">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138758"/>
                                        </p:tgtEl>
                                        <p:attrNameLst>
                                          <p:attrName>style.visibility</p:attrName>
                                        </p:attrNameLst>
                                      </p:cBhvr>
                                      <p:to>
                                        <p:strVal val="visible"/>
                                      </p:to>
                                    </p:set>
                                    <p:animEffect transition="in" filter="wipe(left)">
                                      <p:cBhvr>
                                        <p:cTn id="18" dur="500"/>
                                        <p:tgtEl>
                                          <p:spTgt spid="138758"/>
                                        </p:tgtEl>
                                      </p:cBhvr>
                                    </p:animEffect>
                                  </p:childTnLst>
                                </p:cTn>
                              </p:par>
                            </p:childTnLst>
                          </p:cTn>
                        </p:par>
                        <p:par>
                          <p:cTn id="19" fill="hold">
                            <p:stCondLst>
                              <p:cond delay="3000"/>
                            </p:stCondLst>
                            <p:childTnLst>
                              <p:par>
                                <p:cTn id="20" presetID="22" presetClass="entr" presetSubtype="8" fill="hold" grpId="0" nodeType="afterEffect">
                                  <p:stCondLst>
                                    <p:cond delay="500"/>
                                  </p:stCondLst>
                                  <p:childTnLst>
                                    <p:set>
                                      <p:cBhvr>
                                        <p:cTn id="21" dur="1" fill="hold">
                                          <p:stCondLst>
                                            <p:cond delay="0"/>
                                          </p:stCondLst>
                                        </p:cTn>
                                        <p:tgtEl>
                                          <p:spTgt spid="138759"/>
                                        </p:tgtEl>
                                        <p:attrNameLst>
                                          <p:attrName>style.visibility</p:attrName>
                                        </p:attrNameLst>
                                      </p:cBhvr>
                                      <p:to>
                                        <p:strVal val="visible"/>
                                      </p:to>
                                    </p:set>
                                    <p:animEffect transition="in" filter="wipe(left)">
                                      <p:cBhvr>
                                        <p:cTn id="22" dur="500"/>
                                        <p:tgtEl>
                                          <p:spTgt spid="13875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822"/>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38827"/>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grpId="0" nodeType="afterEffect">
                                  <p:stCondLst>
                                    <p:cond delay="500"/>
                                  </p:stCondLst>
                                  <p:childTnLst>
                                    <p:set>
                                      <p:cBhvr>
                                        <p:cTn id="32" dur="1" fill="hold">
                                          <p:stCondLst>
                                            <p:cond delay="0"/>
                                          </p:stCondLst>
                                        </p:cTn>
                                        <p:tgtEl>
                                          <p:spTgt spid="138823"/>
                                        </p:tgtEl>
                                        <p:attrNameLst>
                                          <p:attrName>style.visibility</p:attrName>
                                        </p:attrNameLst>
                                      </p:cBhvr>
                                      <p:to>
                                        <p:strVal val="visible"/>
                                      </p:to>
                                    </p:set>
                                    <p:animEffect transition="in" filter="wipe(left)">
                                      <p:cBhvr>
                                        <p:cTn id="33" dur="2000"/>
                                        <p:tgtEl>
                                          <p:spTgt spid="138823"/>
                                        </p:tgtEl>
                                      </p:cBhvr>
                                    </p:animEffect>
                                  </p:childTnLst>
                                </p:cTn>
                              </p:par>
                            </p:childTnLst>
                          </p:cTn>
                        </p:par>
                        <p:par>
                          <p:cTn id="34" fill="hold">
                            <p:stCondLst>
                              <p:cond delay="2500"/>
                            </p:stCondLst>
                            <p:childTnLst>
                              <p:par>
                                <p:cTn id="35" presetID="1" presetClass="entr" presetSubtype="0" fill="hold" grpId="0" nodeType="afterEffect">
                                  <p:stCondLst>
                                    <p:cond delay="0"/>
                                  </p:stCondLst>
                                  <p:childTnLst>
                                    <p:set>
                                      <p:cBhvr>
                                        <p:cTn id="36" dur="1" fill="hold">
                                          <p:stCondLst>
                                            <p:cond delay="0"/>
                                          </p:stCondLst>
                                        </p:cTn>
                                        <p:tgtEl>
                                          <p:spTgt spid="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57" grpId="0" animBg="1"/>
      <p:bldP spid="138758" grpId="0" animBg="1"/>
      <p:bldP spid="138759" grpId="0" animBg="1"/>
      <p:bldP spid="138760" grpId="0" animBg="1"/>
      <p:bldP spid="138761" grpId="0"/>
      <p:bldP spid="138822" grpId="0"/>
      <p:bldP spid="138823" grpId="0" animBg="1"/>
      <p:bldP spid="57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endParaRPr lang="zh-CN" altLang="en-US" sz="4800"/>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适配器从网络上每收到一个 </a:t>
            </a:r>
            <a:r>
              <a:rPr lang="en-US" altLang="zh-CN" dirty="0"/>
              <a:t>MAC </a:t>
            </a:r>
            <a:r>
              <a:rPr lang="zh-CN" altLang="en-US" dirty="0"/>
              <a:t>帧就首先用硬件检查 </a:t>
            </a:r>
            <a:r>
              <a:rPr lang="en-US" altLang="zh-CN" dirty="0"/>
              <a:t>MAC </a:t>
            </a:r>
            <a:r>
              <a:rPr lang="zh-CN" altLang="en-US" dirty="0"/>
              <a:t>帧中的 </a:t>
            </a:r>
            <a:r>
              <a:rPr lang="en-US" altLang="zh-CN" dirty="0"/>
              <a:t>MAC </a:t>
            </a:r>
            <a:r>
              <a:rPr lang="zh-CN" altLang="en-US" dirty="0" smtClean="0"/>
              <a:t>地址。</a:t>
            </a:r>
            <a:endParaRPr lang="en-US" altLang="zh-CN" dirty="0"/>
          </a:p>
          <a:p>
            <a:pPr lvl="1"/>
            <a:r>
              <a:rPr lang="zh-CN" altLang="en-US" dirty="0"/>
              <a:t>如果是</a:t>
            </a:r>
            <a:r>
              <a:rPr lang="zh-CN" altLang="en-US" dirty="0">
                <a:solidFill>
                  <a:srgbClr val="FF0000"/>
                </a:solidFill>
              </a:rPr>
              <a:t>发往本站的帧</a:t>
            </a:r>
            <a:r>
              <a:rPr lang="zh-CN" altLang="en-US" dirty="0"/>
              <a:t>则收下，然后再进行其他的处理。</a:t>
            </a:r>
            <a:endParaRPr lang="zh-CN" altLang="en-US" dirty="0"/>
          </a:p>
          <a:p>
            <a:pPr lvl="1"/>
            <a:r>
              <a:rPr lang="zh-CN" altLang="en-US" dirty="0"/>
              <a:t>否则就将此帧丢弃，不再进行其他的处理。</a:t>
            </a:r>
            <a:endParaRPr lang="zh-CN" altLang="en-US" dirty="0"/>
          </a:p>
          <a:p>
            <a:r>
              <a:rPr lang="zh-CN" altLang="en-US" dirty="0">
                <a:solidFill>
                  <a:srgbClr val="0000FF"/>
                </a:solidFill>
              </a:rPr>
              <a:t>“发往本站的帧”包括以下三种帧： </a:t>
            </a:r>
            <a:endParaRPr lang="zh-CN" altLang="en-US" dirty="0">
              <a:solidFill>
                <a:srgbClr val="0000FF"/>
              </a:solidFill>
            </a:endParaRPr>
          </a:p>
          <a:p>
            <a:pPr lvl="1"/>
            <a:r>
              <a:rPr lang="zh-CN" altLang="en-US" dirty="0">
                <a:solidFill>
                  <a:srgbClr val="FF0000"/>
                </a:solidFill>
              </a:rPr>
              <a:t>单</a:t>
            </a:r>
            <a:r>
              <a:rPr lang="zh-CN" altLang="en-US" dirty="0" smtClean="0">
                <a:solidFill>
                  <a:srgbClr val="FF0000"/>
                </a:solidFill>
              </a:rPr>
              <a:t>播 </a:t>
            </a:r>
            <a:r>
              <a:rPr lang="en-US" altLang="zh-CN" dirty="0" smtClean="0"/>
              <a:t>(</a:t>
            </a:r>
            <a:r>
              <a:rPr lang="en-US" altLang="zh-CN" dirty="0"/>
              <a:t>unicast</a:t>
            </a:r>
            <a:r>
              <a:rPr lang="en-US" altLang="zh-CN" dirty="0" smtClean="0"/>
              <a:t>) </a:t>
            </a:r>
            <a:r>
              <a:rPr lang="zh-CN" altLang="en-US" dirty="0" smtClean="0"/>
              <a:t>帧</a:t>
            </a:r>
            <a:r>
              <a:rPr lang="zh-CN" altLang="en-US" dirty="0"/>
              <a:t>（一对一）</a:t>
            </a:r>
            <a:endParaRPr lang="zh-CN" altLang="en-US" dirty="0"/>
          </a:p>
          <a:p>
            <a:pPr lvl="1"/>
            <a:r>
              <a:rPr lang="zh-CN" altLang="en-US" dirty="0" smtClean="0">
                <a:solidFill>
                  <a:srgbClr val="FF0000"/>
                </a:solidFill>
              </a:rPr>
              <a:t>广播 </a:t>
            </a:r>
            <a:r>
              <a:rPr lang="en-US" altLang="zh-CN" dirty="0" smtClean="0"/>
              <a:t>(</a:t>
            </a:r>
            <a:r>
              <a:rPr lang="en-US" altLang="zh-CN" dirty="0"/>
              <a:t>broadcast</a:t>
            </a:r>
            <a:r>
              <a:rPr lang="en-US" altLang="zh-CN" dirty="0" smtClean="0"/>
              <a:t>) </a:t>
            </a:r>
            <a:r>
              <a:rPr lang="zh-CN" altLang="en-US" dirty="0" smtClean="0"/>
              <a:t>帧</a:t>
            </a:r>
            <a:r>
              <a:rPr lang="zh-CN" altLang="en-US" dirty="0"/>
              <a:t>（一对全体）</a:t>
            </a:r>
            <a:endParaRPr lang="zh-CN" altLang="en-US" dirty="0"/>
          </a:p>
          <a:p>
            <a:pPr lvl="1"/>
            <a:r>
              <a:rPr lang="zh-CN" altLang="en-US" dirty="0">
                <a:solidFill>
                  <a:srgbClr val="FF0000"/>
                </a:solidFill>
              </a:rPr>
              <a:t>多</a:t>
            </a:r>
            <a:r>
              <a:rPr lang="zh-CN" altLang="en-US" dirty="0" smtClean="0">
                <a:solidFill>
                  <a:srgbClr val="FF0000"/>
                </a:solidFill>
              </a:rPr>
              <a:t>播 </a:t>
            </a:r>
            <a:r>
              <a:rPr lang="en-US" altLang="zh-CN" dirty="0" smtClean="0"/>
              <a:t>(</a:t>
            </a:r>
            <a:r>
              <a:rPr lang="en-US" altLang="zh-CN" dirty="0"/>
              <a:t>multicast</a:t>
            </a:r>
            <a:r>
              <a:rPr lang="en-US" altLang="zh-CN" dirty="0" smtClean="0"/>
              <a:t>) </a:t>
            </a:r>
            <a:r>
              <a:rPr lang="zh-CN" altLang="en-US" dirty="0" smtClean="0"/>
              <a:t>帧</a:t>
            </a:r>
            <a:r>
              <a:rPr lang="zh-CN" altLang="en-US" dirty="0"/>
              <a:t>（一对多</a:t>
            </a:r>
            <a:r>
              <a:rPr lang="zh-CN" altLang="en-US" dirty="0" smtClean="0"/>
              <a:t>）</a:t>
            </a:r>
            <a:endParaRPr lang="en-US" altLang="zh-CN" dirty="0" smtClean="0"/>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339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339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3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基本问题回顾</a:t>
            </a:r>
            <a:endParaRPr lang="zh-CN" altLang="en-US"/>
          </a:p>
        </p:txBody>
      </p:sp>
      <p:sp>
        <p:nvSpPr>
          <p:cNvPr id="3" name="内容占位符 2"/>
          <p:cNvSpPr>
            <a:spLocks noGrp="1"/>
          </p:cNvSpPr>
          <p:nvPr>
            <p:ph idx="1"/>
          </p:nvPr>
        </p:nvSpPr>
        <p:spPr/>
        <p:txBody>
          <a:bodyPr/>
          <a:p>
            <a:r>
              <a:rPr lang="zh-CN" altLang="en-US"/>
              <a:t>什么是局域网？拓扑结构有哪些？</a:t>
            </a:r>
            <a:endParaRPr lang="zh-CN" altLang="en-US"/>
          </a:p>
          <a:p>
            <a:r>
              <a:rPr lang="zh-CN" altLang="en-US"/>
              <a:t>局域网体系结构是什么？</a:t>
            </a:r>
            <a:endParaRPr lang="zh-CN" altLang="en-US"/>
          </a:p>
          <a:p>
            <a:r>
              <a:rPr lang="zh-CN" altLang="en-US"/>
              <a:t>什么是以太网？</a:t>
            </a:r>
            <a:endParaRPr lang="zh-CN" altLang="en-US"/>
          </a:p>
          <a:p>
            <a:r>
              <a:rPr lang="zh-CN" altLang="en-US"/>
              <a:t>以太网介质访问控制方法是什么？</a:t>
            </a:r>
            <a:endParaRPr lang="zh-CN" altLang="en-US"/>
          </a:p>
          <a:p>
            <a:r>
              <a:rPr lang="zh-CN" altLang="en-US"/>
              <a:t>什么是争用期？</a:t>
            </a:r>
            <a:endParaRPr lang="zh-CN" altLang="en-US"/>
          </a:p>
          <a:p>
            <a:r>
              <a:rPr lang="zh-CN" altLang="en-US"/>
              <a:t>以太网最短帧长是多少字节？</a:t>
            </a:r>
            <a:endParaRPr lang="zh-CN" altLang="en-US"/>
          </a:p>
          <a:p>
            <a:r>
              <a:rPr lang="zh-CN" altLang="en-US"/>
              <a:t>以太网</a:t>
            </a:r>
            <a:r>
              <a:rPr lang="en-US" altLang="zh-CN"/>
              <a:t>MAC</a:t>
            </a:r>
            <a:r>
              <a:rPr lang="zh-CN" altLang="en-US"/>
              <a:t>地址是什么？</a:t>
            </a:r>
            <a:endParaRPr lang="zh-CN" altLang="en-US"/>
          </a:p>
          <a:p>
            <a:r>
              <a:rPr lang="zh-CN" altLang="en-US"/>
              <a:t>以太网卡收到帧之后如何处理？</a:t>
            </a:r>
            <a:endParaRPr lang="zh-CN" altLang="en-US"/>
          </a:p>
        </p:txBody>
      </p:sp>
      <p:sp>
        <p:nvSpPr>
          <p:cNvPr id="4" name="灯片编号占位符 3"/>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ltLang="zh-CN" dirty="0"/>
              <a:t>2. MAC</a:t>
            </a:r>
            <a:r>
              <a:rPr lang="en-US" altLang="zh-CN" b="1" dirty="0"/>
              <a:t> </a:t>
            </a:r>
            <a:r>
              <a:rPr lang="zh-CN" altLang="en-US" dirty="0"/>
              <a:t>帧的格式 </a:t>
            </a:r>
            <a:endParaRPr lang="zh-CN" altLang="en-US" dirty="0"/>
          </a:p>
        </p:txBody>
      </p:sp>
      <p:sp>
        <p:nvSpPr>
          <p:cNvPr id="444419" name="Rectangle 3"/>
          <p:cNvSpPr>
            <a:spLocks noGrp="1" noChangeArrowheads="1"/>
          </p:cNvSpPr>
          <p:nvPr>
            <p:ph idx="1"/>
          </p:nvPr>
        </p:nvSpPr>
        <p:spPr/>
        <p:txBody>
          <a:bodyPr/>
          <a:lstStyle/>
          <a:p>
            <a:r>
              <a:rPr lang="zh-CN" altLang="en-US" dirty="0"/>
              <a:t>常用的</a:t>
            </a:r>
            <a:r>
              <a:rPr lang="zh-CN" altLang="en-US" dirty="0" smtClean="0"/>
              <a:t>以太网 </a:t>
            </a:r>
            <a:r>
              <a:rPr lang="en-US" altLang="zh-CN" dirty="0" smtClean="0"/>
              <a:t>MAC </a:t>
            </a:r>
            <a:r>
              <a:rPr lang="zh-CN" altLang="en-US" dirty="0" smtClean="0"/>
              <a:t>帧格式</a:t>
            </a:r>
            <a:r>
              <a:rPr lang="zh-CN" altLang="en-US" dirty="0"/>
              <a:t>有两种标准 ：</a:t>
            </a:r>
            <a:endParaRPr lang="zh-CN" altLang="en-US" dirty="0"/>
          </a:p>
          <a:p>
            <a:pPr lvl="1"/>
            <a:r>
              <a:rPr lang="en-US" altLang="zh-CN" dirty="0">
                <a:solidFill>
                  <a:srgbClr val="0000FF"/>
                </a:solidFill>
                <a:latin typeface="Arial" panose="020B0604020202020204" pitchFamily="34" charset="0"/>
                <a:ea typeface="黑体" panose="02010609060101010101" pitchFamily="2" charset="-122"/>
              </a:rPr>
              <a:t>DIX Ethernet V2 </a:t>
            </a:r>
            <a:r>
              <a:rPr lang="zh-CN" altLang="en-US" dirty="0">
                <a:solidFill>
                  <a:srgbClr val="0000FF"/>
                </a:solidFill>
                <a:latin typeface="Arial" panose="020B0604020202020204" pitchFamily="34" charset="0"/>
                <a:ea typeface="黑体" panose="02010609060101010101" pitchFamily="2" charset="-122"/>
              </a:rPr>
              <a:t>标准</a:t>
            </a:r>
            <a:endParaRPr lang="zh-CN" altLang="en-US" dirty="0">
              <a:solidFill>
                <a:srgbClr val="0000FF"/>
              </a:solidFill>
              <a:latin typeface="Arial" panose="020B0604020202020204" pitchFamily="34" charset="0"/>
              <a:ea typeface="黑体" panose="02010609060101010101" pitchFamily="2" charset="-122"/>
            </a:endParaRPr>
          </a:p>
          <a:p>
            <a:pPr lvl="1"/>
            <a:r>
              <a:rPr lang="en-US" altLang="zh-CN" dirty="0">
                <a:solidFill>
                  <a:srgbClr val="0000FF"/>
                </a:solidFill>
                <a:latin typeface="Arial" panose="020B0604020202020204" pitchFamily="34" charset="0"/>
                <a:ea typeface="黑体" panose="02010609060101010101" pitchFamily="2" charset="-122"/>
              </a:rPr>
              <a:t>IEEE </a:t>
            </a:r>
            <a:r>
              <a:rPr lang="zh-CN" altLang="en-US" dirty="0">
                <a:solidFill>
                  <a:srgbClr val="0000FF"/>
                </a:solidFill>
                <a:latin typeface="Arial" panose="020B0604020202020204" pitchFamily="34" charset="0"/>
                <a:ea typeface="黑体" panose="02010609060101010101" pitchFamily="2" charset="-122"/>
              </a:rPr>
              <a:t>的 </a:t>
            </a:r>
            <a:r>
              <a:rPr lang="en-US" altLang="zh-CN" dirty="0">
                <a:solidFill>
                  <a:srgbClr val="0000FF"/>
                </a:solidFill>
                <a:latin typeface="Arial" panose="020B0604020202020204" pitchFamily="34" charset="0"/>
                <a:ea typeface="黑体" panose="02010609060101010101" pitchFamily="2" charset="-122"/>
              </a:rPr>
              <a:t>802.3 </a:t>
            </a:r>
            <a:r>
              <a:rPr lang="zh-CN" altLang="en-US" dirty="0">
                <a:solidFill>
                  <a:srgbClr val="0000FF"/>
                </a:solidFill>
                <a:latin typeface="Arial" panose="020B0604020202020204" pitchFamily="34" charset="0"/>
                <a:ea typeface="黑体" panose="02010609060101010101" pitchFamily="2" charset="-122"/>
              </a:rPr>
              <a:t>标准</a:t>
            </a:r>
            <a:endParaRPr lang="zh-CN" altLang="en-US" dirty="0">
              <a:solidFill>
                <a:srgbClr val="0000FF"/>
              </a:solidFill>
              <a:latin typeface="Arial" panose="020B0604020202020204" pitchFamily="34" charset="0"/>
              <a:ea typeface="黑体" panose="02010609060101010101" pitchFamily="2" charset="-122"/>
            </a:endParaRPr>
          </a:p>
          <a:p>
            <a:r>
              <a:rPr lang="zh-CN" altLang="en-US" dirty="0"/>
              <a:t>最常用的 </a:t>
            </a:r>
            <a:r>
              <a:rPr lang="en-US" altLang="zh-CN" dirty="0"/>
              <a:t>MAC </a:t>
            </a:r>
            <a:r>
              <a:rPr lang="zh-CN" altLang="en-US" dirty="0"/>
              <a:t>帧是</a:t>
            </a:r>
            <a:r>
              <a:rPr lang="zh-CN" altLang="en-US" dirty="0">
                <a:solidFill>
                  <a:srgbClr val="FF0000"/>
                </a:solidFill>
              </a:rPr>
              <a:t>以太网 </a:t>
            </a:r>
            <a:r>
              <a:rPr lang="en-US" altLang="zh-CN" dirty="0">
                <a:solidFill>
                  <a:srgbClr val="FF0000"/>
                </a:solidFill>
              </a:rPr>
              <a:t>V2 </a:t>
            </a:r>
            <a:r>
              <a:rPr lang="zh-CN" altLang="en-US" dirty="0">
                <a:solidFill>
                  <a:srgbClr val="FF0000"/>
                </a:solidFill>
              </a:rPr>
              <a:t>的格式。</a:t>
            </a:r>
            <a:endParaRPr lang="zh-CN" altLang="en-US" dirty="0">
              <a:solidFill>
                <a:srgbClr val="FF0000"/>
              </a:solidFill>
            </a:endParaRPr>
          </a:p>
        </p:txBody>
      </p:sp>
      <p:sp>
        <p:nvSpPr>
          <p:cNvPr id="2" name="灯片编号占位符 1"/>
          <p:cNvSpPr>
            <a:spLocks noGrp="1"/>
          </p:cNvSpPr>
          <p:nvPr>
            <p:ph type="sldNum" sz="quarter" idx="12"/>
          </p:nvPr>
        </p:nvSpPr>
        <p:spPr/>
        <p:txBody>
          <a:bodyPr/>
          <a:p>
            <a:fld id="{7AC79822-BC0D-4DE8-A7E5-90A3732A2B82}"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Arial" panose="020B0604020202020204" pitchFamily="34" charset="0"/>
              </a:rPr>
              <a:t>以太网</a:t>
            </a:r>
            <a:r>
              <a:rPr lang="en-US" altLang="zh-CN" dirty="0">
                <a:latin typeface="Arial" panose="020B0604020202020204" pitchFamily="34" charset="0"/>
              </a:rPr>
              <a:t>V2</a:t>
            </a:r>
            <a:r>
              <a:rPr lang="zh-CN" altLang="en-US" dirty="0">
                <a:latin typeface="Arial" panose="020B0604020202020204" pitchFamily="34" charset="0"/>
              </a:rPr>
              <a:t>的 </a:t>
            </a:r>
            <a:r>
              <a:rPr lang="en-US" altLang="zh-CN" dirty="0">
                <a:latin typeface="Arial" panose="020B0604020202020204" pitchFamily="34" charset="0"/>
              </a:rPr>
              <a:t>MAC </a:t>
            </a:r>
            <a:r>
              <a:rPr lang="zh-CN" altLang="en-US" dirty="0">
                <a:latin typeface="Arial" panose="020B0604020202020204" pitchFamily="34" charset="0"/>
              </a:rPr>
              <a:t>帧格式</a:t>
            </a:r>
            <a:endParaRPr lang="zh-CN" altLang="en-US" dirty="0"/>
          </a:p>
        </p:txBody>
      </p:sp>
      <p:sp>
        <p:nvSpPr>
          <p:cNvPr id="445443" name="Line 3"/>
          <p:cNvSpPr>
            <a:spLocks noChangeShapeType="1"/>
          </p:cNvSpPr>
          <p:nvPr/>
        </p:nvSpPr>
        <p:spPr bwMode="auto">
          <a:xfrm>
            <a:off x="263202" y="3343746"/>
            <a:ext cx="9658350" cy="0"/>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44" name="Rectangle 4"/>
          <p:cNvSpPr>
            <a:spLocks noChangeArrowheads="1"/>
          </p:cNvSpPr>
          <p:nvPr/>
        </p:nvSpPr>
        <p:spPr bwMode="auto">
          <a:xfrm>
            <a:off x="1781779" y="3566782"/>
            <a:ext cx="6947958" cy="495300"/>
          </a:xfrm>
          <a:prstGeom prst="rect">
            <a:avLst/>
          </a:prstGeom>
          <a:solidFill>
            <a:srgbClr val="FFCCFF"/>
          </a:solidFill>
          <a:ln w="1905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445" name="Rectangle 5"/>
          <p:cNvSpPr>
            <a:spLocks noChangeArrowheads="1"/>
          </p:cNvSpPr>
          <p:nvPr/>
        </p:nvSpPr>
        <p:spPr bwMode="auto">
          <a:xfrm>
            <a:off x="1774899" y="3578696"/>
            <a:ext cx="6954838" cy="488950"/>
          </a:xfrm>
          <a:prstGeom prst="rect">
            <a:avLst/>
          </a:prstGeom>
          <a:noFill/>
          <a:ln w="19050">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446" name="Rectangle 6"/>
          <p:cNvSpPr>
            <a:spLocks noChangeArrowheads="1"/>
          </p:cNvSpPr>
          <p:nvPr/>
        </p:nvSpPr>
        <p:spPr bwMode="auto">
          <a:xfrm>
            <a:off x="4394142" y="3634557"/>
            <a:ext cx="194123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以太网 </a:t>
            </a:r>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445453" name="Rectangle 13"/>
          <p:cNvSpPr>
            <a:spLocks noChangeArrowheads="1"/>
          </p:cNvSpPr>
          <p:nvPr/>
        </p:nvSpPr>
        <p:spPr bwMode="auto">
          <a:xfrm>
            <a:off x="8846683" y="364502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物理层</a:t>
            </a:r>
            <a:endParaRPr kumimoji="1" lang="zh-CN" altLang="en-US" sz="2000" b="1" dirty="0">
              <a:solidFill>
                <a:srgbClr val="000099"/>
              </a:solidFill>
              <a:latin typeface="+mn-lt"/>
              <a:ea typeface="黑体" panose="02010609060101010101" pitchFamily="2" charset="-122"/>
            </a:endParaRPr>
          </a:p>
        </p:txBody>
      </p:sp>
      <p:sp>
        <p:nvSpPr>
          <p:cNvPr id="445466" name="Rectangle 26"/>
          <p:cNvSpPr>
            <a:spLocks noChangeArrowheads="1"/>
          </p:cNvSpPr>
          <p:nvPr/>
        </p:nvSpPr>
        <p:spPr bwMode="auto">
          <a:xfrm>
            <a:off x="8803688" y="2708746"/>
            <a:ext cx="102592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MAC</a:t>
            </a:r>
            <a:r>
              <a:rPr kumimoji="1" lang="zh-CN" altLang="en-US" sz="2000" b="1">
                <a:solidFill>
                  <a:srgbClr val="000099"/>
                </a:solidFill>
                <a:latin typeface="+mn-lt"/>
                <a:ea typeface="黑体" panose="02010609060101010101" pitchFamily="2" charset="-122"/>
              </a:rPr>
              <a:t>层</a:t>
            </a:r>
            <a:endParaRPr kumimoji="1" lang="zh-CN" altLang="en-US" sz="2000" b="1">
              <a:solidFill>
                <a:srgbClr val="000099"/>
              </a:solidFill>
              <a:latin typeface="+mn-lt"/>
              <a:ea typeface="黑体" panose="02010609060101010101" pitchFamily="2" charset="-122"/>
            </a:endParaRPr>
          </a:p>
        </p:txBody>
      </p:sp>
      <p:sp>
        <p:nvSpPr>
          <p:cNvPr id="445467" name="Line 27"/>
          <p:cNvSpPr>
            <a:spLocks noChangeShapeType="1"/>
          </p:cNvSpPr>
          <p:nvPr/>
        </p:nvSpPr>
        <p:spPr bwMode="auto">
          <a:xfrm flipH="1">
            <a:off x="1773179" y="3069109"/>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68" name="Line 28"/>
          <p:cNvSpPr>
            <a:spLocks noChangeShapeType="1"/>
          </p:cNvSpPr>
          <p:nvPr/>
        </p:nvSpPr>
        <p:spPr bwMode="auto">
          <a:xfrm>
            <a:off x="8717698" y="3140546"/>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69" name="Rectangle 29"/>
          <p:cNvSpPr>
            <a:spLocks noChangeArrowheads="1"/>
          </p:cNvSpPr>
          <p:nvPr/>
        </p:nvSpPr>
        <p:spPr bwMode="auto">
          <a:xfrm>
            <a:off x="309636" y="4572472"/>
            <a:ext cx="4571355" cy="415925"/>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470" name="Rectangle 30"/>
          <p:cNvSpPr>
            <a:spLocks noChangeArrowheads="1"/>
          </p:cNvSpPr>
          <p:nvPr/>
        </p:nvSpPr>
        <p:spPr bwMode="auto">
          <a:xfrm>
            <a:off x="261482" y="4615335"/>
            <a:ext cx="4830895" cy="33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1600" b="1" dirty="0">
                <a:solidFill>
                  <a:srgbClr val="000099"/>
                </a:solidFill>
                <a:latin typeface="+mn-lt"/>
                <a:ea typeface="黑体" panose="02010609060101010101" pitchFamily="2" charset="-122"/>
              </a:rPr>
              <a:t>10101010101010      </a:t>
            </a:r>
            <a:r>
              <a:rPr kumimoji="1" lang="en-US" altLang="zh-CN" sz="1600" b="1" dirty="0" smtClean="0">
                <a:solidFill>
                  <a:srgbClr val="000099"/>
                </a:solidFill>
                <a:latin typeface="+mn-lt"/>
                <a:ea typeface="黑体" panose="02010609060101010101" pitchFamily="2" charset="-122"/>
              </a:rPr>
              <a:t>     101010101010 10101011</a:t>
            </a:r>
            <a:endParaRPr kumimoji="1" lang="en-US" altLang="zh-CN" sz="1600" b="1" dirty="0">
              <a:solidFill>
                <a:srgbClr val="000099"/>
              </a:solidFill>
              <a:latin typeface="+mn-lt"/>
              <a:ea typeface="黑体" panose="02010609060101010101" pitchFamily="2" charset="-122"/>
            </a:endParaRPr>
          </a:p>
        </p:txBody>
      </p:sp>
      <p:sp>
        <p:nvSpPr>
          <p:cNvPr id="445471" name="Line 31"/>
          <p:cNvSpPr>
            <a:spLocks noChangeShapeType="1"/>
          </p:cNvSpPr>
          <p:nvPr/>
        </p:nvSpPr>
        <p:spPr bwMode="auto">
          <a:xfrm>
            <a:off x="3944888" y="4569296"/>
            <a:ext cx="0" cy="4318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72" name="Rectangle 32"/>
          <p:cNvSpPr>
            <a:spLocks noChangeArrowheads="1"/>
          </p:cNvSpPr>
          <p:nvPr/>
        </p:nvSpPr>
        <p:spPr bwMode="auto">
          <a:xfrm>
            <a:off x="1544448" y="5026496"/>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前同步码</a:t>
            </a:r>
            <a:endParaRPr kumimoji="1" lang="zh-CN" altLang="en-US" b="1" dirty="0">
              <a:solidFill>
                <a:srgbClr val="000099"/>
              </a:solidFill>
              <a:latin typeface="+mn-lt"/>
              <a:ea typeface="黑体" panose="02010609060101010101" pitchFamily="2" charset="-122"/>
            </a:endParaRPr>
          </a:p>
        </p:txBody>
      </p:sp>
      <p:sp>
        <p:nvSpPr>
          <p:cNvPr id="445473" name="Rectangle 33"/>
          <p:cNvSpPr>
            <a:spLocks noChangeArrowheads="1"/>
          </p:cNvSpPr>
          <p:nvPr/>
        </p:nvSpPr>
        <p:spPr bwMode="auto">
          <a:xfrm>
            <a:off x="4000942" y="4997921"/>
            <a:ext cx="880050" cy="5329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anose="02010609060101010101" pitchFamily="2" charset="-122"/>
              </a:rPr>
              <a:t>帧开始</a:t>
            </a:r>
            <a:endParaRPr kumimoji="1" lang="zh-CN" altLang="en-US" b="1" dirty="0">
              <a:solidFill>
                <a:srgbClr val="000099"/>
              </a:solidFill>
              <a:latin typeface="+mn-lt"/>
              <a:ea typeface="黑体" panose="02010609060101010101" pitchFamily="2" charset="-122"/>
            </a:endParaRPr>
          </a:p>
          <a:p>
            <a:pPr defTabSz="762000" eaLnBrk="0" hangingPunct="0">
              <a:lnSpc>
                <a:spcPct val="80000"/>
              </a:lnSpc>
            </a:pPr>
            <a:r>
              <a:rPr kumimoji="1" lang="zh-CN" altLang="en-US" b="1" dirty="0">
                <a:solidFill>
                  <a:srgbClr val="000099"/>
                </a:solidFill>
                <a:latin typeface="+mn-lt"/>
                <a:ea typeface="黑体" panose="02010609060101010101" pitchFamily="2" charset="-122"/>
              </a:rPr>
              <a:t>定界符</a:t>
            </a:r>
            <a:endParaRPr kumimoji="1" lang="zh-CN" altLang="en-US" b="1" dirty="0">
              <a:solidFill>
                <a:srgbClr val="000099"/>
              </a:solidFill>
              <a:latin typeface="+mn-lt"/>
              <a:ea typeface="黑体" panose="02010609060101010101" pitchFamily="2" charset="-122"/>
            </a:endParaRPr>
          </a:p>
        </p:txBody>
      </p:sp>
      <p:sp>
        <p:nvSpPr>
          <p:cNvPr id="445474" name="Rectangle 34"/>
          <p:cNvSpPr>
            <a:spLocks noChangeArrowheads="1"/>
          </p:cNvSpPr>
          <p:nvPr/>
        </p:nvSpPr>
        <p:spPr bwMode="auto">
          <a:xfrm>
            <a:off x="1618398" y="4235922"/>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anose="02010609060101010101" pitchFamily="2" charset="-122"/>
              </a:rPr>
              <a:t>7 </a:t>
            </a:r>
            <a:r>
              <a:rPr kumimoji="1" lang="zh-CN" altLang="en-US" sz="1600" b="1">
                <a:solidFill>
                  <a:srgbClr val="000099"/>
                </a:solidFill>
                <a:latin typeface="+mn-lt"/>
                <a:ea typeface="黑体" panose="02010609060101010101" pitchFamily="2" charset="-122"/>
              </a:rPr>
              <a:t>字节</a:t>
            </a:r>
            <a:endParaRPr kumimoji="1" lang="zh-CN" altLang="en-US" sz="1600" b="1">
              <a:solidFill>
                <a:srgbClr val="000099"/>
              </a:solidFill>
              <a:latin typeface="+mn-lt"/>
              <a:ea typeface="黑体" panose="02010609060101010101" pitchFamily="2" charset="-122"/>
            </a:endParaRPr>
          </a:p>
        </p:txBody>
      </p:sp>
      <p:sp>
        <p:nvSpPr>
          <p:cNvPr id="445475" name="Rectangle 35"/>
          <p:cNvSpPr>
            <a:spLocks noChangeArrowheads="1"/>
          </p:cNvSpPr>
          <p:nvPr/>
        </p:nvSpPr>
        <p:spPr bwMode="auto">
          <a:xfrm>
            <a:off x="4041144" y="4179060"/>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99"/>
                </a:solidFill>
                <a:latin typeface="+mn-lt"/>
                <a:ea typeface="黑体" panose="02010609060101010101" pitchFamily="2" charset="-122"/>
              </a:rPr>
              <a:t>1 </a:t>
            </a:r>
            <a:r>
              <a:rPr kumimoji="1" lang="zh-CN" altLang="en-US" sz="1600"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445476" name="Line 36"/>
          <p:cNvSpPr>
            <a:spLocks noChangeShapeType="1"/>
          </p:cNvSpPr>
          <p:nvPr/>
        </p:nvSpPr>
        <p:spPr bwMode="auto">
          <a:xfrm flipV="1">
            <a:off x="323395" y="4077172"/>
            <a:ext cx="316442" cy="492125"/>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77" name="Line 37"/>
          <p:cNvSpPr>
            <a:spLocks noChangeShapeType="1"/>
          </p:cNvSpPr>
          <p:nvPr/>
        </p:nvSpPr>
        <p:spPr bwMode="auto">
          <a:xfrm>
            <a:off x="1764581" y="4089872"/>
            <a:ext cx="3116410" cy="479424"/>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78" name="Text Box 38"/>
          <p:cNvSpPr txBox="1">
            <a:spLocks noChangeArrowheads="1"/>
          </p:cNvSpPr>
          <p:nvPr/>
        </p:nvSpPr>
        <p:spPr bwMode="auto">
          <a:xfrm>
            <a:off x="2144688" y="4580410"/>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a:t>
            </a:r>
            <a:endParaRPr kumimoji="1" lang="en-US" altLang="zh-CN" b="1" dirty="0">
              <a:solidFill>
                <a:srgbClr val="000099"/>
              </a:solidFill>
              <a:latin typeface="+mn-lt"/>
              <a:ea typeface="黑体" panose="02010609060101010101" pitchFamily="2" charset="-122"/>
            </a:endParaRPr>
          </a:p>
        </p:txBody>
      </p:sp>
      <p:sp>
        <p:nvSpPr>
          <p:cNvPr id="445481" name="Rectangle 41"/>
          <p:cNvSpPr>
            <a:spLocks noChangeArrowheads="1"/>
          </p:cNvSpPr>
          <p:nvPr/>
        </p:nvSpPr>
        <p:spPr bwMode="auto">
          <a:xfrm>
            <a:off x="670794" y="3573016"/>
            <a:ext cx="1104106" cy="488950"/>
          </a:xfrm>
          <a:prstGeom prst="rect">
            <a:avLst/>
          </a:prstGeom>
          <a:solidFill>
            <a:srgbClr val="FFFF99"/>
          </a:solidFill>
          <a:ln w="19050">
            <a:solidFill>
              <a:srgbClr val="0000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482" name="Rectangle 42"/>
          <p:cNvSpPr>
            <a:spLocks noChangeArrowheads="1"/>
          </p:cNvSpPr>
          <p:nvPr/>
        </p:nvSpPr>
        <p:spPr bwMode="auto">
          <a:xfrm>
            <a:off x="818696" y="3664422"/>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anose="02010609060101010101" pitchFamily="2" charset="-122"/>
              </a:rPr>
              <a:t>8 </a:t>
            </a:r>
            <a:r>
              <a:rPr kumimoji="1" lang="zh-CN" altLang="en-US" sz="1600" b="1">
                <a:solidFill>
                  <a:srgbClr val="000099"/>
                </a:solidFill>
                <a:latin typeface="+mn-lt"/>
                <a:ea typeface="黑体" panose="02010609060101010101" pitchFamily="2" charset="-122"/>
              </a:rPr>
              <a:t>字节</a:t>
            </a:r>
            <a:endParaRPr kumimoji="1" lang="zh-CN" altLang="en-US" sz="1600" b="1">
              <a:solidFill>
                <a:srgbClr val="000099"/>
              </a:solidFill>
              <a:latin typeface="+mn-lt"/>
              <a:ea typeface="黑体" panose="02010609060101010101" pitchFamily="2" charset="-122"/>
            </a:endParaRPr>
          </a:p>
        </p:txBody>
      </p:sp>
      <p:sp>
        <p:nvSpPr>
          <p:cNvPr id="445483" name="AutoShape 43"/>
          <p:cNvSpPr>
            <a:spLocks noChangeArrowheads="1"/>
          </p:cNvSpPr>
          <p:nvPr/>
        </p:nvSpPr>
        <p:spPr bwMode="auto">
          <a:xfrm>
            <a:off x="392187" y="3216746"/>
            <a:ext cx="687917" cy="266700"/>
          </a:xfrm>
          <a:prstGeom prst="wedgeRoundRectCallout">
            <a:avLst>
              <a:gd name="adj1" fmla="val 48000"/>
              <a:gd name="adj2" fmla="val 139880"/>
              <a:gd name="adj3" fmla="val 16667"/>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mn-lt"/>
              <a:ea typeface="黑体" panose="02010609060101010101" pitchFamily="2" charset="-122"/>
            </a:endParaRPr>
          </a:p>
        </p:txBody>
      </p:sp>
      <p:sp>
        <p:nvSpPr>
          <p:cNvPr id="445484" name="Rectangle 44"/>
          <p:cNvSpPr>
            <a:spLocks noChangeArrowheads="1"/>
          </p:cNvSpPr>
          <p:nvPr/>
        </p:nvSpPr>
        <p:spPr bwMode="auto">
          <a:xfrm>
            <a:off x="419704" y="3191347"/>
            <a:ext cx="636323"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anose="02010609060101010101" pitchFamily="2" charset="-122"/>
              </a:rPr>
              <a:t>插入</a:t>
            </a:r>
            <a:endParaRPr kumimoji="1" lang="zh-CN" altLang="en-US" sz="1600" b="1">
              <a:solidFill>
                <a:srgbClr val="000099"/>
              </a:solidFill>
              <a:latin typeface="+mn-lt"/>
              <a:ea typeface="黑体" panose="02010609060101010101" pitchFamily="2" charset="-122"/>
            </a:endParaRPr>
          </a:p>
        </p:txBody>
      </p:sp>
      <p:sp>
        <p:nvSpPr>
          <p:cNvPr id="445487" name="Rectangle 47"/>
          <p:cNvSpPr>
            <a:spLocks noChangeArrowheads="1"/>
          </p:cNvSpPr>
          <p:nvPr/>
        </p:nvSpPr>
        <p:spPr bwMode="auto">
          <a:xfrm>
            <a:off x="8960190" y="1819746"/>
            <a:ext cx="68288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IP</a:t>
            </a:r>
            <a:r>
              <a:rPr kumimoji="1" lang="zh-CN" altLang="en-US" sz="2000" b="1" dirty="0">
                <a:solidFill>
                  <a:srgbClr val="000099"/>
                </a:solidFill>
                <a:latin typeface="+mn-lt"/>
                <a:ea typeface="黑体" panose="02010609060101010101" pitchFamily="2" charset="-122"/>
              </a:rPr>
              <a:t>层</a:t>
            </a:r>
            <a:endParaRPr kumimoji="1" lang="zh-CN" altLang="en-US" sz="2000" b="1" dirty="0">
              <a:solidFill>
                <a:srgbClr val="000099"/>
              </a:solidFill>
              <a:latin typeface="+mn-lt"/>
              <a:ea typeface="黑体" panose="02010609060101010101" pitchFamily="2" charset="-122"/>
            </a:endParaRPr>
          </a:p>
        </p:txBody>
      </p:sp>
      <p:sp>
        <p:nvSpPr>
          <p:cNvPr id="445488" name="Line 48"/>
          <p:cNvSpPr>
            <a:spLocks noChangeShapeType="1"/>
          </p:cNvSpPr>
          <p:nvPr/>
        </p:nvSpPr>
        <p:spPr bwMode="auto">
          <a:xfrm flipV="1">
            <a:off x="8795088" y="2353146"/>
            <a:ext cx="949564"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04" name="AutoShape 64"/>
          <p:cNvSpPr>
            <a:spLocks noChangeArrowheads="1"/>
          </p:cNvSpPr>
          <p:nvPr/>
        </p:nvSpPr>
        <p:spPr bwMode="auto">
          <a:xfrm rot="16200000" flipH="1">
            <a:off x="4989653" y="3295261"/>
            <a:ext cx="609600" cy="249369"/>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06" name="Rectangle 66"/>
          <p:cNvSpPr>
            <a:spLocks noChangeArrowheads="1"/>
          </p:cNvSpPr>
          <p:nvPr/>
        </p:nvSpPr>
        <p:spPr bwMode="auto">
          <a:xfrm>
            <a:off x="1773179" y="2637309"/>
            <a:ext cx="6956558" cy="457200"/>
          </a:xfrm>
          <a:prstGeom prst="rect">
            <a:avLst/>
          </a:prstGeom>
          <a:solidFill>
            <a:srgbClr val="FFCCFF"/>
          </a:solidFill>
          <a:ln w="12700" algn="ctr">
            <a:solidFill>
              <a:srgbClr val="0000CC"/>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45507" name="Line 67"/>
          <p:cNvSpPr>
            <a:spLocks noChangeShapeType="1"/>
          </p:cNvSpPr>
          <p:nvPr/>
        </p:nvSpPr>
        <p:spPr bwMode="auto">
          <a:xfrm>
            <a:off x="2786137" y="2637309"/>
            <a:ext cx="0" cy="457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08" name="Line 68"/>
          <p:cNvSpPr>
            <a:spLocks noChangeShapeType="1"/>
          </p:cNvSpPr>
          <p:nvPr/>
        </p:nvSpPr>
        <p:spPr bwMode="auto">
          <a:xfrm>
            <a:off x="3776737" y="2637309"/>
            <a:ext cx="0" cy="457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09" name="Line 69"/>
          <p:cNvSpPr>
            <a:spLocks noChangeShapeType="1"/>
          </p:cNvSpPr>
          <p:nvPr/>
        </p:nvSpPr>
        <p:spPr bwMode="auto">
          <a:xfrm>
            <a:off x="4767337" y="2637309"/>
            <a:ext cx="0" cy="457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10" name="Line 70"/>
          <p:cNvSpPr>
            <a:spLocks noChangeShapeType="1"/>
          </p:cNvSpPr>
          <p:nvPr/>
        </p:nvSpPr>
        <p:spPr bwMode="auto">
          <a:xfrm>
            <a:off x="8151887" y="2637309"/>
            <a:ext cx="0" cy="457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11" name="Rectangle 71"/>
          <p:cNvSpPr>
            <a:spLocks noChangeArrowheads="1"/>
          </p:cNvSpPr>
          <p:nvPr/>
        </p:nvSpPr>
        <p:spPr bwMode="auto">
          <a:xfrm>
            <a:off x="1697509" y="2683346"/>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目的地址</a:t>
            </a:r>
            <a:endParaRPr kumimoji="1" lang="zh-CN" altLang="en-US" b="1">
              <a:solidFill>
                <a:srgbClr val="000099"/>
              </a:solidFill>
              <a:latin typeface="+mn-lt"/>
              <a:ea typeface="黑体" panose="02010609060101010101" pitchFamily="2" charset="-122"/>
            </a:endParaRPr>
          </a:p>
        </p:txBody>
      </p:sp>
      <p:sp>
        <p:nvSpPr>
          <p:cNvPr id="445512" name="Rectangle 72"/>
          <p:cNvSpPr>
            <a:spLocks noChangeArrowheads="1"/>
          </p:cNvSpPr>
          <p:nvPr/>
        </p:nvSpPr>
        <p:spPr bwMode="auto">
          <a:xfrm>
            <a:off x="2789577" y="2683346"/>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源地址</a:t>
            </a:r>
            <a:endParaRPr kumimoji="1" lang="zh-CN" altLang="en-US" b="1" dirty="0">
              <a:solidFill>
                <a:srgbClr val="000099"/>
              </a:solidFill>
              <a:latin typeface="+mn-lt"/>
              <a:ea typeface="黑体" panose="02010609060101010101" pitchFamily="2" charset="-122"/>
            </a:endParaRPr>
          </a:p>
        </p:txBody>
      </p:sp>
      <p:sp>
        <p:nvSpPr>
          <p:cNvPr id="445513" name="Rectangle 73"/>
          <p:cNvSpPr>
            <a:spLocks noChangeArrowheads="1"/>
          </p:cNvSpPr>
          <p:nvPr/>
        </p:nvSpPr>
        <p:spPr bwMode="auto">
          <a:xfrm>
            <a:off x="3952156" y="2683346"/>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类型</a:t>
            </a:r>
            <a:endParaRPr kumimoji="1" lang="zh-CN" altLang="en-US" b="1">
              <a:solidFill>
                <a:srgbClr val="000099"/>
              </a:solidFill>
              <a:latin typeface="+mn-lt"/>
              <a:ea typeface="黑体" panose="02010609060101010101" pitchFamily="2" charset="-122"/>
            </a:endParaRPr>
          </a:p>
        </p:txBody>
      </p:sp>
      <p:sp>
        <p:nvSpPr>
          <p:cNvPr id="445514" name="Rectangle 74"/>
          <p:cNvSpPr>
            <a:spLocks noChangeArrowheads="1"/>
          </p:cNvSpPr>
          <p:nvPr/>
        </p:nvSpPr>
        <p:spPr bwMode="auto">
          <a:xfrm>
            <a:off x="5955713" y="2683346"/>
            <a:ext cx="116057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445515" name="Rectangle 75"/>
          <p:cNvSpPr>
            <a:spLocks noChangeArrowheads="1"/>
          </p:cNvSpPr>
          <p:nvPr/>
        </p:nvSpPr>
        <p:spPr bwMode="auto">
          <a:xfrm>
            <a:off x="8093415" y="2683346"/>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FCS</a:t>
            </a:r>
            <a:endParaRPr kumimoji="1" lang="en-US" altLang="zh-CN" b="1">
              <a:solidFill>
                <a:srgbClr val="000099"/>
              </a:solidFill>
              <a:latin typeface="+mn-lt"/>
              <a:ea typeface="黑体" panose="02010609060101010101" pitchFamily="2" charset="-122"/>
            </a:endParaRPr>
          </a:p>
        </p:txBody>
      </p:sp>
      <p:sp>
        <p:nvSpPr>
          <p:cNvPr id="445516" name="Rectangle 76"/>
          <p:cNvSpPr>
            <a:spLocks noChangeArrowheads="1"/>
          </p:cNvSpPr>
          <p:nvPr/>
        </p:nvSpPr>
        <p:spPr bwMode="auto">
          <a:xfrm>
            <a:off x="214981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445517" name="Rectangle 77"/>
          <p:cNvSpPr>
            <a:spLocks noChangeArrowheads="1"/>
          </p:cNvSpPr>
          <p:nvPr/>
        </p:nvSpPr>
        <p:spPr bwMode="auto">
          <a:xfrm>
            <a:off x="321092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445518" name="Rectangle 78"/>
          <p:cNvSpPr>
            <a:spLocks noChangeArrowheads="1"/>
          </p:cNvSpPr>
          <p:nvPr/>
        </p:nvSpPr>
        <p:spPr bwMode="auto">
          <a:xfrm>
            <a:off x="4189487"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2</a:t>
            </a:r>
            <a:endParaRPr kumimoji="1" lang="en-US" altLang="zh-CN" b="1" dirty="0">
              <a:solidFill>
                <a:srgbClr val="000099"/>
              </a:solidFill>
              <a:latin typeface="+mn-lt"/>
              <a:ea typeface="黑体" panose="02010609060101010101" pitchFamily="2" charset="-122"/>
            </a:endParaRPr>
          </a:p>
        </p:txBody>
      </p:sp>
      <p:sp>
        <p:nvSpPr>
          <p:cNvPr id="445519" name="Rectangle 79"/>
          <p:cNvSpPr>
            <a:spLocks noChangeArrowheads="1"/>
          </p:cNvSpPr>
          <p:nvPr/>
        </p:nvSpPr>
        <p:spPr bwMode="auto">
          <a:xfrm>
            <a:off x="832902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4</a:t>
            </a:r>
            <a:endParaRPr kumimoji="1" lang="en-US" altLang="zh-CN" b="1" dirty="0">
              <a:solidFill>
                <a:srgbClr val="000099"/>
              </a:solidFill>
              <a:latin typeface="+mn-lt"/>
              <a:ea typeface="黑体" panose="02010609060101010101" pitchFamily="2" charset="-122"/>
            </a:endParaRPr>
          </a:p>
        </p:txBody>
      </p:sp>
      <p:sp>
        <p:nvSpPr>
          <p:cNvPr id="445520" name="Rectangle 80"/>
          <p:cNvSpPr>
            <a:spLocks noChangeArrowheads="1"/>
          </p:cNvSpPr>
          <p:nvPr/>
        </p:nvSpPr>
        <p:spPr bwMode="auto">
          <a:xfrm>
            <a:off x="1231446" y="2372931"/>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b="1" dirty="0">
              <a:solidFill>
                <a:srgbClr val="000099"/>
              </a:solidFill>
              <a:latin typeface="+mn-lt"/>
              <a:ea typeface="黑体" panose="02010609060101010101" pitchFamily="2" charset="-122"/>
            </a:endParaRPr>
          </a:p>
        </p:txBody>
      </p:sp>
      <p:sp>
        <p:nvSpPr>
          <p:cNvPr id="445521" name="Text Box 81"/>
          <p:cNvSpPr txBox="1">
            <a:spLocks noChangeArrowheads="1"/>
          </p:cNvSpPr>
          <p:nvPr/>
        </p:nvSpPr>
        <p:spPr bwMode="auto">
          <a:xfrm>
            <a:off x="6593756" y="2276872"/>
            <a:ext cx="121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sp>
        <p:nvSpPr>
          <p:cNvPr id="445547" name="Line 107"/>
          <p:cNvSpPr>
            <a:spLocks noChangeShapeType="1"/>
          </p:cNvSpPr>
          <p:nvPr/>
        </p:nvSpPr>
        <p:spPr bwMode="auto">
          <a:xfrm flipH="1">
            <a:off x="1774899" y="1484784"/>
            <a:ext cx="0" cy="11620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548" name="Line 108"/>
          <p:cNvSpPr>
            <a:spLocks noChangeShapeType="1"/>
          </p:cNvSpPr>
          <p:nvPr/>
        </p:nvSpPr>
        <p:spPr bwMode="auto">
          <a:xfrm>
            <a:off x="8717698" y="1484785"/>
            <a:ext cx="12039" cy="11525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45549" name="Group 109"/>
          <p:cNvGrpSpPr/>
          <p:nvPr/>
        </p:nvGrpSpPr>
        <p:grpSpPr bwMode="auto">
          <a:xfrm>
            <a:off x="4767337" y="1819746"/>
            <a:ext cx="3384550" cy="990600"/>
            <a:chOff x="2715" y="1872"/>
            <a:chExt cx="1968" cy="624"/>
          </a:xfrm>
        </p:grpSpPr>
        <p:sp>
          <p:nvSpPr>
            <p:cNvPr id="445550" name="AutoShape 110"/>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51" name="Rectangle 111"/>
            <p:cNvSpPr>
              <a:spLocks noChangeArrowheads="1"/>
            </p:cNvSpPr>
            <p:nvPr/>
          </p:nvSpPr>
          <p:spPr bwMode="auto">
            <a:xfrm>
              <a:off x="2715" y="1872"/>
              <a:ext cx="1968" cy="240"/>
            </a:xfrm>
            <a:prstGeom prst="rect">
              <a:avLst/>
            </a:prstGeom>
            <a:solidFill>
              <a:srgbClr val="CCECFF"/>
            </a:solidFill>
            <a:ln w="9525">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sp>
        <p:nvSpPr>
          <p:cNvPr id="445552" name="Rectangle 112"/>
          <p:cNvSpPr>
            <a:spLocks noChangeArrowheads="1"/>
          </p:cNvSpPr>
          <p:nvPr/>
        </p:nvSpPr>
        <p:spPr bwMode="auto">
          <a:xfrm>
            <a:off x="488504" y="2675409"/>
            <a:ext cx="1096455"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C00000"/>
                </a:solidFill>
                <a:latin typeface="+mn-lt"/>
                <a:ea typeface="黑体" panose="02010609060101010101" pitchFamily="2" charset="-122"/>
              </a:rPr>
              <a:t>MAC </a:t>
            </a:r>
            <a:r>
              <a:rPr kumimoji="1" lang="zh-CN" altLang="en-US" sz="2000" b="1" dirty="0">
                <a:solidFill>
                  <a:srgbClr val="C00000"/>
                </a:solidFill>
                <a:latin typeface="+mn-lt"/>
                <a:ea typeface="黑体" panose="02010609060101010101" pitchFamily="2" charset="-122"/>
              </a:rPr>
              <a:t>帧</a:t>
            </a:r>
            <a:endParaRPr kumimoji="1" lang="zh-CN" altLang="en-US" sz="2000" b="1" dirty="0">
              <a:solidFill>
                <a:srgbClr val="C00000"/>
              </a:solidFill>
              <a:latin typeface="+mn-lt"/>
              <a:ea typeface="黑体" panose="02010609060101010101" pitchFamily="2" charset="-122"/>
            </a:endParaRPr>
          </a:p>
        </p:txBody>
      </p:sp>
      <p:sp>
        <p:nvSpPr>
          <p:cNvPr id="3" name="灯片编号占位符 2"/>
          <p:cNvSpPr>
            <a:spLocks noGrp="1"/>
          </p:cNvSpPr>
          <p:nvPr>
            <p:ph type="sldNum" sz="quarter" idx="12"/>
          </p:nvPr>
        </p:nvSpPr>
        <p:spPr/>
        <p:txBody>
          <a:bodyPr/>
          <a:p>
            <a:fld id="{14338B79-8FD5-46F1-8A19-651A319ADB19}"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2000"/>
                                        <p:tgtEl>
                                          <p:spTgt spid="445547"/>
                                        </p:tgtEl>
                                      </p:cBhvr>
                                    </p:animEffect>
                                    <p:set>
                                      <p:cBhvr>
                                        <p:cTn id="7" dur="1" fill="hold">
                                          <p:stCondLst>
                                            <p:cond delay="1999"/>
                                          </p:stCondLst>
                                        </p:cTn>
                                        <p:tgtEl>
                                          <p:spTgt spid="44554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445548"/>
                                        </p:tgtEl>
                                      </p:cBhvr>
                                    </p:animEffect>
                                    <p:set>
                                      <p:cBhvr>
                                        <p:cTn id="10" dur="1" fill="hold">
                                          <p:stCondLst>
                                            <p:cond delay="1999"/>
                                          </p:stCondLst>
                                        </p:cTn>
                                        <p:tgtEl>
                                          <p:spTgt spid="44554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4000" fill="hold" nodeType="clickEffect">
                                  <p:stCondLst>
                                    <p:cond delay="0"/>
                                  </p:stCondLst>
                                  <p:childTnLst>
                                    <p:anim calcmode="discrete" valueType="str">
                                      <p:cBhvr>
                                        <p:cTn id="14" dur="500" fill="hold"/>
                                        <p:tgtEl>
                                          <p:spTgt spid="4455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547" grpId="0" animBg="1"/>
      <p:bldP spid="445548"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50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endParaRPr lang="zh-CN" altLang="en-US"/>
          </a:p>
        </p:txBody>
      </p:sp>
      <p:grpSp>
        <p:nvGrpSpPr>
          <p:cNvPr id="2" name="组合 1"/>
          <p:cNvGrpSpPr/>
          <p:nvPr/>
        </p:nvGrpSpPr>
        <p:grpSpPr>
          <a:xfrm>
            <a:off x="488504" y="2971800"/>
            <a:ext cx="9414782" cy="2254250"/>
            <a:chOff x="488504" y="2971800"/>
            <a:chExt cx="9414782" cy="2254250"/>
          </a:xfrm>
        </p:grpSpPr>
        <p:sp>
          <p:nvSpPr>
            <p:cNvPr id="446466"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6467"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68"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69"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446470"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endParaRPr kumimoji="1" lang="zh-CN" altLang="en-US" b="1">
                <a:solidFill>
                  <a:srgbClr val="000099"/>
                </a:solidFill>
                <a:latin typeface="+mn-lt"/>
                <a:ea typeface="黑体" panose="02010609060101010101" pitchFamily="2" charset="-122"/>
              </a:endParaRPr>
            </a:p>
          </p:txBody>
        </p:sp>
        <p:sp>
          <p:nvSpPr>
            <p:cNvPr id="446471"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endParaRPr kumimoji="1" lang="zh-CN" altLang="en-US" b="1">
                <a:solidFill>
                  <a:srgbClr val="000099"/>
                </a:solidFill>
                <a:latin typeface="+mn-lt"/>
                <a:ea typeface="黑体" panose="02010609060101010101" pitchFamily="2" charset="-122"/>
              </a:endParaRPr>
            </a:p>
          </p:txBody>
        </p:sp>
        <p:sp>
          <p:nvSpPr>
            <p:cNvPr id="446472"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6473"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6474"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endParaRPr kumimoji="1" lang="zh-CN" altLang="en-US" b="1" dirty="0">
                <a:solidFill>
                  <a:srgbClr val="000099"/>
                </a:solidFill>
                <a:latin typeface="+mn-lt"/>
                <a:ea typeface="黑体" panose="02010609060101010101" pitchFamily="2" charset="-122"/>
              </a:endParaRPr>
            </a:p>
          </p:txBody>
        </p:sp>
        <p:sp>
          <p:nvSpPr>
            <p:cNvPr id="446475"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46479" name="Group 15"/>
            <p:cNvGrpSpPr/>
            <p:nvPr/>
          </p:nvGrpSpPr>
          <p:grpSpPr bwMode="auto">
            <a:xfrm>
              <a:off x="1133344" y="3490915"/>
              <a:ext cx="7565363" cy="1385888"/>
              <a:chOff x="659" y="2199"/>
              <a:chExt cx="4399" cy="873"/>
            </a:xfrm>
          </p:grpSpPr>
          <p:sp>
            <p:nvSpPr>
              <p:cNvPr id="446480"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46481" name="Group 17"/>
              <p:cNvGrpSpPr/>
              <p:nvPr/>
            </p:nvGrpSpPr>
            <p:grpSpPr bwMode="auto">
              <a:xfrm>
                <a:off x="659" y="2199"/>
                <a:ext cx="4399" cy="489"/>
                <a:chOff x="659" y="2199"/>
                <a:chExt cx="4399" cy="489"/>
              </a:xfrm>
            </p:grpSpPr>
            <p:sp>
              <p:nvSpPr>
                <p:cNvPr id="446482"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46483"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84"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85"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86"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87"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endParaRPr kumimoji="1" lang="zh-CN" altLang="en-US" b="1" dirty="0">
                    <a:solidFill>
                      <a:srgbClr val="000099"/>
                    </a:solidFill>
                    <a:latin typeface="+mn-lt"/>
                    <a:ea typeface="黑体" panose="02010609060101010101" pitchFamily="2" charset="-122"/>
                  </a:endParaRPr>
                </a:p>
              </p:txBody>
            </p:sp>
            <p:sp>
              <p:nvSpPr>
                <p:cNvPr id="446488"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endParaRPr kumimoji="1" lang="zh-CN" altLang="en-US" b="1">
                    <a:solidFill>
                      <a:srgbClr val="000099"/>
                    </a:solidFill>
                    <a:latin typeface="+mn-lt"/>
                    <a:ea typeface="黑体" panose="02010609060101010101" pitchFamily="2" charset="-122"/>
                  </a:endParaRPr>
                </a:p>
              </p:txBody>
            </p:sp>
            <p:sp>
              <p:nvSpPr>
                <p:cNvPr id="446489"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endParaRPr kumimoji="1" lang="zh-CN" altLang="en-US" b="1" dirty="0">
                    <a:solidFill>
                      <a:srgbClr val="000099"/>
                    </a:solidFill>
                    <a:latin typeface="+mn-lt"/>
                    <a:ea typeface="黑体" panose="02010609060101010101" pitchFamily="2" charset="-122"/>
                  </a:endParaRPr>
                </a:p>
              </p:txBody>
            </p:sp>
            <p:sp>
              <p:nvSpPr>
                <p:cNvPr id="446490"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446491"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endParaRPr kumimoji="1" lang="en-US" altLang="zh-CN" b="1" dirty="0">
                    <a:solidFill>
                      <a:srgbClr val="000099"/>
                    </a:solidFill>
                    <a:latin typeface="+mn-lt"/>
                    <a:ea typeface="黑体" panose="02010609060101010101" pitchFamily="2" charset="-122"/>
                  </a:endParaRPr>
                </a:p>
              </p:txBody>
            </p:sp>
            <p:sp>
              <p:nvSpPr>
                <p:cNvPr id="446492"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446493"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446494"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446495"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446496"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446497"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grpSp>
        </p:grpSp>
        <p:grpSp>
          <p:nvGrpSpPr>
            <p:cNvPr id="446498" name="Group 34"/>
            <p:cNvGrpSpPr/>
            <p:nvPr/>
          </p:nvGrpSpPr>
          <p:grpSpPr bwMode="auto">
            <a:xfrm>
              <a:off x="4669235" y="2971800"/>
              <a:ext cx="3384550" cy="990600"/>
              <a:chOff x="2715" y="1872"/>
              <a:chExt cx="1968" cy="624"/>
            </a:xfrm>
          </p:grpSpPr>
          <p:sp>
            <p:nvSpPr>
              <p:cNvPr id="44649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50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grpSp>
      <p:sp>
        <p:nvSpPr>
          <p:cNvPr id="446502" name="AutoShape 38"/>
          <p:cNvSpPr>
            <a:spLocks noChangeArrowheads="1"/>
          </p:cNvSpPr>
          <p:nvPr/>
        </p:nvSpPr>
        <p:spPr bwMode="auto">
          <a:xfrm>
            <a:off x="3080147" y="2133601"/>
            <a:ext cx="3666596" cy="504825"/>
          </a:xfrm>
          <a:prstGeom prst="wedgeRoundRectCallout">
            <a:avLst>
              <a:gd name="adj1" fmla="val -75375"/>
              <a:gd name="adj2" fmla="val 306917"/>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anose="02010609060101010101" pitchFamily="2" charset="-122"/>
              </a:rPr>
              <a:t>目的地址字段 </a:t>
            </a:r>
            <a:r>
              <a:rPr lang="en-US" altLang="zh-CN" sz="2400" b="1">
                <a:solidFill>
                  <a:srgbClr val="000099"/>
                </a:solidFill>
                <a:latin typeface="+mn-lt"/>
                <a:ea typeface="黑体" panose="02010609060101010101" pitchFamily="2" charset="-122"/>
              </a:rPr>
              <a:t>6 </a:t>
            </a:r>
            <a:r>
              <a:rPr lang="zh-CN" altLang="en-US" sz="2400" b="1">
                <a:solidFill>
                  <a:srgbClr val="000099"/>
                </a:solidFill>
                <a:latin typeface="+mn-lt"/>
                <a:ea typeface="黑体" panose="02010609060101010101" pitchFamily="2" charset="-122"/>
              </a:rPr>
              <a:t>字节</a:t>
            </a:r>
            <a:endParaRPr lang="zh-CN" altLang="en-US" sz="2400" b="1">
              <a:solidFill>
                <a:srgbClr val="000099"/>
              </a:solidFill>
              <a:latin typeface="+mn-lt"/>
              <a:ea typeface="黑体" panose="02010609060101010101" pitchFamily="2" charset="-122"/>
            </a:endParaRPr>
          </a:p>
        </p:txBody>
      </p:sp>
      <p:sp>
        <p:nvSpPr>
          <p:cNvPr id="3" name="灯片编号占位符 2"/>
          <p:cNvSpPr>
            <a:spLocks noGrp="1"/>
          </p:cNvSpPr>
          <p:nvPr>
            <p:ph type="sldNum" sz="quarter" idx="12"/>
          </p:nvPr>
        </p:nvSpPr>
        <p:spPr/>
        <p:txBody>
          <a:bodyPr/>
          <a:p>
            <a:fld id="{14338B79-8FD5-46F1-8A19-651A319ADB19}" type="slidenum">
              <a:rPr lang="zh-CN" altLang="en-US"/>
            </a:fld>
            <a:endParaRPr lang="en-US" altLang="zh-CN"/>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525"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endParaRPr lang="zh-CN" altLang="en-US"/>
          </a:p>
        </p:txBody>
      </p:sp>
      <p:grpSp>
        <p:nvGrpSpPr>
          <p:cNvPr id="38" name="组合 37"/>
          <p:cNvGrpSpPr/>
          <p:nvPr/>
        </p:nvGrpSpPr>
        <p:grpSpPr>
          <a:xfrm>
            <a:off x="488504" y="2971800"/>
            <a:ext cx="9414782" cy="2254250"/>
            <a:chOff x="488504" y="2971800"/>
            <a:chExt cx="9414782" cy="2254250"/>
          </a:xfrm>
        </p:grpSpPr>
        <p:sp>
          <p:nvSpPr>
            <p:cNvPr id="39"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2"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43"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endParaRPr kumimoji="1" lang="zh-CN" altLang="en-US" b="1">
                <a:solidFill>
                  <a:srgbClr val="000099"/>
                </a:solidFill>
                <a:latin typeface="+mn-lt"/>
                <a:ea typeface="黑体" panose="02010609060101010101" pitchFamily="2" charset="-122"/>
              </a:endParaRPr>
            </a:p>
          </p:txBody>
        </p:sp>
        <p:sp>
          <p:nvSpPr>
            <p:cNvPr id="44"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endParaRPr kumimoji="1" lang="zh-CN" altLang="en-US" b="1">
                <a:solidFill>
                  <a:srgbClr val="000099"/>
                </a:solidFill>
                <a:latin typeface="+mn-lt"/>
                <a:ea typeface="黑体" panose="02010609060101010101" pitchFamily="2" charset="-122"/>
              </a:endParaRPr>
            </a:p>
          </p:txBody>
        </p:sp>
        <p:sp>
          <p:nvSpPr>
            <p:cNvPr id="45"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6"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7"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endParaRPr kumimoji="1" lang="zh-CN" altLang="en-US" b="1" dirty="0">
                <a:solidFill>
                  <a:srgbClr val="000099"/>
                </a:solidFill>
                <a:latin typeface="+mn-lt"/>
                <a:ea typeface="黑体" panose="02010609060101010101" pitchFamily="2" charset="-122"/>
              </a:endParaRPr>
            </a:p>
          </p:txBody>
        </p:sp>
        <p:sp>
          <p:nvSpPr>
            <p:cNvPr id="48"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9" name="Group 15"/>
            <p:cNvGrpSpPr/>
            <p:nvPr/>
          </p:nvGrpSpPr>
          <p:grpSpPr bwMode="auto">
            <a:xfrm>
              <a:off x="1133344" y="3490915"/>
              <a:ext cx="7565363" cy="1385888"/>
              <a:chOff x="659" y="2199"/>
              <a:chExt cx="4399" cy="873"/>
            </a:xfrm>
          </p:grpSpPr>
          <p:sp>
            <p:nvSpPr>
              <p:cNvPr id="53"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4" name="Group 17"/>
              <p:cNvGrpSpPr/>
              <p:nvPr/>
            </p:nvGrpSpPr>
            <p:grpSpPr bwMode="auto">
              <a:xfrm>
                <a:off x="659" y="2199"/>
                <a:ext cx="4399" cy="489"/>
                <a:chOff x="659" y="2199"/>
                <a:chExt cx="4399" cy="489"/>
              </a:xfrm>
            </p:grpSpPr>
            <p:sp>
              <p:nvSpPr>
                <p:cNvPr id="55"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6"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endParaRPr kumimoji="1" lang="zh-CN" altLang="en-US" b="1" dirty="0">
                    <a:solidFill>
                      <a:srgbClr val="000099"/>
                    </a:solidFill>
                    <a:latin typeface="+mn-lt"/>
                    <a:ea typeface="黑体" panose="02010609060101010101" pitchFamily="2" charset="-122"/>
                  </a:endParaRPr>
                </a:p>
              </p:txBody>
            </p:sp>
            <p:sp>
              <p:nvSpPr>
                <p:cNvPr id="61"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endParaRPr kumimoji="1" lang="zh-CN" altLang="en-US" b="1">
                    <a:solidFill>
                      <a:srgbClr val="000099"/>
                    </a:solidFill>
                    <a:latin typeface="+mn-lt"/>
                    <a:ea typeface="黑体" panose="02010609060101010101" pitchFamily="2" charset="-122"/>
                  </a:endParaRPr>
                </a:p>
              </p:txBody>
            </p:sp>
            <p:sp>
              <p:nvSpPr>
                <p:cNvPr id="62"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endParaRPr kumimoji="1" lang="zh-CN" altLang="en-US" b="1" dirty="0">
                    <a:solidFill>
                      <a:srgbClr val="000099"/>
                    </a:solidFill>
                    <a:latin typeface="+mn-lt"/>
                    <a:ea typeface="黑体" panose="02010609060101010101" pitchFamily="2" charset="-122"/>
                  </a:endParaRPr>
                </a:p>
              </p:txBody>
            </p:sp>
            <p:sp>
              <p:nvSpPr>
                <p:cNvPr id="63"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64"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endParaRPr kumimoji="1" lang="en-US" altLang="zh-CN" b="1" dirty="0">
                    <a:solidFill>
                      <a:srgbClr val="000099"/>
                    </a:solidFill>
                    <a:latin typeface="+mn-lt"/>
                    <a:ea typeface="黑体" panose="02010609060101010101" pitchFamily="2" charset="-122"/>
                  </a:endParaRPr>
                </a:p>
              </p:txBody>
            </p:sp>
            <p:sp>
              <p:nvSpPr>
                <p:cNvPr id="65"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66"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67"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68"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69"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70"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grpSp>
        </p:grpSp>
        <p:grpSp>
          <p:nvGrpSpPr>
            <p:cNvPr id="50" name="Group 34"/>
            <p:cNvGrpSpPr/>
            <p:nvPr/>
          </p:nvGrpSpPr>
          <p:grpSpPr bwMode="auto">
            <a:xfrm>
              <a:off x="4669235" y="2971800"/>
              <a:ext cx="3384550" cy="990600"/>
              <a:chOff x="2715" y="1872"/>
              <a:chExt cx="1968" cy="624"/>
            </a:xfrm>
          </p:grpSpPr>
          <p:sp>
            <p:nvSpPr>
              <p:cNvPr id="51"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2"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grpSp>
      <p:sp>
        <p:nvSpPr>
          <p:cNvPr id="447526" name="AutoShape 38"/>
          <p:cNvSpPr>
            <a:spLocks noChangeArrowheads="1"/>
          </p:cNvSpPr>
          <p:nvPr/>
        </p:nvSpPr>
        <p:spPr bwMode="auto">
          <a:xfrm>
            <a:off x="3080147" y="2133601"/>
            <a:ext cx="3198813" cy="504825"/>
          </a:xfrm>
          <a:prstGeom prst="wedgeRoundRectCallout">
            <a:avLst>
              <a:gd name="adj1" fmla="val -43278"/>
              <a:gd name="adj2" fmla="val 314153"/>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anose="02010609060101010101" pitchFamily="2" charset="-122"/>
              </a:rPr>
              <a:t>源地址字段 </a:t>
            </a:r>
            <a:r>
              <a:rPr lang="en-US" altLang="zh-CN" sz="2400" b="1">
                <a:solidFill>
                  <a:srgbClr val="000099"/>
                </a:solidFill>
                <a:latin typeface="+mn-lt"/>
                <a:ea typeface="黑体" panose="02010609060101010101" pitchFamily="2" charset="-122"/>
              </a:rPr>
              <a:t>6 </a:t>
            </a:r>
            <a:r>
              <a:rPr lang="zh-CN" altLang="en-US" sz="2400" b="1">
                <a:solidFill>
                  <a:srgbClr val="000099"/>
                </a:solidFill>
                <a:latin typeface="+mn-lt"/>
                <a:ea typeface="黑体" panose="02010609060101010101" pitchFamily="2" charset="-122"/>
              </a:rPr>
              <a:t>字节</a:t>
            </a:r>
            <a:endParaRPr lang="zh-CN" altLang="en-US" sz="2400" b="1">
              <a:solidFill>
                <a:srgbClr val="000099"/>
              </a:solidFill>
              <a:latin typeface="+mn-lt"/>
              <a:ea typeface="黑体" panose="02010609060101010101" pitchFamily="2" charset="-122"/>
            </a:endParaRPr>
          </a:p>
        </p:txBody>
      </p:sp>
      <p:sp>
        <p:nvSpPr>
          <p:cNvPr id="2" name="灯片编号占位符 1"/>
          <p:cNvSpPr>
            <a:spLocks noGrp="1"/>
          </p:cNvSpPr>
          <p:nvPr>
            <p:ph type="sldNum" sz="quarter" idx="12"/>
          </p:nvPr>
        </p:nvSpPr>
        <p:spPr/>
        <p:txBody>
          <a:bodyPr/>
          <a:p>
            <a:fld id="{14338B79-8FD5-46F1-8A19-651A319ADB19}" type="slidenum">
              <a:rPr lang="zh-CN" altLang="en-US"/>
            </a:fld>
            <a:endParaRPr lang="en-US" altLang="zh-CN"/>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49"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endParaRPr lang="zh-CN" altLang="en-US"/>
          </a:p>
        </p:txBody>
      </p:sp>
      <p:sp>
        <p:nvSpPr>
          <p:cNvPr id="448551" name="Text Box 39"/>
          <p:cNvSpPr txBox="1">
            <a:spLocks noChangeArrowheads="1"/>
          </p:cNvSpPr>
          <p:nvPr/>
        </p:nvSpPr>
        <p:spPr bwMode="auto">
          <a:xfrm>
            <a:off x="1060478" y="1123950"/>
            <a:ext cx="7895110" cy="830997"/>
          </a:xfrm>
          <a:prstGeom prst="rect">
            <a:avLst/>
          </a:prstGeom>
          <a:solidFill>
            <a:srgbClr val="66FF66"/>
          </a:solidFill>
          <a:ln w="9525">
            <a:solidFill>
              <a:srgbClr val="333399"/>
            </a:solidFill>
            <a:miter lim="800000"/>
          </a:ln>
          <a:effectLst/>
        </p:spPr>
        <p:txBody>
          <a:bodyPr wrap="none">
            <a:spAutoFit/>
          </a:bodyPr>
          <a:lstStyle/>
          <a:p>
            <a:pPr algn="ctr"/>
            <a:r>
              <a:rPr lang="zh-CN" altLang="en-US" sz="2400" b="1" dirty="0">
                <a:solidFill>
                  <a:srgbClr val="000066"/>
                </a:solidFill>
                <a:latin typeface="+mn-lt"/>
                <a:ea typeface="黑体" panose="02010609060101010101" pitchFamily="2" charset="-122"/>
              </a:rPr>
              <a:t>类型字段用来标志</a:t>
            </a:r>
            <a:r>
              <a:rPr lang="zh-CN" altLang="en-US" sz="2400" b="1" dirty="0">
                <a:solidFill>
                  <a:srgbClr val="C00000"/>
                </a:solidFill>
                <a:latin typeface="+mn-lt"/>
                <a:ea typeface="黑体" panose="02010609060101010101" pitchFamily="2" charset="-122"/>
              </a:rPr>
              <a:t>上一层</a:t>
            </a:r>
            <a:r>
              <a:rPr lang="zh-CN" altLang="en-US" sz="2400" b="1" dirty="0">
                <a:solidFill>
                  <a:srgbClr val="000066"/>
                </a:solidFill>
                <a:latin typeface="+mn-lt"/>
                <a:ea typeface="黑体" panose="02010609060101010101" pitchFamily="2" charset="-122"/>
              </a:rPr>
              <a:t>使用的是什么协议，</a:t>
            </a:r>
            <a:endParaRPr lang="zh-CN" altLang="en-US" sz="2400" b="1" dirty="0">
              <a:solidFill>
                <a:srgbClr val="000066"/>
              </a:solidFill>
              <a:latin typeface="+mn-lt"/>
              <a:ea typeface="黑体" panose="02010609060101010101" pitchFamily="2" charset="-122"/>
            </a:endParaRPr>
          </a:p>
          <a:p>
            <a:pPr algn="ctr"/>
            <a:r>
              <a:rPr lang="zh-CN" altLang="en-US" sz="2400" b="1" dirty="0">
                <a:solidFill>
                  <a:srgbClr val="000066"/>
                </a:solidFill>
                <a:latin typeface="+mn-lt"/>
                <a:ea typeface="黑体" panose="02010609060101010101" pitchFamily="2" charset="-122"/>
              </a:rPr>
              <a:t>以便把收到的 </a:t>
            </a:r>
            <a:r>
              <a:rPr lang="en-US" altLang="zh-CN" sz="2400" b="1" dirty="0">
                <a:solidFill>
                  <a:srgbClr val="000066"/>
                </a:solidFill>
                <a:latin typeface="+mn-lt"/>
                <a:ea typeface="黑体" panose="02010609060101010101" pitchFamily="2" charset="-122"/>
              </a:rPr>
              <a:t>MAC </a:t>
            </a:r>
            <a:r>
              <a:rPr lang="zh-CN" altLang="en-US" sz="2400" b="1" dirty="0">
                <a:solidFill>
                  <a:srgbClr val="000066"/>
                </a:solidFill>
                <a:latin typeface="+mn-lt"/>
                <a:ea typeface="黑体" panose="02010609060101010101" pitchFamily="2" charset="-122"/>
              </a:rPr>
              <a:t>帧的数据上交给上一层的这个协议。 </a:t>
            </a:r>
            <a:endParaRPr lang="zh-CN" altLang="en-US" sz="2400" b="1" dirty="0">
              <a:solidFill>
                <a:srgbClr val="000066"/>
              </a:solidFill>
              <a:latin typeface="+mn-lt"/>
              <a:ea typeface="黑体" panose="02010609060101010101" pitchFamily="2" charset="-122"/>
            </a:endParaRP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endParaRPr kumimoji="1" lang="zh-CN" altLang="en-US" b="1">
                <a:solidFill>
                  <a:srgbClr val="000099"/>
                </a:solidFill>
                <a:latin typeface="+mn-lt"/>
                <a:ea typeface="黑体" panose="02010609060101010101" pitchFamily="2" charset="-122"/>
              </a:endParaRP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endParaRPr kumimoji="1" lang="zh-CN" altLang="en-US" b="1">
                <a:solidFill>
                  <a:srgbClr val="000099"/>
                </a:solidFill>
                <a:latin typeface="+mn-lt"/>
                <a:ea typeface="黑体" panose="02010609060101010101" pitchFamily="2" charset="-122"/>
              </a:endParaRP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endParaRPr kumimoji="1" lang="zh-CN" altLang="en-US" b="1" dirty="0">
                <a:solidFill>
                  <a:srgbClr val="000099"/>
                </a:solidFill>
                <a:latin typeface="+mn-lt"/>
                <a:ea typeface="黑体" panose="02010609060101010101" pitchFamily="2" charset="-122"/>
              </a:endParaRP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0" name="Group 15"/>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5" name="Group 17"/>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endParaRPr kumimoji="1" lang="zh-CN" altLang="en-US" b="1" dirty="0">
                    <a:solidFill>
                      <a:srgbClr val="000099"/>
                    </a:solidFill>
                    <a:latin typeface="+mn-lt"/>
                    <a:ea typeface="黑体" panose="02010609060101010101" pitchFamily="2" charset="-122"/>
                  </a:endParaRP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endParaRPr kumimoji="1" lang="zh-CN" altLang="en-US" b="1">
                    <a:solidFill>
                      <a:srgbClr val="000099"/>
                    </a:solidFill>
                    <a:latin typeface="+mn-lt"/>
                    <a:ea typeface="黑体" panose="02010609060101010101" pitchFamily="2" charset="-122"/>
                  </a:endParaRP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endParaRPr kumimoji="1" lang="zh-CN" altLang="en-US" b="1" dirty="0">
                    <a:solidFill>
                      <a:srgbClr val="000099"/>
                    </a:solidFill>
                    <a:latin typeface="+mn-lt"/>
                    <a:ea typeface="黑体" panose="02010609060101010101" pitchFamily="2" charset="-122"/>
                  </a:endParaRP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endParaRPr kumimoji="1" lang="en-US" altLang="zh-CN" b="1" dirty="0">
                    <a:solidFill>
                      <a:srgbClr val="000099"/>
                    </a:solidFill>
                    <a:latin typeface="+mn-lt"/>
                    <a:ea typeface="黑体" panose="02010609060101010101" pitchFamily="2" charset="-122"/>
                  </a:endParaRP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grpSp>
        </p:grpSp>
        <p:grpSp>
          <p:nvGrpSpPr>
            <p:cNvPr id="51" name="Group 34"/>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grpSp>
      <p:sp>
        <p:nvSpPr>
          <p:cNvPr id="448550" name="AutoShape 38"/>
          <p:cNvSpPr>
            <a:spLocks noChangeArrowheads="1"/>
          </p:cNvSpPr>
          <p:nvPr/>
        </p:nvSpPr>
        <p:spPr bwMode="auto">
          <a:xfrm>
            <a:off x="3236648" y="2133601"/>
            <a:ext cx="2963202" cy="504825"/>
          </a:xfrm>
          <a:prstGeom prst="wedgeRoundRectCallout">
            <a:avLst>
              <a:gd name="adj1" fmla="val -23130"/>
              <a:gd name="adj2" fmla="val 310380"/>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rgbClr val="000099"/>
                </a:solidFill>
                <a:latin typeface="+mn-lt"/>
                <a:ea typeface="黑体" panose="02010609060101010101" pitchFamily="2" charset="-122"/>
              </a:rPr>
              <a:t>类型字段 </a:t>
            </a:r>
            <a:r>
              <a:rPr lang="en-US" altLang="zh-CN" sz="2400" b="1" dirty="0">
                <a:solidFill>
                  <a:srgbClr val="000099"/>
                </a:solidFill>
                <a:latin typeface="+mn-lt"/>
                <a:ea typeface="黑体" panose="02010609060101010101" pitchFamily="2" charset="-122"/>
              </a:rPr>
              <a:t>2 </a:t>
            </a:r>
            <a:r>
              <a:rPr lang="zh-CN" altLang="en-US" sz="2400" b="1" dirty="0">
                <a:solidFill>
                  <a:srgbClr val="000099"/>
                </a:solidFill>
                <a:latin typeface="+mn-lt"/>
                <a:ea typeface="黑体" panose="02010609060101010101" pitchFamily="2" charset="-122"/>
              </a:rPr>
              <a:t>字节</a:t>
            </a:r>
            <a:endParaRPr lang="zh-CN" altLang="en-US" sz="2400" b="1" dirty="0">
              <a:solidFill>
                <a:srgbClr val="000099"/>
              </a:solidFill>
              <a:latin typeface="+mn-lt"/>
              <a:ea typeface="黑体" panose="02010609060101010101" pitchFamily="2" charset="-122"/>
            </a:endParaRPr>
          </a:p>
        </p:txBody>
      </p:sp>
      <p:sp>
        <p:nvSpPr>
          <p:cNvPr id="2" name="灯片编号占位符 1"/>
          <p:cNvSpPr>
            <a:spLocks noGrp="1"/>
          </p:cNvSpPr>
          <p:nvPr>
            <p:ph type="sldNum" sz="quarter" idx="12"/>
          </p:nvPr>
        </p:nvSpPr>
        <p:spPr/>
        <p:txBody>
          <a:bodyPr/>
          <a:p>
            <a:fld id="{14338B79-8FD5-46F1-8A19-651A319ADB19}"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51"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73"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endParaRPr lang="zh-CN" altLang="en-US"/>
          </a:p>
        </p:txBody>
      </p:sp>
      <p:sp>
        <p:nvSpPr>
          <p:cNvPr id="449575" name="Text Box 39"/>
          <p:cNvSpPr txBox="1">
            <a:spLocks noChangeArrowheads="1"/>
          </p:cNvSpPr>
          <p:nvPr/>
        </p:nvSpPr>
        <p:spPr bwMode="auto">
          <a:xfrm>
            <a:off x="474015" y="1136650"/>
            <a:ext cx="9074921" cy="769441"/>
          </a:xfrm>
          <a:prstGeom prst="rect">
            <a:avLst/>
          </a:prstGeom>
          <a:solidFill>
            <a:srgbClr val="66FF66"/>
          </a:solidFill>
          <a:ln w="9525">
            <a:solidFill>
              <a:srgbClr val="333399"/>
            </a:solidFill>
            <a:miter lim="800000"/>
          </a:ln>
          <a:effectLst/>
        </p:spPr>
        <p:txBody>
          <a:bodyPr wrap="none">
            <a:spAutoFit/>
          </a:bodyPr>
          <a:lstStyle>
            <a:defPPr>
              <a:defRPr lang="en-US"/>
            </a:defPPr>
            <a:lvl1pPr algn="ctr">
              <a:defRPr sz="2400" b="1">
                <a:solidFill>
                  <a:srgbClr val="C00000"/>
                </a:solidFill>
                <a:latin typeface="+mn-lt"/>
                <a:ea typeface="黑体" panose="02010609060101010101" pitchFamily="2" charset="-122"/>
              </a:defRPr>
            </a:lvl1pPr>
          </a:lstStyle>
          <a:p>
            <a:r>
              <a:rPr lang="zh-CN" altLang="en-US" dirty="0">
                <a:solidFill>
                  <a:srgbClr val="000066"/>
                </a:solidFill>
              </a:rPr>
              <a:t>数据字段的正式名称是 </a:t>
            </a:r>
            <a:r>
              <a:rPr lang="en-US" altLang="zh-CN" dirty="0"/>
              <a:t>MAC </a:t>
            </a:r>
            <a:r>
              <a:rPr lang="zh-CN" altLang="en-US" dirty="0"/>
              <a:t>客户数据字段。</a:t>
            </a:r>
            <a:endParaRPr lang="zh-CN" altLang="en-US" dirty="0"/>
          </a:p>
          <a:p>
            <a:r>
              <a:rPr lang="zh-CN" altLang="en-US" sz="2000" dirty="0">
                <a:solidFill>
                  <a:srgbClr val="000066"/>
                </a:solidFill>
              </a:rPr>
              <a:t>最小长度 </a:t>
            </a:r>
            <a:r>
              <a:rPr lang="en-US" altLang="zh-CN" sz="2000" dirty="0">
                <a:solidFill>
                  <a:srgbClr val="000066"/>
                </a:solidFill>
              </a:rPr>
              <a:t>64 </a:t>
            </a:r>
            <a:r>
              <a:rPr lang="zh-CN" altLang="en-US" sz="2000" dirty="0">
                <a:solidFill>
                  <a:srgbClr val="000066"/>
                </a:solidFill>
              </a:rPr>
              <a:t>字节 </a:t>
            </a:r>
            <a:r>
              <a:rPr lang="zh-CN" altLang="en-US" sz="2000" dirty="0">
                <a:solidFill>
                  <a:srgbClr val="000066"/>
                </a:solidFill>
                <a:sym typeface="Symbol" panose="05050102010706020507" pitchFamily="18" charset="2"/>
              </a:rPr>
              <a:t></a:t>
            </a:r>
            <a:r>
              <a:rPr lang="zh-CN" altLang="en-US" sz="2000" dirty="0">
                <a:solidFill>
                  <a:srgbClr val="000066"/>
                </a:solidFill>
              </a:rPr>
              <a:t> </a:t>
            </a:r>
            <a:r>
              <a:rPr lang="en-US" altLang="zh-CN" sz="2000" dirty="0">
                <a:solidFill>
                  <a:srgbClr val="000066"/>
                </a:solidFill>
              </a:rPr>
              <a:t>18 </a:t>
            </a:r>
            <a:r>
              <a:rPr lang="zh-CN" altLang="en-US" sz="2000" dirty="0">
                <a:solidFill>
                  <a:srgbClr val="000066"/>
                </a:solidFill>
              </a:rPr>
              <a:t>字节的首部和尾部 </a:t>
            </a:r>
            <a:r>
              <a:rPr lang="zh-CN" altLang="en-US" sz="2000" dirty="0" smtClean="0">
                <a:solidFill>
                  <a:srgbClr val="000066"/>
                </a:solidFill>
              </a:rPr>
              <a:t> </a:t>
            </a:r>
            <a:r>
              <a:rPr lang="en-US" altLang="zh-CN" sz="2000" dirty="0" smtClean="0">
                <a:solidFill>
                  <a:srgbClr val="000066"/>
                </a:solidFill>
              </a:rPr>
              <a:t>=  </a:t>
            </a:r>
            <a:r>
              <a:rPr lang="zh-CN" altLang="en-US" sz="2000" dirty="0" smtClean="0">
                <a:solidFill>
                  <a:srgbClr val="000066"/>
                </a:solidFill>
              </a:rPr>
              <a:t>数据</a:t>
            </a:r>
            <a:r>
              <a:rPr lang="zh-CN" altLang="en-US" sz="2000" dirty="0">
                <a:solidFill>
                  <a:srgbClr val="000066"/>
                </a:solidFill>
              </a:rPr>
              <a:t>字段的最小</a:t>
            </a:r>
            <a:r>
              <a:rPr lang="zh-CN" altLang="en-US" sz="2000" dirty="0" smtClean="0">
                <a:solidFill>
                  <a:srgbClr val="000066"/>
                </a:solidFill>
              </a:rPr>
              <a:t>长度（</a:t>
            </a:r>
            <a:r>
              <a:rPr lang="en-US" altLang="zh-CN" sz="2000" dirty="0" smtClean="0">
                <a:solidFill>
                  <a:srgbClr val="000066"/>
                </a:solidFill>
              </a:rPr>
              <a:t>46</a:t>
            </a:r>
            <a:r>
              <a:rPr lang="zh-CN" altLang="en-US" sz="2000" dirty="0" smtClean="0">
                <a:solidFill>
                  <a:srgbClr val="000066"/>
                </a:solidFill>
              </a:rPr>
              <a:t>字节）  </a:t>
            </a:r>
            <a:endParaRPr lang="zh-CN" altLang="en-US" sz="2000" dirty="0">
              <a:solidFill>
                <a:srgbClr val="000066"/>
              </a:solidFill>
            </a:endParaRP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endParaRPr kumimoji="1" lang="zh-CN" altLang="en-US" b="1">
                <a:solidFill>
                  <a:srgbClr val="000099"/>
                </a:solidFill>
                <a:latin typeface="+mn-lt"/>
                <a:ea typeface="黑体" panose="02010609060101010101" pitchFamily="2" charset="-122"/>
              </a:endParaRP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endParaRPr kumimoji="1" lang="zh-CN" altLang="en-US" b="1">
                <a:solidFill>
                  <a:srgbClr val="000099"/>
                </a:solidFill>
                <a:latin typeface="+mn-lt"/>
                <a:ea typeface="黑体" panose="02010609060101010101" pitchFamily="2" charset="-122"/>
              </a:endParaRP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endParaRPr kumimoji="1" lang="zh-CN" altLang="en-US" b="1" dirty="0">
                <a:solidFill>
                  <a:srgbClr val="000099"/>
                </a:solidFill>
                <a:latin typeface="+mn-lt"/>
                <a:ea typeface="黑体" panose="02010609060101010101" pitchFamily="2" charset="-122"/>
              </a:endParaRP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0" name="Group 15"/>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5" name="Group 17"/>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endParaRPr kumimoji="1" lang="zh-CN" altLang="en-US" b="1" dirty="0">
                    <a:solidFill>
                      <a:srgbClr val="000099"/>
                    </a:solidFill>
                    <a:latin typeface="+mn-lt"/>
                    <a:ea typeface="黑体" panose="02010609060101010101" pitchFamily="2" charset="-122"/>
                  </a:endParaRP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endParaRPr kumimoji="1" lang="zh-CN" altLang="en-US" b="1">
                    <a:solidFill>
                      <a:srgbClr val="000099"/>
                    </a:solidFill>
                    <a:latin typeface="+mn-lt"/>
                    <a:ea typeface="黑体" panose="02010609060101010101" pitchFamily="2" charset="-122"/>
                  </a:endParaRP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endParaRPr kumimoji="1" lang="zh-CN" altLang="en-US" b="1" dirty="0">
                    <a:solidFill>
                      <a:srgbClr val="000099"/>
                    </a:solidFill>
                    <a:latin typeface="+mn-lt"/>
                    <a:ea typeface="黑体" panose="02010609060101010101" pitchFamily="2" charset="-122"/>
                  </a:endParaRP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endParaRPr kumimoji="1" lang="en-US" altLang="zh-CN" b="1" dirty="0">
                    <a:solidFill>
                      <a:srgbClr val="000099"/>
                    </a:solidFill>
                    <a:latin typeface="+mn-lt"/>
                    <a:ea typeface="黑体" panose="02010609060101010101" pitchFamily="2" charset="-122"/>
                  </a:endParaRP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grpSp>
        </p:grpSp>
        <p:grpSp>
          <p:nvGrpSpPr>
            <p:cNvPr id="51" name="Group 34"/>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grpSp>
      <p:sp>
        <p:nvSpPr>
          <p:cNvPr id="449574" name="AutoShape 38"/>
          <p:cNvSpPr>
            <a:spLocks noChangeArrowheads="1"/>
          </p:cNvSpPr>
          <p:nvPr/>
        </p:nvSpPr>
        <p:spPr bwMode="auto">
          <a:xfrm>
            <a:off x="2768864" y="2133601"/>
            <a:ext cx="3977879" cy="504825"/>
          </a:xfrm>
          <a:prstGeom prst="wedgeRoundRectCallout">
            <a:avLst>
              <a:gd name="adj1" fmla="val 12042"/>
              <a:gd name="adj2" fmla="val 310380"/>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anose="02010609060101010101" pitchFamily="2" charset="-122"/>
              </a:rPr>
              <a:t>数据字段 </a:t>
            </a:r>
            <a:r>
              <a:rPr lang="en-US" altLang="zh-CN" sz="2400" b="1">
                <a:solidFill>
                  <a:srgbClr val="000099"/>
                </a:solidFill>
                <a:latin typeface="+mn-lt"/>
                <a:ea typeface="黑体" panose="02010609060101010101" pitchFamily="2" charset="-122"/>
              </a:rPr>
              <a:t>46 ~ 1500 </a:t>
            </a:r>
            <a:r>
              <a:rPr lang="zh-CN" altLang="en-US" sz="2400" b="1">
                <a:solidFill>
                  <a:srgbClr val="000099"/>
                </a:solidFill>
                <a:latin typeface="+mn-lt"/>
                <a:ea typeface="黑体" panose="02010609060101010101" pitchFamily="2" charset="-122"/>
              </a:rPr>
              <a:t>字节</a:t>
            </a:r>
            <a:endParaRPr lang="zh-CN" altLang="en-US" sz="2400" b="1">
              <a:solidFill>
                <a:srgbClr val="000099"/>
              </a:solidFill>
              <a:latin typeface="+mn-lt"/>
              <a:ea typeface="黑体" panose="02010609060101010101" pitchFamily="2" charset="-122"/>
            </a:endParaRPr>
          </a:p>
        </p:txBody>
      </p:sp>
      <p:sp>
        <p:nvSpPr>
          <p:cNvPr id="2" name="灯片编号占位符 1"/>
          <p:cNvSpPr>
            <a:spLocks noGrp="1"/>
          </p:cNvSpPr>
          <p:nvPr>
            <p:ph type="sldNum" sz="quarter" idx="12"/>
          </p:nvPr>
        </p:nvSpPr>
        <p:spPr/>
        <p:txBody>
          <a:bodyPr/>
          <a:p>
            <a:fld id="{14338B79-8FD5-46F1-8A19-651A319ADB19}"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75"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7"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endParaRPr lang="zh-CN" altLang="en-US"/>
          </a:p>
        </p:txBody>
      </p:sp>
      <p:sp>
        <p:nvSpPr>
          <p:cNvPr id="450599" name="Text Box 39"/>
          <p:cNvSpPr txBox="1">
            <a:spLocks noChangeArrowheads="1"/>
          </p:cNvSpPr>
          <p:nvPr/>
        </p:nvSpPr>
        <p:spPr bwMode="auto">
          <a:xfrm>
            <a:off x="1679588" y="1138238"/>
            <a:ext cx="6667210" cy="830997"/>
          </a:xfrm>
          <a:prstGeom prst="rect">
            <a:avLst/>
          </a:prstGeom>
          <a:solidFill>
            <a:srgbClr val="66FF66"/>
          </a:solidFill>
          <a:ln w="9525">
            <a:solidFill>
              <a:srgbClr val="333399"/>
            </a:solidFill>
            <a:miter lim="800000"/>
          </a:ln>
          <a:effectLst/>
        </p:spPr>
        <p:txBody>
          <a:bodyPr wrap="none">
            <a:spAutoFit/>
          </a:bodyPr>
          <a:lstStyle>
            <a:defPPr>
              <a:defRPr lang="en-US"/>
            </a:defPPr>
            <a:lvl1pPr algn="ctr">
              <a:defRPr sz="2400" b="1">
                <a:solidFill>
                  <a:srgbClr val="000099"/>
                </a:solidFill>
                <a:latin typeface="+mn-lt"/>
                <a:ea typeface="黑体" panose="02010609060101010101" pitchFamily="2" charset="-122"/>
              </a:defRPr>
            </a:lvl1pPr>
          </a:lstStyle>
          <a:p>
            <a:r>
              <a:rPr lang="zh-CN" altLang="en-US" dirty="0">
                <a:solidFill>
                  <a:srgbClr val="000066"/>
                </a:solidFill>
              </a:rPr>
              <a:t>当传输媒体的误码率为 </a:t>
            </a:r>
            <a:r>
              <a:rPr lang="en-US" altLang="zh-CN" dirty="0">
                <a:solidFill>
                  <a:srgbClr val="000066"/>
                </a:solidFill>
              </a:rPr>
              <a:t>1</a:t>
            </a:r>
            <a:r>
              <a:rPr lang="en-US" altLang="zh-CN" dirty="0">
                <a:solidFill>
                  <a:srgbClr val="000066"/>
                </a:solidFill>
                <a:sym typeface="Symbol" panose="05050102010706020507" pitchFamily="18" charset="2"/>
              </a:rPr>
              <a:t></a:t>
            </a:r>
            <a:r>
              <a:rPr lang="en-US" altLang="zh-CN" dirty="0">
                <a:solidFill>
                  <a:srgbClr val="000066"/>
                </a:solidFill>
              </a:rPr>
              <a:t>10</a:t>
            </a:r>
            <a:r>
              <a:rPr lang="en-US" altLang="zh-CN" baseline="30000" dirty="0">
                <a:solidFill>
                  <a:srgbClr val="000066"/>
                </a:solidFill>
                <a:sym typeface="Symbol" panose="05050102010706020507" pitchFamily="18" charset="2"/>
              </a:rPr>
              <a:t></a:t>
            </a:r>
            <a:r>
              <a:rPr lang="en-US" altLang="zh-CN" baseline="30000" dirty="0">
                <a:solidFill>
                  <a:srgbClr val="000066"/>
                </a:solidFill>
              </a:rPr>
              <a:t>8</a:t>
            </a:r>
            <a:r>
              <a:rPr lang="en-US" altLang="zh-CN" dirty="0">
                <a:solidFill>
                  <a:srgbClr val="000066"/>
                </a:solidFill>
              </a:rPr>
              <a:t> </a:t>
            </a:r>
            <a:r>
              <a:rPr lang="zh-CN" altLang="en-US" dirty="0">
                <a:solidFill>
                  <a:srgbClr val="000066"/>
                </a:solidFill>
              </a:rPr>
              <a:t>时，</a:t>
            </a:r>
            <a:endParaRPr lang="zh-CN" altLang="en-US" dirty="0">
              <a:solidFill>
                <a:srgbClr val="000066"/>
              </a:solidFill>
            </a:endParaRPr>
          </a:p>
          <a:p>
            <a:r>
              <a:rPr lang="en-US" altLang="zh-CN" dirty="0">
                <a:solidFill>
                  <a:srgbClr val="000066"/>
                </a:solidFill>
              </a:rPr>
              <a:t>MAC </a:t>
            </a:r>
            <a:r>
              <a:rPr lang="zh-CN" altLang="en-US" dirty="0">
                <a:solidFill>
                  <a:srgbClr val="000066"/>
                </a:solidFill>
              </a:rPr>
              <a:t>子层可使未检测到的差错小于 </a:t>
            </a:r>
            <a:r>
              <a:rPr lang="en-US" altLang="zh-CN" dirty="0">
                <a:solidFill>
                  <a:srgbClr val="000066"/>
                </a:solidFill>
              </a:rPr>
              <a:t>1</a:t>
            </a:r>
            <a:r>
              <a:rPr lang="en-US" altLang="zh-CN" dirty="0">
                <a:solidFill>
                  <a:srgbClr val="000066"/>
                </a:solidFill>
                <a:sym typeface="Symbol" panose="05050102010706020507" pitchFamily="18" charset="2"/>
              </a:rPr>
              <a:t></a:t>
            </a:r>
            <a:r>
              <a:rPr lang="en-US" altLang="zh-CN" dirty="0">
                <a:solidFill>
                  <a:srgbClr val="000066"/>
                </a:solidFill>
              </a:rPr>
              <a:t>10</a:t>
            </a:r>
            <a:r>
              <a:rPr lang="en-US" altLang="zh-CN" baseline="30000" dirty="0">
                <a:solidFill>
                  <a:srgbClr val="000066"/>
                </a:solidFill>
                <a:sym typeface="Symbol" panose="05050102010706020507" pitchFamily="18" charset="2"/>
              </a:rPr>
              <a:t></a:t>
            </a:r>
            <a:r>
              <a:rPr lang="en-US" altLang="zh-CN" baseline="30000" dirty="0">
                <a:solidFill>
                  <a:srgbClr val="000066"/>
                </a:solidFill>
              </a:rPr>
              <a:t>14</a:t>
            </a:r>
            <a:r>
              <a:rPr lang="zh-CN" altLang="en-US" dirty="0">
                <a:solidFill>
                  <a:srgbClr val="000066"/>
                </a:solidFill>
              </a:rPr>
              <a:t>。 </a:t>
            </a:r>
            <a:endParaRPr lang="zh-CN" altLang="en-US" dirty="0">
              <a:solidFill>
                <a:srgbClr val="000066"/>
              </a:solidFill>
            </a:endParaRPr>
          </a:p>
        </p:txBody>
      </p:sp>
      <p:sp>
        <p:nvSpPr>
          <p:cNvPr id="450600" name="Text Box 40"/>
          <p:cNvSpPr txBox="1">
            <a:spLocks noChangeArrowheads="1"/>
          </p:cNvSpPr>
          <p:nvPr/>
        </p:nvSpPr>
        <p:spPr bwMode="auto">
          <a:xfrm>
            <a:off x="1847427" y="5301208"/>
            <a:ext cx="6647974" cy="1200329"/>
          </a:xfrm>
          <a:prstGeom prst="rect">
            <a:avLst/>
          </a:prstGeom>
          <a:solidFill>
            <a:srgbClr val="FFC000"/>
          </a:solidFill>
          <a:ln w="9525">
            <a:solidFill>
              <a:srgbClr val="333399"/>
            </a:solidFill>
            <a:miter lim="800000"/>
          </a:ln>
          <a:effectLst/>
        </p:spPr>
        <p:txBody>
          <a:bodyPr wrap="none">
            <a:spAutoFit/>
          </a:bodyPr>
          <a:lstStyle>
            <a:defPPr>
              <a:defRPr lang="en-US"/>
            </a:defPPr>
            <a:lvl1pPr algn="ctr">
              <a:defRPr sz="2400" b="1">
                <a:solidFill>
                  <a:srgbClr val="000099"/>
                </a:solidFill>
                <a:latin typeface="+mn-lt"/>
                <a:ea typeface="黑体" panose="02010609060101010101" pitchFamily="2" charset="-122"/>
              </a:defRPr>
            </a:lvl1pPr>
          </a:lstStyle>
          <a:p>
            <a:r>
              <a:rPr lang="zh-CN" altLang="en-US" dirty="0"/>
              <a:t>当数据字段的长度小于 </a:t>
            </a:r>
            <a:r>
              <a:rPr lang="en-US" altLang="zh-CN" dirty="0"/>
              <a:t>46 </a:t>
            </a:r>
            <a:r>
              <a:rPr lang="zh-CN" altLang="en-US" dirty="0"/>
              <a:t>字节时，</a:t>
            </a:r>
            <a:endParaRPr lang="zh-CN" altLang="en-US" dirty="0"/>
          </a:p>
          <a:p>
            <a:r>
              <a:rPr lang="zh-CN" altLang="en-US" dirty="0"/>
              <a:t>应在数据字段的后面加入整数字节的</a:t>
            </a:r>
            <a:r>
              <a:rPr lang="zh-CN" altLang="en-US" dirty="0">
                <a:solidFill>
                  <a:srgbClr val="FF0000"/>
                </a:solidFill>
              </a:rPr>
              <a:t>填充字段，</a:t>
            </a:r>
            <a:endParaRPr lang="zh-CN" altLang="en-US" dirty="0">
              <a:solidFill>
                <a:srgbClr val="FF0000"/>
              </a:solidFill>
            </a:endParaRPr>
          </a:p>
          <a:p>
            <a:r>
              <a:rPr lang="zh-CN" altLang="en-US" dirty="0"/>
              <a:t>以保证以太网的 </a:t>
            </a:r>
            <a:r>
              <a:rPr lang="en-US" altLang="zh-CN" dirty="0"/>
              <a:t>MAC </a:t>
            </a:r>
            <a:r>
              <a:rPr lang="zh-CN" altLang="en-US" dirty="0"/>
              <a:t>帧长不小于 </a:t>
            </a:r>
            <a:r>
              <a:rPr lang="en-US" altLang="zh-CN" dirty="0"/>
              <a:t>64 </a:t>
            </a:r>
            <a:r>
              <a:rPr lang="zh-CN" altLang="en-US" dirty="0"/>
              <a:t>字节。 </a:t>
            </a:r>
            <a:endParaRPr lang="zh-CN" altLang="en-US" dirty="0"/>
          </a:p>
        </p:txBody>
      </p:sp>
      <p:grpSp>
        <p:nvGrpSpPr>
          <p:cNvPr id="40" name="组合 39"/>
          <p:cNvGrpSpPr/>
          <p:nvPr/>
        </p:nvGrpSpPr>
        <p:grpSpPr>
          <a:xfrm>
            <a:off x="488504" y="2971800"/>
            <a:ext cx="9414782" cy="2254250"/>
            <a:chOff x="488504" y="2971800"/>
            <a:chExt cx="9414782" cy="2254250"/>
          </a:xfrm>
        </p:grpSpPr>
        <p:sp>
          <p:nvSpPr>
            <p:cNvPr id="41"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2"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45"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endParaRPr kumimoji="1" lang="zh-CN" altLang="en-US" b="1">
                <a:solidFill>
                  <a:srgbClr val="000099"/>
                </a:solidFill>
                <a:latin typeface="+mn-lt"/>
                <a:ea typeface="黑体" panose="02010609060101010101" pitchFamily="2" charset="-122"/>
              </a:endParaRPr>
            </a:p>
          </p:txBody>
        </p:sp>
        <p:sp>
          <p:nvSpPr>
            <p:cNvPr id="46"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endParaRPr kumimoji="1" lang="zh-CN" altLang="en-US" b="1">
                <a:solidFill>
                  <a:srgbClr val="000099"/>
                </a:solidFill>
                <a:latin typeface="+mn-lt"/>
                <a:ea typeface="黑体" panose="02010609060101010101" pitchFamily="2" charset="-122"/>
              </a:endParaRPr>
            </a:p>
          </p:txBody>
        </p:sp>
        <p:sp>
          <p:nvSpPr>
            <p:cNvPr id="47"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8"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9"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endParaRPr kumimoji="1" lang="zh-CN" altLang="en-US" b="1" dirty="0">
                <a:solidFill>
                  <a:srgbClr val="000099"/>
                </a:solidFill>
                <a:latin typeface="+mn-lt"/>
                <a:ea typeface="黑体" panose="02010609060101010101" pitchFamily="2" charset="-122"/>
              </a:endParaRPr>
            </a:p>
          </p:txBody>
        </p:sp>
        <p:sp>
          <p:nvSpPr>
            <p:cNvPr id="50"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1" name="Group 15"/>
            <p:cNvGrpSpPr/>
            <p:nvPr/>
          </p:nvGrpSpPr>
          <p:grpSpPr bwMode="auto">
            <a:xfrm>
              <a:off x="1133344" y="3490915"/>
              <a:ext cx="7565363" cy="1385888"/>
              <a:chOff x="659" y="2199"/>
              <a:chExt cx="4399" cy="873"/>
            </a:xfrm>
          </p:grpSpPr>
          <p:sp>
            <p:nvSpPr>
              <p:cNvPr id="55"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6" name="Group 17"/>
              <p:cNvGrpSpPr/>
              <p:nvPr/>
            </p:nvGrpSpPr>
            <p:grpSpPr bwMode="auto">
              <a:xfrm>
                <a:off x="659" y="2199"/>
                <a:ext cx="4399" cy="489"/>
                <a:chOff x="659" y="2199"/>
                <a:chExt cx="4399" cy="489"/>
              </a:xfrm>
            </p:grpSpPr>
            <p:sp>
              <p:nvSpPr>
                <p:cNvPr id="57"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endParaRPr kumimoji="1" lang="zh-CN" altLang="en-US" b="1" dirty="0">
                    <a:solidFill>
                      <a:srgbClr val="000099"/>
                    </a:solidFill>
                    <a:latin typeface="+mn-lt"/>
                    <a:ea typeface="黑体" panose="02010609060101010101" pitchFamily="2" charset="-122"/>
                  </a:endParaRPr>
                </a:p>
              </p:txBody>
            </p:sp>
            <p:sp>
              <p:nvSpPr>
                <p:cNvPr id="63"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endParaRPr kumimoji="1" lang="zh-CN" altLang="en-US" b="1">
                    <a:solidFill>
                      <a:srgbClr val="000099"/>
                    </a:solidFill>
                    <a:latin typeface="+mn-lt"/>
                    <a:ea typeface="黑体" panose="02010609060101010101" pitchFamily="2" charset="-122"/>
                  </a:endParaRPr>
                </a:p>
              </p:txBody>
            </p:sp>
            <p:sp>
              <p:nvSpPr>
                <p:cNvPr id="64"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endParaRPr kumimoji="1" lang="zh-CN" altLang="en-US" b="1" dirty="0">
                    <a:solidFill>
                      <a:srgbClr val="000099"/>
                    </a:solidFill>
                    <a:latin typeface="+mn-lt"/>
                    <a:ea typeface="黑体" panose="02010609060101010101" pitchFamily="2" charset="-122"/>
                  </a:endParaRPr>
                </a:p>
              </p:txBody>
            </p:sp>
            <p:sp>
              <p:nvSpPr>
                <p:cNvPr id="65"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66"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endParaRPr kumimoji="1" lang="en-US" altLang="zh-CN" b="1" dirty="0">
                    <a:solidFill>
                      <a:srgbClr val="000099"/>
                    </a:solidFill>
                    <a:latin typeface="+mn-lt"/>
                    <a:ea typeface="黑体" panose="02010609060101010101" pitchFamily="2" charset="-122"/>
                  </a:endParaRPr>
                </a:p>
              </p:txBody>
            </p:sp>
            <p:sp>
              <p:nvSpPr>
                <p:cNvPr id="67"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68"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69"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70"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71"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72"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grpSp>
        </p:grpSp>
        <p:grpSp>
          <p:nvGrpSpPr>
            <p:cNvPr id="52" name="Group 34"/>
            <p:cNvGrpSpPr/>
            <p:nvPr/>
          </p:nvGrpSpPr>
          <p:grpSpPr bwMode="auto">
            <a:xfrm>
              <a:off x="4669235" y="2971800"/>
              <a:ext cx="3384550" cy="990600"/>
              <a:chOff x="2715" y="1872"/>
              <a:chExt cx="1968" cy="624"/>
            </a:xfrm>
          </p:grpSpPr>
          <p:sp>
            <p:nvSpPr>
              <p:cNvPr id="53"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4"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grpSp>
      <p:sp>
        <p:nvSpPr>
          <p:cNvPr id="450598" name="AutoShape 38"/>
          <p:cNvSpPr>
            <a:spLocks noChangeArrowheads="1"/>
          </p:cNvSpPr>
          <p:nvPr/>
        </p:nvSpPr>
        <p:spPr bwMode="auto">
          <a:xfrm>
            <a:off x="3393149" y="2133601"/>
            <a:ext cx="2963201" cy="504825"/>
          </a:xfrm>
          <a:prstGeom prst="wedgeRoundRectCallout">
            <a:avLst>
              <a:gd name="adj1" fmla="val 116454"/>
              <a:gd name="adj2" fmla="val 310380"/>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a:solidFill>
                  <a:srgbClr val="000099"/>
                </a:solidFill>
                <a:latin typeface="+mn-lt"/>
                <a:ea typeface="黑体" panose="02010609060101010101" pitchFamily="2" charset="-122"/>
              </a:rPr>
              <a:t>FCS </a:t>
            </a:r>
            <a:r>
              <a:rPr lang="zh-CN" altLang="en-US" sz="2400" b="1">
                <a:solidFill>
                  <a:srgbClr val="000099"/>
                </a:solidFill>
                <a:latin typeface="+mn-lt"/>
                <a:ea typeface="黑体" panose="02010609060101010101" pitchFamily="2" charset="-122"/>
              </a:rPr>
              <a:t>字段 </a:t>
            </a:r>
            <a:r>
              <a:rPr lang="en-US" altLang="zh-CN" sz="2400" b="1">
                <a:solidFill>
                  <a:srgbClr val="000099"/>
                </a:solidFill>
                <a:latin typeface="+mn-lt"/>
                <a:ea typeface="黑体" panose="02010609060101010101" pitchFamily="2" charset="-122"/>
              </a:rPr>
              <a:t>4 </a:t>
            </a:r>
            <a:r>
              <a:rPr lang="zh-CN" altLang="en-US" sz="2400" b="1">
                <a:solidFill>
                  <a:srgbClr val="000099"/>
                </a:solidFill>
                <a:latin typeface="+mn-lt"/>
                <a:ea typeface="黑体" panose="02010609060101010101" pitchFamily="2" charset="-122"/>
              </a:rPr>
              <a:t>字节</a:t>
            </a:r>
            <a:endParaRPr lang="zh-CN" altLang="en-US" sz="2400" b="1">
              <a:solidFill>
                <a:srgbClr val="000099"/>
              </a:solidFill>
              <a:latin typeface="+mn-lt"/>
              <a:ea typeface="黑体" panose="02010609060101010101" pitchFamily="2" charset="-122"/>
            </a:endParaRPr>
          </a:p>
        </p:txBody>
      </p:sp>
      <p:sp>
        <p:nvSpPr>
          <p:cNvPr id="2" name="灯片编号占位符 1"/>
          <p:cNvSpPr>
            <a:spLocks noGrp="1"/>
          </p:cNvSpPr>
          <p:nvPr>
            <p:ph type="sldNum" sz="quarter" idx="12"/>
          </p:nvPr>
        </p:nvSpPr>
        <p:spPr/>
        <p:txBody>
          <a:bodyPr/>
          <a:p>
            <a:fld id="{14338B79-8FD5-46F1-8A19-651A319ADB19}"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9" grpId="0" animBg="1"/>
      <p:bldP spid="450600"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62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endParaRPr lang="zh-CN" altLang="en-US"/>
          </a:p>
        </p:txBody>
      </p:sp>
      <p:sp>
        <p:nvSpPr>
          <p:cNvPr id="451639" name="Text Box 55"/>
          <p:cNvSpPr txBox="1">
            <a:spLocks noChangeArrowheads="1"/>
          </p:cNvSpPr>
          <p:nvPr/>
        </p:nvSpPr>
        <p:spPr bwMode="auto">
          <a:xfrm>
            <a:off x="632520" y="1211268"/>
            <a:ext cx="9016929" cy="1200329"/>
          </a:xfrm>
          <a:prstGeom prst="rect">
            <a:avLst/>
          </a:prstGeom>
          <a:solidFill>
            <a:srgbClr val="66FF66"/>
          </a:solidFill>
          <a:ln w="9525">
            <a:solidFill>
              <a:srgbClr val="333399"/>
            </a:solidFill>
            <a:miter lim="800000"/>
          </a:ln>
          <a:effectLst/>
        </p:spPr>
        <p:txBody>
          <a:bodyPr wrap="square">
            <a:spAutoFit/>
          </a:bodyPr>
          <a:lstStyle>
            <a:defPPr>
              <a:defRPr lang="en-US"/>
            </a:defPPr>
            <a:lvl1pPr algn="ctr">
              <a:defRPr sz="2400" b="1">
                <a:solidFill>
                  <a:srgbClr val="000099"/>
                </a:solidFill>
                <a:latin typeface="+mn-lt"/>
                <a:ea typeface="黑体" panose="02010609060101010101" pitchFamily="2" charset="-122"/>
              </a:defRPr>
            </a:lvl1pPr>
          </a:lstStyle>
          <a:p>
            <a:pPr algn="l"/>
            <a:r>
              <a:rPr lang="zh-CN" altLang="en-US" dirty="0">
                <a:solidFill>
                  <a:srgbClr val="000066"/>
                </a:solidFill>
              </a:rPr>
              <a:t>在帧的前面</a:t>
            </a:r>
            <a:r>
              <a:rPr lang="zh-CN" altLang="en-US" dirty="0" smtClean="0">
                <a:solidFill>
                  <a:srgbClr val="000066"/>
                </a:solidFill>
              </a:rPr>
              <a:t>插入（硬件生成）的 </a:t>
            </a:r>
            <a:r>
              <a:rPr lang="en-US" altLang="zh-CN" dirty="0">
                <a:solidFill>
                  <a:srgbClr val="000066"/>
                </a:solidFill>
              </a:rPr>
              <a:t>8 </a:t>
            </a:r>
            <a:r>
              <a:rPr lang="zh-CN" altLang="en-US" dirty="0">
                <a:solidFill>
                  <a:srgbClr val="000066"/>
                </a:solidFill>
              </a:rPr>
              <a:t>字节</a:t>
            </a:r>
            <a:r>
              <a:rPr lang="zh-CN" altLang="en-US" dirty="0" smtClean="0">
                <a:solidFill>
                  <a:srgbClr val="000066"/>
                </a:solidFill>
              </a:rPr>
              <a:t>中，第一</a:t>
            </a:r>
            <a:r>
              <a:rPr lang="zh-CN" altLang="en-US" dirty="0">
                <a:solidFill>
                  <a:srgbClr val="000066"/>
                </a:solidFill>
              </a:rPr>
              <a:t>个字段共 </a:t>
            </a:r>
            <a:r>
              <a:rPr lang="en-US" altLang="zh-CN" dirty="0">
                <a:solidFill>
                  <a:srgbClr val="000066"/>
                </a:solidFill>
              </a:rPr>
              <a:t>7 </a:t>
            </a:r>
            <a:r>
              <a:rPr lang="zh-CN" altLang="en-US" dirty="0">
                <a:solidFill>
                  <a:srgbClr val="000066"/>
                </a:solidFill>
              </a:rPr>
              <a:t>个字节</a:t>
            </a:r>
            <a:r>
              <a:rPr lang="zh-CN" altLang="en-US" dirty="0" smtClean="0">
                <a:solidFill>
                  <a:srgbClr val="000066"/>
                </a:solidFill>
              </a:rPr>
              <a:t>，是</a:t>
            </a:r>
            <a:r>
              <a:rPr lang="zh-CN" altLang="en-US" dirty="0">
                <a:solidFill>
                  <a:srgbClr val="000066"/>
                </a:solidFill>
              </a:rPr>
              <a:t>前同步码，用来迅速实现 </a:t>
            </a:r>
            <a:r>
              <a:rPr lang="en-US" altLang="zh-CN" dirty="0">
                <a:solidFill>
                  <a:srgbClr val="000066"/>
                </a:solidFill>
              </a:rPr>
              <a:t>MAC </a:t>
            </a:r>
            <a:r>
              <a:rPr lang="zh-CN" altLang="en-US" dirty="0">
                <a:solidFill>
                  <a:srgbClr val="000066"/>
                </a:solidFill>
              </a:rPr>
              <a:t>帧的比特同步</a:t>
            </a:r>
            <a:r>
              <a:rPr lang="zh-CN" altLang="en-US" dirty="0" smtClean="0">
                <a:solidFill>
                  <a:srgbClr val="000066"/>
                </a:solidFill>
              </a:rPr>
              <a:t>。第二</a:t>
            </a:r>
            <a:r>
              <a:rPr lang="zh-CN" altLang="en-US" dirty="0">
                <a:solidFill>
                  <a:srgbClr val="000066"/>
                </a:solidFill>
              </a:rPr>
              <a:t>个</a:t>
            </a:r>
            <a:r>
              <a:rPr lang="zh-CN" altLang="en-US" dirty="0" smtClean="0">
                <a:solidFill>
                  <a:srgbClr val="000066"/>
                </a:solidFill>
              </a:rPr>
              <a:t>字段 </a:t>
            </a:r>
            <a:r>
              <a:rPr lang="en-US" altLang="zh-CN" dirty="0" smtClean="0">
                <a:solidFill>
                  <a:srgbClr val="000066"/>
                </a:solidFill>
              </a:rPr>
              <a:t>1 </a:t>
            </a:r>
            <a:r>
              <a:rPr lang="zh-CN" altLang="en-US" dirty="0" smtClean="0">
                <a:solidFill>
                  <a:srgbClr val="000066"/>
                </a:solidFill>
              </a:rPr>
              <a:t>个字节是</a:t>
            </a:r>
            <a:r>
              <a:rPr lang="zh-CN" altLang="en-US" dirty="0">
                <a:solidFill>
                  <a:srgbClr val="000066"/>
                </a:solidFill>
              </a:rPr>
              <a:t>帧开始定界符，表示后面的信息</a:t>
            </a:r>
            <a:r>
              <a:rPr lang="zh-CN" altLang="en-US" dirty="0" smtClean="0">
                <a:solidFill>
                  <a:srgbClr val="000066"/>
                </a:solidFill>
              </a:rPr>
              <a:t>就是 </a:t>
            </a:r>
            <a:r>
              <a:rPr lang="en-US" altLang="zh-CN" dirty="0" smtClean="0">
                <a:solidFill>
                  <a:srgbClr val="000066"/>
                </a:solidFill>
              </a:rPr>
              <a:t>MAC </a:t>
            </a:r>
            <a:r>
              <a:rPr lang="zh-CN" altLang="en-US" dirty="0">
                <a:solidFill>
                  <a:srgbClr val="000066"/>
                </a:solidFill>
              </a:rPr>
              <a:t>帧。 </a:t>
            </a:r>
            <a:endParaRPr lang="zh-CN" altLang="en-US" dirty="0">
              <a:solidFill>
                <a:srgbClr val="000066"/>
              </a:solidFill>
            </a:endParaRPr>
          </a:p>
        </p:txBody>
      </p:sp>
      <p:sp>
        <p:nvSpPr>
          <p:cNvPr id="451640" name="Text Box 56"/>
          <p:cNvSpPr txBox="1">
            <a:spLocks noChangeArrowheads="1"/>
          </p:cNvSpPr>
          <p:nvPr/>
        </p:nvSpPr>
        <p:spPr bwMode="auto">
          <a:xfrm>
            <a:off x="5616327" y="5373216"/>
            <a:ext cx="4033121" cy="1200329"/>
          </a:xfrm>
          <a:prstGeom prst="rect">
            <a:avLst/>
          </a:prstGeom>
          <a:solidFill>
            <a:srgbClr val="FFFF66"/>
          </a:solidFill>
          <a:ln w="9525">
            <a:solidFill>
              <a:srgbClr val="333399"/>
            </a:solidFill>
            <a:miter lim="800000"/>
          </a:ln>
          <a:effectLst/>
        </p:spPr>
        <p:txBody>
          <a:bodyPr wrap="square">
            <a:spAutoFit/>
          </a:bodyPr>
          <a:lstStyle/>
          <a:p>
            <a:pPr algn="ctr"/>
            <a:r>
              <a:rPr lang="zh-CN" altLang="en-US" sz="2400" b="1" dirty="0">
                <a:solidFill>
                  <a:srgbClr val="000099"/>
                </a:solidFill>
                <a:latin typeface="+mn-lt"/>
                <a:ea typeface="黑体" panose="02010609060101010101" pitchFamily="2" charset="-122"/>
              </a:rPr>
              <a:t>为了达到比特同步，</a:t>
            </a:r>
            <a:endParaRPr lang="zh-CN" altLang="en-US" sz="2400" b="1" dirty="0">
              <a:solidFill>
                <a:srgbClr val="000099"/>
              </a:solidFill>
              <a:latin typeface="+mn-lt"/>
              <a:ea typeface="黑体" panose="02010609060101010101" pitchFamily="2" charset="-122"/>
            </a:endParaRPr>
          </a:p>
          <a:p>
            <a:pPr algn="ctr"/>
            <a:r>
              <a:rPr lang="zh-CN" altLang="en-US" sz="2400" b="1" dirty="0">
                <a:solidFill>
                  <a:srgbClr val="000099"/>
                </a:solidFill>
                <a:latin typeface="+mn-lt"/>
                <a:ea typeface="黑体" panose="02010609060101010101" pitchFamily="2" charset="-122"/>
              </a:rPr>
              <a:t>在传输媒体上实际传送的</a:t>
            </a:r>
            <a:endParaRPr lang="zh-CN" altLang="en-US" sz="2400" b="1" dirty="0">
              <a:solidFill>
                <a:srgbClr val="000099"/>
              </a:solidFill>
              <a:latin typeface="+mn-lt"/>
              <a:ea typeface="黑体" panose="02010609060101010101" pitchFamily="2" charset="-122"/>
            </a:endParaRPr>
          </a:p>
          <a:p>
            <a:pPr algn="ctr"/>
            <a:r>
              <a:rPr lang="zh-CN" altLang="en-US" sz="2400" b="1" dirty="0">
                <a:solidFill>
                  <a:srgbClr val="000099"/>
                </a:solidFill>
                <a:latin typeface="+mn-lt"/>
                <a:ea typeface="黑体" panose="02010609060101010101" pitchFamily="2" charset="-122"/>
              </a:rPr>
              <a:t>要比 </a:t>
            </a:r>
            <a:r>
              <a:rPr lang="en-US" altLang="zh-CN" sz="2400" b="1" dirty="0">
                <a:solidFill>
                  <a:srgbClr val="000099"/>
                </a:solidFill>
                <a:latin typeface="+mn-lt"/>
                <a:ea typeface="黑体" panose="02010609060101010101" pitchFamily="2" charset="-122"/>
              </a:rPr>
              <a:t>MAC </a:t>
            </a:r>
            <a:r>
              <a:rPr lang="zh-CN" altLang="en-US" sz="2400" b="1" dirty="0">
                <a:solidFill>
                  <a:srgbClr val="000099"/>
                </a:solidFill>
                <a:latin typeface="+mn-lt"/>
                <a:ea typeface="黑体" panose="02010609060101010101" pitchFamily="2" charset="-122"/>
              </a:rPr>
              <a:t>帧还多 </a:t>
            </a:r>
            <a:r>
              <a:rPr lang="en-US" altLang="zh-CN" sz="2400" b="1" dirty="0">
                <a:solidFill>
                  <a:srgbClr val="000099"/>
                </a:solidFill>
                <a:latin typeface="+mn-lt"/>
                <a:ea typeface="黑体" panose="02010609060101010101" pitchFamily="2" charset="-122"/>
              </a:rPr>
              <a:t>8 </a:t>
            </a:r>
            <a:r>
              <a:rPr lang="zh-CN" altLang="en-US" sz="2400" b="1" dirty="0">
                <a:solidFill>
                  <a:srgbClr val="000099"/>
                </a:solidFill>
                <a:latin typeface="+mn-lt"/>
                <a:ea typeface="黑体" panose="02010609060101010101" pitchFamily="2" charset="-122"/>
              </a:rPr>
              <a:t>个字节</a:t>
            </a:r>
            <a:endParaRPr lang="zh-CN" altLang="en-US" sz="2400" b="1" dirty="0">
              <a:solidFill>
                <a:srgbClr val="000099"/>
              </a:solidFill>
              <a:latin typeface="+mn-lt"/>
              <a:ea typeface="黑体" panose="02010609060101010101" pitchFamily="2" charset="-122"/>
            </a:endParaRPr>
          </a:p>
        </p:txBody>
      </p:sp>
      <p:grpSp>
        <p:nvGrpSpPr>
          <p:cNvPr id="56" name="组合 55"/>
          <p:cNvGrpSpPr/>
          <p:nvPr/>
        </p:nvGrpSpPr>
        <p:grpSpPr>
          <a:xfrm>
            <a:off x="488504" y="2971800"/>
            <a:ext cx="9414782" cy="2254250"/>
            <a:chOff x="488504" y="2971800"/>
            <a:chExt cx="9414782" cy="2254250"/>
          </a:xfrm>
        </p:grpSpPr>
        <p:sp>
          <p:nvSpPr>
            <p:cNvPr id="57"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58"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61"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endParaRPr kumimoji="1" lang="zh-CN" altLang="en-US" b="1">
                <a:solidFill>
                  <a:srgbClr val="000099"/>
                </a:solidFill>
                <a:latin typeface="+mn-lt"/>
                <a:ea typeface="黑体" panose="02010609060101010101" pitchFamily="2" charset="-122"/>
              </a:endParaRPr>
            </a:p>
          </p:txBody>
        </p:sp>
        <p:sp>
          <p:nvSpPr>
            <p:cNvPr id="62"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endParaRPr kumimoji="1" lang="zh-CN" altLang="en-US" b="1">
                <a:solidFill>
                  <a:srgbClr val="000099"/>
                </a:solidFill>
                <a:latin typeface="+mn-lt"/>
                <a:ea typeface="黑体" panose="02010609060101010101" pitchFamily="2" charset="-122"/>
              </a:endParaRPr>
            </a:p>
          </p:txBody>
        </p:sp>
        <p:sp>
          <p:nvSpPr>
            <p:cNvPr id="63"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4"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5"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endParaRPr kumimoji="1" lang="zh-CN" altLang="en-US" b="1" dirty="0">
                <a:solidFill>
                  <a:srgbClr val="000099"/>
                </a:solidFill>
                <a:latin typeface="+mn-lt"/>
                <a:ea typeface="黑体" panose="02010609060101010101" pitchFamily="2" charset="-122"/>
              </a:endParaRPr>
            </a:p>
          </p:txBody>
        </p:sp>
        <p:sp>
          <p:nvSpPr>
            <p:cNvPr id="66"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67" name="Group 15"/>
            <p:cNvGrpSpPr/>
            <p:nvPr/>
          </p:nvGrpSpPr>
          <p:grpSpPr bwMode="auto">
            <a:xfrm>
              <a:off x="1133344" y="3490915"/>
              <a:ext cx="7565363" cy="1385888"/>
              <a:chOff x="659" y="2199"/>
              <a:chExt cx="4399" cy="873"/>
            </a:xfrm>
          </p:grpSpPr>
          <p:sp>
            <p:nvSpPr>
              <p:cNvPr id="71"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72" name="Group 17"/>
              <p:cNvGrpSpPr/>
              <p:nvPr/>
            </p:nvGrpSpPr>
            <p:grpSpPr bwMode="auto">
              <a:xfrm>
                <a:off x="659" y="2199"/>
                <a:ext cx="4399" cy="489"/>
                <a:chOff x="659" y="2199"/>
                <a:chExt cx="4399" cy="489"/>
              </a:xfrm>
            </p:grpSpPr>
            <p:sp>
              <p:nvSpPr>
                <p:cNvPr id="73"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4"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5"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6"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7"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8"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endParaRPr kumimoji="1" lang="zh-CN" altLang="en-US" b="1" dirty="0">
                    <a:solidFill>
                      <a:srgbClr val="000099"/>
                    </a:solidFill>
                    <a:latin typeface="+mn-lt"/>
                    <a:ea typeface="黑体" panose="02010609060101010101" pitchFamily="2" charset="-122"/>
                  </a:endParaRPr>
                </a:p>
              </p:txBody>
            </p:sp>
            <p:sp>
              <p:nvSpPr>
                <p:cNvPr id="79"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endParaRPr kumimoji="1" lang="zh-CN" altLang="en-US" b="1">
                    <a:solidFill>
                      <a:srgbClr val="000099"/>
                    </a:solidFill>
                    <a:latin typeface="+mn-lt"/>
                    <a:ea typeface="黑体" panose="02010609060101010101" pitchFamily="2" charset="-122"/>
                  </a:endParaRPr>
                </a:p>
              </p:txBody>
            </p:sp>
            <p:sp>
              <p:nvSpPr>
                <p:cNvPr id="80"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endParaRPr kumimoji="1" lang="zh-CN" altLang="en-US" b="1" dirty="0">
                    <a:solidFill>
                      <a:srgbClr val="000099"/>
                    </a:solidFill>
                    <a:latin typeface="+mn-lt"/>
                    <a:ea typeface="黑体" panose="02010609060101010101" pitchFamily="2" charset="-122"/>
                  </a:endParaRPr>
                </a:p>
              </p:txBody>
            </p:sp>
            <p:sp>
              <p:nvSpPr>
                <p:cNvPr id="81"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82"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endParaRPr kumimoji="1" lang="en-US" altLang="zh-CN" b="1" dirty="0">
                    <a:solidFill>
                      <a:srgbClr val="000099"/>
                    </a:solidFill>
                    <a:latin typeface="+mn-lt"/>
                    <a:ea typeface="黑体" panose="02010609060101010101" pitchFamily="2" charset="-122"/>
                  </a:endParaRPr>
                </a:p>
              </p:txBody>
            </p:sp>
            <p:sp>
              <p:nvSpPr>
                <p:cNvPr id="83"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84"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85"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6"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87"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88"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grpSp>
        </p:grpSp>
        <p:grpSp>
          <p:nvGrpSpPr>
            <p:cNvPr id="68" name="Group 34"/>
            <p:cNvGrpSpPr/>
            <p:nvPr/>
          </p:nvGrpSpPr>
          <p:grpSpPr bwMode="auto">
            <a:xfrm>
              <a:off x="4669235" y="2971800"/>
              <a:ext cx="3384550" cy="990600"/>
              <a:chOff x="2715" y="1872"/>
              <a:chExt cx="1968" cy="624"/>
            </a:xfrm>
          </p:grpSpPr>
          <p:sp>
            <p:nvSpPr>
              <p:cNvPr id="6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grpSp>
      <p:grpSp>
        <p:nvGrpSpPr>
          <p:cNvPr id="451622" name="Group 38"/>
          <p:cNvGrpSpPr/>
          <p:nvPr/>
        </p:nvGrpSpPr>
        <p:grpSpPr bwMode="auto">
          <a:xfrm>
            <a:off x="128985" y="4221165"/>
            <a:ext cx="4915165" cy="2462214"/>
            <a:chOff x="75" y="2659"/>
            <a:chExt cx="2858" cy="1551"/>
          </a:xfrm>
        </p:grpSpPr>
        <p:sp>
          <p:nvSpPr>
            <p:cNvPr id="451623" name="Rectangle 39"/>
            <p:cNvSpPr>
              <a:spLocks noChangeArrowheads="1"/>
            </p:cNvSpPr>
            <p:nvPr/>
          </p:nvSpPr>
          <p:spPr bwMode="auto">
            <a:xfrm>
              <a:off x="123" y="3606"/>
              <a:ext cx="2757" cy="262"/>
            </a:xfrm>
            <a:prstGeom prst="rect">
              <a:avLst/>
            </a:prstGeom>
            <a:solidFill>
              <a:srgbClr val="FFFF99"/>
            </a:solidFill>
            <a:ln w="1905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51624" name="Rectangle 40"/>
            <p:cNvSpPr>
              <a:spLocks noChangeArrowheads="1"/>
            </p:cNvSpPr>
            <p:nvPr/>
          </p:nvSpPr>
          <p:spPr bwMode="auto">
            <a:xfrm>
              <a:off x="75" y="3633"/>
              <a:ext cx="28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10101010101010     </a:t>
              </a:r>
              <a:r>
                <a:rPr kumimoji="1" lang="en-US" altLang="zh-CN" b="1" dirty="0" smtClean="0">
                  <a:solidFill>
                    <a:srgbClr val="000099"/>
                  </a:solidFill>
                  <a:latin typeface="+mn-lt"/>
                  <a:ea typeface="黑体" panose="02010609060101010101" pitchFamily="2" charset="-122"/>
                </a:rPr>
                <a:t>101010101010 10101011</a:t>
              </a:r>
              <a:endParaRPr kumimoji="1" lang="en-US" altLang="zh-CN" b="1" dirty="0">
                <a:solidFill>
                  <a:srgbClr val="000099"/>
                </a:solidFill>
                <a:latin typeface="+mn-lt"/>
                <a:ea typeface="黑体" panose="02010609060101010101" pitchFamily="2" charset="-122"/>
              </a:endParaRPr>
            </a:p>
          </p:txBody>
        </p:sp>
        <p:sp>
          <p:nvSpPr>
            <p:cNvPr id="451625" name="Line 41"/>
            <p:cNvSpPr>
              <a:spLocks noChangeShapeType="1"/>
            </p:cNvSpPr>
            <p:nvPr/>
          </p:nvSpPr>
          <p:spPr bwMode="auto">
            <a:xfrm>
              <a:off x="2252" y="3604"/>
              <a:ext cx="0" cy="27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51626" name="Rectangle 42"/>
            <p:cNvSpPr>
              <a:spLocks noChangeArrowheads="1"/>
            </p:cNvSpPr>
            <p:nvPr/>
          </p:nvSpPr>
          <p:spPr bwMode="auto">
            <a:xfrm>
              <a:off x="841" y="3892"/>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前同步码</a:t>
              </a:r>
              <a:endParaRPr kumimoji="1" lang="zh-CN" altLang="en-US" b="1" dirty="0">
                <a:solidFill>
                  <a:srgbClr val="000099"/>
                </a:solidFill>
                <a:latin typeface="+mn-lt"/>
                <a:ea typeface="黑体" panose="02010609060101010101" pitchFamily="2" charset="-122"/>
              </a:endParaRPr>
            </a:p>
          </p:txBody>
        </p:sp>
        <p:sp>
          <p:nvSpPr>
            <p:cNvPr id="451627" name="Rectangle 43"/>
            <p:cNvSpPr>
              <a:spLocks noChangeArrowheads="1"/>
            </p:cNvSpPr>
            <p:nvPr/>
          </p:nvSpPr>
          <p:spPr bwMode="auto">
            <a:xfrm>
              <a:off x="2294" y="3874"/>
              <a:ext cx="512"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anose="02010609060101010101" pitchFamily="2" charset="-122"/>
                </a:rPr>
                <a:t>帧开始</a:t>
              </a:r>
              <a:endParaRPr kumimoji="1" lang="zh-CN" altLang="en-US" b="1" dirty="0">
                <a:solidFill>
                  <a:srgbClr val="000099"/>
                </a:solidFill>
                <a:latin typeface="+mn-lt"/>
                <a:ea typeface="黑体" panose="02010609060101010101" pitchFamily="2" charset="-122"/>
              </a:endParaRPr>
            </a:p>
            <a:p>
              <a:pPr defTabSz="762000" eaLnBrk="0" hangingPunct="0">
                <a:lnSpc>
                  <a:spcPct val="80000"/>
                </a:lnSpc>
              </a:pPr>
              <a:r>
                <a:rPr kumimoji="1" lang="zh-CN" altLang="en-US" b="1" dirty="0">
                  <a:solidFill>
                    <a:srgbClr val="000099"/>
                  </a:solidFill>
                  <a:latin typeface="+mn-lt"/>
                  <a:ea typeface="黑体" panose="02010609060101010101" pitchFamily="2" charset="-122"/>
                </a:rPr>
                <a:t>定界符</a:t>
              </a:r>
              <a:endParaRPr kumimoji="1" lang="zh-CN" altLang="en-US" b="1" dirty="0">
                <a:solidFill>
                  <a:srgbClr val="000099"/>
                </a:solidFill>
                <a:latin typeface="+mn-lt"/>
                <a:ea typeface="黑体" panose="02010609060101010101" pitchFamily="2" charset="-122"/>
              </a:endParaRPr>
            </a:p>
          </p:txBody>
        </p:sp>
        <p:sp>
          <p:nvSpPr>
            <p:cNvPr id="451628" name="Rectangle 44"/>
            <p:cNvSpPr>
              <a:spLocks noChangeArrowheads="1"/>
            </p:cNvSpPr>
            <p:nvPr/>
          </p:nvSpPr>
          <p:spPr bwMode="auto">
            <a:xfrm>
              <a:off x="884" y="339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7 </a:t>
              </a:r>
              <a:r>
                <a:rPr kumimoji="1" lang="zh-CN" altLang="en-US" b="1">
                  <a:solidFill>
                    <a:srgbClr val="000099"/>
                  </a:solidFill>
                  <a:latin typeface="+mn-lt"/>
                  <a:ea typeface="黑体" panose="02010609060101010101" pitchFamily="2" charset="-122"/>
                </a:rPr>
                <a:t>字节</a:t>
              </a:r>
              <a:endParaRPr kumimoji="1" lang="zh-CN" altLang="en-US" b="1">
                <a:solidFill>
                  <a:srgbClr val="000099"/>
                </a:solidFill>
                <a:latin typeface="+mn-lt"/>
                <a:ea typeface="黑体" panose="02010609060101010101" pitchFamily="2" charset="-122"/>
              </a:endParaRPr>
            </a:p>
          </p:txBody>
        </p:sp>
        <p:sp>
          <p:nvSpPr>
            <p:cNvPr id="451629" name="Rectangle 45"/>
            <p:cNvSpPr>
              <a:spLocks noChangeArrowheads="1"/>
            </p:cNvSpPr>
            <p:nvPr/>
          </p:nvSpPr>
          <p:spPr bwMode="auto">
            <a:xfrm>
              <a:off x="2266" y="3380"/>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1 </a:t>
              </a:r>
              <a:r>
                <a:rPr kumimoji="1" lang="zh-CN" altLang="en-US" b="1" dirty="0">
                  <a:solidFill>
                    <a:srgbClr val="000099"/>
                  </a:solidFill>
                  <a:latin typeface="+mn-lt"/>
                  <a:ea typeface="黑体" panose="02010609060101010101" pitchFamily="2" charset="-122"/>
                </a:rPr>
                <a:t>字节</a:t>
              </a:r>
              <a:endParaRPr kumimoji="1" lang="zh-CN" altLang="en-US" b="1" dirty="0">
                <a:solidFill>
                  <a:srgbClr val="000099"/>
                </a:solidFill>
                <a:latin typeface="+mn-lt"/>
                <a:ea typeface="黑体" panose="02010609060101010101" pitchFamily="2" charset="-122"/>
              </a:endParaRPr>
            </a:p>
          </p:txBody>
        </p:sp>
        <p:sp>
          <p:nvSpPr>
            <p:cNvPr id="451630" name="Line 46"/>
            <p:cNvSpPr>
              <a:spLocks noChangeShapeType="1"/>
            </p:cNvSpPr>
            <p:nvPr/>
          </p:nvSpPr>
          <p:spPr bwMode="auto">
            <a:xfrm flipV="1">
              <a:off x="131" y="3294"/>
              <a:ext cx="184" cy="310"/>
            </a:xfrm>
            <a:prstGeom prst="line">
              <a:avLst/>
            </a:prstGeom>
            <a:noFill/>
            <a:ln w="1270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51631" name="Line 47"/>
            <p:cNvSpPr>
              <a:spLocks noChangeShapeType="1"/>
            </p:cNvSpPr>
            <p:nvPr/>
          </p:nvSpPr>
          <p:spPr bwMode="auto">
            <a:xfrm>
              <a:off x="969" y="3302"/>
              <a:ext cx="1911" cy="302"/>
            </a:xfrm>
            <a:prstGeom prst="line">
              <a:avLst/>
            </a:prstGeom>
            <a:noFill/>
            <a:ln w="1270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51632" name="Text Box 48"/>
            <p:cNvSpPr txBox="1">
              <a:spLocks noChangeArrowheads="1"/>
            </p:cNvSpPr>
            <p:nvPr/>
          </p:nvSpPr>
          <p:spPr bwMode="auto">
            <a:xfrm>
              <a:off x="1158" y="3613"/>
              <a:ext cx="25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dirty="0">
                  <a:solidFill>
                    <a:srgbClr val="000099"/>
                  </a:solidFill>
                  <a:latin typeface="+mn-lt"/>
                  <a:ea typeface="黑体" panose="02010609060101010101" pitchFamily="2" charset="-122"/>
                </a:rPr>
                <a:t>…</a:t>
              </a:r>
              <a:endParaRPr kumimoji="1" lang="en-US" altLang="zh-CN" sz="2000" b="1" dirty="0">
                <a:solidFill>
                  <a:srgbClr val="000099"/>
                </a:solidFill>
                <a:latin typeface="+mn-lt"/>
                <a:ea typeface="黑体" panose="02010609060101010101" pitchFamily="2" charset="-122"/>
              </a:endParaRPr>
            </a:p>
          </p:txBody>
        </p:sp>
        <p:grpSp>
          <p:nvGrpSpPr>
            <p:cNvPr id="451633" name="Group 49"/>
            <p:cNvGrpSpPr/>
            <p:nvPr/>
          </p:nvGrpSpPr>
          <p:grpSpPr bwMode="auto">
            <a:xfrm>
              <a:off x="158" y="2659"/>
              <a:ext cx="817" cy="625"/>
              <a:chOff x="158" y="2659"/>
              <a:chExt cx="817" cy="625"/>
            </a:xfrm>
          </p:grpSpPr>
          <p:grpSp>
            <p:nvGrpSpPr>
              <p:cNvPr id="451634" name="Group 50"/>
              <p:cNvGrpSpPr/>
              <p:nvPr/>
            </p:nvGrpSpPr>
            <p:grpSpPr bwMode="auto">
              <a:xfrm>
                <a:off x="333" y="2976"/>
                <a:ext cx="642" cy="308"/>
                <a:chOff x="333" y="2976"/>
                <a:chExt cx="642" cy="308"/>
              </a:xfrm>
            </p:grpSpPr>
            <p:sp>
              <p:nvSpPr>
                <p:cNvPr id="451635" name="Rectangle 51"/>
                <p:cNvSpPr>
                  <a:spLocks noChangeArrowheads="1"/>
                </p:cNvSpPr>
                <p:nvPr/>
              </p:nvSpPr>
              <p:spPr bwMode="auto">
                <a:xfrm>
                  <a:off x="333" y="2976"/>
                  <a:ext cx="642" cy="308"/>
                </a:xfrm>
                <a:prstGeom prst="rect">
                  <a:avLst/>
                </a:prstGeom>
                <a:solidFill>
                  <a:srgbClr val="FFFF99"/>
                </a:solidFill>
                <a:ln w="2857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51636" name="Rectangle 52"/>
                <p:cNvSpPr>
                  <a:spLocks noChangeArrowheads="1"/>
                </p:cNvSpPr>
                <p:nvPr/>
              </p:nvSpPr>
              <p:spPr bwMode="auto">
                <a:xfrm>
                  <a:off x="419" y="303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8 </a:t>
                  </a:r>
                  <a:r>
                    <a:rPr kumimoji="1" lang="zh-CN" altLang="en-US" b="1">
                      <a:solidFill>
                        <a:srgbClr val="000099"/>
                      </a:solidFill>
                      <a:latin typeface="+mn-lt"/>
                      <a:ea typeface="黑体" panose="02010609060101010101" pitchFamily="2" charset="-122"/>
                    </a:rPr>
                    <a:t>字节</a:t>
                  </a:r>
                  <a:endParaRPr kumimoji="1" lang="zh-CN" altLang="en-US" b="1">
                    <a:solidFill>
                      <a:srgbClr val="000099"/>
                    </a:solidFill>
                    <a:latin typeface="+mn-lt"/>
                    <a:ea typeface="黑体" panose="02010609060101010101" pitchFamily="2" charset="-122"/>
                  </a:endParaRPr>
                </a:p>
              </p:txBody>
            </p:sp>
          </p:grpSp>
          <p:sp>
            <p:nvSpPr>
              <p:cNvPr id="451637" name="AutoShape 53"/>
              <p:cNvSpPr>
                <a:spLocks noChangeArrowheads="1"/>
              </p:cNvSpPr>
              <p:nvPr/>
            </p:nvSpPr>
            <p:spPr bwMode="auto">
              <a:xfrm>
                <a:off x="171" y="2679"/>
                <a:ext cx="400" cy="241"/>
              </a:xfrm>
              <a:prstGeom prst="wedgeRoundRectCallout">
                <a:avLst>
                  <a:gd name="adj1" fmla="val 48000"/>
                  <a:gd name="adj2" fmla="val 139880"/>
                  <a:gd name="adj3" fmla="val 16667"/>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51638" name="Rectangle 54"/>
              <p:cNvSpPr>
                <a:spLocks noChangeArrowheads="1"/>
              </p:cNvSpPr>
              <p:nvPr/>
            </p:nvSpPr>
            <p:spPr bwMode="auto">
              <a:xfrm>
                <a:off x="158" y="2659"/>
                <a:ext cx="46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插入</a:t>
                </a:r>
                <a:endParaRPr kumimoji="1" lang="zh-CN" altLang="en-US" sz="2000" b="1" dirty="0">
                  <a:solidFill>
                    <a:srgbClr val="000099"/>
                  </a:solidFill>
                  <a:latin typeface="+mn-lt"/>
                  <a:ea typeface="黑体" panose="02010609060101010101" pitchFamily="2" charset="-122"/>
                </a:endParaRPr>
              </a:p>
            </p:txBody>
          </p:sp>
        </p:grpSp>
      </p:grpSp>
      <p:sp>
        <p:nvSpPr>
          <p:cNvPr id="2" name="灯片编号占位符 1"/>
          <p:cNvSpPr>
            <a:spLocks noGrp="1"/>
          </p:cNvSpPr>
          <p:nvPr>
            <p:ph type="sldNum" sz="quarter" idx="12"/>
          </p:nvPr>
        </p:nvSpPr>
        <p:spPr/>
        <p:txBody>
          <a:bodyPr/>
          <a:p>
            <a:fld id="{14338B79-8FD5-46F1-8A19-651A319ADB19}" type="slidenum">
              <a:rPr lang="zh-CN" altLang="en-US"/>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5164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51622"/>
                                        </p:tgtEl>
                                        <p:attrNameLst>
                                          <p:attrName>style.visibility</p:attrName>
                                        </p:attrNameLst>
                                      </p:cBhvr>
                                      <p:to>
                                        <p:strVal val="visible"/>
                                      </p:to>
                                    </p:set>
                                  </p:childTnLst>
                                </p:cTn>
                              </p:par>
                            </p:childTnLst>
                          </p:cTn>
                        </p:par>
                        <p:par>
                          <p:cTn id="10" fill="hold">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451622"/>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39" grpId="0" animBg="1"/>
      <p:bldP spid="451640" grpId="0" animBg="1"/>
    </p:bldLst>
  </p:timing>
</p:sld>
</file>

<file path=ppt/tags/tag1.xml><?xml version="1.0" encoding="utf-8"?>
<p:tagLst xmlns:p="http://schemas.openxmlformats.org/presentationml/2006/main">
  <p:tag name="KSO_WM_UNIT_TABLE_BEAUTIFY" val="smartTable{7f5d0bce-61d1-45bf-946b-6a91f8d82be2}"/>
</p:tagLst>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CN(myzh)Icon</Template>
  <TotalTime>0</TotalTime>
  <Words>22312</Words>
  <Application>WPS 演示</Application>
  <PresentationFormat>A4 纸张(210x297 毫米)</PresentationFormat>
  <Paragraphs>2940</Paragraphs>
  <Slides>154</Slides>
  <Notes>110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154</vt:i4>
      </vt:variant>
    </vt:vector>
  </HeadingPairs>
  <TitlesOfParts>
    <vt:vector size="174" baseType="lpstr">
      <vt:lpstr>Arial</vt:lpstr>
      <vt:lpstr>宋体</vt:lpstr>
      <vt:lpstr>Wingdings</vt:lpstr>
      <vt:lpstr>Times New Roman</vt:lpstr>
      <vt:lpstr>黑体</vt:lpstr>
      <vt:lpstr>Comic Sans MS</vt:lpstr>
      <vt:lpstr>幼圆</vt:lpstr>
      <vt:lpstr>Arial Rounded MT Bold</vt:lpstr>
      <vt:lpstr>微软雅黑</vt:lpstr>
      <vt:lpstr>Arial Unicode MS</vt:lpstr>
      <vt:lpstr>华文行楷</vt:lpstr>
      <vt:lpstr>Wingdings 2</vt:lpstr>
      <vt:lpstr>华文新魏</vt:lpstr>
      <vt:lpstr>Symbol</vt:lpstr>
      <vt:lpstr>Courier New</vt:lpstr>
      <vt:lpstr>Tahoma</vt:lpstr>
      <vt:lpstr>Symbol</vt:lpstr>
      <vt:lpstr>CN(myzh)Icon</vt:lpstr>
      <vt:lpstr>Visio.Drawing.11</vt:lpstr>
      <vt:lpstr>Visio.Drawing.6</vt:lpstr>
      <vt:lpstr>物理层回顾</vt:lpstr>
      <vt:lpstr>常用编码方式</vt:lpstr>
      <vt:lpstr>PowerPoint 演示文稿</vt:lpstr>
      <vt:lpstr>PowerPoint 演示文稿</vt:lpstr>
      <vt:lpstr>第 3 章  数据链路层</vt:lpstr>
      <vt:lpstr>重难点</vt:lpstr>
      <vt:lpstr>第 3 章  数据链路层</vt:lpstr>
      <vt:lpstr>数据链路层使用的信道</vt:lpstr>
      <vt:lpstr>数据链路层的简单模型</vt:lpstr>
      <vt:lpstr>数据链路层的简单模型( 续）</vt:lpstr>
      <vt:lpstr>3.1  使用点对点信道的数据链路层</vt:lpstr>
      <vt:lpstr>3.1.1  数据链路和帧  </vt:lpstr>
      <vt:lpstr>3.1.1  数据链路和帧  </vt:lpstr>
      <vt:lpstr>数据链路层传送的是帧</vt:lpstr>
      <vt:lpstr> </vt:lpstr>
      <vt:lpstr>PowerPoint 演示文稿</vt:lpstr>
      <vt:lpstr>PowerPoint 演示文稿</vt:lpstr>
      <vt:lpstr>3.1.2  三个基本问题 </vt:lpstr>
      <vt:lpstr>1.  封装成帧</vt:lpstr>
      <vt:lpstr>用控制字符进行帧定界的方法举例 </vt:lpstr>
      <vt:lpstr>2.  透明传输</vt:lpstr>
      <vt:lpstr>解决透明传输问题</vt:lpstr>
      <vt:lpstr>用字节填充法解决透明传输的问题 </vt:lpstr>
      <vt:lpstr>3.  差错检测</vt:lpstr>
      <vt:lpstr>循环冗余检验的原理 </vt:lpstr>
      <vt:lpstr>冗余码的计算 </vt:lpstr>
      <vt:lpstr>冗余码的计算举例 </vt:lpstr>
      <vt:lpstr>循环冗余检验的原理说明 </vt:lpstr>
      <vt:lpstr>帧检验序列 FCS </vt:lpstr>
      <vt:lpstr>接收端对收到的每一帧进行 CRC 检验 </vt:lpstr>
      <vt:lpstr>应当注意 </vt:lpstr>
      <vt:lpstr>应当注意 </vt:lpstr>
      <vt:lpstr>3.2  点对点协议 PPP</vt:lpstr>
      <vt:lpstr>3.2.1  PPP 协议的特点 </vt:lpstr>
      <vt:lpstr>用户到 ISP 的链路使用 PPP 协议 </vt:lpstr>
      <vt:lpstr>1. PPP 协议应满足的需求 </vt:lpstr>
      <vt:lpstr>1. PPP 协议应满足的需求（续） </vt:lpstr>
      <vt:lpstr>2. PPP 协议不需要的功能</vt:lpstr>
      <vt:lpstr>3. PPP 协议的组成 </vt:lpstr>
      <vt:lpstr>3.2.2   PPP 协议的帧格式</vt:lpstr>
      <vt:lpstr>PPP 协议的帧格式</vt:lpstr>
      <vt:lpstr>透明传输问题 </vt:lpstr>
      <vt:lpstr>字符填充 </vt:lpstr>
      <vt:lpstr>零比特填充 </vt:lpstr>
      <vt:lpstr>零比特填充 </vt:lpstr>
      <vt:lpstr> 不提供使用序号和确认的可靠传输 </vt:lpstr>
      <vt:lpstr> 3.2.3   PPP 协议的工作状态 </vt:lpstr>
      <vt:lpstr>PowerPoint 演示文稿</vt:lpstr>
      <vt:lpstr>3.3  使用广播信道的数据链路层</vt:lpstr>
      <vt:lpstr>3.3.1  局域网的数据链路层 </vt:lpstr>
      <vt:lpstr>PowerPoint 演示文稿</vt:lpstr>
      <vt:lpstr>局域网拓扑结构</vt:lpstr>
      <vt:lpstr>介质访问控制方法</vt:lpstr>
      <vt:lpstr>介质访问控制方法</vt:lpstr>
      <vt:lpstr>介质访问控制方法</vt:lpstr>
      <vt:lpstr> 1.  以太网的两个标准  </vt:lpstr>
      <vt:lpstr>数据链路层的两个子层 </vt:lpstr>
      <vt:lpstr>局域网对 LLC 子层是透明的 </vt:lpstr>
      <vt:lpstr>一般不考虑 LLC 子层 </vt:lpstr>
      <vt:lpstr>2.  适配器的作用  </vt:lpstr>
      <vt:lpstr>计算机通过适配器和局域网进行通信 </vt:lpstr>
      <vt:lpstr>3.3.2   CSMA/CD 协议 </vt:lpstr>
      <vt:lpstr>以太网采用广播方式发送 </vt:lpstr>
      <vt:lpstr>以太网采取了两种重要的措施 </vt:lpstr>
      <vt:lpstr>以太网提供的服务 </vt:lpstr>
      <vt:lpstr>以太网采取了两种重要的措施</vt:lpstr>
      <vt:lpstr>CSMA/CD协议 </vt:lpstr>
      <vt:lpstr>为什么要进行碰撞检测？</vt:lpstr>
      <vt:lpstr>如何实现 碰撞检测</vt:lpstr>
      <vt:lpstr>检测到碰撞后</vt:lpstr>
      <vt:lpstr>CSMA/CD 重要特性</vt:lpstr>
      <vt:lpstr>PowerPoint 演示文稿</vt:lpstr>
      <vt:lpstr>信号传播时延对载波监听的影响 </vt:lpstr>
      <vt:lpstr>PowerPoint 演示文稿</vt:lpstr>
      <vt:lpstr>争用期</vt:lpstr>
      <vt:lpstr>二进制指数类型退避算法  (truncated binary exponential type)</vt:lpstr>
      <vt:lpstr>争用期的长度 </vt:lpstr>
      <vt:lpstr>最短有效帧长 </vt:lpstr>
      <vt:lpstr>强化碰撞 </vt:lpstr>
      <vt:lpstr>人为干扰信号 </vt:lpstr>
      <vt:lpstr>CSMA/CD的优缺点</vt:lpstr>
      <vt:lpstr>3.3.3 使用集线器的星形拓扑</vt:lpstr>
      <vt:lpstr>PowerPoint 演示文稿</vt:lpstr>
      <vt:lpstr>PowerPoint 演示文稿</vt:lpstr>
      <vt:lpstr>3.3.5  以太网的 MAC 层</vt:lpstr>
      <vt:lpstr>1.  MAC 层的硬件地址 </vt:lpstr>
      <vt:lpstr>PowerPoint 演示文稿</vt:lpstr>
      <vt:lpstr>Ethernet物理地址</vt:lpstr>
      <vt:lpstr>网卡检查 MAC 地址</vt:lpstr>
      <vt:lpstr>适配器检查 MAC 地址 </vt:lpstr>
      <vt:lpstr>基本问题回顾</vt:lpstr>
      <vt:lpstr>2. MAC 帧的格式 </vt:lpstr>
      <vt:lpstr>以太网V2的 MAC 帧格式</vt:lpstr>
      <vt:lpstr>以太网 V2 的 MAC 帧格式</vt:lpstr>
      <vt:lpstr>以太网 V2 的 MAC 帧格式</vt:lpstr>
      <vt:lpstr>以太网 V2 的 MAC 帧格式</vt:lpstr>
      <vt:lpstr>以太网 V2 的 MAC 帧格式</vt:lpstr>
      <vt:lpstr>以太网 V2 的 MAC 帧格式</vt:lpstr>
      <vt:lpstr>以太网 V2 的 MAC 帧格式</vt:lpstr>
      <vt:lpstr>无效的 MAC 帧 </vt:lpstr>
      <vt:lpstr>IEEE 802.3 MAC 帧格式</vt:lpstr>
      <vt:lpstr>帧间最小间隔 </vt:lpstr>
      <vt:lpstr>3.4  扩展的以太网</vt:lpstr>
      <vt:lpstr>3.4.1  在物理层扩展以太网</vt:lpstr>
      <vt:lpstr>3.4.1  在物理层扩展以太网</vt:lpstr>
      <vt:lpstr>3.3.3  使用集线器的星形拓扑</vt:lpstr>
      <vt:lpstr>使用集线器的双绞线以太网 </vt:lpstr>
      <vt:lpstr>星形以太网 10BASE-T </vt:lpstr>
      <vt:lpstr>星形以太网 10BASE-T </vt:lpstr>
      <vt:lpstr>10BASE-T 以太网在局域网中的统治地位</vt:lpstr>
      <vt:lpstr>集线器的一些特点 </vt:lpstr>
      <vt:lpstr>具有三个接口的集线器 </vt:lpstr>
      <vt:lpstr>PowerPoint 演示文稿</vt:lpstr>
      <vt:lpstr>用集线器扩展以太网 </vt:lpstr>
      <vt:lpstr>3.4.2  在数据链路层扩展以太网 </vt:lpstr>
      <vt:lpstr>1. 以太网交换机的特点</vt:lpstr>
      <vt:lpstr>1. 以太网交换机的特点</vt:lpstr>
      <vt:lpstr>以太网交换机的优点</vt:lpstr>
      <vt:lpstr>以太网交换机的交换方式</vt:lpstr>
      <vt:lpstr>2. 以太网交换机的自学习功能</vt:lpstr>
      <vt:lpstr>按照以下自学习算法 处理收到的帧和建立交换表</vt:lpstr>
      <vt:lpstr>按照以下自学习算法 处理收到的帧和建立交换表</vt:lpstr>
      <vt:lpstr>按照以下自学习算法 处理收到的帧和建立交换表</vt:lpstr>
      <vt:lpstr>交换机自学习和转发帧的步骤归纳 </vt:lpstr>
      <vt:lpstr>PowerPoint 演示文稿</vt:lpstr>
      <vt:lpstr>PowerPoint 演示文稿</vt:lpstr>
      <vt:lpstr>练习（答案）</vt:lpstr>
      <vt:lpstr>3. 从总线以太网到星形以太网</vt:lpstr>
      <vt:lpstr>3.4.3  虚拟局域网</vt:lpstr>
      <vt:lpstr>PowerPoint 演示文稿</vt:lpstr>
      <vt:lpstr>PowerPoint 演示文稿</vt:lpstr>
      <vt:lpstr>PowerPoint 演示文稿</vt:lpstr>
      <vt:lpstr>PowerPoint 演示文稿</vt:lpstr>
      <vt:lpstr>虚拟局域网使用的以太网帧格式</vt:lpstr>
      <vt:lpstr>虚拟局域网使用的以太网帧格式</vt:lpstr>
      <vt:lpstr>3.5  高速以太网</vt:lpstr>
      <vt:lpstr>3.5.1  100BASE-T 以太网</vt:lpstr>
      <vt:lpstr>100BASE-T 以太网的特点</vt:lpstr>
      <vt:lpstr>100 Mbit/s 以太网的三种不同的物理层标准 </vt:lpstr>
      <vt:lpstr>3.5.2  吉比特以太网</vt:lpstr>
      <vt:lpstr>吉比特以太网的物理层 </vt:lpstr>
      <vt:lpstr>半双工方式工作的吉比特以太网</vt:lpstr>
      <vt:lpstr>载波延伸</vt:lpstr>
      <vt:lpstr>分组突发</vt:lpstr>
      <vt:lpstr>全双工方式工作的吉比特以太网</vt:lpstr>
      <vt:lpstr>吉比特以太网的配置举例 </vt:lpstr>
      <vt:lpstr>3.5.3   10 吉比特以太网和更快的以太网</vt:lpstr>
      <vt:lpstr>10 吉比特以太网的物理层</vt:lpstr>
      <vt:lpstr>更快的以太网</vt:lpstr>
      <vt:lpstr>40GE/100GE 的物理层</vt:lpstr>
      <vt:lpstr>端到端的以太网传输 </vt:lpstr>
      <vt:lpstr>以太网从 10 Mbit/s 到100 Gbit/s 的演进 </vt:lpstr>
      <vt:lpstr>3.5.4  使用以太网进行宽带接入</vt:lpstr>
      <vt:lpstr>PPPoE</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一页千秋z</cp:lastModifiedBy>
  <cp:revision>63</cp:revision>
  <dcterms:created xsi:type="dcterms:W3CDTF">2016-10-04T02:36:00Z</dcterms:created>
  <dcterms:modified xsi:type="dcterms:W3CDTF">2019-11-27T16:51:11Z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2052-11.1.0.9208</vt:lpwstr>
  </property>
</Properties>
</file>