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Default Extension="bin" ContentType="application/vnd.openxmlformats-officedocument.oleObject"/>
  <Default Extension="wmf" ContentType="image/x-wm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drawings/vmlDrawing1.vml" ContentType="application/vnd.openxmlformats-officedocument.vmlDrawing"/>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10.xml" ContentType="application/vnd.openxmlformats-officedocument.presentationml.notesSlide+xml"/>
  <Override PartName="/ppt/drawings/vmlDrawing2.vml" ContentType="application/vnd.openxmlformats-officedocument.vmlDrawing"/>
  <Override PartName="/ppt/slides/slide13.xml" ContentType="application/vnd.openxmlformats-officedocument.presentationml.slide+xml"/>
  <Override PartName="/ppt/notesSlides/notesSlide11.xml" ContentType="application/vnd.openxmlformats-officedocument.presentationml.notesSlide+xml"/>
  <Override PartName="/ppt/slides/slide14.xml" ContentType="application/vnd.openxmlformats-officedocument.presentationml.slide+xml"/>
  <Override PartName="/ppt/notesSlides/notesSlide12.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notesSlides/notesSlide13.xml" ContentType="application/vnd.openxmlformats-officedocument.presentationml.notesSlide+xml"/>
  <Override PartName="/ppt/slides/slide17.xml" ContentType="application/vnd.openxmlformats-officedocument.presentationml.slide+xml"/>
  <Override PartName="/ppt/notesSlides/notesSlide14.xml" ContentType="application/vnd.openxmlformats-officedocument.presentationml.notesSlide+xml"/>
  <Override PartName="/ppt/slides/slide18.xml" ContentType="application/vnd.openxmlformats-officedocument.presentationml.slide+xml"/>
  <Override PartName="/ppt/notesSlides/notesSlide15.xml" ContentType="application/vnd.openxmlformats-officedocument.presentationml.notesSlide+xml"/>
  <Override PartName="/ppt/slides/slide19.xml" ContentType="application/vnd.openxmlformats-officedocument.presentationml.slide+xml"/>
  <Override PartName="/ppt/notesSlides/notesSlide16.xml" ContentType="application/vnd.openxmlformats-officedocument.presentationml.notesSlide+xml"/>
  <Override PartName="/ppt/slides/slide20.xml" ContentType="application/vnd.openxmlformats-officedocument.presentationml.slide+xml"/>
  <Override PartName="/ppt/notesSlides/notesSlide17.xml" ContentType="application/vnd.openxmlformats-officedocument.presentationml.notesSlide+xml"/>
  <Override PartName="/ppt/slides/slide21.xml" ContentType="application/vnd.openxmlformats-officedocument.presentationml.slide+xml"/>
  <Override PartName="/ppt/notesSlides/notesSlide18.xml" ContentType="application/vnd.openxmlformats-officedocument.presentationml.notesSlide+xml"/>
  <Override PartName="/ppt/slides/slide22.xml" ContentType="application/vnd.openxmlformats-officedocument.presentationml.slide+xml"/>
  <Override PartName="/ppt/notesSlides/notesSlide19.xml" ContentType="application/vnd.openxmlformats-officedocument.presentationml.notesSlide+xml"/>
  <Override PartName="/ppt/slides/slide23.xml" ContentType="application/vnd.openxmlformats-officedocument.presentationml.slide+xml"/>
  <Override PartName="/ppt/notesSlides/notesSlide20.xml" ContentType="application/vnd.openxmlformats-officedocument.presentationml.notesSlide+xml"/>
  <Override PartName="/ppt/slides/slide24.xml" ContentType="application/vnd.openxmlformats-officedocument.presentationml.slide+xml"/>
  <Override PartName="/ppt/notesSlides/notesSlide21.xml" ContentType="application/vnd.openxmlformats-officedocument.presentationml.notesSlide+xml"/>
  <Override PartName="/ppt/slides/slide25.xml" ContentType="application/vnd.openxmlformats-officedocument.presentationml.slide+xml"/>
  <Override PartName="/ppt/notesSlides/notesSlide22.xml" ContentType="application/vnd.openxmlformats-officedocument.presentationml.notesSlide+xml"/>
  <Override PartName="/ppt/slides/slide26.xml" ContentType="application/vnd.openxmlformats-officedocument.presentationml.slide+xml"/>
  <Override PartName="/ppt/slides/slide27.xml" ContentType="application/vnd.openxmlformats-officedocument.presentationml.slide+xml"/>
  <Override PartName="/ppt/notesSlides/notesSlide23.xml" ContentType="application/vnd.openxmlformats-officedocument.presentationml.notesSlide+xml"/>
  <Override PartName="/ppt/slides/slide28.xml" ContentType="application/vnd.openxmlformats-officedocument.presentationml.slide+xml"/>
  <Override PartName="/ppt/notesSlides/notesSlide24.xml" ContentType="application/vnd.openxmlformats-officedocument.presentationml.notesSlide+xml"/>
  <Override PartName="/ppt/slides/slide29.xml" ContentType="application/vnd.openxmlformats-officedocument.presentationml.slide+xml"/>
  <Override PartName="/ppt/notesSlides/notesSlide25.xml" ContentType="application/vnd.openxmlformats-officedocument.presentationml.notesSlide+xml"/>
  <Override PartName="/ppt/slides/slide30.xml" ContentType="application/vnd.openxmlformats-officedocument.presentationml.slide+xml"/>
  <Override PartName="/ppt/notesSlides/notesSlide26.xml" ContentType="application/vnd.openxmlformats-officedocument.presentationml.notesSlide+xml"/>
  <Override PartName="/ppt/slides/slide31.xml" ContentType="application/vnd.openxmlformats-officedocument.presentationml.slide+xml"/>
  <Override PartName="/ppt/notesSlides/notesSlide27.xml" ContentType="application/vnd.openxmlformats-officedocument.presentationml.notesSlide+xml"/>
  <Override PartName="/ppt/slides/slide32.xml" ContentType="application/vnd.openxmlformats-officedocument.presentationml.slide+xml"/>
  <Override PartName="/ppt/notesSlides/notesSlide28.xml" ContentType="application/vnd.openxmlformats-officedocument.presentationml.notesSlide+xml"/>
  <Override PartName="/ppt/slides/slide33.xml" ContentType="application/vnd.openxmlformats-officedocument.presentationml.slide+xml"/>
  <Override PartName="/ppt/notesSlides/notesSlide29.xml" ContentType="application/vnd.openxmlformats-officedocument.presentationml.notesSlide+xml"/>
  <Override PartName="/ppt/slides/slide34.xml" ContentType="application/vnd.openxmlformats-officedocument.presentationml.slide+xml"/>
  <Override PartName="/ppt/notesSlides/notesSlide30.xml" ContentType="application/vnd.openxmlformats-officedocument.presentationml.notesSlide+xml"/>
  <Override PartName="/ppt/slides/slide35.xml" ContentType="application/vnd.openxmlformats-officedocument.presentationml.slide+xml"/>
  <Override PartName="/ppt/notesSlides/notesSlide31.xml" ContentType="application/vnd.openxmlformats-officedocument.presentationml.notesSlide+xml"/>
  <Override PartName="/ppt/slides/slide36.xml" ContentType="application/vnd.openxmlformats-officedocument.presentationml.slide+xml"/>
  <Override PartName="/ppt/notesSlides/notesSlide32.xml" ContentType="application/vnd.openxmlformats-officedocument.presentationml.notesSlide+xml"/>
  <Override PartName="/ppt/slides/slide37.xml" ContentType="application/vnd.openxmlformats-officedocument.presentationml.slide+xml"/>
  <Override PartName="/ppt/notesSlides/notesSlide33.xml" ContentType="application/vnd.openxmlformats-officedocument.presentationml.notesSlide+xml"/>
  <Override PartName="/ppt/slides/slide38.xml" ContentType="application/vnd.openxmlformats-officedocument.presentationml.slide+xml"/>
  <Override PartName="/ppt/notesSlides/notesSlide34.xml" ContentType="application/vnd.openxmlformats-officedocument.presentationml.notesSlide+xml"/>
  <Override PartName="/ppt/slides/slide39.xml" ContentType="application/vnd.openxmlformats-officedocument.presentationml.slide+xml"/>
  <Override PartName="/ppt/notesSlides/notesSlide35.xml" ContentType="application/vnd.openxmlformats-officedocument.presentationml.notesSlide+xml"/>
  <Override PartName="/ppt/slides/slide40.xml" ContentType="application/vnd.openxmlformats-officedocument.presentationml.slide+xml"/>
  <Override PartName="/ppt/notesSlides/notesSlide36.xml" ContentType="application/vnd.openxmlformats-officedocument.presentationml.notesSlide+xml"/>
  <Override PartName="/ppt/slides/slide41.xml" ContentType="application/vnd.openxmlformats-officedocument.presentationml.slide+xml"/>
  <Override PartName="/ppt/notesSlides/notesSlide37.xml" ContentType="application/vnd.openxmlformats-officedocument.presentationml.notesSlide+xml"/>
  <Override PartName="/ppt/slides/slide42.xml" ContentType="application/vnd.openxmlformats-officedocument.presentationml.slide+xml"/>
  <Override PartName="/ppt/notesSlides/notesSlide38.xml" ContentType="application/vnd.openxmlformats-officedocument.presentationml.notesSlide+xml"/>
  <Override PartName="/ppt/slides/slide43.xml" ContentType="application/vnd.openxmlformats-officedocument.presentationml.slide+xml"/>
  <Override PartName="/ppt/notesSlides/notesSlide39.xml" ContentType="application/vnd.openxmlformats-officedocument.presentationml.notesSlide+xml"/>
  <Override PartName="/ppt/slides/slide44.xml" ContentType="application/vnd.openxmlformats-officedocument.presentationml.slide+xml"/>
  <Override PartName="/ppt/notesSlides/notesSlide40.xml" ContentType="application/vnd.openxmlformats-officedocument.presentationml.notesSlide+xml"/>
  <Override PartName="/ppt/slides/slide45.xml" ContentType="application/vnd.openxmlformats-officedocument.presentationml.slide+xml"/>
  <Override PartName="/ppt/notesSlides/notesSlide41.xml" ContentType="application/vnd.openxmlformats-officedocument.presentationml.notesSlide+xml"/>
  <Override PartName="/ppt/slides/slide46.xml" ContentType="application/vnd.openxmlformats-officedocument.presentationml.slide+xml"/>
  <Override PartName="/ppt/notesSlides/notesSlide42.xml" ContentType="application/vnd.openxmlformats-officedocument.presentationml.notesSlide+xml"/>
  <Override PartName="/ppt/slides/slide47.xml" ContentType="application/vnd.openxmlformats-officedocument.presentationml.slide+xml"/>
  <Override PartName="/ppt/slides/slide48.xml" ContentType="application/vnd.openxmlformats-officedocument.presentationml.slide+xml"/>
  <Override PartName="/ppt/notesSlides/notesSlide43.xml" ContentType="application/vnd.openxmlformats-officedocument.presentationml.notesSlide+xml"/>
  <Override PartName="/ppt/slides/slide49.xml" ContentType="application/vnd.openxmlformats-officedocument.presentationml.slide+xml"/>
  <Override PartName="/ppt/notesSlides/notesSlide44.xml" ContentType="application/vnd.openxmlformats-officedocument.presentationml.notesSlide+xml"/>
  <Override PartName="/ppt/slides/slide50.xml" ContentType="application/vnd.openxmlformats-officedocument.presentationml.slide+xml"/>
  <Override PartName="/ppt/notesSlides/notesSlide45.xml" ContentType="application/vnd.openxmlformats-officedocument.presentationml.notesSlide+xml"/>
  <Override PartName="/ppt/slides/slide51.xml" ContentType="application/vnd.openxmlformats-officedocument.presentationml.slide+xml"/>
  <Override PartName="/ppt/notesSlides/notesSlide46.xml" ContentType="application/vnd.openxmlformats-officedocument.presentationml.notes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Slides/notesSlide47.xml" ContentType="application/vnd.openxmlformats-officedocument.presentationml.notesSlide+xml"/>
  <Override PartName="/ppt/slides/slide59.xml" ContentType="application/vnd.openxmlformats-officedocument.presentationml.slide+xml"/>
  <Override PartName="/ppt/slides/slide60.xml" ContentType="application/vnd.openxmlformats-officedocument.presentationml.slide+xml"/>
  <Override PartName="/ppt/drawings/vmlDrawing3.vml" ContentType="application/vnd.openxmlformats-officedocument.vmlDrawing"/>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Slides/notesSlide48.xml" ContentType="application/vnd.openxmlformats-officedocument.presentationml.notesSlide+xml"/>
  <Override PartName="/ppt/slides/slide67.xml" ContentType="application/vnd.openxmlformats-officedocument.presentationml.slide+xml"/>
  <Override PartName="/ppt/notesSlides/notesSlide49.xml" ContentType="application/vnd.openxmlformats-officedocument.presentationml.notesSlide+xml"/>
  <Override PartName="/ppt/slides/slide68.xml" ContentType="application/vnd.openxmlformats-officedocument.presentationml.slide+xml"/>
  <Override PartName="/ppt/notesSlides/notesSlide50.xml" ContentType="application/vnd.openxmlformats-officedocument.presentationml.notesSlide+xml"/>
  <Override PartName="/ppt/slides/slide69.xml" ContentType="application/vnd.openxmlformats-officedocument.presentationml.slide+xml"/>
  <Override PartName="/ppt/notesSlides/notesSlide51.xml" ContentType="application/vnd.openxmlformats-officedocument.presentationml.notesSlide+xml"/>
  <Override PartName="/ppt/slides/slide70.xml" ContentType="application/vnd.openxmlformats-officedocument.presentationml.slide+xml"/>
  <Override PartName="/ppt/notesSlides/notesSlide52.xml" ContentType="application/vnd.openxmlformats-officedocument.presentationml.notesSlide+xml"/>
  <Override PartName="/ppt/slides/slide71.xml" ContentType="application/vnd.openxmlformats-officedocument.presentationml.slide+xml"/>
  <Override PartName="/ppt/notesSlides/notesSlide53.xml" ContentType="application/vnd.openxmlformats-officedocument.presentationml.notesSlide+xml"/>
  <Override PartName="/ppt/slides/slide72.xml" ContentType="application/vnd.openxmlformats-officedocument.presentationml.slide+xml"/>
  <Override PartName="/ppt/notesSlides/notesSlide54.xml" ContentType="application/vnd.openxmlformats-officedocument.presentationml.notesSlide+xml"/>
  <Override PartName="/ppt/slides/slide73.xml" ContentType="application/vnd.openxmlformats-officedocument.presentationml.slide+xml"/>
  <Override PartName="/ppt/notesSlides/notesSlide55.xml" ContentType="application/vnd.openxmlformats-officedocument.presentationml.notesSlide+xml"/>
  <Override PartName="/ppt/slides/slide74.xml" ContentType="application/vnd.openxmlformats-officedocument.presentationml.slide+xml"/>
  <Override PartName="/ppt/notesSlides/notesSlide56.xml" ContentType="application/vnd.openxmlformats-officedocument.presentationml.notesSlide+xml"/>
  <Override PartName="/ppt/slides/slide75.xml" ContentType="application/vnd.openxmlformats-officedocument.presentationml.slide+xml"/>
  <Override PartName="/ppt/notesSlides/notesSlide57.xml" ContentType="application/vnd.openxmlformats-officedocument.presentationml.notesSlide+xml"/>
  <Override PartName="/ppt/slides/slide76.xml" ContentType="application/vnd.openxmlformats-officedocument.presentationml.slide+xml"/>
  <Override PartName="/ppt/notesSlides/notesSlide58.xml" ContentType="application/vnd.openxmlformats-officedocument.presentationml.notesSlide+xml"/>
  <Override PartName="/ppt/slides/slide77.xml" ContentType="application/vnd.openxmlformats-officedocument.presentationml.slide+xml"/>
  <Override PartName="/ppt/notesSlides/notesSlide59.xml" ContentType="application/vnd.openxmlformats-officedocument.presentationml.notesSlide+xml"/>
  <Override PartName="/ppt/slides/slide78.xml" ContentType="application/vnd.openxmlformats-officedocument.presentationml.slide+xml"/>
  <Override PartName="/ppt/notesSlides/notesSlide60.xml" ContentType="application/vnd.openxmlformats-officedocument.presentationml.notesSlide+xml"/>
  <Override PartName="/ppt/slides/slide79.xml" ContentType="application/vnd.openxmlformats-officedocument.presentationml.slide+xml"/>
  <Override PartName="/ppt/notesSlides/notesSlide61.xml" ContentType="application/vnd.openxmlformats-officedocument.presentationml.notesSlide+xml"/>
  <Override PartName="/ppt/slides/slide80.xml" ContentType="application/vnd.openxmlformats-officedocument.presentationml.slide+xml"/>
  <Override PartName="/ppt/notesSlides/notesSlide62.xml" ContentType="application/vnd.openxmlformats-officedocument.presentationml.notesSlide+xml"/>
  <Override PartName="/ppt/slides/slide81.xml" ContentType="application/vnd.openxmlformats-officedocument.presentationml.slide+xml"/>
  <Override PartName="/ppt/notesSlides/notesSlide63.xml" ContentType="application/vnd.openxmlformats-officedocument.presentationml.notesSlide+xml"/>
  <Override PartName="/ppt/slides/slide82.xml" ContentType="application/vnd.openxmlformats-officedocument.presentationml.slide+xml"/>
  <Override PartName="/ppt/notesSlides/notesSlide64.xml" ContentType="application/vnd.openxmlformats-officedocument.presentationml.notesSlide+xml"/>
  <Override PartName="/ppt/slides/slide83.xml" ContentType="application/vnd.openxmlformats-officedocument.presentationml.slide+xml"/>
  <Override PartName="/ppt/notesSlides/notesSlide65.xml" ContentType="application/vnd.openxmlformats-officedocument.presentationml.notesSlide+xml"/>
  <Override PartName="/ppt/slides/slide84.xml" ContentType="application/vnd.openxmlformats-officedocument.presentationml.slide+xml"/>
  <Override PartName="/ppt/notesSlides/notesSlide66.xml" ContentType="application/vnd.openxmlformats-officedocument.presentationml.notesSlide+xml"/>
  <Override PartName="/ppt/slides/slide85.xml" ContentType="application/vnd.openxmlformats-officedocument.presentationml.slide+xml"/>
  <Override PartName="/ppt/notesSlides/notesSlide67.xml" ContentType="application/vnd.openxmlformats-officedocument.presentationml.notes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Slides/notesSlide68.xml" ContentType="application/vnd.openxmlformats-officedocument.presentationml.notesSlide+xml"/>
  <Override PartName="/ppt/slides/slide89.xml" ContentType="application/vnd.openxmlformats-officedocument.presentationml.slide+xml"/>
  <Override PartName="/ppt/notesSlides/notesSlide69.xml" ContentType="application/vnd.openxmlformats-officedocument.presentationml.notesSlide+xml"/>
  <Override PartName="/ppt/slides/slide90.xml" ContentType="application/vnd.openxmlformats-officedocument.presentationml.slide+xml"/>
  <Override PartName="/ppt/notesSlides/notesSlide70.xml" ContentType="application/vnd.openxmlformats-officedocument.presentationml.notesSlide+xml"/>
  <Override PartName="/ppt/slides/slide91.xml" ContentType="application/vnd.openxmlformats-officedocument.presentationml.slide+xml"/>
  <Override PartName="/ppt/slides/slide92.xml" ContentType="application/vnd.openxmlformats-officedocument.presentationml.slide+xml"/>
  <Override PartName="/ppt/notesSlides/notesSlide71.xml" ContentType="application/vnd.openxmlformats-officedocument.presentationml.notesSlide+xml"/>
  <Override PartName="/ppt/slides/slide93.xml" ContentType="application/vnd.openxmlformats-officedocument.presentationml.slide+xml"/>
  <Override PartName="/ppt/notesSlides/notesSlide72.xml" ContentType="application/vnd.openxmlformats-officedocument.presentationml.notesSlide+xml"/>
  <Override PartName="/ppt/slides/slide94.xml" ContentType="application/vnd.openxmlformats-officedocument.presentationml.slide+xml"/>
  <Override PartName="/ppt/notesSlides/notesSlide73.xml" ContentType="application/vnd.openxmlformats-officedocument.presentationml.notesSlide+xml"/>
  <Override PartName="/ppt/slides/slide95.xml" ContentType="application/vnd.openxmlformats-officedocument.presentationml.slide+xml"/>
  <Override PartName="/ppt/notesSlides/notesSlide74.xml" ContentType="application/vnd.openxmlformats-officedocument.presentationml.notesSlide+xml"/>
  <Override PartName="/ppt/slides/slide96.xml" ContentType="application/vnd.openxmlformats-officedocument.presentationml.slide+xml"/>
  <Override PartName="/ppt/notesSlides/notesSlide75.xml" ContentType="application/vnd.openxmlformats-officedocument.presentationml.notesSlide+xml"/>
  <Override PartName="/ppt/slides/slide97.xml" ContentType="application/vnd.openxmlformats-officedocument.presentationml.slide+xml"/>
  <Override PartName="/ppt/notesSlides/notesSlide76.xml" ContentType="application/vnd.openxmlformats-officedocument.presentationml.notesSlide+xml"/>
  <Override PartName="/ppt/slides/slide98.xml" ContentType="application/vnd.openxmlformats-officedocument.presentationml.slide+xml"/>
  <Override PartName="/ppt/notesSlides/notesSlide77.xml" ContentType="application/vnd.openxmlformats-officedocument.presentationml.notesSlide+xml"/>
  <Override PartName="/ppt/slides/slide99.xml" ContentType="application/vnd.openxmlformats-officedocument.presentationml.slide+xml"/>
  <Override PartName="/ppt/notesSlides/notesSlide78.xml" ContentType="application/vnd.openxmlformats-officedocument.presentationml.notesSlide+xml"/>
  <Override PartName="/ppt/slides/slide100.xml" ContentType="application/vnd.openxmlformats-officedocument.presentationml.slide+xml"/>
  <Override PartName="/ppt/notesSlides/notesSlide79.xml" ContentType="application/vnd.openxmlformats-officedocument.presentationml.notesSlide+xml"/>
  <Override PartName="/ppt/slides/slide101.xml" ContentType="application/vnd.openxmlformats-officedocument.presentationml.slide+xml"/>
  <Override PartName="/ppt/notesSlides/notesSlide80.xml" ContentType="application/vnd.openxmlformats-officedocument.presentationml.notes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Slides/notesSlide81.xml" ContentType="application/vnd.openxmlformats-officedocument.presentationml.notesSlide+xml"/>
  <Override PartName="/ppt/slides/slide107.xml" ContentType="application/vnd.openxmlformats-officedocument.presentationml.slide+xml"/>
  <Override PartName="/ppt/notesSlides/notesSlide82.xml" ContentType="application/vnd.openxmlformats-officedocument.presentationml.notes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Slides/notesSlide83.xml" ContentType="application/vnd.openxmlformats-officedocument.presentationml.notes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Slides/notesSlide84.xml" ContentType="application/vnd.openxmlformats-officedocument.presentationml.notesSlide+xml"/>
  <Override PartName="/ppt/slides/slide136.xml" ContentType="application/vnd.openxmlformats-officedocument.presentationml.slide+xml"/>
  <Override PartName="/ppt/notesSlides/notesSlide85.xml" ContentType="application/vnd.openxmlformats-officedocument.presentationml.notesSlide+xml"/>
  <Override PartName="/ppt/slides/slide137.xml" ContentType="application/vnd.openxmlformats-officedocument.presentationml.slide+xml"/>
  <Override PartName="/ppt/notesSlides/notesSlide86.xml" ContentType="application/vnd.openxmlformats-officedocument.presentationml.notesSlide+xml"/>
  <Override PartName="/ppt/slides/slide138.xml" ContentType="application/vnd.openxmlformats-officedocument.presentationml.slide+xml"/>
  <Override PartName="/ppt/notesSlides/notesSlide87.xml" ContentType="application/vnd.openxmlformats-officedocument.presentationml.notesSlide+xml"/>
  <Override PartName="/ppt/slides/slide139.xml" ContentType="application/vnd.openxmlformats-officedocument.presentationml.slide+xml"/>
  <Override PartName="/ppt/notesSlides/notesSlide88.xml" ContentType="application/vnd.openxmlformats-officedocument.presentationml.notesSlide+xml"/>
  <Override PartName="/ppt/slides/slide140.xml" ContentType="application/vnd.openxmlformats-officedocument.presentationml.slide+xml"/>
  <Override PartName="/ppt/notesSlides/notesSlide89.xml" ContentType="application/vnd.openxmlformats-officedocument.presentationml.notesSlide+xml"/>
  <Override PartName="/ppt/slides/slide141.xml" ContentType="application/vnd.openxmlformats-officedocument.presentationml.slide+xml"/>
  <Override PartName="/ppt/notesSlides/notesSlide90.xml" ContentType="application/vnd.openxmlformats-officedocument.presentationml.notesSlide+xml"/>
  <Override PartName="/ppt/slides/slide142.xml" ContentType="application/vnd.openxmlformats-officedocument.presentationml.slide+xml"/>
  <Override PartName="/ppt/notesSlides/notesSlide91.xml" ContentType="application/vnd.openxmlformats-officedocument.presentationml.notesSlide+xml"/>
  <Override PartName="/ppt/slides/slide143.xml" ContentType="application/vnd.openxmlformats-officedocument.presentationml.slide+xml"/>
  <Override PartName="/ppt/notesSlides/notesSlide92.xml" ContentType="application/vnd.openxmlformats-officedocument.presentationml.notesSlide+xml"/>
  <Override PartName="/ppt/slides/slide144.xml" ContentType="application/vnd.openxmlformats-officedocument.presentationml.slide+xml"/>
  <Override PartName="/ppt/notesSlides/notesSlide93.xml" ContentType="application/vnd.openxmlformats-officedocument.presentationml.notesSlide+xml"/>
  <Override PartName="/ppt/slides/slide145.xml" ContentType="application/vnd.openxmlformats-officedocument.presentationml.slide+xml"/>
  <Override PartName="/ppt/notesSlides/notesSlide94.xml" ContentType="application/vnd.openxmlformats-officedocument.presentationml.notesSlide+xml"/>
  <Override PartName="/ppt/slides/slide146.xml" ContentType="application/vnd.openxmlformats-officedocument.presentationml.slide+xml"/>
  <Override PartName="/ppt/notesSlides/notesSlide95.xml" ContentType="application/vnd.openxmlformats-officedocument.presentationml.notesSlide+xml"/>
  <Override PartName="/ppt/slides/slide147.xml" ContentType="application/vnd.openxmlformats-officedocument.presentationml.slide+xml"/>
  <Override PartName="/ppt/notesSlides/notesSlide96.xml" ContentType="application/vnd.openxmlformats-officedocument.presentationml.notesSlide+xml"/>
  <Override PartName="/ppt/slides/slide148.xml" ContentType="application/vnd.openxmlformats-officedocument.presentationml.slide+xml"/>
  <Override PartName="/ppt/notesSlides/notesSlide97.xml" ContentType="application/vnd.openxmlformats-officedocument.presentationml.notesSlide+xml"/>
  <Override PartName="/ppt/slides/slide149.xml" ContentType="application/vnd.openxmlformats-officedocument.presentationml.slide+xml"/>
  <Override PartName="/ppt/notesSlides/notesSlide98.xml" ContentType="application/vnd.openxmlformats-officedocument.presentationml.notesSlide+xml"/>
  <Override PartName="/ppt/slides/slide150.xml" ContentType="application/vnd.openxmlformats-officedocument.presentationml.slide+xml"/>
  <Override PartName="/ppt/notesSlides/notesSlide99.xml" ContentType="application/vnd.openxmlformats-officedocument.presentationml.notesSlide+xml"/>
  <Override PartName="/ppt/slides/slide151.xml" ContentType="application/vnd.openxmlformats-officedocument.presentationml.slide+xml"/>
  <Override PartName="/ppt/notesSlides/notesSlide100.xml" ContentType="application/vnd.openxmlformats-officedocument.presentationml.notes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Slides/notesSlide101.xml" ContentType="application/vnd.openxmlformats-officedocument.presentationml.notesSlide+xml"/>
  <Override PartName="/ppt/slides/slide155.xml" ContentType="application/vnd.openxmlformats-officedocument.presentationml.slide+xml"/>
  <Override PartName="/ppt/notesSlides/notesSlide102.xml" ContentType="application/vnd.openxmlformats-officedocument.presentationml.notesSlide+xml"/>
  <Override PartName="/ppt/slides/slide156.xml" ContentType="application/vnd.openxmlformats-officedocument.presentationml.slide+xml"/>
  <Override PartName="/ppt/notesSlides/notesSlide103.xml" ContentType="application/vnd.openxmlformats-officedocument.presentationml.notesSlide+xml"/>
  <Override PartName="/ppt/slides/slide157.xml" ContentType="application/vnd.openxmlformats-officedocument.presentationml.slide+xml"/>
  <Override PartName="/ppt/notesSlides/notesSlide104.xml" ContentType="application/vnd.openxmlformats-officedocument.presentationml.notesSlide+xml"/>
  <Override PartName="/ppt/slides/slide158.xml" ContentType="application/vnd.openxmlformats-officedocument.presentationml.slide+xml"/>
  <Override PartName="/ppt/notesSlides/notesSlide105.xml" ContentType="application/vnd.openxmlformats-officedocument.presentationml.notes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Slides/notesSlide106.xml" ContentType="application/vnd.openxmlformats-officedocument.presentationml.notesSlide+xml"/>
  <Override PartName="/ppt/slides/slide174.xml" ContentType="application/vnd.openxmlformats-officedocument.presentationml.slide+xml"/>
  <Override PartName="/ppt/notesSlides/notesSlide107.xml" ContentType="application/vnd.openxmlformats-officedocument.presentationml.notesSlide+xml"/>
  <Override PartName="/ppt/slides/slide175.xml" ContentType="application/vnd.openxmlformats-officedocument.presentationml.slide+xml"/>
  <Override PartName="/ppt/notesSlides/notesSlide10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Lst>
  <p:sldSz type="A4" cy="6858000" cx="9906000"/>
  <p:notesSz cx="7010400" cy="9296400"/>
  <p:defaultTextStyle>
    <a:defPPr>
      <a:defRPr lang="en-US"/>
    </a:defPPr>
    <a:lvl1pPr algn="l" eaLnBrk="0" fontAlgn="base" hangingPunct="0" rtl="0">
      <a:spcBef>
        <a:spcPct val="0"/>
      </a:spcBef>
      <a:spcAft>
        <a:spcPct val="0"/>
      </a:spcAft>
      <a:defRPr kern="1200">
        <a:solidFill>
          <a:schemeClr val="tx1"/>
        </a:solidFill>
        <a:latin typeface="Arial" panose="020B0604020202020204" pitchFamily="34" charset="0"/>
        <a:ea typeface="+mn-ea"/>
        <a:cs typeface="+mn-cs"/>
      </a:defRPr>
    </a:lvl1pPr>
    <a:lvl2pPr algn="l" eaLnBrk="0" fontAlgn="base" hangingPunct="0" marL="457200" rtl="0">
      <a:spcBef>
        <a:spcPct val="0"/>
      </a:spcBef>
      <a:spcAft>
        <a:spcPct val="0"/>
      </a:spcAft>
      <a:defRPr kern="1200">
        <a:solidFill>
          <a:schemeClr val="tx1"/>
        </a:solidFill>
        <a:latin typeface="Arial" panose="020B0604020202020204" pitchFamily="34" charset="0"/>
        <a:ea typeface="+mn-ea"/>
        <a:cs typeface="+mn-cs"/>
      </a:defRPr>
    </a:lvl2pPr>
    <a:lvl3pPr algn="l" eaLnBrk="0" fontAlgn="base" hangingPunct="0" marL="914400" rtl="0">
      <a:spcBef>
        <a:spcPct val="0"/>
      </a:spcBef>
      <a:spcAft>
        <a:spcPct val="0"/>
      </a:spcAft>
      <a:defRPr kern="1200">
        <a:solidFill>
          <a:schemeClr val="tx1"/>
        </a:solidFill>
        <a:latin typeface="Arial" panose="020B0604020202020204" pitchFamily="34" charset="0"/>
        <a:ea typeface="+mn-ea"/>
        <a:cs typeface="+mn-cs"/>
      </a:defRPr>
    </a:lvl3pPr>
    <a:lvl4pPr algn="l" eaLnBrk="0" fontAlgn="base" hangingPunct="0" marL="1371600" rtl="0">
      <a:spcBef>
        <a:spcPct val="0"/>
      </a:spcBef>
      <a:spcAft>
        <a:spcPct val="0"/>
      </a:spcAft>
      <a:defRPr kern="1200">
        <a:solidFill>
          <a:schemeClr val="tx1"/>
        </a:solidFill>
        <a:latin typeface="Arial" panose="020B0604020202020204" pitchFamily="34" charset="0"/>
        <a:ea typeface="+mn-ea"/>
        <a:cs typeface="+mn-cs"/>
      </a:defRPr>
    </a:lvl4pPr>
    <a:lvl5pPr algn="l" eaLnBrk="0" fontAlgn="base" hangingPunct="0" marL="1828800" rtl="0">
      <a:spcBef>
        <a:spcPct val="0"/>
      </a:spcBef>
      <a:spcAft>
        <a:spcPct val="0"/>
      </a:spcAft>
      <a:defRPr kern="1200">
        <a:solidFill>
          <a:schemeClr val="tx1"/>
        </a:solidFill>
        <a:latin typeface="Arial" panose="020B0604020202020204" pitchFamily="34" charset="0"/>
        <a:ea typeface="+mn-ea"/>
        <a:cs typeface="+mn-cs"/>
      </a:defRPr>
    </a:lvl5pPr>
    <a:lvl6pPr algn="l" defTabSz="914400" eaLnBrk="1" hangingPunct="1" latinLnBrk="0" marL="2286000" rtl="0">
      <a:defRPr kern="1200">
        <a:solidFill>
          <a:schemeClr val="tx1"/>
        </a:solidFill>
        <a:latin typeface="Arial" panose="020B0604020202020204" pitchFamily="34" charset="0"/>
        <a:ea typeface="+mn-ea"/>
        <a:cs typeface="+mn-cs"/>
      </a:defRPr>
    </a:lvl6pPr>
    <a:lvl7pPr algn="l" defTabSz="914400" eaLnBrk="1" hangingPunct="1" latinLnBrk="0" marL="2743200" rtl="0">
      <a:defRPr kern="1200">
        <a:solidFill>
          <a:schemeClr val="tx1"/>
        </a:solidFill>
        <a:latin typeface="Arial" panose="020B0604020202020204" pitchFamily="34" charset="0"/>
        <a:ea typeface="+mn-ea"/>
        <a:cs typeface="+mn-cs"/>
      </a:defRPr>
    </a:lvl7pPr>
    <a:lvl8pPr algn="l" defTabSz="914400" eaLnBrk="1" hangingPunct="1" latinLnBrk="0" marL="3200400" rtl="0">
      <a:defRPr kern="1200">
        <a:solidFill>
          <a:schemeClr val="tx1"/>
        </a:solidFill>
        <a:latin typeface="Arial" panose="020B0604020202020204" pitchFamily="34" charset="0"/>
        <a:ea typeface="+mn-ea"/>
        <a:cs typeface="+mn-cs"/>
      </a:defRPr>
    </a:lvl8pPr>
    <a:lvl9pPr algn="l" defTabSz="914400" eaLnBrk="1" hangingPunct="1" latinLnBrk="0" marL="3657600" rtl="0">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FF66"/>
    <a:srgbClr val="0000FF"/>
    <a:srgbClr val="000099"/>
    <a:srgbClr val="CCECFF"/>
    <a:srgbClr val="66FFFF"/>
    <a:srgbClr val="0000CC"/>
    <a:srgbClr val="FF66FF"/>
    <a:srgbClr val="FF99FF"/>
    <a:srgbClr val="00FFFF"/>
    <a:srgbClr val="66FF66"/>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vertBarState="maximized">
    <p:restoredLeft sz="22214" autoAdjust="0"/>
    <p:restoredTop sz="94690" autoAdjust="0"/>
  </p:normalViewPr>
  <p:slideViewPr>
    <p:cSldViewPr>
      <p:cViewPr varScale="1">
        <p:scale>
          <a:sx n="64" d="100"/>
          <a:sy n="64" d="100"/>
        </p:scale>
        <p:origin x="-762" y="-108"/>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slide" Target="slides/slide143.xml"/><Relationship Id="rId147" Type="http://schemas.openxmlformats.org/officeDocument/2006/relationships/slide" Target="slides/slide144.xml"/><Relationship Id="rId148" Type="http://schemas.openxmlformats.org/officeDocument/2006/relationships/slide" Target="slides/slide145.xml"/><Relationship Id="rId149" Type="http://schemas.openxmlformats.org/officeDocument/2006/relationships/slide" Target="slides/slide146.xml"/><Relationship Id="rId150" Type="http://schemas.openxmlformats.org/officeDocument/2006/relationships/slide" Target="slides/slide147.xml"/><Relationship Id="rId151" Type="http://schemas.openxmlformats.org/officeDocument/2006/relationships/slide" Target="slides/slide148.xml"/><Relationship Id="rId152" Type="http://schemas.openxmlformats.org/officeDocument/2006/relationships/slide" Target="slides/slide149.xml"/><Relationship Id="rId153" Type="http://schemas.openxmlformats.org/officeDocument/2006/relationships/slide" Target="slides/slide150.xml"/><Relationship Id="rId154" Type="http://schemas.openxmlformats.org/officeDocument/2006/relationships/slide" Target="slides/slide151.xml"/><Relationship Id="rId155" Type="http://schemas.openxmlformats.org/officeDocument/2006/relationships/slide" Target="slides/slide152.xml"/><Relationship Id="rId156" Type="http://schemas.openxmlformats.org/officeDocument/2006/relationships/slide" Target="slides/slide153.xml"/><Relationship Id="rId157" Type="http://schemas.openxmlformats.org/officeDocument/2006/relationships/slide" Target="slides/slide154.xml"/><Relationship Id="rId158" Type="http://schemas.openxmlformats.org/officeDocument/2006/relationships/slide" Target="slides/slide155.xml"/><Relationship Id="rId159" Type="http://schemas.openxmlformats.org/officeDocument/2006/relationships/slide" Target="slides/slide156.xml"/><Relationship Id="rId160" Type="http://schemas.openxmlformats.org/officeDocument/2006/relationships/slide" Target="slides/slide157.xml"/><Relationship Id="rId161" Type="http://schemas.openxmlformats.org/officeDocument/2006/relationships/slide" Target="slides/slide158.xml"/><Relationship Id="rId162" Type="http://schemas.openxmlformats.org/officeDocument/2006/relationships/slide" Target="slides/slide159.xml"/><Relationship Id="rId163" Type="http://schemas.openxmlformats.org/officeDocument/2006/relationships/slide" Target="slides/slide160.xml"/><Relationship Id="rId164" Type="http://schemas.openxmlformats.org/officeDocument/2006/relationships/slide" Target="slides/slide161.xml"/><Relationship Id="rId165" Type="http://schemas.openxmlformats.org/officeDocument/2006/relationships/slide" Target="slides/slide162.xml"/><Relationship Id="rId166" Type="http://schemas.openxmlformats.org/officeDocument/2006/relationships/slide" Target="slides/slide163.xml"/><Relationship Id="rId167" Type="http://schemas.openxmlformats.org/officeDocument/2006/relationships/slide" Target="slides/slide164.xml"/><Relationship Id="rId168" Type="http://schemas.openxmlformats.org/officeDocument/2006/relationships/slide" Target="slides/slide165.xml"/><Relationship Id="rId169" Type="http://schemas.openxmlformats.org/officeDocument/2006/relationships/slide" Target="slides/slide166.xml"/><Relationship Id="rId170" Type="http://schemas.openxmlformats.org/officeDocument/2006/relationships/slide" Target="slides/slide167.xml"/><Relationship Id="rId171" Type="http://schemas.openxmlformats.org/officeDocument/2006/relationships/slide" Target="slides/slide168.xml"/><Relationship Id="rId172" Type="http://schemas.openxmlformats.org/officeDocument/2006/relationships/slide" Target="slides/slide169.xml"/><Relationship Id="rId173" Type="http://schemas.openxmlformats.org/officeDocument/2006/relationships/slide" Target="slides/slide170.xml"/><Relationship Id="rId174" Type="http://schemas.openxmlformats.org/officeDocument/2006/relationships/slide" Target="slides/slide171.xml"/><Relationship Id="rId175" Type="http://schemas.openxmlformats.org/officeDocument/2006/relationships/slide" Target="slides/slide172.xml"/><Relationship Id="rId176" Type="http://schemas.openxmlformats.org/officeDocument/2006/relationships/slide" Target="slides/slide173.xml"/><Relationship Id="rId177" Type="http://schemas.openxmlformats.org/officeDocument/2006/relationships/slide" Target="slides/slide174.xml"/><Relationship Id="rId178" Type="http://schemas.openxmlformats.org/officeDocument/2006/relationships/slide" Target="slides/slide175.xml"/><Relationship Id="rId179" Type="http://schemas.openxmlformats.org/officeDocument/2006/relationships/tableStyles" Target="tableStyles.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25.xml"/><Relationship Id="rId2" Type="http://schemas.openxmlformats.org/officeDocument/2006/relationships/slide" Target="slides/slide126.xml"/><Relationship Id="rId3" Type="http://schemas.openxmlformats.org/officeDocument/2006/relationships/slide" Target="slides/slide127.xml"/><Relationship Id="rId4" Type="http://schemas.openxmlformats.org/officeDocument/2006/relationships/slide" Target="slides/slide128.xml"/><Relationship Id="rId5" Type="http://schemas.openxmlformats.org/officeDocument/2006/relationships/slide" Target="slides/slide1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p:bgPr>
    </p:bg>
    <p:spTree>
      <p:nvGrpSpPr>
        <p:cNvPr id="777" name=""/>
        <p:cNvGrpSpPr/>
        <p:nvPr/>
      </p:nvGrpSpPr>
      <p:grpSpPr>
        <a:xfrm>
          <a:off x="0" y="0"/>
          <a:ext cx="0" cy="0"/>
          <a:chOff x="0" y="0"/>
          <a:chExt cx="0" cy="0"/>
        </a:xfrm>
      </p:grpSpPr>
      <p:sp>
        <p:nvSpPr>
          <p:cNvPr id="1053650" name="Rectangle 2"/>
          <p:cNvSpPr>
            <a:spLocks noGrp="1" noChangeArrowheads="1"/>
          </p:cNvSpPr>
          <p:nvPr>
            <p:ph type="hdr" sz="quarter"/>
          </p:nvPr>
        </p:nvSpPr>
        <p:spPr bwMode="auto">
          <a:xfrm>
            <a:off x="0" y="0"/>
            <a:ext cx="3038475" cy="465138"/>
          </a:xfrm>
          <a:prstGeom prst="rect"/>
          <a:noFill/>
          <a:ln>
            <a:noFill/>
          </a:ln>
          <a:effectLst/>
        </p:spPr>
        <p:txBody>
          <a:bodyPr anchor="t" anchorCtr="0" bIns="45720" compatLnSpc="1" lIns="91440" numCol="1" rIns="91440" tIns="45720" vert="horz" wrap="square"/>
          <a:lstStyle>
            <a:lvl1pPr eaLnBrk="1" hangingPunct="1">
              <a:defRPr sz="1200">
                <a:latin typeface="宋体" panose="02010600030101010101" pitchFamily="2" charset="-122"/>
              </a:defRPr>
            </a:lvl1pPr>
          </a:lstStyle>
          <a:p>
            <a:endParaRPr altLang="en-US" lang="zh-CN"/>
          </a:p>
        </p:txBody>
      </p:sp>
      <p:sp>
        <p:nvSpPr>
          <p:cNvPr id="1053651" name="Rectangle 3"/>
          <p:cNvSpPr>
            <a:spLocks noGrp="1" noChangeArrowheads="1"/>
          </p:cNvSpPr>
          <p:nvPr>
            <p:ph type="dt" sz="quarter" idx="1"/>
          </p:nvPr>
        </p:nvSpPr>
        <p:spPr bwMode="auto">
          <a:xfrm>
            <a:off x="3970338" y="0"/>
            <a:ext cx="3038475" cy="465138"/>
          </a:xfrm>
          <a:prstGeom prst="rect"/>
          <a:noFill/>
          <a:ln>
            <a:noFill/>
          </a:ln>
          <a:effectLst/>
        </p:spPr>
        <p:txBody>
          <a:bodyPr anchor="t" anchorCtr="0" bIns="45720" compatLnSpc="1" lIns="91440" numCol="1" rIns="91440" tIns="45720" vert="horz" wrap="square"/>
          <a:lstStyle>
            <a:lvl1pPr algn="r" eaLnBrk="1" hangingPunct="1">
              <a:defRPr sz="1200">
                <a:latin typeface="宋体" panose="02010600030101010101" pitchFamily="2" charset="-122"/>
              </a:defRPr>
            </a:lvl1pPr>
          </a:lstStyle>
          <a:p>
            <a:endParaRPr altLang="zh-CN" lang="en-US"/>
          </a:p>
        </p:txBody>
      </p:sp>
      <p:sp>
        <p:nvSpPr>
          <p:cNvPr id="1053652" name="Rectangle 4"/>
          <p:cNvSpPr>
            <a:spLocks noGrp="1" noChangeArrowheads="1"/>
          </p:cNvSpPr>
          <p:nvPr>
            <p:ph type="ftr" sz="quarter" idx="2"/>
          </p:nvPr>
        </p:nvSpPr>
        <p:spPr bwMode="auto">
          <a:xfrm>
            <a:off x="0" y="8829675"/>
            <a:ext cx="3038475" cy="465138"/>
          </a:xfrm>
          <a:prstGeom prst="rect"/>
          <a:noFill/>
          <a:ln>
            <a:noFill/>
          </a:ln>
          <a:effectLst/>
        </p:spPr>
        <p:txBody>
          <a:bodyPr anchor="b" anchorCtr="0" bIns="45720" compatLnSpc="1" lIns="91440" numCol="1" rIns="91440" tIns="45720" vert="horz" wrap="square"/>
          <a:lstStyle>
            <a:lvl1pPr eaLnBrk="1" hangingPunct="1">
              <a:defRPr sz="1200">
                <a:latin typeface="宋体" panose="02010600030101010101" pitchFamily="2" charset="-122"/>
              </a:defRPr>
            </a:lvl1pPr>
          </a:lstStyle>
          <a:p>
            <a:endParaRPr altLang="zh-CN" lang="en-US"/>
          </a:p>
        </p:txBody>
      </p:sp>
      <p:sp>
        <p:nvSpPr>
          <p:cNvPr id="1053653" name="Rectangle 5"/>
          <p:cNvSpPr>
            <a:spLocks noGrp="1" noChangeArrowheads="1"/>
          </p:cNvSpPr>
          <p:nvPr>
            <p:ph type="sldNum" sz="quarter" idx="3"/>
          </p:nvPr>
        </p:nvSpPr>
        <p:spPr bwMode="auto">
          <a:xfrm>
            <a:off x="3970338" y="8829675"/>
            <a:ext cx="3038475" cy="465138"/>
          </a:xfrm>
          <a:prstGeom prst="rect"/>
          <a:noFill/>
          <a:ln>
            <a:noFill/>
          </a:ln>
          <a:effectLst/>
        </p:spPr>
        <p:txBody>
          <a:bodyPr anchor="b" anchorCtr="0" bIns="45720" compatLnSpc="1" lIns="91440" numCol="1" rIns="91440" tIns="45720" vert="horz" wrap="square"/>
          <a:lstStyle>
            <a:lvl1pPr algn="r" eaLnBrk="1" hangingPunct="1">
              <a:defRPr sz="1200">
                <a:latin typeface="宋体" panose="02010600030101010101" pitchFamily="2" charset="-122"/>
              </a:defRPr>
            </a:lvl1pPr>
          </a:lstStyle>
          <a:p>
            <a:fld id="{E4C64EE1-592A-45A9-9E8D-8A110C604C90}" type="slidenum">
              <a:rPr altLang="en-US" lang="zh-CN"/>
            </a:fld>
            <a:endParaRPr altLang="zh-CN"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76" name=""/>
        <p:cNvGrpSpPr/>
        <p:nvPr/>
      </p:nvGrpSpPr>
      <p:grpSpPr>
        <a:xfrm>
          <a:off x="0" y="0"/>
          <a:ext cx="0" cy="0"/>
          <a:chOff x="0" y="0"/>
          <a:chExt cx="0" cy="0"/>
        </a:xfrm>
      </p:grpSpPr>
      <p:sp>
        <p:nvSpPr>
          <p:cNvPr id="1053644" name="Rectangle 2"/>
          <p:cNvSpPr>
            <a:spLocks noGrp="1" noChangeArrowheads="1"/>
          </p:cNvSpPr>
          <p:nvPr>
            <p:ph type="hdr" sz="quarter"/>
          </p:nvPr>
        </p:nvSpPr>
        <p:spPr bwMode="auto">
          <a:xfrm>
            <a:off x="0" y="0"/>
            <a:ext cx="3038475" cy="465138"/>
          </a:xfrm>
          <a:prstGeom prst="rect"/>
          <a:noFill/>
          <a:ln>
            <a:noFill/>
          </a:ln>
          <a:effectLst/>
        </p:spPr>
        <p:txBody>
          <a:bodyPr anchor="t" anchorCtr="0" bIns="45720" compatLnSpc="1" lIns="91440" numCol="1" rIns="91440" tIns="45720" vert="horz" wrap="square"/>
          <a:lstStyle>
            <a:lvl1pPr eaLnBrk="1" hangingPunct="1">
              <a:defRPr sz="1200">
                <a:latin typeface="宋体" panose="02010600030101010101" pitchFamily="2" charset="-122"/>
              </a:defRPr>
            </a:lvl1pPr>
          </a:lstStyle>
          <a:p>
            <a:endParaRPr altLang="en-US" lang="zh-CN"/>
          </a:p>
        </p:txBody>
      </p:sp>
      <p:sp>
        <p:nvSpPr>
          <p:cNvPr id="1053645" name="Rectangle 3"/>
          <p:cNvSpPr>
            <a:spLocks noGrp="1" noChangeArrowheads="1"/>
          </p:cNvSpPr>
          <p:nvPr>
            <p:ph type="dt" idx="1"/>
          </p:nvPr>
        </p:nvSpPr>
        <p:spPr bwMode="auto">
          <a:xfrm>
            <a:off x="3970338" y="0"/>
            <a:ext cx="3038475" cy="465138"/>
          </a:xfrm>
          <a:prstGeom prst="rect"/>
          <a:noFill/>
          <a:ln>
            <a:noFill/>
          </a:ln>
          <a:effectLst/>
        </p:spPr>
        <p:txBody>
          <a:bodyPr anchor="t" anchorCtr="0" bIns="45720" compatLnSpc="1" lIns="91440" numCol="1" rIns="91440" tIns="45720" vert="horz" wrap="square"/>
          <a:lstStyle>
            <a:lvl1pPr algn="r" eaLnBrk="1" hangingPunct="1">
              <a:defRPr sz="1200">
                <a:latin typeface="宋体" panose="02010600030101010101" pitchFamily="2" charset="-122"/>
              </a:defRPr>
            </a:lvl1pPr>
          </a:lstStyle>
          <a:p>
            <a:endParaRPr altLang="zh-CN" lang="en-US"/>
          </a:p>
        </p:txBody>
      </p:sp>
      <p:sp>
        <p:nvSpPr>
          <p:cNvPr id="1053646" name="Rectangle 4"/>
          <p:cNvSpPr>
            <a:spLocks noChangeAspect="1" noRot="1" noGrp="1" noChangeArrowheads="1" noTextEdit="1"/>
          </p:cNvSpPr>
          <p:nvPr>
            <p:ph type="sldImg" idx="2"/>
          </p:nvPr>
        </p:nvSpPr>
        <p:spPr bwMode="auto">
          <a:xfrm>
            <a:off x="987425" y="696913"/>
            <a:ext cx="5035550" cy="3486150"/>
          </a:xfrm>
          <a:prstGeom prst="rect"/>
          <a:noFill/>
          <a:ln w="9525">
            <a:solidFill>
              <a:srgbClr val="000000"/>
            </a:solidFill>
            <a:miter lim="800000"/>
          </a:ln>
          <a:effectLst/>
        </p:spPr>
      </p:sp>
      <p:sp>
        <p:nvSpPr>
          <p:cNvPr id="1053647" name="Rectangle 5"/>
          <p:cNvSpPr>
            <a:spLocks noGrp="1" noChangeArrowheads="1"/>
          </p:cNvSpPr>
          <p:nvPr>
            <p:ph type="body" sz="quarter" idx="3"/>
          </p:nvPr>
        </p:nvSpPr>
        <p:spPr bwMode="auto">
          <a:xfrm>
            <a:off x="701675" y="4416425"/>
            <a:ext cx="5607050" cy="4183063"/>
          </a:xfrm>
          <a:prstGeom prst="rect"/>
          <a:noFill/>
          <a:ln>
            <a:noFill/>
          </a:ln>
          <a:effectLst/>
        </p:spPr>
        <p:txBody>
          <a:bodyPr anchor="t" anchorCtr="0" bIns="45720" compatLnSpc="1" lIns="91440" numCol="1" rIns="91440" tIns="45720" vert="horz" wrap="square"/>
          <a:p>
            <a:pPr lvl="0"/>
            <a:r>
              <a:rPr altLang="en-US" lang="zh-CN" smtClean="0"/>
              <a:t>单击此处编辑母版文本样式</a:t>
            </a:r>
            <a:endParaRPr altLang="zh-CN" lang="en-US" smtClean="0"/>
          </a:p>
          <a:p>
            <a:pPr lvl="1"/>
            <a:r>
              <a:rPr altLang="zh-CN" lang="en-US" smtClean="0"/>
              <a:t>5656</a:t>
            </a:r>
            <a:endParaRPr altLang="zh-CN" lang="en-US" smtClean="0"/>
          </a:p>
          <a:p>
            <a:pPr lvl="2"/>
            <a:r>
              <a:rPr altLang="en-US" lang="zh-CN" smtClean="0"/>
              <a:t>第三级</a:t>
            </a:r>
            <a:endParaRPr altLang="zh-CN" lang="en-US" smtClean="0"/>
          </a:p>
          <a:p>
            <a:pPr lvl="3"/>
            <a:r>
              <a:rPr altLang="en-US" lang="zh-CN" smtClean="0"/>
              <a:t>第四级</a:t>
            </a:r>
            <a:endParaRPr altLang="zh-CN" lang="en-US" smtClean="0"/>
          </a:p>
          <a:p>
            <a:pPr lvl="4"/>
            <a:r>
              <a:rPr altLang="en-US" lang="zh-CN" smtClean="0"/>
              <a:t>第五级</a:t>
            </a:r>
            <a:endParaRPr altLang="zh-CN" lang="en-US" smtClean="0"/>
          </a:p>
        </p:txBody>
      </p:sp>
      <p:sp>
        <p:nvSpPr>
          <p:cNvPr id="1053648" name="Rectangle 6"/>
          <p:cNvSpPr>
            <a:spLocks noGrp="1" noChangeArrowheads="1"/>
          </p:cNvSpPr>
          <p:nvPr>
            <p:ph type="ftr" sz="quarter" idx="4"/>
          </p:nvPr>
        </p:nvSpPr>
        <p:spPr bwMode="auto">
          <a:xfrm>
            <a:off x="0" y="8829675"/>
            <a:ext cx="3038475" cy="465138"/>
          </a:xfrm>
          <a:prstGeom prst="rect"/>
          <a:noFill/>
          <a:ln>
            <a:noFill/>
          </a:ln>
          <a:effectLst/>
        </p:spPr>
        <p:txBody>
          <a:bodyPr anchor="b" anchorCtr="0" bIns="45720" compatLnSpc="1" lIns="91440" numCol="1" rIns="91440" tIns="45720" vert="horz" wrap="square"/>
          <a:lstStyle>
            <a:lvl1pPr eaLnBrk="1" hangingPunct="1">
              <a:defRPr sz="1200">
                <a:latin typeface="宋体" panose="02010600030101010101" pitchFamily="2" charset="-122"/>
              </a:defRPr>
            </a:lvl1pPr>
          </a:lstStyle>
          <a:p>
            <a:endParaRPr altLang="zh-CN" lang="en-US"/>
          </a:p>
        </p:txBody>
      </p:sp>
      <p:sp>
        <p:nvSpPr>
          <p:cNvPr id="1053649" name="Rectangle 7"/>
          <p:cNvSpPr>
            <a:spLocks noGrp="1" noChangeArrowheads="1"/>
          </p:cNvSpPr>
          <p:nvPr>
            <p:ph type="sldNum" sz="quarter" idx="5"/>
          </p:nvPr>
        </p:nvSpPr>
        <p:spPr bwMode="auto">
          <a:xfrm>
            <a:off x="3970338" y="8829675"/>
            <a:ext cx="3038475" cy="465138"/>
          </a:xfrm>
          <a:prstGeom prst="rect"/>
          <a:noFill/>
          <a:ln>
            <a:noFill/>
          </a:ln>
          <a:effectLst/>
        </p:spPr>
        <p:txBody>
          <a:bodyPr anchor="b" anchorCtr="0" bIns="45720" compatLnSpc="1" lIns="91440" numCol="1" rIns="91440" tIns="45720" vert="horz" wrap="square"/>
          <a:lstStyle>
            <a:lvl1pPr algn="r" eaLnBrk="1" hangingPunct="1">
              <a:defRPr sz="1200">
                <a:latin typeface="宋体" panose="02010600030101010101" pitchFamily="2" charset="-122"/>
              </a:defRPr>
            </a:lvl1pPr>
          </a:lstStyle>
          <a:p>
            <a:fld id="{8DA2099C-E03D-4BEA-80BD-EC59252D8E32}" type="slidenum">
              <a:rPr altLang="en-US" lang="zh-CN"/>
            </a:fld>
            <a:endParaRPr altLang="zh-CN"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algn="l" fontAlgn="base" marL="457200" rtl="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algn="l" fontAlgn="base" marL="914400" rtl="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algn="l" fontAlgn="base" marL="1371600" rtl="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algn="l" fontAlgn="base" marL="1828800" rtl="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slide" Target="../slides/slide151.xml"/><Relationship Id="rId2"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slide" Target="../slides/slide154.xml"/><Relationship Id="rId2"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slide" Target="../slides/slide155.xml"/><Relationship Id="rId2"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slide" Target="../slides/slide157.xml"/><Relationship Id="rId2"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slide" Target="../slides/slide158.xml"/><Relationship Id="rId2"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slide" Target="../slides/slide173.xml"/><Relationship Id="rId2"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slide" Target="../slides/slide174.xml"/><Relationship Id="rId2"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slide" Target="../slides/slide175.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slide" Target="../slides/slide143.xml"/><Relationship Id="rId2"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slide" Target="../slides/slide144.xml"/><Relationship Id="rId2"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slide" Target="../slides/slide145.xml"/><Relationship Id="rId2"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slide" Target="../slides/slide146.xml"/><Relationship Id="rId2"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slide" Target="../slides/slide147.xml"/><Relationship Id="rId2"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slide" Target="../slides/slide148.xml"/><Relationship Id="rId2"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slide" Target="../slides/slide15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682" name="Rectangle 7"/>
          <p:cNvSpPr>
            <a:spLocks noGrp="1" noChangeArrowheads="1"/>
          </p:cNvSpPr>
          <p:nvPr>
            <p:ph type="sldNum" sz="quarter" idx="5"/>
          </p:nvPr>
        </p:nvSpPr>
        <p:spPr/>
        <p:txBody>
          <a:bodyPr/>
          <a:p>
            <a:fld id="{D396C443-04BC-4639-B5F7-E14A7E3E0041}" type="slidenum">
              <a:rPr altLang="en-US" lang="zh-CN"/>
            </a:fld>
            <a:endParaRPr altLang="zh-CN" lang="en-US"/>
          </a:p>
        </p:txBody>
      </p:sp>
      <p:sp>
        <p:nvSpPr>
          <p:cNvPr id="1048683" name="Rectangle 2"/>
          <p:cNvSpPr>
            <a:spLocks noChangeAspect="1" noRot="1" noGrp="1" noChangeArrowheads="1" noTextEdit="1"/>
          </p:cNvSpPr>
          <p:nvPr>
            <p:ph type="sldImg"/>
          </p:nvPr>
        </p:nvSpPr>
        <p:spPr/>
      </p:sp>
      <p:sp>
        <p:nvSpPr>
          <p:cNvPr id="1048684" name="Rectangle 3"/>
          <p:cNvSpPr>
            <a:spLocks noGrp="1" noChangeArrowheads="1"/>
          </p:cNvSpPr>
          <p:nvPr>
            <p:ph type="body" idx="1"/>
          </p:nvPr>
        </p:nvSpPr>
        <p:spPr/>
        <p:txBody>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918"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2308D76F-4F35-49B8-8D25-1C3EDBBAC6F8}"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48919" name="Rectangle 2"/>
          <p:cNvSpPr>
            <a:spLocks noChangeAspect="1" noRot="1" noGrp="1" noChangeArrowheads="1" noTextEdit="1"/>
          </p:cNvSpPr>
          <p:nvPr>
            <p:ph type="sldImg"/>
          </p:nvPr>
        </p:nvSpPr>
        <p:spPr/>
      </p:sp>
      <p:sp>
        <p:nvSpPr>
          <p:cNvPr id="104892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660" name=""/>
        <p:cNvGrpSpPr/>
        <p:nvPr/>
      </p:nvGrpSpPr>
      <p:grpSpPr>
        <a:xfrm>
          <a:off x="0" y="0"/>
          <a:ext cx="0" cy="0"/>
          <a:chOff x="0" y="0"/>
          <a:chExt cx="0" cy="0"/>
        </a:xfrm>
      </p:grpSpPr>
      <p:sp>
        <p:nvSpPr>
          <p:cNvPr id="1053232"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3233" name="Rectangle 2"/>
          <p:cNvSpPr>
            <a:spLocks noChangeAspect="1" noRot="1" noGrp="1" noChangeArrowheads="1" noTextEdit="1"/>
          </p:cNvSpPr>
          <p:nvPr>
            <p:ph type="sldImg"/>
          </p:nvPr>
        </p:nvSpPr>
        <p:spPr/>
      </p:sp>
      <p:sp>
        <p:nvSpPr>
          <p:cNvPr id="105323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666" name=""/>
        <p:cNvGrpSpPr/>
        <p:nvPr/>
      </p:nvGrpSpPr>
      <p:grpSpPr>
        <a:xfrm>
          <a:off x="0" y="0"/>
          <a:ext cx="0" cy="0"/>
          <a:chOff x="0" y="0"/>
          <a:chExt cx="0" cy="0"/>
        </a:xfrm>
      </p:grpSpPr>
      <p:sp>
        <p:nvSpPr>
          <p:cNvPr id="1053257" name="Rectangle 7"/>
          <p:cNvSpPr>
            <a:spLocks noGrp="1" noChangeArrowheads="1"/>
          </p:cNvSpPr>
          <p:nvPr>
            <p:ph type="sldNum" sz="quarter" idx="5"/>
          </p:nvPr>
        </p:nvSpPr>
        <p:spPr/>
        <p:txBody>
          <a:bodyPr/>
          <a:p>
            <a:fld id="{F8F25F39-7FE8-4D14-B1E0-BCB6EBC02C98}" type="slidenum">
              <a:rPr altLang="zh-CN" lang="en-US"/>
            </a:fld>
            <a:endParaRPr altLang="zh-CN" lang="en-US"/>
          </a:p>
        </p:txBody>
      </p:sp>
      <p:sp>
        <p:nvSpPr>
          <p:cNvPr id="1053258" name="Rectangle 2"/>
          <p:cNvSpPr>
            <a:spLocks noChangeAspect="1" noRot="1" noGrp="1" noChangeArrowheads="1" noTextEdit="1"/>
          </p:cNvSpPr>
          <p:nvPr>
            <p:ph type="sldImg"/>
          </p:nvPr>
        </p:nvSpPr>
        <p:spPr/>
      </p:sp>
      <p:sp>
        <p:nvSpPr>
          <p:cNvPr id="105325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669" name=""/>
        <p:cNvGrpSpPr/>
        <p:nvPr/>
      </p:nvGrpSpPr>
      <p:grpSpPr>
        <a:xfrm>
          <a:off x="0" y="0"/>
          <a:ext cx="0" cy="0"/>
          <a:chOff x="0" y="0"/>
          <a:chExt cx="0" cy="0"/>
        </a:xfrm>
      </p:grpSpPr>
      <p:sp>
        <p:nvSpPr>
          <p:cNvPr id="1053262"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53263" name="Rectangle 2"/>
          <p:cNvSpPr>
            <a:spLocks noChangeAspect="1" noRot="1" noGrp="1" noChangeArrowheads="1" noTextEdit="1"/>
          </p:cNvSpPr>
          <p:nvPr>
            <p:ph type="sldImg"/>
          </p:nvPr>
        </p:nvSpPr>
        <p:spPr/>
      </p:sp>
      <p:sp>
        <p:nvSpPr>
          <p:cNvPr id="105326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672" name=""/>
        <p:cNvGrpSpPr/>
        <p:nvPr/>
      </p:nvGrpSpPr>
      <p:grpSpPr>
        <a:xfrm>
          <a:off x="0" y="0"/>
          <a:ext cx="0" cy="0"/>
          <a:chOff x="0" y="0"/>
          <a:chExt cx="0" cy="0"/>
        </a:xfrm>
      </p:grpSpPr>
      <p:sp>
        <p:nvSpPr>
          <p:cNvPr id="1053267"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53268" name="Rectangle 2"/>
          <p:cNvSpPr>
            <a:spLocks noChangeAspect="1" noRot="1" noGrp="1" noChangeArrowheads="1" noTextEdit="1"/>
          </p:cNvSpPr>
          <p:nvPr>
            <p:ph type="sldImg"/>
          </p:nvPr>
        </p:nvSpPr>
        <p:spPr/>
      </p:sp>
      <p:sp>
        <p:nvSpPr>
          <p:cNvPr id="105326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675" name=""/>
        <p:cNvGrpSpPr/>
        <p:nvPr/>
      </p:nvGrpSpPr>
      <p:grpSpPr>
        <a:xfrm>
          <a:off x="0" y="0"/>
          <a:ext cx="0" cy="0"/>
          <a:chOff x="0" y="0"/>
          <a:chExt cx="0" cy="0"/>
        </a:xfrm>
      </p:grpSpPr>
      <p:sp>
        <p:nvSpPr>
          <p:cNvPr id="1053272"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53273" name="Rectangle 2"/>
          <p:cNvSpPr>
            <a:spLocks noChangeAspect="1" noRot="1" noGrp="1" noChangeArrowheads="1" noTextEdit="1"/>
          </p:cNvSpPr>
          <p:nvPr>
            <p:ph type="sldImg"/>
          </p:nvPr>
        </p:nvSpPr>
        <p:spPr/>
      </p:sp>
      <p:sp>
        <p:nvSpPr>
          <p:cNvPr id="105327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678" name=""/>
        <p:cNvGrpSpPr/>
        <p:nvPr/>
      </p:nvGrpSpPr>
      <p:grpSpPr>
        <a:xfrm>
          <a:off x="0" y="0"/>
          <a:ext cx="0" cy="0"/>
          <a:chOff x="0" y="0"/>
          <a:chExt cx="0" cy="0"/>
        </a:xfrm>
      </p:grpSpPr>
      <p:sp>
        <p:nvSpPr>
          <p:cNvPr id="1053277"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53278" name="Rectangle 2"/>
          <p:cNvSpPr>
            <a:spLocks noChangeAspect="1" noRot="1" noGrp="1" noChangeArrowheads="1" noTextEdit="1"/>
          </p:cNvSpPr>
          <p:nvPr>
            <p:ph type="sldImg"/>
          </p:nvPr>
        </p:nvSpPr>
        <p:spPr/>
      </p:sp>
      <p:sp>
        <p:nvSpPr>
          <p:cNvPr id="105327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667" name="Rectangle 7"/>
          <p:cNvSpPr>
            <a:spLocks noGrp="1" noChangeArrowheads="1"/>
          </p:cNvSpPr>
          <p:nvPr>
            <p:ph type="sldNum" sz="quarter" idx="5"/>
          </p:nvPr>
        </p:nvSpPr>
        <p:spPr/>
        <p:txBody>
          <a:bodyPr/>
          <a:p>
            <a:fld id="{0D51AAD9-CF87-44F5-AC1A-254F14F2D36B}" type="slidenum">
              <a:rPr altLang="zh-CN" lang="en-US"/>
            </a:fld>
            <a:endParaRPr altLang="zh-CN" lang="en-US"/>
          </a:p>
        </p:txBody>
      </p:sp>
      <p:sp>
        <p:nvSpPr>
          <p:cNvPr id="1048668" name="Rectangle 2"/>
          <p:cNvSpPr>
            <a:spLocks noChangeAspect="1" noRot="1" noGrp="1" noChangeArrowheads="1" noTextEdit="1"/>
          </p:cNvSpPr>
          <p:nvPr>
            <p:ph type="sldImg"/>
          </p:nvPr>
        </p:nvSpPr>
        <p:spPr/>
      </p:sp>
      <p:sp>
        <p:nvSpPr>
          <p:cNvPr id="104866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662" name="Rectangle 7"/>
          <p:cNvSpPr>
            <a:spLocks noGrp="1" noChangeArrowheads="1"/>
          </p:cNvSpPr>
          <p:nvPr>
            <p:ph type="sldNum" sz="quarter" idx="5"/>
          </p:nvPr>
        </p:nvSpPr>
        <p:spPr/>
        <p:txBody>
          <a:bodyPr/>
          <a:p>
            <a:fld id="{0D51AAD9-CF87-44F5-AC1A-254F14F2D36B}" type="slidenum">
              <a:rPr altLang="zh-CN" lang="en-US"/>
            </a:fld>
            <a:endParaRPr altLang="zh-CN" lang="en-US"/>
          </a:p>
        </p:txBody>
      </p:sp>
      <p:sp>
        <p:nvSpPr>
          <p:cNvPr id="1048663" name="Rectangle 2"/>
          <p:cNvSpPr>
            <a:spLocks noChangeAspect="1" noRot="1" noGrp="1" noChangeArrowheads="1" noTextEdit="1"/>
          </p:cNvSpPr>
          <p:nvPr>
            <p:ph type="sldImg"/>
          </p:nvPr>
        </p:nvSpPr>
        <p:spPr/>
      </p:sp>
      <p:sp>
        <p:nvSpPr>
          <p:cNvPr id="104866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651" name="Rectangle 7"/>
          <p:cNvSpPr>
            <a:spLocks noGrp="1" noChangeArrowheads="1"/>
          </p:cNvSpPr>
          <p:nvPr>
            <p:ph type="sldNum" sz="quarter" idx="5"/>
          </p:nvPr>
        </p:nvSpPr>
        <p:spPr/>
        <p:txBody>
          <a:bodyPr/>
          <a:p>
            <a:fld id="{24BF4591-0342-47E2-A74A-3F9BFE83CF55}" type="slidenum">
              <a:rPr altLang="zh-CN" lang="en-US"/>
            </a:fld>
            <a:endParaRPr altLang="zh-CN" lang="en-US"/>
          </a:p>
        </p:txBody>
      </p:sp>
      <p:sp>
        <p:nvSpPr>
          <p:cNvPr id="1048652" name="Rectangle 2"/>
          <p:cNvSpPr>
            <a:spLocks noChangeAspect="1" noRot="1" noGrp="1" noChangeArrowheads="1" noTextEdit="1"/>
          </p:cNvSpPr>
          <p:nvPr>
            <p:ph type="sldImg"/>
          </p:nvPr>
        </p:nvSpPr>
        <p:spPr/>
      </p:sp>
      <p:sp>
        <p:nvSpPr>
          <p:cNvPr id="104865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923" name="Rectangle 7"/>
          <p:cNvSpPr>
            <a:spLocks noGrp="1" noChangeArrowheads="1"/>
          </p:cNvSpPr>
          <p:nvPr>
            <p:ph type="sldNum" sz="quarter" idx="5"/>
          </p:nvPr>
        </p:nvSpPr>
        <p:spPr/>
        <p:txBody>
          <a:bodyPr/>
          <a:p>
            <a:fld id="{AEBBAD96-C274-4BFB-9DD8-CB4304A9B2F3}" type="slidenum">
              <a:rPr altLang="zh-CN" lang="en-US"/>
            </a:fld>
            <a:endParaRPr altLang="zh-CN" lang="en-US"/>
          </a:p>
        </p:txBody>
      </p:sp>
      <p:sp>
        <p:nvSpPr>
          <p:cNvPr id="1048924" name="Rectangle 2"/>
          <p:cNvSpPr>
            <a:spLocks noChangeAspect="1" noRot="1" noGrp="1" noChangeArrowheads="1" noTextEdit="1"/>
          </p:cNvSpPr>
          <p:nvPr>
            <p:ph type="sldImg"/>
          </p:nvPr>
        </p:nvSpPr>
        <p:spPr/>
      </p:sp>
      <p:sp>
        <p:nvSpPr>
          <p:cNvPr id="104892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973"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42838F93-AB95-484E-A673-61873CBD89EA}"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48974" name="Rectangle 2"/>
          <p:cNvSpPr>
            <a:spLocks noChangeAspect="1" noRot="1" noGrp="1" noChangeArrowheads="1" noTextEdit="1"/>
          </p:cNvSpPr>
          <p:nvPr>
            <p:ph type="sldImg"/>
          </p:nvPr>
        </p:nvSpPr>
        <p:spPr/>
      </p:sp>
      <p:sp>
        <p:nvSpPr>
          <p:cNvPr id="104897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994" name="Rectangle 7"/>
          <p:cNvSpPr>
            <a:spLocks noGrp="1" noChangeArrowheads="1"/>
          </p:cNvSpPr>
          <p:nvPr>
            <p:ph type="sldNum" sz="quarter" idx="5"/>
          </p:nvPr>
        </p:nvSpPr>
        <p:spPr/>
        <p:txBody>
          <a:bodyPr/>
          <a:p>
            <a:fld id="{62A28452-5584-4757-8317-6AE8D4CD4CD2}" type="slidenum">
              <a:rPr altLang="zh-CN" lang="en-US"/>
            </a:fld>
            <a:endParaRPr altLang="zh-CN" lang="en-US"/>
          </a:p>
        </p:txBody>
      </p:sp>
      <p:sp>
        <p:nvSpPr>
          <p:cNvPr id="1048995" name="Rectangle 2"/>
          <p:cNvSpPr>
            <a:spLocks noChangeAspect="1" noRot="1" noGrp="1" noChangeArrowheads="1" noTextEdit="1"/>
          </p:cNvSpPr>
          <p:nvPr>
            <p:ph type="sldImg"/>
          </p:nvPr>
        </p:nvSpPr>
        <p:spPr/>
      </p:sp>
      <p:sp>
        <p:nvSpPr>
          <p:cNvPr id="104899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8999" name="Rectangle 7"/>
          <p:cNvSpPr>
            <a:spLocks noGrp="1" noChangeArrowheads="1"/>
          </p:cNvSpPr>
          <p:nvPr>
            <p:ph type="sldNum" sz="quarter" idx="5"/>
          </p:nvPr>
        </p:nvSpPr>
        <p:spPr/>
        <p:txBody>
          <a:bodyPr/>
          <a:p>
            <a:fld id="{701985EC-C470-4B68-ACAB-93B8EDB39B1D}" type="slidenum">
              <a:rPr altLang="zh-CN" lang="en-US"/>
            </a:fld>
            <a:endParaRPr altLang="zh-CN" lang="en-US"/>
          </a:p>
        </p:txBody>
      </p:sp>
      <p:sp>
        <p:nvSpPr>
          <p:cNvPr id="1049000" name="Rectangle 2"/>
          <p:cNvSpPr>
            <a:spLocks noChangeAspect="1" noRot="1" noGrp="1" noChangeArrowheads="1" noTextEdit="1"/>
          </p:cNvSpPr>
          <p:nvPr>
            <p:ph type="sldImg"/>
          </p:nvPr>
        </p:nvSpPr>
        <p:spPr/>
      </p:sp>
      <p:sp>
        <p:nvSpPr>
          <p:cNvPr id="104900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9004" name="Rectangle 7"/>
          <p:cNvSpPr>
            <a:spLocks noGrp="1" noChangeArrowheads="1"/>
          </p:cNvSpPr>
          <p:nvPr>
            <p:ph type="sldNum" sz="quarter" idx="5"/>
          </p:nvPr>
        </p:nvSpPr>
        <p:spPr/>
        <p:txBody>
          <a:bodyPr/>
          <a:p>
            <a:fld id="{701985EC-C470-4B68-ACAB-93B8EDB39B1D}" type="slidenum">
              <a:rPr altLang="zh-CN" lang="en-US"/>
            </a:fld>
            <a:endParaRPr altLang="zh-CN" lang="en-US"/>
          </a:p>
        </p:txBody>
      </p:sp>
      <p:sp>
        <p:nvSpPr>
          <p:cNvPr id="1049005" name="Rectangle 2"/>
          <p:cNvSpPr>
            <a:spLocks noChangeAspect="1" noRot="1" noGrp="1" noChangeArrowheads="1" noTextEdit="1"/>
          </p:cNvSpPr>
          <p:nvPr>
            <p:ph type="sldImg"/>
          </p:nvPr>
        </p:nvSpPr>
        <p:spPr/>
      </p:sp>
      <p:sp>
        <p:nvSpPr>
          <p:cNvPr id="104900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9009" name="Rectangle 7"/>
          <p:cNvSpPr>
            <a:spLocks noGrp="1" noChangeArrowheads="1"/>
          </p:cNvSpPr>
          <p:nvPr>
            <p:ph type="sldNum" sz="quarter" idx="5"/>
          </p:nvPr>
        </p:nvSpPr>
        <p:spPr/>
        <p:txBody>
          <a:bodyPr/>
          <a:p>
            <a:fld id="{921E3A9B-7455-4CC4-96C2-6AF791F244D5}" type="slidenum">
              <a:rPr altLang="zh-CN" lang="en-US"/>
            </a:fld>
            <a:endParaRPr altLang="zh-CN" lang="en-US"/>
          </a:p>
        </p:txBody>
      </p:sp>
      <p:sp>
        <p:nvSpPr>
          <p:cNvPr id="1049010" name="Rectangle 2"/>
          <p:cNvSpPr>
            <a:spLocks noChangeAspect="1" noRot="1" noGrp="1" noChangeArrowheads="1" noTextEdit="1"/>
          </p:cNvSpPr>
          <p:nvPr>
            <p:ph type="sldImg"/>
          </p:nvPr>
        </p:nvSpPr>
        <p:spPr/>
      </p:sp>
      <p:sp>
        <p:nvSpPr>
          <p:cNvPr id="104901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9014" name="Rectangle 7"/>
          <p:cNvSpPr>
            <a:spLocks noGrp="1" noChangeArrowheads="1"/>
          </p:cNvSpPr>
          <p:nvPr>
            <p:ph type="sldNum" sz="quarter" idx="5"/>
          </p:nvPr>
        </p:nvSpPr>
        <p:spPr/>
        <p:txBody>
          <a:bodyPr/>
          <a:p>
            <a:fld id="{56CC1ED0-F959-4B9A-A490-790D9B92C587}" type="slidenum">
              <a:rPr altLang="zh-CN" lang="en-US"/>
            </a:fld>
            <a:endParaRPr altLang="zh-CN" lang="en-US"/>
          </a:p>
        </p:txBody>
      </p:sp>
      <p:sp>
        <p:nvSpPr>
          <p:cNvPr id="1049015" name="Rectangle 2"/>
          <p:cNvSpPr>
            <a:spLocks noChangeAspect="1" noRot="1" noGrp="1" noChangeArrowheads="1" noTextEdit="1"/>
          </p:cNvSpPr>
          <p:nvPr>
            <p:ph type="sldImg"/>
          </p:nvPr>
        </p:nvSpPr>
        <p:spPr/>
      </p:sp>
      <p:sp>
        <p:nvSpPr>
          <p:cNvPr id="104901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9019" name="Rectangle 7"/>
          <p:cNvSpPr>
            <a:spLocks noGrp="1" noChangeArrowheads="1"/>
          </p:cNvSpPr>
          <p:nvPr>
            <p:ph type="sldNum" sz="quarter" idx="5"/>
          </p:nvPr>
        </p:nvSpPr>
        <p:spPr/>
        <p:txBody>
          <a:bodyPr/>
          <a:p>
            <a:fld id="{4F2AE4D3-1CA6-425A-A3D0-C57932C5FD12}" type="slidenum">
              <a:rPr altLang="zh-CN" lang="en-US"/>
            </a:fld>
            <a:endParaRPr altLang="zh-CN" lang="en-US"/>
          </a:p>
        </p:txBody>
      </p:sp>
      <p:sp>
        <p:nvSpPr>
          <p:cNvPr id="1049020" name="Rectangle 2"/>
          <p:cNvSpPr>
            <a:spLocks noChangeAspect="1" noRot="1" noGrp="1" noChangeArrowheads="1" noTextEdit="1"/>
          </p:cNvSpPr>
          <p:nvPr>
            <p:ph type="sldImg"/>
          </p:nvPr>
        </p:nvSpPr>
        <p:spPr/>
      </p:sp>
      <p:sp>
        <p:nvSpPr>
          <p:cNvPr id="104902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9024" name="Rectangle 7"/>
          <p:cNvSpPr>
            <a:spLocks noGrp="1" noChangeArrowheads="1"/>
          </p:cNvSpPr>
          <p:nvPr>
            <p:ph type="sldNum" sz="quarter" idx="5"/>
          </p:nvPr>
        </p:nvSpPr>
        <p:spPr/>
        <p:txBody>
          <a:bodyPr/>
          <a:p>
            <a:fld id="{D108B74E-F15E-4FF4-ACEE-1C75B63FA2D4}" type="slidenum">
              <a:rPr altLang="zh-CN" lang="en-US"/>
            </a:fld>
            <a:endParaRPr altLang="zh-CN" lang="en-US"/>
          </a:p>
        </p:txBody>
      </p:sp>
      <p:sp>
        <p:nvSpPr>
          <p:cNvPr id="1049025" name="Rectangle 2"/>
          <p:cNvSpPr>
            <a:spLocks noChangeAspect="1" noRot="1" noGrp="1" noChangeArrowheads="1" noTextEdit="1"/>
          </p:cNvSpPr>
          <p:nvPr>
            <p:ph type="sldImg"/>
          </p:nvPr>
        </p:nvSpPr>
        <p:spPr/>
      </p:sp>
      <p:sp>
        <p:nvSpPr>
          <p:cNvPr id="104902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687"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48688" name="Rectangle 2"/>
          <p:cNvSpPr>
            <a:spLocks noChangeAspect="1" noRot="1" noGrp="1" noChangeArrowheads="1" noTextEdit="1"/>
          </p:cNvSpPr>
          <p:nvPr>
            <p:ph type="sldImg"/>
          </p:nvPr>
        </p:nvSpPr>
        <p:spPr/>
      </p:sp>
      <p:sp>
        <p:nvSpPr>
          <p:cNvPr id="104868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9029" name="Rectangle 7"/>
          <p:cNvSpPr>
            <a:spLocks noGrp="1" noChangeArrowheads="1"/>
          </p:cNvSpPr>
          <p:nvPr>
            <p:ph type="sldNum" sz="quarter" idx="5"/>
          </p:nvPr>
        </p:nvSpPr>
        <p:spPr/>
        <p:txBody>
          <a:bodyPr/>
          <a:p>
            <a:fld id="{8B3EC536-F86C-4906-904E-0F3CF8F4507F}" type="slidenum">
              <a:rPr altLang="zh-CN" lang="en-US"/>
            </a:fld>
            <a:endParaRPr altLang="zh-CN" lang="en-US"/>
          </a:p>
        </p:txBody>
      </p:sp>
      <p:sp>
        <p:nvSpPr>
          <p:cNvPr id="1049030" name="Rectangle 2"/>
          <p:cNvSpPr>
            <a:spLocks noChangeAspect="1" noRot="1" noGrp="1" noChangeArrowheads="1" noTextEdit="1"/>
          </p:cNvSpPr>
          <p:nvPr>
            <p:ph type="sldImg"/>
          </p:nvPr>
        </p:nvSpPr>
        <p:spPr/>
      </p:sp>
      <p:sp>
        <p:nvSpPr>
          <p:cNvPr id="104903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9035" name="Rectangle 7"/>
          <p:cNvSpPr>
            <a:spLocks noGrp="1" noChangeArrowheads="1"/>
          </p:cNvSpPr>
          <p:nvPr>
            <p:ph type="sldNum" sz="quarter" idx="5"/>
          </p:nvPr>
        </p:nvSpPr>
        <p:spPr/>
        <p:txBody>
          <a:bodyPr/>
          <a:p>
            <a:fld id="{2A1BBC5F-A6C7-4158-B95A-648BFF947A4D}" type="slidenum">
              <a:rPr altLang="zh-CN" lang="en-US"/>
            </a:fld>
            <a:endParaRPr altLang="zh-CN" lang="en-US"/>
          </a:p>
        </p:txBody>
      </p:sp>
      <p:sp>
        <p:nvSpPr>
          <p:cNvPr id="1049036" name="Rectangle 2"/>
          <p:cNvSpPr>
            <a:spLocks noChangeAspect="1" noRot="1" noGrp="1" noChangeArrowheads="1" noTextEdit="1"/>
          </p:cNvSpPr>
          <p:nvPr>
            <p:ph type="sldImg"/>
          </p:nvPr>
        </p:nvSpPr>
        <p:spPr/>
      </p:sp>
      <p:sp>
        <p:nvSpPr>
          <p:cNvPr id="104903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9040" name="Rectangle 7"/>
          <p:cNvSpPr>
            <a:spLocks noGrp="1" noChangeArrowheads="1"/>
          </p:cNvSpPr>
          <p:nvPr>
            <p:ph type="sldNum" sz="quarter" idx="5"/>
          </p:nvPr>
        </p:nvSpPr>
        <p:spPr/>
        <p:txBody>
          <a:bodyPr/>
          <a:p>
            <a:fld id="{017FFF0B-97F8-4110-8C07-984369FAA17E}" type="slidenum">
              <a:rPr altLang="zh-CN" lang="en-US"/>
            </a:fld>
            <a:endParaRPr altLang="zh-CN" lang="en-US"/>
          </a:p>
        </p:txBody>
      </p:sp>
      <p:sp>
        <p:nvSpPr>
          <p:cNvPr id="1049041" name="Rectangle 2"/>
          <p:cNvSpPr>
            <a:spLocks noChangeAspect="1" noRot="1" noGrp="1" noChangeArrowheads="1" noTextEdit="1"/>
          </p:cNvSpPr>
          <p:nvPr>
            <p:ph type="sldImg"/>
          </p:nvPr>
        </p:nvSpPr>
        <p:spPr/>
      </p:sp>
      <p:sp>
        <p:nvSpPr>
          <p:cNvPr id="104904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9087"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49088" name="Rectangle 2"/>
          <p:cNvSpPr>
            <a:spLocks noChangeAspect="1" noRot="1" noGrp="1" noChangeArrowheads="1" noTextEdit="1"/>
          </p:cNvSpPr>
          <p:nvPr>
            <p:ph type="sldImg"/>
          </p:nvPr>
        </p:nvSpPr>
        <p:spPr/>
      </p:sp>
      <p:sp>
        <p:nvSpPr>
          <p:cNvPr id="104908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9092"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49093" name="Rectangle 2"/>
          <p:cNvSpPr>
            <a:spLocks noChangeAspect="1" noRot="1" noGrp="1" noChangeArrowheads="1" noTextEdit="1"/>
          </p:cNvSpPr>
          <p:nvPr>
            <p:ph type="sldImg"/>
          </p:nvPr>
        </p:nvSpPr>
        <p:spPr/>
      </p:sp>
      <p:sp>
        <p:nvSpPr>
          <p:cNvPr id="104909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9097" name="Rectangle 7"/>
          <p:cNvSpPr>
            <a:spLocks noGrp="1" noChangeArrowheads="1"/>
          </p:cNvSpPr>
          <p:nvPr>
            <p:ph type="sldNum" sz="quarter" idx="5"/>
          </p:nvPr>
        </p:nvSpPr>
        <p:spPr/>
        <p:txBody>
          <a:bodyPr/>
          <a:p>
            <a:fld id="{9B8C3C5E-5C33-4832-8B0C-0B3F616142A3}" type="slidenum">
              <a:rPr altLang="zh-CN" lang="en-US"/>
            </a:fld>
            <a:endParaRPr altLang="zh-CN" lang="en-US"/>
          </a:p>
        </p:txBody>
      </p:sp>
      <p:sp>
        <p:nvSpPr>
          <p:cNvPr id="1049098" name="Rectangle 2"/>
          <p:cNvSpPr>
            <a:spLocks noChangeAspect="1" noRot="1" noGrp="1" noChangeArrowheads="1" noTextEdit="1"/>
          </p:cNvSpPr>
          <p:nvPr>
            <p:ph type="sldImg"/>
          </p:nvPr>
        </p:nvSpPr>
        <p:spPr/>
      </p:sp>
      <p:sp>
        <p:nvSpPr>
          <p:cNvPr id="104909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9102" name="Rectangle 7"/>
          <p:cNvSpPr>
            <a:spLocks noGrp="1" noChangeArrowheads="1"/>
          </p:cNvSpPr>
          <p:nvPr>
            <p:ph type="sldNum" sz="quarter" idx="5"/>
          </p:nvPr>
        </p:nvSpPr>
        <p:spPr/>
        <p:txBody>
          <a:bodyPr/>
          <a:p>
            <a:fld id="{9B8C3C5E-5C33-4832-8B0C-0B3F616142A3}" type="slidenum">
              <a:rPr altLang="zh-CN" lang="en-US"/>
            </a:fld>
            <a:endParaRPr altLang="zh-CN" lang="en-US"/>
          </a:p>
        </p:txBody>
      </p:sp>
      <p:sp>
        <p:nvSpPr>
          <p:cNvPr id="1049103" name="Rectangle 2"/>
          <p:cNvSpPr>
            <a:spLocks noChangeAspect="1" noRot="1" noGrp="1" noChangeArrowheads="1" noTextEdit="1"/>
          </p:cNvSpPr>
          <p:nvPr>
            <p:ph type="sldImg"/>
          </p:nvPr>
        </p:nvSpPr>
        <p:spPr/>
      </p:sp>
      <p:sp>
        <p:nvSpPr>
          <p:cNvPr id="104910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9107" name="Rectangle 7"/>
          <p:cNvSpPr>
            <a:spLocks noGrp="1" noChangeArrowheads="1"/>
          </p:cNvSpPr>
          <p:nvPr>
            <p:ph type="sldNum" sz="quarter" idx="5"/>
          </p:nvPr>
        </p:nvSpPr>
        <p:spPr/>
        <p:txBody>
          <a:bodyPr/>
          <a:p>
            <a:fld id="{E9A2EEE5-800F-447C-BEB2-14392F7C065C}" type="slidenum">
              <a:rPr altLang="zh-CN" lang="en-US"/>
            </a:fld>
            <a:endParaRPr altLang="zh-CN" lang="en-US"/>
          </a:p>
        </p:txBody>
      </p:sp>
      <p:sp>
        <p:nvSpPr>
          <p:cNvPr id="1049108" name="Rectangle 2"/>
          <p:cNvSpPr>
            <a:spLocks noChangeAspect="1" noRot="1" noGrp="1" noChangeArrowheads="1" noTextEdit="1"/>
          </p:cNvSpPr>
          <p:nvPr>
            <p:ph type="sldImg"/>
          </p:nvPr>
        </p:nvSpPr>
        <p:spPr/>
      </p:sp>
      <p:sp>
        <p:nvSpPr>
          <p:cNvPr id="104910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9112" name="Rectangle 7"/>
          <p:cNvSpPr>
            <a:spLocks noGrp="1" noChangeArrowheads="1"/>
          </p:cNvSpPr>
          <p:nvPr>
            <p:ph type="sldNum" sz="quarter" idx="5"/>
          </p:nvPr>
        </p:nvSpPr>
        <p:spPr/>
        <p:txBody>
          <a:bodyPr/>
          <a:p>
            <a:fld id="{E9A2EEE5-800F-447C-BEB2-14392F7C065C}" type="slidenum">
              <a:rPr altLang="zh-CN" lang="en-US"/>
            </a:fld>
            <a:endParaRPr altLang="zh-CN" lang="en-US"/>
          </a:p>
        </p:txBody>
      </p:sp>
      <p:sp>
        <p:nvSpPr>
          <p:cNvPr id="1049113" name="Rectangle 2"/>
          <p:cNvSpPr>
            <a:spLocks noChangeAspect="1" noRot="1" noGrp="1" noChangeArrowheads="1" noTextEdit="1"/>
          </p:cNvSpPr>
          <p:nvPr>
            <p:ph type="sldImg"/>
          </p:nvPr>
        </p:nvSpPr>
        <p:spPr/>
      </p:sp>
      <p:sp>
        <p:nvSpPr>
          <p:cNvPr id="1049114" name="Rectangle 3"/>
          <p:cNvSpPr>
            <a:spLocks noGrp="1" noChangeArrowheads="1"/>
          </p:cNvSpPr>
          <p:nvPr>
            <p:ph type="body" idx="1"/>
          </p:nvPr>
        </p:nvSpPr>
        <p:spPr/>
        <p:txBody>
          <a:bodyPr/>
          <a:p>
            <a:r>
              <a:rPr altLang="zh-CN" lang="zh-CN"/>
              <a:t>一定分片</a:t>
            </a:r>
            <a:endParaRPr altLang="zh-CN"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134" name="Rectangle 7"/>
          <p:cNvSpPr>
            <a:spLocks noGrp="1" noChangeArrowheads="1"/>
          </p:cNvSpPr>
          <p:nvPr>
            <p:ph type="sldNum" sz="quarter" idx="5"/>
          </p:nvPr>
        </p:nvSpPr>
        <p:spPr/>
        <p:txBody>
          <a:bodyPr/>
          <a:p>
            <a:fld id="{FB5FED2C-0372-4D07-AA33-E41B2A520D43}" type="slidenum">
              <a:rPr altLang="zh-CN" lang="en-US"/>
            </a:fld>
            <a:endParaRPr altLang="zh-CN" lang="en-US"/>
          </a:p>
        </p:txBody>
      </p:sp>
      <p:sp>
        <p:nvSpPr>
          <p:cNvPr id="1049135" name="Rectangle 2"/>
          <p:cNvSpPr>
            <a:spLocks noChangeAspect="1" noRot="1" noGrp="1" noChangeArrowheads="1" noTextEdit="1"/>
          </p:cNvSpPr>
          <p:nvPr>
            <p:ph type="sldImg"/>
          </p:nvPr>
        </p:nvSpPr>
        <p:spPr/>
      </p:sp>
      <p:sp>
        <p:nvSpPr>
          <p:cNvPr id="104913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692"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48693" name="Rectangle 2"/>
          <p:cNvSpPr>
            <a:spLocks noChangeAspect="1" noRot="1" noGrp="1" noChangeArrowheads="1" noTextEdit="1"/>
          </p:cNvSpPr>
          <p:nvPr>
            <p:ph type="sldImg"/>
          </p:nvPr>
        </p:nvSpPr>
        <p:spPr/>
      </p:sp>
      <p:sp>
        <p:nvSpPr>
          <p:cNvPr id="104869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9189" name="Rectangle 7"/>
          <p:cNvSpPr>
            <a:spLocks noGrp="1" noChangeArrowheads="1"/>
          </p:cNvSpPr>
          <p:nvPr>
            <p:ph type="sldNum" sz="quarter" idx="5"/>
          </p:nvPr>
        </p:nvSpPr>
        <p:spPr/>
        <p:txBody>
          <a:bodyPr/>
          <a:p>
            <a:fld id="{072FDF2B-74A5-4778-BF85-8B7D68C1DDBB}" type="slidenum">
              <a:rPr altLang="zh-CN" lang="en-US"/>
            </a:fld>
            <a:endParaRPr altLang="zh-CN" lang="en-US"/>
          </a:p>
        </p:txBody>
      </p:sp>
      <p:sp>
        <p:nvSpPr>
          <p:cNvPr id="1049190" name="Rectangle 2"/>
          <p:cNvSpPr>
            <a:spLocks noChangeAspect="1" noRot="1" noGrp="1" noChangeArrowheads="1" noTextEdit="1"/>
          </p:cNvSpPr>
          <p:nvPr>
            <p:ph type="sldImg"/>
          </p:nvPr>
        </p:nvSpPr>
        <p:spPr/>
      </p:sp>
      <p:sp>
        <p:nvSpPr>
          <p:cNvPr id="104919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9205" name="Rectangle 7"/>
          <p:cNvSpPr>
            <a:spLocks noGrp="1" noChangeArrowheads="1"/>
          </p:cNvSpPr>
          <p:nvPr>
            <p:ph type="sldNum" sz="quarter" idx="5"/>
          </p:nvPr>
        </p:nvSpPr>
        <p:spPr/>
        <p:txBody>
          <a:bodyPr/>
          <a:p>
            <a:fld id="{3BB37FC6-953E-4088-8232-F5FDB7832C24}" type="slidenum">
              <a:rPr altLang="zh-CN" lang="en-US"/>
            </a:fld>
            <a:endParaRPr altLang="zh-CN" lang="en-US"/>
          </a:p>
        </p:txBody>
      </p:sp>
      <p:sp>
        <p:nvSpPr>
          <p:cNvPr id="1049206" name="Rectangle 2"/>
          <p:cNvSpPr>
            <a:spLocks noChangeAspect="1" noRot="1" noGrp="1" noChangeArrowheads="1" noTextEdit="1"/>
          </p:cNvSpPr>
          <p:nvPr>
            <p:ph type="sldImg"/>
          </p:nvPr>
        </p:nvSpPr>
        <p:spPr/>
      </p:sp>
      <p:sp>
        <p:nvSpPr>
          <p:cNvPr id="104920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9259" name="Rectangle 7"/>
          <p:cNvSpPr>
            <a:spLocks noGrp="1" noChangeArrowheads="1"/>
          </p:cNvSpPr>
          <p:nvPr>
            <p:ph type="sldNum" sz="quarter" idx="5"/>
          </p:nvPr>
        </p:nvSpPr>
        <p:spPr/>
        <p:txBody>
          <a:bodyPr/>
          <a:p>
            <a:fld id="{B968DA3F-7750-432E-982A-E6048AEFE2FE}" type="slidenum">
              <a:rPr altLang="zh-CN" lang="en-US"/>
            </a:fld>
            <a:endParaRPr altLang="zh-CN" lang="en-US"/>
          </a:p>
        </p:txBody>
      </p:sp>
      <p:sp>
        <p:nvSpPr>
          <p:cNvPr id="1049260" name="Rectangle 2"/>
          <p:cNvSpPr>
            <a:spLocks noChangeAspect="1" noRot="1" noGrp="1" noChangeArrowheads="1" noTextEdit="1"/>
          </p:cNvSpPr>
          <p:nvPr>
            <p:ph type="sldImg"/>
          </p:nvPr>
        </p:nvSpPr>
        <p:spPr/>
      </p:sp>
      <p:sp>
        <p:nvSpPr>
          <p:cNvPr id="104926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9313" name="Rectangle 7"/>
          <p:cNvSpPr>
            <a:spLocks noGrp="1" noChangeArrowheads="1"/>
          </p:cNvSpPr>
          <p:nvPr>
            <p:ph type="sldNum" sz="quarter" idx="5"/>
          </p:nvPr>
        </p:nvSpPr>
        <p:spPr/>
        <p:txBody>
          <a:bodyPr/>
          <a:p>
            <a:fld id="{0F9B1B2A-5382-4ADB-AA0A-659B688E4701}" type="slidenum">
              <a:rPr altLang="zh-CN" lang="en-US"/>
            </a:fld>
            <a:endParaRPr altLang="zh-CN" lang="en-US"/>
          </a:p>
        </p:txBody>
      </p:sp>
      <p:sp>
        <p:nvSpPr>
          <p:cNvPr id="1049314" name="Rectangle 2"/>
          <p:cNvSpPr>
            <a:spLocks noChangeAspect="1" noRot="1" noGrp="1" noChangeArrowheads="1" noTextEdit="1"/>
          </p:cNvSpPr>
          <p:nvPr>
            <p:ph type="sldImg"/>
          </p:nvPr>
        </p:nvSpPr>
        <p:spPr/>
      </p:sp>
      <p:sp>
        <p:nvSpPr>
          <p:cNvPr id="104931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9347" name="Rectangle 7"/>
          <p:cNvSpPr>
            <a:spLocks noGrp="1" noChangeArrowheads="1"/>
          </p:cNvSpPr>
          <p:nvPr>
            <p:ph type="sldNum" sz="quarter" idx="5"/>
          </p:nvPr>
        </p:nvSpPr>
        <p:spPr/>
        <p:txBody>
          <a:bodyPr/>
          <a:p>
            <a:fld id="{6E289263-B8A4-4274-B299-21E4FCC7B481}" type="slidenum">
              <a:rPr altLang="zh-CN" lang="en-US"/>
            </a:fld>
            <a:endParaRPr altLang="zh-CN" lang="en-US"/>
          </a:p>
        </p:txBody>
      </p:sp>
      <p:sp>
        <p:nvSpPr>
          <p:cNvPr id="1049348" name="Rectangle 2"/>
          <p:cNvSpPr>
            <a:spLocks noChangeAspect="1" noRot="1" noGrp="1" noChangeArrowheads="1" noTextEdit="1"/>
          </p:cNvSpPr>
          <p:nvPr>
            <p:ph type="sldImg"/>
          </p:nvPr>
        </p:nvSpPr>
        <p:spPr/>
      </p:sp>
      <p:sp>
        <p:nvSpPr>
          <p:cNvPr id="1049349" name="Rectangle 3"/>
          <p:cNvSpPr>
            <a:spLocks noGrp="1" noChangeArrowheads="1"/>
          </p:cNvSpPr>
          <p:nvPr>
            <p:ph type="body" idx="1"/>
          </p:nvPr>
        </p:nvSpPr>
        <p:spPr/>
        <p:txBody>
          <a:bodyPr/>
          <a:p>
            <a:r>
              <a:rPr altLang="zh-CN" lang="zh-CN"/>
              <a:t>反码</a:t>
            </a:r>
            <a:endParaRPr altLang="zh-CN"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332" name=""/>
        <p:cNvGrpSpPr/>
        <p:nvPr/>
      </p:nvGrpSpPr>
      <p:grpSpPr>
        <a:xfrm>
          <a:off x="0" y="0"/>
          <a:ext cx="0" cy="0"/>
          <a:chOff x="0" y="0"/>
          <a:chExt cx="0" cy="0"/>
        </a:xfrm>
      </p:grpSpPr>
      <p:sp>
        <p:nvSpPr>
          <p:cNvPr id="1049352"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49353" name="Rectangle 2"/>
          <p:cNvSpPr>
            <a:spLocks noChangeAspect="1" noRot="1" noGrp="1" noChangeArrowheads="1" noTextEdit="1"/>
          </p:cNvSpPr>
          <p:nvPr>
            <p:ph type="sldImg"/>
          </p:nvPr>
        </p:nvSpPr>
        <p:spPr/>
      </p:sp>
      <p:sp>
        <p:nvSpPr>
          <p:cNvPr id="104935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9357" name="Rectangle 7"/>
          <p:cNvSpPr>
            <a:spLocks noGrp="1" noChangeArrowheads="1"/>
          </p:cNvSpPr>
          <p:nvPr>
            <p:ph type="sldNum" sz="quarter" idx="5"/>
          </p:nvPr>
        </p:nvSpPr>
        <p:spPr/>
        <p:txBody>
          <a:bodyPr/>
          <a:p>
            <a:fld id="{08E52DD6-788D-40AA-B1FF-7C81A8CF076F}" type="slidenum">
              <a:rPr altLang="zh-CN" lang="en-US"/>
            </a:fld>
            <a:endParaRPr altLang="zh-CN" lang="en-US"/>
          </a:p>
        </p:txBody>
      </p:sp>
      <p:sp>
        <p:nvSpPr>
          <p:cNvPr id="1049358" name="Rectangle 2"/>
          <p:cNvSpPr>
            <a:spLocks noChangeAspect="1" noRot="1" noGrp="1" noChangeArrowheads="1" noTextEdit="1"/>
          </p:cNvSpPr>
          <p:nvPr>
            <p:ph type="sldImg"/>
          </p:nvPr>
        </p:nvSpPr>
        <p:spPr/>
      </p:sp>
      <p:sp>
        <p:nvSpPr>
          <p:cNvPr id="104935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338" name=""/>
        <p:cNvGrpSpPr/>
        <p:nvPr/>
      </p:nvGrpSpPr>
      <p:grpSpPr>
        <a:xfrm>
          <a:off x="0" y="0"/>
          <a:ext cx="0" cy="0"/>
          <a:chOff x="0" y="0"/>
          <a:chExt cx="0" cy="0"/>
        </a:xfrm>
      </p:grpSpPr>
      <p:sp>
        <p:nvSpPr>
          <p:cNvPr id="1049362" name="Rectangle 7"/>
          <p:cNvSpPr>
            <a:spLocks noGrp="1" noChangeArrowheads="1"/>
          </p:cNvSpPr>
          <p:nvPr>
            <p:ph type="sldNum" sz="quarter" idx="5"/>
          </p:nvPr>
        </p:nvSpPr>
        <p:spPr/>
        <p:txBody>
          <a:bodyPr/>
          <a:p>
            <a:fld id="{61AA45A3-DC60-4326-A45F-29EAA79D1993}" type="slidenum">
              <a:rPr altLang="zh-CN" lang="en-US"/>
            </a:fld>
            <a:endParaRPr altLang="zh-CN" lang="en-US"/>
          </a:p>
        </p:txBody>
      </p:sp>
      <p:sp>
        <p:nvSpPr>
          <p:cNvPr id="1049363" name="Rectangle 2"/>
          <p:cNvSpPr>
            <a:spLocks noChangeAspect="1" noRot="1" noGrp="1" noChangeArrowheads="1" noTextEdit="1"/>
          </p:cNvSpPr>
          <p:nvPr>
            <p:ph type="sldImg"/>
          </p:nvPr>
        </p:nvSpPr>
        <p:spPr/>
      </p:sp>
      <p:sp>
        <p:nvSpPr>
          <p:cNvPr id="104936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9426" name="Rectangle 7"/>
          <p:cNvSpPr>
            <a:spLocks noGrp="1" noChangeArrowheads="1"/>
          </p:cNvSpPr>
          <p:nvPr>
            <p:ph type="sldNum" sz="quarter" idx="5"/>
          </p:nvPr>
        </p:nvSpPr>
        <p:spPr/>
        <p:txBody>
          <a:bodyPr/>
          <a:p>
            <a:fld id="{61AA45A3-DC60-4326-A45F-29EAA79D1993}" type="slidenum">
              <a:rPr altLang="zh-CN" lang="en-US"/>
            </a:fld>
            <a:endParaRPr altLang="zh-CN" lang="en-US"/>
          </a:p>
        </p:txBody>
      </p:sp>
      <p:sp>
        <p:nvSpPr>
          <p:cNvPr id="1049427" name="Rectangle 2"/>
          <p:cNvSpPr>
            <a:spLocks noChangeAspect="1" noRot="1" noGrp="1" noChangeArrowheads="1" noTextEdit="1"/>
          </p:cNvSpPr>
          <p:nvPr>
            <p:ph type="sldImg"/>
          </p:nvPr>
        </p:nvSpPr>
        <p:spPr/>
      </p:sp>
      <p:sp>
        <p:nvSpPr>
          <p:cNvPr id="104942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49467" name="Rectangle 7"/>
          <p:cNvSpPr>
            <a:spLocks noGrp="1" noChangeArrowheads="1"/>
          </p:cNvSpPr>
          <p:nvPr>
            <p:ph type="sldNum" sz="quarter" idx="5"/>
          </p:nvPr>
        </p:nvSpPr>
        <p:spPr/>
        <p:txBody>
          <a:bodyPr/>
          <a:p>
            <a:fld id="{61AA45A3-DC60-4326-A45F-29EAA79D1993}" type="slidenum">
              <a:rPr altLang="zh-CN" lang="en-US"/>
            </a:fld>
            <a:endParaRPr altLang="zh-CN" lang="en-US"/>
          </a:p>
        </p:txBody>
      </p:sp>
      <p:sp>
        <p:nvSpPr>
          <p:cNvPr id="1049468" name="Rectangle 2"/>
          <p:cNvSpPr>
            <a:spLocks noChangeAspect="1" noRot="1" noGrp="1" noChangeArrowheads="1" noTextEdit="1"/>
          </p:cNvSpPr>
          <p:nvPr>
            <p:ph type="sldImg"/>
          </p:nvPr>
        </p:nvSpPr>
        <p:spPr/>
      </p:sp>
      <p:sp>
        <p:nvSpPr>
          <p:cNvPr id="104946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699"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48700" name="Rectangle 2"/>
          <p:cNvSpPr>
            <a:spLocks noChangeAspect="1" noRot="1" noGrp="1" noChangeArrowheads="1" noTextEdit="1"/>
          </p:cNvSpPr>
          <p:nvPr>
            <p:ph type="sldImg"/>
          </p:nvPr>
        </p:nvSpPr>
        <p:spPr/>
      </p:sp>
      <p:sp>
        <p:nvSpPr>
          <p:cNvPr id="104870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9472" name="Rectangle 7"/>
          <p:cNvSpPr>
            <a:spLocks noGrp="1" noChangeArrowheads="1"/>
          </p:cNvSpPr>
          <p:nvPr>
            <p:ph type="sldNum" sz="quarter" idx="5"/>
          </p:nvPr>
        </p:nvSpPr>
        <p:spPr/>
        <p:txBody>
          <a:bodyPr/>
          <a:p>
            <a:fld id="{A3208BBD-56B7-4C51-BD28-2083D6EB09D0}" type="slidenum">
              <a:rPr altLang="zh-CN" lang="en-US"/>
            </a:fld>
            <a:endParaRPr altLang="zh-CN" lang="en-US"/>
          </a:p>
        </p:txBody>
      </p:sp>
      <p:sp>
        <p:nvSpPr>
          <p:cNvPr id="1049473" name="Rectangle 2"/>
          <p:cNvSpPr>
            <a:spLocks noChangeAspect="1" noRot="1" noGrp="1" noChangeArrowheads="1" noTextEdit="1"/>
          </p:cNvSpPr>
          <p:nvPr>
            <p:ph type="sldImg"/>
          </p:nvPr>
        </p:nvSpPr>
        <p:spPr/>
      </p:sp>
      <p:sp>
        <p:nvSpPr>
          <p:cNvPr id="104947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9477" name="Rectangle 7"/>
          <p:cNvSpPr>
            <a:spLocks noGrp="1" noChangeArrowheads="1"/>
          </p:cNvSpPr>
          <p:nvPr>
            <p:ph type="sldNum" sz="quarter" idx="5"/>
          </p:nvPr>
        </p:nvSpPr>
        <p:spPr/>
        <p:txBody>
          <a:bodyPr/>
          <a:p>
            <a:fld id="{C2D80921-F6AA-4BC8-BAB2-6A7A5437A91E}" type="slidenum">
              <a:rPr altLang="zh-CN" lang="en-US"/>
            </a:fld>
            <a:endParaRPr altLang="zh-CN" lang="en-US"/>
          </a:p>
        </p:txBody>
      </p:sp>
      <p:sp>
        <p:nvSpPr>
          <p:cNvPr id="1049478" name="Rectangle 2"/>
          <p:cNvSpPr>
            <a:spLocks noChangeAspect="1" noRot="1" noGrp="1" noChangeArrowheads="1" noTextEdit="1"/>
          </p:cNvSpPr>
          <p:nvPr>
            <p:ph type="sldImg"/>
          </p:nvPr>
        </p:nvSpPr>
        <p:spPr/>
      </p:sp>
      <p:sp>
        <p:nvSpPr>
          <p:cNvPr id="104947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9484" name="Rectangle 7"/>
          <p:cNvSpPr>
            <a:spLocks noGrp="1" noChangeArrowheads="1"/>
          </p:cNvSpPr>
          <p:nvPr>
            <p:ph type="sldNum" sz="quarter" idx="5"/>
          </p:nvPr>
        </p:nvSpPr>
        <p:spPr/>
        <p:txBody>
          <a:bodyPr/>
          <a:p>
            <a:fld id="{BAF3F8B7-D3E1-4534-996E-D31BB97513E6}" type="slidenum">
              <a:rPr altLang="zh-CN" lang="en-US"/>
            </a:fld>
            <a:endParaRPr altLang="zh-CN" lang="en-US"/>
          </a:p>
        </p:txBody>
      </p:sp>
      <p:sp>
        <p:nvSpPr>
          <p:cNvPr id="1049485" name="Rectangle 2"/>
          <p:cNvSpPr>
            <a:spLocks noChangeAspect="1" noRot="1" noGrp="1" noChangeArrowheads="1" noTextEdit="1"/>
          </p:cNvSpPr>
          <p:nvPr>
            <p:ph type="sldImg"/>
          </p:nvPr>
        </p:nvSpPr>
        <p:spPr/>
      </p:sp>
      <p:sp>
        <p:nvSpPr>
          <p:cNvPr id="104948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9491" name="Rectangle 7"/>
          <p:cNvSpPr>
            <a:spLocks noGrp="1" noChangeArrowheads="1"/>
          </p:cNvSpPr>
          <p:nvPr>
            <p:ph type="sldNum" sz="quarter" idx="5"/>
          </p:nvPr>
        </p:nvSpPr>
        <p:spPr/>
        <p:txBody>
          <a:bodyPr/>
          <a:p>
            <a:fld id="{81BFE07B-07C4-4EEA-B832-035A3426682C}" type="slidenum">
              <a:rPr altLang="zh-CN" lang="en-US"/>
            </a:fld>
            <a:endParaRPr altLang="zh-CN" lang="en-US"/>
          </a:p>
        </p:txBody>
      </p:sp>
      <p:sp>
        <p:nvSpPr>
          <p:cNvPr id="1049492" name="Rectangle 2"/>
          <p:cNvSpPr>
            <a:spLocks noChangeAspect="1" noRot="1" noGrp="1" noChangeArrowheads="1" noTextEdit="1"/>
          </p:cNvSpPr>
          <p:nvPr>
            <p:ph type="sldImg"/>
          </p:nvPr>
        </p:nvSpPr>
        <p:spPr/>
      </p:sp>
      <p:sp>
        <p:nvSpPr>
          <p:cNvPr id="104949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9496"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49497" name="Rectangle 2"/>
          <p:cNvSpPr>
            <a:spLocks noChangeAspect="1" noRot="1" noGrp="1" noChangeArrowheads="1" noTextEdit="1"/>
          </p:cNvSpPr>
          <p:nvPr>
            <p:ph type="sldImg"/>
          </p:nvPr>
        </p:nvSpPr>
        <p:spPr/>
      </p:sp>
      <p:sp>
        <p:nvSpPr>
          <p:cNvPr id="104949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371" name=""/>
        <p:cNvGrpSpPr/>
        <p:nvPr/>
      </p:nvGrpSpPr>
      <p:grpSpPr>
        <a:xfrm>
          <a:off x="0" y="0"/>
          <a:ext cx="0" cy="0"/>
          <a:chOff x="0" y="0"/>
          <a:chExt cx="0" cy="0"/>
        </a:xfrm>
      </p:grpSpPr>
      <p:sp>
        <p:nvSpPr>
          <p:cNvPr id="1049501"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49502" name="Rectangle 2"/>
          <p:cNvSpPr>
            <a:spLocks noChangeAspect="1" noRot="1" noGrp="1" noChangeArrowheads="1" noTextEdit="1"/>
          </p:cNvSpPr>
          <p:nvPr>
            <p:ph type="sldImg"/>
          </p:nvPr>
        </p:nvSpPr>
        <p:spPr/>
      </p:sp>
      <p:sp>
        <p:nvSpPr>
          <p:cNvPr id="104950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9506"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49507" name="Rectangle 2"/>
          <p:cNvSpPr>
            <a:spLocks noChangeAspect="1" noRot="1" noGrp="1" noChangeArrowheads="1" noTextEdit="1"/>
          </p:cNvSpPr>
          <p:nvPr>
            <p:ph type="sldImg"/>
          </p:nvPr>
        </p:nvSpPr>
        <p:spPr/>
      </p:sp>
      <p:sp>
        <p:nvSpPr>
          <p:cNvPr id="104950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9620" name="Rectangle 7"/>
          <p:cNvSpPr>
            <a:spLocks noGrp="1" noChangeArrowheads="1"/>
          </p:cNvSpPr>
          <p:nvPr>
            <p:ph type="sldNum" sz="quarter" idx="5"/>
          </p:nvPr>
        </p:nvSpPr>
        <p:spPr/>
        <p:txBody>
          <a:bodyPr/>
          <a:p>
            <a:fld id="{534D0ABF-A214-4E6E-82F1-4521F48EA8E3}" type="slidenum">
              <a:rPr altLang="zh-CN" lang="en-US"/>
            </a:fld>
            <a:endParaRPr altLang="zh-CN" lang="en-US"/>
          </a:p>
        </p:txBody>
      </p:sp>
      <p:sp>
        <p:nvSpPr>
          <p:cNvPr id="1049621" name="Rectangle 2"/>
          <p:cNvSpPr>
            <a:spLocks noChangeAspect="1" noRot="1" noGrp="1" noChangeArrowheads="1" noTextEdit="1"/>
          </p:cNvSpPr>
          <p:nvPr>
            <p:ph type="sldImg"/>
          </p:nvPr>
        </p:nvSpPr>
        <p:spPr/>
      </p:sp>
      <p:sp>
        <p:nvSpPr>
          <p:cNvPr id="104962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426" name=""/>
        <p:cNvGrpSpPr/>
        <p:nvPr/>
      </p:nvGrpSpPr>
      <p:grpSpPr>
        <a:xfrm>
          <a:off x="0" y="0"/>
          <a:ext cx="0" cy="0"/>
          <a:chOff x="0" y="0"/>
          <a:chExt cx="0" cy="0"/>
        </a:xfrm>
      </p:grpSpPr>
      <p:sp>
        <p:nvSpPr>
          <p:cNvPr id="1049774" name="Rectangle 7"/>
          <p:cNvSpPr>
            <a:spLocks noGrp="1" noChangeArrowheads="1"/>
          </p:cNvSpPr>
          <p:nvPr>
            <p:ph type="sldNum" sz="quarter" idx="5"/>
          </p:nvPr>
        </p:nvSpPr>
        <p:spPr/>
        <p:txBody>
          <a:bodyPr/>
          <a:p>
            <a:fld id="{098882FA-A8EA-4307-AF4E-62184877E18C}" type="slidenum">
              <a:rPr altLang="zh-CN" lang="en-US"/>
            </a:fld>
            <a:endParaRPr altLang="zh-CN" lang="en-US"/>
          </a:p>
        </p:txBody>
      </p:sp>
      <p:sp>
        <p:nvSpPr>
          <p:cNvPr id="1049775" name="Rectangle 2"/>
          <p:cNvSpPr>
            <a:spLocks noChangeAspect="1" noRot="1" noGrp="1" noChangeArrowheads="1" noTextEdit="1"/>
          </p:cNvSpPr>
          <p:nvPr>
            <p:ph type="sldImg"/>
          </p:nvPr>
        </p:nvSpPr>
        <p:spPr/>
      </p:sp>
      <p:sp>
        <p:nvSpPr>
          <p:cNvPr id="104977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429" name=""/>
        <p:cNvGrpSpPr/>
        <p:nvPr/>
      </p:nvGrpSpPr>
      <p:grpSpPr>
        <a:xfrm>
          <a:off x="0" y="0"/>
          <a:ext cx="0" cy="0"/>
          <a:chOff x="0" y="0"/>
          <a:chExt cx="0" cy="0"/>
        </a:xfrm>
      </p:grpSpPr>
      <p:sp>
        <p:nvSpPr>
          <p:cNvPr id="1049779" name="Rectangle 7"/>
          <p:cNvSpPr>
            <a:spLocks noGrp="1" noChangeArrowheads="1"/>
          </p:cNvSpPr>
          <p:nvPr>
            <p:ph type="sldNum" sz="quarter" idx="5"/>
          </p:nvPr>
        </p:nvSpPr>
        <p:spPr/>
        <p:txBody>
          <a:bodyPr/>
          <a:p>
            <a:fld id="{F765E5FA-C47A-4936-87A6-F70E13A8FA9D}" type="slidenum">
              <a:rPr altLang="zh-CN" lang="en-US"/>
            </a:fld>
            <a:endParaRPr altLang="zh-CN" lang="en-US"/>
          </a:p>
        </p:txBody>
      </p:sp>
      <p:sp>
        <p:nvSpPr>
          <p:cNvPr id="1049780" name="Rectangle 2"/>
          <p:cNvSpPr>
            <a:spLocks noChangeAspect="1" noRot="1" noGrp="1" noChangeArrowheads="1" noTextEdit="1"/>
          </p:cNvSpPr>
          <p:nvPr>
            <p:ph type="sldImg"/>
          </p:nvPr>
        </p:nvSpPr>
        <p:spPr/>
      </p:sp>
      <p:sp>
        <p:nvSpPr>
          <p:cNvPr id="104978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704"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48705" name="Rectangle 2"/>
          <p:cNvSpPr>
            <a:spLocks noChangeAspect="1" noRot="1" noGrp="1" noChangeArrowheads="1" noTextEdit="1"/>
          </p:cNvSpPr>
          <p:nvPr>
            <p:ph type="sldImg"/>
          </p:nvPr>
        </p:nvSpPr>
        <p:spPr/>
      </p:sp>
      <p:sp>
        <p:nvSpPr>
          <p:cNvPr id="104870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432" name=""/>
        <p:cNvGrpSpPr/>
        <p:nvPr/>
      </p:nvGrpSpPr>
      <p:grpSpPr>
        <a:xfrm>
          <a:off x="0" y="0"/>
          <a:ext cx="0" cy="0"/>
          <a:chOff x="0" y="0"/>
          <a:chExt cx="0" cy="0"/>
        </a:xfrm>
      </p:grpSpPr>
      <p:sp>
        <p:nvSpPr>
          <p:cNvPr id="1049784" name="Rectangle 7"/>
          <p:cNvSpPr>
            <a:spLocks noGrp="1" noChangeArrowheads="1"/>
          </p:cNvSpPr>
          <p:nvPr>
            <p:ph type="sldNum" sz="quarter" idx="5"/>
          </p:nvPr>
        </p:nvSpPr>
        <p:spPr/>
        <p:txBody>
          <a:bodyPr/>
          <a:p>
            <a:fld id="{D15B5C2E-E610-42C6-92C8-D3F5811294C7}" type="slidenum">
              <a:rPr altLang="zh-CN" lang="en-US"/>
            </a:fld>
            <a:endParaRPr altLang="zh-CN" lang="en-US"/>
          </a:p>
        </p:txBody>
      </p:sp>
      <p:sp>
        <p:nvSpPr>
          <p:cNvPr id="1049785" name="Rectangle 2"/>
          <p:cNvSpPr>
            <a:spLocks noChangeAspect="1" noRot="1" noGrp="1" noChangeArrowheads="1" noTextEdit="1"/>
          </p:cNvSpPr>
          <p:nvPr>
            <p:ph type="sldImg"/>
          </p:nvPr>
        </p:nvSpPr>
        <p:spPr/>
      </p:sp>
      <p:sp>
        <p:nvSpPr>
          <p:cNvPr id="104978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435" name=""/>
        <p:cNvGrpSpPr/>
        <p:nvPr/>
      </p:nvGrpSpPr>
      <p:grpSpPr>
        <a:xfrm>
          <a:off x="0" y="0"/>
          <a:ext cx="0" cy="0"/>
          <a:chOff x="0" y="0"/>
          <a:chExt cx="0" cy="0"/>
        </a:xfrm>
      </p:grpSpPr>
      <p:sp>
        <p:nvSpPr>
          <p:cNvPr id="1049789"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49790" name="Rectangle 2"/>
          <p:cNvSpPr>
            <a:spLocks noChangeAspect="1" noRot="1" noGrp="1" noChangeArrowheads="1" noTextEdit="1"/>
          </p:cNvSpPr>
          <p:nvPr>
            <p:ph type="sldImg"/>
          </p:nvPr>
        </p:nvSpPr>
        <p:spPr/>
      </p:sp>
      <p:sp>
        <p:nvSpPr>
          <p:cNvPr id="104979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438" name=""/>
        <p:cNvGrpSpPr/>
        <p:nvPr/>
      </p:nvGrpSpPr>
      <p:grpSpPr>
        <a:xfrm>
          <a:off x="0" y="0"/>
          <a:ext cx="0" cy="0"/>
          <a:chOff x="0" y="0"/>
          <a:chExt cx="0" cy="0"/>
        </a:xfrm>
      </p:grpSpPr>
      <p:sp>
        <p:nvSpPr>
          <p:cNvPr id="1049892" name="Rectangle 7"/>
          <p:cNvSpPr>
            <a:spLocks noGrp="1" noChangeArrowheads="1"/>
          </p:cNvSpPr>
          <p:nvPr>
            <p:ph type="sldNum" sz="quarter" idx="5"/>
          </p:nvPr>
        </p:nvSpPr>
        <p:spPr/>
        <p:txBody>
          <a:bodyPr/>
          <a:p>
            <a:fld id="{0C5A37E6-46C7-460E-BFEF-7FC5727A09CC}" type="slidenum">
              <a:rPr altLang="zh-CN" lang="en-US"/>
            </a:fld>
            <a:endParaRPr altLang="zh-CN" lang="en-US"/>
          </a:p>
        </p:txBody>
      </p:sp>
      <p:sp>
        <p:nvSpPr>
          <p:cNvPr id="1049893" name="Rectangle 2"/>
          <p:cNvSpPr>
            <a:spLocks noChangeAspect="1" noRot="1" noGrp="1" noChangeArrowheads="1" noTextEdit="1"/>
          </p:cNvSpPr>
          <p:nvPr>
            <p:ph type="sldImg"/>
          </p:nvPr>
        </p:nvSpPr>
        <p:spPr/>
      </p:sp>
      <p:sp>
        <p:nvSpPr>
          <p:cNvPr id="104989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442" name=""/>
        <p:cNvGrpSpPr/>
        <p:nvPr/>
      </p:nvGrpSpPr>
      <p:grpSpPr>
        <a:xfrm>
          <a:off x="0" y="0"/>
          <a:ext cx="0" cy="0"/>
          <a:chOff x="0" y="0"/>
          <a:chExt cx="0" cy="0"/>
        </a:xfrm>
      </p:grpSpPr>
      <p:sp>
        <p:nvSpPr>
          <p:cNvPr id="1049977" name="Rectangle 7"/>
          <p:cNvSpPr>
            <a:spLocks noGrp="1" noChangeArrowheads="1"/>
          </p:cNvSpPr>
          <p:nvPr>
            <p:ph type="sldNum" sz="quarter" idx="5"/>
          </p:nvPr>
        </p:nvSpPr>
        <p:spPr/>
        <p:txBody>
          <a:bodyPr/>
          <a:p>
            <a:fld id="{E51CF1AD-BFF6-431E-90BA-C5A62739B645}" type="slidenum">
              <a:rPr altLang="zh-CN" lang="en-US"/>
            </a:fld>
            <a:endParaRPr altLang="zh-CN" lang="en-US"/>
          </a:p>
        </p:txBody>
      </p:sp>
      <p:sp>
        <p:nvSpPr>
          <p:cNvPr id="1049978" name="Rectangle 2"/>
          <p:cNvSpPr>
            <a:spLocks noChangeAspect="1" noRot="1" noGrp="1" noChangeArrowheads="1" noTextEdit="1"/>
          </p:cNvSpPr>
          <p:nvPr>
            <p:ph type="sldImg"/>
          </p:nvPr>
        </p:nvSpPr>
        <p:spPr/>
      </p:sp>
      <p:sp>
        <p:nvSpPr>
          <p:cNvPr id="104997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446" name=""/>
        <p:cNvGrpSpPr/>
        <p:nvPr/>
      </p:nvGrpSpPr>
      <p:grpSpPr>
        <a:xfrm>
          <a:off x="0" y="0"/>
          <a:ext cx="0" cy="0"/>
          <a:chOff x="0" y="0"/>
          <a:chExt cx="0" cy="0"/>
        </a:xfrm>
      </p:grpSpPr>
      <p:sp>
        <p:nvSpPr>
          <p:cNvPr id="1050062" name="Rectangle 7"/>
          <p:cNvSpPr>
            <a:spLocks noGrp="1" noChangeArrowheads="1"/>
          </p:cNvSpPr>
          <p:nvPr>
            <p:ph type="sldNum" sz="quarter" idx="5"/>
          </p:nvPr>
        </p:nvSpPr>
        <p:spPr/>
        <p:txBody>
          <a:bodyPr/>
          <a:p>
            <a:fld id="{B14D412F-1853-4F52-8E66-908A82BAB6BB}" type="slidenum">
              <a:rPr altLang="zh-CN" lang="en-US"/>
            </a:fld>
            <a:endParaRPr altLang="zh-CN" lang="en-US"/>
          </a:p>
        </p:txBody>
      </p:sp>
      <p:sp>
        <p:nvSpPr>
          <p:cNvPr id="1050063" name="Rectangle 2"/>
          <p:cNvSpPr>
            <a:spLocks noChangeAspect="1" noRot="1" noGrp="1" noChangeArrowheads="1" noTextEdit="1"/>
          </p:cNvSpPr>
          <p:nvPr>
            <p:ph type="sldImg"/>
          </p:nvPr>
        </p:nvSpPr>
        <p:spPr/>
      </p:sp>
      <p:sp>
        <p:nvSpPr>
          <p:cNvPr id="105006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450" name=""/>
        <p:cNvGrpSpPr/>
        <p:nvPr/>
      </p:nvGrpSpPr>
      <p:grpSpPr>
        <a:xfrm>
          <a:off x="0" y="0"/>
          <a:ext cx="0" cy="0"/>
          <a:chOff x="0" y="0"/>
          <a:chExt cx="0" cy="0"/>
        </a:xfrm>
      </p:grpSpPr>
      <p:sp>
        <p:nvSpPr>
          <p:cNvPr id="1050147" name="Rectangle 7"/>
          <p:cNvSpPr>
            <a:spLocks noGrp="1" noChangeArrowheads="1"/>
          </p:cNvSpPr>
          <p:nvPr>
            <p:ph type="sldNum" sz="quarter" idx="5"/>
          </p:nvPr>
        </p:nvSpPr>
        <p:spPr/>
        <p:txBody>
          <a:bodyPr/>
          <a:p>
            <a:fld id="{4609DA0D-1415-4D66-B2C3-C8B79BDD1937}" type="slidenum">
              <a:rPr altLang="zh-CN" lang="en-US"/>
            </a:fld>
            <a:endParaRPr altLang="zh-CN" lang="en-US"/>
          </a:p>
        </p:txBody>
      </p:sp>
      <p:sp>
        <p:nvSpPr>
          <p:cNvPr id="1050148" name="Rectangle 2"/>
          <p:cNvSpPr>
            <a:spLocks noChangeAspect="1" noRot="1" noGrp="1" noChangeArrowheads="1" noTextEdit="1"/>
          </p:cNvSpPr>
          <p:nvPr>
            <p:ph type="sldImg"/>
          </p:nvPr>
        </p:nvSpPr>
        <p:spPr/>
      </p:sp>
      <p:sp>
        <p:nvSpPr>
          <p:cNvPr id="105014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454" name=""/>
        <p:cNvGrpSpPr/>
        <p:nvPr/>
      </p:nvGrpSpPr>
      <p:grpSpPr>
        <a:xfrm>
          <a:off x="0" y="0"/>
          <a:ext cx="0" cy="0"/>
          <a:chOff x="0" y="0"/>
          <a:chExt cx="0" cy="0"/>
        </a:xfrm>
      </p:grpSpPr>
      <p:sp>
        <p:nvSpPr>
          <p:cNvPr id="1050232" name="Rectangle 7"/>
          <p:cNvSpPr>
            <a:spLocks noGrp="1" noChangeArrowheads="1"/>
          </p:cNvSpPr>
          <p:nvPr>
            <p:ph type="sldNum" sz="quarter" idx="5"/>
          </p:nvPr>
        </p:nvSpPr>
        <p:spPr/>
        <p:txBody>
          <a:bodyPr/>
          <a:p>
            <a:fld id="{CE447988-EDFC-4BA5-B64F-F6673BC47277}" type="slidenum">
              <a:rPr altLang="zh-CN" lang="en-US"/>
            </a:fld>
            <a:endParaRPr altLang="zh-CN" lang="en-US"/>
          </a:p>
        </p:txBody>
      </p:sp>
      <p:sp>
        <p:nvSpPr>
          <p:cNvPr id="1050233" name="Rectangle 2"/>
          <p:cNvSpPr>
            <a:spLocks noChangeAspect="1" noRot="1" noGrp="1" noChangeArrowheads="1" noTextEdit="1"/>
          </p:cNvSpPr>
          <p:nvPr>
            <p:ph type="sldImg"/>
          </p:nvPr>
        </p:nvSpPr>
        <p:spPr/>
      </p:sp>
      <p:sp>
        <p:nvSpPr>
          <p:cNvPr id="105023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458" name=""/>
        <p:cNvGrpSpPr/>
        <p:nvPr/>
      </p:nvGrpSpPr>
      <p:grpSpPr>
        <a:xfrm>
          <a:off x="0" y="0"/>
          <a:ext cx="0" cy="0"/>
          <a:chOff x="0" y="0"/>
          <a:chExt cx="0" cy="0"/>
        </a:xfrm>
      </p:grpSpPr>
      <p:sp>
        <p:nvSpPr>
          <p:cNvPr id="1050317" name="Rectangle 7"/>
          <p:cNvSpPr>
            <a:spLocks noGrp="1" noChangeArrowheads="1"/>
          </p:cNvSpPr>
          <p:nvPr>
            <p:ph type="sldNum" sz="quarter" idx="5"/>
          </p:nvPr>
        </p:nvSpPr>
        <p:spPr/>
        <p:txBody>
          <a:bodyPr/>
          <a:p>
            <a:fld id="{086128E0-7903-490F-ABB0-F2908B45E810}" type="slidenum">
              <a:rPr altLang="zh-CN" lang="en-US"/>
            </a:fld>
            <a:endParaRPr altLang="zh-CN" lang="en-US"/>
          </a:p>
        </p:txBody>
      </p:sp>
      <p:sp>
        <p:nvSpPr>
          <p:cNvPr id="1050318" name="Rectangle 2"/>
          <p:cNvSpPr>
            <a:spLocks noChangeAspect="1" noRot="1" noGrp="1" noChangeArrowheads="1" noTextEdit="1"/>
          </p:cNvSpPr>
          <p:nvPr>
            <p:ph type="sldImg"/>
          </p:nvPr>
        </p:nvSpPr>
        <p:spPr/>
      </p:sp>
      <p:sp>
        <p:nvSpPr>
          <p:cNvPr id="105031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462" name=""/>
        <p:cNvGrpSpPr/>
        <p:nvPr/>
      </p:nvGrpSpPr>
      <p:grpSpPr>
        <a:xfrm>
          <a:off x="0" y="0"/>
          <a:ext cx="0" cy="0"/>
          <a:chOff x="0" y="0"/>
          <a:chExt cx="0" cy="0"/>
        </a:xfrm>
      </p:grpSpPr>
      <p:sp>
        <p:nvSpPr>
          <p:cNvPr id="1050402" name="Rectangle 7"/>
          <p:cNvSpPr>
            <a:spLocks noGrp="1" noChangeArrowheads="1"/>
          </p:cNvSpPr>
          <p:nvPr>
            <p:ph type="sldNum" sz="quarter" idx="5"/>
          </p:nvPr>
        </p:nvSpPr>
        <p:spPr/>
        <p:txBody>
          <a:bodyPr/>
          <a:p>
            <a:fld id="{622FE2E9-C320-44B3-A6A3-26B853E08242}" type="slidenum">
              <a:rPr altLang="zh-CN" lang="en-US"/>
            </a:fld>
            <a:endParaRPr altLang="zh-CN" lang="en-US"/>
          </a:p>
        </p:txBody>
      </p:sp>
      <p:sp>
        <p:nvSpPr>
          <p:cNvPr id="1050403" name="Rectangle 2"/>
          <p:cNvSpPr>
            <a:spLocks noChangeAspect="1" noRot="1" noGrp="1" noChangeArrowheads="1" noTextEdit="1"/>
          </p:cNvSpPr>
          <p:nvPr>
            <p:ph type="sldImg"/>
          </p:nvPr>
        </p:nvSpPr>
        <p:spPr/>
      </p:sp>
      <p:sp>
        <p:nvSpPr>
          <p:cNvPr id="105040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466" name=""/>
        <p:cNvGrpSpPr/>
        <p:nvPr/>
      </p:nvGrpSpPr>
      <p:grpSpPr>
        <a:xfrm>
          <a:off x="0" y="0"/>
          <a:ext cx="0" cy="0"/>
          <a:chOff x="0" y="0"/>
          <a:chExt cx="0" cy="0"/>
        </a:xfrm>
      </p:grpSpPr>
      <p:sp>
        <p:nvSpPr>
          <p:cNvPr id="1050487" name="Rectangle 7"/>
          <p:cNvSpPr>
            <a:spLocks noGrp="1" noChangeArrowheads="1"/>
          </p:cNvSpPr>
          <p:nvPr>
            <p:ph type="sldNum" sz="quarter" idx="5"/>
          </p:nvPr>
        </p:nvSpPr>
        <p:spPr/>
        <p:txBody>
          <a:bodyPr/>
          <a:p>
            <a:fld id="{E80837CE-71F9-44FA-818D-9B696A7423C0}" type="slidenum">
              <a:rPr altLang="zh-CN" lang="en-US"/>
            </a:fld>
            <a:endParaRPr altLang="zh-CN" lang="en-US"/>
          </a:p>
        </p:txBody>
      </p:sp>
      <p:sp>
        <p:nvSpPr>
          <p:cNvPr id="1050488" name="Rectangle 2"/>
          <p:cNvSpPr>
            <a:spLocks noChangeAspect="1" noRot="1" noGrp="1" noChangeArrowheads="1" noTextEdit="1"/>
          </p:cNvSpPr>
          <p:nvPr>
            <p:ph type="sldImg"/>
          </p:nvPr>
        </p:nvSpPr>
        <p:spPr/>
      </p:sp>
      <p:sp>
        <p:nvSpPr>
          <p:cNvPr id="105048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795" name="Rectangle 7"/>
          <p:cNvSpPr>
            <a:spLocks noGrp="1" noChangeArrowheads="1"/>
          </p:cNvSpPr>
          <p:nvPr>
            <p:ph type="sldNum" sz="quarter" idx="5"/>
          </p:nvPr>
        </p:nvSpPr>
        <p:spPr/>
        <p:txBody>
          <a:bodyPr/>
          <a:p>
            <a:fld id="{1A97E865-3C9B-4009-9735-201CA55B77EA}" type="slidenum">
              <a:rPr altLang="zh-CN" lang="en-US"/>
            </a:fld>
            <a:endParaRPr altLang="zh-CN" lang="en-US"/>
          </a:p>
        </p:txBody>
      </p:sp>
      <p:sp>
        <p:nvSpPr>
          <p:cNvPr id="1048796" name="Rectangle 2"/>
          <p:cNvSpPr>
            <a:spLocks noChangeAspect="1" noRot="1" noGrp="1" noChangeArrowheads="1" noTextEdit="1"/>
          </p:cNvSpPr>
          <p:nvPr>
            <p:ph type="sldImg"/>
          </p:nvPr>
        </p:nvSpPr>
        <p:spPr/>
      </p:sp>
      <p:sp>
        <p:nvSpPr>
          <p:cNvPr id="104879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470" name=""/>
        <p:cNvGrpSpPr/>
        <p:nvPr/>
      </p:nvGrpSpPr>
      <p:grpSpPr>
        <a:xfrm>
          <a:off x="0" y="0"/>
          <a:ext cx="0" cy="0"/>
          <a:chOff x="0" y="0"/>
          <a:chExt cx="0" cy="0"/>
        </a:xfrm>
      </p:grpSpPr>
      <p:sp>
        <p:nvSpPr>
          <p:cNvPr id="1050572" name="Rectangle 7"/>
          <p:cNvSpPr>
            <a:spLocks noGrp="1" noChangeArrowheads="1"/>
          </p:cNvSpPr>
          <p:nvPr>
            <p:ph type="sldNum" sz="quarter" idx="5"/>
          </p:nvPr>
        </p:nvSpPr>
        <p:spPr/>
        <p:txBody>
          <a:bodyPr/>
          <a:p>
            <a:fld id="{C0202C34-2D32-4DF7-8709-7888CF33CCF7}" type="slidenum">
              <a:rPr altLang="zh-CN" lang="en-US"/>
            </a:fld>
            <a:endParaRPr altLang="zh-CN" lang="en-US"/>
          </a:p>
        </p:txBody>
      </p:sp>
      <p:sp>
        <p:nvSpPr>
          <p:cNvPr id="1050573" name="Rectangle 2"/>
          <p:cNvSpPr>
            <a:spLocks noChangeAspect="1" noRot="1" noGrp="1" noChangeArrowheads="1" noTextEdit="1"/>
          </p:cNvSpPr>
          <p:nvPr>
            <p:ph type="sldImg"/>
          </p:nvPr>
        </p:nvSpPr>
        <p:spPr/>
      </p:sp>
      <p:sp>
        <p:nvSpPr>
          <p:cNvPr id="105057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474" name=""/>
        <p:cNvGrpSpPr/>
        <p:nvPr/>
      </p:nvGrpSpPr>
      <p:grpSpPr>
        <a:xfrm>
          <a:off x="0" y="0"/>
          <a:ext cx="0" cy="0"/>
          <a:chOff x="0" y="0"/>
          <a:chExt cx="0" cy="0"/>
        </a:xfrm>
      </p:grpSpPr>
      <p:sp>
        <p:nvSpPr>
          <p:cNvPr id="1050657" name="Rectangle 7"/>
          <p:cNvSpPr>
            <a:spLocks noGrp="1" noChangeArrowheads="1"/>
          </p:cNvSpPr>
          <p:nvPr>
            <p:ph type="sldNum" sz="quarter" idx="5"/>
          </p:nvPr>
        </p:nvSpPr>
        <p:spPr/>
        <p:txBody>
          <a:bodyPr/>
          <a:p>
            <a:fld id="{27BF79B0-263E-474D-A257-15D5D102B3B9}" type="slidenum">
              <a:rPr altLang="zh-CN" lang="en-US"/>
            </a:fld>
            <a:endParaRPr altLang="zh-CN" lang="en-US"/>
          </a:p>
        </p:txBody>
      </p:sp>
      <p:sp>
        <p:nvSpPr>
          <p:cNvPr id="1050658" name="Rectangle 2"/>
          <p:cNvSpPr>
            <a:spLocks noChangeAspect="1" noRot="1" noGrp="1" noChangeArrowheads="1" noTextEdit="1"/>
          </p:cNvSpPr>
          <p:nvPr>
            <p:ph type="sldImg"/>
          </p:nvPr>
        </p:nvSpPr>
        <p:spPr/>
      </p:sp>
      <p:sp>
        <p:nvSpPr>
          <p:cNvPr id="105065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478" name=""/>
        <p:cNvGrpSpPr/>
        <p:nvPr/>
      </p:nvGrpSpPr>
      <p:grpSpPr>
        <a:xfrm>
          <a:off x="0" y="0"/>
          <a:ext cx="0" cy="0"/>
          <a:chOff x="0" y="0"/>
          <a:chExt cx="0" cy="0"/>
        </a:xfrm>
      </p:grpSpPr>
      <p:sp>
        <p:nvSpPr>
          <p:cNvPr id="1050742" name="Rectangle 7"/>
          <p:cNvSpPr>
            <a:spLocks noGrp="1" noChangeArrowheads="1"/>
          </p:cNvSpPr>
          <p:nvPr>
            <p:ph type="sldNum" sz="quarter" idx="5"/>
          </p:nvPr>
        </p:nvSpPr>
        <p:spPr/>
        <p:txBody>
          <a:bodyPr/>
          <a:p>
            <a:fld id="{22F278D9-C93D-4BAB-AD05-E57ED1269213}" type="slidenum">
              <a:rPr altLang="zh-CN" lang="en-US"/>
            </a:fld>
            <a:endParaRPr altLang="zh-CN" lang="en-US"/>
          </a:p>
        </p:txBody>
      </p:sp>
      <p:sp>
        <p:nvSpPr>
          <p:cNvPr id="1050743" name="Rectangle 2"/>
          <p:cNvSpPr>
            <a:spLocks noChangeAspect="1" noRot="1" noGrp="1" noChangeArrowheads="1" noTextEdit="1"/>
          </p:cNvSpPr>
          <p:nvPr>
            <p:ph type="sldImg"/>
          </p:nvPr>
        </p:nvSpPr>
        <p:spPr/>
      </p:sp>
      <p:sp>
        <p:nvSpPr>
          <p:cNvPr id="105074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482" name=""/>
        <p:cNvGrpSpPr/>
        <p:nvPr/>
      </p:nvGrpSpPr>
      <p:grpSpPr>
        <a:xfrm>
          <a:off x="0" y="0"/>
          <a:ext cx="0" cy="0"/>
          <a:chOff x="0" y="0"/>
          <a:chExt cx="0" cy="0"/>
        </a:xfrm>
      </p:grpSpPr>
      <p:sp>
        <p:nvSpPr>
          <p:cNvPr id="1050827" name="Rectangle 7"/>
          <p:cNvSpPr>
            <a:spLocks noGrp="1" noChangeArrowheads="1"/>
          </p:cNvSpPr>
          <p:nvPr>
            <p:ph type="sldNum" sz="quarter" idx="5"/>
          </p:nvPr>
        </p:nvSpPr>
        <p:spPr/>
        <p:txBody>
          <a:bodyPr/>
          <a:p>
            <a:fld id="{5FBC64E4-21CD-4544-8FF4-D5D1EAD64E17}" type="slidenum">
              <a:rPr altLang="zh-CN" lang="en-US"/>
            </a:fld>
            <a:endParaRPr altLang="zh-CN" lang="en-US"/>
          </a:p>
        </p:txBody>
      </p:sp>
      <p:sp>
        <p:nvSpPr>
          <p:cNvPr id="1050828" name="Rectangle 2"/>
          <p:cNvSpPr>
            <a:spLocks noChangeAspect="1" noRot="1" noGrp="1" noChangeArrowheads="1" noTextEdit="1"/>
          </p:cNvSpPr>
          <p:nvPr>
            <p:ph type="sldImg"/>
          </p:nvPr>
        </p:nvSpPr>
        <p:spPr/>
      </p:sp>
      <p:sp>
        <p:nvSpPr>
          <p:cNvPr id="105082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486" name=""/>
        <p:cNvGrpSpPr/>
        <p:nvPr/>
      </p:nvGrpSpPr>
      <p:grpSpPr>
        <a:xfrm>
          <a:off x="0" y="0"/>
          <a:ext cx="0" cy="0"/>
          <a:chOff x="0" y="0"/>
          <a:chExt cx="0" cy="0"/>
        </a:xfrm>
      </p:grpSpPr>
      <p:sp>
        <p:nvSpPr>
          <p:cNvPr id="1050912" name="Rectangle 7"/>
          <p:cNvSpPr>
            <a:spLocks noGrp="1" noChangeArrowheads="1"/>
          </p:cNvSpPr>
          <p:nvPr>
            <p:ph type="sldNum" sz="quarter" idx="5"/>
          </p:nvPr>
        </p:nvSpPr>
        <p:spPr/>
        <p:txBody>
          <a:bodyPr/>
          <a:p>
            <a:fld id="{61903747-4457-4D26-879F-0F52D3218216}" type="slidenum">
              <a:rPr altLang="zh-CN" lang="en-US"/>
            </a:fld>
            <a:endParaRPr altLang="zh-CN" lang="en-US"/>
          </a:p>
        </p:txBody>
      </p:sp>
      <p:sp>
        <p:nvSpPr>
          <p:cNvPr id="1050913" name="Rectangle 2"/>
          <p:cNvSpPr>
            <a:spLocks noChangeAspect="1" noRot="1" noGrp="1" noChangeArrowheads="1" noTextEdit="1"/>
          </p:cNvSpPr>
          <p:nvPr>
            <p:ph type="sldImg"/>
          </p:nvPr>
        </p:nvSpPr>
        <p:spPr/>
      </p:sp>
      <p:sp>
        <p:nvSpPr>
          <p:cNvPr id="105091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490" name=""/>
        <p:cNvGrpSpPr/>
        <p:nvPr/>
      </p:nvGrpSpPr>
      <p:grpSpPr>
        <a:xfrm>
          <a:off x="0" y="0"/>
          <a:ext cx="0" cy="0"/>
          <a:chOff x="0" y="0"/>
          <a:chExt cx="0" cy="0"/>
        </a:xfrm>
      </p:grpSpPr>
      <p:sp>
        <p:nvSpPr>
          <p:cNvPr id="1050997" name="Rectangle 7"/>
          <p:cNvSpPr>
            <a:spLocks noGrp="1" noChangeArrowheads="1"/>
          </p:cNvSpPr>
          <p:nvPr>
            <p:ph type="sldNum" sz="quarter" idx="5"/>
          </p:nvPr>
        </p:nvSpPr>
        <p:spPr/>
        <p:txBody>
          <a:bodyPr/>
          <a:p>
            <a:fld id="{84DFE3FD-70D8-42BC-8EB9-037E96799F79}" type="slidenum">
              <a:rPr altLang="zh-CN" lang="en-US"/>
            </a:fld>
            <a:endParaRPr altLang="zh-CN" lang="en-US"/>
          </a:p>
        </p:txBody>
      </p:sp>
      <p:sp>
        <p:nvSpPr>
          <p:cNvPr id="1050998" name="Rectangle 2"/>
          <p:cNvSpPr>
            <a:spLocks noChangeAspect="1" noRot="1" noGrp="1" noChangeArrowheads="1" noTextEdit="1"/>
          </p:cNvSpPr>
          <p:nvPr>
            <p:ph type="sldImg"/>
          </p:nvPr>
        </p:nvSpPr>
        <p:spPr/>
      </p:sp>
      <p:sp>
        <p:nvSpPr>
          <p:cNvPr id="105099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494" name=""/>
        <p:cNvGrpSpPr/>
        <p:nvPr/>
      </p:nvGrpSpPr>
      <p:grpSpPr>
        <a:xfrm>
          <a:off x="0" y="0"/>
          <a:ext cx="0" cy="0"/>
          <a:chOff x="0" y="0"/>
          <a:chExt cx="0" cy="0"/>
        </a:xfrm>
      </p:grpSpPr>
      <p:sp>
        <p:nvSpPr>
          <p:cNvPr id="1051082" name="Rectangle 7"/>
          <p:cNvSpPr>
            <a:spLocks noGrp="1" noChangeArrowheads="1"/>
          </p:cNvSpPr>
          <p:nvPr>
            <p:ph type="sldNum" sz="quarter" idx="5"/>
          </p:nvPr>
        </p:nvSpPr>
        <p:spPr/>
        <p:txBody>
          <a:bodyPr/>
          <a:p>
            <a:fld id="{71082442-CA2F-4A2D-B04C-648F5B96AF49}" type="slidenum">
              <a:rPr altLang="zh-CN" lang="en-US"/>
            </a:fld>
            <a:endParaRPr altLang="zh-CN" lang="en-US"/>
          </a:p>
        </p:txBody>
      </p:sp>
      <p:sp>
        <p:nvSpPr>
          <p:cNvPr id="1051083" name="Rectangle 2"/>
          <p:cNvSpPr>
            <a:spLocks noChangeAspect="1" noRot="1" noGrp="1" noChangeArrowheads="1" noTextEdit="1"/>
          </p:cNvSpPr>
          <p:nvPr>
            <p:ph type="sldImg"/>
          </p:nvPr>
        </p:nvSpPr>
        <p:spPr/>
      </p:sp>
      <p:sp>
        <p:nvSpPr>
          <p:cNvPr id="105108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498" name=""/>
        <p:cNvGrpSpPr/>
        <p:nvPr/>
      </p:nvGrpSpPr>
      <p:grpSpPr>
        <a:xfrm>
          <a:off x="0" y="0"/>
          <a:ext cx="0" cy="0"/>
          <a:chOff x="0" y="0"/>
          <a:chExt cx="0" cy="0"/>
        </a:xfrm>
      </p:grpSpPr>
      <p:sp>
        <p:nvSpPr>
          <p:cNvPr id="1051169" name="Rectangle 7"/>
          <p:cNvSpPr>
            <a:spLocks noGrp="1" noChangeArrowheads="1"/>
          </p:cNvSpPr>
          <p:nvPr>
            <p:ph type="sldNum" sz="quarter" idx="5"/>
          </p:nvPr>
        </p:nvSpPr>
        <p:spPr/>
        <p:txBody>
          <a:bodyPr/>
          <a:p>
            <a:fld id="{E2B672CC-2B46-49E3-81DB-CB1E04C54C96}" type="slidenum">
              <a:rPr altLang="zh-CN" lang="en-US"/>
            </a:fld>
            <a:endParaRPr altLang="zh-CN" lang="en-US"/>
          </a:p>
        </p:txBody>
      </p:sp>
      <p:sp>
        <p:nvSpPr>
          <p:cNvPr id="1051170" name="Rectangle 2"/>
          <p:cNvSpPr>
            <a:spLocks noChangeAspect="1" noRot="1" noGrp="1" noChangeArrowheads="1" noTextEdit="1"/>
          </p:cNvSpPr>
          <p:nvPr>
            <p:ph type="sldImg"/>
          </p:nvPr>
        </p:nvSpPr>
        <p:spPr/>
      </p:sp>
      <p:sp>
        <p:nvSpPr>
          <p:cNvPr id="105117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503" name=""/>
        <p:cNvGrpSpPr/>
        <p:nvPr/>
      </p:nvGrpSpPr>
      <p:grpSpPr>
        <a:xfrm>
          <a:off x="0" y="0"/>
          <a:ext cx="0" cy="0"/>
          <a:chOff x="0" y="0"/>
          <a:chExt cx="0" cy="0"/>
        </a:xfrm>
      </p:grpSpPr>
      <p:sp>
        <p:nvSpPr>
          <p:cNvPr id="1051178" name="Rectangle 7"/>
          <p:cNvSpPr>
            <a:spLocks noGrp="1" noChangeArrowheads="1"/>
          </p:cNvSpPr>
          <p:nvPr>
            <p:ph type="sldNum" sz="quarter" idx="5"/>
          </p:nvPr>
        </p:nvSpPr>
        <p:spPr/>
        <p:txBody>
          <a:bodyPr/>
          <a:p>
            <a:fld id="{A839ED9E-E0B5-4880-B690-92215833F9D5}" type="slidenum">
              <a:rPr altLang="zh-CN" lang="en-US"/>
            </a:fld>
            <a:endParaRPr altLang="zh-CN" lang="en-US"/>
          </a:p>
        </p:txBody>
      </p:sp>
      <p:sp>
        <p:nvSpPr>
          <p:cNvPr id="1051179" name="Rectangle 2"/>
          <p:cNvSpPr>
            <a:spLocks noChangeAspect="1" noRot="1" noGrp="1" noChangeArrowheads="1" noTextEdit="1"/>
          </p:cNvSpPr>
          <p:nvPr>
            <p:ph type="sldImg"/>
          </p:nvPr>
        </p:nvSpPr>
        <p:spPr/>
      </p:sp>
      <p:sp>
        <p:nvSpPr>
          <p:cNvPr id="105118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507" name=""/>
        <p:cNvGrpSpPr/>
        <p:nvPr/>
      </p:nvGrpSpPr>
      <p:grpSpPr>
        <a:xfrm>
          <a:off x="0" y="0"/>
          <a:ext cx="0" cy="0"/>
          <a:chOff x="0" y="0"/>
          <a:chExt cx="0" cy="0"/>
        </a:xfrm>
      </p:grpSpPr>
      <p:sp>
        <p:nvSpPr>
          <p:cNvPr id="1051263" name="Rectangle 7"/>
          <p:cNvSpPr>
            <a:spLocks noGrp="1" noChangeArrowheads="1"/>
          </p:cNvSpPr>
          <p:nvPr>
            <p:ph type="sldNum" sz="quarter" idx="5"/>
          </p:nvPr>
        </p:nvSpPr>
        <p:spPr/>
        <p:txBody>
          <a:bodyPr/>
          <a:p>
            <a:fld id="{00DF4221-1A64-4B93-AD68-B6A18E70C885}" type="slidenum">
              <a:rPr altLang="zh-CN" lang="en-US"/>
            </a:fld>
            <a:endParaRPr altLang="zh-CN" lang="en-US"/>
          </a:p>
        </p:txBody>
      </p:sp>
      <p:sp>
        <p:nvSpPr>
          <p:cNvPr id="1051264" name="Rectangle 2"/>
          <p:cNvSpPr>
            <a:spLocks noChangeAspect="1" noRot="1" noGrp="1" noChangeArrowheads="1" noTextEdit="1"/>
          </p:cNvSpPr>
          <p:nvPr>
            <p:ph type="sldImg"/>
          </p:nvPr>
        </p:nvSpPr>
        <p:spPr/>
      </p:sp>
      <p:sp>
        <p:nvSpPr>
          <p:cNvPr id="105126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800" name="Rectangle 7"/>
          <p:cNvSpPr>
            <a:spLocks noGrp="1" noChangeArrowheads="1"/>
          </p:cNvSpPr>
          <p:nvPr>
            <p:ph type="sldNum" sz="quarter" idx="5"/>
          </p:nvPr>
        </p:nvSpPr>
        <p:spPr/>
        <p:txBody>
          <a:bodyPr/>
          <a:p>
            <a:fld id="{1A97E865-3C9B-4009-9735-201CA55B77EA}" type="slidenum">
              <a:rPr altLang="zh-CN" lang="en-US"/>
            </a:fld>
            <a:endParaRPr altLang="zh-CN" lang="en-US"/>
          </a:p>
        </p:txBody>
      </p:sp>
      <p:sp>
        <p:nvSpPr>
          <p:cNvPr id="1048801" name="Rectangle 2"/>
          <p:cNvSpPr>
            <a:spLocks noChangeAspect="1" noRot="1" noGrp="1" noChangeArrowheads="1" noTextEdit="1"/>
          </p:cNvSpPr>
          <p:nvPr>
            <p:ph type="sldImg"/>
          </p:nvPr>
        </p:nvSpPr>
        <p:spPr/>
      </p:sp>
      <p:sp>
        <p:nvSpPr>
          <p:cNvPr id="104880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510" name=""/>
        <p:cNvGrpSpPr/>
        <p:nvPr/>
      </p:nvGrpSpPr>
      <p:grpSpPr>
        <a:xfrm>
          <a:off x="0" y="0"/>
          <a:ext cx="0" cy="0"/>
          <a:chOff x="0" y="0"/>
          <a:chExt cx="0" cy="0"/>
        </a:xfrm>
      </p:grpSpPr>
      <p:sp>
        <p:nvSpPr>
          <p:cNvPr id="1051268"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51269" name="Rectangle 2"/>
          <p:cNvSpPr>
            <a:spLocks noChangeAspect="1" noRot="1" noGrp="1" noChangeArrowheads="1" noTextEdit="1"/>
          </p:cNvSpPr>
          <p:nvPr>
            <p:ph type="sldImg"/>
          </p:nvPr>
        </p:nvSpPr>
        <p:spPr/>
      </p:sp>
      <p:sp>
        <p:nvSpPr>
          <p:cNvPr id="105127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515" name=""/>
        <p:cNvGrpSpPr/>
        <p:nvPr/>
      </p:nvGrpSpPr>
      <p:grpSpPr>
        <a:xfrm>
          <a:off x="0" y="0"/>
          <a:ext cx="0" cy="0"/>
          <a:chOff x="0" y="0"/>
          <a:chExt cx="0" cy="0"/>
        </a:xfrm>
      </p:grpSpPr>
      <p:sp>
        <p:nvSpPr>
          <p:cNvPr id="1051326" name="Rectangle 7"/>
          <p:cNvSpPr>
            <a:spLocks noGrp="1" noChangeArrowheads="1"/>
          </p:cNvSpPr>
          <p:nvPr>
            <p:ph type="sldNum" sz="quarter" idx="5"/>
          </p:nvPr>
        </p:nvSpPr>
        <p:spPr/>
        <p:txBody>
          <a:bodyPr/>
          <a:p>
            <a:fld id="{96B2B608-8DC4-4D8F-AFC8-835E2FFA36E2}" type="slidenum">
              <a:rPr altLang="zh-CN" lang="en-US"/>
            </a:fld>
            <a:endParaRPr altLang="zh-CN" lang="en-US"/>
          </a:p>
        </p:txBody>
      </p:sp>
      <p:sp>
        <p:nvSpPr>
          <p:cNvPr id="1051327" name="Rectangle 2"/>
          <p:cNvSpPr>
            <a:spLocks noChangeAspect="1" noRot="1" noGrp="1" noChangeArrowheads="1" noTextEdit="1"/>
          </p:cNvSpPr>
          <p:nvPr>
            <p:ph type="sldImg"/>
          </p:nvPr>
        </p:nvSpPr>
        <p:spPr/>
      </p:sp>
      <p:sp>
        <p:nvSpPr>
          <p:cNvPr id="105132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51418" name="Rectangle 7"/>
          <p:cNvSpPr>
            <a:spLocks noGrp="1" noChangeArrowheads="1"/>
          </p:cNvSpPr>
          <p:nvPr>
            <p:ph type="sldNum" sz="quarter" idx="5"/>
          </p:nvPr>
        </p:nvSpPr>
        <p:spPr/>
        <p:txBody>
          <a:bodyPr/>
          <a:p>
            <a:fld id="{DC17613F-0030-43CF-AFCB-F18C272F25A2}" type="slidenum">
              <a:rPr altLang="zh-CN" lang="en-US"/>
            </a:fld>
            <a:endParaRPr altLang="zh-CN" lang="en-US"/>
          </a:p>
        </p:txBody>
      </p:sp>
      <p:sp>
        <p:nvSpPr>
          <p:cNvPr id="1051419" name="Rectangle 2"/>
          <p:cNvSpPr>
            <a:spLocks noChangeAspect="1" noRot="1" noGrp="1" noChangeArrowheads="1" noTextEdit="1"/>
          </p:cNvSpPr>
          <p:nvPr>
            <p:ph type="sldImg"/>
          </p:nvPr>
        </p:nvSpPr>
        <p:spPr/>
      </p:sp>
      <p:sp>
        <p:nvSpPr>
          <p:cNvPr id="105142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523" name=""/>
        <p:cNvGrpSpPr/>
        <p:nvPr/>
      </p:nvGrpSpPr>
      <p:grpSpPr>
        <a:xfrm>
          <a:off x="0" y="0"/>
          <a:ext cx="0" cy="0"/>
          <a:chOff x="0" y="0"/>
          <a:chExt cx="0" cy="0"/>
        </a:xfrm>
      </p:grpSpPr>
      <p:sp>
        <p:nvSpPr>
          <p:cNvPr id="1051508" name="Rectangle 7"/>
          <p:cNvSpPr>
            <a:spLocks noGrp="1" noChangeArrowheads="1"/>
          </p:cNvSpPr>
          <p:nvPr>
            <p:ph type="sldNum" sz="quarter" idx="5"/>
          </p:nvPr>
        </p:nvSpPr>
        <p:spPr/>
        <p:txBody>
          <a:bodyPr/>
          <a:p>
            <a:fld id="{E5BA0A2E-F060-4685-9815-7CFB92EBA7D4}" type="slidenum">
              <a:rPr altLang="zh-CN" lang="en-US"/>
            </a:fld>
            <a:endParaRPr altLang="zh-CN" lang="en-US"/>
          </a:p>
        </p:txBody>
      </p:sp>
      <p:sp>
        <p:nvSpPr>
          <p:cNvPr id="1051509" name="Rectangle 2"/>
          <p:cNvSpPr>
            <a:spLocks noChangeAspect="1" noRot="1" noGrp="1" noChangeArrowheads="1" noTextEdit="1"/>
          </p:cNvSpPr>
          <p:nvPr>
            <p:ph type="sldImg"/>
          </p:nvPr>
        </p:nvSpPr>
        <p:spPr/>
      </p:sp>
      <p:sp>
        <p:nvSpPr>
          <p:cNvPr id="105151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526" name=""/>
        <p:cNvGrpSpPr/>
        <p:nvPr/>
      </p:nvGrpSpPr>
      <p:grpSpPr>
        <a:xfrm>
          <a:off x="0" y="0"/>
          <a:ext cx="0" cy="0"/>
          <a:chOff x="0" y="0"/>
          <a:chExt cx="0" cy="0"/>
        </a:xfrm>
      </p:grpSpPr>
      <p:sp>
        <p:nvSpPr>
          <p:cNvPr id="1051554" name="Rectangle 7"/>
          <p:cNvSpPr>
            <a:spLocks noGrp="1" noChangeArrowheads="1"/>
          </p:cNvSpPr>
          <p:nvPr>
            <p:ph type="sldNum" sz="quarter" idx="5"/>
          </p:nvPr>
        </p:nvSpPr>
        <p:spPr/>
        <p:txBody>
          <a:bodyPr/>
          <a:p>
            <a:fld id="{C80F3C08-D992-4447-A123-E9A615B15A69}" type="slidenum">
              <a:rPr altLang="zh-CN" lang="en-US"/>
            </a:fld>
            <a:endParaRPr altLang="zh-CN" lang="en-US"/>
          </a:p>
        </p:txBody>
      </p:sp>
      <p:sp>
        <p:nvSpPr>
          <p:cNvPr id="1051555" name="Rectangle 2"/>
          <p:cNvSpPr>
            <a:spLocks noChangeAspect="1" noRot="1" noGrp="1" noChangeArrowheads="1" noTextEdit="1"/>
          </p:cNvSpPr>
          <p:nvPr>
            <p:ph type="sldImg"/>
          </p:nvPr>
        </p:nvSpPr>
        <p:spPr/>
      </p:sp>
      <p:sp>
        <p:nvSpPr>
          <p:cNvPr id="105155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530" name=""/>
        <p:cNvGrpSpPr/>
        <p:nvPr/>
      </p:nvGrpSpPr>
      <p:grpSpPr>
        <a:xfrm>
          <a:off x="0" y="0"/>
          <a:ext cx="0" cy="0"/>
          <a:chOff x="0" y="0"/>
          <a:chExt cx="0" cy="0"/>
        </a:xfrm>
      </p:grpSpPr>
      <p:sp>
        <p:nvSpPr>
          <p:cNvPr id="1051585" name="Rectangle 7"/>
          <p:cNvSpPr>
            <a:spLocks noGrp="1" noChangeArrowheads="1"/>
          </p:cNvSpPr>
          <p:nvPr>
            <p:ph type="sldNum" sz="quarter" idx="5"/>
          </p:nvPr>
        </p:nvSpPr>
        <p:spPr/>
        <p:txBody>
          <a:bodyPr/>
          <a:p>
            <a:fld id="{49678244-9B97-4C58-BE0E-0C1AC448226C}" type="slidenum">
              <a:rPr altLang="zh-CN" lang="en-US"/>
            </a:fld>
            <a:endParaRPr altLang="zh-CN" lang="en-US"/>
          </a:p>
        </p:txBody>
      </p:sp>
      <p:sp>
        <p:nvSpPr>
          <p:cNvPr id="1051586" name="Rectangle 2"/>
          <p:cNvSpPr>
            <a:spLocks noChangeAspect="1" noRot="1" noGrp="1" noChangeArrowheads="1" noTextEdit="1"/>
          </p:cNvSpPr>
          <p:nvPr>
            <p:ph type="sldImg"/>
          </p:nvPr>
        </p:nvSpPr>
        <p:spPr/>
      </p:sp>
      <p:sp>
        <p:nvSpPr>
          <p:cNvPr id="105158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533" name=""/>
        <p:cNvGrpSpPr/>
        <p:nvPr/>
      </p:nvGrpSpPr>
      <p:grpSpPr>
        <a:xfrm>
          <a:off x="0" y="0"/>
          <a:ext cx="0" cy="0"/>
          <a:chOff x="0" y="0"/>
          <a:chExt cx="0" cy="0"/>
        </a:xfrm>
      </p:grpSpPr>
      <p:sp>
        <p:nvSpPr>
          <p:cNvPr id="1051611" name="Rectangle 7"/>
          <p:cNvSpPr>
            <a:spLocks noGrp="1" noChangeArrowheads="1"/>
          </p:cNvSpPr>
          <p:nvPr>
            <p:ph type="sldNum" sz="quarter" idx="5"/>
          </p:nvPr>
        </p:nvSpPr>
        <p:spPr/>
        <p:txBody>
          <a:bodyPr/>
          <a:p>
            <a:fld id="{675A2D08-37A5-4F86-B7B8-CB60C79707C0}" type="slidenum">
              <a:rPr altLang="zh-CN" lang="en-US"/>
            </a:fld>
            <a:endParaRPr altLang="zh-CN" lang="en-US"/>
          </a:p>
        </p:txBody>
      </p:sp>
      <p:sp>
        <p:nvSpPr>
          <p:cNvPr id="1051612" name="Rectangle 2"/>
          <p:cNvSpPr>
            <a:spLocks noChangeAspect="1" noRot="1" noGrp="1" noChangeArrowheads="1" noTextEdit="1"/>
          </p:cNvSpPr>
          <p:nvPr>
            <p:ph type="sldImg"/>
          </p:nvPr>
        </p:nvSpPr>
        <p:spPr/>
      </p:sp>
      <p:sp>
        <p:nvSpPr>
          <p:cNvPr id="105161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536" name=""/>
        <p:cNvGrpSpPr/>
        <p:nvPr/>
      </p:nvGrpSpPr>
      <p:grpSpPr>
        <a:xfrm>
          <a:off x="0" y="0"/>
          <a:ext cx="0" cy="0"/>
          <a:chOff x="0" y="0"/>
          <a:chExt cx="0" cy="0"/>
        </a:xfrm>
      </p:grpSpPr>
      <p:sp>
        <p:nvSpPr>
          <p:cNvPr id="1051616" name="Rectangle 7"/>
          <p:cNvSpPr>
            <a:spLocks noGrp="1" noChangeArrowheads="1"/>
          </p:cNvSpPr>
          <p:nvPr>
            <p:ph type="sldNum" sz="quarter" idx="5"/>
          </p:nvPr>
        </p:nvSpPr>
        <p:spPr/>
        <p:txBody>
          <a:bodyPr/>
          <a:p>
            <a:fld id="{EA66E44C-50F9-4C65-9A51-5B7F1A963390}" type="slidenum">
              <a:rPr altLang="zh-CN" lang="en-US"/>
            </a:fld>
            <a:endParaRPr altLang="zh-CN" lang="en-US"/>
          </a:p>
        </p:txBody>
      </p:sp>
      <p:sp>
        <p:nvSpPr>
          <p:cNvPr id="1051617" name="Rectangle 2"/>
          <p:cNvSpPr>
            <a:spLocks noChangeAspect="1" noRot="1" noGrp="1" noChangeArrowheads="1" noTextEdit="1"/>
          </p:cNvSpPr>
          <p:nvPr>
            <p:ph type="sldImg"/>
          </p:nvPr>
        </p:nvSpPr>
        <p:spPr/>
      </p:sp>
      <p:sp>
        <p:nvSpPr>
          <p:cNvPr id="105161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539" name=""/>
        <p:cNvGrpSpPr/>
        <p:nvPr/>
      </p:nvGrpSpPr>
      <p:grpSpPr>
        <a:xfrm>
          <a:off x="0" y="0"/>
          <a:ext cx="0" cy="0"/>
          <a:chOff x="0" y="0"/>
          <a:chExt cx="0" cy="0"/>
        </a:xfrm>
      </p:grpSpPr>
      <p:sp>
        <p:nvSpPr>
          <p:cNvPr id="1051621" name="Rectangle 7"/>
          <p:cNvSpPr>
            <a:spLocks noGrp="1" noChangeArrowheads="1"/>
          </p:cNvSpPr>
          <p:nvPr>
            <p:ph type="sldNum" sz="quarter" idx="5"/>
          </p:nvPr>
        </p:nvSpPr>
        <p:spPr/>
        <p:txBody>
          <a:bodyPr/>
          <a:p>
            <a:fld id="{AD330430-03C2-4715-97BD-9EE1F31F602A}" type="slidenum">
              <a:rPr altLang="zh-CN" lang="en-US"/>
            </a:fld>
            <a:endParaRPr altLang="zh-CN" lang="en-US"/>
          </a:p>
        </p:txBody>
      </p:sp>
      <p:sp>
        <p:nvSpPr>
          <p:cNvPr id="1051622" name="Rectangle 2"/>
          <p:cNvSpPr>
            <a:spLocks noChangeAspect="1" noRot="1" noGrp="1" noChangeArrowheads="1" noTextEdit="1"/>
          </p:cNvSpPr>
          <p:nvPr>
            <p:ph type="sldImg"/>
          </p:nvPr>
        </p:nvSpPr>
        <p:spPr/>
      </p:sp>
      <p:sp>
        <p:nvSpPr>
          <p:cNvPr id="105162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542" name=""/>
        <p:cNvGrpSpPr/>
        <p:nvPr/>
      </p:nvGrpSpPr>
      <p:grpSpPr>
        <a:xfrm>
          <a:off x="0" y="0"/>
          <a:ext cx="0" cy="0"/>
          <a:chOff x="0" y="0"/>
          <a:chExt cx="0" cy="0"/>
        </a:xfrm>
      </p:grpSpPr>
      <p:sp>
        <p:nvSpPr>
          <p:cNvPr id="1051626" name="Rectangle 7"/>
          <p:cNvSpPr>
            <a:spLocks noGrp="1" noChangeArrowheads="1"/>
          </p:cNvSpPr>
          <p:nvPr>
            <p:ph type="sldNum" sz="quarter" idx="5"/>
          </p:nvPr>
        </p:nvSpPr>
        <p:spPr/>
        <p:txBody>
          <a:bodyPr/>
          <a:p>
            <a:fld id="{AD330430-03C2-4715-97BD-9EE1F31F602A}" type="slidenum">
              <a:rPr altLang="zh-CN" lang="en-US"/>
            </a:fld>
            <a:endParaRPr altLang="zh-CN" lang="en-US"/>
          </a:p>
        </p:txBody>
      </p:sp>
      <p:sp>
        <p:nvSpPr>
          <p:cNvPr id="1051627" name="Rectangle 2"/>
          <p:cNvSpPr>
            <a:spLocks noChangeAspect="1" noRot="1" noGrp="1" noChangeArrowheads="1" noTextEdit="1"/>
          </p:cNvSpPr>
          <p:nvPr>
            <p:ph type="sldImg"/>
          </p:nvPr>
        </p:nvSpPr>
        <p:spPr/>
      </p:sp>
      <p:sp>
        <p:nvSpPr>
          <p:cNvPr id="105162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828" name="Rectangle 7"/>
          <p:cNvSpPr>
            <a:spLocks noGrp="1" noChangeArrowheads="1"/>
          </p:cNvSpPr>
          <p:nvPr>
            <p:ph type="sldNum" sz="quarter" idx="5"/>
          </p:nvPr>
        </p:nvSpPr>
        <p:spPr/>
        <p:txBody>
          <a:bodyPr/>
          <a:p>
            <a:fld id="{1A97E865-3C9B-4009-9735-201CA55B77EA}" type="slidenum">
              <a:rPr altLang="zh-CN" lang="en-US"/>
            </a:fld>
            <a:endParaRPr altLang="zh-CN" lang="en-US"/>
          </a:p>
        </p:txBody>
      </p:sp>
      <p:sp>
        <p:nvSpPr>
          <p:cNvPr id="1048829" name="Rectangle 2"/>
          <p:cNvSpPr>
            <a:spLocks noChangeAspect="1" noRot="1" noGrp="1" noChangeArrowheads="1" noTextEdit="1"/>
          </p:cNvSpPr>
          <p:nvPr>
            <p:ph type="sldImg"/>
          </p:nvPr>
        </p:nvSpPr>
        <p:spPr/>
      </p:sp>
      <p:sp>
        <p:nvSpPr>
          <p:cNvPr id="104883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545" name=""/>
        <p:cNvGrpSpPr/>
        <p:nvPr/>
      </p:nvGrpSpPr>
      <p:grpSpPr>
        <a:xfrm>
          <a:off x="0" y="0"/>
          <a:ext cx="0" cy="0"/>
          <a:chOff x="0" y="0"/>
          <a:chExt cx="0" cy="0"/>
        </a:xfrm>
      </p:grpSpPr>
      <p:sp>
        <p:nvSpPr>
          <p:cNvPr id="1051631" name="Rectangle 7"/>
          <p:cNvSpPr>
            <a:spLocks noGrp="1" noChangeArrowheads="1"/>
          </p:cNvSpPr>
          <p:nvPr>
            <p:ph type="sldNum" sz="quarter" idx="5"/>
          </p:nvPr>
        </p:nvSpPr>
        <p:spPr/>
        <p:txBody>
          <a:bodyPr/>
          <a:p>
            <a:fld id="{8097B5B9-4C23-489C-84C7-C6D9FA14D038}" type="slidenum">
              <a:rPr altLang="zh-CN" lang="en-US"/>
            </a:fld>
            <a:endParaRPr altLang="zh-CN" lang="en-US"/>
          </a:p>
        </p:txBody>
      </p:sp>
      <p:sp>
        <p:nvSpPr>
          <p:cNvPr id="1051632" name="Rectangle 2"/>
          <p:cNvSpPr>
            <a:spLocks noChangeAspect="1" noRot="1" noGrp="1" noChangeArrowheads="1" noTextEdit="1"/>
          </p:cNvSpPr>
          <p:nvPr>
            <p:ph type="sldImg"/>
          </p:nvPr>
        </p:nvSpPr>
        <p:spPr/>
      </p:sp>
      <p:sp>
        <p:nvSpPr>
          <p:cNvPr id="105163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552" name=""/>
        <p:cNvGrpSpPr/>
        <p:nvPr/>
      </p:nvGrpSpPr>
      <p:grpSpPr>
        <a:xfrm>
          <a:off x="0" y="0"/>
          <a:ext cx="0" cy="0"/>
          <a:chOff x="0" y="0"/>
          <a:chExt cx="0" cy="0"/>
        </a:xfrm>
      </p:grpSpPr>
      <p:sp>
        <p:nvSpPr>
          <p:cNvPr id="1051670"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51671" name="Rectangle 2"/>
          <p:cNvSpPr>
            <a:spLocks noChangeAspect="1" noRot="1" noGrp="1" noChangeArrowheads="1" noTextEdit="1"/>
          </p:cNvSpPr>
          <p:nvPr>
            <p:ph type="sldImg"/>
          </p:nvPr>
        </p:nvSpPr>
        <p:spPr/>
      </p:sp>
      <p:sp>
        <p:nvSpPr>
          <p:cNvPr id="105167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555" name=""/>
        <p:cNvGrpSpPr/>
        <p:nvPr/>
      </p:nvGrpSpPr>
      <p:grpSpPr>
        <a:xfrm>
          <a:off x="0" y="0"/>
          <a:ext cx="0" cy="0"/>
          <a:chOff x="0" y="0"/>
          <a:chExt cx="0" cy="0"/>
        </a:xfrm>
      </p:grpSpPr>
      <p:sp>
        <p:nvSpPr>
          <p:cNvPr id="1051675" name="Rectangle 7"/>
          <p:cNvSpPr>
            <a:spLocks noGrp="1" noChangeArrowheads="1"/>
          </p:cNvSpPr>
          <p:nvPr>
            <p:ph type="sldNum" sz="quarter" idx="5"/>
          </p:nvPr>
        </p:nvSpPr>
        <p:spPr/>
        <p:txBody>
          <a:bodyPr/>
          <a:p>
            <a:fld id="{0C760EFC-8A83-48C1-88F1-80234B9FF293}" type="slidenum">
              <a:rPr altLang="zh-CN" lang="en-US"/>
            </a:fld>
            <a:endParaRPr altLang="zh-CN" lang="en-US"/>
          </a:p>
        </p:txBody>
      </p:sp>
      <p:sp>
        <p:nvSpPr>
          <p:cNvPr id="1051676" name="Rectangle 2"/>
          <p:cNvSpPr>
            <a:spLocks noChangeAspect="1" noRot="1" noGrp="1" noChangeArrowheads="1" noTextEdit="1"/>
          </p:cNvSpPr>
          <p:nvPr>
            <p:ph type="sldImg"/>
          </p:nvPr>
        </p:nvSpPr>
        <p:spPr/>
      </p:sp>
      <p:sp>
        <p:nvSpPr>
          <p:cNvPr id="105167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564" name=""/>
        <p:cNvGrpSpPr/>
        <p:nvPr/>
      </p:nvGrpSpPr>
      <p:grpSpPr>
        <a:xfrm>
          <a:off x="0" y="0"/>
          <a:ext cx="0" cy="0"/>
          <a:chOff x="0" y="0"/>
          <a:chExt cx="0" cy="0"/>
        </a:xfrm>
      </p:grpSpPr>
      <p:sp>
        <p:nvSpPr>
          <p:cNvPr id="1051727" name="Rectangle 7"/>
          <p:cNvSpPr>
            <a:spLocks noGrp="1" noChangeArrowheads="1"/>
          </p:cNvSpPr>
          <p:nvPr>
            <p:ph type="sldNum" sz="quarter" idx="5"/>
          </p:nvPr>
        </p:nvSpPr>
        <p:spPr/>
        <p:txBody>
          <a:bodyPr/>
          <a:p>
            <a:fld id="{4F7086A1-AA6B-4540-9AEA-06C3FCB8888D}" type="slidenum">
              <a:rPr altLang="zh-CN" lang="en-US"/>
            </a:fld>
            <a:endParaRPr altLang="zh-CN" lang="en-US"/>
          </a:p>
        </p:txBody>
      </p:sp>
      <p:sp>
        <p:nvSpPr>
          <p:cNvPr id="1051728" name="Rectangle 2"/>
          <p:cNvSpPr>
            <a:spLocks noChangeAspect="1" noRot="1" noGrp="1" noChangeArrowheads="1" noTextEdit="1"/>
          </p:cNvSpPr>
          <p:nvPr>
            <p:ph type="sldImg"/>
          </p:nvPr>
        </p:nvSpPr>
        <p:spPr/>
      </p:sp>
      <p:sp>
        <p:nvSpPr>
          <p:cNvPr id="105172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597" name=""/>
        <p:cNvGrpSpPr/>
        <p:nvPr/>
      </p:nvGrpSpPr>
      <p:grpSpPr>
        <a:xfrm>
          <a:off x="0" y="0"/>
          <a:ext cx="0" cy="0"/>
          <a:chOff x="0" y="0"/>
          <a:chExt cx="0" cy="0"/>
        </a:xfrm>
      </p:grpSpPr>
      <p:sp>
        <p:nvSpPr>
          <p:cNvPr id="1051949"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1950" name="Rectangle 2"/>
          <p:cNvSpPr>
            <a:spLocks noChangeAspect="1" noRot="1" noGrp="1" noChangeArrowheads="1" noTextEdit="1"/>
          </p:cNvSpPr>
          <p:nvPr>
            <p:ph type="sldImg"/>
          </p:nvPr>
        </p:nvSpPr>
        <p:spPr/>
      </p:sp>
      <p:sp>
        <p:nvSpPr>
          <p:cNvPr id="1051951"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601" name=""/>
        <p:cNvGrpSpPr/>
        <p:nvPr/>
      </p:nvGrpSpPr>
      <p:grpSpPr>
        <a:xfrm>
          <a:off x="0" y="0"/>
          <a:ext cx="0" cy="0"/>
          <a:chOff x="0" y="0"/>
          <a:chExt cx="0" cy="0"/>
        </a:xfrm>
      </p:grpSpPr>
      <p:sp>
        <p:nvSpPr>
          <p:cNvPr id="1052062"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2063" name="Rectangle 2"/>
          <p:cNvSpPr>
            <a:spLocks noChangeAspect="1" noRot="1" noGrp="1" noChangeArrowheads="1" noTextEdit="1"/>
          </p:cNvSpPr>
          <p:nvPr>
            <p:ph type="sldImg"/>
          </p:nvPr>
        </p:nvSpPr>
        <p:spPr/>
      </p:sp>
      <p:sp>
        <p:nvSpPr>
          <p:cNvPr id="105206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605" name=""/>
        <p:cNvGrpSpPr/>
        <p:nvPr/>
      </p:nvGrpSpPr>
      <p:grpSpPr>
        <a:xfrm>
          <a:off x="0" y="0"/>
          <a:ext cx="0" cy="0"/>
          <a:chOff x="0" y="0"/>
          <a:chExt cx="0" cy="0"/>
        </a:xfrm>
      </p:grpSpPr>
      <p:sp>
        <p:nvSpPr>
          <p:cNvPr id="1052172"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2173" name="Rectangle 2"/>
          <p:cNvSpPr>
            <a:spLocks noChangeAspect="1" noRot="1" noGrp="1" noChangeArrowheads="1" noTextEdit="1"/>
          </p:cNvSpPr>
          <p:nvPr>
            <p:ph type="sldImg"/>
          </p:nvPr>
        </p:nvSpPr>
        <p:spPr/>
      </p:sp>
      <p:sp>
        <p:nvSpPr>
          <p:cNvPr id="105217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609" name=""/>
        <p:cNvGrpSpPr/>
        <p:nvPr/>
      </p:nvGrpSpPr>
      <p:grpSpPr>
        <a:xfrm>
          <a:off x="0" y="0"/>
          <a:ext cx="0" cy="0"/>
          <a:chOff x="0" y="0"/>
          <a:chExt cx="0" cy="0"/>
        </a:xfrm>
      </p:grpSpPr>
      <p:sp>
        <p:nvSpPr>
          <p:cNvPr id="1052282"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2283" name="Rectangle 2"/>
          <p:cNvSpPr>
            <a:spLocks noChangeAspect="1" noRot="1" noGrp="1" noChangeArrowheads="1" noTextEdit="1"/>
          </p:cNvSpPr>
          <p:nvPr>
            <p:ph type="sldImg"/>
          </p:nvPr>
        </p:nvSpPr>
        <p:spPr/>
      </p:sp>
      <p:sp>
        <p:nvSpPr>
          <p:cNvPr id="105228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613" name=""/>
        <p:cNvGrpSpPr/>
        <p:nvPr/>
      </p:nvGrpSpPr>
      <p:grpSpPr>
        <a:xfrm>
          <a:off x="0" y="0"/>
          <a:ext cx="0" cy="0"/>
          <a:chOff x="0" y="0"/>
          <a:chExt cx="0" cy="0"/>
        </a:xfrm>
      </p:grpSpPr>
      <p:sp>
        <p:nvSpPr>
          <p:cNvPr id="1052392"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2393" name="Rectangle 2"/>
          <p:cNvSpPr>
            <a:spLocks noChangeAspect="1" noRot="1" noGrp="1" noChangeArrowheads="1" noTextEdit="1"/>
          </p:cNvSpPr>
          <p:nvPr>
            <p:ph type="sldImg"/>
          </p:nvPr>
        </p:nvSpPr>
        <p:spPr/>
      </p:sp>
      <p:sp>
        <p:nvSpPr>
          <p:cNvPr id="105239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617" name=""/>
        <p:cNvGrpSpPr/>
        <p:nvPr/>
      </p:nvGrpSpPr>
      <p:grpSpPr>
        <a:xfrm>
          <a:off x="0" y="0"/>
          <a:ext cx="0" cy="0"/>
          <a:chOff x="0" y="0"/>
          <a:chExt cx="0" cy="0"/>
        </a:xfrm>
      </p:grpSpPr>
      <p:sp>
        <p:nvSpPr>
          <p:cNvPr id="1052502"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2503" name="Rectangle 2"/>
          <p:cNvSpPr>
            <a:spLocks noChangeAspect="1" noRot="1" noGrp="1" noChangeArrowheads="1" noTextEdit="1"/>
          </p:cNvSpPr>
          <p:nvPr>
            <p:ph type="sldImg"/>
          </p:nvPr>
        </p:nvSpPr>
        <p:spPr/>
      </p:sp>
      <p:sp>
        <p:nvSpPr>
          <p:cNvPr id="105250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833" name="Rectangle 7"/>
          <p:cNvSpPr>
            <a:spLocks noGrp="1" noChangeArrowheads="1"/>
          </p:cNvSpPr>
          <p:nvPr>
            <p:ph type="sldNum" sz="quarter" idx="5"/>
          </p:nvPr>
        </p:nvSpPr>
        <p:spPr/>
        <p:txBody>
          <a:bodyPr/>
          <a:p>
            <a:fld id="{1A97E865-3C9B-4009-9735-201CA55B77EA}" type="slidenum">
              <a:rPr altLang="zh-CN" lang="en-US"/>
            </a:fld>
            <a:endParaRPr altLang="zh-CN" lang="en-US"/>
          </a:p>
        </p:txBody>
      </p:sp>
      <p:sp>
        <p:nvSpPr>
          <p:cNvPr id="1048834" name="Rectangle 2"/>
          <p:cNvSpPr>
            <a:spLocks noChangeAspect="1" noRot="1" noGrp="1" noChangeArrowheads="1" noTextEdit="1"/>
          </p:cNvSpPr>
          <p:nvPr>
            <p:ph type="sldImg"/>
          </p:nvPr>
        </p:nvSpPr>
        <p:spPr/>
      </p:sp>
      <p:sp>
        <p:nvSpPr>
          <p:cNvPr id="104883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621" name=""/>
        <p:cNvGrpSpPr/>
        <p:nvPr/>
      </p:nvGrpSpPr>
      <p:grpSpPr>
        <a:xfrm>
          <a:off x="0" y="0"/>
          <a:ext cx="0" cy="0"/>
          <a:chOff x="0" y="0"/>
          <a:chExt cx="0" cy="0"/>
        </a:xfrm>
      </p:grpSpPr>
      <p:sp>
        <p:nvSpPr>
          <p:cNvPr id="1052612"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2613" name="Rectangle 2"/>
          <p:cNvSpPr>
            <a:spLocks noChangeAspect="1" noRot="1" noGrp="1" noChangeArrowheads="1" noTextEdit="1"/>
          </p:cNvSpPr>
          <p:nvPr>
            <p:ph type="sldImg"/>
          </p:nvPr>
        </p:nvSpPr>
        <p:spPr/>
      </p:sp>
      <p:sp>
        <p:nvSpPr>
          <p:cNvPr id="105261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624" name=""/>
        <p:cNvGrpSpPr/>
        <p:nvPr/>
      </p:nvGrpSpPr>
      <p:grpSpPr>
        <a:xfrm>
          <a:off x="0" y="0"/>
          <a:ext cx="0" cy="0"/>
          <a:chOff x="0" y="0"/>
          <a:chExt cx="0" cy="0"/>
        </a:xfrm>
      </p:grpSpPr>
      <p:sp>
        <p:nvSpPr>
          <p:cNvPr id="1052623"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2D2219C2-CE5B-40C8-A68B-33A28636C3E7}"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2624" name="Rectangle 2"/>
          <p:cNvSpPr>
            <a:spLocks noChangeAspect="1" noRot="1" noGrp="1" noChangeArrowheads="1" noTextEdit="1"/>
          </p:cNvSpPr>
          <p:nvPr>
            <p:ph type="sldImg"/>
          </p:nvPr>
        </p:nvSpPr>
        <p:spPr/>
      </p:sp>
      <p:sp>
        <p:nvSpPr>
          <p:cNvPr id="105262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628" name=""/>
        <p:cNvGrpSpPr/>
        <p:nvPr/>
      </p:nvGrpSpPr>
      <p:grpSpPr>
        <a:xfrm>
          <a:off x="0" y="0"/>
          <a:ext cx="0" cy="0"/>
          <a:chOff x="0" y="0"/>
          <a:chExt cx="0" cy="0"/>
        </a:xfrm>
      </p:grpSpPr>
      <p:sp>
        <p:nvSpPr>
          <p:cNvPr id="1052733"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2734" name="Rectangle 2"/>
          <p:cNvSpPr>
            <a:spLocks noChangeAspect="1" noRot="1" noGrp="1" noChangeArrowheads="1" noTextEdit="1"/>
          </p:cNvSpPr>
          <p:nvPr>
            <p:ph type="sldImg"/>
          </p:nvPr>
        </p:nvSpPr>
        <p:spPr/>
      </p:sp>
      <p:sp>
        <p:nvSpPr>
          <p:cNvPr id="105273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632" name=""/>
        <p:cNvGrpSpPr/>
        <p:nvPr/>
      </p:nvGrpSpPr>
      <p:grpSpPr>
        <a:xfrm>
          <a:off x="0" y="0"/>
          <a:ext cx="0" cy="0"/>
          <a:chOff x="0" y="0"/>
          <a:chExt cx="0" cy="0"/>
        </a:xfrm>
      </p:grpSpPr>
      <p:sp>
        <p:nvSpPr>
          <p:cNvPr id="1052843"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2844" name="Rectangle 2"/>
          <p:cNvSpPr>
            <a:spLocks noChangeAspect="1" noRot="1" noGrp="1" noChangeArrowheads="1" noTextEdit="1"/>
          </p:cNvSpPr>
          <p:nvPr>
            <p:ph type="sldImg"/>
          </p:nvPr>
        </p:nvSpPr>
        <p:spPr/>
      </p:sp>
      <p:sp>
        <p:nvSpPr>
          <p:cNvPr id="105284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636" name=""/>
        <p:cNvGrpSpPr/>
        <p:nvPr/>
      </p:nvGrpSpPr>
      <p:grpSpPr>
        <a:xfrm>
          <a:off x="0" y="0"/>
          <a:ext cx="0" cy="0"/>
          <a:chOff x="0" y="0"/>
          <a:chExt cx="0" cy="0"/>
        </a:xfrm>
      </p:grpSpPr>
      <p:sp>
        <p:nvSpPr>
          <p:cNvPr id="1052953"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2954" name="Rectangle 2"/>
          <p:cNvSpPr>
            <a:spLocks noChangeAspect="1" noRot="1" noGrp="1" noChangeArrowheads="1" noTextEdit="1"/>
          </p:cNvSpPr>
          <p:nvPr>
            <p:ph type="sldImg"/>
          </p:nvPr>
        </p:nvSpPr>
        <p:spPr/>
      </p:sp>
      <p:sp>
        <p:nvSpPr>
          <p:cNvPr id="105295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640" name=""/>
        <p:cNvGrpSpPr/>
        <p:nvPr/>
      </p:nvGrpSpPr>
      <p:grpSpPr>
        <a:xfrm>
          <a:off x="0" y="0"/>
          <a:ext cx="0" cy="0"/>
          <a:chOff x="0" y="0"/>
          <a:chExt cx="0" cy="0"/>
        </a:xfrm>
      </p:grpSpPr>
      <p:sp>
        <p:nvSpPr>
          <p:cNvPr id="1053063"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3064" name="Rectangle 2"/>
          <p:cNvSpPr>
            <a:spLocks noChangeAspect="1" noRot="1" noGrp="1" noChangeArrowheads="1" noTextEdit="1"/>
          </p:cNvSpPr>
          <p:nvPr>
            <p:ph type="sldImg"/>
          </p:nvPr>
        </p:nvSpPr>
        <p:spPr/>
      </p:sp>
      <p:sp>
        <p:nvSpPr>
          <p:cNvPr id="1053065"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643" name=""/>
        <p:cNvGrpSpPr/>
        <p:nvPr/>
      </p:nvGrpSpPr>
      <p:grpSpPr>
        <a:xfrm>
          <a:off x="0" y="0"/>
          <a:ext cx="0" cy="0"/>
          <a:chOff x="0" y="0"/>
          <a:chExt cx="0" cy="0"/>
        </a:xfrm>
      </p:grpSpPr>
      <p:sp>
        <p:nvSpPr>
          <p:cNvPr id="1053068"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B18AC3D8-C89C-4BA5-A63C-698F3D2482F5}"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3069" name="Rectangle 2"/>
          <p:cNvSpPr>
            <a:spLocks noChangeAspect="1" noRot="1" noGrp="1" noChangeArrowheads="1" noTextEdit="1"/>
          </p:cNvSpPr>
          <p:nvPr>
            <p:ph type="sldImg"/>
          </p:nvPr>
        </p:nvSpPr>
        <p:spPr/>
      </p:sp>
      <p:sp>
        <p:nvSpPr>
          <p:cNvPr id="1053070"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646" name=""/>
        <p:cNvGrpSpPr/>
        <p:nvPr/>
      </p:nvGrpSpPr>
      <p:grpSpPr>
        <a:xfrm>
          <a:off x="0" y="0"/>
          <a:ext cx="0" cy="0"/>
          <a:chOff x="0" y="0"/>
          <a:chExt cx="0" cy="0"/>
        </a:xfrm>
      </p:grpSpPr>
      <p:sp>
        <p:nvSpPr>
          <p:cNvPr id="1053074"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B18AC3D8-C89C-4BA5-A63C-698F3D2482F5}"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3075" name="Rectangle 2"/>
          <p:cNvSpPr>
            <a:spLocks noChangeAspect="1" noRot="1" noGrp="1" noChangeArrowheads="1" noTextEdit="1"/>
          </p:cNvSpPr>
          <p:nvPr>
            <p:ph type="sldImg"/>
          </p:nvPr>
        </p:nvSpPr>
        <p:spPr/>
      </p:sp>
      <p:sp>
        <p:nvSpPr>
          <p:cNvPr id="1053076"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653" name=""/>
        <p:cNvGrpSpPr/>
        <p:nvPr/>
      </p:nvGrpSpPr>
      <p:grpSpPr>
        <a:xfrm>
          <a:off x="0" y="0"/>
          <a:ext cx="0" cy="0"/>
          <a:chOff x="0" y="0"/>
          <a:chExt cx="0" cy="0"/>
        </a:xfrm>
      </p:grpSpPr>
      <p:sp>
        <p:nvSpPr>
          <p:cNvPr id="1053117"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5C84F16B-6DFD-45D7-A72D-BB61D99F7694}"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3118" name="Rectangle 2"/>
          <p:cNvSpPr>
            <a:spLocks noChangeAspect="1" noRot="1" noGrp="1" noChangeArrowheads="1" noTextEdit="1"/>
          </p:cNvSpPr>
          <p:nvPr>
            <p:ph type="sldImg"/>
          </p:nvPr>
        </p:nvSpPr>
        <p:spPr/>
      </p:sp>
      <p:sp>
        <p:nvSpPr>
          <p:cNvPr id="1053119"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656" name=""/>
        <p:cNvGrpSpPr/>
        <p:nvPr/>
      </p:nvGrpSpPr>
      <p:grpSpPr>
        <a:xfrm>
          <a:off x="0" y="0"/>
          <a:ext cx="0" cy="0"/>
          <a:chOff x="0" y="0"/>
          <a:chExt cx="0" cy="0"/>
        </a:xfrm>
      </p:grpSpPr>
      <p:sp>
        <p:nvSpPr>
          <p:cNvPr id="1053122" name="Rectangle 7"/>
          <p:cNvSpPr>
            <a:spLocks noGrp="1" noChangeArrowheads="1"/>
          </p:cNvSpPr>
          <p:nvPr>
            <p:ph type="sldNum" sz="quarter" idx="5"/>
          </p:nvPr>
        </p:nvSpPr>
        <p:spPr>
          <a:noFill/>
        </p:spPr>
        <p:txBody>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91465" marL="756920">
              <a:defRPr b="1" sz="2400" kumimoji="1">
                <a:solidFill>
                  <a:schemeClr val="tx1"/>
                </a:solidFill>
                <a:latin typeface="Tahoma" panose="020B0604030504040204" pitchFamily="34" charset="0"/>
                <a:ea typeface="宋体" panose="02010600030101010101" pitchFamily="2" charset="-122"/>
              </a:defRPr>
            </a:lvl2pPr>
            <a:lvl3pPr eaLnBrk="0" hangingPunct="0" indent="-233045" marL="1164590">
              <a:defRPr b="1" sz="2400" kumimoji="1">
                <a:solidFill>
                  <a:schemeClr val="tx1"/>
                </a:solidFill>
                <a:latin typeface="Tahoma" panose="020B0604030504040204" pitchFamily="34" charset="0"/>
                <a:ea typeface="宋体" panose="02010600030101010101" pitchFamily="2" charset="-122"/>
              </a:defRPr>
            </a:lvl3pPr>
            <a:lvl4pPr eaLnBrk="0" hangingPunct="0" indent="-233045" marL="1630680">
              <a:defRPr b="1" sz="2400" kumimoji="1">
                <a:solidFill>
                  <a:schemeClr val="tx1"/>
                </a:solidFill>
                <a:latin typeface="Tahoma" panose="020B0604030504040204" pitchFamily="34" charset="0"/>
                <a:ea typeface="宋体" panose="02010600030101010101" pitchFamily="2" charset="-122"/>
              </a:defRPr>
            </a:lvl4pPr>
            <a:lvl5pPr eaLnBrk="0" hangingPunct="0" indent="-233045" marL="209677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33045" marL="256222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33045" marL="302831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33045" marL="3494405">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33045" marL="395986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fld id="{21E2CCC4-0234-4F36-A45A-BDC49CFC493A}" type="slidenum">
              <a:rPr altLang="zh-CN" b="0" sz="1200" kumimoji="0" lang="en-US">
                <a:latin typeface="Arial" panose="020B0604020202020204" pitchFamily="34" charset="0"/>
              </a:rPr>
            </a:fld>
            <a:endParaRPr altLang="zh-CN" b="0" sz="1200" kumimoji="0" lang="en-US">
              <a:latin typeface="Arial" panose="020B0604020202020204" pitchFamily="34" charset="0"/>
            </a:endParaRPr>
          </a:p>
        </p:txBody>
      </p:sp>
      <p:sp>
        <p:nvSpPr>
          <p:cNvPr id="1053123" name="Rectangle 2"/>
          <p:cNvSpPr>
            <a:spLocks noChangeAspect="1" noRot="1" noGrp="1" noChangeArrowheads="1" noTextEdit="1"/>
          </p:cNvSpPr>
          <p:nvPr>
            <p:ph type="sldImg"/>
          </p:nvPr>
        </p:nvSpPr>
        <p:spPr/>
      </p:sp>
      <p:sp>
        <p:nvSpPr>
          <p:cNvPr id="1053124" name="Rectangle 3"/>
          <p:cNvSpPr>
            <a:spLocks noGrp="1" noChangeArrowheads="1"/>
          </p:cNvSpPr>
          <p:nvPr>
            <p:ph type="body" idx="1"/>
          </p:nvPr>
        </p:nvSpPr>
        <p:spPr>
          <a:noFill/>
        </p:spPr>
        <p:txBody>
          <a:bodyPr/>
          <a:p>
            <a:pPr eaLnBrk="1" hangingPunct="1"/>
            <a:endParaRPr altLang="zh-CN" 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spTree>
      <p:nvGrpSpPr>
        <p:cNvPr id="204" name=""/>
        <p:cNvGrpSpPr/>
        <p:nvPr/>
      </p:nvGrpSpPr>
      <p:grpSpPr>
        <a:xfrm>
          <a:off x="0" y="0"/>
          <a:ext cx="0" cy="0"/>
          <a:chOff x="0" y="0"/>
          <a:chExt cx="0" cy="0"/>
        </a:xfrm>
      </p:grpSpPr>
      <p:sp>
        <p:nvSpPr>
          <p:cNvPr id="1048672" name="Rectangle 2"/>
          <p:cNvSpPr>
            <a:spLocks noGrp="1" noChangeArrowheads="1"/>
          </p:cNvSpPr>
          <p:nvPr>
            <p:ph type="ctrTitle"/>
          </p:nvPr>
        </p:nvSpPr>
        <p:spPr>
          <a:xfrm>
            <a:off x="742950" y="685800"/>
            <a:ext cx="8420100" cy="2127250"/>
          </a:xfrm>
        </p:spPr>
        <p:txBody>
          <a:bodyPr/>
          <a:lstStyle>
            <a:lvl1pPr algn="ctr">
              <a:defRPr b="1" sz="5400">
                <a:solidFill>
                  <a:srgbClr val="333399"/>
                </a:solidFill>
                <a:latin typeface="黑体" panose="02010609060101010101" pitchFamily="2" charset="-122"/>
                <a:ea typeface="黑体" panose="02010609060101010101" pitchFamily="2" charset="-122"/>
              </a:defRPr>
            </a:lvl1pPr>
          </a:lstStyle>
          <a:p>
            <a:pPr lvl="0"/>
            <a:r>
              <a:rPr altLang="en-US" lang="zh-CN" noProof="0" smtClean="0"/>
              <a:t>单击此处编辑母版标题样式</a:t>
            </a:r>
            <a:endParaRPr altLang="zh-CN" dirty="0" lang="en-US" noProof="0" smtClean="0"/>
          </a:p>
        </p:txBody>
      </p:sp>
      <p:sp>
        <p:nvSpPr>
          <p:cNvPr id="1048673" name="Rectangle 3"/>
          <p:cNvSpPr>
            <a:spLocks noGrp="1" noChangeArrowheads="1"/>
          </p:cNvSpPr>
          <p:nvPr>
            <p:ph type="subTitle" idx="1"/>
          </p:nvPr>
        </p:nvSpPr>
        <p:spPr>
          <a:xfrm>
            <a:off x="1485900" y="3270250"/>
            <a:ext cx="6934200" cy="2209800"/>
          </a:xfrm>
        </p:spPr>
        <p:txBody>
          <a:bodyPr/>
          <a:lstStyle>
            <a:lvl1pPr algn="ctr" indent="0" marL="0">
              <a:buFont typeface="Wingdings" panose="05000000000000000000" pitchFamily="2" charset="2"/>
              <a:buNone/>
              <a:defRPr b="1" sz="3600">
                <a:latin typeface="黑体" panose="02010609060101010101" pitchFamily="2" charset="-122"/>
                <a:ea typeface="黑体" panose="02010609060101010101" pitchFamily="2" charset="-122"/>
              </a:defRPr>
            </a:lvl1pPr>
          </a:lstStyle>
          <a:p>
            <a:pPr lvl="0"/>
            <a:r>
              <a:rPr altLang="en-US" lang="zh-CN" noProof="0" smtClean="0"/>
              <a:t>单击此处编辑母版副标题样式</a:t>
            </a:r>
            <a:endParaRPr altLang="zh-CN" dirty="0" lang="en-US" noProof="0" smtClean="0"/>
          </a:p>
        </p:txBody>
      </p:sp>
      <p:sp>
        <p:nvSpPr>
          <p:cNvPr id="1048674" name="Rectangle 4"/>
          <p:cNvSpPr>
            <a:spLocks noGrp="1" noChangeArrowheads="1"/>
          </p:cNvSpPr>
          <p:nvPr>
            <p:ph type="dt" sz="half" idx="2"/>
          </p:nvPr>
        </p:nvSpPr>
        <p:spPr/>
        <p:txBody>
          <a:bodyPr/>
          <a:p>
            <a:endParaRPr altLang="zh-CN" lang="en-US"/>
          </a:p>
        </p:txBody>
      </p:sp>
      <p:sp>
        <p:nvSpPr>
          <p:cNvPr id="1048675" name="Rectangle 5"/>
          <p:cNvSpPr>
            <a:spLocks noGrp="1" noChangeArrowheads="1"/>
          </p:cNvSpPr>
          <p:nvPr>
            <p:ph type="ftr" sz="quarter" idx="3"/>
          </p:nvPr>
        </p:nvSpPr>
        <p:spPr/>
        <p:txBody>
          <a:bodyPr/>
          <a:p>
            <a:endParaRPr altLang="zh-CN" lang="en-US"/>
          </a:p>
        </p:txBody>
      </p:sp>
      <p:sp>
        <p:nvSpPr>
          <p:cNvPr id="1048676" name="Rectangle 6"/>
          <p:cNvSpPr>
            <a:spLocks noGrp="1" noChangeArrowheads="1"/>
          </p:cNvSpPr>
          <p:nvPr>
            <p:ph type="sldNum" sz="quarter" idx="4"/>
          </p:nvPr>
        </p:nvSpPr>
        <p:spPr/>
        <p:txBody>
          <a:bodyPr/>
          <a:p>
            <a:fld id="{AC80574E-8B94-4515-ADE1-BF6C35829DF0}" type="slidenum">
              <a:rPr altLang="en-US" lang="zh-CN"/>
            </a:fld>
            <a:endParaRPr altLang="zh-CN" lang="en-US"/>
          </a:p>
        </p:txBody>
      </p:sp>
      <p:sp>
        <p:nvSpPr>
          <p:cNvPr id="1048677" name="Rectangle 8" descr="Gold bar"/>
          <p:cNvSpPr>
            <a:spLocks noChangeArrowheads="1"/>
          </p:cNvSpPr>
          <p:nvPr/>
        </p:nvSpPr>
        <p:spPr bwMode="auto">
          <a:xfrm>
            <a:off x="247650" y="2889250"/>
            <a:ext cx="3109913" cy="201613"/>
          </a:xfrm>
          <a:prstGeom prst="rect"/>
          <a:solidFill>
            <a:schemeClr val="bg2"/>
          </a:solidFill>
          <a:ln>
            <a:noFill/>
          </a:ln>
          <a:effectLst/>
        </p:spPr>
        <p:txBody>
          <a:bodyPr anchor="ctr" wrap="none"/>
          <a:p>
            <a:endParaRPr altLang="en-US" lang="zh-CN"/>
          </a:p>
        </p:txBody>
      </p:sp>
      <p:sp>
        <p:nvSpPr>
          <p:cNvPr id="1048678" name="Rectangle 9" descr="Orange bar"/>
          <p:cNvSpPr>
            <a:spLocks noChangeArrowheads="1"/>
          </p:cNvSpPr>
          <p:nvPr/>
        </p:nvSpPr>
        <p:spPr bwMode="auto">
          <a:xfrm>
            <a:off x="3357563" y="2889250"/>
            <a:ext cx="3108325" cy="201613"/>
          </a:xfrm>
          <a:prstGeom prst="rect"/>
          <a:solidFill>
            <a:schemeClr val="accent1"/>
          </a:solidFill>
          <a:ln>
            <a:noFill/>
          </a:ln>
          <a:effectLst/>
        </p:spPr>
        <p:txBody>
          <a:bodyPr anchor="ctr" wrap="none"/>
          <a:p>
            <a:endParaRPr altLang="en-US" lang="zh-CN"/>
          </a:p>
        </p:txBody>
      </p:sp>
      <p:sp>
        <p:nvSpPr>
          <p:cNvPr id="1048679" name="Rectangle 10" descr="Slate bar"/>
          <p:cNvSpPr>
            <a:spLocks noChangeArrowheads="1"/>
          </p:cNvSpPr>
          <p:nvPr/>
        </p:nvSpPr>
        <p:spPr bwMode="auto">
          <a:xfrm>
            <a:off x="6465888" y="2889250"/>
            <a:ext cx="3109912" cy="201613"/>
          </a:xfrm>
          <a:prstGeom prst="rect"/>
          <a:solidFill>
            <a:srgbClr val="333399"/>
          </a:solidFill>
          <a:ln>
            <a:noFill/>
          </a:ln>
          <a:effectLst/>
        </p:spPr>
        <p:txBody>
          <a:bodyPr anchor="ctr" wrap="none"/>
          <a:p>
            <a:endParaRPr altLang="en-US" lang="zh-CN">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775" name=""/>
        <p:cNvGrpSpPr/>
        <p:nvPr/>
      </p:nvGrpSpPr>
      <p:grpSpPr>
        <a:xfrm>
          <a:off x="0" y="0"/>
          <a:ext cx="0" cy="0"/>
          <a:chOff x="0" y="0"/>
          <a:chExt cx="0" cy="0"/>
        </a:xfrm>
      </p:grpSpPr>
      <p:sp>
        <p:nvSpPr>
          <p:cNvPr id="1053638"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altLang="en-US" lang="zh-CN" smtClean="0"/>
              <a:t>单击此处编辑母版标题样式</a:t>
            </a:r>
            <a:endParaRPr altLang="en-US" lang="zh-CN"/>
          </a:p>
        </p:txBody>
      </p:sp>
      <p:sp>
        <p:nvSpPr>
          <p:cNvPr id="1053639" name="竖排文字占位符 2"/>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53640" name="日期占位符 3"/>
          <p:cNvSpPr>
            <a:spLocks noGrp="1"/>
          </p:cNvSpPr>
          <p:nvPr>
            <p:ph type="dt" sz="half" idx="10"/>
          </p:nvPr>
        </p:nvSpPr>
        <p:spPr/>
        <p:txBody>
          <a:bodyPr/>
          <a:p>
            <a:endParaRPr altLang="zh-CN" lang="en-US"/>
          </a:p>
        </p:txBody>
      </p:sp>
      <p:sp>
        <p:nvSpPr>
          <p:cNvPr id="1053641" name="页脚占位符 4"/>
          <p:cNvSpPr>
            <a:spLocks noGrp="1"/>
          </p:cNvSpPr>
          <p:nvPr>
            <p:ph type="ftr" sz="quarter" idx="11"/>
          </p:nvPr>
        </p:nvSpPr>
        <p:spPr/>
        <p:txBody>
          <a:bodyPr/>
          <a:p>
            <a:endParaRPr altLang="zh-CN" lang="en-US"/>
          </a:p>
        </p:txBody>
      </p:sp>
      <p:sp>
        <p:nvSpPr>
          <p:cNvPr id="1053642" name="灯片编号占位符 5"/>
          <p:cNvSpPr>
            <a:spLocks noGrp="1"/>
          </p:cNvSpPr>
          <p:nvPr>
            <p:ph type="sldNum" sz="quarter" idx="12"/>
          </p:nvPr>
        </p:nvSpPr>
        <p:spPr/>
        <p:txBody>
          <a:bodyPr/>
          <a:p>
            <a:fld id="{A2236A91-AB49-49FF-BD59-8386391FD12B}" type="slidenum">
              <a:rPr altLang="en-US" lang="zh-CN"/>
            </a:fld>
            <a:endParaRPr altLang="zh-CN" lang="en-US"/>
          </a:p>
        </p:txBody>
      </p:sp>
      <p:sp>
        <p:nvSpPr>
          <p:cNvPr id="1053643" name="Line 8"/>
          <p:cNvSpPr>
            <a:spLocks noChangeShapeType="1"/>
          </p:cNvSpPr>
          <p:nvPr userDrawn="1"/>
        </p:nvSpPr>
        <p:spPr bwMode="auto">
          <a:xfrm>
            <a:off x="495300" y="1052736"/>
            <a:ext cx="9066212" cy="0"/>
          </a:xfrm>
          <a:prstGeom prst="line"/>
          <a:noFill/>
          <a:ln w="28575">
            <a:solidFill>
              <a:srgbClr val="333399"/>
            </a:solidFill>
            <a:round/>
          </a:ln>
          <a:effectLst/>
        </p:spPr>
        <p:txBody>
          <a:bodyPr/>
          <a:p>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69" name=""/>
        <p:cNvGrpSpPr/>
        <p:nvPr/>
      </p:nvGrpSpPr>
      <p:grpSpPr>
        <a:xfrm>
          <a:off x="0" y="0"/>
          <a:ext cx="0" cy="0"/>
          <a:chOff x="0" y="0"/>
          <a:chExt cx="0" cy="0"/>
        </a:xfrm>
      </p:grpSpPr>
      <p:sp>
        <p:nvSpPr>
          <p:cNvPr id="1053602" name="竖排标题 1"/>
          <p:cNvSpPr>
            <a:spLocks noGrp="1"/>
          </p:cNvSpPr>
          <p:nvPr>
            <p:ph type="title" orient="vert"/>
          </p:nvPr>
        </p:nvSpPr>
        <p:spPr>
          <a:xfrm>
            <a:off x="7181850" y="277813"/>
            <a:ext cx="2379662" cy="5853112"/>
          </a:xfrm>
        </p:spPr>
        <p:txBody>
          <a:bodyPr vert="eaVert"/>
          <a:p>
            <a:r>
              <a:rPr altLang="en-US" lang="zh-CN" smtClean="0"/>
              <a:t>单击此处编辑母版标题样式</a:t>
            </a:r>
            <a:endParaRPr altLang="en-US" lang="zh-CN"/>
          </a:p>
        </p:txBody>
      </p:sp>
      <p:sp>
        <p:nvSpPr>
          <p:cNvPr id="1053603" name="竖排文字占位符 2"/>
          <p:cNvSpPr>
            <a:spLocks noGrp="1"/>
          </p:cNvSpPr>
          <p:nvPr>
            <p:ph type="body" orient="vert" idx="1"/>
          </p:nvPr>
        </p:nvSpPr>
        <p:spPr>
          <a:xfrm>
            <a:off x="495300" y="277813"/>
            <a:ext cx="6534150" cy="5853112"/>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53604" name="日期占位符 3"/>
          <p:cNvSpPr>
            <a:spLocks noGrp="1"/>
          </p:cNvSpPr>
          <p:nvPr>
            <p:ph type="dt" sz="half" idx="10"/>
          </p:nvPr>
        </p:nvSpPr>
        <p:spPr/>
        <p:txBody>
          <a:bodyPr/>
          <a:p>
            <a:endParaRPr altLang="zh-CN" lang="en-US"/>
          </a:p>
        </p:txBody>
      </p:sp>
      <p:sp>
        <p:nvSpPr>
          <p:cNvPr id="1053605" name="页脚占位符 4"/>
          <p:cNvSpPr>
            <a:spLocks noGrp="1"/>
          </p:cNvSpPr>
          <p:nvPr>
            <p:ph type="ftr" sz="quarter" idx="11"/>
          </p:nvPr>
        </p:nvSpPr>
        <p:spPr/>
        <p:txBody>
          <a:bodyPr/>
          <a:p>
            <a:endParaRPr altLang="zh-CN" lang="en-US"/>
          </a:p>
        </p:txBody>
      </p:sp>
      <p:sp>
        <p:nvSpPr>
          <p:cNvPr id="1053606" name="灯片编号占位符 5"/>
          <p:cNvSpPr>
            <a:spLocks noGrp="1"/>
          </p:cNvSpPr>
          <p:nvPr>
            <p:ph type="sldNum" sz="quarter" idx="12"/>
          </p:nvPr>
        </p:nvSpPr>
        <p:spPr/>
        <p:txBody>
          <a:bodyPr/>
          <a:p>
            <a:fld id="{D98FACEB-921B-4428-A32E-7A6FF935A2DD}" type="slidenum">
              <a:rPr altLang="en-US" lang="zh-CN"/>
            </a:fld>
            <a:endParaRPr altLang="zh-CN"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AndTwoObj">
  <p:cSld name="标题，文本与两项内容">
    <p:spTree>
      <p:nvGrpSpPr>
        <p:cNvPr id="768" name=""/>
        <p:cNvGrpSpPr/>
        <p:nvPr/>
      </p:nvGrpSpPr>
      <p:grpSpPr>
        <a:xfrm>
          <a:off x="0" y="0"/>
          <a:ext cx="0" cy="0"/>
          <a:chOff x="0" y="0"/>
          <a:chExt cx="0" cy="0"/>
        </a:xfrm>
      </p:grpSpPr>
      <p:sp>
        <p:nvSpPr>
          <p:cNvPr id="1053594" name="标题 1"/>
          <p:cNvSpPr>
            <a:spLocks noGrp="1"/>
          </p:cNvSpPr>
          <p:nvPr>
            <p:ph type="title"/>
          </p:nvPr>
        </p:nvSpPr>
        <p:spPr>
          <a:xfrm>
            <a:off x="488504" y="188640"/>
            <a:ext cx="8915400" cy="792088"/>
          </a:xfrm>
        </p:spPr>
        <p:txBody>
          <a:bodyPr/>
          <a:p>
            <a:r>
              <a:rPr altLang="en-US" lang="zh-CN" smtClean="0"/>
              <a:t>单击此处编辑母版标题样式</a:t>
            </a:r>
            <a:endParaRPr altLang="en-US" lang="zh-CN"/>
          </a:p>
        </p:txBody>
      </p:sp>
      <p:sp>
        <p:nvSpPr>
          <p:cNvPr id="1053595" name="文本占位符 2"/>
          <p:cNvSpPr>
            <a:spLocks noGrp="1"/>
          </p:cNvSpPr>
          <p:nvPr>
            <p:ph type="body" sz="half" idx="1"/>
          </p:nvPr>
        </p:nvSpPr>
        <p:spPr>
          <a:xfrm>
            <a:off x="495300" y="1196752"/>
            <a:ext cx="4381500" cy="4934173"/>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53596" name="内容占位符 3"/>
          <p:cNvSpPr>
            <a:spLocks noGrp="1"/>
          </p:cNvSpPr>
          <p:nvPr>
            <p:ph sz="quarter" idx="2"/>
          </p:nvPr>
        </p:nvSpPr>
        <p:spPr>
          <a:xfrm>
            <a:off x="5029200" y="1196752"/>
            <a:ext cx="4381500" cy="2376587"/>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53597" name="内容占位符 4"/>
          <p:cNvSpPr>
            <a:spLocks noGrp="1"/>
          </p:cNvSpPr>
          <p:nvPr>
            <p:ph sz="quarter" idx="3"/>
          </p:nvPr>
        </p:nvSpPr>
        <p:spPr>
          <a:xfrm>
            <a:off x="5029200" y="3754339"/>
            <a:ext cx="4381500" cy="2376586"/>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53598" name="日期占位符 5"/>
          <p:cNvSpPr>
            <a:spLocks noGrp="1"/>
          </p:cNvSpPr>
          <p:nvPr>
            <p:ph type="dt" sz="half" idx="10"/>
          </p:nvPr>
        </p:nvSpPr>
        <p:spPr>
          <a:xfrm>
            <a:off x="495300" y="6248400"/>
            <a:ext cx="2311400" cy="457200"/>
          </a:xfrm>
        </p:spPr>
        <p:txBody>
          <a:bodyPr/>
          <a:p>
            <a:endParaRPr altLang="zh-CN" lang="en-US"/>
          </a:p>
        </p:txBody>
      </p:sp>
      <p:sp>
        <p:nvSpPr>
          <p:cNvPr id="1053599" name="页脚占位符 6"/>
          <p:cNvSpPr>
            <a:spLocks noGrp="1"/>
          </p:cNvSpPr>
          <p:nvPr>
            <p:ph type="ftr" sz="quarter" idx="11"/>
          </p:nvPr>
        </p:nvSpPr>
        <p:spPr>
          <a:xfrm>
            <a:off x="3384550" y="6248400"/>
            <a:ext cx="3136900" cy="457200"/>
          </a:xfrm>
        </p:spPr>
        <p:txBody>
          <a:bodyPr/>
          <a:p>
            <a:endParaRPr altLang="zh-CN" lang="en-US"/>
          </a:p>
        </p:txBody>
      </p:sp>
      <p:sp>
        <p:nvSpPr>
          <p:cNvPr id="1053600" name="灯片编号占位符 7"/>
          <p:cNvSpPr>
            <a:spLocks noGrp="1"/>
          </p:cNvSpPr>
          <p:nvPr>
            <p:ph type="sldNum" sz="quarter" idx="12"/>
          </p:nvPr>
        </p:nvSpPr>
        <p:spPr>
          <a:xfrm>
            <a:off x="7099300" y="6248400"/>
            <a:ext cx="2311400" cy="457200"/>
          </a:xfrm>
        </p:spPr>
        <p:txBody>
          <a:bodyPr/>
          <a:p>
            <a:fld id="{3C52F4D9-41EC-423B-B963-42D1C41ACCC5}" type="slidenum">
              <a:rPr altLang="en-US" lang="zh-CN"/>
            </a:fld>
            <a:endParaRPr altLang="zh-CN" lang="en-US"/>
          </a:p>
        </p:txBody>
      </p:sp>
      <p:sp>
        <p:nvSpPr>
          <p:cNvPr id="1053601" name="Line 8"/>
          <p:cNvSpPr>
            <a:spLocks noChangeShapeType="1"/>
          </p:cNvSpPr>
          <p:nvPr userDrawn="1"/>
        </p:nvSpPr>
        <p:spPr bwMode="auto">
          <a:xfrm>
            <a:off x="495300" y="1052736"/>
            <a:ext cx="9066212" cy="0"/>
          </a:xfrm>
          <a:prstGeom prst="line"/>
          <a:noFill/>
          <a:ln w="28575">
            <a:solidFill>
              <a:srgbClr val="333399"/>
            </a:solidFill>
            <a:round/>
          </a:ln>
          <a:effectLst/>
        </p:spPr>
        <p:txBody>
          <a:bodyPr/>
          <a:p>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ClipArt">
  <p:cSld name="标题，文本与剪贴画">
    <p:spTree>
      <p:nvGrpSpPr>
        <p:cNvPr id="770" name=""/>
        <p:cNvGrpSpPr/>
        <p:nvPr/>
      </p:nvGrpSpPr>
      <p:grpSpPr>
        <a:xfrm>
          <a:off x="0" y="0"/>
          <a:ext cx="0" cy="0"/>
          <a:chOff x="0" y="0"/>
          <a:chExt cx="0" cy="0"/>
        </a:xfrm>
      </p:grpSpPr>
      <p:sp>
        <p:nvSpPr>
          <p:cNvPr id="1053607" name="标题 1"/>
          <p:cNvSpPr>
            <a:spLocks noGrp="1"/>
          </p:cNvSpPr>
          <p:nvPr>
            <p:ph type="title"/>
          </p:nvPr>
        </p:nvSpPr>
        <p:spPr>
          <a:xfrm>
            <a:off x="495300" y="188641"/>
            <a:ext cx="8915400" cy="792087"/>
          </a:xfrm>
        </p:spPr>
        <p:txBody>
          <a:bodyPr/>
          <a:p>
            <a:r>
              <a:rPr altLang="en-US" lang="zh-CN" smtClean="0"/>
              <a:t>单击此处编辑母版标题样式</a:t>
            </a:r>
            <a:endParaRPr altLang="en-US" lang="zh-CN"/>
          </a:p>
        </p:txBody>
      </p:sp>
      <p:sp>
        <p:nvSpPr>
          <p:cNvPr id="1053608" name="文本占位符 2"/>
          <p:cNvSpPr>
            <a:spLocks noGrp="1"/>
          </p:cNvSpPr>
          <p:nvPr>
            <p:ph type="body" sz="half" idx="1"/>
          </p:nvPr>
        </p:nvSpPr>
        <p:spPr>
          <a:xfrm>
            <a:off x="495300" y="1196752"/>
            <a:ext cx="4381500" cy="4934173"/>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53609" name="剪贴画占位符 3"/>
          <p:cNvSpPr>
            <a:spLocks noGrp="1"/>
          </p:cNvSpPr>
          <p:nvPr>
            <p:ph type="clipArt" sz="half" idx="2" hasCustomPrompt="1"/>
          </p:nvPr>
        </p:nvSpPr>
        <p:spPr>
          <a:xfrm>
            <a:off x="5029200" y="1196752"/>
            <a:ext cx="4381500" cy="4934173"/>
          </a:xfrm>
        </p:spPr>
        <p:txBody>
          <a:bodyPr/>
          <a:p>
            <a:r>
              <a:rPr altLang="en-US" lang="zh-CN" smtClean="0"/>
              <a:t>单击图标添加剪 贴画</a:t>
            </a:r>
            <a:endParaRPr altLang="en-US" lang="zh-CN"/>
          </a:p>
        </p:txBody>
      </p:sp>
      <p:sp>
        <p:nvSpPr>
          <p:cNvPr id="1053610" name="日期占位符 4"/>
          <p:cNvSpPr>
            <a:spLocks noGrp="1"/>
          </p:cNvSpPr>
          <p:nvPr>
            <p:ph type="dt" sz="half" idx="10"/>
          </p:nvPr>
        </p:nvSpPr>
        <p:spPr>
          <a:xfrm>
            <a:off x="495300" y="6248400"/>
            <a:ext cx="2311400" cy="457200"/>
          </a:xfrm>
        </p:spPr>
        <p:txBody>
          <a:bodyPr/>
          <a:p>
            <a:endParaRPr altLang="zh-CN" lang="en-US"/>
          </a:p>
        </p:txBody>
      </p:sp>
      <p:sp>
        <p:nvSpPr>
          <p:cNvPr id="1053611" name="页脚占位符 5"/>
          <p:cNvSpPr>
            <a:spLocks noGrp="1"/>
          </p:cNvSpPr>
          <p:nvPr>
            <p:ph type="ftr" sz="quarter" idx="11"/>
          </p:nvPr>
        </p:nvSpPr>
        <p:spPr>
          <a:xfrm>
            <a:off x="3384550" y="6248400"/>
            <a:ext cx="3136900" cy="457200"/>
          </a:xfrm>
        </p:spPr>
        <p:txBody>
          <a:bodyPr/>
          <a:p>
            <a:endParaRPr altLang="zh-CN" lang="en-US"/>
          </a:p>
        </p:txBody>
      </p:sp>
      <p:sp>
        <p:nvSpPr>
          <p:cNvPr id="1053612" name="灯片编号占位符 6"/>
          <p:cNvSpPr>
            <a:spLocks noGrp="1"/>
          </p:cNvSpPr>
          <p:nvPr>
            <p:ph type="sldNum" sz="quarter" idx="12"/>
          </p:nvPr>
        </p:nvSpPr>
        <p:spPr>
          <a:xfrm>
            <a:off x="7099300" y="6248400"/>
            <a:ext cx="2311400" cy="457200"/>
          </a:xfrm>
        </p:spPr>
        <p:txBody>
          <a:bodyPr/>
          <a:p>
            <a:fld id="{966CAE82-64C7-4E5B-88D2-F38A61F120C5}" type="slidenum">
              <a:rPr altLang="en-US" lang="zh-CN"/>
            </a:fld>
            <a:endParaRPr altLang="zh-CN" lang="en-US"/>
          </a:p>
        </p:txBody>
      </p:sp>
      <p:sp>
        <p:nvSpPr>
          <p:cNvPr id="1053613" name="Line 8"/>
          <p:cNvSpPr>
            <a:spLocks noChangeShapeType="1"/>
          </p:cNvSpPr>
          <p:nvPr userDrawn="1"/>
        </p:nvSpPr>
        <p:spPr bwMode="auto">
          <a:xfrm>
            <a:off x="495300" y="1052736"/>
            <a:ext cx="9066212" cy="0"/>
          </a:xfrm>
          <a:prstGeom prst="line"/>
          <a:noFill/>
          <a:ln w="28575">
            <a:solidFill>
              <a:srgbClr val="333399"/>
            </a:solidFill>
            <a:round/>
          </a:ln>
          <a:effectLst/>
        </p:spPr>
        <p:txBody>
          <a:bodyPr/>
          <a:p>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96" name=""/>
        <p:cNvGrpSpPr/>
        <p:nvPr/>
      </p:nvGrpSpPr>
      <p:grpSpPr>
        <a:xfrm>
          <a:off x="0" y="0"/>
          <a:ext cx="0" cy="0"/>
          <a:chOff x="0" y="0"/>
          <a:chExt cx="0" cy="0"/>
        </a:xfrm>
      </p:grpSpPr>
      <p:sp>
        <p:nvSpPr>
          <p:cNvPr id="1048654"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altLang="en-US" lang="zh-CN" smtClean="0"/>
              <a:t>单击此处编辑母版标题样式</a:t>
            </a:r>
            <a:endParaRPr altLang="en-US" dirty="0" lang="zh-CN"/>
          </a:p>
        </p:txBody>
      </p:sp>
      <p:sp>
        <p:nvSpPr>
          <p:cNvPr id="1048655" name="内容占位符 2"/>
          <p:cNvSpPr>
            <a:spLocks noGrp="1"/>
          </p:cNvSpPr>
          <p:nvPr>
            <p:ph idx="1"/>
          </p:nvPr>
        </p:nvSpPr>
        <p:spPr>
          <a:xfrm>
            <a:off x="495300" y="1196752"/>
            <a:ext cx="9066212" cy="4934173"/>
          </a:xfrm>
        </p:spPr>
        <p:txBody>
          <a:bodyPr/>
          <a:lstStyle>
            <a:lvl1pPr>
              <a:defRPr b="1" sz="3200">
                <a:solidFill>
                  <a:schemeClr val="tx1"/>
                </a:solidFill>
                <a:latin typeface="+mn-lt"/>
                <a:ea typeface="黑体" panose="02010609060101010101" pitchFamily="2" charset="-122"/>
              </a:defRPr>
            </a:lvl1pPr>
            <a:lvl2pPr>
              <a:defRPr b="1" sz="2800">
                <a:solidFill>
                  <a:schemeClr val="tx1"/>
                </a:solidFill>
                <a:latin typeface="+mn-lt"/>
                <a:ea typeface="黑体" panose="02010609060101010101" pitchFamily="2" charset="-122"/>
              </a:defRPr>
            </a:lvl2pPr>
            <a:lvl3pPr>
              <a:defRPr b="1" sz="2400">
                <a:solidFill>
                  <a:schemeClr val="tx1"/>
                </a:solidFill>
                <a:latin typeface="+mn-lt"/>
                <a:ea typeface="黑体" panose="02010609060101010101" pitchFamily="2" charset="-122"/>
              </a:defRPr>
            </a:lvl3pPr>
            <a:lvl4pPr>
              <a:defRPr b="1" sz="2000">
                <a:solidFill>
                  <a:schemeClr val="tx1"/>
                </a:solidFill>
                <a:latin typeface="+mn-lt"/>
                <a:ea typeface="黑体" panose="02010609060101010101" pitchFamily="2" charset="-122"/>
              </a:defRPr>
            </a:lvl4pPr>
            <a:lvl5pPr>
              <a:defRPr b="1" sz="2000">
                <a:solidFill>
                  <a:schemeClr val="tx1"/>
                </a:solidFill>
                <a:latin typeface="+mn-lt"/>
                <a:ea typeface="黑体" panose="02010609060101010101" pitchFamily="2" charset="-122"/>
              </a:defRPr>
            </a:lvl5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48656" name="日期占位符 3"/>
          <p:cNvSpPr>
            <a:spLocks noGrp="1"/>
          </p:cNvSpPr>
          <p:nvPr>
            <p:ph type="dt" sz="half" idx="10"/>
          </p:nvPr>
        </p:nvSpPr>
        <p:spPr/>
        <p:txBody>
          <a:bodyPr/>
          <a:p>
            <a:endParaRPr altLang="zh-CN" dirty="0" lang="en-US"/>
          </a:p>
        </p:txBody>
      </p:sp>
      <p:sp>
        <p:nvSpPr>
          <p:cNvPr id="1048657" name="页脚占位符 4"/>
          <p:cNvSpPr>
            <a:spLocks noGrp="1"/>
          </p:cNvSpPr>
          <p:nvPr>
            <p:ph type="ftr" sz="quarter" idx="11"/>
          </p:nvPr>
        </p:nvSpPr>
        <p:spPr/>
        <p:txBody>
          <a:bodyPr/>
          <a:p>
            <a:endParaRPr altLang="zh-CN" lang="en-US"/>
          </a:p>
        </p:txBody>
      </p:sp>
      <p:sp>
        <p:nvSpPr>
          <p:cNvPr id="1048658" name="灯片编号占位符 5"/>
          <p:cNvSpPr>
            <a:spLocks noGrp="1"/>
          </p:cNvSpPr>
          <p:nvPr>
            <p:ph type="sldNum" sz="quarter" idx="12"/>
          </p:nvPr>
        </p:nvSpPr>
        <p:spPr/>
        <p:txBody>
          <a:bodyPr/>
          <a:p>
            <a:fld id="{7AC79822-BC0D-4DE8-A7E5-90A3732A2B82}" type="slidenum">
              <a:rPr altLang="en-US" lang="zh-CN"/>
            </a:fld>
            <a:endParaRPr altLang="zh-CN" lang="en-US"/>
          </a:p>
        </p:txBody>
      </p:sp>
      <p:sp>
        <p:nvSpPr>
          <p:cNvPr id="1048659" name="Line 8"/>
          <p:cNvSpPr>
            <a:spLocks noChangeShapeType="1"/>
          </p:cNvSpPr>
          <p:nvPr userDrawn="1"/>
        </p:nvSpPr>
        <p:spPr bwMode="auto">
          <a:xfrm>
            <a:off x="495300" y="1052736"/>
            <a:ext cx="9066212" cy="0"/>
          </a:xfrm>
          <a:prstGeom prst="line"/>
          <a:noFill/>
          <a:ln w="28575">
            <a:solidFill>
              <a:srgbClr val="333399"/>
            </a:solidFill>
            <a:round/>
          </a:ln>
          <a:effectLst/>
        </p:spPr>
        <p:txBody>
          <a:bodyPr/>
          <a:p>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1" name=""/>
        <p:cNvGrpSpPr/>
        <p:nvPr/>
      </p:nvGrpSpPr>
      <p:grpSpPr>
        <a:xfrm>
          <a:off x="0" y="0"/>
          <a:ext cx="0" cy="0"/>
          <a:chOff x="0" y="0"/>
          <a:chExt cx="0" cy="0"/>
        </a:xfrm>
      </p:grpSpPr>
      <p:sp>
        <p:nvSpPr>
          <p:cNvPr id="1053614" name="标题 1"/>
          <p:cNvSpPr>
            <a:spLocks noGrp="1"/>
          </p:cNvSpPr>
          <p:nvPr>
            <p:ph type="title"/>
          </p:nvPr>
        </p:nvSpPr>
        <p:spPr>
          <a:xfrm>
            <a:off x="782638" y="4406900"/>
            <a:ext cx="8634858" cy="1362075"/>
          </a:xfrm>
        </p:spPr>
        <p:txBody>
          <a:bodyPr anchor="t"/>
          <a:lstStyle>
            <a:lvl1pPr algn="l">
              <a:defRPr b="1" cap="all" sz="4400">
                <a:solidFill>
                  <a:srgbClr val="333399"/>
                </a:solidFill>
                <a:latin typeface="+mn-lt"/>
                <a:ea typeface="黑体" panose="02010609060101010101" pitchFamily="2" charset="-122"/>
              </a:defRPr>
            </a:lvl1pPr>
          </a:lstStyle>
          <a:p>
            <a:r>
              <a:rPr altLang="en-US" lang="zh-CN" smtClean="0"/>
              <a:t>单击此处编辑母版标题样式</a:t>
            </a:r>
            <a:endParaRPr altLang="en-US" dirty="0" lang="zh-CN"/>
          </a:p>
        </p:txBody>
      </p:sp>
      <p:sp>
        <p:nvSpPr>
          <p:cNvPr id="1053615" name="文本占位符 2"/>
          <p:cNvSpPr>
            <a:spLocks noGrp="1"/>
          </p:cNvSpPr>
          <p:nvPr>
            <p:ph type="body" idx="1"/>
          </p:nvPr>
        </p:nvSpPr>
        <p:spPr>
          <a:xfrm>
            <a:off x="782638" y="2906713"/>
            <a:ext cx="8634858"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endParaRPr altLang="en-US" lang="zh-CN" smtClean="0"/>
          </a:p>
        </p:txBody>
      </p:sp>
      <p:sp>
        <p:nvSpPr>
          <p:cNvPr id="1053616" name="日期占位符 3"/>
          <p:cNvSpPr>
            <a:spLocks noGrp="1"/>
          </p:cNvSpPr>
          <p:nvPr>
            <p:ph type="dt" sz="half" idx="10"/>
          </p:nvPr>
        </p:nvSpPr>
        <p:spPr/>
        <p:txBody>
          <a:bodyPr/>
          <a:p>
            <a:endParaRPr altLang="zh-CN" lang="en-US"/>
          </a:p>
        </p:txBody>
      </p:sp>
      <p:sp>
        <p:nvSpPr>
          <p:cNvPr id="1053617" name="页脚占位符 4"/>
          <p:cNvSpPr>
            <a:spLocks noGrp="1"/>
          </p:cNvSpPr>
          <p:nvPr>
            <p:ph type="ftr" sz="quarter" idx="11"/>
          </p:nvPr>
        </p:nvSpPr>
        <p:spPr/>
        <p:txBody>
          <a:bodyPr/>
          <a:p>
            <a:endParaRPr altLang="zh-CN" lang="en-US"/>
          </a:p>
        </p:txBody>
      </p:sp>
      <p:sp>
        <p:nvSpPr>
          <p:cNvPr id="1053618" name="灯片编号占位符 5"/>
          <p:cNvSpPr>
            <a:spLocks noGrp="1"/>
          </p:cNvSpPr>
          <p:nvPr>
            <p:ph type="sldNum" sz="quarter" idx="12"/>
          </p:nvPr>
        </p:nvSpPr>
        <p:spPr/>
        <p:txBody>
          <a:bodyPr/>
          <a:p>
            <a:fld id="{C3F47B36-077D-42FE-9DED-0C77CB87E4B3}" type="slidenum">
              <a:rPr altLang="en-US" lang="zh-CN"/>
            </a:fld>
            <a:endParaRPr altLang="zh-CN"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3" name=""/>
        <p:cNvGrpSpPr/>
        <p:nvPr/>
      </p:nvGrpSpPr>
      <p:grpSpPr>
        <a:xfrm>
          <a:off x="0" y="0"/>
          <a:ext cx="0" cy="0"/>
          <a:chOff x="0" y="0"/>
          <a:chExt cx="0" cy="0"/>
        </a:xfrm>
      </p:grpSpPr>
      <p:sp>
        <p:nvSpPr>
          <p:cNvPr id="1053625"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altLang="en-US" lang="zh-CN" smtClean="0"/>
              <a:t>单击此处编辑母版标题样式</a:t>
            </a:r>
            <a:endParaRPr altLang="en-US" lang="zh-CN"/>
          </a:p>
        </p:txBody>
      </p:sp>
      <p:sp>
        <p:nvSpPr>
          <p:cNvPr id="1053626" name="内容占位符 2"/>
          <p:cNvSpPr>
            <a:spLocks noGrp="1"/>
          </p:cNvSpPr>
          <p:nvPr>
            <p:ph sz="half" idx="1"/>
          </p:nvPr>
        </p:nvSpPr>
        <p:spPr>
          <a:xfrm>
            <a:off x="495300" y="1196752"/>
            <a:ext cx="4460304" cy="4934173"/>
          </a:xfrm>
        </p:spPr>
        <p:txBody>
          <a:bodyPr/>
          <a:lstStyle>
            <a:lvl1pPr>
              <a:defRPr b="1" sz="3200">
                <a:solidFill>
                  <a:schemeClr val="tx1"/>
                </a:solidFill>
                <a:latin typeface="+mn-lt"/>
                <a:ea typeface="黑体" panose="02010609060101010101" pitchFamily="2" charset="-122"/>
              </a:defRPr>
            </a:lvl1pPr>
            <a:lvl2pPr>
              <a:buClr>
                <a:schemeClr val="accent2"/>
              </a:buClr>
              <a:defRPr b="1" sz="2800">
                <a:solidFill>
                  <a:schemeClr val="tx1"/>
                </a:solidFill>
                <a:latin typeface="+mn-lt"/>
                <a:ea typeface="黑体" panose="02010609060101010101" pitchFamily="2" charset="-122"/>
              </a:defRPr>
            </a:lvl2pPr>
            <a:lvl3pPr>
              <a:defRPr b="1" sz="2400">
                <a:solidFill>
                  <a:schemeClr val="tx1"/>
                </a:solidFill>
                <a:latin typeface="+mn-lt"/>
                <a:ea typeface="黑体" panose="02010609060101010101" pitchFamily="2" charset="-122"/>
              </a:defRPr>
            </a:lvl3pPr>
            <a:lvl4pPr>
              <a:defRPr b="1" sz="2000">
                <a:solidFill>
                  <a:schemeClr val="tx1"/>
                </a:solidFill>
                <a:latin typeface="+mn-lt"/>
                <a:ea typeface="黑体" panose="02010609060101010101" pitchFamily="2" charset="-122"/>
              </a:defRPr>
            </a:lvl4pPr>
            <a:lvl5pPr>
              <a:buClr>
                <a:srgbClr val="333399"/>
              </a:buClr>
              <a:defRPr b="1" sz="2000">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53627" name="内容占位符 3"/>
          <p:cNvSpPr>
            <a:spLocks noGrp="1"/>
          </p:cNvSpPr>
          <p:nvPr>
            <p:ph sz="half" idx="2"/>
          </p:nvPr>
        </p:nvSpPr>
        <p:spPr>
          <a:xfrm>
            <a:off x="5101208" y="1196752"/>
            <a:ext cx="4460304" cy="4934173"/>
          </a:xfrm>
        </p:spPr>
        <p:txBody>
          <a:bodyPr/>
          <a:lstStyle>
            <a:lvl1pPr>
              <a:defRPr b="1" sz="3200">
                <a:solidFill>
                  <a:schemeClr val="tx1"/>
                </a:solidFill>
                <a:latin typeface="+mn-lt"/>
                <a:ea typeface="黑体" panose="02010609060101010101" pitchFamily="2" charset="-122"/>
              </a:defRPr>
            </a:lvl1pPr>
            <a:lvl2pPr>
              <a:buClr>
                <a:schemeClr val="accent2"/>
              </a:buClr>
              <a:defRPr b="1" sz="2800">
                <a:solidFill>
                  <a:schemeClr val="tx1"/>
                </a:solidFill>
                <a:latin typeface="+mn-lt"/>
                <a:ea typeface="黑体" panose="02010609060101010101" pitchFamily="2" charset="-122"/>
              </a:defRPr>
            </a:lvl2pPr>
            <a:lvl3pPr>
              <a:defRPr b="1" sz="2400">
                <a:solidFill>
                  <a:schemeClr val="tx1"/>
                </a:solidFill>
                <a:latin typeface="+mn-lt"/>
                <a:ea typeface="黑体" panose="02010609060101010101" pitchFamily="2" charset="-122"/>
              </a:defRPr>
            </a:lvl3pPr>
            <a:lvl4pPr>
              <a:defRPr b="1" sz="2000">
                <a:solidFill>
                  <a:schemeClr val="tx1"/>
                </a:solidFill>
                <a:latin typeface="+mn-lt"/>
                <a:ea typeface="黑体" panose="02010609060101010101" pitchFamily="2" charset="-122"/>
              </a:defRPr>
            </a:lvl4pPr>
            <a:lvl5pPr>
              <a:buClr>
                <a:srgbClr val="333399"/>
              </a:buClr>
              <a:defRPr b="1" sz="2000">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53628" name="日期占位符 4"/>
          <p:cNvSpPr>
            <a:spLocks noGrp="1"/>
          </p:cNvSpPr>
          <p:nvPr>
            <p:ph type="dt" sz="half" idx="10"/>
          </p:nvPr>
        </p:nvSpPr>
        <p:spPr/>
        <p:txBody>
          <a:bodyPr/>
          <a:p>
            <a:endParaRPr altLang="zh-CN" lang="en-US"/>
          </a:p>
        </p:txBody>
      </p:sp>
      <p:sp>
        <p:nvSpPr>
          <p:cNvPr id="1053629" name="页脚占位符 5"/>
          <p:cNvSpPr>
            <a:spLocks noGrp="1"/>
          </p:cNvSpPr>
          <p:nvPr>
            <p:ph type="ftr" sz="quarter" idx="11"/>
          </p:nvPr>
        </p:nvSpPr>
        <p:spPr/>
        <p:txBody>
          <a:bodyPr/>
          <a:p>
            <a:endParaRPr altLang="zh-CN" lang="en-US"/>
          </a:p>
        </p:txBody>
      </p:sp>
      <p:sp>
        <p:nvSpPr>
          <p:cNvPr id="1053630" name="灯片编号占位符 6"/>
          <p:cNvSpPr>
            <a:spLocks noGrp="1"/>
          </p:cNvSpPr>
          <p:nvPr>
            <p:ph type="sldNum" sz="quarter" idx="12"/>
          </p:nvPr>
        </p:nvSpPr>
        <p:spPr/>
        <p:txBody>
          <a:bodyPr/>
          <a:p>
            <a:fld id="{40B52295-AD8D-47A8-A4D5-D2F6B9F48E3F}" type="slidenum">
              <a:rPr altLang="en-US" lang="zh-CN"/>
            </a:fld>
            <a:endParaRPr altLang="zh-CN" lang="en-US"/>
          </a:p>
        </p:txBody>
      </p:sp>
      <p:sp>
        <p:nvSpPr>
          <p:cNvPr id="1053631" name="Line 8"/>
          <p:cNvSpPr>
            <a:spLocks noChangeShapeType="1"/>
          </p:cNvSpPr>
          <p:nvPr userDrawn="1"/>
        </p:nvSpPr>
        <p:spPr bwMode="auto">
          <a:xfrm>
            <a:off x="495300" y="1052736"/>
            <a:ext cx="9066212" cy="0"/>
          </a:xfrm>
          <a:prstGeom prst="line"/>
          <a:noFill/>
          <a:ln w="28575">
            <a:solidFill>
              <a:srgbClr val="333399"/>
            </a:solidFill>
            <a:round/>
          </a:ln>
          <a:effectLst/>
        </p:spPr>
        <p:txBody>
          <a:bodyPr/>
          <a:p>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67" name=""/>
        <p:cNvGrpSpPr/>
        <p:nvPr/>
      </p:nvGrpSpPr>
      <p:grpSpPr>
        <a:xfrm>
          <a:off x="0" y="0"/>
          <a:ext cx="0" cy="0"/>
          <a:chOff x="0" y="0"/>
          <a:chExt cx="0" cy="0"/>
        </a:xfrm>
      </p:grpSpPr>
      <p:sp>
        <p:nvSpPr>
          <p:cNvPr id="1053585"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altLang="en-US" lang="zh-CN" smtClean="0"/>
              <a:t>单击此处编辑母版标题样式</a:t>
            </a:r>
            <a:endParaRPr altLang="en-US" dirty="0" lang="zh-CN"/>
          </a:p>
        </p:txBody>
      </p:sp>
      <p:sp>
        <p:nvSpPr>
          <p:cNvPr id="1053586" name="文本占位符 2"/>
          <p:cNvSpPr>
            <a:spLocks noGrp="1"/>
          </p:cNvSpPr>
          <p:nvPr>
            <p:ph type="body" idx="1"/>
          </p:nvPr>
        </p:nvSpPr>
        <p:spPr>
          <a:xfrm>
            <a:off x="495299" y="1207874"/>
            <a:ext cx="4455513" cy="639762"/>
          </a:xfrm>
        </p:spPr>
        <p:txBody>
          <a:bodyPr anchor="b"/>
          <a:lstStyle>
            <a:lvl1pPr indent="0" marL="0">
              <a:buNone/>
              <a:defRPr b="1" sz="3200">
                <a:latin typeface="+mn-lt"/>
                <a:ea typeface="黑体" panose="02010609060101010101" pitchFamily="2" charset="-122"/>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53587" name="内容占位符 3"/>
          <p:cNvSpPr>
            <a:spLocks noGrp="1"/>
          </p:cNvSpPr>
          <p:nvPr>
            <p:ph sz="half" idx="2"/>
          </p:nvPr>
        </p:nvSpPr>
        <p:spPr>
          <a:xfrm>
            <a:off x="495299" y="1872534"/>
            <a:ext cx="4455513" cy="4292770"/>
          </a:xfrm>
        </p:spPr>
        <p:txBody>
          <a:bodyPr/>
          <a:lstStyle>
            <a:lvl1pPr>
              <a:defRPr b="1" sz="3200">
                <a:solidFill>
                  <a:schemeClr val="tx1"/>
                </a:solidFill>
                <a:latin typeface="+mn-lt"/>
                <a:ea typeface="黑体" panose="02010609060101010101" pitchFamily="2" charset="-122"/>
              </a:defRPr>
            </a:lvl1pPr>
            <a:lvl2pPr>
              <a:defRPr b="1" sz="2800">
                <a:solidFill>
                  <a:schemeClr val="tx1"/>
                </a:solidFill>
                <a:latin typeface="+mn-lt"/>
                <a:ea typeface="黑体" panose="02010609060101010101" pitchFamily="2" charset="-122"/>
              </a:defRPr>
            </a:lvl2pPr>
            <a:lvl3pPr>
              <a:defRPr b="1" sz="2400">
                <a:solidFill>
                  <a:schemeClr val="tx1"/>
                </a:solidFill>
                <a:latin typeface="+mn-lt"/>
                <a:ea typeface="黑体" panose="02010609060101010101" pitchFamily="2" charset="-122"/>
              </a:defRPr>
            </a:lvl3pPr>
            <a:lvl4pPr>
              <a:defRPr b="1" sz="2000">
                <a:solidFill>
                  <a:schemeClr val="tx1"/>
                </a:solidFill>
                <a:latin typeface="+mn-lt"/>
                <a:ea typeface="黑体" panose="02010609060101010101" pitchFamily="2" charset="-122"/>
              </a:defRPr>
            </a:lvl4pPr>
            <a:lvl5pPr>
              <a:defRPr b="1" sz="2000">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53588" name="文本占位符 4"/>
          <p:cNvSpPr>
            <a:spLocks noGrp="1"/>
          </p:cNvSpPr>
          <p:nvPr>
            <p:ph type="body" sz="quarter" idx="3"/>
          </p:nvPr>
        </p:nvSpPr>
        <p:spPr>
          <a:xfrm>
            <a:off x="5104383" y="1207874"/>
            <a:ext cx="4457129" cy="639762"/>
          </a:xfrm>
        </p:spPr>
        <p:txBody>
          <a:bodyPr anchor="b"/>
          <a:lstStyle>
            <a:lvl1pPr indent="0" marL="0">
              <a:buNone/>
              <a:defRPr b="1" sz="3200">
                <a:latin typeface="+mn-lt"/>
                <a:ea typeface="黑体" panose="02010609060101010101" pitchFamily="2" charset="-122"/>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53589" name="内容占位符 5"/>
          <p:cNvSpPr>
            <a:spLocks noGrp="1"/>
          </p:cNvSpPr>
          <p:nvPr>
            <p:ph sz="quarter" idx="4"/>
          </p:nvPr>
        </p:nvSpPr>
        <p:spPr>
          <a:xfrm>
            <a:off x="5104383" y="1872534"/>
            <a:ext cx="4457129" cy="4292770"/>
          </a:xfrm>
        </p:spPr>
        <p:txBody>
          <a:bodyPr/>
          <a:lstStyle>
            <a:lvl1pPr>
              <a:defRPr b="1" sz="3200">
                <a:solidFill>
                  <a:schemeClr val="tx1"/>
                </a:solidFill>
                <a:latin typeface="+mn-lt"/>
                <a:ea typeface="黑体" panose="02010609060101010101" pitchFamily="2" charset="-122"/>
              </a:defRPr>
            </a:lvl1pPr>
            <a:lvl2pPr>
              <a:defRPr b="1" sz="2800">
                <a:solidFill>
                  <a:schemeClr val="tx1"/>
                </a:solidFill>
                <a:latin typeface="+mn-lt"/>
                <a:ea typeface="黑体" panose="02010609060101010101" pitchFamily="2" charset="-122"/>
              </a:defRPr>
            </a:lvl2pPr>
            <a:lvl3pPr>
              <a:defRPr b="1" sz="2400">
                <a:solidFill>
                  <a:schemeClr val="tx1"/>
                </a:solidFill>
                <a:latin typeface="+mn-lt"/>
                <a:ea typeface="黑体" panose="02010609060101010101" pitchFamily="2" charset="-122"/>
              </a:defRPr>
            </a:lvl3pPr>
            <a:lvl4pPr>
              <a:defRPr b="1" sz="2000">
                <a:solidFill>
                  <a:schemeClr val="tx1"/>
                </a:solidFill>
                <a:latin typeface="+mn-lt"/>
                <a:ea typeface="黑体" panose="02010609060101010101" pitchFamily="2" charset="-122"/>
              </a:defRPr>
            </a:lvl4pPr>
            <a:lvl5pPr>
              <a:defRPr b="1" sz="2000">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53590" name="日期占位符 6"/>
          <p:cNvSpPr>
            <a:spLocks noGrp="1"/>
          </p:cNvSpPr>
          <p:nvPr>
            <p:ph type="dt" sz="half" idx="10"/>
          </p:nvPr>
        </p:nvSpPr>
        <p:spPr/>
        <p:txBody>
          <a:bodyPr/>
          <a:p>
            <a:endParaRPr altLang="zh-CN" lang="en-US"/>
          </a:p>
        </p:txBody>
      </p:sp>
      <p:sp>
        <p:nvSpPr>
          <p:cNvPr id="1053591" name="页脚占位符 7"/>
          <p:cNvSpPr>
            <a:spLocks noGrp="1"/>
          </p:cNvSpPr>
          <p:nvPr>
            <p:ph type="ftr" sz="quarter" idx="11"/>
          </p:nvPr>
        </p:nvSpPr>
        <p:spPr/>
        <p:txBody>
          <a:bodyPr/>
          <a:p>
            <a:endParaRPr altLang="zh-CN" lang="en-US"/>
          </a:p>
        </p:txBody>
      </p:sp>
      <p:sp>
        <p:nvSpPr>
          <p:cNvPr id="1053592" name="灯片编号占位符 8"/>
          <p:cNvSpPr>
            <a:spLocks noGrp="1"/>
          </p:cNvSpPr>
          <p:nvPr>
            <p:ph type="sldNum" sz="quarter" idx="12"/>
          </p:nvPr>
        </p:nvSpPr>
        <p:spPr/>
        <p:txBody>
          <a:bodyPr/>
          <a:p>
            <a:fld id="{FAC03054-A18C-4CF4-8FEF-67B6C74EC7CF}" type="slidenum">
              <a:rPr altLang="en-US" lang="zh-CN"/>
            </a:fld>
            <a:endParaRPr altLang="zh-CN" lang="en-US"/>
          </a:p>
        </p:txBody>
      </p:sp>
      <p:sp>
        <p:nvSpPr>
          <p:cNvPr id="1053593" name="Line 8"/>
          <p:cNvSpPr>
            <a:spLocks noChangeShapeType="1"/>
          </p:cNvSpPr>
          <p:nvPr userDrawn="1"/>
        </p:nvSpPr>
        <p:spPr bwMode="auto">
          <a:xfrm>
            <a:off x="495300" y="1052736"/>
            <a:ext cx="9066212" cy="0"/>
          </a:xfrm>
          <a:prstGeom prst="line"/>
          <a:noFill/>
          <a:ln w="28575">
            <a:solidFill>
              <a:srgbClr val="333399"/>
            </a:solidFill>
            <a:round/>
          </a:ln>
          <a:effectLst/>
        </p:spPr>
        <p:txBody>
          <a:bodyPr/>
          <a:p>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221" name=""/>
        <p:cNvGrpSpPr/>
        <p:nvPr/>
      </p:nvGrpSpPr>
      <p:grpSpPr>
        <a:xfrm>
          <a:off x="0" y="0"/>
          <a:ext cx="0" cy="0"/>
          <a:chOff x="0" y="0"/>
          <a:chExt cx="0" cy="0"/>
        </a:xfrm>
      </p:grpSpPr>
      <p:sp>
        <p:nvSpPr>
          <p:cNvPr id="1048707"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altLang="en-US" lang="zh-CN" smtClean="0"/>
              <a:t>单击此处编辑母版标题样式</a:t>
            </a:r>
            <a:endParaRPr altLang="en-US" lang="zh-CN"/>
          </a:p>
        </p:txBody>
      </p:sp>
      <p:sp>
        <p:nvSpPr>
          <p:cNvPr id="1048708" name="日期占位符 2"/>
          <p:cNvSpPr>
            <a:spLocks noGrp="1"/>
          </p:cNvSpPr>
          <p:nvPr>
            <p:ph type="dt" sz="half" idx="10"/>
          </p:nvPr>
        </p:nvSpPr>
        <p:spPr/>
        <p:txBody>
          <a:bodyPr/>
          <a:p>
            <a:endParaRPr altLang="zh-CN" lang="en-US"/>
          </a:p>
        </p:txBody>
      </p:sp>
      <p:sp>
        <p:nvSpPr>
          <p:cNvPr id="1048709" name="页脚占位符 3"/>
          <p:cNvSpPr>
            <a:spLocks noGrp="1"/>
          </p:cNvSpPr>
          <p:nvPr>
            <p:ph type="ftr" sz="quarter" idx="11"/>
          </p:nvPr>
        </p:nvSpPr>
        <p:spPr/>
        <p:txBody>
          <a:bodyPr/>
          <a:p>
            <a:endParaRPr altLang="zh-CN" lang="en-US"/>
          </a:p>
        </p:txBody>
      </p:sp>
      <p:sp>
        <p:nvSpPr>
          <p:cNvPr id="1048710" name="灯片编号占位符 4"/>
          <p:cNvSpPr>
            <a:spLocks noGrp="1"/>
          </p:cNvSpPr>
          <p:nvPr>
            <p:ph type="sldNum" sz="quarter" idx="12"/>
          </p:nvPr>
        </p:nvSpPr>
        <p:spPr/>
        <p:txBody>
          <a:bodyPr/>
          <a:p>
            <a:fld id="{14338B79-8FD5-46F1-8A19-651A319ADB19}" type="slidenum">
              <a:rPr altLang="en-US" lang="zh-CN"/>
            </a:fld>
            <a:endParaRPr altLang="zh-CN" lang="en-US"/>
          </a:p>
        </p:txBody>
      </p:sp>
      <p:sp>
        <p:nvSpPr>
          <p:cNvPr id="1048711" name="Line 8"/>
          <p:cNvSpPr>
            <a:spLocks noChangeShapeType="1"/>
          </p:cNvSpPr>
          <p:nvPr userDrawn="1"/>
        </p:nvSpPr>
        <p:spPr bwMode="auto">
          <a:xfrm>
            <a:off x="495300" y="1052736"/>
            <a:ext cx="9066212" cy="0"/>
          </a:xfrm>
          <a:prstGeom prst="line"/>
          <a:noFill/>
          <a:ln w="28575">
            <a:solidFill>
              <a:srgbClr val="333399"/>
            </a:solidFill>
            <a:round/>
          </a:ln>
          <a:effectLst/>
        </p:spPr>
        <p:txBody>
          <a:bodyPr/>
          <a:p>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92" name=""/>
        <p:cNvGrpSpPr/>
        <p:nvPr/>
      </p:nvGrpSpPr>
      <p:grpSpPr>
        <a:xfrm>
          <a:off x="0" y="0"/>
          <a:ext cx="0" cy="0"/>
          <a:chOff x="0" y="0"/>
          <a:chExt cx="0" cy="0"/>
        </a:xfrm>
      </p:grpSpPr>
      <p:sp>
        <p:nvSpPr>
          <p:cNvPr id="1048584" name="日期占位符 1"/>
          <p:cNvSpPr>
            <a:spLocks noGrp="1"/>
          </p:cNvSpPr>
          <p:nvPr>
            <p:ph type="dt" sz="half" idx="10"/>
          </p:nvPr>
        </p:nvSpPr>
        <p:spPr/>
        <p:txBody>
          <a:bodyPr/>
          <a:p>
            <a:endParaRPr altLang="zh-CN" lang="en-US"/>
          </a:p>
        </p:txBody>
      </p:sp>
      <p:sp>
        <p:nvSpPr>
          <p:cNvPr id="1048585" name="页脚占位符 2"/>
          <p:cNvSpPr>
            <a:spLocks noGrp="1"/>
          </p:cNvSpPr>
          <p:nvPr>
            <p:ph type="ftr" sz="quarter" idx="11"/>
          </p:nvPr>
        </p:nvSpPr>
        <p:spPr/>
        <p:txBody>
          <a:bodyPr/>
          <a:p>
            <a:endParaRPr altLang="zh-CN" lang="en-US"/>
          </a:p>
        </p:txBody>
      </p:sp>
      <p:sp>
        <p:nvSpPr>
          <p:cNvPr id="1048586" name="灯片编号占位符 3"/>
          <p:cNvSpPr>
            <a:spLocks noGrp="1"/>
          </p:cNvSpPr>
          <p:nvPr>
            <p:ph type="sldNum" sz="quarter" idx="12"/>
          </p:nvPr>
        </p:nvSpPr>
        <p:spPr/>
        <p:txBody>
          <a:bodyPr/>
          <a:p>
            <a:fld id="{137DC1DE-D772-415A-B75D-6C2A3BBF0EE5}" type="slidenum">
              <a:rPr altLang="en-US" lang="zh-CN"/>
            </a:fld>
            <a:endParaRPr altLang="zh-CN"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72" name=""/>
        <p:cNvGrpSpPr/>
        <p:nvPr/>
      </p:nvGrpSpPr>
      <p:grpSpPr>
        <a:xfrm>
          <a:off x="0" y="0"/>
          <a:ext cx="0" cy="0"/>
          <a:chOff x="0" y="0"/>
          <a:chExt cx="0" cy="0"/>
        </a:xfrm>
      </p:grpSpPr>
      <p:sp>
        <p:nvSpPr>
          <p:cNvPr id="1053619" name="标题 1"/>
          <p:cNvSpPr>
            <a:spLocks noGrp="1"/>
          </p:cNvSpPr>
          <p:nvPr>
            <p:ph type="title"/>
          </p:nvPr>
        </p:nvSpPr>
        <p:spPr>
          <a:xfrm>
            <a:off x="495300" y="273050"/>
            <a:ext cx="3259138" cy="1162050"/>
          </a:xfrm>
        </p:spPr>
        <p:txBody>
          <a:bodyPr/>
          <a:lstStyle>
            <a:lvl1pPr algn="l">
              <a:defRPr b="1" sz="2000"/>
            </a:lvl1pPr>
          </a:lstStyle>
          <a:p>
            <a:r>
              <a:rPr altLang="en-US" lang="zh-CN" smtClean="0"/>
              <a:t>单击此处编辑母版标题样式</a:t>
            </a:r>
            <a:endParaRPr altLang="en-US" lang="zh-CN"/>
          </a:p>
        </p:txBody>
      </p:sp>
      <p:sp>
        <p:nvSpPr>
          <p:cNvPr id="1053620"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53621" name="文本占位符 3"/>
          <p:cNvSpPr>
            <a:spLocks noGrp="1"/>
          </p:cNvSpPr>
          <p:nvPr>
            <p:ph type="body" sz="half" idx="2"/>
          </p:nvPr>
        </p:nvSpPr>
        <p:spPr>
          <a:xfrm>
            <a:off x="495300" y="1435100"/>
            <a:ext cx="3259138"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endParaRPr altLang="en-US" lang="zh-CN" smtClean="0"/>
          </a:p>
        </p:txBody>
      </p:sp>
      <p:sp>
        <p:nvSpPr>
          <p:cNvPr id="1053622" name="日期占位符 4"/>
          <p:cNvSpPr>
            <a:spLocks noGrp="1"/>
          </p:cNvSpPr>
          <p:nvPr>
            <p:ph type="dt" sz="half" idx="10"/>
          </p:nvPr>
        </p:nvSpPr>
        <p:spPr/>
        <p:txBody>
          <a:bodyPr/>
          <a:p>
            <a:endParaRPr altLang="zh-CN" lang="en-US"/>
          </a:p>
        </p:txBody>
      </p:sp>
      <p:sp>
        <p:nvSpPr>
          <p:cNvPr id="1053623" name="页脚占位符 5"/>
          <p:cNvSpPr>
            <a:spLocks noGrp="1"/>
          </p:cNvSpPr>
          <p:nvPr>
            <p:ph type="ftr" sz="quarter" idx="11"/>
          </p:nvPr>
        </p:nvSpPr>
        <p:spPr/>
        <p:txBody>
          <a:bodyPr/>
          <a:p>
            <a:endParaRPr altLang="zh-CN" lang="en-US"/>
          </a:p>
        </p:txBody>
      </p:sp>
      <p:sp>
        <p:nvSpPr>
          <p:cNvPr id="1053624" name="灯片编号占位符 6"/>
          <p:cNvSpPr>
            <a:spLocks noGrp="1"/>
          </p:cNvSpPr>
          <p:nvPr>
            <p:ph type="sldNum" sz="quarter" idx="12"/>
          </p:nvPr>
        </p:nvSpPr>
        <p:spPr/>
        <p:txBody>
          <a:bodyPr/>
          <a:p>
            <a:fld id="{DFB74B41-85B4-4984-A2A4-801BFDC62CF6}" type="slidenum">
              <a:rPr altLang="en-US" lang="zh-CN"/>
            </a:fld>
            <a:endParaRPr altLang="zh-CN"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74" name=""/>
        <p:cNvGrpSpPr/>
        <p:nvPr/>
      </p:nvGrpSpPr>
      <p:grpSpPr>
        <a:xfrm>
          <a:off x="0" y="0"/>
          <a:ext cx="0" cy="0"/>
          <a:chOff x="0" y="0"/>
          <a:chExt cx="0" cy="0"/>
        </a:xfrm>
      </p:grpSpPr>
      <p:sp>
        <p:nvSpPr>
          <p:cNvPr id="1053632" name="标题 1"/>
          <p:cNvSpPr>
            <a:spLocks noGrp="1"/>
          </p:cNvSpPr>
          <p:nvPr>
            <p:ph type="title"/>
          </p:nvPr>
        </p:nvSpPr>
        <p:spPr>
          <a:xfrm>
            <a:off x="1941513" y="4800600"/>
            <a:ext cx="5943600" cy="566738"/>
          </a:xfrm>
        </p:spPr>
        <p:txBody>
          <a:bodyPr/>
          <a:lstStyle>
            <a:lvl1pPr algn="l">
              <a:defRPr b="1" sz="2000"/>
            </a:lvl1pPr>
          </a:lstStyle>
          <a:p>
            <a:r>
              <a:rPr altLang="en-US" lang="zh-CN" smtClean="0"/>
              <a:t>单击此处编辑母版标题样式</a:t>
            </a:r>
            <a:endParaRPr altLang="en-US" lang="zh-CN"/>
          </a:p>
        </p:txBody>
      </p:sp>
      <p:sp>
        <p:nvSpPr>
          <p:cNvPr id="1053633" name="图片占位符 2"/>
          <p:cNvSpPr>
            <a:spLocks noGrp="1"/>
          </p:cNvSpPr>
          <p:nvPr>
            <p:ph type="pic" idx="1"/>
          </p:nvPr>
        </p:nvSpPr>
        <p:spPr>
          <a:xfrm>
            <a:off x="1941513" y="612775"/>
            <a:ext cx="59436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altLang="en-US" lang="zh-CN"/>
          </a:p>
        </p:txBody>
      </p:sp>
      <p:sp>
        <p:nvSpPr>
          <p:cNvPr id="1053634" name="文本占位符 3"/>
          <p:cNvSpPr>
            <a:spLocks noGrp="1"/>
          </p:cNvSpPr>
          <p:nvPr>
            <p:ph type="body" sz="half" idx="2"/>
          </p:nvPr>
        </p:nvSpPr>
        <p:spPr>
          <a:xfrm>
            <a:off x="1941513" y="5367338"/>
            <a:ext cx="59436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endParaRPr altLang="en-US" lang="zh-CN" smtClean="0"/>
          </a:p>
        </p:txBody>
      </p:sp>
      <p:sp>
        <p:nvSpPr>
          <p:cNvPr id="1053635" name="日期占位符 4"/>
          <p:cNvSpPr>
            <a:spLocks noGrp="1"/>
          </p:cNvSpPr>
          <p:nvPr>
            <p:ph type="dt" sz="half" idx="10"/>
          </p:nvPr>
        </p:nvSpPr>
        <p:spPr/>
        <p:txBody>
          <a:bodyPr/>
          <a:p>
            <a:endParaRPr altLang="zh-CN" lang="en-US"/>
          </a:p>
        </p:txBody>
      </p:sp>
      <p:sp>
        <p:nvSpPr>
          <p:cNvPr id="1053636" name="页脚占位符 5"/>
          <p:cNvSpPr>
            <a:spLocks noGrp="1"/>
          </p:cNvSpPr>
          <p:nvPr>
            <p:ph type="ftr" sz="quarter" idx="11"/>
          </p:nvPr>
        </p:nvSpPr>
        <p:spPr/>
        <p:txBody>
          <a:bodyPr/>
          <a:p>
            <a:endParaRPr altLang="zh-CN" lang="en-US"/>
          </a:p>
        </p:txBody>
      </p:sp>
      <p:sp>
        <p:nvSpPr>
          <p:cNvPr id="1053637" name="灯片编号占位符 6"/>
          <p:cNvSpPr>
            <a:spLocks noGrp="1"/>
          </p:cNvSpPr>
          <p:nvPr>
            <p:ph type="sldNum" sz="quarter" idx="12"/>
          </p:nvPr>
        </p:nvSpPr>
        <p:spPr/>
        <p:txBody>
          <a:bodyPr/>
          <a:p>
            <a:fld id="{24FEF2C3-09B7-48D6-BCFF-274B159605E4}" type="slidenum">
              <a:rPr altLang="en-US" lang="zh-CN"/>
            </a:fld>
            <a:endParaRPr altLang="zh-CN"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78" name=""/>
        <p:cNvGrpSpPr/>
        <p:nvPr/>
      </p:nvGrpSpPr>
      <p:grpSpPr>
        <a:xfrm>
          <a:off x="0" y="0"/>
          <a:ext cx="0" cy="0"/>
          <a:chOff x="0" y="0"/>
          <a:chExt cx="0" cy="0"/>
        </a:xfrm>
      </p:grpSpPr>
      <p:sp>
        <p:nvSpPr>
          <p:cNvPr id="1048576" name="Rectangle 2"/>
          <p:cNvSpPr>
            <a:spLocks noGrp="1" noChangeArrowheads="1"/>
          </p:cNvSpPr>
          <p:nvPr>
            <p:ph type="title"/>
          </p:nvPr>
        </p:nvSpPr>
        <p:spPr bwMode="auto">
          <a:xfrm>
            <a:off x="495300" y="188640"/>
            <a:ext cx="9066212" cy="792088"/>
          </a:xfrm>
          <a:prstGeom prst="rect"/>
          <a:noFill/>
          <a:ln>
            <a:noFill/>
          </a:ln>
          <a:effectLst/>
        </p:spPr>
        <p:txBody>
          <a:bodyPr anchor="b" anchorCtr="0" bIns="45720" compatLnSpc="1" lIns="91440" numCol="1" rIns="91440" tIns="45720" vert="horz" wrap="square"/>
          <a:p>
            <a:pPr lvl="0"/>
            <a:r>
              <a:rPr altLang="en-US" dirty="0" lang="zh-CN" smtClean="0"/>
              <a:t>单击此处编辑母版标题样式</a:t>
            </a:r>
            <a:endParaRPr altLang="zh-CN" dirty="0" lang="en-US" smtClean="0"/>
          </a:p>
        </p:txBody>
      </p:sp>
      <p:sp>
        <p:nvSpPr>
          <p:cNvPr id="1048577" name="Rectangle 3"/>
          <p:cNvSpPr>
            <a:spLocks noGrp="1" noChangeArrowheads="1"/>
          </p:cNvSpPr>
          <p:nvPr>
            <p:ph type="body" idx="1"/>
          </p:nvPr>
        </p:nvSpPr>
        <p:spPr bwMode="auto">
          <a:xfrm>
            <a:off x="495300" y="1196752"/>
            <a:ext cx="9066212" cy="4934173"/>
          </a:xfrm>
          <a:prstGeom prst="rect"/>
          <a:noFill/>
          <a:ln>
            <a:noFill/>
          </a:ln>
          <a:effectLst/>
        </p:spPr>
        <p:txBody>
          <a:bodyPr anchor="t" anchorCtr="0" bIns="45720" compatLnSpc="1" lIns="91440" numCol="1" rIns="91440" tIns="45720" vert="horz" wrap="square"/>
          <a:p>
            <a:pPr lvl="0"/>
            <a:r>
              <a:rPr altLang="en-US" dirty="0" lang="zh-CN" smtClean="0"/>
              <a:t>单击此处编辑母版文本样式</a:t>
            </a:r>
            <a:endParaRPr altLang="zh-CN" dirty="0" lang="en-US" smtClean="0"/>
          </a:p>
          <a:p>
            <a:pPr lvl="1"/>
            <a:r>
              <a:rPr altLang="en-US" dirty="0" lang="zh-CN" smtClean="0"/>
              <a:t>第二级</a:t>
            </a:r>
            <a:endParaRPr altLang="zh-CN" dirty="0" lang="en-US" smtClean="0"/>
          </a:p>
          <a:p>
            <a:pPr lvl="2"/>
            <a:r>
              <a:rPr altLang="en-US" dirty="0" lang="zh-CN" smtClean="0"/>
              <a:t>第三级</a:t>
            </a:r>
            <a:endParaRPr altLang="zh-CN" dirty="0" lang="en-US" smtClean="0"/>
          </a:p>
          <a:p>
            <a:pPr lvl="3"/>
            <a:r>
              <a:rPr altLang="en-US" dirty="0" lang="zh-CN" smtClean="0"/>
              <a:t>第四级</a:t>
            </a:r>
            <a:endParaRPr altLang="zh-CN" dirty="0" lang="en-US" smtClean="0"/>
          </a:p>
          <a:p>
            <a:pPr lvl="4"/>
            <a:r>
              <a:rPr altLang="en-US" dirty="0" lang="zh-CN" smtClean="0"/>
              <a:t>第五级</a:t>
            </a:r>
            <a:endParaRPr altLang="zh-CN" dirty="0" lang="en-US" smtClean="0"/>
          </a:p>
        </p:txBody>
      </p:sp>
      <p:sp>
        <p:nvSpPr>
          <p:cNvPr id="1048578" name="Rectangle 4"/>
          <p:cNvSpPr>
            <a:spLocks noGrp="1" noChangeArrowheads="1"/>
          </p:cNvSpPr>
          <p:nvPr>
            <p:ph type="dt" sz="half" idx="2"/>
          </p:nvPr>
        </p:nvSpPr>
        <p:spPr bwMode="auto">
          <a:xfrm>
            <a:off x="495300" y="6356176"/>
            <a:ext cx="2311400" cy="457200"/>
          </a:xfrm>
          <a:prstGeom prst="rect"/>
          <a:noFill/>
          <a:ln>
            <a:noFill/>
          </a:ln>
          <a:effectLst/>
        </p:spPr>
        <p:txBody>
          <a:bodyPr anchor="t" anchorCtr="0" bIns="45720" compatLnSpc="1" lIns="91440" numCol="1" rIns="91440" tIns="45720" vert="horz" wrap="square"/>
          <a:lstStyle>
            <a:lvl1pPr eaLnBrk="1" hangingPunct="1">
              <a:defRPr sz="1000">
                <a:ea typeface="宋体" panose="02010600030101010101" pitchFamily="2" charset="-122"/>
              </a:defRPr>
            </a:lvl1pPr>
          </a:lstStyle>
          <a:p>
            <a:endParaRPr altLang="zh-CN" dirty="0" lang="en-US"/>
          </a:p>
        </p:txBody>
      </p:sp>
      <p:sp>
        <p:nvSpPr>
          <p:cNvPr id="1048579" name="Rectangle 5"/>
          <p:cNvSpPr>
            <a:spLocks noGrp="1" noChangeArrowheads="1"/>
          </p:cNvSpPr>
          <p:nvPr>
            <p:ph type="ftr" sz="quarter" idx="3"/>
          </p:nvPr>
        </p:nvSpPr>
        <p:spPr bwMode="auto">
          <a:xfrm>
            <a:off x="3384550" y="6356176"/>
            <a:ext cx="3136900" cy="457200"/>
          </a:xfrm>
          <a:prstGeom prst="rect"/>
          <a:noFill/>
          <a:ln>
            <a:noFill/>
          </a:ln>
          <a:effectLst/>
        </p:spPr>
        <p:txBody>
          <a:bodyPr anchor="t" anchorCtr="0" bIns="45720" compatLnSpc="1" lIns="91440" numCol="1" rIns="91440" tIns="45720" vert="horz" wrap="square"/>
          <a:lstStyle>
            <a:lvl1pPr algn="ctr" eaLnBrk="1" hangingPunct="1">
              <a:defRPr sz="1000">
                <a:ea typeface="宋体" panose="02010600030101010101" pitchFamily="2" charset="-122"/>
              </a:defRPr>
            </a:lvl1pPr>
          </a:lstStyle>
          <a:p>
            <a:endParaRPr altLang="zh-CN" lang="en-US"/>
          </a:p>
        </p:txBody>
      </p:sp>
      <p:sp>
        <p:nvSpPr>
          <p:cNvPr id="1048580" name="Rectangle 6"/>
          <p:cNvSpPr>
            <a:spLocks noGrp="1" noChangeArrowheads="1"/>
          </p:cNvSpPr>
          <p:nvPr>
            <p:ph type="sldNum" sz="quarter" idx="4"/>
          </p:nvPr>
        </p:nvSpPr>
        <p:spPr bwMode="auto">
          <a:xfrm>
            <a:off x="7099300" y="6356176"/>
            <a:ext cx="2311400" cy="457200"/>
          </a:xfrm>
          <a:prstGeom prst="rect"/>
          <a:noFill/>
          <a:ln>
            <a:noFill/>
          </a:ln>
          <a:effectLst/>
        </p:spPr>
        <p:txBody>
          <a:bodyPr anchor="t" anchorCtr="0" bIns="45720" compatLnSpc="1" lIns="91440" numCol="1" rIns="91440" tIns="45720" vert="horz" wrap="square"/>
          <a:lstStyle>
            <a:lvl1pPr algn="r" eaLnBrk="1" hangingPunct="1">
              <a:defRPr sz="1000">
                <a:ea typeface="宋体" panose="02010600030101010101" pitchFamily="2" charset="-122"/>
              </a:defRPr>
            </a:lvl1pPr>
          </a:lstStyle>
          <a:p>
            <a:fld id="{67B052E9-C54A-4603-AE2F-EB72B006DB6C}" type="slidenum">
              <a:rPr altLang="en-US" lang="zh-CN"/>
            </a:fld>
            <a:endParaRPr altLang="zh-CN" lang="en-US"/>
          </a:p>
        </p:txBody>
      </p:sp>
      <p:sp>
        <p:nvSpPr>
          <p:cNvPr id="1048581" name="Rectangle 7" descr="Gold bar"/>
          <p:cNvSpPr>
            <a:spLocks noChangeArrowheads="1"/>
          </p:cNvSpPr>
          <p:nvPr/>
        </p:nvSpPr>
        <p:spPr bwMode="auto">
          <a:xfrm>
            <a:off x="0" y="0"/>
            <a:ext cx="247650" cy="2286000"/>
          </a:xfrm>
          <a:prstGeom prst="rect"/>
          <a:solidFill>
            <a:schemeClr val="bg2"/>
          </a:solidFill>
          <a:ln>
            <a:noFill/>
          </a:ln>
          <a:effectLst/>
        </p:spPr>
        <p:txBody>
          <a:bodyPr anchor="ctr" wrap="none"/>
          <a:p>
            <a:pPr algn="ctr" eaLnBrk="1" hangingPunct="1"/>
            <a:endParaRPr altLang="en-US" sz="2400" lang="zh-CN">
              <a:latin typeface="Times New Roman" panose="02020603050405020304" pitchFamily="18" charset="0"/>
              <a:ea typeface="宋体" panose="02010600030101010101" pitchFamily="2" charset="-122"/>
            </a:endParaRPr>
          </a:p>
        </p:txBody>
      </p:sp>
      <p:sp>
        <p:nvSpPr>
          <p:cNvPr id="1048582" name="Rectangle 9" descr="Orange bar"/>
          <p:cNvSpPr>
            <a:spLocks noChangeArrowheads="1"/>
          </p:cNvSpPr>
          <p:nvPr/>
        </p:nvSpPr>
        <p:spPr bwMode="auto">
          <a:xfrm>
            <a:off x="0" y="2286000"/>
            <a:ext cx="247650" cy="2286000"/>
          </a:xfrm>
          <a:prstGeom prst="rect"/>
          <a:solidFill>
            <a:schemeClr val="accent2"/>
          </a:solidFill>
          <a:ln>
            <a:noFill/>
          </a:ln>
          <a:effectLst/>
        </p:spPr>
        <p:txBody>
          <a:bodyPr anchor="ctr" wrap="none"/>
          <a:p>
            <a:pPr algn="ctr" eaLnBrk="1" hangingPunct="1"/>
            <a:endParaRPr altLang="en-US" sz="2400" lang="zh-CN">
              <a:latin typeface="Times New Roman" panose="02020603050405020304" pitchFamily="18" charset="0"/>
              <a:ea typeface="宋体" panose="02010600030101010101" pitchFamily="2" charset="-122"/>
            </a:endParaRPr>
          </a:p>
        </p:txBody>
      </p:sp>
      <p:sp>
        <p:nvSpPr>
          <p:cNvPr id="1048583" name="Rectangle 10" descr="Slate bar"/>
          <p:cNvSpPr>
            <a:spLocks noChangeArrowheads="1"/>
          </p:cNvSpPr>
          <p:nvPr/>
        </p:nvSpPr>
        <p:spPr bwMode="auto">
          <a:xfrm>
            <a:off x="0" y="4572000"/>
            <a:ext cx="247650" cy="2286000"/>
          </a:xfrm>
          <a:prstGeom prst="rect"/>
          <a:solidFill>
            <a:srgbClr val="333399"/>
          </a:solidFill>
          <a:ln>
            <a:noFill/>
          </a:ln>
          <a:effectLst/>
        </p:spPr>
        <p:txBody>
          <a:bodyPr anchor="ctr" wrap="none"/>
          <a:p>
            <a:pPr algn="ctr" eaLnBrk="1" hangingPunct="1"/>
            <a:endParaRPr altLang="en-US" sz="2400" lang="zh-CN">
              <a:latin typeface="Times New Roman" panose="02020603050405020304" pitchFamily="18" charset="0"/>
              <a:ea typeface="宋体" panose="02010600030101010101" pitchFamily="2" charset="-122"/>
            </a:endParaRPr>
          </a:p>
        </p:txBody>
      </p:sp>
      <p:pic>
        <p:nvPicPr>
          <p:cNvPr id="2097152" name="Picture 2" descr="computer networking 的图像结果"/>
          <p:cNvPicPr>
            <a:picLocks noChangeAspect="1" noChangeArrowheads="1"/>
          </p:cNvPicPr>
          <p:nvPr/>
        </p:nvPicPr>
        <p:blipFill>
          <a:blip xmlns:r="http://schemas.openxmlformats.org/officeDocument/2006/relationships" r:embed="rId14" cstate="print"/>
          <a:srcRect/>
          <a:stretch>
            <a:fillRect/>
          </a:stretch>
        </p:blipFill>
        <p:spPr bwMode="auto">
          <a:xfrm>
            <a:off x="8769424" y="188640"/>
            <a:ext cx="1124935" cy="812453"/>
          </a:xfrm>
          <a:prstGeom prst="rect"/>
          <a:noFill/>
        </p:spPr>
      </p:pic>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eaLnBrk="1" fontAlgn="base" hangingPunct="1" rtl="0">
        <a:spcBef>
          <a:spcPct val="0"/>
        </a:spcBef>
        <a:spcAft>
          <a:spcPct val="0"/>
        </a:spcAft>
        <a:defRPr b="1" sz="4400">
          <a:solidFill>
            <a:srgbClr val="333399"/>
          </a:solidFill>
          <a:latin typeface="+mn-lt"/>
          <a:ea typeface="黑体" panose="02010609060101010101" pitchFamily="2" charset="-122"/>
          <a:cs typeface="+mj-cs"/>
        </a:defRPr>
      </a:lvl1pPr>
      <a:lvl2pPr algn="l" eaLnBrk="1" fontAlgn="base" hangingPunct="1" rtl="0">
        <a:spcBef>
          <a:spcPct val="0"/>
        </a:spcBef>
        <a:spcAft>
          <a:spcPct val="0"/>
        </a:spcAft>
        <a:defRPr sz="4400">
          <a:solidFill>
            <a:schemeClr val="tx2"/>
          </a:solidFill>
          <a:latin typeface="Times New Roman" panose="02020603050405020304" pitchFamily="18" charset="0"/>
        </a:defRPr>
      </a:lvl2pPr>
      <a:lvl3pPr algn="l" eaLnBrk="1" fontAlgn="base" hangingPunct="1" rtl="0">
        <a:spcBef>
          <a:spcPct val="0"/>
        </a:spcBef>
        <a:spcAft>
          <a:spcPct val="0"/>
        </a:spcAft>
        <a:defRPr sz="4400">
          <a:solidFill>
            <a:schemeClr val="tx2"/>
          </a:solidFill>
          <a:latin typeface="Times New Roman" panose="02020603050405020304" pitchFamily="18" charset="0"/>
        </a:defRPr>
      </a:lvl3pPr>
      <a:lvl4pPr algn="l" eaLnBrk="1" fontAlgn="base" hangingPunct="1" rtl="0">
        <a:spcBef>
          <a:spcPct val="0"/>
        </a:spcBef>
        <a:spcAft>
          <a:spcPct val="0"/>
        </a:spcAft>
        <a:defRPr sz="4400">
          <a:solidFill>
            <a:schemeClr val="tx2"/>
          </a:solidFill>
          <a:latin typeface="Times New Roman" panose="02020603050405020304" pitchFamily="18" charset="0"/>
        </a:defRPr>
      </a:lvl4pPr>
      <a:lvl5pPr algn="l" eaLnBrk="1" fontAlgn="base" hangingPunct="1" rtl="0">
        <a:spcBef>
          <a:spcPct val="0"/>
        </a:spcBef>
        <a:spcAft>
          <a:spcPct val="0"/>
        </a:spcAft>
        <a:defRPr sz="4400">
          <a:solidFill>
            <a:schemeClr val="tx2"/>
          </a:solidFill>
          <a:latin typeface="Times New Roman" panose="02020603050405020304" pitchFamily="18" charset="0"/>
        </a:defRPr>
      </a:lvl5pPr>
      <a:lvl6pPr algn="l" eaLnBrk="1" fontAlgn="base" hangingPunct="1" marL="457200" rtl="0">
        <a:spcBef>
          <a:spcPct val="0"/>
        </a:spcBef>
        <a:spcAft>
          <a:spcPct val="0"/>
        </a:spcAft>
        <a:defRPr sz="4400">
          <a:solidFill>
            <a:schemeClr val="tx2"/>
          </a:solidFill>
          <a:latin typeface="Times New Roman" panose="02020603050405020304" pitchFamily="18" charset="0"/>
        </a:defRPr>
      </a:lvl6pPr>
      <a:lvl7pPr algn="l" eaLnBrk="1" fontAlgn="base" hangingPunct="1" marL="914400" rtl="0">
        <a:spcBef>
          <a:spcPct val="0"/>
        </a:spcBef>
        <a:spcAft>
          <a:spcPct val="0"/>
        </a:spcAft>
        <a:defRPr sz="4400">
          <a:solidFill>
            <a:schemeClr val="tx2"/>
          </a:solidFill>
          <a:latin typeface="Times New Roman" panose="02020603050405020304" pitchFamily="18" charset="0"/>
        </a:defRPr>
      </a:lvl7pPr>
      <a:lvl8pPr algn="l" eaLnBrk="1" fontAlgn="base" hangingPunct="1" marL="1371600" rtl="0">
        <a:spcBef>
          <a:spcPct val="0"/>
        </a:spcBef>
        <a:spcAft>
          <a:spcPct val="0"/>
        </a:spcAft>
        <a:defRPr sz="4400">
          <a:solidFill>
            <a:schemeClr val="tx2"/>
          </a:solidFill>
          <a:latin typeface="Times New Roman" panose="02020603050405020304" pitchFamily="18" charset="0"/>
        </a:defRPr>
      </a:lvl8pPr>
      <a:lvl9pPr algn="l" eaLnBrk="1" fontAlgn="base" hangingPunct="1" marL="1828800" rtl="0">
        <a:spcBef>
          <a:spcPct val="0"/>
        </a:spcBef>
        <a:spcAft>
          <a:spcPct val="0"/>
        </a:spcAft>
        <a:defRPr sz="4400">
          <a:solidFill>
            <a:schemeClr val="tx2"/>
          </a:solidFill>
          <a:latin typeface="Times New Roman" panose="02020603050405020304" pitchFamily="18" charset="0"/>
        </a:defRPr>
      </a:lvl9pPr>
    </p:titleStyle>
    <p:bodyStyle>
      <a:lvl1pPr algn="l" eaLnBrk="1" fontAlgn="base" hangingPunct="1" indent="-342900" marL="342900" rtl="0">
        <a:lnSpc>
          <a:spcPct val="110000"/>
        </a:lnSpc>
        <a:spcBef>
          <a:spcPts val="600"/>
        </a:spcBef>
        <a:spcAft>
          <a:spcPct val="0"/>
        </a:spcAft>
        <a:buClr>
          <a:srgbClr val="333399"/>
        </a:buClr>
        <a:buSzPct val="75000"/>
        <a:buFont typeface="Wingdings" panose="05000000000000000000" pitchFamily="2" charset="2"/>
        <a:buChar char="n"/>
        <a:defRPr b="1" sz="3200">
          <a:solidFill>
            <a:schemeClr val="tx1"/>
          </a:solidFill>
          <a:latin typeface="+mn-lt"/>
          <a:ea typeface="黑体" panose="02010609060101010101" pitchFamily="2" charset="-122"/>
          <a:cs typeface="+mn-cs"/>
        </a:defRPr>
      </a:lvl1pPr>
      <a:lvl2pPr algn="l" eaLnBrk="1" fontAlgn="base" hangingPunct="1" indent="-285750" marL="742950" rtl="0">
        <a:lnSpc>
          <a:spcPct val="110000"/>
        </a:lnSpc>
        <a:spcBef>
          <a:spcPts val="600"/>
        </a:spcBef>
        <a:spcAft>
          <a:spcPct val="0"/>
        </a:spcAft>
        <a:buClr>
          <a:schemeClr val="accent2"/>
        </a:buClr>
        <a:buSzPct val="70000"/>
        <a:buFont typeface="Wingdings" panose="05000000000000000000" pitchFamily="2" charset="2"/>
        <a:buChar char="n"/>
        <a:defRPr b="1" sz="2800">
          <a:solidFill>
            <a:schemeClr val="tx1"/>
          </a:solidFill>
          <a:latin typeface="+mn-lt"/>
          <a:ea typeface="黑体" panose="02010609060101010101" pitchFamily="2" charset="-122"/>
        </a:defRPr>
      </a:lvl2pPr>
      <a:lvl3pPr algn="l" eaLnBrk="1" fontAlgn="base" hangingPunct="1" indent="-228600" marL="1143000" rtl="0">
        <a:lnSpc>
          <a:spcPct val="110000"/>
        </a:lnSpc>
        <a:spcBef>
          <a:spcPts val="600"/>
        </a:spcBef>
        <a:spcAft>
          <a:spcPct val="0"/>
        </a:spcAft>
        <a:buClr>
          <a:srgbClr val="333399"/>
        </a:buClr>
        <a:buSzPct val="65000"/>
        <a:buFont typeface="Wingdings" panose="05000000000000000000" pitchFamily="2" charset="2"/>
        <a:buChar char="p"/>
        <a:defRPr b="1" sz="2400">
          <a:solidFill>
            <a:schemeClr val="tx1"/>
          </a:solidFill>
          <a:latin typeface="+mn-lt"/>
          <a:ea typeface="黑体" panose="02010609060101010101" pitchFamily="2" charset="-122"/>
        </a:defRPr>
      </a:lvl3pPr>
      <a:lvl4pPr algn="l" eaLnBrk="1" fontAlgn="base" hangingPunct="1" indent="-228600" marL="1600200" rtl="0">
        <a:lnSpc>
          <a:spcPct val="110000"/>
        </a:lnSpc>
        <a:spcBef>
          <a:spcPts val="600"/>
        </a:spcBef>
        <a:spcAft>
          <a:spcPct val="0"/>
        </a:spcAft>
        <a:buClr>
          <a:schemeClr val="bg2"/>
        </a:buClr>
        <a:buSzPct val="65000"/>
        <a:buFont typeface="Wingdings" panose="05000000000000000000" pitchFamily="2" charset="2"/>
        <a:buChar char="n"/>
        <a:defRPr b="1" sz="2000">
          <a:solidFill>
            <a:schemeClr val="tx1"/>
          </a:solidFill>
          <a:latin typeface="+mn-lt"/>
          <a:ea typeface="黑体" panose="02010609060101010101" pitchFamily="2" charset="-122"/>
        </a:defRPr>
      </a:lvl4pPr>
      <a:lvl5pPr algn="l" eaLnBrk="1" fontAlgn="base" hangingPunct="1" indent="-228600" marL="2057400" rtl="0">
        <a:lnSpc>
          <a:spcPct val="110000"/>
        </a:lnSpc>
        <a:spcBef>
          <a:spcPts val="600"/>
        </a:spcBef>
        <a:spcAft>
          <a:spcPct val="0"/>
        </a:spcAft>
        <a:buClr>
          <a:srgbClr val="333399"/>
        </a:buClr>
        <a:buSzPct val="60000"/>
        <a:buFont typeface="Wingdings" panose="05000000000000000000" pitchFamily="2" charset="2"/>
        <a:buChar char="n"/>
        <a:defRPr b="1" sz="2000">
          <a:solidFill>
            <a:schemeClr val="tx1"/>
          </a:solidFill>
          <a:latin typeface="+mn-lt"/>
          <a:ea typeface="黑体" panose="02010609060101010101" pitchFamily="2" charset="-122"/>
        </a:defRPr>
      </a:lvl5pPr>
      <a:lvl6pPr algn="l" eaLnBrk="1" fontAlgn="base" hangingPunct="1" indent="-228600" marL="2514600" rtl="0">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algn="l" eaLnBrk="1" fontAlgn="base" hangingPunct="1" indent="-228600" marL="2971800" rtl="0">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algn="l" eaLnBrk="1" fontAlgn="base" hangingPunct="1" indent="-228600" marL="3429000" rtl="0">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algn="l" eaLnBrk="1" fontAlgn="base" hangingPunct="1" indent="-228600" marL="3886200" rtl="0">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6.emf"/><Relationship Id="rId3" Type="http://schemas.openxmlformats.org/officeDocument/2006/relationships/slideLayout" Target="../slideLayouts/slideLayout2.xml"/><Relationship Id="rId4" Type="http://schemas.openxmlformats.org/officeDocument/2006/relationships/notesSlide" Target="../notesSlides/notesSlide10.xml"/><Relationship Id="rId5" Type="http://schemas.openxmlformats.org/officeDocument/2006/relationships/vmlDrawing" Target="../drawings/vmlDrawing2.v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0.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0.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oleObject" Target="../embeddings/oleObject2.bin"/><Relationship Id="rId2" Type="http://schemas.openxmlformats.org/officeDocument/2006/relationships/image" Target="../media/image7.wmf"/><Relationship Id="rId3" Type="http://schemas.openxmlformats.org/officeDocument/2006/relationships/slideLayout" Target="../slideLayouts/slideLayout6.xml"/><Relationship Id="rId4" Type="http://schemas.openxmlformats.org/officeDocument/2006/relationships/vmlDrawing" Target="../drawings/vmlDrawing3.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x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slideLayout" Target="../slideLayouts/slideLayout6.xml"/><Relationship Id="rId4"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9.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oleObject" Target="../embeddings/oleObject0.bin"/><Relationship Id="rId3" Type="http://schemas.openxmlformats.org/officeDocument/2006/relationships/image" Target="../media/image5.wmf"/><Relationship Id="rId4" Type="http://schemas.openxmlformats.org/officeDocument/2006/relationships/slideLayout" Target="../slideLayouts/slideLayout6.xml"/><Relationship Id="rId5" Type="http://schemas.openxmlformats.org/officeDocument/2006/relationships/notesSlide" Target="../notesSlides/notesSlide8.xml"/><Relationship Id="rId6" Type="http://schemas.openxmlformats.org/officeDocument/2006/relationships/vmlDrawing" Target="../drawings/vmlDrawing1.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680" name="Rectangle 2"/>
          <p:cNvSpPr>
            <a:spLocks noGrp="1" noChangeArrowheads="1"/>
          </p:cNvSpPr>
          <p:nvPr>
            <p:ph type="ctrTitle"/>
          </p:nvPr>
        </p:nvSpPr>
        <p:spPr/>
        <p:txBody>
          <a:bodyPr/>
          <a:p>
            <a:r>
              <a:rPr altLang="en-US" dirty="0" lang="zh-CN">
                <a:latin typeface="+mn-lt"/>
              </a:rPr>
              <a:t>第 </a:t>
            </a:r>
            <a:r>
              <a:rPr altLang="zh-CN" dirty="0" lang="en-US" smtClean="0">
                <a:latin typeface="+mn-lt"/>
              </a:rPr>
              <a:t>5 </a:t>
            </a:r>
            <a:r>
              <a:rPr altLang="en-US" dirty="0" lang="zh-CN">
                <a:latin typeface="+mn-lt"/>
              </a:rPr>
              <a:t>章 </a:t>
            </a:r>
            <a:r>
              <a:rPr altLang="en-US" dirty="0" lang="zh-CN" smtClean="0">
                <a:latin typeface="+mn-lt"/>
              </a:rPr>
              <a:t> 运输层</a:t>
            </a:r>
            <a:endParaRPr altLang="en-US" dirty="0" lang="zh-CN">
              <a:latin typeface="+mn-lt"/>
            </a:endParaRPr>
          </a:p>
        </p:txBody>
      </p:sp>
      <p:sp>
        <p:nvSpPr>
          <p:cNvPr id="1048681" name="Rectangle 3"/>
          <p:cNvSpPr>
            <a:spLocks noGrp="1" noChangeArrowheads="1"/>
          </p:cNvSpPr>
          <p:nvPr>
            <p:ph type="subTitle" idx="1"/>
          </p:nvPr>
        </p:nvSpPr>
        <p:spPr/>
        <p:txBody>
          <a:bodyPr/>
          <a:p>
            <a:endParaRPr altLang="en-US" lang="zh-CN">
              <a:ea typeface="宋体" panose="02010600030101010101"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831" name="Rectangle 2"/>
          <p:cNvSpPr>
            <a:spLocks noGrp="1" noChangeArrowheads="1"/>
          </p:cNvSpPr>
          <p:nvPr>
            <p:ph type="title"/>
          </p:nvPr>
        </p:nvSpPr>
        <p:spPr/>
        <p:txBody>
          <a:bodyPr/>
          <a:p>
            <a:pPr algn="ctr"/>
            <a:r>
              <a:rPr altLang="en-US" dirty="0" lang="zh-CN" smtClean="0"/>
              <a:t>运输层的作用</a:t>
            </a:r>
            <a:endParaRPr altLang="en-US" dirty="0" lang="zh-CN"/>
          </a:p>
        </p:txBody>
      </p:sp>
      <p:sp>
        <p:nvSpPr>
          <p:cNvPr id="1048832" name="内容占位符 2"/>
          <p:cNvSpPr>
            <a:spLocks noGrp="1"/>
          </p:cNvSpPr>
          <p:nvPr>
            <p:ph idx="1"/>
          </p:nvPr>
        </p:nvSpPr>
        <p:spPr/>
        <p:txBody>
          <a:bodyPr/>
          <a:p>
            <a:r>
              <a:rPr altLang="zh-CN" dirty="0" lang="zh-CN" smtClean="0"/>
              <a:t>在</a:t>
            </a:r>
            <a:r>
              <a:rPr altLang="zh-CN" dirty="0" lang="zh-CN"/>
              <a:t>一台主机中经常有</a:t>
            </a:r>
            <a:r>
              <a:rPr altLang="zh-CN" dirty="0" lang="zh-CN">
                <a:solidFill>
                  <a:srgbClr val="FF0000"/>
                </a:solidFill>
              </a:rPr>
              <a:t>多个应用进程</a:t>
            </a:r>
            <a:r>
              <a:rPr altLang="zh-CN" dirty="0" lang="zh-CN"/>
              <a:t>同时分别和另一台主机中的多个应用进程通信</a:t>
            </a:r>
            <a:r>
              <a:rPr altLang="zh-CN" dirty="0" lang="zh-CN" smtClean="0"/>
              <a:t>。</a:t>
            </a:r>
            <a:endParaRPr altLang="zh-CN" dirty="0" lang="en-US" smtClean="0"/>
          </a:p>
          <a:p>
            <a:r>
              <a:rPr altLang="zh-CN" dirty="0" lang="zh-CN"/>
              <a:t>这表明运输层有一个很重要的功能——</a:t>
            </a:r>
            <a:r>
              <a:rPr altLang="zh-CN" dirty="0" lang="zh-CN" smtClean="0">
                <a:solidFill>
                  <a:srgbClr val="FF0000"/>
                </a:solidFill>
              </a:rPr>
              <a:t>复用</a:t>
            </a:r>
            <a:r>
              <a:rPr altLang="zh-CN" dirty="0" lang="en-US" smtClean="0">
                <a:solidFill>
                  <a:srgbClr val="FF0000"/>
                </a:solidFill>
              </a:rPr>
              <a:t> </a:t>
            </a:r>
            <a:r>
              <a:rPr altLang="zh-CN" dirty="0" lang="en-US" smtClean="0"/>
              <a:t>(</a:t>
            </a:r>
            <a:r>
              <a:rPr altLang="zh-CN" dirty="0" lang="en-US"/>
              <a:t>multiplexing)</a:t>
            </a:r>
            <a:r>
              <a:rPr altLang="zh-CN" dirty="0" lang="zh-CN"/>
              <a:t>和</a:t>
            </a:r>
            <a:r>
              <a:rPr altLang="zh-CN" dirty="0" lang="zh-CN" smtClean="0">
                <a:solidFill>
                  <a:srgbClr val="FF0000"/>
                </a:solidFill>
              </a:rPr>
              <a:t>分用</a:t>
            </a:r>
            <a:r>
              <a:rPr altLang="zh-CN" dirty="0" lang="en-US" smtClean="0">
                <a:solidFill>
                  <a:srgbClr val="FF0000"/>
                </a:solidFill>
              </a:rPr>
              <a:t> </a:t>
            </a:r>
            <a:r>
              <a:rPr altLang="zh-CN" dirty="0" lang="en-US" smtClean="0"/>
              <a:t>(</a:t>
            </a:r>
            <a:r>
              <a:rPr altLang="zh-CN" dirty="0" lang="en-US" err="1"/>
              <a:t>demultiplexing</a:t>
            </a:r>
            <a:r>
              <a:rPr altLang="zh-CN" dirty="0" lang="en-US"/>
              <a:t>)</a:t>
            </a:r>
            <a:r>
              <a:rPr altLang="zh-CN" dirty="0" lang="zh-CN" smtClean="0"/>
              <a:t>。</a:t>
            </a:r>
            <a:endParaRPr altLang="zh-CN" dirty="0" lang="en-US" smtClean="0"/>
          </a:p>
          <a:p>
            <a:r>
              <a:rPr altLang="zh-CN" dirty="0" lang="zh-CN"/>
              <a:t>根据应用程序的不同需求，运输层需要有两种不同的运输协议，即</a:t>
            </a:r>
            <a:r>
              <a:rPr altLang="zh-CN" dirty="0" lang="zh-CN">
                <a:solidFill>
                  <a:srgbClr val="FF0000"/>
                </a:solidFill>
              </a:rPr>
              <a:t>面向连接</a:t>
            </a:r>
            <a:r>
              <a:rPr altLang="zh-CN" dirty="0" lang="zh-CN" smtClean="0">
                <a:solidFill>
                  <a:srgbClr val="FF0000"/>
                </a:solidFill>
              </a:rPr>
              <a:t>的</a:t>
            </a:r>
            <a:r>
              <a:rPr altLang="zh-CN" dirty="0" lang="en-US" smtClean="0">
                <a:solidFill>
                  <a:srgbClr val="FF0000"/>
                </a:solidFill>
              </a:rPr>
              <a:t> TCP </a:t>
            </a:r>
            <a:r>
              <a:rPr altLang="zh-CN" dirty="0" lang="zh-CN" smtClean="0"/>
              <a:t>和</a:t>
            </a:r>
            <a:r>
              <a:rPr altLang="zh-CN" dirty="0" lang="zh-CN"/>
              <a:t>无</a:t>
            </a:r>
            <a:r>
              <a:rPr altLang="zh-CN" dirty="0" lang="zh-CN">
                <a:solidFill>
                  <a:srgbClr val="FF0000"/>
                </a:solidFill>
              </a:rPr>
              <a:t>连接</a:t>
            </a:r>
            <a:r>
              <a:rPr altLang="zh-CN" dirty="0" lang="zh-CN" smtClean="0">
                <a:solidFill>
                  <a:srgbClr val="FF0000"/>
                </a:solidFill>
              </a:rPr>
              <a:t>的</a:t>
            </a:r>
            <a:r>
              <a:rPr altLang="zh-CN" dirty="0" lang="en-US" smtClean="0">
                <a:solidFill>
                  <a:srgbClr val="FF0000"/>
                </a:solidFill>
              </a:rPr>
              <a:t> UDP </a:t>
            </a:r>
            <a:r>
              <a:rPr altLang="en-US" dirty="0" lang="zh-CN" smtClean="0">
                <a:solidFill>
                  <a:srgbClr val="FF0000"/>
                </a:solidFill>
              </a:rPr>
              <a:t>。</a:t>
            </a:r>
            <a:endParaRPr altLang="zh-CN" dirty="0" lang="en-US">
              <a:solidFill>
                <a:srgbClr val="FF0000"/>
              </a:solidFill>
            </a:endParaRPr>
          </a:p>
          <a:p>
            <a:endParaRPr altLang="en-US" dirty="0" 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540" name=""/>
        <p:cNvGrpSpPr/>
        <p:nvPr/>
      </p:nvGrpSpPr>
      <p:grpSpPr>
        <a:xfrm>
          <a:off x="0" y="0"/>
          <a:ext cx="0" cy="0"/>
          <a:chOff x="0" y="0"/>
          <a:chExt cx="0" cy="0"/>
        </a:xfrm>
      </p:grpSpPr>
      <p:sp>
        <p:nvSpPr>
          <p:cNvPr id="1051624" name="Rectangle 2"/>
          <p:cNvSpPr>
            <a:spLocks noGrp="1" noChangeArrowheads="1"/>
          </p:cNvSpPr>
          <p:nvPr>
            <p:ph type="title"/>
          </p:nvPr>
        </p:nvSpPr>
        <p:spPr/>
        <p:txBody>
          <a:bodyPr/>
          <a:p>
            <a:pPr algn="ctr"/>
            <a:r>
              <a:rPr altLang="en-US" dirty="0" lang="zh-CN"/>
              <a:t>接收</a:t>
            </a:r>
            <a:r>
              <a:rPr altLang="en-US" dirty="0" lang="zh-CN" smtClean="0"/>
              <a:t>方发送确认</a:t>
            </a:r>
            <a:endParaRPr altLang="en-US" dirty="0" lang="zh-CN"/>
          </a:p>
        </p:txBody>
      </p:sp>
      <p:sp>
        <p:nvSpPr>
          <p:cNvPr id="1051625" name="Rectangle 3"/>
          <p:cNvSpPr>
            <a:spLocks noGrp="1" noChangeArrowheads="1"/>
          </p:cNvSpPr>
          <p:nvPr>
            <p:ph idx="1"/>
          </p:nvPr>
        </p:nvSpPr>
        <p:spPr/>
        <p:txBody>
          <a:bodyPr/>
          <a:p>
            <a:r>
              <a:rPr altLang="zh-CN" dirty="0" lang="zh-CN"/>
              <a:t>接收方可以在</a:t>
            </a:r>
            <a:r>
              <a:rPr altLang="zh-CN" dirty="0" lang="zh-CN">
                <a:solidFill>
                  <a:srgbClr val="FF0000"/>
                </a:solidFill>
              </a:rPr>
              <a:t>合适的时候发送确认</a:t>
            </a:r>
            <a:r>
              <a:rPr altLang="zh-CN" dirty="0" lang="zh-CN"/>
              <a:t>，也可以在自己有数据要发送时把确认信息</a:t>
            </a:r>
            <a:r>
              <a:rPr altLang="zh-CN" dirty="0" lang="zh-CN">
                <a:solidFill>
                  <a:srgbClr val="FF0000"/>
                </a:solidFill>
              </a:rPr>
              <a:t>顺便捎带上</a:t>
            </a:r>
            <a:r>
              <a:rPr altLang="zh-CN" dirty="0" lang="zh-CN" smtClean="0"/>
              <a:t>。</a:t>
            </a:r>
            <a:endParaRPr altLang="zh-CN" dirty="0" lang="en-US" smtClean="0"/>
          </a:p>
          <a:p>
            <a:r>
              <a:rPr altLang="zh-CN" dirty="0" lang="zh-CN" smtClean="0"/>
              <a:t>但</a:t>
            </a:r>
            <a:r>
              <a:rPr altLang="zh-CN" dirty="0" lang="zh-CN"/>
              <a:t>请注意两</a:t>
            </a:r>
            <a:r>
              <a:rPr altLang="zh-CN" dirty="0" lang="zh-CN" smtClean="0"/>
              <a:t>点</a:t>
            </a:r>
            <a:r>
              <a:rPr altLang="en-US" dirty="0" lang="zh-CN" smtClean="0"/>
              <a:t>：</a:t>
            </a:r>
            <a:endParaRPr altLang="zh-CN" dirty="0" lang="en-US" smtClean="0"/>
          </a:p>
          <a:p>
            <a:pPr lvl="1"/>
            <a:r>
              <a:rPr altLang="zh-CN" dirty="0" lang="zh-CN" smtClean="0"/>
              <a:t>第一</a:t>
            </a:r>
            <a:r>
              <a:rPr altLang="zh-CN" dirty="0" lang="zh-CN"/>
              <a:t>，接收方不应过分推迟发送确认，否则会导致发送方不必要的重传，这反而浪费了网络的资源</a:t>
            </a:r>
            <a:r>
              <a:rPr altLang="zh-CN" dirty="0" lang="zh-CN" smtClean="0"/>
              <a:t>。。 </a:t>
            </a:r>
            <a:endParaRPr altLang="zh-CN" dirty="0" lang="en-US" smtClean="0"/>
          </a:p>
          <a:p>
            <a:pPr lvl="1"/>
            <a:r>
              <a:rPr altLang="zh-CN" dirty="0" lang="zh-CN" smtClean="0"/>
              <a:t>第二</a:t>
            </a:r>
            <a:r>
              <a:rPr altLang="zh-CN" dirty="0" lang="zh-CN"/>
              <a:t>，捎带确认实际上并不经常发生，因为大多数应用程序很少同时在两个方向上发送数据。</a:t>
            </a:r>
            <a:endParaRPr altLang="zh-CN" dirty="0" 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543" name=""/>
        <p:cNvGrpSpPr/>
        <p:nvPr/>
      </p:nvGrpSpPr>
      <p:grpSpPr>
        <a:xfrm>
          <a:off x="0" y="0"/>
          <a:ext cx="0" cy="0"/>
          <a:chOff x="0" y="0"/>
          <a:chExt cx="0" cy="0"/>
        </a:xfrm>
      </p:grpSpPr>
      <p:sp>
        <p:nvSpPr>
          <p:cNvPr id="1051629" name="Rectangle 2"/>
          <p:cNvSpPr>
            <a:spLocks noGrp="1" noChangeArrowheads="1"/>
          </p:cNvSpPr>
          <p:nvPr>
            <p:ph type="title"/>
          </p:nvPr>
        </p:nvSpPr>
        <p:spPr/>
        <p:txBody>
          <a:bodyPr/>
          <a:p>
            <a:r>
              <a:rPr altLang="zh-CN" dirty="0" lang="en-US"/>
              <a:t>5.6.2  </a:t>
            </a:r>
            <a:r>
              <a:rPr altLang="en-US" dirty="0" lang="zh-CN"/>
              <a:t>超时重传时间的选择</a:t>
            </a:r>
            <a:endParaRPr altLang="en-US" dirty="0" lang="zh-CN"/>
          </a:p>
        </p:txBody>
      </p:sp>
      <p:sp>
        <p:nvSpPr>
          <p:cNvPr id="1051630" name="Rectangle 3"/>
          <p:cNvSpPr>
            <a:spLocks noGrp="1" noChangeArrowheads="1"/>
          </p:cNvSpPr>
          <p:nvPr>
            <p:ph idx="1"/>
          </p:nvPr>
        </p:nvSpPr>
        <p:spPr/>
        <p:txBody>
          <a:bodyPr/>
          <a:p>
            <a:r>
              <a:rPr altLang="en-US" dirty="0" lang="zh-CN"/>
              <a:t>重传机制是 </a:t>
            </a:r>
            <a:r>
              <a:rPr altLang="zh-CN" dirty="0" lang="en-US"/>
              <a:t>TCP </a:t>
            </a:r>
            <a:r>
              <a:rPr altLang="en-US" dirty="0" lang="zh-CN"/>
              <a:t>中最重要和最复杂的问题之一。</a:t>
            </a:r>
            <a:endParaRPr altLang="en-US" dirty="0" lang="zh-CN"/>
          </a:p>
          <a:p>
            <a:r>
              <a:rPr altLang="zh-CN" dirty="0" lang="en-US"/>
              <a:t>TCP </a:t>
            </a:r>
            <a:r>
              <a:rPr altLang="en-US" dirty="0" lang="zh-CN"/>
              <a:t>每发送一个报文段，就对这个报文段设置一次计时器</a:t>
            </a:r>
            <a:r>
              <a:rPr altLang="en-US" dirty="0" lang="zh-CN" smtClean="0"/>
              <a:t>。</a:t>
            </a:r>
            <a:endParaRPr altLang="zh-CN" dirty="0" lang="en-US" smtClean="0"/>
          </a:p>
          <a:p>
            <a:r>
              <a:rPr altLang="en-US" dirty="0" lang="zh-CN" smtClean="0"/>
              <a:t>只要</a:t>
            </a:r>
            <a:r>
              <a:rPr altLang="en-US" dirty="0" lang="zh-CN"/>
              <a:t>计时器设置的重传时间到但还没有收到确认，就要重传这一报文段</a:t>
            </a:r>
            <a:r>
              <a:rPr altLang="en-US" dirty="0" lang="zh-CN" smtClean="0"/>
              <a:t>。</a:t>
            </a:r>
            <a:endParaRPr altLang="zh-CN" dirty="0" lang="en-US" smtClean="0"/>
          </a:p>
          <a:p>
            <a:r>
              <a:rPr altLang="zh-CN" dirty="0" lang="zh-CN">
                <a:solidFill>
                  <a:srgbClr val="FF0000"/>
                </a:solidFill>
              </a:rPr>
              <a:t>重传时间的</a:t>
            </a:r>
            <a:r>
              <a:rPr altLang="zh-CN" dirty="0" lang="zh-CN" smtClean="0">
                <a:solidFill>
                  <a:srgbClr val="FF0000"/>
                </a:solidFill>
              </a:rPr>
              <a:t>选择是</a:t>
            </a:r>
            <a:r>
              <a:rPr altLang="zh-CN" dirty="0" lang="en-US" smtClean="0">
                <a:solidFill>
                  <a:srgbClr val="FF0000"/>
                </a:solidFill>
              </a:rPr>
              <a:t> TCP </a:t>
            </a:r>
            <a:r>
              <a:rPr altLang="zh-CN" dirty="0" lang="zh-CN" smtClean="0">
                <a:solidFill>
                  <a:srgbClr val="FF0000"/>
                </a:solidFill>
              </a:rPr>
              <a:t>最</a:t>
            </a:r>
            <a:r>
              <a:rPr altLang="zh-CN" dirty="0" lang="zh-CN">
                <a:solidFill>
                  <a:srgbClr val="FF0000"/>
                </a:solidFill>
              </a:rPr>
              <a:t>复杂的问题</a:t>
            </a:r>
            <a:r>
              <a:rPr altLang="zh-CN" dirty="0" lang="zh-CN" smtClean="0">
                <a:solidFill>
                  <a:srgbClr val="FF0000"/>
                </a:solidFill>
              </a:rPr>
              <a:t>之一</a:t>
            </a:r>
            <a:r>
              <a:rPr altLang="en-US" dirty="0" lang="zh-CN" smtClean="0">
                <a:solidFill>
                  <a:srgbClr val="FF0000"/>
                </a:solidFill>
              </a:rPr>
              <a:t>。</a:t>
            </a:r>
            <a:endParaRPr altLang="en-US" dirty="0" lang="zh-CN">
              <a:solidFill>
                <a:srgbClr val="FF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51630">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51630">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516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546" name=""/>
        <p:cNvGrpSpPr/>
        <p:nvPr/>
      </p:nvGrpSpPr>
      <p:grpSpPr>
        <a:xfrm>
          <a:off x="0" y="0"/>
          <a:ext cx="0" cy="0"/>
          <a:chOff x="0" y="0"/>
          <a:chExt cx="0" cy="0"/>
        </a:xfrm>
      </p:grpSpPr>
      <p:sp>
        <p:nvSpPr>
          <p:cNvPr id="1051634" name="Rectangle 2"/>
          <p:cNvSpPr>
            <a:spLocks noGrp="1" noChangeArrowheads="1"/>
          </p:cNvSpPr>
          <p:nvPr>
            <p:ph type="title"/>
          </p:nvPr>
        </p:nvSpPr>
        <p:spPr/>
        <p:txBody>
          <a:bodyPr/>
          <a:p>
            <a:r>
              <a:rPr altLang="zh-CN" dirty="0" lang="en-US"/>
              <a:t>5.6.3  </a:t>
            </a:r>
            <a:r>
              <a:rPr altLang="en-US" dirty="0" lang="zh-CN"/>
              <a:t>选择确认 </a:t>
            </a:r>
            <a:r>
              <a:rPr altLang="zh-CN" dirty="0" lang="en-US" smtClean="0"/>
              <a:t>SACK</a:t>
            </a:r>
            <a:endParaRPr altLang="zh-CN" dirty="0" lang="en-US"/>
          </a:p>
        </p:txBody>
      </p:sp>
      <p:sp>
        <p:nvSpPr>
          <p:cNvPr id="1051635" name="Rectangle 3"/>
          <p:cNvSpPr>
            <a:spLocks noGrp="1" noChangeArrowheads="1"/>
          </p:cNvSpPr>
          <p:nvPr>
            <p:ph idx="1"/>
          </p:nvPr>
        </p:nvSpPr>
        <p:spPr/>
        <p:txBody>
          <a:bodyPr/>
          <a:p>
            <a:r>
              <a:rPr altLang="en-US" dirty="0" lang="zh-CN" smtClean="0">
                <a:solidFill>
                  <a:srgbClr val="FF0000"/>
                </a:solidFill>
              </a:rPr>
              <a:t>问题：</a:t>
            </a:r>
            <a:r>
              <a:rPr altLang="zh-CN" dirty="0" lang="zh-CN" smtClean="0"/>
              <a:t>若</a:t>
            </a:r>
            <a:r>
              <a:rPr altLang="zh-CN" dirty="0" lang="zh-CN"/>
              <a:t>收到的报文段无差错，只是未按序号，中间还缺少一些序号的数据，那么能否设法只传送缺少的数据而不重传已经正确到达接收方的数据</a:t>
            </a:r>
            <a:r>
              <a:rPr altLang="zh-CN" dirty="0" lang="zh-CN" smtClean="0"/>
              <a:t>？</a:t>
            </a:r>
            <a:endParaRPr altLang="zh-CN" dirty="0" lang="en-US" smtClean="0"/>
          </a:p>
          <a:p>
            <a:r>
              <a:rPr altLang="zh-CN" dirty="0" lang="zh-CN" smtClean="0"/>
              <a:t>答案</a:t>
            </a:r>
            <a:r>
              <a:rPr altLang="zh-CN" dirty="0" lang="zh-CN"/>
              <a:t>是可以的。</a:t>
            </a:r>
            <a:r>
              <a:rPr altLang="zh-CN" dirty="0" lang="zh-CN">
                <a:solidFill>
                  <a:srgbClr val="FF0000"/>
                </a:solidFill>
              </a:rPr>
              <a:t>选择</a:t>
            </a:r>
            <a:r>
              <a:rPr altLang="zh-CN" dirty="0" lang="zh-CN" smtClean="0">
                <a:solidFill>
                  <a:srgbClr val="FF0000"/>
                </a:solidFill>
              </a:rPr>
              <a:t>确认</a:t>
            </a:r>
            <a:r>
              <a:rPr altLang="zh-CN" dirty="0" lang="en-US" smtClean="0">
                <a:solidFill>
                  <a:srgbClr val="FF0000"/>
                </a:solidFill>
              </a:rPr>
              <a:t> SACK </a:t>
            </a:r>
            <a:br>
              <a:rPr altLang="zh-CN" dirty="0" lang="en-US"/>
            </a:br>
            <a:r>
              <a:rPr altLang="zh-CN" dirty="0" lang="en-US" smtClean="0"/>
              <a:t> (</a:t>
            </a:r>
            <a:r>
              <a:rPr altLang="zh-CN" dirty="0" lang="en-US"/>
              <a:t>Selective ACK</a:t>
            </a:r>
            <a:r>
              <a:rPr altLang="zh-CN" dirty="0" lang="en-US" smtClean="0"/>
              <a:t>) </a:t>
            </a:r>
            <a:r>
              <a:rPr altLang="zh-CN" dirty="0" lang="zh-CN" smtClean="0"/>
              <a:t>就是</a:t>
            </a:r>
            <a:r>
              <a:rPr altLang="zh-CN" dirty="0" lang="zh-CN"/>
              <a:t>一种可行的处理方法。</a:t>
            </a:r>
            <a:endParaRPr altLang="zh-CN" dirty="0" 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547" name=""/>
        <p:cNvGrpSpPr/>
        <p:nvPr/>
      </p:nvGrpSpPr>
      <p:grpSpPr>
        <a:xfrm>
          <a:off x="0" y="0"/>
          <a:ext cx="0" cy="0"/>
          <a:chOff x="0" y="0"/>
          <a:chExt cx="0" cy="0"/>
        </a:xfrm>
      </p:grpSpPr>
      <p:sp>
        <p:nvSpPr>
          <p:cNvPr id="1051636" name="Rectangle 4"/>
          <p:cNvSpPr>
            <a:spLocks noGrp="1" noChangeArrowheads="1"/>
          </p:cNvSpPr>
          <p:nvPr>
            <p:ph type="title"/>
          </p:nvPr>
        </p:nvSpPr>
        <p:spPr/>
        <p:txBody>
          <a:bodyPr/>
          <a:p>
            <a:pPr algn="ctr"/>
            <a:r>
              <a:rPr altLang="en-US" dirty="0" lang="zh-CN"/>
              <a:t>接收到的字节流序号不连续 </a:t>
            </a:r>
            <a:endParaRPr altLang="en-US" dirty="0" lang="zh-CN"/>
          </a:p>
        </p:txBody>
      </p:sp>
      <p:sp>
        <p:nvSpPr>
          <p:cNvPr id="1051637" name="Rectangle 6"/>
          <p:cNvSpPr>
            <a:spLocks noChangeArrowheads="1"/>
          </p:cNvSpPr>
          <p:nvPr/>
        </p:nvSpPr>
        <p:spPr bwMode="auto">
          <a:xfrm>
            <a:off x="325004" y="2758455"/>
            <a:ext cx="2263246" cy="43180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38" name="Rectangle 7"/>
          <p:cNvSpPr>
            <a:spLocks noChangeArrowheads="1"/>
          </p:cNvSpPr>
          <p:nvPr/>
        </p:nvSpPr>
        <p:spPr bwMode="auto">
          <a:xfrm>
            <a:off x="3523817" y="2758455"/>
            <a:ext cx="2106744" cy="43180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39" name="Rectangle 8"/>
          <p:cNvSpPr>
            <a:spLocks noChangeArrowheads="1"/>
          </p:cNvSpPr>
          <p:nvPr/>
        </p:nvSpPr>
        <p:spPr bwMode="auto">
          <a:xfrm>
            <a:off x="6487017" y="2758455"/>
            <a:ext cx="2964921" cy="43180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40" name="Text Box 15"/>
          <p:cNvSpPr txBox="1">
            <a:spLocks noChangeArrowheads="1"/>
          </p:cNvSpPr>
          <p:nvPr/>
        </p:nvSpPr>
        <p:spPr bwMode="auto">
          <a:xfrm>
            <a:off x="364559" y="2806080"/>
            <a:ext cx="9412977" cy="338554"/>
          </a:xfrm>
          <a:prstGeom prst="rect"/>
          <a:noFill/>
          <a:ln>
            <a:noFill/>
          </a:ln>
          <a:effectLst/>
        </p:spPr>
        <p:txBody>
          <a:bodyPr wrap="square">
            <a:spAutoFit/>
          </a:bodyPr>
          <a:p>
            <a:r>
              <a:rPr altLang="zh-CN" b="1" dirty="0" sz="1600" lang="en-US">
                <a:solidFill>
                  <a:srgbClr val="0000FF"/>
                </a:solidFill>
                <a:latin typeface="+mn-lt"/>
                <a:ea typeface="黑体" panose="02010609060101010101" pitchFamily="2" charset="-122"/>
              </a:rPr>
              <a:t>1                           </a:t>
            </a:r>
            <a:r>
              <a:rPr altLang="zh-CN" b="1" dirty="0" sz="1600" lang="en-US" smtClean="0">
                <a:solidFill>
                  <a:srgbClr val="0000FF"/>
                </a:solidFill>
                <a:latin typeface="+mn-lt"/>
                <a:ea typeface="黑体" panose="02010609060101010101" pitchFamily="2" charset="-122"/>
              </a:rPr>
              <a:t>1000                 </a:t>
            </a:r>
            <a:r>
              <a:rPr altLang="zh-CN" b="1" dirty="0" sz="1600" lang="en-US">
                <a:solidFill>
                  <a:srgbClr val="0000FF"/>
                </a:solidFill>
                <a:latin typeface="+mn-lt"/>
                <a:ea typeface="黑体" panose="02010609060101010101" pitchFamily="2" charset="-122"/>
              </a:rPr>
              <a:t>1501                    </a:t>
            </a:r>
            <a:r>
              <a:rPr altLang="zh-CN" b="1" dirty="0" sz="1600" lang="en-US" smtClean="0">
                <a:solidFill>
                  <a:srgbClr val="0000FF"/>
                </a:solidFill>
                <a:latin typeface="+mn-lt"/>
                <a:ea typeface="黑体" panose="02010609060101010101" pitchFamily="2" charset="-122"/>
              </a:rPr>
              <a:t>3000                3501                                  4500</a:t>
            </a:r>
            <a:endParaRPr altLang="zh-CN" b="1" dirty="0" sz="1600" lang="en-US">
              <a:solidFill>
                <a:srgbClr val="0000FF"/>
              </a:solidFill>
              <a:latin typeface="+mn-lt"/>
              <a:ea typeface="黑体" panose="02010609060101010101" pitchFamily="2" charset="-122"/>
            </a:endParaRPr>
          </a:p>
        </p:txBody>
      </p:sp>
      <p:sp>
        <p:nvSpPr>
          <p:cNvPr id="1051641" name="Text Box 19"/>
          <p:cNvSpPr txBox="1">
            <a:spLocks noChangeArrowheads="1"/>
          </p:cNvSpPr>
          <p:nvPr/>
        </p:nvSpPr>
        <p:spPr bwMode="auto">
          <a:xfrm>
            <a:off x="1424608" y="3478163"/>
            <a:ext cx="1657826" cy="369332"/>
          </a:xfrm>
          <a:prstGeom prst="rect"/>
          <a:noFill/>
          <a:ln>
            <a:noFill/>
          </a:ln>
          <a:effectLst/>
        </p:spPr>
        <p:txBody>
          <a:bodyPr wrap="none">
            <a:spAutoFit/>
          </a:bodyPr>
          <a:p>
            <a:r>
              <a:rPr altLang="en-US" b="1" dirty="0" lang="zh-CN">
                <a:solidFill>
                  <a:srgbClr val="FF0000"/>
                </a:solidFill>
                <a:latin typeface="+mn-lt"/>
                <a:ea typeface="黑体" panose="02010609060101010101" pitchFamily="2" charset="-122"/>
              </a:rPr>
              <a:t>确认号 </a:t>
            </a:r>
            <a:r>
              <a:rPr altLang="zh-CN" b="1" dirty="0" lang="en-US">
                <a:solidFill>
                  <a:srgbClr val="FF0000"/>
                </a:solidFill>
                <a:latin typeface="+mn-lt"/>
                <a:ea typeface="黑体" panose="02010609060101010101" pitchFamily="2" charset="-122"/>
              </a:rPr>
              <a:t>= 1001</a:t>
            </a:r>
            <a:endParaRPr altLang="zh-CN" b="1" dirty="0" lang="en-US">
              <a:solidFill>
                <a:srgbClr val="FF0000"/>
              </a:solidFill>
              <a:latin typeface="+mn-lt"/>
              <a:ea typeface="黑体" panose="02010609060101010101" pitchFamily="2" charset="-122"/>
            </a:endParaRPr>
          </a:p>
        </p:txBody>
      </p:sp>
      <p:sp>
        <p:nvSpPr>
          <p:cNvPr id="1051642" name="Text Box 26"/>
          <p:cNvSpPr txBox="1">
            <a:spLocks noChangeArrowheads="1"/>
          </p:cNvSpPr>
          <p:nvPr/>
        </p:nvSpPr>
        <p:spPr bwMode="auto">
          <a:xfrm>
            <a:off x="3144177" y="3478163"/>
            <a:ext cx="1186543" cy="369332"/>
          </a:xfrm>
          <a:prstGeom prst="rect"/>
          <a:noFill/>
          <a:ln>
            <a:noFill/>
          </a:ln>
          <a:effectLst/>
        </p:spPr>
        <p:txBody>
          <a:bodyPr wrap="none">
            <a:spAutoFit/>
          </a:bodyPr>
          <a:p>
            <a:r>
              <a:rPr altLang="zh-CN" b="1" lang="en-US">
                <a:solidFill>
                  <a:srgbClr val="000099"/>
                </a:solidFill>
                <a:latin typeface="+mn-lt"/>
                <a:ea typeface="黑体" panose="02010609060101010101" pitchFamily="2" charset="-122"/>
              </a:rPr>
              <a:t>L</a:t>
            </a:r>
            <a:r>
              <a:rPr altLang="zh-CN" baseline="-25000" b="1" lang="en-US">
                <a:solidFill>
                  <a:srgbClr val="000099"/>
                </a:solidFill>
                <a:latin typeface="+mn-lt"/>
                <a:ea typeface="黑体" panose="02010609060101010101" pitchFamily="2" charset="-122"/>
              </a:rPr>
              <a:t>1</a:t>
            </a:r>
            <a:r>
              <a:rPr altLang="zh-CN" b="1" lang="en-US">
                <a:solidFill>
                  <a:srgbClr val="000099"/>
                </a:solidFill>
                <a:latin typeface="+mn-lt"/>
                <a:ea typeface="黑体" panose="02010609060101010101" pitchFamily="2" charset="-122"/>
              </a:rPr>
              <a:t> = 1501</a:t>
            </a:r>
            <a:endParaRPr altLang="zh-CN" b="1" lang="en-US">
              <a:solidFill>
                <a:srgbClr val="000099"/>
              </a:solidFill>
              <a:latin typeface="+mn-lt"/>
              <a:ea typeface="黑体" panose="02010609060101010101" pitchFamily="2" charset="-122"/>
            </a:endParaRPr>
          </a:p>
        </p:txBody>
      </p:sp>
      <p:sp>
        <p:nvSpPr>
          <p:cNvPr id="1051643" name="Text Box 27"/>
          <p:cNvSpPr txBox="1">
            <a:spLocks noChangeArrowheads="1"/>
          </p:cNvSpPr>
          <p:nvPr/>
        </p:nvSpPr>
        <p:spPr bwMode="auto">
          <a:xfrm>
            <a:off x="6107378" y="3478163"/>
            <a:ext cx="1186543" cy="369332"/>
          </a:xfrm>
          <a:prstGeom prst="rect"/>
          <a:noFill/>
          <a:ln>
            <a:noFill/>
          </a:ln>
          <a:effectLst/>
        </p:spPr>
        <p:txBody>
          <a:bodyPr wrap="none">
            <a:spAutoFit/>
          </a:bodyPr>
          <a:p>
            <a:r>
              <a:rPr altLang="zh-CN" b="1" lang="en-US">
                <a:solidFill>
                  <a:srgbClr val="000099"/>
                </a:solidFill>
                <a:latin typeface="+mn-lt"/>
                <a:ea typeface="黑体" panose="02010609060101010101" pitchFamily="2" charset="-122"/>
              </a:rPr>
              <a:t>L</a:t>
            </a:r>
            <a:r>
              <a:rPr altLang="zh-CN" baseline="-25000" b="1" lang="en-US">
                <a:solidFill>
                  <a:srgbClr val="000099"/>
                </a:solidFill>
                <a:latin typeface="+mn-lt"/>
                <a:ea typeface="黑体" panose="02010609060101010101" pitchFamily="2" charset="-122"/>
              </a:rPr>
              <a:t>2</a:t>
            </a:r>
            <a:r>
              <a:rPr altLang="zh-CN" b="1" lang="en-US">
                <a:solidFill>
                  <a:srgbClr val="000099"/>
                </a:solidFill>
                <a:latin typeface="+mn-lt"/>
                <a:ea typeface="黑体" panose="02010609060101010101" pitchFamily="2" charset="-122"/>
              </a:rPr>
              <a:t> = 3501</a:t>
            </a:r>
            <a:endParaRPr altLang="zh-CN" b="1" lang="en-US">
              <a:solidFill>
                <a:srgbClr val="000099"/>
              </a:solidFill>
              <a:latin typeface="+mn-lt"/>
              <a:ea typeface="黑体" panose="02010609060101010101" pitchFamily="2" charset="-122"/>
            </a:endParaRPr>
          </a:p>
        </p:txBody>
      </p:sp>
      <p:sp>
        <p:nvSpPr>
          <p:cNvPr id="1051644" name="Text Box 28"/>
          <p:cNvSpPr txBox="1">
            <a:spLocks noChangeArrowheads="1"/>
          </p:cNvSpPr>
          <p:nvPr/>
        </p:nvSpPr>
        <p:spPr bwMode="auto">
          <a:xfrm>
            <a:off x="4953000" y="3478163"/>
            <a:ext cx="1212191" cy="369332"/>
          </a:xfrm>
          <a:prstGeom prst="rect"/>
          <a:noFill/>
          <a:ln>
            <a:noFill/>
          </a:ln>
          <a:effectLst/>
        </p:spPr>
        <p:txBody>
          <a:bodyPr wrap="none">
            <a:spAutoFit/>
          </a:bodyPr>
          <a:p>
            <a:r>
              <a:rPr altLang="zh-CN" b="1" dirty="0" lang="en-US">
                <a:solidFill>
                  <a:srgbClr val="000099"/>
                </a:solidFill>
                <a:latin typeface="+mn-lt"/>
                <a:ea typeface="黑体" panose="02010609060101010101" pitchFamily="2" charset="-122"/>
              </a:rPr>
              <a:t>R</a:t>
            </a:r>
            <a:r>
              <a:rPr altLang="zh-CN" baseline="-25000" b="1" dirty="0" lang="en-US">
                <a:solidFill>
                  <a:srgbClr val="000099"/>
                </a:solidFill>
                <a:latin typeface="+mn-lt"/>
                <a:ea typeface="黑体" panose="02010609060101010101" pitchFamily="2" charset="-122"/>
              </a:rPr>
              <a:t>1</a:t>
            </a:r>
            <a:r>
              <a:rPr altLang="zh-CN" b="1" dirty="0" lang="en-US">
                <a:solidFill>
                  <a:srgbClr val="000099"/>
                </a:solidFill>
                <a:latin typeface="+mn-lt"/>
                <a:ea typeface="黑体" panose="02010609060101010101" pitchFamily="2" charset="-122"/>
              </a:rPr>
              <a:t> = 3001</a:t>
            </a:r>
            <a:endParaRPr altLang="zh-CN" b="1" dirty="0" lang="en-US">
              <a:solidFill>
                <a:srgbClr val="000099"/>
              </a:solidFill>
              <a:latin typeface="+mn-lt"/>
              <a:ea typeface="黑体" panose="02010609060101010101" pitchFamily="2" charset="-122"/>
            </a:endParaRPr>
          </a:p>
        </p:txBody>
      </p:sp>
      <p:sp>
        <p:nvSpPr>
          <p:cNvPr id="1051645" name="Text Box 29"/>
          <p:cNvSpPr txBox="1">
            <a:spLocks noChangeArrowheads="1"/>
          </p:cNvSpPr>
          <p:nvPr/>
        </p:nvSpPr>
        <p:spPr bwMode="auto">
          <a:xfrm>
            <a:off x="8687085" y="3456677"/>
            <a:ext cx="1212191" cy="369332"/>
          </a:xfrm>
          <a:prstGeom prst="rect"/>
          <a:noFill/>
          <a:ln>
            <a:noFill/>
          </a:ln>
          <a:effectLst/>
        </p:spPr>
        <p:txBody>
          <a:bodyPr wrap="none">
            <a:spAutoFit/>
          </a:bodyPr>
          <a:p>
            <a:r>
              <a:rPr altLang="zh-CN" b="1" dirty="0" lang="en-US">
                <a:solidFill>
                  <a:srgbClr val="000099"/>
                </a:solidFill>
                <a:latin typeface="+mn-lt"/>
                <a:ea typeface="黑体" panose="02010609060101010101" pitchFamily="2" charset="-122"/>
              </a:rPr>
              <a:t>R</a:t>
            </a:r>
            <a:r>
              <a:rPr altLang="zh-CN" baseline="-25000" b="1" dirty="0" lang="en-US">
                <a:solidFill>
                  <a:srgbClr val="000099"/>
                </a:solidFill>
                <a:latin typeface="+mn-lt"/>
                <a:ea typeface="黑体" panose="02010609060101010101" pitchFamily="2" charset="-122"/>
              </a:rPr>
              <a:t>1</a:t>
            </a:r>
            <a:r>
              <a:rPr altLang="zh-CN" b="1" dirty="0" lang="en-US">
                <a:solidFill>
                  <a:srgbClr val="000099"/>
                </a:solidFill>
                <a:latin typeface="+mn-lt"/>
                <a:ea typeface="黑体" panose="02010609060101010101" pitchFamily="2" charset="-122"/>
              </a:rPr>
              <a:t> = 4501</a:t>
            </a:r>
            <a:endParaRPr altLang="zh-CN" b="1" dirty="0" lang="en-US">
              <a:solidFill>
                <a:srgbClr val="000099"/>
              </a:solidFill>
              <a:latin typeface="+mn-lt"/>
              <a:ea typeface="黑体" panose="02010609060101010101" pitchFamily="2" charset="-122"/>
            </a:endParaRPr>
          </a:p>
        </p:txBody>
      </p:sp>
      <p:sp>
        <p:nvSpPr>
          <p:cNvPr id="1051646" name="Line 5"/>
          <p:cNvSpPr>
            <a:spLocks noChangeShapeType="1"/>
          </p:cNvSpPr>
          <p:nvPr/>
        </p:nvSpPr>
        <p:spPr bwMode="auto">
          <a:xfrm>
            <a:off x="325004" y="2566367"/>
            <a:ext cx="2263246" cy="0"/>
          </a:xfrm>
          <a:prstGeom prst="line"/>
          <a:noFill/>
          <a:ln w="19050">
            <a:solidFill>
              <a:schemeClr val="tx1"/>
            </a:solidFill>
            <a:round/>
            <a:headEnd type="triangle" w="sm" len="med"/>
            <a:tailEnd type="triangle" w="sm" len="med"/>
          </a:ln>
          <a:effectLst/>
        </p:spPr>
        <p:txBody>
          <a:bodyPr/>
          <a:p>
            <a:endParaRPr altLang="en-US" b="1" lang="zh-CN">
              <a:solidFill>
                <a:srgbClr val="000099"/>
              </a:solidFill>
              <a:latin typeface="+mn-lt"/>
              <a:ea typeface="黑体" panose="02010609060101010101" pitchFamily="2" charset="-122"/>
            </a:endParaRPr>
          </a:p>
        </p:txBody>
      </p:sp>
      <p:sp>
        <p:nvSpPr>
          <p:cNvPr id="1051647" name="Text Box 9"/>
          <p:cNvSpPr txBox="1">
            <a:spLocks noChangeArrowheads="1"/>
          </p:cNvSpPr>
          <p:nvPr/>
        </p:nvSpPr>
        <p:spPr bwMode="auto">
          <a:xfrm>
            <a:off x="2722493" y="2496517"/>
            <a:ext cx="646331" cy="646331"/>
          </a:xfrm>
          <a:prstGeom prst="rect"/>
          <a:noFill/>
          <a:ln>
            <a:noFill/>
          </a:ln>
          <a:effectLst/>
        </p:spPr>
        <p:txBody>
          <a:bodyPr wrap="none">
            <a:spAutoFit/>
          </a:bodyPr>
          <a:p>
            <a:r>
              <a:rPr altLang="zh-CN" b="1" dirty="0" sz="3600" lang="en-US">
                <a:solidFill>
                  <a:srgbClr val="000099"/>
                </a:solidFill>
                <a:latin typeface="+mn-lt"/>
                <a:ea typeface="黑体" panose="02010609060101010101" pitchFamily="2" charset="-122"/>
              </a:rPr>
              <a:t>…</a:t>
            </a:r>
            <a:endParaRPr altLang="zh-CN" b="1" dirty="0" sz="3600" lang="en-US">
              <a:solidFill>
                <a:srgbClr val="000099"/>
              </a:solidFill>
              <a:latin typeface="+mn-lt"/>
              <a:ea typeface="黑体" panose="02010609060101010101" pitchFamily="2" charset="-122"/>
            </a:endParaRPr>
          </a:p>
        </p:txBody>
      </p:sp>
      <p:sp>
        <p:nvSpPr>
          <p:cNvPr id="1051648" name="Text Box 10"/>
          <p:cNvSpPr txBox="1">
            <a:spLocks noChangeArrowheads="1"/>
          </p:cNvSpPr>
          <p:nvPr/>
        </p:nvSpPr>
        <p:spPr bwMode="auto">
          <a:xfrm>
            <a:off x="5745088" y="2401267"/>
            <a:ext cx="748923" cy="769441"/>
          </a:xfrm>
          <a:prstGeom prst="rect"/>
          <a:noFill/>
          <a:ln>
            <a:noFill/>
          </a:ln>
          <a:effectLst/>
        </p:spPr>
        <p:txBody>
          <a:bodyPr wrap="none">
            <a:spAutoFit/>
          </a:bodyPr>
          <a:p>
            <a:r>
              <a:rPr altLang="zh-CN" b="1" dirty="0" sz="4400" lang="en-US">
                <a:solidFill>
                  <a:srgbClr val="000099"/>
                </a:solidFill>
                <a:latin typeface="+mn-lt"/>
                <a:ea typeface="黑体" panose="02010609060101010101" pitchFamily="2" charset="-122"/>
              </a:rPr>
              <a:t>…</a:t>
            </a:r>
            <a:endParaRPr altLang="zh-CN" b="1" dirty="0" sz="4400" lang="en-US">
              <a:solidFill>
                <a:srgbClr val="000099"/>
              </a:solidFill>
              <a:latin typeface="+mn-lt"/>
              <a:ea typeface="黑体" panose="02010609060101010101" pitchFamily="2" charset="-122"/>
            </a:endParaRPr>
          </a:p>
        </p:txBody>
      </p:sp>
      <p:sp>
        <p:nvSpPr>
          <p:cNvPr id="1051649" name="Line 11"/>
          <p:cNvSpPr>
            <a:spLocks noChangeShapeType="1"/>
          </p:cNvSpPr>
          <p:nvPr/>
        </p:nvSpPr>
        <p:spPr bwMode="auto">
          <a:xfrm flipH="1">
            <a:off x="344488" y="2469530"/>
            <a:ext cx="0" cy="265112"/>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650" name="Text Box 12"/>
          <p:cNvSpPr txBox="1">
            <a:spLocks noChangeArrowheads="1"/>
          </p:cNvSpPr>
          <p:nvPr/>
        </p:nvSpPr>
        <p:spPr bwMode="auto">
          <a:xfrm>
            <a:off x="715396" y="2371105"/>
            <a:ext cx="1425390" cy="338554"/>
          </a:xfrm>
          <a:prstGeom prst="rect"/>
          <a:solidFill>
            <a:schemeClr val="bg1"/>
          </a:solidFill>
          <a:ln>
            <a:noFill/>
          </a:ln>
          <a:effectLst/>
        </p:spPr>
        <p:txBody>
          <a:bodyPr wrap="none">
            <a:spAutoFit/>
          </a:bodyPr>
          <a:p>
            <a:r>
              <a:rPr altLang="en-US" b="1" sz="1600" lang="zh-CN">
                <a:solidFill>
                  <a:srgbClr val="000099"/>
                </a:solidFill>
                <a:latin typeface="+mn-lt"/>
                <a:ea typeface="黑体" panose="02010609060101010101" pitchFamily="2" charset="-122"/>
              </a:rPr>
              <a:t>连续的字节流</a:t>
            </a:r>
            <a:endParaRPr altLang="en-US" b="1" sz="1600" lang="zh-CN">
              <a:solidFill>
                <a:srgbClr val="000099"/>
              </a:solidFill>
              <a:latin typeface="+mn-lt"/>
              <a:ea typeface="黑体" panose="02010609060101010101" pitchFamily="2" charset="-122"/>
            </a:endParaRPr>
          </a:p>
        </p:txBody>
      </p:sp>
      <p:sp>
        <p:nvSpPr>
          <p:cNvPr id="1051651" name="Line 14"/>
          <p:cNvSpPr>
            <a:spLocks noChangeShapeType="1"/>
          </p:cNvSpPr>
          <p:nvPr/>
        </p:nvSpPr>
        <p:spPr bwMode="auto">
          <a:xfrm flipV="1">
            <a:off x="2638123" y="3045792"/>
            <a:ext cx="0" cy="431800"/>
          </a:xfrm>
          <a:prstGeom prst="line"/>
          <a:noFill/>
          <a:ln w="28575">
            <a:solidFill>
              <a:srgbClr val="FF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652" name="Text Box 16"/>
          <p:cNvSpPr txBox="1">
            <a:spLocks noChangeArrowheads="1"/>
          </p:cNvSpPr>
          <p:nvPr/>
        </p:nvSpPr>
        <p:spPr bwMode="auto">
          <a:xfrm>
            <a:off x="1200377" y="2660030"/>
            <a:ext cx="492443" cy="461665"/>
          </a:xfrm>
          <a:prstGeom prst="rect"/>
          <a:noFill/>
          <a:ln>
            <a:noFill/>
          </a:ln>
          <a:effectLst/>
        </p:spPr>
        <p:txBody>
          <a:bodyPr wrap="none">
            <a:spAutoFit/>
          </a:bodyPr>
          <a:p>
            <a:r>
              <a:rPr altLang="zh-CN" b="1" sz="2400" lang="en-US">
                <a:solidFill>
                  <a:srgbClr val="000099"/>
                </a:solidFill>
                <a:latin typeface="+mn-lt"/>
                <a:ea typeface="黑体" panose="02010609060101010101" pitchFamily="2" charset="-122"/>
              </a:rPr>
              <a:t>…</a:t>
            </a:r>
            <a:endParaRPr altLang="zh-CN" b="1" sz="2400" lang="en-US">
              <a:solidFill>
                <a:srgbClr val="000099"/>
              </a:solidFill>
              <a:latin typeface="+mn-lt"/>
              <a:ea typeface="黑体" panose="02010609060101010101" pitchFamily="2" charset="-122"/>
            </a:endParaRPr>
          </a:p>
        </p:txBody>
      </p:sp>
      <p:sp>
        <p:nvSpPr>
          <p:cNvPr id="1051653" name="Text Box 17"/>
          <p:cNvSpPr txBox="1">
            <a:spLocks noChangeArrowheads="1"/>
          </p:cNvSpPr>
          <p:nvPr/>
        </p:nvSpPr>
        <p:spPr bwMode="auto">
          <a:xfrm>
            <a:off x="4320079" y="2660030"/>
            <a:ext cx="492443" cy="461665"/>
          </a:xfrm>
          <a:prstGeom prst="rect"/>
          <a:noFill/>
          <a:ln>
            <a:noFill/>
          </a:ln>
          <a:effectLst/>
        </p:spPr>
        <p:txBody>
          <a:bodyPr wrap="none">
            <a:spAutoFit/>
          </a:bodyPr>
          <a:p>
            <a:r>
              <a:rPr altLang="zh-CN" b="1" sz="2400" lang="en-US">
                <a:solidFill>
                  <a:srgbClr val="000099"/>
                </a:solidFill>
                <a:latin typeface="+mn-lt"/>
                <a:ea typeface="黑体" panose="02010609060101010101" pitchFamily="2" charset="-122"/>
              </a:rPr>
              <a:t>…</a:t>
            </a:r>
            <a:endParaRPr altLang="zh-CN" b="1" sz="2400" lang="en-US">
              <a:solidFill>
                <a:srgbClr val="000099"/>
              </a:solidFill>
              <a:latin typeface="+mn-lt"/>
              <a:ea typeface="黑体" panose="02010609060101010101" pitchFamily="2" charset="-122"/>
            </a:endParaRPr>
          </a:p>
        </p:txBody>
      </p:sp>
      <p:sp>
        <p:nvSpPr>
          <p:cNvPr id="1051654" name="Text Box 18"/>
          <p:cNvSpPr txBox="1">
            <a:spLocks noChangeArrowheads="1"/>
          </p:cNvSpPr>
          <p:nvPr/>
        </p:nvSpPr>
        <p:spPr bwMode="auto">
          <a:xfrm>
            <a:off x="7830175" y="2660030"/>
            <a:ext cx="492443" cy="461665"/>
          </a:xfrm>
          <a:prstGeom prst="rect"/>
          <a:noFill/>
          <a:ln>
            <a:noFill/>
          </a:ln>
          <a:effectLst/>
        </p:spPr>
        <p:txBody>
          <a:bodyPr wrap="none">
            <a:spAutoFit/>
          </a:bodyPr>
          <a:p>
            <a:r>
              <a:rPr altLang="zh-CN" b="1" sz="2400" lang="en-US">
                <a:solidFill>
                  <a:srgbClr val="000099"/>
                </a:solidFill>
                <a:latin typeface="+mn-lt"/>
                <a:ea typeface="黑体" panose="02010609060101010101" pitchFamily="2" charset="-122"/>
              </a:rPr>
              <a:t>…</a:t>
            </a:r>
            <a:endParaRPr altLang="zh-CN" b="1" sz="2400" lang="en-US">
              <a:solidFill>
                <a:srgbClr val="000099"/>
              </a:solidFill>
              <a:latin typeface="+mn-lt"/>
              <a:ea typeface="黑体" panose="02010609060101010101" pitchFamily="2" charset="-122"/>
            </a:endParaRPr>
          </a:p>
        </p:txBody>
      </p:sp>
      <p:sp>
        <p:nvSpPr>
          <p:cNvPr id="1051655" name="Line 20"/>
          <p:cNvSpPr>
            <a:spLocks noChangeShapeType="1"/>
          </p:cNvSpPr>
          <p:nvPr/>
        </p:nvSpPr>
        <p:spPr bwMode="auto">
          <a:xfrm flipV="1">
            <a:off x="3757708" y="3045792"/>
            <a:ext cx="0" cy="431800"/>
          </a:xfrm>
          <a:prstGeom prst="line"/>
          <a:noFill/>
          <a:ln w="28575">
            <a:solidFill>
              <a:srgbClr val="FF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656" name="Line 21"/>
          <p:cNvSpPr>
            <a:spLocks noChangeShapeType="1"/>
          </p:cNvSpPr>
          <p:nvPr/>
        </p:nvSpPr>
        <p:spPr bwMode="auto">
          <a:xfrm flipV="1">
            <a:off x="5707952" y="3045792"/>
            <a:ext cx="0" cy="431800"/>
          </a:xfrm>
          <a:prstGeom prst="line"/>
          <a:noFill/>
          <a:ln w="28575">
            <a:solidFill>
              <a:srgbClr val="FF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657" name="Line 22"/>
          <p:cNvSpPr>
            <a:spLocks noChangeShapeType="1"/>
          </p:cNvSpPr>
          <p:nvPr/>
        </p:nvSpPr>
        <p:spPr bwMode="auto">
          <a:xfrm flipV="1">
            <a:off x="6722629" y="3045792"/>
            <a:ext cx="0" cy="431800"/>
          </a:xfrm>
          <a:prstGeom prst="line"/>
          <a:noFill/>
          <a:ln w="28575">
            <a:solidFill>
              <a:srgbClr val="FF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658" name="Line 23"/>
          <p:cNvSpPr>
            <a:spLocks noChangeShapeType="1"/>
          </p:cNvSpPr>
          <p:nvPr/>
        </p:nvSpPr>
        <p:spPr bwMode="auto">
          <a:xfrm flipV="1">
            <a:off x="9529329" y="3045792"/>
            <a:ext cx="0" cy="431800"/>
          </a:xfrm>
          <a:prstGeom prst="line"/>
          <a:noFill/>
          <a:ln w="28575">
            <a:solidFill>
              <a:srgbClr val="FF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659" name="Text Box 24"/>
          <p:cNvSpPr txBox="1">
            <a:spLocks noChangeArrowheads="1"/>
          </p:cNvSpPr>
          <p:nvPr/>
        </p:nvSpPr>
        <p:spPr bwMode="auto">
          <a:xfrm>
            <a:off x="3835098" y="2358405"/>
            <a:ext cx="1425390" cy="338554"/>
          </a:xfrm>
          <a:prstGeom prst="rect"/>
          <a:noFill/>
          <a:ln>
            <a:noFill/>
          </a:ln>
          <a:effectLst/>
        </p:spPr>
        <p:txBody>
          <a:bodyPr wrap="none">
            <a:spAutoFit/>
          </a:bodyPr>
          <a:p>
            <a:r>
              <a:rPr altLang="en-US" b="1" sz="1600" lang="zh-CN">
                <a:solidFill>
                  <a:srgbClr val="000099"/>
                </a:solidFill>
                <a:latin typeface="+mn-lt"/>
                <a:ea typeface="黑体" panose="02010609060101010101" pitchFamily="2" charset="-122"/>
              </a:rPr>
              <a:t>第一个字节块</a:t>
            </a:r>
            <a:endParaRPr altLang="en-US" b="1" sz="1600" lang="zh-CN">
              <a:solidFill>
                <a:srgbClr val="000099"/>
              </a:solidFill>
              <a:latin typeface="+mn-lt"/>
              <a:ea typeface="黑体" panose="02010609060101010101" pitchFamily="2" charset="-122"/>
            </a:endParaRPr>
          </a:p>
        </p:txBody>
      </p:sp>
      <p:sp>
        <p:nvSpPr>
          <p:cNvPr id="1051660" name="Text Box 25"/>
          <p:cNvSpPr txBox="1">
            <a:spLocks noChangeArrowheads="1"/>
          </p:cNvSpPr>
          <p:nvPr/>
        </p:nvSpPr>
        <p:spPr bwMode="auto">
          <a:xfrm>
            <a:off x="7307358" y="2348880"/>
            <a:ext cx="1425390" cy="338554"/>
          </a:xfrm>
          <a:prstGeom prst="rect"/>
          <a:noFill/>
          <a:ln>
            <a:noFill/>
          </a:ln>
          <a:effectLst/>
        </p:spPr>
        <p:txBody>
          <a:bodyPr wrap="none">
            <a:spAutoFit/>
          </a:bodyPr>
          <a:p>
            <a:r>
              <a:rPr altLang="en-US" b="1" sz="1600" lang="zh-CN">
                <a:solidFill>
                  <a:srgbClr val="000099"/>
                </a:solidFill>
                <a:latin typeface="+mn-lt"/>
                <a:ea typeface="黑体" panose="02010609060101010101" pitchFamily="2" charset="-122"/>
              </a:rPr>
              <a:t>第二个字节块</a:t>
            </a:r>
            <a:endParaRPr altLang="en-US" b="1" sz="1600" lang="zh-CN">
              <a:solidFill>
                <a:srgbClr val="000099"/>
              </a:solidFill>
              <a:latin typeface="+mn-lt"/>
              <a:ea typeface="黑体" panose="02010609060101010101" pitchFamily="2" charset="-122"/>
            </a:endParaRPr>
          </a:p>
        </p:txBody>
      </p:sp>
      <p:sp>
        <p:nvSpPr>
          <p:cNvPr id="1051661" name="Text Box 30"/>
          <p:cNvSpPr txBox="1">
            <a:spLocks noChangeArrowheads="1"/>
          </p:cNvSpPr>
          <p:nvPr/>
        </p:nvSpPr>
        <p:spPr bwMode="auto">
          <a:xfrm>
            <a:off x="488504" y="4098925"/>
            <a:ext cx="9145016" cy="1938992"/>
          </a:xfrm>
          <a:prstGeom prst="rect"/>
          <a:solidFill>
            <a:srgbClr val="FFFF66"/>
          </a:solidFill>
          <a:ln w="9525">
            <a:solidFill>
              <a:schemeClr val="folHlink"/>
            </a:solidFill>
            <a:miter lim="800000"/>
          </a:ln>
          <a:effectLst/>
        </p:spPr>
        <p:txBody>
          <a:bodyPr wrap="square">
            <a:spAutoFit/>
          </a:bodyPr>
          <a:p>
            <a:r>
              <a:rPr altLang="en-US" b="1" dirty="0" sz="2400" lang="zh-CN" smtClean="0">
                <a:solidFill>
                  <a:srgbClr val="000099"/>
                </a:solidFill>
                <a:latin typeface="+mn-lt"/>
                <a:ea typeface="黑体" panose="02010609060101010101" pitchFamily="2" charset="-122"/>
              </a:rPr>
              <a:t>和</a:t>
            </a:r>
            <a:r>
              <a:rPr altLang="en-US" b="1" dirty="0" sz="2400" lang="zh-CN">
                <a:solidFill>
                  <a:srgbClr val="000099"/>
                </a:solidFill>
                <a:latin typeface="+mn-lt"/>
                <a:ea typeface="黑体" panose="02010609060101010101" pitchFamily="2" charset="-122"/>
              </a:rPr>
              <a:t>前后字节不连续的每一个字节块都有</a:t>
            </a:r>
            <a:r>
              <a:rPr altLang="en-US" b="1" dirty="0" sz="2400" lang="zh-CN">
                <a:solidFill>
                  <a:srgbClr val="FF0000"/>
                </a:solidFill>
                <a:latin typeface="+mn-lt"/>
                <a:ea typeface="黑体" panose="02010609060101010101" pitchFamily="2" charset="-122"/>
              </a:rPr>
              <a:t>两个边界</a:t>
            </a:r>
            <a:r>
              <a:rPr altLang="en-US" b="1" dirty="0" sz="2400" lang="zh-CN" smtClean="0">
                <a:solidFill>
                  <a:srgbClr val="FF0000"/>
                </a:solidFill>
                <a:latin typeface="+mn-lt"/>
                <a:ea typeface="黑体" panose="02010609060101010101" pitchFamily="2" charset="-122"/>
              </a:rPr>
              <a:t>：边界</a:t>
            </a:r>
            <a:r>
              <a:rPr altLang="en-US" b="1" dirty="0" sz="2400" lang="zh-CN">
                <a:solidFill>
                  <a:srgbClr val="FF0000"/>
                </a:solidFill>
                <a:latin typeface="+mn-lt"/>
                <a:ea typeface="黑体" panose="02010609060101010101" pitchFamily="2" charset="-122"/>
              </a:rPr>
              <a:t>和</a:t>
            </a:r>
            <a:r>
              <a:rPr altLang="en-US" b="1" dirty="0" sz="2400" lang="zh-CN" smtClean="0">
                <a:solidFill>
                  <a:srgbClr val="FF0000"/>
                </a:solidFill>
                <a:latin typeface="+mn-lt"/>
                <a:ea typeface="黑体" panose="02010609060101010101" pitchFamily="2" charset="-122"/>
              </a:rPr>
              <a:t>右边界</a:t>
            </a:r>
            <a:r>
              <a:rPr altLang="en-US" b="1" dirty="0" sz="2400" lang="zh-CN">
                <a:solidFill>
                  <a:srgbClr val="FF0000"/>
                </a:solidFill>
                <a:latin typeface="+mn-lt"/>
                <a:ea typeface="黑体" panose="02010609060101010101" pitchFamily="2" charset="-122"/>
              </a:rPr>
              <a:t>。</a:t>
            </a:r>
            <a:endParaRPr altLang="en-US" b="1" dirty="0" sz="2400" lang="zh-CN">
              <a:solidFill>
                <a:srgbClr val="FF0000"/>
              </a:solidFill>
              <a:latin typeface="+mn-lt"/>
              <a:ea typeface="黑体" panose="02010609060101010101" pitchFamily="2" charset="-122"/>
            </a:endParaRPr>
          </a:p>
          <a:p>
            <a:pPr indent="-342900" marL="342900">
              <a:buSzPct val="80000"/>
              <a:buFont typeface="Wingdings" panose="05000000000000000000" pitchFamily="2" charset="2"/>
              <a:buChar char="l"/>
            </a:pPr>
            <a:r>
              <a:rPr altLang="en-US" b="1" dirty="0" sz="2400" lang="zh-CN" smtClean="0">
                <a:solidFill>
                  <a:srgbClr val="000099"/>
                </a:solidFill>
                <a:latin typeface="+mn-lt"/>
                <a:ea typeface="黑体" panose="02010609060101010101" pitchFamily="2" charset="-122"/>
              </a:rPr>
              <a:t>第一</a:t>
            </a:r>
            <a:r>
              <a:rPr altLang="en-US" b="1" dirty="0" sz="2400" lang="zh-CN">
                <a:solidFill>
                  <a:srgbClr val="000099"/>
                </a:solidFill>
                <a:latin typeface="+mn-lt"/>
                <a:ea typeface="黑体" panose="02010609060101010101" pitchFamily="2" charset="-122"/>
              </a:rPr>
              <a:t>个字节块的左边界 </a:t>
            </a:r>
            <a:r>
              <a:rPr altLang="zh-CN" b="1" dirty="0" sz="2400" lang="en-US">
                <a:solidFill>
                  <a:srgbClr val="000099"/>
                </a:solidFill>
                <a:latin typeface="+mn-lt"/>
                <a:ea typeface="黑体" panose="02010609060101010101" pitchFamily="2" charset="-122"/>
              </a:rPr>
              <a:t>L</a:t>
            </a:r>
            <a:r>
              <a:rPr altLang="zh-CN" baseline="-25000" b="1" dirty="0" sz="2400" lang="en-US">
                <a:solidFill>
                  <a:srgbClr val="000099"/>
                </a:solidFill>
                <a:latin typeface="+mn-lt"/>
                <a:ea typeface="黑体" panose="02010609060101010101" pitchFamily="2" charset="-122"/>
              </a:rPr>
              <a:t>1</a:t>
            </a:r>
            <a:r>
              <a:rPr altLang="zh-CN" b="1" dirty="0" sz="2400" lang="en-US">
                <a:solidFill>
                  <a:srgbClr val="000099"/>
                </a:solidFill>
                <a:latin typeface="+mn-lt"/>
                <a:ea typeface="黑体" panose="02010609060101010101" pitchFamily="2" charset="-122"/>
              </a:rPr>
              <a:t> = 1501</a:t>
            </a:r>
            <a:r>
              <a:rPr altLang="en-US" b="1" dirty="0" sz="2400" lang="zh-CN">
                <a:solidFill>
                  <a:srgbClr val="000099"/>
                </a:solidFill>
                <a:latin typeface="+mn-lt"/>
                <a:ea typeface="黑体" panose="02010609060101010101" pitchFamily="2" charset="-122"/>
              </a:rPr>
              <a:t>，但右边界 </a:t>
            </a:r>
            <a:r>
              <a:rPr altLang="zh-CN" b="1" dirty="0" sz="2400" lang="en-US">
                <a:solidFill>
                  <a:srgbClr val="000099"/>
                </a:solidFill>
                <a:latin typeface="+mn-lt"/>
                <a:ea typeface="黑体" panose="02010609060101010101" pitchFamily="2" charset="-122"/>
              </a:rPr>
              <a:t>R</a:t>
            </a:r>
            <a:r>
              <a:rPr altLang="zh-CN" baseline="-25000" b="1" dirty="0" sz="2400" lang="en-US">
                <a:solidFill>
                  <a:srgbClr val="000099"/>
                </a:solidFill>
                <a:latin typeface="+mn-lt"/>
                <a:ea typeface="黑体" panose="02010609060101010101" pitchFamily="2" charset="-122"/>
              </a:rPr>
              <a:t>1</a:t>
            </a:r>
            <a:r>
              <a:rPr altLang="zh-CN" b="1" dirty="0" sz="2400" lang="en-US">
                <a:solidFill>
                  <a:srgbClr val="000099"/>
                </a:solidFill>
                <a:latin typeface="+mn-lt"/>
                <a:ea typeface="黑体" panose="02010609060101010101" pitchFamily="2" charset="-122"/>
              </a:rPr>
              <a:t> = 3001</a:t>
            </a:r>
            <a:r>
              <a:rPr altLang="en-US" b="1" dirty="0" sz="2400" lang="zh-CN" smtClean="0">
                <a:solidFill>
                  <a:srgbClr val="000099"/>
                </a:solidFill>
                <a:latin typeface="+mn-lt"/>
                <a:ea typeface="黑体" panose="02010609060101010101" pitchFamily="2" charset="-122"/>
              </a:rPr>
              <a:t>。左边界</a:t>
            </a:r>
            <a:r>
              <a:rPr altLang="en-US" b="1" dirty="0" sz="2400" lang="zh-CN">
                <a:solidFill>
                  <a:srgbClr val="000099"/>
                </a:solidFill>
                <a:latin typeface="+mn-lt"/>
                <a:ea typeface="黑体" panose="02010609060101010101" pitchFamily="2" charset="-122"/>
              </a:rPr>
              <a:t>指出字节块的第一个字节的序号，但右边界减 </a:t>
            </a:r>
            <a:r>
              <a:rPr altLang="zh-CN" b="1" dirty="0" sz="2400" lang="en-US">
                <a:solidFill>
                  <a:srgbClr val="000099"/>
                </a:solidFill>
                <a:latin typeface="+mn-lt"/>
                <a:ea typeface="黑体" panose="02010609060101010101" pitchFamily="2" charset="-122"/>
              </a:rPr>
              <a:t>1 </a:t>
            </a:r>
            <a:r>
              <a:rPr altLang="en-US" b="1" dirty="0" sz="2400" lang="zh-CN" smtClean="0">
                <a:solidFill>
                  <a:srgbClr val="000099"/>
                </a:solidFill>
                <a:latin typeface="+mn-lt"/>
                <a:ea typeface="黑体" panose="02010609060101010101" pitchFamily="2" charset="-122"/>
              </a:rPr>
              <a:t>才是字节</a:t>
            </a:r>
            <a:r>
              <a:rPr altLang="en-US" b="1" dirty="0" sz="2400" lang="zh-CN">
                <a:solidFill>
                  <a:srgbClr val="000099"/>
                </a:solidFill>
                <a:latin typeface="+mn-lt"/>
                <a:ea typeface="黑体" panose="02010609060101010101" pitchFamily="2" charset="-122"/>
              </a:rPr>
              <a:t>块中的最后一个序号</a:t>
            </a:r>
            <a:r>
              <a:rPr altLang="en-US" b="1" dirty="0" sz="2400" lang="zh-CN" smtClean="0">
                <a:solidFill>
                  <a:srgbClr val="000099"/>
                </a:solidFill>
                <a:latin typeface="+mn-lt"/>
                <a:ea typeface="黑体" panose="02010609060101010101" pitchFamily="2" charset="-122"/>
              </a:rPr>
              <a:t>。</a:t>
            </a:r>
            <a:endParaRPr altLang="zh-CN" b="1" dirty="0" sz="2400" lang="en-US" smtClean="0">
              <a:solidFill>
                <a:srgbClr val="000099"/>
              </a:solidFill>
              <a:latin typeface="+mn-lt"/>
              <a:ea typeface="黑体" panose="02010609060101010101" pitchFamily="2" charset="-122"/>
            </a:endParaRPr>
          </a:p>
          <a:p>
            <a:pPr indent="-342900" marL="342900">
              <a:buSzPct val="80000"/>
              <a:buFont typeface="Wingdings" panose="05000000000000000000" pitchFamily="2" charset="2"/>
              <a:buChar char="l"/>
            </a:pPr>
            <a:r>
              <a:rPr altLang="en-US" b="1" dirty="0" sz="2400" lang="zh-CN" smtClean="0">
                <a:solidFill>
                  <a:srgbClr val="000099"/>
                </a:solidFill>
                <a:latin typeface="+mn-lt"/>
                <a:ea typeface="黑体" panose="02010609060101010101" pitchFamily="2" charset="-122"/>
              </a:rPr>
              <a:t>第二</a:t>
            </a:r>
            <a:r>
              <a:rPr altLang="en-US" b="1" dirty="0" sz="2400" lang="zh-CN">
                <a:solidFill>
                  <a:srgbClr val="000099"/>
                </a:solidFill>
                <a:latin typeface="+mn-lt"/>
                <a:ea typeface="黑体" panose="02010609060101010101" pitchFamily="2" charset="-122"/>
              </a:rPr>
              <a:t>个字节块的左边界 </a:t>
            </a:r>
            <a:r>
              <a:rPr altLang="zh-CN" b="1" dirty="0" sz="2400" lang="en-US">
                <a:solidFill>
                  <a:srgbClr val="000099"/>
                </a:solidFill>
                <a:latin typeface="+mn-lt"/>
                <a:ea typeface="黑体" panose="02010609060101010101" pitchFamily="2" charset="-122"/>
              </a:rPr>
              <a:t>L</a:t>
            </a:r>
            <a:r>
              <a:rPr altLang="zh-CN" baseline="-25000" b="1" dirty="0" sz="2400" lang="en-US">
                <a:solidFill>
                  <a:srgbClr val="000099"/>
                </a:solidFill>
                <a:latin typeface="+mn-lt"/>
                <a:ea typeface="黑体" panose="02010609060101010101" pitchFamily="2" charset="-122"/>
              </a:rPr>
              <a:t>2</a:t>
            </a:r>
            <a:r>
              <a:rPr altLang="zh-CN" b="1" dirty="0" sz="2400" lang="en-US">
                <a:solidFill>
                  <a:srgbClr val="000099"/>
                </a:solidFill>
                <a:latin typeface="+mn-lt"/>
                <a:ea typeface="黑体" panose="02010609060101010101" pitchFamily="2" charset="-122"/>
              </a:rPr>
              <a:t> = 3501</a:t>
            </a:r>
            <a:r>
              <a:rPr altLang="en-US" b="1" dirty="0" sz="2400" lang="zh-CN">
                <a:solidFill>
                  <a:srgbClr val="000099"/>
                </a:solidFill>
                <a:latin typeface="+mn-lt"/>
                <a:ea typeface="黑体" panose="02010609060101010101" pitchFamily="2" charset="-122"/>
              </a:rPr>
              <a:t>，而右边界 </a:t>
            </a:r>
            <a:r>
              <a:rPr altLang="zh-CN" b="1" dirty="0" sz="2400" lang="en-US">
                <a:solidFill>
                  <a:srgbClr val="000099"/>
                </a:solidFill>
                <a:latin typeface="+mn-lt"/>
                <a:ea typeface="黑体" panose="02010609060101010101" pitchFamily="2" charset="-122"/>
              </a:rPr>
              <a:t>R</a:t>
            </a:r>
            <a:r>
              <a:rPr altLang="zh-CN" baseline="-25000" b="1" dirty="0" sz="2400" lang="en-US">
                <a:solidFill>
                  <a:srgbClr val="000099"/>
                </a:solidFill>
                <a:latin typeface="+mn-lt"/>
                <a:ea typeface="黑体" panose="02010609060101010101" pitchFamily="2" charset="-122"/>
              </a:rPr>
              <a:t>2</a:t>
            </a:r>
            <a:r>
              <a:rPr altLang="zh-CN" b="1" dirty="0" sz="2400" lang="en-US">
                <a:solidFill>
                  <a:srgbClr val="000099"/>
                </a:solidFill>
                <a:latin typeface="+mn-lt"/>
                <a:ea typeface="黑体" panose="02010609060101010101" pitchFamily="2" charset="-122"/>
              </a:rPr>
              <a:t> = 4501</a:t>
            </a:r>
            <a:r>
              <a:rPr altLang="en-US" b="1" dirty="0" sz="2400" lang="zh-CN">
                <a:solidFill>
                  <a:srgbClr val="000099"/>
                </a:solidFill>
                <a:latin typeface="+mn-lt"/>
                <a:ea typeface="黑体" panose="02010609060101010101" pitchFamily="2" charset="-122"/>
              </a:rPr>
              <a:t>。 </a:t>
            </a:r>
            <a:endParaRPr altLang="en-US" b="1" dirty="0" sz="2400" lang="zh-CN">
              <a:solidFill>
                <a:srgbClr val="000099"/>
              </a:solidFill>
              <a:latin typeface="+mn-lt"/>
              <a:ea typeface="黑体" panose="02010609060101010101" pitchFamily="2" charset="-122"/>
            </a:endParaRPr>
          </a:p>
        </p:txBody>
      </p:sp>
      <p:sp>
        <p:nvSpPr>
          <p:cNvPr id="1051662" name="Line 11"/>
          <p:cNvSpPr>
            <a:spLocks noChangeShapeType="1"/>
          </p:cNvSpPr>
          <p:nvPr/>
        </p:nvSpPr>
        <p:spPr bwMode="auto">
          <a:xfrm flipH="1">
            <a:off x="2588250" y="2469530"/>
            <a:ext cx="0" cy="265112"/>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663" name="矩形 1"/>
          <p:cNvSpPr/>
          <p:nvPr/>
        </p:nvSpPr>
        <p:spPr>
          <a:xfrm>
            <a:off x="707062" y="1196752"/>
            <a:ext cx="8744875" cy="954107"/>
          </a:xfrm>
          <a:prstGeom prst="rect"/>
          <a:solidFill>
            <a:srgbClr val="66FF66"/>
          </a:solidFill>
          <a:ln>
            <a:solidFill>
              <a:srgbClr val="003399"/>
            </a:solidFill>
          </a:ln>
        </p:spPr>
        <p:txBody>
          <a:bodyPr wrap="square">
            <a:spAutoFit/>
          </a:bodyPr>
          <a:p>
            <a:r>
              <a:rPr altLang="zh-CN" b="1" dirty="0" sz="2800" lang="en-US" smtClean="0">
                <a:solidFill>
                  <a:srgbClr val="000099"/>
                </a:solidFill>
                <a:latin typeface="+mn-lt"/>
                <a:ea typeface="黑体" panose="02010609060101010101" pitchFamily="2" charset="-122"/>
              </a:rPr>
              <a:t>TCP </a:t>
            </a:r>
            <a:r>
              <a:rPr altLang="zh-CN" b="1" dirty="0" sz="2800" lang="zh-CN" smtClean="0">
                <a:solidFill>
                  <a:srgbClr val="000099"/>
                </a:solidFill>
                <a:latin typeface="+mn-lt"/>
                <a:ea typeface="黑体" panose="02010609060101010101" pitchFamily="2" charset="-122"/>
              </a:rPr>
              <a:t>的</a:t>
            </a:r>
            <a:r>
              <a:rPr altLang="zh-CN" b="1" dirty="0" sz="2800" lang="zh-CN">
                <a:solidFill>
                  <a:srgbClr val="000099"/>
                </a:solidFill>
                <a:latin typeface="+mn-lt"/>
                <a:ea typeface="黑体" panose="02010609060101010101" pitchFamily="2" charset="-122"/>
              </a:rPr>
              <a:t>接收方在接收对方发送过来的数据字节流的序号不连续，结果就形成了一些不连续的字节块</a:t>
            </a:r>
            <a:r>
              <a:rPr altLang="en-US" b="1" dirty="0" sz="2800" lang="zh-CN">
                <a:solidFill>
                  <a:srgbClr val="000099"/>
                </a:solidFill>
                <a:latin typeface="+mn-lt"/>
                <a:ea typeface="黑体" panose="02010609060101010101" pitchFamily="2" charset="-122"/>
              </a:rPr>
              <a:t>。</a:t>
            </a:r>
            <a:endParaRPr altLang="en-US" b="1" dirty="0" sz="2800" lang="zh-CN">
              <a:solidFill>
                <a:srgbClr val="000099"/>
              </a:solidFill>
              <a:latin typeface="+mn-lt"/>
              <a:ea typeface="黑体" panose="0201060906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548" name=""/>
        <p:cNvGrpSpPr/>
        <p:nvPr/>
      </p:nvGrpSpPr>
      <p:grpSpPr>
        <a:xfrm>
          <a:off x="0" y="0"/>
          <a:ext cx="0" cy="0"/>
          <a:chOff x="0" y="0"/>
          <a:chExt cx="0" cy="0"/>
        </a:xfrm>
      </p:grpSpPr>
      <p:sp>
        <p:nvSpPr>
          <p:cNvPr id="1051664" name="Rectangle 2"/>
          <p:cNvSpPr>
            <a:spLocks noGrp="1" noChangeArrowheads="1"/>
          </p:cNvSpPr>
          <p:nvPr>
            <p:ph type="title"/>
          </p:nvPr>
        </p:nvSpPr>
        <p:spPr/>
        <p:txBody>
          <a:bodyPr/>
          <a:p>
            <a:r>
              <a:rPr altLang="zh-CN" dirty="0" lang="en-US"/>
              <a:t>5.6.3  </a:t>
            </a:r>
            <a:r>
              <a:rPr altLang="en-US" dirty="0" lang="zh-CN"/>
              <a:t>选择确认 </a:t>
            </a:r>
            <a:r>
              <a:rPr altLang="zh-CN" dirty="0" lang="en-US" smtClean="0"/>
              <a:t>SACK</a:t>
            </a:r>
            <a:endParaRPr altLang="zh-CN" dirty="0" lang="en-US"/>
          </a:p>
        </p:txBody>
      </p:sp>
      <p:sp>
        <p:nvSpPr>
          <p:cNvPr id="1051665" name="Rectangle 3"/>
          <p:cNvSpPr>
            <a:spLocks noGrp="1" noChangeArrowheads="1"/>
          </p:cNvSpPr>
          <p:nvPr>
            <p:ph idx="1"/>
          </p:nvPr>
        </p:nvSpPr>
        <p:spPr/>
        <p:txBody>
          <a:bodyPr/>
          <a:p>
            <a:r>
              <a:rPr altLang="en-US" dirty="0" lang="zh-CN" smtClean="0"/>
              <a:t>接收</a:t>
            </a:r>
            <a:r>
              <a:rPr altLang="en-US" dirty="0" lang="zh-CN"/>
              <a:t>方收到了和前面的字节流不连续的两个字节块。</a:t>
            </a:r>
            <a:endParaRPr altLang="en-US" dirty="0" lang="zh-CN"/>
          </a:p>
          <a:p>
            <a:r>
              <a:rPr altLang="en-US" dirty="0" lang="zh-CN"/>
              <a:t>如果这些字节的序号都在接收窗口之内，那么接收方就</a:t>
            </a:r>
            <a:r>
              <a:rPr altLang="en-US" dirty="0" lang="zh-CN">
                <a:solidFill>
                  <a:srgbClr val="FF0000"/>
                </a:solidFill>
              </a:rPr>
              <a:t>先收下</a:t>
            </a:r>
            <a:r>
              <a:rPr altLang="en-US" dirty="0" lang="zh-CN"/>
              <a:t>这些数据，</a:t>
            </a:r>
            <a:r>
              <a:rPr altLang="en-US" dirty="0" lang="zh-CN">
                <a:solidFill>
                  <a:srgbClr val="0000FF"/>
                </a:solidFill>
              </a:rPr>
              <a:t>但要把这些信息准确地告诉发送方，使发送方不要再重复发送这些已收到的数据</a:t>
            </a:r>
            <a:r>
              <a:rPr altLang="en-US" dirty="0" lang="zh-CN" smtClean="0">
                <a:solidFill>
                  <a:srgbClr val="0000FF"/>
                </a:solidFill>
              </a:rPr>
              <a:t>。</a:t>
            </a:r>
            <a:endParaRPr altLang="en-US" dirty="0" lang="zh-CN">
              <a:solidFill>
                <a:srgbClr val="0000FF"/>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549" name=""/>
        <p:cNvGrpSpPr/>
        <p:nvPr/>
      </p:nvGrpSpPr>
      <p:grpSpPr>
        <a:xfrm>
          <a:off x="0" y="0"/>
          <a:ext cx="0" cy="0"/>
          <a:chOff x="0" y="0"/>
          <a:chExt cx="0" cy="0"/>
        </a:xfrm>
      </p:grpSpPr>
      <p:sp>
        <p:nvSpPr>
          <p:cNvPr id="1051666" name="Rectangle 2"/>
          <p:cNvSpPr>
            <a:spLocks noGrp="1" noChangeArrowheads="1"/>
          </p:cNvSpPr>
          <p:nvPr>
            <p:ph type="title"/>
          </p:nvPr>
        </p:nvSpPr>
        <p:spPr/>
        <p:txBody>
          <a:bodyPr/>
          <a:p>
            <a:pPr algn="ctr"/>
            <a:r>
              <a:rPr altLang="zh-CN" lang="en-US"/>
              <a:t>RFC 2018 </a:t>
            </a:r>
            <a:r>
              <a:rPr altLang="en-US" lang="zh-CN"/>
              <a:t>的规定</a:t>
            </a:r>
            <a:endParaRPr altLang="en-US" lang="zh-CN"/>
          </a:p>
        </p:txBody>
      </p:sp>
      <p:sp>
        <p:nvSpPr>
          <p:cNvPr id="1051667" name="Rectangle 3"/>
          <p:cNvSpPr>
            <a:spLocks noGrp="1" noChangeArrowheads="1"/>
          </p:cNvSpPr>
          <p:nvPr>
            <p:ph idx="1"/>
          </p:nvPr>
        </p:nvSpPr>
        <p:spPr/>
        <p:txBody>
          <a:bodyPr/>
          <a:p>
            <a:r>
              <a:rPr altLang="en-US" dirty="0" sz="2800" lang="zh-CN"/>
              <a:t>如果要使用选择确认，那么在建立 </a:t>
            </a:r>
            <a:r>
              <a:rPr altLang="zh-CN" dirty="0" sz="2800" lang="en-US"/>
              <a:t>TCP </a:t>
            </a:r>
            <a:r>
              <a:rPr altLang="en-US" dirty="0" sz="2800" lang="zh-CN"/>
              <a:t>连接时，就要在 </a:t>
            </a:r>
            <a:r>
              <a:rPr altLang="zh-CN" dirty="0" sz="2800" lang="en-US"/>
              <a:t>TCP </a:t>
            </a:r>
            <a:r>
              <a:rPr altLang="en-US" dirty="0" sz="2800" lang="zh-CN"/>
              <a:t>首部的选项中加上“允许 </a:t>
            </a:r>
            <a:r>
              <a:rPr altLang="zh-CN" dirty="0" sz="2800" lang="en-US"/>
              <a:t>SACK”</a:t>
            </a:r>
            <a:r>
              <a:rPr altLang="en-US" dirty="0" sz="2800" lang="zh-CN"/>
              <a:t>的选项，而双方必须都事先商定好。</a:t>
            </a:r>
            <a:endParaRPr altLang="en-US" dirty="0" sz="2800" lang="zh-CN"/>
          </a:p>
          <a:p>
            <a:r>
              <a:rPr altLang="en-US" dirty="0" sz="2800" lang="zh-CN"/>
              <a:t>如果使用选择确认，那么原来首部中的“确认号字段”的用法仍然不变。只是以后在 </a:t>
            </a:r>
            <a:r>
              <a:rPr altLang="zh-CN" dirty="0" sz="2800" lang="en-US"/>
              <a:t>TCP </a:t>
            </a:r>
            <a:r>
              <a:rPr altLang="en-US" dirty="0" sz="2800" lang="zh-CN"/>
              <a:t>报文段的首部中都增加了 </a:t>
            </a:r>
            <a:r>
              <a:rPr altLang="zh-CN" dirty="0" sz="2800" lang="en-US"/>
              <a:t>SACK </a:t>
            </a:r>
            <a:r>
              <a:rPr altLang="en-US" dirty="0" sz="2800" lang="zh-CN"/>
              <a:t>选项，以便报告收到的不连续的字节块的边界。</a:t>
            </a:r>
            <a:endParaRPr altLang="en-US" dirty="0" sz="2800" lang="zh-CN"/>
          </a:p>
          <a:p>
            <a:r>
              <a:rPr altLang="en-US" dirty="0" sz="2800" lang="zh-CN"/>
              <a:t>由于首部选项的长度最多只有 </a:t>
            </a:r>
            <a:r>
              <a:rPr altLang="zh-CN" dirty="0" sz="2800" lang="en-US"/>
              <a:t>40 </a:t>
            </a:r>
            <a:r>
              <a:rPr altLang="en-US" dirty="0" sz="2800" lang="zh-CN"/>
              <a:t>字节，而指明一个边界就要用掉 </a:t>
            </a:r>
            <a:r>
              <a:rPr altLang="zh-CN" dirty="0" sz="2800" lang="en-US"/>
              <a:t>4 </a:t>
            </a:r>
            <a:r>
              <a:rPr altLang="en-US" dirty="0" sz="2800" lang="zh-CN"/>
              <a:t>字节，因此在选项中最多只能指明 </a:t>
            </a:r>
            <a:r>
              <a:rPr altLang="zh-CN" dirty="0" sz="2800" lang="en-US"/>
              <a:t>4 </a:t>
            </a:r>
            <a:r>
              <a:rPr altLang="en-US" dirty="0" sz="2800" lang="zh-CN"/>
              <a:t>个字节块的边界信息。</a:t>
            </a:r>
            <a:endParaRPr altLang="en-US" dirty="0" sz="2800" 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550" name=""/>
        <p:cNvGrpSpPr/>
        <p:nvPr/>
      </p:nvGrpSpPr>
      <p:grpSpPr>
        <a:xfrm>
          <a:off x="0" y="0"/>
          <a:ext cx="0" cy="0"/>
          <a:chOff x="0" y="0"/>
          <a:chExt cx="0" cy="0"/>
        </a:xfrm>
      </p:grpSpPr>
      <p:sp>
        <p:nvSpPr>
          <p:cNvPr id="1051668" name="Rectangle 2"/>
          <p:cNvSpPr>
            <a:spLocks noGrp="1" noChangeArrowheads="1"/>
          </p:cNvSpPr>
          <p:nvPr>
            <p:ph type="title"/>
          </p:nvPr>
        </p:nvSpPr>
        <p:spPr/>
        <p:txBody>
          <a:bodyPr/>
          <a:p>
            <a:r>
              <a:rPr altLang="zh-CN" dirty="0" lang="en-US"/>
              <a:t>5.7  </a:t>
            </a:r>
            <a:r>
              <a:rPr altLang="zh-CN" dirty="0" lang="en-US" smtClean="0"/>
              <a:t>TCP </a:t>
            </a:r>
            <a:r>
              <a:rPr altLang="zh-CN" dirty="0" lang="zh-CN" smtClean="0"/>
              <a:t>的</a:t>
            </a:r>
            <a:r>
              <a:rPr altLang="zh-CN" dirty="0" lang="zh-CN"/>
              <a:t>流量控制</a:t>
            </a:r>
            <a:endParaRPr altLang="zh-CN" dirty="0" lang="zh-CN"/>
          </a:p>
        </p:txBody>
      </p:sp>
      <p:sp>
        <p:nvSpPr>
          <p:cNvPr id="1051669" name="Rectangle 3"/>
          <p:cNvSpPr>
            <a:spLocks noGrp="1" noChangeArrowheads="1"/>
          </p:cNvSpPr>
          <p:nvPr>
            <p:ph idx="1"/>
          </p:nvPr>
        </p:nvSpPr>
        <p:spPr/>
        <p:txBody>
          <a:bodyPr/>
          <a:p>
            <a:r>
              <a:rPr altLang="zh-CN" dirty="0" lang="en-US"/>
              <a:t>5.7.1  </a:t>
            </a:r>
            <a:r>
              <a:rPr altLang="zh-CN" dirty="0" lang="zh-CN"/>
              <a:t>利用滑动窗口实现流量控制</a:t>
            </a:r>
            <a:endParaRPr altLang="zh-CN" dirty="0" lang="zh-CN"/>
          </a:p>
          <a:p>
            <a:r>
              <a:rPr altLang="zh-CN" dirty="0" lang="en-US" smtClean="0"/>
              <a:t>5.7.2  TCP </a:t>
            </a:r>
            <a:r>
              <a:rPr altLang="zh-CN" dirty="0" lang="zh-CN" smtClean="0"/>
              <a:t>的</a:t>
            </a:r>
            <a:r>
              <a:rPr altLang="zh-CN" dirty="0" lang="zh-CN"/>
              <a:t>传输效率</a:t>
            </a:r>
            <a:endParaRPr altLang="zh-CN" dirty="0" 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553" name=""/>
        <p:cNvGrpSpPr/>
        <p:nvPr/>
      </p:nvGrpSpPr>
      <p:grpSpPr>
        <a:xfrm>
          <a:off x="0" y="0"/>
          <a:ext cx="0" cy="0"/>
          <a:chOff x="0" y="0"/>
          <a:chExt cx="0" cy="0"/>
        </a:xfrm>
      </p:grpSpPr>
      <p:sp>
        <p:nvSpPr>
          <p:cNvPr id="1051673" name="Rectangle 2"/>
          <p:cNvSpPr>
            <a:spLocks noGrp="1" noChangeArrowheads="1"/>
          </p:cNvSpPr>
          <p:nvPr>
            <p:ph type="title"/>
          </p:nvPr>
        </p:nvSpPr>
        <p:spPr/>
        <p:txBody>
          <a:bodyPr/>
          <a:p>
            <a:r>
              <a:rPr altLang="zh-CN" dirty="0" lang="en-US" smtClean="0"/>
              <a:t>5.7.1  </a:t>
            </a:r>
            <a:r>
              <a:rPr altLang="en-US" dirty="0" lang="zh-CN"/>
              <a:t>利用滑动窗口实现流量控制</a:t>
            </a:r>
            <a:endParaRPr altLang="en-US" dirty="0" lang="zh-CN"/>
          </a:p>
        </p:txBody>
      </p:sp>
      <p:sp>
        <p:nvSpPr>
          <p:cNvPr id="1051674" name="Rectangle 3"/>
          <p:cNvSpPr>
            <a:spLocks noGrp="1" noChangeArrowheads="1"/>
          </p:cNvSpPr>
          <p:nvPr>
            <p:ph idx="1"/>
          </p:nvPr>
        </p:nvSpPr>
        <p:spPr/>
        <p:txBody>
          <a:bodyPr/>
          <a:p>
            <a:r>
              <a:rPr altLang="en-US" dirty="0" lang="zh-CN"/>
              <a:t>一般说来，我们总是希望数据传输得更快一些。但如果发送方把数据发送得过快，接收方就可能来不及接收，这就会造成数据的丢失。</a:t>
            </a:r>
            <a:endParaRPr altLang="en-US" dirty="0" lang="zh-CN"/>
          </a:p>
          <a:p>
            <a:r>
              <a:rPr altLang="en-US" dirty="0" lang="zh-CN" smtClean="0">
                <a:solidFill>
                  <a:srgbClr val="FF0000"/>
                </a:solidFill>
              </a:rPr>
              <a:t>流量控制</a:t>
            </a:r>
            <a:r>
              <a:rPr altLang="en-US" dirty="0" lang="zh-CN" smtClean="0">
                <a:solidFill>
                  <a:schemeClr val="hlink"/>
                </a:solidFill>
              </a:rPr>
              <a:t> </a:t>
            </a:r>
            <a:r>
              <a:rPr altLang="zh-CN" dirty="0" lang="en-US" smtClean="0"/>
              <a:t>(</a:t>
            </a:r>
            <a:r>
              <a:rPr altLang="zh-CN" dirty="0" lang="en-US"/>
              <a:t>flow control</a:t>
            </a:r>
            <a:r>
              <a:rPr altLang="zh-CN" dirty="0" lang="en-US" smtClean="0"/>
              <a:t>) </a:t>
            </a:r>
            <a:r>
              <a:rPr altLang="en-US" dirty="0" lang="zh-CN" smtClean="0"/>
              <a:t>就是</a:t>
            </a:r>
            <a:r>
              <a:rPr altLang="en-US" dirty="0" lang="zh-CN"/>
              <a:t>让发送方的发送速率不要太快，既要让接收方来得及接收，也不要使网络发生拥塞。</a:t>
            </a:r>
            <a:endParaRPr altLang="en-US" dirty="0" lang="zh-CN"/>
          </a:p>
          <a:p>
            <a:pPr>
              <a:spcAft>
                <a:spcPct val="10000"/>
              </a:spcAft>
            </a:pPr>
            <a:r>
              <a:rPr altLang="en-US" dirty="0" lang="zh-CN"/>
              <a:t>利用</a:t>
            </a:r>
            <a:r>
              <a:rPr altLang="en-US" dirty="0" lang="zh-CN">
                <a:solidFill>
                  <a:srgbClr val="FF0000"/>
                </a:solidFill>
              </a:rPr>
              <a:t>滑动窗口机制</a:t>
            </a:r>
            <a:r>
              <a:rPr altLang="en-US" dirty="0" lang="zh-CN"/>
              <a:t>可以很方便地在 </a:t>
            </a:r>
            <a:r>
              <a:rPr altLang="zh-CN" dirty="0" lang="en-US"/>
              <a:t>TCP </a:t>
            </a:r>
            <a:r>
              <a:rPr altLang="en-US" dirty="0" lang="zh-CN"/>
              <a:t>连接上实现流量控制。 </a:t>
            </a:r>
            <a:endParaRPr altLang="en-US" dirty="0" 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556" name=""/>
        <p:cNvGrpSpPr/>
        <p:nvPr/>
      </p:nvGrpSpPr>
      <p:grpSpPr>
        <a:xfrm>
          <a:off x="0" y="0"/>
          <a:ext cx="0" cy="0"/>
          <a:chOff x="0" y="0"/>
          <a:chExt cx="0" cy="0"/>
        </a:xfrm>
      </p:grpSpPr>
      <p:sp>
        <p:nvSpPr>
          <p:cNvPr id="1051678" name="Line 4"/>
          <p:cNvSpPr>
            <a:spLocks noChangeShapeType="1"/>
          </p:cNvSpPr>
          <p:nvPr/>
        </p:nvSpPr>
        <p:spPr bwMode="auto">
          <a:xfrm>
            <a:off x="3919812" y="2280370"/>
            <a:ext cx="0" cy="4132262"/>
          </a:xfrm>
          <a:prstGeom prst="line"/>
          <a:noFill/>
          <a:ln w="19050">
            <a:solidFill>
              <a:schemeClr val="tx1"/>
            </a:solidFill>
            <a:prstDash val="dash"/>
            <a:round/>
          </a:ln>
          <a:effectLst/>
        </p:spPr>
        <p:txBody>
          <a:bodyPr/>
          <a:p>
            <a:endParaRPr altLang="en-US" b="1" lang="zh-CN">
              <a:solidFill>
                <a:srgbClr val="000099"/>
              </a:solidFill>
              <a:latin typeface="+mn-lt"/>
              <a:ea typeface="黑体" panose="02010609060101010101" pitchFamily="2" charset="-122"/>
            </a:endParaRPr>
          </a:p>
        </p:txBody>
      </p:sp>
      <p:sp>
        <p:nvSpPr>
          <p:cNvPr id="1051679" name="Line 5"/>
          <p:cNvSpPr>
            <a:spLocks noChangeShapeType="1"/>
          </p:cNvSpPr>
          <p:nvPr/>
        </p:nvSpPr>
        <p:spPr bwMode="auto">
          <a:xfrm>
            <a:off x="450992" y="2439120"/>
            <a:ext cx="3456781" cy="0"/>
          </a:xfrm>
          <a:prstGeom prst="line"/>
          <a:noFill/>
          <a:ln w="38100">
            <a:solidFill>
              <a:srgbClr val="FF0000"/>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80" name="Rectangle 6"/>
          <p:cNvSpPr>
            <a:spLocks noChangeArrowheads="1"/>
          </p:cNvSpPr>
          <p:nvPr/>
        </p:nvSpPr>
        <p:spPr bwMode="auto">
          <a:xfrm>
            <a:off x="1016803" y="2116857"/>
            <a:ext cx="1703994" cy="366767"/>
          </a:xfrm>
          <a:prstGeom prst="rect"/>
          <a:noFill/>
          <a:ln>
            <a:noFill/>
          </a:ln>
          <a:effectLst/>
        </p:spPr>
        <p:txBody>
          <a:bodyPr bIns="44450" lIns="90488" rIns="90488" tIns="44450" wrap="none">
            <a:spAutoFit/>
          </a:bodyPr>
          <a:p>
            <a:pPr defTabSz="762000" eaLnBrk="0" hangingPunct="0"/>
            <a:r>
              <a:rPr altLang="zh-CN" b="1" sz="1800" kumimoji="1" lang="en-US">
                <a:solidFill>
                  <a:srgbClr val="000099"/>
                </a:solidFill>
                <a:latin typeface="+mn-lt"/>
                <a:ea typeface="黑体" panose="02010609060101010101" pitchFamily="2" charset="-122"/>
              </a:rPr>
              <a:t>seq = 1, DATA</a:t>
            </a:r>
            <a:endParaRPr altLang="zh-CN" b="1" sz="1800" kumimoji="1" lang="en-US">
              <a:solidFill>
                <a:srgbClr val="000099"/>
              </a:solidFill>
              <a:latin typeface="+mn-lt"/>
              <a:ea typeface="黑体" panose="02010609060101010101" pitchFamily="2" charset="-122"/>
            </a:endParaRPr>
          </a:p>
        </p:txBody>
      </p:sp>
      <p:sp>
        <p:nvSpPr>
          <p:cNvPr id="1051681" name="Line 7"/>
          <p:cNvSpPr>
            <a:spLocks noChangeShapeType="1"/>
          </p:cNvSpPr>
          <p:nvPr/>
        </p:nvSpPr>
        <p:spPr bwMode="auto">
          <a:xfrm>
            <a:off x="452712" y="4990232"/>
            <a:ext cx="3451621" cy="0"/>
          </a:xfrm>
          <a:prstGeom prst="line"/>
          <a:noFill/>
          <a:ln w="38100">
            <a:solidFill>
              <a:srgbClr val="FF0000"/>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82" name="Rectangle 8"/>
          <p:cNvSpPr>
            <a:spLocks noChangeArrowheads="1"/>
          </p:cNvSpPr>
          <p:nvPr/>
        </p:nvSpPr>
        <p:spPr bwMode="auto">
          <a:xfrm>
            <a:off x="1016803" y="4644157"/>
            <a:ext cx="1963103" cy="366767"/>
          </a:xfrm>
          <a:prstGeom prst="rect"/>
          <a:noFill/>
          <a:ln>
            <a:noFill/>
          </a:ln>
          <a:effectLst/>
        </p:spPr>
        <p:txBody>
          <a:bodyPr bIns="44450" lIns="90488" rIns="90488" tIns="44450" wrap="none">
            <a:spAutoFit/>
          </a:bodyPr>
          <a:p>
            <a:pPr defTabSz="762000" eaLnBrk="0" hangingPunct="0"/>
            <a:r>
              <a:rPr altLang="zh-CN" b="1" sz="1800" kumimoji="1" lang="en-US">
                <a:solidFill>
                  <a:srgbClr val="000099"/>
                </a:solidFill>
                <a:latin typeface="+mn-lt"/>
                <a:ea typeface="黑体" panose="02010609060101010101" pitchFamily="2" charset="-122"/>
              </a:rPr>
              <a:t>seq = 201, DATA</a:t>
            </a:r>
            <a:endParaRPr altLang="zh-CN" b="1" sz="1800" kumimoji="1" lang="en-US">
              <a:solidFill>
                <a:srgbClr val="000099"/>
              </a:solidFill>
              <a:latin typeface="+mn-lt"/>
              <a:ea typeface="黑体" panose="02010609060101010101" pitchFamily="2" charset="-122"/>
            </a:endParaRPr>
          </a:p>
        </p:txBody>
      </p:sp>
      <p:sp>
        <p:nvSpPr>
          <p:cNvPr id="1051683" name="Line 9"/>
          <p:cNvSpPr>
            <a:spLocks noChangeShapeType="1"/>
          </p:cNvSpPr>
          <p:nvPr/>
        </p:nvSpPr>
        <p:spPr bwMode="auto">
          <a:xfrm>
            <a:off x="454431" y="4571132"/>
            <a:ext cx="3448183" cy="0"/>
          </a:xfrm>
          <a:prstGeom prst="line"/>
          <a:noFill/>
          <a:ln w="38100">
            <a:solidFill>
              <a:srgbClr val="FF0000"/>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84" name="Rectangle 10"/>
          <p:cNvSpPr>
            <a:spLocks noChangeArrowheads="1"/>
          </p:cNvSpPr>
          <p:nvPr/>
        </p:nvSpPr>
        <p:spPr bwMode="auto">
          <a:xfrm>
            <a:off x="1016803" y="4226646"/>
            <a:ext cx="1963103" cy="366767"/>
          </a:xfrm>
          <a:prstGeom prst="rect"/>
          <a:noFill/>
          <a:ln>
            <a:noFill/>
          </a:ln>
          <a:effectLst/>
        </p:spPr>
        <p:txBody>
          <a:bodyPr bIns="44450" lIns="90488" rIns="90488" tIns="44450" wrap="none">
            <a:spAutoFit/>
          </a:bodyPr>
          <a:p>
            <a:pPr defTabSz="762000" eaLnBrk="0" hangingPunct="0"/>
            <a:r>
              <a:rPr altLang="zh-CN" b="1" sz="1800" kumimoji="1" lang="en-US">
                <a:solidFill>
                  <a:srgbClr val="000099"/>
                </a:solidFill>
                <a:latin typeface="+mn-lt"/>
                <a:ea typeface="黑体" panose="02010609060101010101" pitchFamily="2" charset="-122"/>
              </a:rPr>
              <a:t>seq = 401, DATA</a:t>
            </a:r>
            <a:endParaRPr altLang="zh-CN" b="1" sz="1800" kumimoji="1" lang="en-US">
              <a:solidFill>
                <a:srgbClr val="000099"/>
              </a:solidFill>
              <a:latin typeface="+mn-lt"/>
              <a:ea typeface="黑体" panose="02010609060101010101" pitchFamily="2" charset="-122"/>
            </a:endParaRPr>
          </a:p>
        </p:txBody>
      </p:sp>
      <p:sp>
        <p:nvSpPr>
          <p:cNvPr id="1051685" name="Line 11"/>
          <p:cNvSpPr>
            <a:spLocks noChangeShapeType="1"/>
          </p:cNvSpPr>
          <p:nvPr/>
        </p:nvSpPr>
        <p:spPr bwMode="auto">
          <a:xfrm>
            <a:off x="447552" y="4136157"/>
            <a:ext cx="3461941" cy="0"/>
          </a:xfrm>
          <a:prstGeom prst="line"/>
          <a:noFill/>
          <a:ln w="38100">
            <a:solidFill>
              <a:srgbClr val="FF0000"/>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86" name="Rectangle 12"/>
          <p:cNvSpPr>
            <a:spLocks noChangeArrowheads="1"/>
          </p:cNvSpPr>
          <p:nvPr/>
        </p:nvSpPr>
        <p:spPr bwMode="auto">
          <a:xfrm>
            <a:off x="1016803" y="3782146"/>
            <a:ext cx="1963103" cy="366767"/>
          </a:xfrm>
          <a:prstGeom prst="rect"/>
          <a:noFill/>
          <a:ln>
            <a:noFill/>
          </a:ln>
          <a:effectLst/>
        </p:spPr>
        <p:txBody>
          <a:bodyPr bIns="44450" lIns="90488" rIns="90488" tIns="44450" wrap="none">
            <a:spAutoFit/>
          </a:bodyPr>
          <a:p>
            <a:pPr defTabSz="762000" eaLnBrk="0" hangingPunct="0"/>
            <a:r>
              <a:rPr altLang="zh-CN" b="1" sz="1800" kumimoji="1" lang="en-US">
                <a:solidFill>
                  <a:srgbClr val="000099"/>
                </a:solidFill>
                <a:latin typeface="+mn-lt"/>
                <a:ea typeface="黑体" panose="02010609060101010101" pitchFamily="2" charset="-122"/>
              </a:rPr>
              <a:t>seq = 301, DATA</a:t>
            </a:r>
            <a:endParaRPr altLang="zh-CN" b="1" sz="1800" kumimoji="1" lang="en-US">
              <a:solidFill>
                <a:srgbClr val="000099"/>
              </a:solidFill>
              <a:latin typeface="+mn-lt"/>
              <a:ea typeface="黑体" panose="02010609060101010101" pitchFamily="2" charset="-122"/>
            </a:endParaRPr>
          </a:p>
        </p:txBody>
      </p:sp>
      <p:sp>
        <p:nvSpPr>
          <p:cNvPr id="1051687" name="Line 13"/>
          <p:cNvSpPr>
            <a:spLocks noChangeShapeType="1"/>
          </p:cNvSpPr>
          <p:nvPr/>
        </p:nvSpPr>
        <p:spPr bwMode="auto">
          <a:xfrm>
            <a:off x="449272" y="2858220"/>
            <a:ext cx="3458501" cy="0"/>
          </a:xfrm>
          <a:prstGeom prst="line"/>
          <a:noFill/>
          <a:ln w="38100">
            <a:solidFill>
              <a:srgbClr val="FF0000"/>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88" name="Rectangle 14"/>
          <p:cNvSpPr>
            <a:spLocks noChangeArrowheads="1"/>
          </p:cNvSpPr>
          <p:nvPr/>
        </p:nvSpPr>
        <p:spPr bwMode="auto">
          <a:xfrm>
            <a:off x="1016803" y="2520082"/>
            <a:ext cx="1963103" cy="366767"/>
          </a:xfrm>
          <a:prstGeom prst="rect"/>
          <a:noFill/>
          <a:ln>
            <a:noFill/>
          </a:ln>
          <a:effectLst/>
        </p:spPr>
        <p:txBody>
          <a:bodyPr bIns="44450" lIns="90488" rIns="90488" tIns="44450" wrap="none">
            <a:spAutoFit/>
          </a:bodyPr>
          <a:p>
            <a:pPr defTabSz="762000" eaLnBrk="0" hangingPunct="0"/>
            <a:r>
              <a:rPr altLang="zh-CN" b="1" sz="1800" kumimoji="1" lang="en-US">
                <a:solidFill>
                  <a:srgbClr val="000099"/>
                </a:solidFill>
                <a:latin typeface="+mn-lt"/>
                <a:ea typeface="黑体" panose="02010609060101010101" pitchFamily="2" charset="-122"/>
              </a:rPr>
              <a:t>seq = 101, DATA</a:t>
            </a:r>
            <a:endParaRPr altLang="zh-CN" b="1" sz="1800" kumimoji="1" lang="en-US">
              <a:solidFill>
                <a:srgbClr val="000099"/>
              </a:solidFill>
              <a:latin typeface="+mn-lt"/>
              <a:ea typeface="黑体" panose="02010609060101010101" pitchFamily="2" charset="-122"/>
            </a:endParaRPr>
          </a:p>
        </p:txBody>
      </p:sp>
      <p:sp>
        <p:nvSpPr>
          <p:cNvPr id="1051689" name="Line 15"/>
          <p:cNvSpPr>
            <a:spLocks noChangeShapeType="1"/>
          </p:cNvSpPr>
          <p:nvPr/>
        </p:nvSpPr>
        <p:spPr bwMode="auto">
          <a:xfrm>
            <a:off x="444113" y="3301132"/>
            <a:ext cx="2323439" cy="0"/>
          </a:xfrm>
          <a:prstGeom prst="line"/>
          <a:noFill/>
          <a:ln w="38100">
            <a:solidFill>
              <a:srgbClr val="FF0000"/>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90" name="Rectangle 16"/>
          <p:cNvSpPr>
            <a:spLocks noChangeArrowheads="1"/>
          </p:cNvSpPr>
          <p:nvPr/>
        </p:nvSpPr>
        <p:spPr bwMode="auto">
          <a:xfrm>
            <a:off x="1016803" y="2980457"/>
            <a:ext cx="1963103" cy="366767"/>
          </a:xfrm>
          <a:prstGeom prst="rect"/>
          <a:noFill/>
          <a:ln>
            <a:noFill/>
          </a:ln>
          <a:effectLst/>
        </p:spPr>
        <p:txBody>
          <a:bodyPr bIns="44450" lIns="90488" rIns="90488" tIns="44450" wrap="none">
            <a:spAutoFit/>
          </a:bodyPr>
          <a:p>
            <a:pPr defTabSz="762000" eaLnBrk="0" hangingPunct="0"/>
            <a:r>
              <a:rPr altLang="zh-CN" b="1" sz="1800" kumimoji="1" lang="en-US">
                <a:solidFill>
                  <a:srgbClr val="000099"/>
                </a:solidFill>
                <a:latin typeface="+mn-lt"/>
                <a:ea typeface="黑体" panose="02010609060101010101" pitchFamily="2" charset="-122"/>
              </a:rPr>
              <a:t>seq = 201, DATA</a:t>
            </a:r>
            <a:endParaRPr altLang="zh-CN" b="1" sz="1800" kumimoji="1" lang="en-US">
              <a:solidFill>
                <a:srgbClr val="000099"/>
              </a:solidFill>
              <a:latin typeface="+mn-lt"/>
              <a:ea typeface="黑体" panose="02010609060101010101" pitchFamily="2" charset="-122"/>
            </a:endParaRPr>
          </a:p>
        </p:txBody>
      </p:sp>
      <p:sp>
        <p:nvSpPr>
          <p:cNvPr id="1051691" name="Line 17"/>
          <p:cNvSpPr>
            <a:spLocks noChangeShapeType="1"/>
          </p:cNvSpPr>
          <p:nvPr/>
        </p:nvSpPr>
        <p:spPr bwMode="auto">
          <a:xfrm>
            <a:off x="450992" y="5847482"/>
            <a:ext cx="3455062" cy="0"/>
          </a:xfrm>
          <a:prstGeom prst="line"/>
          <a:noFill/>
          <a:ln w="38100">
            <a:solidFill>
              <a:srgbClr val="FF0000"/>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92" name="Rectangle 18"/>
          <p:cNvSpPr>
            <a:spLocks noChangeArrowheads="1"/>
          </p:cNvSpPr>
          <p:nvPr/>
        </p:nvSpPr>
        <p:spPr bwMode="auto">
          <a:xfrm>
            <a:off x="1095914" y="5531571"/>
            <a:ext cx="1963103" cy="366767"/>
          </a:xfrm>
          <a:prstGeom prst="rect"/>
          <a:noFill/>
          <a:ln>
            <a:noFill/>
          </a:ln>
          <a:effectLst/>
        </p:spPr>
        <p:txBody>
          <a:bodyPr bIns="44450" lIns="90488" rIns="90488" tIns="44450" wrap="none">
            <a:spAutoFit/>
          </a:bodyPr>
          <a:p>
            <a:pPr defTabSz="762000" eaLnBrk="0" hangingPunct="0"/>
            <a:r>
              <a:rPr altLang="zh-CN" b="1" sz="1800" kumimoji="1" lang="en-US">
                <a:solidFill>
                  <a:srgbClr val="000099"/>
                </a:solidFill>
                <a:latin typeface="+mn-lt"/>
                <a:ea typeface="黑体" panose="02010609060101010101" pitchFamily="2" charset="-122"/>
              </a:rPr>
              <a:t>seq = 501, DATA</a:t>
            </a:r>
            <a:endParaRPr altLang="zh-CN" b="1" sz="1800" kumimoji="1" lang="en-US">
              <a:solidFill>
                <a:srgbClr val="000099"/>
              </a:solidFill>
              <a:latin typeface="+mn-lt"/>
              <a:ea typeface="黑体" panose="02010609060101010101" pitchFamily="2" charset="-122"/>
            </a:endParaRPr>
          </a:p>
        </p:txBody>
      </p:sp>
      <p:sp>
        <p:nvSpPr>
          <p:cNvPr id="1051693" name="Line 19"/>
          <p:cNvSpPr>
            <a:spLocks noChangeShapeType="1"/>
          </p:cNvSpPr>
          <p:nvPr/>
        </p:nvSpPr>
        <p:spPr bwMode="auto">
          <a:xfrm flipH="1">
            <a:off x="418316" y="3726582"/>
            <a:ext cx="3520413" cy="0"/>
          </a:xfrm>
          <a:prstGeom prst="line"/>
          <a:noFill/>
          <a:ln w="38100">
            <a:solidFill>
              <a:srgbClr val="0000FF"/>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94" name="Rectangle 20"/>
          <p:cNvSpPr>
            <a:spLocks noChangeArrowheads="1"/>
          </p:cNvSpPr>
          <p:nvPr/>
        </p:nvSpPr>
        <p:spPr bwMode="auto">
          <a:xfrm flipH="1">
            <a:off x="552461" y="3404320"/>
            <a:ext cx="3693320" cy="366767"/>
          </a:xfrm>
          <a:prstGeom prst="rect"/>
          <a:noFill/>
          <a:ln>
            <a:noFill/>
          </a:ln>
          <a:effectLst/>
        </p:spPr>
        <p:txBody>
          <a:bodyPr bIns="44450" lIns="90488" rIns="90488" tIns="44450" wrap="none">
            <a:spAutoFit/>
          </a:bodyPr>
          <a:p>
            <a:pPr defTabSz="762000" eaLnBrk="0" hangingPunct="0"/>
            <a:r>
              <a:rPr altLang="zh-CN" b="1" dirty="0" sz="1800" kumimoji="1" lang="en-US">
                <a:solidFill>
                  <a:srgbClr val="000099"/>
                </a:solidFill>
                <a:latin typeface="+mn-lt"/>
                <a:ea typeface="黑体" panose="02010609060101010101" pitchFamily="2" charset="-122"/>
              </a:rPr>
              <a:t>ACK = 1, </a:t>
            </a:r>
            <a:r>
              <a:rPr altLang="zh-CN" b="1" dirty="0" sz="1800" kumimoji="1" lang="en-US" err="1">
                <a:solidFill>
                  <a:srgbClr val="000099"/>
                </a:solidFill>
                <a:latin typeface="+mn-lt"/>
                <a:ea typeface="黑体" panose="02010609060101010101" pitchFamily="2" charset="-122"/>
              </a:rPr>
              <a:t>ack</a:t>
            </a:r>
            <a:r>
              <a:rPr altLang="zh-CN" b="1" dirty="0" sz="1800" kumimoji="1" lang="en-US">
                <a:solidFill>
                  <a:srgbClr val="000099"/>
                </a:solidFill>
                <a:latin typeface="+mn-lt"/>
                <a:ea typeface="黑体" panose="02010609060101010101" pitchFamily="2" charset="-122"/>
              </a:rPr>
              <a:t> = 201, </a:t>
            </a:r>
            <a:r>
              <a:rPr altLang="zh-CN" b="1" dirty="0" sz="1800" kumimoji="1" lang="en-US" err="1">
                <a:solidFill>
                  <a:srgbClr val="FF0000"/>
                </a:solidFill>
                <a:latin typeface="+mn-lt"/>
                <a:ea typeface="黑体" panose="02010609060101010101" pitchFamily="2" charset="-122"/>
              </a:rPr>
              <a:t>rwnd</a:t>
            </a:r>
            <a:r>
              <a:rPr altLang="zh-CN" b="1" dirty="0" sz="1800" kumimoji="1" lang="en-US">
                <a:solidFill>
                  <a:srgbClr val="FF0000"/>
                </a:solidFill>
                <a:latin typeface="+mn-lt"/>
                <a:ea typeface="黑体" panose="02010609060101010101" pitchFamily="2" charset="-122"/>
              </a:rPr>
              <a:t> = 300</a:t>
            </a:r>
            <a:endParaRPr altLang="zh-CN" b="1" dirty="0" sz="1800" kumimoji="1" lang="en-US">
              <a:solidFill>
                <a:srgbClr val="FF0000"/>
              </a:solidFill>
              <a:latin typeface="+mn-lt"/>
              <a:ea typeface="黑体" panose="02010609060101010101" pitchFamily="2" charset="-122"/>
            </a:endParaRPr>
          </a:p>
        </p:txBody>
      </p:sp>
      <p:sp>
        <p:nvSpPr>
          <p:cNvPr id="1051695" name="Line 21"/>
          <p:cNvSpPr>
            <a:spLocks noChangeShapeType="1"/>
          </p:cNvSpPr>
          <p:nvPr/>
        </p:nvSpPr>
        <p:spPr bwMode="auto">
          <a:xfrm flipH="1">
            <a:off x="432074" y="6277695"/>
            <a:ext cx="3494617" cy="0"/>
          </a:xfrm>
          <a:prstGeom prst="line"/>
          <a:noFill/>
          <a:ln w="38100">
            <a:solidFill>
              <a:srgbClr val="0000FF"/>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96" name="Rectangle 22"/>
          <p:cNvSpPr>
            <a:spLocks noChangeArrowheads="1"/>
          </p:cNvSpPr>
          <p:nvPr/>
        </p:nvSpPr>
        <p:spPr bwMode="auto">
          <a:xfrm flipH="1">
            <a:off x="550739" y="5955432"/>
            <a:ext cx="3305393" cy="366767"/>
          </a:xfrm>
          <a:prstGeom prst="rect"/>
          <a:noFill/>
          <a:ln>
            <a:noFill/>
          </a:ln>
          <a:effectLst/>
        </p:spPr>
        <p:txBody>
          <a:bodyPr bIns="44450" lIns="90488" rIns="90488" tIns="44450" wrap="none">
            <a:spAutoFit/>
          </a:bodyPr>
          <a:p>
            <a:pPr defTabSz="762000" eaLnBrk="0" hangingPunct="0"/>
            <a:r>
              <a:rPr altLang="zh-CN" b="1" dirty="0" sz="1800" kumimoji="1" lang="en-US">
                <a:solidFill>
                  <a:srgbClr val="000099"/>
                </a:solidFill>
                <a:latin typeface="+mn-lt"/>
                <a:ea typeface="黑体" panose="02010609060101010101" pitchFamily="2" charset="-122"/>
              </a:rPr>
              <a:t>ACK = 1, </a:t>
            </a:r>
            <a:r>
              <a:rPr altLang="zh-CN" b="1" dirty="0" sz="1800" kumimoji="1" lang="en-US" err="1">
                <a:solidFill>
                  <a:srgbClr val="000099"/>
                </a:solidFill>
                <a:latin typeface="+mn-lt"/>
                <a:ea typeface="黑体" panose="02010609060101010101" pitchFamily="2" charset="-122"/>
              </a:rPr>
              <a:t>ack</a:t>
            </a:r>
            <a:r>
              <a:rPr altLang="zh-CN" b="1" dirty="0" sz="1800" kumimoji="1" lang="en-US">
                <a:solidFill>
                  <a:srgbClr val="000099"/>
                </a:solidFill>
                <a:latin typeface="+mn-lt"/>
                <a:ea typeface="黑体" panose="02010609060101010101" pitchFamily="2" charset="-122"/>
              </a:rPr>
              <a:t> = 601, </a:t>
            </a:r>
            <a:r>
              <a:rPr altLang="zh-CN" b="1" dirty="0" sz="1800" kumimoji="1" lang="en-US" err="1">
                <a:solidFill>
                  <a:srgbClr val="FF0000"/>
                </a:solidFill>
                <a:latin typeface="+mn-lt"/>
                <a:ea typeface="黑体" panose="02010609060101010101" pitchFamily="2" charset="-122"/>
              </a:rPr>
              <a:t>rwnd</a:t>
            </a:r>
            <a:r>
              <a:rPr altLang="zh-CN" b="1" dirty="0" sz="1800" kumimoji="1" lang="en-US">
                <a:solidFill>
                  <a:srgbClr val="FF0000"/>
                </a:solidFill>
                <a:latin typeface="+mn-lt"/>
                <a:ea typeface="黑体" panose="02010609060101010101" pitchFamily="2" charset="-122"/>
              </a:rPr>
              <a:t> = 0</a:t>
            </a:r>
            <a:endParaRPr altLang="zh-CN" b="1" dirty="0" sz="1800" kumimoji="1" lang="en-US">
              <a:solidFill>
                <a:srgbClr val="FF0000"/>
              </a:solidFill>
              <a:latin typeface="+mn-lt"/>
              <a:ea typeface="黑体" panose="02010609060101010101" pitchFamily="2" charset="-122"/>
            </a:endParaRPr>
          </a:p>
        </p:txBody>
      </p:sp>
      <p:sp>
        <p:nvSpPr>
          <p:cNvPr id="1051697" name="Line 23"/>
          <p:cNvSpPr>
            <a:spLocks noChangeShapeType="1"/>
          </p:cNvSpPr>
          <p:nvPr/>
        </p:nvSpPr>
        <p:spPr bwMode="auto">
          <a:xfrm flipH="1">
            <a:off x="414877" y="5418857"/>
            <a:ext cx="3523853" cy="0"/>
          </a:xfrm>
          <a:prstGeom prst="line"/>
          <a:noFill/>
          <a:ln w="38100">
            <a:solidFill>
              <a:srgbClr val="0000FF"/>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698" name="Rectangle 24"/>
          <p:cNvSpPr>
            <a:spLocks noChangeArrowheads="1"/>
          </p:cNvSpPr>
          <p:nvPr/>
        </p:nvSpPr>
        <p:spPr bwMode="auto">
          <a:xfrm flipH="1">
            <a:off x="471629" y="5104532"/>
            <a:ext cx="3693320" cy="366767"/>
          </a:xfrm>
          <a:prstGeom prst="rect"/>
          <a:noFill/>
          <a:ln>
            <a:noFill/>
          </a:ln>
          <a:effectLst/>
        </p:spPr>
        <p:txBody>
          <a:bodyPr bIns="44450" lIns="90488" rIns="90488" tIns="44450" wrap="none">
            <a:spAutoFit/>
          </a:bodyPr>
          <a:p>
            <a:pPr defTabSz="762000" eaLnBrk="0" hangingPunct="0"/>
            <a:r>
              <a:rPr altLang="zh-CN" b="1" dirty="0" sz="1800" kumimoji="1" lang="en-US">
                <a:solidFill>
                  <a:srgbClr val="000099"/>
                </a:solidFill>
                <a:latin typeface="+mn-lt"/>
                <a:ea typeface="黑体" panose="02010609060101010101" pitchFamily="2" charset="-122"/>
              </a:rPr>
              <a:t>ACK = 1, </a:t>
            </a:r>
            <a:r>
              <a:rPr altLang="zh-CN" b="1" dirty="0" sz="1800" kumimoji="1" lang="en-US" err="1">
                <a:solidFill>
                  <a:srgbClr val="000099"/>
                </a:solidFill>
                <a:latin typeface="+mn-lt"/>
                <a:ea typeface="黑体" panose="02010609060101010101" pitchFamily="2" charset="-122"/>
              </a:rPr>
              <a:t>ack</a:t>
            </a:r>
            <a:r>
              <a:rPr altLang="zh-CN" b="1" dirty="0" sz="1800" kumimoji="1" lang="en-US">
                <a:solidFill>
                  <a:srgbClr val="000099"/>
                </a:solidFill>
                <a:latin typeface="+mn-lt"/>
                <a:ea typeface="黑体" panose="02010609060101010101" pitchFamily="2" charset="-122"/>
              </a:rPr>
              <a:t> = 501, </a:t>
            </a:r>
            <a:r>
              <a:rPr altLang="zh-CN" b="1" dirty="0" sz="1800" kumimoji="1" lang="en-US" err="1">
                <a:solidFill>
                  <a:srgbClr val="FF0000"/>
                </a:solidFill>
                <a:latin typeface="+mn-lt"/>
                <a:ea typeface="黑体" panose="02010609060101010101" pitchFamily="2" charset="-122"/>
              </a:rPr>
              <a:t>rwnd</a:t>
            </a:r>
            <a:r>
              <a:rPr altLang="zh-CN" b="1" dirty="0" sz="1800" kumimoji="1" lang="en-US">
                <a:solidFill>
                  <a:srgbClr val="FF0000"/>
                </a:solidFill>
                <a:latin typeface="+mn-lt"/>
                <a:ea typeface="黑体" panose="02010609060101010101" pitchFamily="2" charset="-122"/>
              </a:rPr>
              <a:t> = 100</a:t>
            </a:r>
            <a:endParaRPr altLang="zh-CN" b="1" dirty="0" sz="1800" kumimoji="1" lang="en-US">
              <a:solidFill>
                <a:srgbClr val="FF0000"/>
              </a:solidFill>
              <a:latin typeface="+mn-lt"/>
              <a:ea typeface="黑体" panose="02010609060101010101" pitchFamily="2" charset="-122"/>
            </a:endParaRPr>
          </a:p>
        </p:txBody>
      </p:sp>
      <p:sp>
        <p:nvSpPr>
          <p:cNvPr id="1051699" name="Rectangle 25"/>
          <p:cNvSpPr>
            <a:spLocks noChangeArrowheads="1"/>
          </p:cNvSpPr>
          <p:nvPr/>
        </p:nvSpPr>
        <p:spPr bwMode="auto">
          <a:xfrm>
            <a:off x="237738" y="1916832"/>
            <a:ext cx="368692" cy="397545"/>
          </a:xfrm>
          <a:prstGeom prst="rect"/>
          <a:noFill/>
          <a:ln>
            <a:noFill/>
          </a:ln>
          <a:effectLst/>
        </p:spPr>
        <p:txBody>
          <a:bodyPr bIns="44450" lIns="90488" rIns="90488" tIns="44450" wrap="none">
            <a:spAutoFit/>
          </a:bodyPr>
          <a:p>
            <a:pPr defTabSz="762000" eaLnBrk="0" hangingPunct="0"/>
            <a:r>
              <a:rPr altLang="zh-CN" b="1" dirty="0" sz="2000" kumimoji="1" lang="en-US">
                <a:solidFill>
                  <a:srgbClr val="0000FF"/>
                </a:solidFill>
                <a:latin typeface="+mn-lt"/>
                <a:ea typeface="黑体" panose="02010609060101010101" pitchFamily="2" charset="-122"/>
              </a:rPr>
              <a:t>A</a:t>
            </a:r>
            <a:endParaRPr altLang="zh-CN" b="1" dirty="0" sz="2000" kumimoji="1" lang="en-US">
              <a:solidFill>
                <a:srgbClr val="0000FF"/>
              </a:solidFill>
              <a:latin typeface="+mn-lt"/>
              <a:ea typeface="黑体" panose="02010609060101010101" pitchFamily="2" charset="-122"/>
            </a:endParaRPr>
          </a:p>
        </p:txBody>
      </p:sp>
      <p:sp>
        <p:nvSpPr>
          <p:cNvPr id="1051700" name="Rectangle 26"/>
          <p:cNvSpPr>
            <a:spLocks noChangeArrowheads="1"/>
          </p:cNvSpPr>
          <p:nvPr/>
        </p:nvSpPr>
        <p:spPr bwMode="auto">
          <a:xfrm>
            <a:off x="3716877" y="1916832"/>
            <a:ext cx="368692" cy="397545"/>
          </a:xfrm>
          <a:prstGeom prst="rect"/>
          <a:noFill/>
          <a:ln>
            <a:noFill/>
          </a:ln>
          <a:effectLst/>
        </p:spPr>
        <p:txBody>
          <a:bodyPr bIns="44450" lIns="90488" rIns="90488" tIns="44450" wrap="none">
            <a:spAutoFit/>
          </a:bodyPr>
          <a:p>
            <a:pPr defTabSz="762000" eaLnBrk="0" hangingPunct="0"/>
            <a:r>
              <a:rPr altLang="zh-CN" b="1" sz="2000" kumimoji="1" lang="en-US">
                <a:solidFill>
                  <a:srgbClr val="0000FF"/>
                </a:solidFill>
                <a:latin typeface="+mn-lt"/>
                <a:ea typeface="黑体" panose="02010609060101010101" pitchFamily="2" charset="-122"/>
              </a:rPr>
              <a:t>B</a:t>
            </a:r>
            <a:endParaRPr altLang="zh-CN" b="1" sz="2000" kumimoji="1" lang="en-US">
              <a:solidFill>
                <a:srgbClr val="0000FF"/>
              </a:solidFill>
              <a:latin typeface="+mn-lt"/>
              <a:ea typeface="黑体" panose="02010609060101010101" pitchFamily="2" charset="-122"/>
            </a:endParaRPr>
          </a:p>
        </p:txBody>
      </p:sp>
      <p:sp>
        <p:nvSpPr>
          <p:cNvPr id="1051701" name="Rectangle 27"/>
          <p:cNvSpPr>
            <a:spLocks noChangeArrowheads="1"/>
          </p:cNvSpPr>
          <p:nvPr/>
        </p:nvSpPr>
        <p:spPr bwMode="auto">
          <a:xfrm>
            <a:off x="4041917" y="3526557"/>
            <a:ext cx="4387869" cy="366767"/>
          </a:xfrm>
          <a:prstGeom prst="rect"/>
          <a:noFill/>
          <a:ln>
            <a:noFill/>
          </a:ln>
          <a:effectLst/>
        </p:spPr>
        <p:txBody>
          <a:bodyPr bIns="44450" lIns="90488" rIns="90488" tIns="44450" wrap="none">
            <a:spAutoFit/>
          </a:bodyPr>
          <a:p>
            <a:pPr defTabSz="762000" eaLnBrk="0" hangingPunct="0"/>
            <a:r>
              <a:rPr altLang="en-US" b="1" kumimoji="1" lang="zh-CN">
                <a:solidFill>
                  <a:srgbClr val="0000FF"/>
                </a:solidFill>
                <a:latin typeface="+mn-lt"/>
                <a:ea typeface="黑体" panose="02010609060101010101" pitchFamily="2" charset="-122"/>
              </a:rPr>
              <a:t>允许 </a:t>
            </a:r>
            <a:r>
              <a:rPr altLang="zh-CN" b="1" kumimoji="1" lang="en-US">
                <a:solidFill>
                  <a:srgbClr val="0000FF"/>
                </a:solidFill>
                <a:latin typeface="+mn-lt"/>
                <a:ea typeface="黑体" panose="02010609060101010101" pitchFamily="2" charset="-122"/>
              </a:rPr>
              <a:t>A </a:t>
            </a:r>
            <a:r>
              <a:rPr altLang="en-US" b="1" kumimoji="1" lang="zh-CN">
                <a:solidFill>
                  <a:srgbClr val="0000FF"/>
                </a:solidFill>
                <a:latin typeface="+mn-lt"/>
                <a:ea typeface="黑体" panose="02010609060101010101" pitchFamily="2" charset="-122"/>
              </a:rPr>
              <a:t>发送序号 </a:t>
            </a:r>
            <a:r>
              <a:rPr altLang="zh-CN" b="1" kumimoji="1" lang="en-US">
                <a:solidFill>
                  <a:srgbClr val="0000FF"/>
                </a:solidFill>
                <a:latin typeface="+mn-lt"/>
                <a:ea typeface="黑体" panose="02010609060101010101" pitchFamily="2" charset="-122"/>
              </a:rPr>
              <a:t>201 </a:t>
            </a:r>
            <a:r>
              <a:rPr altLang="en-US" b="1" kumimoji="1" lang="zh-CN">
                <a:solidFill>
                  <a:srgbClr val="0000FF"/>
                </a:solidFill>
                <a:latin typeface="+mn-lt"/>
                <a:ea typeface="黑体" panose="02010609060101010101" pitchFamily="2" charset="-122"/>
              </a:rPr>
              <a:t>至 </a:t>
            </a:r>
            <a:r>
              <a:rPr altLang="zh-CN" b="1" kumimoji="1" lang="en-US">
                <a:solidFill>
                  <a:srgbClr val="0000FF"/>
                </a:solidFill>
                <a:latin typeface="+mn-lt"/>
                <a:ea typeface="黑体" panose="02010609060101010101" pitchFamily="2" charset="-122"/>
              </a:rPr>
              <a:t>500  </a:t>
            </a:r>
            <a:r>
              <a:rPr altLang="en-US" b="1" kumimoji="1" lang="zh-CN">
                <a:solidFill>
                  <a:srgbClr val="0000FF"/>
                </a:solidFill>
                <a:latin typeface="+mn-lt"/>
                <a:ea typeface="黑体" panose="02010609060101010101" pitchFamily="2" charset="-122"/>
              </a:rPr>
              <a:t>共 </a:t>
            </a:r>
            <a:r>
              <a:rPr altLang="zh-CN" b="1" kumimoji="1" lang="en-US">
                <a:solidFill>
                  <a:srgbClr val="0000FF"/>
                </a:solidFill>
                <a:latin typeface="+mn-lt"/>
                <a:ea typeface="黑体" panose="02010609060101010101" pitchFamily="2" charset="-122"/>
              </a:rPr>
              <a:t>300 </a:t>
            </a:r>
            <a:r>
              <a:rPr altLang="en-US" b="1" kumimoji="1" lang="zh-CN">
                <a:solidFill>
                  <a:srgbClr val="0000FF"/>
                </a:solidFill>
                <a:latin typeface="+mn-lt"/>
                <a:ea typeface="黑体" panose="02010609060101010101" pitchFamily="2" charset="-122"/>
              </a:rPr>
              <a:t>字节</a:t>
            </a:r>
            <a:endParaRPr altLang="en-US" b="1" kumimoji="1" lang="zh-CN">
              <a:solidFill>
                <a:srgbClr val="0000FF"/>
              </a:solidFill>
              <a:latin typeface="+mn-lt"/>
              <a:ea typeface="黑体" panose="02010609060101010101" pitchFamily="2" charset="-122"/>
            </a:endParaRPr>
          </a:p>
        </p:txBody>
      </p:sp>
      <p:sp>
        <p:nvSpPr>
          <p:cNvPr id="1051702" name="Rectangle 28"/>
          <p:cNvSpPr>
            <a:spLocks noChangeArrowheads="1"/>
          </p:cNvSpPr>
          <p:nvPr/>
        </p:nvSpPr>
        <p:spPr bwMode="auto">
          <a:xfrm>
            <a:off x="4041917" y="2651846"/>
            <a:ext cx="4901407" cy="366767"/>
          </a:xfrm>
          <a:prstGeom prst="rect"/>
          <a:noFill/>
          <a:ln>
            <a:noFill/>
          </a:ln>
          <a:effectLst/>
        </p:spPr>
        <p:txBody>
          <a:bodyPr bIns="44450" lIns="90488" rIns="90488" tIns="44450" wrap="none">
            <a:spAutoFit/>
          </a:bodyPr>
          <a:p>
            <a:pPr defTabSz="762000" eaLnBrk="0" hangingPunct="0"/>
            <a:r>
              <a:rPr altLang="zh-CN" b="1" kumimoji="1" lang="en-US">
                <a:solidFill>
                  <a:srgbClr val="0000FF"/>
                </a:solidFill>
                <a:latin typeface="+mn-lt"/>
                <a:ea typeface="黑体" panose="02010609060101010101" pitchFamily="2" charset="-122"/>
              </a:rPr>
              <a:t>A </a:t>
            </a:r>
            <a:r>
              <a:rPr altLang="en-US" b="1" kumimoji="1" lang="zh-CN">
                <a:solidFill>
                  <a:srgbClr val="0000FF"/>
                </a:solidFill>
                <a:latin typeface="+mn-lt"/>
                <a:ea typeface="黑体" panose="02010609060101010101" pitchFamily="2" charset="-122"/>
              </a:rPr>
              <a:t>发送了序号 </a:t>
            </a:r>
            <a:r>
              <a:rPr altLang="zh-CN" b="1" kumimoji="1" lang="en-US">
                <a:solidFill>
                  <a:srgbClr val="0000FF"/>
                </a:solidFill>
                <a:latin typeface="+mn-lt"/>
                <a:ea typeface="黑体" panose="02010609060101010101" pitchFamily="2" charset="-122"/>
              </a:rPr>
              <a:t>101 </a:t>
            </a:r>
            <a:r>
              <a:rPr altLang="en-US" b="1" kumimoji="1" lang="zh-CN">
                <a:solidFill>
                  <a:srgbClr val="0000FF"/>
                </a:solidFill>
                <a:latin typeface="+mn-lt"/>
                <a:ea typeface="黑体" panose="02010609060101010101" pitchFamily="2" charset="-122"/>
              </a:rPr>
              <a:t>至 </a:t>
            </a:r>
            <a:r>
              <a:rPr altLang="zh-CN" b="1" kumimoji="1" lang="en-US">
                <a:solidFill>
                  <a:srgbClr val="0000FF"/>
                </a:solidFill>
                <a:latin typeface="+mn-lt"/>
                <a:ea typeface="黑体" panose="02010609060101010101" pitchFamily="2" charset="-122"/>
              </a:rPr>
              <a:t>200</a:t>
            </a:r>
            <a:r>
              <a:rPr altLang="en-US" b="1" kumimoji="1" lang="zh-CN">
                <a:solidFill>
                  <a:srgbClr val="0000FF"/>
                </a:solidFill>
                <a:latin typeface="+mn-lt"/>
                <a:ea typeface="黑体" panose="02010609060101010101" pitchFamily="2" charset="-122"/>
              </a:rPr>
              <a:t>，还能发送 </a:t>
            </a:r>
            <a:r>
              <a:rPr altLang="zh-CN" b="1" kumimoji="1" lang="en-US">
                <a:solidFill>
                  <a:srgbClr val="0000FF"/>
                </a:solidFill>
                <a:latin typeface="+mn-lt"/>
                <a:ea typeface="黑体" panose="02010609060101010101" pitchFamily="2" charset="-122"/>
              </a:rPr>
              <a:t>200 </a:t>
            </a:r>
            <a:r>
              <a:rPr altLang="en-US" b="1" kumimoji="1" lang="zh-CN">
                <a:solidFill>
                  <a:srgbClr val="0000FF"/>
                </a:solidFill>
                <a:latin typeface="+mn-lt"/>
                <a:ea typeface="黑体" panose="02010609060101010101" pitchFamily="2" charset="-122"/>
              </a:rPr>
              <a:t>字节</a:t>
            </a:r>
            <a:endParaRPr altLang="en-US" b="1" kumimoji="1" lang="zh-CN">
              <a:solidFill>
                <a:srgbClr val="0000FF"/>
              </a:solidFill>
              <a:latin typeface="+mn-lt"/>
              <a:ea typeface="黑体" panose="02010609060101010101" pitchFamily="2" charset="-122"/>
            </a:endParaRPr>
          </a:p>
        </p:txBody>
      </p:sp>
      <p:sp>
        <p:nvSpPr>
          <p:cNvPr id="1051703" name="Rectangle 29"/>
          <p:cNvSpPr>
            <a:spLocks noChangeArrowheads="1"/>
          </p:cNvSpPr>
          <p:nvPr/>
        </p:nvSpPr>
        <p:spPr bwMode="auto">
          <a:xfrm>
            <a:off x="4041917" y="3937721"/>
            <a:ext cx="5831149" cy="366767"/>
          </a:xfrm>
          <a:prstGeom prst="rect"/>
          <a:noFill/>
          <a:ln>
            <a:noFill/>
          </a:ln>
          <a:effectLst/>
        </p:spPr>
        <p:txBody>
          <a:bodyPr bIns="44450" lIns="90488" rIns="90488" tIns="44450" wrap="none">
            <a:spAutoFit/>
          </a:bodyPr>
          <a:p>
            <a:pPr defTabSz="762000" eaLnBrk="0" hangingPunct="0"/>
            <a:r>
              <a:rPr altLang="zh-CN" b="1" kumimoji="1" lang="en-US">
                <a:solidFill>
                  <a:srgbClr val="0000FF"/>
                </a:solidFill>
                <a:latin typeface="+mn-lt"/>
                <a:ea typeface="黑体" panose="02010609060101010101" pitchFamily="2" charset="-122"/>
              </a:rPr>
              <a:t>A </a:t>
            </a:r>
            <a:r>
              <a:rPr altLang="en-US" b="1" kumimoji="1" lang="zh-CN">
                <a:solidFill>
                  <a:srgbClr val="0000FF"/>
                </a:solidFill>
                <a:latin typeface="+mn-lt"/>
                <a:ea typeface="黑体" panose="02010609060101010101" pitchFamily="2" charset="-122"/>
              </a:rPr>
              <a:t>发送了序号 </a:t>
            </a:r>
            <a:r>
              <a:rPr altLang="zh-CN" b="1" kumimoji="1" lang="en-US">
                <a:solidFill>
                  <a:srgbClr val="0000FF"/>
                </a:solidFill>
                <a:latin typeface="+mn-lt"/>
                <a:ea typeface="黑体" panose="02010609060101010101" pitchFamily="2" charset="-122"/>
              </a:rPr>
              <a:t>301 </a:t>
            </a:r>
            <a:r>
              <a:rPr altLang="en-US" b="1" kumimoji="1" lang="zh-CN">
                <a:solidFill>
                  <a:srgbClr val="0000FF"/>
                </a:solidFill>
                <a:latin typeface="+mn-lt"/>
                <a:ea typeface="黑体" panose="02010609060101010101" pitchFamily="2" charset="-122"/>
              </a:rPr>
              <a:t>至 </a:t>
            </a:r>
            <a:r>
              <a:rPr altLang="zh-CN" b="1" kumimoji="1" lang="en-US">
                <a:solidFill>
                  <a:srgbClr val="0000FF"/>
                </a:solidFill>
                <a:latin typeface="+mn-lt"/>
                <a:ea typeface="黑体" panose="02010609060101010101" pitchFamily="2" charset="-122"/>
              </a:rPr>
              <a:t>400</a:t>
            </a:r>
            <a:r>
              <a:rPr altLang="en-US" b="1" kumimoji="1" lang="zh-CN">
                <a:solidFill>
                  <a:srgbClr val="0000FF"/>
                </a:solidFill>
                <a:latin typeface="+mn-lt"/>
                <a:ea typeface="黑体" panose="02010609060101010101" pitchFamily="2" charset="-122"/>
              </a:rPr>
              <a:t>，还能再发送 </a:t>
            </a:r>
            <a:r>
              <a:rPr altLang="zh-CN" b="1" kumimoji="1" lang="en-US">
                <a:solidFill>
                  <a:srgbClr val="0000FF"/>
                </a:solidFill>
                <a:latin typeface="+mn-lt"/>
                <a:ea typeface="黑体" panose="02010609060101010101" pitchFamily="2" charset="-122"/>
              </a:rPr>
              <a:t>100 </a:t>
            </a:r>
            <a:r>
              <a:rPr altLang="en-US" b="1" kumimoji="1" lang="zh-CN">
                <a:solidFill>
                  <a:srgbClr val="0000FF"/>
                </a:solidFill>
                <a:latin typeface="+mn-lt"/>
                <a:ea typeface="黑体" panose="02010609060101010101" pitchFamily="2" charset="-122"/>
              </a:rPr>
              <a:t>字节新数据</a:t>
            </a:r>
            <a:endParaRPr altLang="en-US" b="1" kumimoji="1" lang="zh-CN">
              <a:solidFill>
                <a:srgbClr val="0000FF"/>
              </a:solidFill>
              <a:latin typeface="+mn-lt"/>
              <a:ea typeface="黑体" panose="02010609060101010101" pitchFamily="2" charset="-122"/>
            </a:endParaRPr>
          </a:p>
        </p:txBody>
      </p:sp>
      <p:sp>
        <p:nvSpPr>
          <p:cNvPr id="1051704" name="Rectangle 30"/>
          <p:cNvSpPr>
            <a:spLocks noChangeArrowheads="1"/>
          </p:cNvSpPr>
          <p:nvPr/>
        </p:nvSpPr>
        <p:spPr bwMode="auto">
          <a:xfrm>
            <a:off x="4041917" y="2237507"/>
            <a:ext cx="4644927" cy="366767"/>
          </a:xfrm>
          <a:prstGeom prst="rect"/>
          <a:noFill/>
          <a:ln>
            <a:noFill/>
          </a:ln>
          <a:effectLst/>
        </p:spPr>
        <p:txBody>
          <a:bodyPr bIns="44450" lIns="90488" rIns="90488" tIns="44450" wrap="none">
            <a:spAutoFit/>
          </a:bodyPr>
          <a:p>
            <a:pPr defTabSz="762000" eaLnBrk="0" hangingPunct="0"/>
            <a:r>
              <a:rPr altLang="zh-CN" b="1" dirty="0" kumimoji="1" lang="en-US">
                <a:solidFill>
                  <a:srgbClr val="0000FF"/>
                </a:solidFill>
                <a:latin typeface="+mn-lt"/>
                <a:ea typeface="黑体" panose="02010609060101010101" pitchFamily="2" charset="-122"/>
              </a:rPr>
              <a:t>A </a:t>
            </a:r>
            <a:r>
              <a:rPr altLang="en-US" b="1" dirty="0" kumimoji="1" lang="zh-CN">
                <a:solidFill>
                  <a:srgbClr val="0000FF"/>
                </a:solidFill>
                <a:latin typeface="+mn-lt"/>
                <a:ea typeface="黑体" panose="02010609060101010101" pitchFamily="2" charset="-122"/>
              </a:rPr>
              <a:t>发送了序号 </a:t>
            </a:r>
            <a:r>
              <a:rPr altLang="zh-CN" b="1" dirty="0" kumimoji="1" lang="en-US">
                <a:solidFill>
                  <a:srgbClr val="0000FF"/>
                </a:solidFill>
                <a:latin typeface="+mn-lt"/>
                <a:ea typeface="黑体" panose="02010609060101010101" pitchFamily="2" charset="-122"/>
              </a:rPr>
              <a:t>1 </a:t>
            </a:r>
            <a:r>
              <a:rPr altLang="en-US" b="1" dirty="0" kumimoji="1" lang="zh-CN">
                <a:solidFill>
                  <a:srgbClr val="0000FF"/>
                </a:solidFill>
                <a:latin typeface="+mn-lt"/>
                <a:ea typeface="黑体" panose="02010609060101010101" pitchFamily="2" charset="-122"/>
              </a:rPr>
              <a:t>至 </a:t>
            </a:r>
            <a:r>
              <a:rPr altLang="zh-CN" b="1" dirty="0" kumimoji="1" lang="en-US">
                <a:solidFill>
                  <a:srgbClr val="0000FF"/>
                </a:solidFill>
                <a:latin typeface="+mn-lt"/>
                <a:ea typeface="黑体" panose="02010609060101010101" pitchFamily="2" charset="-122"/>
              </a:rPr>
              <a:t>100</a:t>
            </a:r>
            <a:r>
              <a:rPr altLang="en-US" b="1" dirty="0" kumimoji="1" lang="zh-CN">
                <a:solidFill>
                  <a:srgbClr val="0000FF"/>
                </a:solidFill>
                <a:latin typeface="+mn-lt"/>
                <a:ea typeface="黑体" panose="02010609060101010101" pitchFamily="2" charset="-122"/>
              </a:rPr>
              <a:t>，还能发送 </a:t>
            </a:r>
            <a:r>
              <a:rPr altLang="zh-CN" b="1" dirty="0" kumimoji="1" lang="en-US">
                <a:solidFill>
                  <a:srgbClr val="0000FF"/>
                </a:solidFill>
                <a:latin typeface="+mn-lt"/>
                <a:ea typeface="黑体" panose="02010609060101010101" pitchFamily="2" charset="-122"/>
              </a:rPr>
              <a:t>300 </a:t>
            </a:r>
            <a:r>
              <a:rPr altLang="en-US" b="1" dirty="0" kumimoji="1" lang="zh-CN">
                <a:solidFill>
                  <a:srgbClr val="0000FF"/>
                </a:solidFill>
                <a:latin typeface="+mn-lt"/>
                <a:ea typeface="黑体" panose="02010609060101010101" pitchFamily="2" charset="-122"/>
              </a:rPr>
              <a:t>字节</a:t>
            </a:r>
            <a:endParaRPr altLang="en-US" b="1" dirty="0" kumimoji="1" lang="zh-CN">
              <a:solidFill>
                <a:srgbClr val="0000FF"/>
              </a:solidFill>
              <a:latin typeface="+mn-lt"/>
              <a:ea typeface="黑体" panose="02010609060101010101" pitchFamily="2" charset="-122"/>
            </a:endParaRPr>
          </a:p>
        </p:txBody>
      </p:sp>
      <p:sp>
        <p:nvSpPr>
          <p:cNvPr id="1051705" name="Rectangle 31"/>
          <p:cNvSpPr>
            <a:spLocks noChangeArrowheads="1"/>
          </p:cNvSpPr>
          <p:nvPr/>
        </p:nvSpPr>
        <p:spPr bwMode="auto">
          <a:xfrm>
            <a:off x="4041917" y="4377457"/>
            <a:ext cx="5085752" cy="366767"/>
          </a:xfrm>
          <a:prstGeom prst="rect"/>
          <a:noFill/>
          <a:ln>
            <a:noFill/>
          </a:ln>
          <a:effectLst/>
        </p:spPr>
        <p:txBody>
          <a:bodyPr bIns="44450" lIns="90488" rIns="90488" tIns="44450" wrap="none">
            <a:spAutoFit/>
          </a:bodyPr>
          <a:p>
            <a:pPr defTabSz="762000" eaLnBrk="0" hangingPunct="0"/>
            <a:r>
              <a:rPr altLang="zh-CN" b="1" kumimoji="1" lang="en-US">
                <a:solidFill>
                  <a:srgbClr val="0000FF"/>
                </a:solidFill>
                <a:latin typeface="+mn-lt"/>
                <a:ea typeface="黑体" panose="02010609060101010101" pitchFamily="2" charset="-122"/>
              </a:rPr>
              <a:t>A </a:t>
            </a:r>
            <a:r>
              <a:rPr altLang="en-US" b="1" kumimoji="1" lang="zh-CN">
                <a:solidFill>
                  <a:srgbClr val="0000FF"/>
                </a:solidFill>
                <a:latin typeface="+mn-lt"/>
                <a:ea typeface="黑体" panose="02010609060101010101" pitchFamily="2" charset="-122"/>
              </a:rPr>
              <a:t>发送了序号 </a:t>
            </a:r>
            <a:r>
              <a:rPr altLang="zh-CN" b="1" kumimoji="1" lang="en-US">
                <a:solidFill>
                  <a:srgbClr val="0000FF"/>
                </a:solidFill>
                <a:latin typeface="+mn-lt"/>
                <a:ea typeface="黑体" panose="02010609060101010101" pitchFamily="2" charset="-122"/>
              </a:rPr>
              <a:t>401 </a:t>
            </a:r>
            <a:r>
              <a:rPr altLang="en-US" b="1" kumimoji="1" lang="zh-CN">
                <a:solidFill>
                  <a:srgbClr val="0000FF"/>
                </a:solidFill>
                <a:latin typeface="+mn-lt"/>
                <a:ea typeface="黑体" panose="02010609060101010101" pitchFamily="2" charset="-122"/>
              </a:rPr>
              <a:t>至 </a:t>
            </a:r>
            <a:r>
              <a:rPr altLang="zh-CN" b="1" kumimoji="1" lang="en-US">
                <a:solidFill>
                  <a:srgbClr val="0000FF"/>
                </a:solidFill>
                <a:latin typeface="+mn-lt"/>
                <a:ea typeface="黑体" panose="02010609060101010101" pitchFamily="2" charset="-122"/>
              </a:rPr>
              <a:t>500</a:t>
            </a:r>
            <a:r>
              <a:rPr altLang="en-US" b="1" kumimoji="1" lang="zh-CN">
                <a:solidFill>
                  <a:srgbClr val="0000FF"/>
                </a:solidFill>
                <a:latin typeface="+mn-lt"/>
                <a:ea typeface="黑体" panose="02010609060101010101" pitchFamily="2" charset="-122"/>
              </a:rPr>
              <a:t>，不能再发送新数据了</a:t>
            </a:r>
            <a:endParaRPr altLang="en-US" b="1" kumimoji="1" lang="zh-CN">
              <a:solidFill>
                <a:srgbClr val="0000FF"/>
              </a:solidFill>
              <a:latin typeface="+mn-lt"/>
              <a:ea typeface="黑体" panose="02010609060101010101" pitchFamily="2" charset="-122"/>
            </a:endParaRPr>
          </a:p>
        </p:txBody>
      </p:sp>
      <p:sp>
        <p:nvSpPr>
          <p:cNvPr id="1051706" name="Rectangle 32"/>
          <p:cNvSpPr>
            <a:spLocks noChangeArrowheads="1"/>
          </p:cNvSpPr>
          <p:nvPr/>
        </p:nvSpPr>
        <p:spPr bwMode="auto">
          <a:xfrm>
            <a:off x="4041917" y="4804496"/>
            <a:ext cx="4588821" cy="366767"/>
          </a:xfrm>
          <a:prstGeom prst="rect"/>
          <a:noFill/>
          <a:ln>
            <a:noFill/>
          </a:ln>
          <a:effectLst/>
        </p:spPr>
        <p:txBody>
          <a:bodyPr bIns="44450" lIns="90488" rIns="90488" tIns="44450" wrap="none">
            <a:spAutoFit/>
          </a:bodyPr>
          <a:p>
            <a:pPr defTabSz="762000" eaLnBrk="0" hangingPunct="0"/>
            <a:r>
              <a:rPr altLang="zh-CN" b="1" kumimoji="1" lang="en-US">
                <a:solidFill>
                  <a:srgbClr val="0000FF"/>
                </a:solidFill>
                <a:latin typeface="+mn-lt"/>
                <a:ea typeface="黑体" panose="02010609060101010101" pitchFamily="2" charset="-122"/>
              </a:rPr>
              <a:t>A </a:t>
            </a:r>
            <a:r>
              <a:rPr altLang="en-US" b="1" kumimoji="1" lang="zh-CN">
                <a:solidFill>
                  <a:srgbClr val="0000FF"/>
                </a:solidFill>
                <a:latin typeface="+mn-lt"/>
                <a:ea typeface="黑体" panose="02010609060101010101" pitchFamily="2" charset="-122"/>
              </a:rPr>
              <a:t>超时重传旧的数据，但不能发送新的数据</a:t>
            </a:r>
            <a:endParaRPr altLang="en-US" b="1" kumimoji="1" lang="zh-CN">
              <a:solidFill>
                <a:srgbClr val="0000FF"/>
              </a:solidFill>
              <a:latin typeface="+mn-lt"/>
              <a:ea typeface="黑体" panose="02010609060101010101" pitchFamily="2" charset="-122"/>
            </a:endParaRPr>
          </a:p>
        </p:txBody>
      </p:sp>
      <p:sp>
        <p:nvSpPr>
          <p:cNvPr id="1051707" name="Rectangle 33"/>
          <p:cNvSpPr>
            <a:spLocks noChangeArrowheads="1"/>
          </p:cNvSpPr>
          <p:nvPr/>
        </p:nvSpPr>
        <p:spPr bwMode="auto">
          <a:xfrm>
            <a:off x="4041917" y="5218832"/>
            <a:ext cx="4541970" cy="366767"/>
          </a:xfrm>
          <a:prstGeom prst="rect"/>
          <a:noFill/>
          <a:ln>
            <a:noFill/>
          </a:ln>
          <a:effectLst/>
        </p:spPr>
        <p:txBody>
          <a:bodyPr bIns="44450" lIns="90488" rIns="90488" tIns="44450">
            <a:spAutoFit/>
          </a:bodyPr>
          <a:p>
            <a:pPr defTabSz="762000" eaLnBrk="0" hangingPunct="0"/>
            <a:r>
              <a:rPr altLang="en-US" b="1" kumimoji="1" lang="zh-CN">
                <a:solidFill>
                  <a:srgbClr val="0000FF"/>
                </a:solidFill>
                <a:latin typeface="+mn-lt"/>
                <a:ea typeface="黑体" panose="02010609060101010101" pitchFamily="2" charset="-122"/>
              </a:rPr>
              <a:t>允许 </a:t>
            </a:r>
            <a:r>
              <a:rPr altLang="zh-CN" b="1" kumimoji="1" lang="en-US">
                <a:solidFill>
                  <a:srgbClr val="0000FF"/>
                </a:solidFill>
                <a:latin typeface="+mn-lt"/>
                <a:ea typeface="黑体" panose="02010609060101010101" pitchFamily="2" charset="-122"/>
              </a:rPr>
              <a:t>A </a:t>
            </a:r>
            <a:r>
              <a:rPr altLang="en-US" b="1" kumimoji="1" lang="zh-CN">
                <a:solidFill>
                  <a:srgbClr val="0000FF"/>
                </a:solidFill>
                <a:latin typeface="+mn-lt"/>
                <a:ea typeface="黑体" panose="02010609060101010101" pitchFamily="2" charset="-122"/>
              </a:rPr>
              <a:t>发送序号 </a:t>
            </a:r>
            <a:r>
              <a:rPr altLang="zh-CN" b="1" kumimoji="1" lang="en-US">
                <a:solidFill>
                  <a:srgbClr val="0000FF"/>
                </a:solidFill>
                <a:latin typeface="+mn-lt"/>
                <a:ea typeface="黑体" panose="02010609060101010101" pitchFamily="2" charset="-122"/>
              </a:rPr>
              <a:t>501 </a:t>
            </a:r>
            <a:r>
              <a:rPr altLang="en-US" b="1" kumimoji="1" lang="zh-CN">
                <a:solidFill>
                  <a:srgbClr val="0000FF"/>
                </a:solidFill>
                <a:latin typeface="+mn-lt"/>
                <a:ea typeface="黑体" panose="02010609060101010101" pitchFamily="2" charset="-122"/>
              </a:rPr>
              <a:t>至 </a:t>
            </a:r>
            <a:r>
              <a:rPr altLang="zh-CN" b="1" kumimoji="1" lang="en-US">
                <a:solidFill>
                  <a:srgbClr val="0000FF"/>
                </a:solidFill>
                <a:latin typeface="+mn-lt"/>
                <a:ea typeface="黑体" panose="02010609060101010101" pitchFamily="2" charset="-122"/>
              </a:rPr>
              <a:t>600 </a:t>
            </a:r>
            <a:r>
              <a:rPr altLang="en-US" b="1" kumimoji="1" lang="zh-CN">
                <a:solidFill>
                  <a:srgbClr val="0000FF"/>
                </a:solidFill>
                <a:latin typeface="+mn-lt"/>
                <a:ea typeface="黑体" panose="02010609060101010101" pitchFamily="2" charset="-122"/>
              </a:rPr>
              <a:t>共 </a:t>
            </a:r>
            <a:r>
              <a:rPr altLang="zh-CN" b="1" kumimoji="1" lang="en-US">
                <a:solidFill>
                  <a:srgbClr val="0000FF"/>
                </a:solidFill>
                <a:latin typeface="+mn-lt"/>
                <a:ea typeface="黑体" panose="02010609060101010101" pitchFamily="2" charset="-122"/>
              </a:rPr>
              <a:t>100 </a:t>
            </a:r>
            <a:r>
              <a:rPr altLang="en-US" b="1" kumimoji="1" lang="zh-CN">
                <a:solidFill>
                  <a:srgbClr val="0000FF"/>
                </a:solidFill>
                <a:latin typeface="+mn-lt"/>
                <a:ea typeface="黑体" panose="02010609060101010101" pitchFamily="2" charset="-122"/>
              </a:rPr>
              <a:t>字节</a:t>
            </a:r>
            <a:endParaRPr altLang="en-US" b="1" kumimoji="1" lang="zh-CN">
              <a:solidFill>
                <a:srgbClr val="0000FF"/>
              </a:solidFill>
              <a:latin typeface="+mn-lt"/>
              <a:ea typeface="黑体" panose="02010609060101010101" pitchFamily="2" charset="-122"/>
            </a:endParaRPr>
          </a:p>
        </p:txBody>
      </p:sp>
      <p:sp>
        <p:nvSpPr>
          <p:cNvPr id="1051708" name="Rectangle 34"/>
          <p:cNvSpPr>
            <a:spLocks noChangeArrowheads="1"/>
          </p:cNvSpPr>
          <p:nvPr/>
        </p:nvSpPr>
        <p:spPr bwMode="auto">
          <a:xfrm>
            <a:off x="4041917" y="5649046"/>
            <a:ext cx="4388446" cy="366767"/>
          </a:xfrm>
          <a:prstGeom prst="rect"/>
          <a:noFill/>
          <a:ln>
            <a:noFill/>
          </a:ln>
          <a:effectLst/>
        </p:spPr>
        <p:txBody>
          <a:bodyPr bIns="44450" lIns="90488" rIns="90488" tIns="44450" wrap="none">
            <a:spAutoFit/>
          </a:bodyPr>
          <a:p>
            <a:pPr defTabSz="762000" eaLnBrk="0" hangingPunct="0"/>
            <a:r>
              <a:rPr altLang="zh-CN" b="1" kumimoji="1" lang="en-US">
                <a:solidFill>
                  <a:srgbClr val="0000FF"/>
                </a:solidFill>
                <a:latin typeface="+mn-lt"/>
                <a:ea typeface="黑体" panose="02010609060101010101" pitchFamily="2" charset="-122"/>
              </a:rPr>
              <a:t>A </a:t>
            </a:r>
            <a:r>
              <a:rPr altLang="en-US" b="1" kumimoji="1" lang="zh-CN">
                <a:solidFill>
                  <a:srgbClr val="0000FF"/>
                </a:solidFill>
                <a:latin typeface="+mn-lt"/>
                <a:ea typeface="黑体" panose="02010609060101010101" pitchFamily="2" charset="-122"/>
              </a:rPr>
              <a:t>发送了序号 </a:t>
            </a:r>
            <a:r>
              <a:rPr altLang="zh-CN" b="1" kumimoji="1" lang="en-US">
                <a:solidFill>
                  <a:srgbClr val="0000FF"/>
                </a:solidFill>
                <a:latin typeface="+mn-lt"/>
                <a:ea typeface="黑体" panose="02010609060101010101" pitchFamily="2" charset="-122"/>
              </a:rPr>
              <a:t>501 </a:t>
            </a:r>
            <a:r>
              <a:rPr altLang="en-US" b="1" kumimoji="1" lang="zh-CN">
                <a:solidFill>
                  <a:srgbClr val="0000FF"/>
                </a:solidFill>
                <a:latin typeface="+mn-lt"/>
                <a:ea typeface="黑体" panose="02010609060101010101" pitchFamily="2" charset="-122"/>
              </a:rPr>
              <a:t>至 </a:t>
            </a:r>
            <a:r>
              <a:rPr altLang="zh-CN" b="1" kumimoji="1" lang="en-US">
                <a:solidFill>
                  <a:srgbClr val="0000FF"/>
                </a:solidFill>
                <a:latin typeface="+mn-lt"/>
                <a:ea typeface="黑体" panose="02010609060101010101" pitchFamily="2" charset="-122"/>
              </a:rPr>
              <a:t>600</a:t>
            </a:r>
            <a:r>
              <a:rPr altLang="en-US" b="1" kumimoji="1" lang="zh-CN">
                <a:solidFill>
                  <a:srgbClr val="0000FF"/>
                </a:solidFill>
                <a:latin typeface="+mn-lt"/>
                <a:ea typeface="黑体" panose="02010609060101010101" pitchFamily="2" charset="-122"/>
              </a:rPr>
              <a:t>，不能再发送了</a:t>
            </a:r>
            <a:endParaRPr altLang="en-US" b="1" kumimoji="1" lang="zh-CN">
              <a:solidFill>
                <a:srgbClr val="0000FF"/>
              </a:solidFill>
              <a:latin typeface="+mn-lt"/>
              <a:ea typeface="黑体" panose="02010609060101010101" pitchFamily="2" charset="-122"/>
            </a:endParaRPr>
          </a:p>
        </p:txBody>
      </p:sp>
      <p:sp>
        <p:nvSpPr>
          <p:cNvPr id="1051709" name="Rectangle 35"/>
          <p:cNvSpPr>
            <a:spLocks noChangeArrowheads="1"/>
          </p:cNvSpPr>
          <p:nvPr/>
        </p:nvSpPr>
        <p:spPr bwMode="auto">
          <a:xfrm>
            <a:off x="4041917" y="6095132"/>
            <a:ext cx="5622181" cy="366767"/>
          </a:xfrm>
          <a:prstGeom prst="rect"/>
          <a:noFill/>
          <a:ln>
            <a:noFill/>
          </a:ln>
          <a:effectLst/>
        </p:spPr>
        <p:txBody>
          <a:bodyPr bIns="44450" lIns="90488" rIns="90488" tIns="44450" wrap="none">
            <a:spAutoFit/>
          </a:bodyPr>
          <a:p>
            <a:pPr defTabSz="762000" eaLnBrk="0" hangingPunct="0"/>
            <a:r>
              <a:rPr altLang="en-US" b="1" kumimoji="1" lang="zh-CN">
                <a:solidFill>
                  <a:srgbClr val="0000FF"/>
                </a:solidFill>
                <a:latin typeface="+mn-lt"/>
                <a:ea typeface="黑体" panose="02010609060101010101" pitchFamily="2" charset="-122"/>
              </a:rPr>
              <a:t>不允许 </a:t>
            </a:r>
            <a:r>
              <a:rPr altLang="zh-CN" b="1" kumimoji="1" lang="en-US">
                <a:solidFill>
                  <a:srgbClr val="0000FF"/>
                </a:solidFill>
                <a:latin typeface="+mn-lt"/>
                <a:ea typeface="黑体" panose="02010609060101010101" pitchFamily="2" charset="-122"/>
              </a:rPr>
              <a:t>A </a:t>
            </a:r>
            <a:r>
              <a:rPr altLang="en-US" b="1" kumimoji="1" lang="zh-CN">
                <a:solidFill>
                  <a:srgbClr val="0000FF"/>
                </a:solidFill>
                <a:latin typeface="+mn-lt"/>
                <a:ea typeface="黑体" panose="02010609060101010101" pitchFamily="2" charset="-122"/>
              </a:rPr>
              <a:t>再发送（到序号 </a:t>
            </a:r>
            <a:r>
              <a:rPr altLang="zh-CN" b="1" kumimoji="1" lang="en-US">
                <a:solidFill>
                  <a:srgbClr val="0000FF"/>
                </a:solidFill>
                <a:latin typeface="+mn-lt"/>
                <a:ea typeface="黑体" panose="02010609060101010101" pitchFamily="2" charset="-122"/>
              </a:rPr>
              <a:t>600 </a:t>
            </a:r>
            <a:r>
              <a:rPr altLang="en-US" b="1" kumimoji="1" lang="zh-CN">
                <a:solidFill>
                  <a:srgbClr val="0000FF"/>
                </a:solidFill>
                <a:latin typeface="+mn-lt"/>
                <a:ea typeface="黑体" panose="02010609060101010101" pitchFamily="2" charset="-122"/>
              </a:rPr>
              <a:t>为止的数据都收到了）</a:t>
            </a:r>
            <a:endParaRPr altLang="en-US" b="1" kumimoji="1" lang="zh-CN">
              <a:solidFill>
                <a:srgbClr val="0000FF"/>
              </a:solidFill>
              <a:latin typeface="+mn-lt"/>
              <a:ea typeface="黑体" panose="02010609060101010101" pitchFamily="2" charset="-122"/>
            </a:endParaRPr>
          </a:p>
        </p:txBody>
      </p:sp>
      <p:sp>
        <p:nvSpPr>
          <p:cNvPr id="1051710" name="AutoShape 36"/>
          <p:cNvSpPr>
            <a:spLocks noChangeArrowheads="1"/>
          </p:cNvSpPr>
          <p:nvPr/>
        </p:nvSpPr>
        <p:spPr bwMode="auto">
          <a:xfrm>
            <a:off x="2956729" y="2924896"/>
            <a:ext cx="1260607" cy="547687"/>
          </a:xfrm>
          <a:prstGeom prst="irregularSeal1"/>
          <a:solidFill>
            <a:srgbClr val="FF0000"/>
          </a:solidFill>
          <a:ln w="127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711" name="Rectangle 37"/>
          <p:cNvSpPr>
            <a:spLocks noChangeArrowheads="1"/>
          </p:cNvSpPr>
          <p:nvPr/>
        </p:nvSpPr>
        <p:spPr bwMode="auto">
          <a:xfrm>
            <a:off x="3202659" y="3020146"/>
            <a:ext cx="875241" cy="366767"/>
          </a:xfrm>
          <a:prstGeom prst="rect"/>
          <a:noFill/>
          <a:ln>
            <a:noFill/>
          </a:ln>
          <a:effectLst/>
        </p:spPr>
        <p:txBody>
          <a:bodyPr bIns="44450" lIns="90488" rIns="90488" tIns="44450" wrap="none">
            <a:spAutoFit/>
          </a:bodyPr>
          <a:p>
            <a:pPr defTabSz="762000" eaLnBrk="0" hangingPunct="0"/>
            <a:r>
              <a:rPr altLang="en-US" b="1" dirty="0" sz="1800" kumimoji="1" lang="zh-CN">
                <a:solidFill>
                  <a:srgbClr val="000099"/>
                </a:solidFill>
                <a:latin typeface="+mn-lt"/>
                <a:ea typeface="黑体" panose="02010609060101010101" pitchFamily="2" charset="-122"/>
              </a:rPr>
              <a:t>丢失！</a:t>
            </a:r>
            <a:endParaRPr altLang="en-US" b="1" dirty="0" sz="1800" kumimoji="1" lang="zh-CN">
              <a:solidFill>
                <a:srgbClr val="000099"/>
              </a:solidFill>
              <a:latin typeface="+mn-lt"/>
              <a:ea typeface="黑体" panose="02010609060101010101" pitchFamily="2" charset="-122"/>
            </a:endParaRPr>
          </a:p>
        </p:txBody>
      </p:sp>
      <p:sp>
        <p:nvSpPr>
          <p:cNvPr id="1051712" name="Line 38"/>
          <p:cNvSpPr>
            <a:spLocks noChangeShapeType="1"/>
          </p:cNvSpPr>
          <p:nvPr/>
        </p:nvSpPr>
        <p:spPr bwMode="auto">
          <a:xfrm>
            <a:off x="416596" y="2280370"/>
            <a:ext cx="0" cy="4132262"/>
          </a:xfrm>
          <a:prstGeom prst="line"/>
          <a:noFill/>
          <a:ln w="19050">
            <a:solidFill>
              <a:schemeClr val="tx1"/>
            </a:solidFill>
            <a:prstDash val="dash"/>
            <a:round/>
          </a:ln>
          <a:effectLst/>
        </p:spPr>
        <p:txBody>
          <a:bodyPr/>
          <a:p>
            <a:endParaRPr altLang="en-US" b="1" lang="zh-CN">
              <a:solidFill>
                <a:srgbClr val="000099"/>
              </a:solidFill>
              <a:latin typeface="+mn-lt"/>
              <a:ea typeface="黑体" panose="02010609060101010101" pitchFamily="2" charset="-122"/>
            </a:endParaRPr>
          </a:p>
        </p:txBody>
      </p:sp>
      <p:sp>
        <p:nvSpPr>
          <p:cNvPr id="1051713" name="Rectangle 39"/>
          <p:cNvSpPr>
            <a:spLocks noGrp="1" noChangeArrowheads="1"/>
          </p:cNvSpPr>
          <p:nvPr>
            <p:ph type="title"/>
          </p:nvPr>
        </p:nvSpPr>
        <p:spPr>
          <a:noFill/>
          <a:ln>
            <a:noFill/>
          </a:ln>
          <a:effectLst/>
        </p:spPr>
        <p:txBody>
          <a:bodyPr anchor="b" anchorCtr="0" bIns="45720" compatLnSpc="1" lIns="91440" numCol="1" rIns="91440" tIns="45720" vert="horz" wrap="square"/>
          <a:p>
            <a:pPr algn="ctr"/>
            <a:r>
              <a:rPr altLang="zh-CN" dirty="0" sz="4000" lang="zh-CN"/>
              <a:t>利用可变窗口进行流量控制</a:t>
            </a:r>
            <a:r>
              <a:rPr altLang="zh-CN" dirty="0" sz="4000" lang="zh-CN" smtClean="0"/>
              <a:t>举例</a:t>
            </a:r>
            <a:endParaRPr altLang="en-US" dirty="0" sz="4000" lang="zh-CN"/>
          </a:p>
        </p:txBody>
      </p:sp>
      <p:sp>
        <p:nvSpPr>
          <p:cNvPr id="1051714" name="Text Box 40"/>
          <p:cNvSpPr txBox="1">
            <a:spLocks noChangeArrowheads="1"/>
          </p:cNvSpPr>
          <p:nvPr/>
        </p:nvSpPr>
        <p:spPr bwMode="auto">
          <a:xfrm>
            <a:off x="611759" y="1126485"/>
            <a:ext cx="9015059" cy="830997"/>
          </a:xfrm>
          <a:prstGeom prst="rect"/>
          <a:solidFill>
            <a:srgbClr val="FFFF66"/>
          </a:solidFill>
          <a:ln>
            <a:noFill/>
          </a:ln>
          <a:effectLst/>
        </p:spPr>
        <p:txBody>
          <a:bodyPr wrap="square">
            <a:spAutoFit/>
          </a:bodyPr>
          <a:p>
            <a:r>
              <a:rPr altLang="zh-CN" b="1" dirty="0" sz="2400" lang="en-US">
                <a:solidFill>
                  <a:srgbClr val="000099"/>
                </a:solidFill>
                <a:latin typeface="+mn-lt"/>
                <a:ea typeface="黑体" panose="02010609060101010101" pitchFamily="2" charset="-122"/>
              </a:rPr>
              <a:t>A </a:t>
            </a:r>
            <a:r>
              <a:rPr altLang="en-US" b="1" dirty="0" sz="2400" lang="zh-CN">
                <a:solidFill>
                  <a:srgbClr val="000099"/>
                </a:solidFill>
                <a:latin typeface="+mn-lt"/>
                <a:ea typeface="黑体" panose="02010609060101010101" pitchFamily="2" charset="-122"/>
              </a:rPr>
              <a:t>向 </a:t>
            </a:r>
            <a:r>
              <a:rPr altLang="zh-CN" b="1" dirty="0" sz="2400" lang="en-US">
                <a:solidFill>
                  <a:srgbClr val="000099"/>
                </a:solidFill>
                <a:latin typeface="+mn-lt"/>
                <a:ea typeface="黑体" panose="02010609060101010101" pitchFamily="2" charset="-122"/>
              </a:rPr>
              <a:t>B </a:t>
            </a:r>
            <a:r>
              <a:rPr altLang="en-US" b="1" dirty="0" sz="2400" lang="zh-CN">
                <a:solidFill>
                  <a:srgbClr val="000099"/>
                </a:solidFill>
                <a:latin typeface="+mn-lt"/>
                <a:ea typeface="黑体" panose="02010609060101010101" pitchFamily="2" charset="-122"/>
              </a:rPr>
              <a:t>发送数据。在连接建立时</a:t>
            </a:r>
            <a:r>
              <a:rPr altLang="en-US" b="1" dirty="0" sz="2400" lang="zh-CN" smtClean="0">
                <a:solidFill>
                  <a:srgbClr val="000099"/>
                </a:solidFill>
                <a:latin typeface="+mn-lt"/>
                <a:ea typeface="黑体" panose="02010609060101010101" pitchFamily="2" charset="-122"/>
              </a:rPr>
              <a:t>，</a:t>
            </a:r>
            <a:r>
              <a:rPr altLang="zh-CN" b="1" dirty="0" sz="2400" lang="en-US" smtClean="0">
                <a:solidFill>
                  <a:srgbClr val="000099"/>
                </a:solidFill>
                <a:latin typeface="+mn-lt"/>
                <a:ea typeface="黑体" panose="02010609060101010101" pitchFamily="2" charset="-122"/>
              </a:rPr>
              <a:t>B </a:t>
            </a:r>
            <a:r>
              <a:rPr altLang="en-US" b="1" dirty="0" sz="2400" lang="zh-CN">
                <a:solidFill>
                  <a:srgbClr val="000099"/>
                </a:solidFill>
                <a:latin typeface="+mn-lt"/>
                <a:ea typeface="黑体" panose="02010609060101010101" pitchFamily="2" charset="-122"/>
              </a:rPr>
              <a:t>告诉 </a:t>
            </a:r>
            <a:r>
              <a:rPr altLang="zh-CN" b="1" dirty="0" sz="2400" lang="en-US">
                <a:solidFill>
                  <a:srgbClr val="000099"/>
                </a:solidFill>
                <a:latin typeface="+mn-lt"/>
                <a:ea typeface="黑体" panose="02010609060101010101" pitchFamily="2" charset="-122"/>
              </a:rPr>
              <a:t>A</a:t>
            </a:r>
            <a:r>
              <a:rPr altLang="en-US" b="1" dirty="0" sz="2400" lang="zh-CN" smtClean="0">
                <a:solidFill>
                  <a:srgbClr val="000099"/>
                </a:solidFill>
                <a:latin typeface="+mn-lt"/>
                <a:ea typeface="黑体" panose="02010609060101010101" pitchFamily="2" charset="-122"/>
              </a:rPr>
              <a:t>：</a:t>
            </a:r>
            <a:endParaRPr altLang="zh-CN" b="1" dirty="0" sz="2400" lang="en-US" smtClean="0">
              <a:solidFill>
                <a:srgbClr val="000099"/>
              </a:solidFill>
              <a:latin typeface="+mn-lt"/>
              <a:ea typeface="黑体" panose="02010609060101010101" pitchFamily="2" charset="-122"/>
            </a:endParaRPr>
          </a:p>
          <a:p>
            <a:r>
              <a:rPr altLang="en-US" b="1" dirty="0" sz="2400" lang="zh-CN" smtClean="0">
                <a:solidFill>
                  <a:srgbClr val="000099"/>
                </a:solidFill>
                <a:latin typeface="+mn-lt"/>
                <a:ea typeface="黑体" panose="02010609060101010101" pitchFamily="2" charset="-122"/>
              </a:rPr>
              <a:t>“</a:t>
            </a:r>
            <a:r>
              <a:rPr altLang="en-US" b="1" dirty="0" sz="2400" lang="zh-CN">
                <a:solidFill>
                  <a:srgbClr val="000099"/>
                </a:solidFill>
                <a:latin typeface="+mn-lt"/>
                <a:ea typeface="黑体" panose="02010609060101010101" pitchFamily="2" charset="-122"/>
              </a:rPr>
              <a:t>我的接收窗口 </a:t>
            </a:r>
            <a:r>
              <a:rPr altLang="zh-CN" b="1" dirty="0" sz="2400" lang="en-US" err="1">
                <a:solidFill>
                  <a:srgbClr val="000099"/>
                </a:solidFill>
                <a:latin typeface="+mn-lt"/>
                <a:ea typeface="黑体" panose="02010609060101010101" pitchFamily="2" charset="-122"/>
              </a:rPr>
              <a:t>rwnd</a:t>
            </a:r>
            <a:r>
              <a:rPr altLang="zh-CN" b="1" dirty="0" sz="2400" lang="en-US">
                <a:solidFill>
                  <a:srgbClr val="000099"/>
                </a:solidFill>
                <a:latin typeface="+mn-lt"/>
                <a:ea typeface="黑体" panose="02010609060101010101" pitchFamily="2" charset="-122"/>
              </a:rPr>
              <a:t> = 400</a:t>
            </a:r>
            <a:r>
              <a:rPr altLang="en-US" b="1" dirty="0" sz="2400" lang="zh-CN">
                <a:solidFill>
                  <a:srgbClr val="000099"/>
                </a:solidFill>
                <a:latin typeface="+mn-lt"/>
                <a:ea typeface="黑体" panose="02010609060101010101" pitchFamily="2" charset="-122"/>
              </a:rPr>
              <a:t>（字节）”。</a:t>
            </a:r>
            <a:endParaRPr altLang="en-US" b="1" dirty="0" sz="2400" lang="zh-CN">
              <a:solidFill>
                <a:srgbClr val="000099"/>
              </a:solidFill>
              <a:latin typeface="+mn-lt"/>
              <a:ea typeface="黑体" panose="0201060906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557" name=""/>
        <p:cNvGrpSpPr/>
        <p:nvPr/>
      </p:nvGrpSpPr>
      <p:grpSpPr>
        <a:xfrm>
          <a:off x="0" y="0"/>
          <a:ext cx="0" cy="0"/>
          <a:chOff x="0" y="0"/>
          <a:chExt cx="0" cy="0"/>
        </a:xfrm>
      </p:grpSpPr>
      <p:sp>
        <p:nvSpPr>
          <p:cNvPr id="1051715" name="Rectangle 2"/>
          <p:cNvSpPr>
            <a:spLocks noGrp="1" noChangeArrowheads="1"/>
          </p:cNvSpPr>
          <p:nvPr>
            <p:ph type="title"/>
          </p:nvPr>
        </p:nvSpPr>
        <p:spPr/>
        <p:txBody>
          <a:bodyPr/>
          <a:p>
            <a:pPr algn="ctr"/>
            <a:r>
              <a:rPr altLang="en-US" dirty="0" lang="zh-CN" smtClean="0"/>
              <a:t>可能发生死锁</a:t>
            </a:r>
            <a:endParaRPr altLang="en-US" dirty="0" lang="zh-CN"/>
          </a:p>
        </p:txBody>
      </p:sp>
      <p:sp>
        <p:nvSpPr>
          <p:cNvPr id="1051716" name="Rectangle 3"/>
          <p:cNvSpPr>
            <a:spLocks noGrp="1" noChangeArrowheads="1"/>
          </p:cNvSpPr>
          <p:nvPr>
            <p:ph idx="1"/>
          </p:nvPr>
        </p:nvSpPr>
        <p:spPr/>
        <p:txBody>
          <a:bodyPr/>
          <a:p>
            <a:r>
              <a:rPr altLang="zh-CN" dirty="0" sz="2800" lang="en-US" smtClean="0"/>
              <a:t>B </a:t>
            </a:r>
            <a:r>
              <a:rPr altLang="zh-CN" dirty="0" sz="2800" lang="zh-CN" smtClean="0"/>
              <a:t>向</a:t>
            </a:r>
            <a:r>
              <a:rPr altLang="zh-CN" dirty="0" sz="2800" lang="en-US" smtClean="0"/>
              <a:t> A </a:t>
            </a:r>
            <a:r>
              <a:rPr altLang="zh-CN" dirty="0" sz="2800" lang="zh-CN" smtClean="0"/>
              <a:t>发送</a:t>
            </a:r>
            <a:r>
              <a:rPr altLang="zh-CN" dirty="0" sz="2800" lang="zh-CN"/>
              <a:t>了零窗口的报文段后不久，</a:t>
            </a:r>
            <a:r>
              <a:rPr altLang="zh-CN" dirty="0" sz="2800" lang="en-US" smtClean="0"/>
              <a:t>B </a:t>
            </a:r>
            <a:r>
              <a:rPr altLang="zh-CN" dirty="0" sz="2800" lang="zh-CN" smtClean="0"/>
              <a:t>的</a:t>
            </a:r>
            <a:r>
              <a:rPr altLang="zh-CN" dirty="0" sz="2800" lang="zh-CN"/>
              <a:t>接收缓存又有了一些存储空间。</a:t>
            </a:r>
            <a:r>
              <a:rPr altLang="zh-CN" dirty="0" sz="2800" lang="zh-CN" smtClean="0"/>
              <a:t>于是</a:t>
            </a:r>
            <a:r>
              <a:rPr altLang="zh-CN" dirty="0" sz="2800" lang="en-US" smtClean="0"/>
              <a:t> B </a:t>
            </a:r>
            <a:r>
              <a:rPr altLang="zh-CN" dirty="0" sz="2800" lang="zh-CN" smtClean="0"/>
              <a:t>向</a:t>
            </a:r>
            <a:r>
              <a:rPr altLang="zh-CN" dirty="0" sz="2800" lang="en-US" smtClean="0"/>
              <a:t> A </a:t>
            </a:r>
            <a:r>
              <a:rPr altLang="zh-CN" dirty="0" sz="2800" lang="zh-CN" smtClean="0"/>
              <a:t>发送了</a:t>
            </a:r>
            <a:r>
              <a:rPr altLang="zh-CN" dirty="0" sz="2800" lang="en-US" smtClean="0"/>
              <a:t> </a:t>
            </a:r>
            <a:r>
              <a:rPr altLang="zh-CN" dirty="0" sz="2800" lang="en-US" err="1" smtClean="0"/>
              <a:t>rwnd</a:t>
            </a:r>
            <a:r>
              <a:rPr altLang="zh-CN" dirty="0" sz="2800" lang="en-US" smtClean="0"/>
              <a:t> </a:t>
            </a:r>
            <a:r>
              <a:rPr altLang="zh-CN" dirty="0" sz="2800" lang="en-US"/>
              <a:t>= </a:t>
            </a:r>
            <a:r>
              <a:rPr altLang="zh-CN" dirty="0" sz="2800" lang="en-US" smtClean="0"/>
              <a:t>400 </a:t>
            </a:r>
            <a:r>
              <a:rPr altLang="zh-CN" dirty="0" sz="2800" lang="zh-CN" smtClean="0"/>
              <a:t>的</a:t>
            </a:r>
            <a:r>
              <a:rPr altLang="zh-CN" dirty="0" sz="2800" lang="zh-CN"/>
              <a:t>报文段</a:t>
            </a:r>
            <a:r>
              <a:rPr altLang="zh-CN" dirty="0" sz="2800" lang="zh-CN" smtClean="0"/>
              <a:t>。</a:t>
            </a:r>
            <a:endParaRPr altLang="zh-CN" dirty="0" sz="2800" lang="en-US" smtClean="0"/>
          </a:p>
          <a:p>
            <a:r>
              <a:rPr altLang="en-US" dirty="0" sz="2800" lang="zh-CN"/>
              <a:t>但</a:t>
            </a:r>
            <a:r>
              <a:rPr altLang="zh-CN" dirty="0" sz="2800" lang="zh-CN" smtClean="0"/>
              <a:t>这个</a:t>
            </a:r>
            <a:r>
              <a:rPr altLang="zh-CN" dirty="0" sz="2800" lang="zh-CN"/>
              <a:t>报文段在传送过程中</a:t>
            </a:r>
            <a:r>
              <a:rPr altLang="zh-CN" dirty="0" sz="2800" lang="zh-CN">
                <a:solidFill>
                  <a:srgbClr val="FF0000"/>
                </a:solidFill>
              </a:rPr>
              <a:t>丢失</a:t>
            </a:r>
            <a:r>
              <a:rPr altLang="zh-CN" dirty="0" sz="2800" lang="zh-CN"/>
              <a:t>了。</a:t>
            </a:r>
            <a:r>
              <a:rPr altLang="zh-CN" dirty="0" sz="2800" lang="en-US" smtClean="0"/>
              <a:t>A </a:t>
            </a:r>
            <a:r>
              <a:rPr altLang="zh-CN" dirty="0" sz="2800" lang="zh-CN" smtClean="0"/>
              <a:t>一直</a:t>
            </a:r>
            <a:r>
              <a:rPr altLang="zh-CN" dirty="0" sz="2800" lang="zh-CN"/>
              <a:t>等待</a:t>
            </a:r>
            <a:r>
              <a:rPr altLang="zh-CN" dirty="0" sz="2800" lang="zh-CN" smtClean="0"/>
              <a:t>收到</a:t>
            </a:r>
            <a:r>
              <a:rPr altLang="zh-CN" dirty="0" sz="2800" lang="en-US" smtClean="0"/>
              <a:t> B </a:t>
            </a:r>
            <a:r>
              <a:rPr altLang="zh-CN" dirty="0" sz="2800" lang="zh-CN" smtClean="0"/>
              <a:t>发送</a:t>
            </a:r>
            <a:r>
              <a:rPr altLang="zh-CN" dirty="0" sz="2800" lang="zh-CN"/>
              <a:t>的非零窗口的通知，</a:t>
            </a:r>
            <a:r>
              <a:rPr altLang="zh-CN" dirty="0" sz="2800" lang="zh-CN" smtClean="0"/>
              <a:t>而</a:t>
            </a:r>
            <a:r>
              <a:rPr altLang="zh-CN" dirty="0" sz="2800" lang="en-US" smtClean="0"/>
              <a:t> B </a:t>
            </a:r>
            <a:r>
              <a:rPr altLang="zh-CN" dirty="0" sz="2800" lang="zh-CN" smtClean="0"/>
              <a:t>也</a:t>
            </a:r>
            <a:r>
              <a:rPr altLang="zh-CN" dirty="0" sz="2800" lang="zh-CN"/>
              <a:t>一直</a:t>
            </a:r>
            <a:r>
              <a:rPr altLang="zh-CN" dirty="0" sz="2800" lang="zh-CN" smtClean="0"/>
              <a:t>等待</a:t>
            </a:r>
            <a:r>
              <a:rPr altLang="zh-CN" dirty="0" sz="2800" lang="en-US" smtClean="0"/>
              <a:t> A </a:t>
            </a:r>
            <a:r>
              <a:rPr altLang="zh-CN" dirty="0" sz="2800" lang="zh-CN" smtClean="0"/>
              <a:t>发送</a:t>
            </a:r>
            <a:r>
              <a:rPr altLang="zh-CN" dirty="0" sz="2800" lang="zh-CN"/>
              <a:t>的数据</a:t>
            </a:r>
            <a:r>
              <a:rPr altLang="zh-CN" dirty="0" sz="2800" lang="zh-CN" smtClean="0"/>
              <a:t>。</a:t>
            </a:r>
            <a:endParaRPr altLang="zh-CN" dirty="0" sz="2800" lang="en-US" smtClean="0"/>
          </a:p>
          <a:p>
            <a:r>
              <a:rPr altLang="zh-CN" dirty="0" sz="2800" lang="zh-CN" smtClean="0"/>
              <a:t>如果</a:t>
            </a:r>
            <a:r>
              <a:rPr altLang="zh-CN" dirty="0" sz="2800" lang="zh-CN"/>
              <a:t>没有其他措施，这种</a:t>
            </a:r>
            <a:r>
              <a:rPr altLang="zh-CN" dirty="0" sz="2800" lang="zh-CN">
                <a:solidFill>
                  <a:srgbClr val="FF0000"/>
                </a:solidFill>
              </a:rPr>
              <a:t>互相等待的死锁</a:t>
            </a:r>
            <a:r>
              <a:rPr altLang="zh-CN" dirty="0" sz="2800" lang="zh-CN"/>
              <a:t>局面将一直延续下去</a:t>
            </a:r>
            <a:r>
              <a:rPr altLang="zh-CN" dirty="0" sz="2800" lang="zh-CN" smtClean="0"/>
              <a:t>。</a:t>
            </a:r>
            <a:endParaRPr altLang="zh-CN" dirty="0" sz="2800" lang="en-US" smtClean="0"/>
          </a:p>
          <a:p>
            <a:r>
              <a:rPr altLang="zh-CN" dirty="0" sz="2800" lang="zh-CN"/>
              <a:t>为了解决这个问题，</a:t>
            </a:r>
            <a:r>
              <a:rPr altLang="zh-CN" dirty="0" sz="2800" lang="en-US" smtClean="0"/>
              <a:t>TCP </a:t>
            </a:r>
            <a:r>
              <a:rPr altLang="zh-CN" dirty="0" sz="2800" lang="zh-CN" smtClean="0"/>
              <a:t>为</a:t>
            </a:r>
            <a:r>
              <a:rPr altLang="zh-CN" dirty="0" sz="2800" lang="zh-CN"/>
              <a:t>每一个连接设有一个</a:t>
            </a:r>
            <a:r>
              <a:rPr altLang="zh-CN" dirty="0" sz="2800" lang="zh-CN" smtClean="0">
                <a:solidFill>
                  <a:srgbClr val="FF0000"/>
                </a:solidFill>
              </a:rPr>
              <a:t>持续计时器</a:t>
            </a:r>
            <a:r>
              <a:rPr altLang="zh-CN" dirty="0" sz="2800" lang="en-US" smtClean="0">
                <a:solidFill>
                  <a:srgbClr val="FF0000"/>
                </a:solidFill>
              </a:rPr>
              <a:t> </a:t>
            </a:r>
            <a:r>
              <a:rPr altLang="zh-CN" dirty="0" sz="2800" lang="en-US" smtClean="0"/>
              <a:t>(persistence timer)</a:t>
            </a:r>
            <a:r>
              <a:rPr altLang="en-US" dirty="0" sz="2800" lang="zh-CN" smtClean="0"/>
              <a:t>。</a:t>
            </a:r>
            <a:endParaRPr altLang="en-US" dirty="0" sz="2800"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836" name="Rectangle 2"/>
          <p:cNvSpPr>
            <a:spLocks noGrp="1" noChangeArrowheads="1"/>
          </p:cNvSpPr>
          <p:nvPr>
            <p:ph type="title"/>
          </p:nvPr>
        </p:nvSpPr>
        <p:spPr/>
        <p:txBody>
          <a:bodyPr/>
          <a:p>
            <a:pPr algn="ctr" eaLnBrk="1" hangingPunct="1"/>
            <a:r>
              <a:rPr altLang="en-US" dirty="0" lang="zh-CN" smtClean="0"/>
              <a:t>基于端口的</a:t>
            </a:r>
            <a:r>
              <a:rPr altLang="en-US" dirty="0" lang="zh-CN" smtClean="0">
                <a:solidFill>
                  <a:srgbClr val="C00000"/>
                </a:solidFill>
              </a:rPr>
              <a:t>复用</a:t>
            </a:r>
            <a:r>
              <a:rPr altLang="en-US" dirty="0" lang="zh-CN" smtClean="0"/>
              <a:t>和</a:t>
            </a:r>
            <a:r>
              <a:rPr altLang="en-US" dirty="0" lang="zh-CN" smtClean="0">
                <a:solidFill>
                  <a:srgbClr val="C00000"/>
                </a:solidFill>
              </a:rPr>
              <a:t>分用</a:t>
            </a:r>
            <a:r>
              <a:rPr altLang="en-US" dirty="0" lang="zh-CN"/>
              <a:t>功能</a:t>
            </a:r>
            <a:endParaRPr altLang="en-US" dirty="0" lang="zh-CN"/>
          </a:p>
        </p:txBody>
      </p:sp>
      <p:grpSp>
        <p:nvGrpSpPr>
          <p:cNvPr id="238" name="组合 1"/>
          <p:cNvGrpSpPr/>
          <p:nvPr/>
        </p:nvGrpSpPr>
        <p:grpSpPr>
          <a:xfrm>
            <a:off x="246980" y="1196752"/>
            <a:ext cx="9602564" cy="5241925"/>
            <a:chOff x="272480" y="1301751"/>
            <a:chExt cx="9602564" cy="5241925"/>
          </a:xfrm>
        </p:grpSpPr>
        <p:sp>
          <p:nvSpPr>
            <p:cNvPr id="1048837" name="AutoShape 5"/>
            <p:cNvSpPr>
              <a:spLocks noChangeArrowheads="1"/>
            </p:cNvSpPr>
            <p:nvPr/>
          </p:nvSpPr>
          <p:spPr bwMode="auto">
            <a:xfrm>
              <a:off x="5556113" y="1354716"/>
              <a:ext cx="4318931" cy="4160156"/>
            </a:xfrm>
            <a:prstGeom prst="roundRect">
              <a:avLst>
                <a:gd name="adj" fmla="val 16667"/>
              </a:avLst>
            </a:prstGeom>
            <a:solidFill>
              <a:srgbClr val="FFFF99"/>
            </a:solidFill>
            <a:ln w="9525">
              <a:solidFill>
                <a:schemeClr val="tx1"/>
              </a:solidFill>
              <a:prstDash val="dash"/>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38" name="AutoShape 6"/>
            <p:cNvSpPr>
              <a:spLocks noChangeArrowheads="1"/>
            </p:cNvSpPr>
            <p:nvPr/>
          </p:nvSpPr>
          <p:spPr bwMode="auto">
            <a:xfrm>
              <a:off x="695905" y="1354716"/>
              <a:ext cx="4318931" cy="4160156"/>
            </a:xfrm>
            <a:prstGeom prst="roundRect">
              <a:avLst>
                <a:gd name="adj" fmla="val 16667"/>
              </a:avLst>
            </a:prstGeom>
            <a:solidFill>
              <a:srgbClr val="FFFF99"/>
            </a:solidFill>
            <a:ln w="9525">
              <a:solidFill>
                <a:schemeClr val="tx1"/>
              </a:solidFill>
              <a:prstDash val="dash"/>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39" name="Rectangle 7"/>
            <p:cNvSpPr>
              <a:spLocks noChangeArrowheads="1"/>
            </p:cNvSpPr>
            <p:nvPr/>
          </p:nvSpPr>
          <p:spPr bwMode="auto">
            <a:xfrm>
              <a:off x="5640798" y="4667433"/>
              <a:ext cx="4149561" cy="924479"/>
            </a:xfrm>
            <a:prstGeom prst="rect"/>
            <a:no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40" name="AutoShape 8"/>
            <p:cNvSpPr>
              <a:spLocks noChangeArrowheads="1"/>
            </p:cNvSpPr>
            <p:nvPr/>
          </p:nvSpPr>
          <p:spPr bwMode="auto">
            <a:xfrm>
              <a:off x="6064223"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41" name="Rectangle 9"/>
            <p:cNvSpPr>
              <a:spLocks noChangeArrowheads="1"/>
            </p:cNvSpPr>
            <p:nvPr/>
          </p:nvSpPr>
          <p:spPr bwMode="auto">
            <a:xfrm>
              <a:off x="272480" y="4667433"/>
              <a:ext cx="4657670" cy="924479"/>
            </a:xfrm>
            <a:prstGeom prst="rect"/>
            <a:no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42" name="Rectangle 10"/>
            <p:cNvSpPr>
              <a:spLocks noChangeArrowheads="1"/>
            </p:cNvSpPr>
            <p:nvPr/>
          </p:nvSpPr>
          <p:spPr bwMode="auto">
            <a:xfrm>
              <a:off x="272480" y="1971035"/>
              <a:ext cx="4657670" cy="1309679"/>
            </a:xfrm>
            <a:prstGeom prst="rect"/>
            <a:no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43" name="Line 11"/>
            <p:cNvSpPr>
              <a:spLocks noChangeShapeType="1"/>
            </p:cNvSpPr>
            <p:nvPr/>
          </p:nvSpPr>
          <p:spPr bwMode="auto">
            <a:xfrm flipH="1">
              <a:off x="1204014" y="281847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44" name="Line 12"/>
            <p:cNvSpPr>
              <a:spLocks noChangeShapeType="1"/>
            </p:cNvSpPr>
            <p:nvPr/>
          </p:nvSpPr>
          <p:spPr bwMode="auto">
            <a:xfrm flipH="1">
              <a:off x="1796808" y="281847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45" name="Text Box 13"/>
            <p:cNvSpPr txBox="1">
              <a:spLocks noChangeArrowheads="1"/>
            </p:cNvSpPr>
            <p:nvPr/>
          </p:nvSpPr>
          <p:spPr bwMode="auto">
            <a:xfrm>
              <a:off x="272480" y="1937330"/>
              <a:ext cx="411481" cy="8915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sz="1800" lang="zh-CN">
                  <a:latin typeface="+mn-lt"/>
                  <a:ea typeface="黑体" panose="02010609060101010101" pitchFamily="2" charset="-122"/>
                </a:rPr>
                <a:t>应</a:t>
              </a:r>
              <a:endParaRPr altLang="en-US" sz="1800" lang="zh-CN">
                <a:latin typeface="+mn-lt"/>
                <a:ea typeface="黑体" panose="02010609060101010101" pitchFamily="2" charset="-122"/>
              </a:endParaRPr>
            </a:p>
            <a:p>
              <a:pPr algn="l" eaLnBrk="1" hangingPunct="1"/>
              <a:r>
                <a:rPr altLang="en-US" sz="1800" lang="zh-CN">
                  <a:latin typeface="+mn-lt"/>
                  <a:ea typeface="黑体" panose="02010609060101010101" pitchFamily="2" charset="-122"/>
                </a:rPr>
                <a:t>用</a:t>
              </a:r>
              <a:endParaRPr altLang="en-US" sz="1800" lang="zh-CN">
                <a:latin typeface="+mn-lt"/>
                <a:ea typeface="黑体" panose="02010609060101010101" pitchFamily="2" charset="-122"/>
              </a:endParaRPr>
            </a:p>
            <a:p>
              <a:pPr algn="l" eaLnBrk="1" hangingPunct="1"/>
              <a:r>
                <a:rPr altLang="en-US" sz="1800" lang="zh-CN">
                  <a:latin typeface="+mn-lt"/>
                  <a:ea typeface="黑体" panose="02010609060101010101" pitchFamily="2" charset="-122"/>
                </a:rPr>
                <a:t>层</a:t>
              </a:r>
              <a:endParaRPr altLang="en-US" sz="1800" lang="zh-CN">
                <a:latin typeface="+mn-lt"/>
                <a:ea typeface="黑体" panose="02010609060101010101" pitchFamily="2" charset="-122"/>
              </a:endParaRPr>
            </a:p>
          </p:txBody>
        </p:sp>
        <p:sp>
          <p:nvSpPr>
            <p:cNvPr id="1048846" name="Text Box 14"/>
            <p:cNvSpPr txBox="1">
              <a:spLocks noChangeArrowheads="1"/>
            </p:cNvSpPr>
            <p:nvPr/>
          </p:nvSpPr>
          <p:spPr bwMode="auto">
            <a:xfrm>
              <a:off x="272480" y="3176389"/>
              <a:ext cx="411481" cy="89154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sz="1800" lang="zh-CN">
                  <a:latin typeface="+mn-lt"/>
                  <a:ea typeface="黑体" panose="02010609060101010101" pitchFamily="2" charset="-122"/>
                </a:rPr>
                <a:t>运</a:t>
              </a:r>
              <a:endParaRPr altLang="en-US" sz="1800" lang="zh-CN">
                <a:latin typeface="+mn-lt"/>
                <a:ea typeface="黑体" panose="02010609060101010101" pitchFamily="2" charset="-122"/>
              </a:endParaRPr>
            </a:p>
            <a:p>
              <a:pPr algn="l" eaLnBrk="1" hangingPunct="1"/>
              <a:r>
                <a:rPr altLang="en-US" sz="1800" lang="zh-CN">
                  <a:latin typeface="+mn-lt"/>
                  <a:ea typeface="黑体" panose="02010609060101010101" pitchFamily="2" charset="-122"/>
                </a:rPr>
                <a:t>输</a:t>
              </a:r>
              <a:endParaRPr altLang="en-US" sz="1800" lang="zh-CN">
                <a:latin typeface="+mn-lt"/>
                <a:ea typeface="黑体" panose="02010609060101010101" pitchFamily="2" charset="-122"/>
              </a:endParaRPr>
            </a:p>
            <a:p>
              <a:pPr algn="l" eaLnBrk="1" hangingPunct="1"/>
              <a:r>
                <a:rPr altLang="en-US" sz="1800" lang="zh-CN">
                  <a:latin typeface="+mn-lt"/>
                  <a:ea typeface="黑体" panose="02010609060101010101" pitchFamily="2" charset="-122"/>
                </a:rPr>
                <a:t>层</a:t>
              </a:r>
              <a:endParaRPr altLang="en-US" sz="1800" lang="zh-CN">
                <a:latin typeface="+mn-lt"/>
                <a:ea typeface="黑体" panose="02010609060101010101" pitchFamily="2" charset="-122"/>
              </a:endParaRPr>
            </a:p>
          </p:txBody>
        </p:sp>
        <p:sp>
          <p:nvSpPr>
            <p:cNvPr id="1048847" name="Text Box 15"/>
            <p:cNvSpPr txBox="1">
              <a:spLocks noChangeArrowheads="1"/>
            </p:cNvSpPr>
            <p:nvPr/>
          </p:nvSpPr>
          <p:spPr bwMode="auto">
            <a:xfrm>
              <a:off x="272480" y="4539033"/>
              <a:ext cx="411481" cy="8915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sz="1800" lang="zh-CN">
                  <a:latin typeface="+mn-lt"/>
                  <a:ea typeface="黑体" panose="02010609060101010101" pitchFamily="2" charset="-122"/>
                </a:rPr>
                <a:t>网</a:t>
              </a:r>
              <a:endParaRPr altLang="en-US" dirty="0" sz="1800" lang="zh-CN">
                <a:latin typeface="+mn-lt"/>
                <a:ea typeface="黑体" panose="02010609060101010101" pitchFamily="2" charset="-122"/>
              </a:endParaRPr>
            </a:p>
            <a:p>
              <a:pPr algn="l" eaLnBrk="1" hangingPunct="1"/>
              <a:r>
                <a:rPr altLang="en-US" dirty="0" sz="1800" lang="zh-CN">
                  <a:latin typeface="+mn-lt"/>
                  <a:ea typeface="黑体" panose="02010609060101010101" pitchFamily="2" charset="-122"/>
                </a:rPr>
                <a:t>络</a:t>
              </a:r>
              <a:endParaRPr altLang="en-US" dirty="0" sz="1800" lang="zh-CN">
                <a:latin typeface="+mn-lt"/>
                <a:ea typeface="黑体" panose="02010609060101010101" pitchFamily="2" charset="-122"/>
              </a:endParaRPr>
            </a:p>
            <a:p>
              <a:pPr algn="l" eaLnBrk="1" hangingPunct="1"/>
              <a:r>
                <a:rPr altLang="en-US" dirty="0" sz="1800" lang="zh-CN">
                  <a:latin typeface="+mn-lt"/>
                  <a:ea typeface="黑体" panose="02010609060101010101" pitchFamily="2" charset="-122"/>
                </a:rPr>
                <a:t>层</a:t>
              </a:r>
              <a:endParaRPr altLang="en-US" dirty="0" sz="1800" lang="zh-CN">
                <a:latin typeface="+mn-lt"/>
                <a:ea typeface="黑体" panose="02010609060101010101" pitchFamily="2" charset="-122"/>
              </a:endParaRPr>
            </a:p>
          </p:txBody>
        </p:sp>
        <p:sp>
          <p:nvSpPr>
            <p:cNvPr id="1048848" name="Text Box 16"/>
            <p:cNvSpPr txBox="1">
              <a:spLocks noChangeArrowheads="1"/>
            </p:cNvSpPr>
            <p:nvPr/>
          </p:nvSpPr>
          <p:spPr bwMode="auto">
            <a:xfrm>
              <a:off x="1191664" y="4190748"/>
              <a:ext cx="1313180" cy="3581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1800" lang="en-US">
                  <a:solidFill>
                    <a:srgbClr val="000099"/>
                  </a:solidFill>
                  <a:latin typeface="+mn-lt"/>
                  <a:ea typeface="黑体" panose="02010609060101010101" pitchFamily="2" charset="-122"/>
                </a:rPr>
                <a:t>TCP </a:t>
              </a:r>
              <a:r>
                <a:rPr altLang="en-US" sz="1800" lang="zh-CN">
                  <a:solidFill>
                    <a:srgbClr val="000099"/>
                  </a:solidFill>
                  <a:latin typeface="+mn-lt"/>
                  <a:ea typeface="黑体" panose="02010609060101010101" pitchFamily="2" charset="-122"/>
                </a:rPr>
                <a:t>报文段</a:t>
              </a:r>
              <a:endParaRPr altLang="en-US" sz="1800" lang="zh-CN">
                <a:solidFill>
                  <a:srgbClr val="000099"/>
                </a:solidFill>
                <a:latin typeface="+mn-lt"/>
                <a:ea typeface="黑体" panose="02010609060101010101" pitchFamily="2" charset="-122"/>
              </a:endParaRPr>
            </a:p>
          </p:txBody>
        </p:sp>
        <p:sp>
          <p:nvSpPr>
            <p:cNvPr id="1048849" name="Text Box 17"/>
            <p:cNvSpPr txBox="1">
              <a:spLocks noChangeArrowheads="1"/>
            </p:cNvSpPr>
            <p:nvPr/>
          </p:nvSpPr>
          <p:spPr bwMode="auto">
            <a:xfrm>
              <a:off x="3187052" y="4028643"/>
              <a:ext cx="1325880" cy="6248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altLang="zh-CN" sz="1800" lang="en-US">
                  <a:solidFill>
                    <a:srgbClr val="000099"/>
                  </a:solidFill>
                  <a:latin typeface="+mn-lt"/>
                  <a:ea typeface="黑体" panose="02010609060101010101" pitchFamily="2" charset="-122"/>
                </a:rPr>
                <a:t>UDP</a:t>
              </a:r>
              <a:endParaRPr altLang="zh-CN" sz="1800" lang="en-US">
                <a:solidFill>
                  <a:srgbClr val="000099"/>
                </a:solidFill>
                <a:latin typeface="+mn-lt"/>
                <a:ea typeface="黑体" panose="02010609060101010101" pitchFamily="2" charset="-122"/>
              </a:endParaRPr>
            </a:p>
            <a:p>
              <a:pPr eaLnBrk="1" hangingPunct="1">
                <a:lnSpc>
                  <a:spcPct val="90000"/>
                </a:lnSpc>
              </a:pPr>
              <a:r>
                <a:rPr altLang="en-US" sz="1800" lang="zh-CN">
                  <a:solidFill>
                    <a:srgbClr val="000099"/>
                  </a:solidFill>
                  <a:latin typeface="+mn-lt"/>
                  <a:ea typeface="黑体" panose="02010609060101010101" pitchFamily="2" charset="-122"/>
                </a:rPr>
                <a:t>用户数据报</a:t>
              </a:r>
              <a:endParaRPr altLang="en-US" sz="1800" lang="zh-CN">
                <a:solidFill>
                  <a:srgbClr val="000099"/>
                </a:solidFill>
                <a:latin typeface="+mn-lt"/>
                <a:ea typeface="黑体" panose="02010609060101010101" pitchFamily="2" charset="-122"/>
              </a:endParaRPr>
            </a:p>
          </p:txBody>
        </p:sp>
        <p:sp>
          <p:nvSpPr>
            <p:cNvPr id="1048850" name="Text Box 18"/>
            <p:cNvSpPr txBox="1">
              <a:spLocks noChangeArrowheads="1"/>
            </p:cNvSpPr>
            <p:nvPr/>
          </p:nvSpPr>
          <p:spPr bwMode="auto">
            <a:xfrm>
              <a:off x="2098180" y="1763991"/>
              <a:ext cx="1422184" cy="46166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a:solidFill>
                    <a:srgbClr val="000099"/>
                  </a:solidFill>
                  <a:latin typeface="+mn-lt"/>
                  <a:ea typeface="黑体" panose="02010609060101010101" pitchFamily="2" charset="-122"/>
                </a:rPr>
                <a:t>应用进程</a:t>
              </a:r>
              <a:endParaRPr altLang="en-US" dirty="0" lang="zh-CN">
                <a:solidFill>
                  <a:srgbClr val="000099"/>
                </a:solidFill>
                <a:latin typeface="+mn-lt"/>
                <a:ea typeface="黑体" panose="02010609060101010101" pitchFamily="2" charset="-122"/>
              </a:endParaRPr>
            </a:p>
          </p:txBody>
        </p:sp>
        <p:sp>
          <p:nvSpPr>
            <p:cNvPr id="1048851" name="AutoShape 19"/>
            <p:cNvSpPr>
              <a:spLocks noChangeArrowheads="1"/>
            </p:cNvSpPr>
            <p:nvPr/>
          </p:nvSpPr>
          <p:spPr bwMode="auto">
            <a:xfrm>
              <a:off x="865274" y="328071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p:spPr>
          <p:txBody>
            <a:bodyPr anchor="ctr" wrap="none"/>
            <a:p>
              <a:r>
                <a:rPr altLang="zh-CN" b="1" sz="1800" lang="en-US">
                  <a:solidFill>
                    <a:srgbClr val="000099"/>
                  </a:solidFill>
                  <a:latin typeface="+mn-lt"/>
                  <a:ea typeface="黑体" panose="02010609060101010101" pitchFamily="2" charset="-122"/>
                </a:rPr>
                <a:t>TCP </a:t>
              </a:r>
              <a:r>
                <a:rPr altLang="en-US" b="1" sz="1800" lang="zh-CN">
                  <a:solidFill>
                    <a:srgbClr val="000099"/>
                  </a:solidFill>
                  <a:latin typeface="+mn-lt"/>
                  <a:ea typeface="黑体" panose="02010609060101010101" pitchFamily="2" charset="-122"/>
                </a:rPr>
                <a:t>复用</a:t>
              </a:r>
              <a:endParaRPr altLang="en-US" b="1" sz="1800" lang="zh-CN">
                <a:solidFill>
                  <a:srgbClr val="000099"/>
                </a:solidFill>
                <a:latin typeface="+mn-lt"/>
                <a:ea typeface="黑体" panose="02010609060101010101" pitchFamily="2" charset="-122"/>
              </a:endParaRPr>
            </a:p>
          </p:txBody>
        </p:sp>
        <p:sp>
          <p:nvSpPr>
            <p:cNvPr id="1048852" name="Text Box 20"/>
            <p:cNvSpPr txBox="1">
              <a:spLocks noChangeArrowheads="1"/>
            </p:cNvSpPr>
            <p:nvPr/>
          </p:nvSpPr>
          <p:spPr bwMode="auto">
            <a:xfrm>
              <a:off x="808818" y="2035235"/>
              <a:ext cx="716280" cy="9423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sp>
          <p:nvSpPr>
            <p:cNvPr id="1048853" name="Rectangle 21"/>
            <p:cNvSpPr>
              <a:spLocks noChangeArrowheads="1"/>
            </p:cNvSpPr>
            <p:nvPr/>
          </p:nvSpPr>
          <p:spPr bwMode="auto">
            <a:xfrm>
              <a:off x="1119329" y="320367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54" name="Rectangle 22"/>
            <p:cNvSpPr>
              <a:spLocks noChangeArrowheads="1"/>
            </p:cNvSpPr>
            <p:nvPr/>
          </p:nvSpPr>
          <p:spPr bwMode="auto">
            <a:xfrm>
              <a:off x="1712124" y="320367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55" name="Rectangle 23"/>
            <p:cNvSpPr>
              <a:spLocks noChangeArrowheads="1"/>
            </p:cNvSpPr>
            <p:nvPr/>
          </p:nvSpPr>
          <p:spPr bwMode="auto">
            <a:xfrm>
              <a:off x="2304918" y="320367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56" name="Line 24"/>
            <p:cNvSpPr>
              <a:spLocks noChangeShapeType="1"/>
            </p:cNvSpPr>
            <p:nvPr/>
          </p:nvSpPr>
          <p:spPr bwMode="auto">
            <a:xfrm flipH="1">
              <a:off x="2389603" y="281847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57" name="Text Box 25"/>
            <p:cNvSpPr txBox="1">
              <a:spLocks noChangeArrowheads="1"/>
            </p:cNvSpPr>
            <p:nvPr/>
          </p:nvSpPr>
          <p:spPr bwMode="auto">
            <a:xfrm>
              <a:off x="1410434" y="2035235"/>
              <a:ext cx="716280" cy="9423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sp>
          <p:nvSpPr>
            <p:cNvPr id="1048858" name="Text Box 26"/>
            <p:cNvSpPr txBox="1">
              <a:spLocks noChangeArrowheads="1"/>
            </p:cNvSpPr>
            <p:nvPr/>
          </p:nvSpPr>
          <p:spPr bwMode="auto">
            <a:xfrm>
              <a:off x="1997935" y="2035235"/>
              <a:ext cx="716280" cy="9423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sp>
          <p:nvSpPr>
            <p:cNvPr id="1048859" name="AutoShape 27"/>
            <p:cNvSpPr>
              <a:spLocks noChangeArrowheads="1"/>
            </p:cNvSpPr>
            <p:nvPr/>
          </p:nvSpPr>
          <p:spPr bwMode="auto">
            <a:xfrm>
              <a:off x="1204014"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ln>
            <a:effectLst/>
          </p:spPr>
          <p:txBody>
            <a:bodyPr anchor="ctr" wrap="none"/>
            <a:p>
              <a:pPr algn="ctr"/>
              <a:r>
                <a:rPr altLang="zh-CN" b="1" dirty="0" sz="1800" lang="en-US">
                  <a:solidFill>
                    <a:srgbClr val="000099"/>
                  </a:solidFill>
                  <a:latin typeface="+mn-lt"/>
                  <a:ea typeface="黑体" panose="02010609060101010101" pitchFamily="2" charset="-122"/>
                </a:rPr>
                <a:t>IP </a:t>
              </a:r>
              <a:r>
                <a:rPr altLang="en-US" b="1" dirty="0" sz="1800" lang="zh-CN">
                  <a:solidFill>
                    <a:srgbClr val="000099"/>
                  </a:solidFill>
                  <a:latin typeface="+mn-lt"/>
                  <a:ea typeface="黑体" panose="02010609060101010101" pitchFamily="2" charset="-122"/>
                </a:rPr>
                <a:t>复用</a:t>
              </a:r>
              <a:endParaRPr altLang="en-US" b="1" dirty="0" sz="1800" lang="zh-CN">
                <a:solidFill>
                  <a:srgbClr val="000099"/>
                </a:solidFill>
                <a:latin typeface="+mn-lt"/>
                <a:ea typeface="黑体" panose="02010609060101010101" pitchFamily="2" charset="-122"/>
              </a:endParaRPr>
            </a:p>
          </p:txBody>
        </p:sp>
        <p:sp>
          <p:nvSpPr>
            <p:cNvPr id="1048860" name="Line 28"/>
            <p:cNvSpPr>
              <a:spLocks noChangeShapeType="1"/>
            </p:cNvSpPr>
            <p:nvPr/>
          </p:nvSpPr>
          <p:spPr bwMode="auto">
            <a:xfrm flipH="1">
              <a:off x="3321137" y="283131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61" name="Line 29"/>
            <p:cNvSpPr>
              <a:spLocks noChangeShapeType="1"/>
            </p:cNvSpPr>
            <p:nvPr/>
          </p:nvSpPr>
          <p:spPr bwMode="auto">
            <a:xfrm flipH="1">
              <a:off x="3913931" y="283131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62" name="AutoShape 30"/>
            <p:cNvSpPr>
              <a:spLocks noChangeArrowheads="1"/>
            </p:cNvSpPr>
            <p:nvPr/>
          </p:nvSpPr>
          <p:spPr bwMode="auto">
            <a:xfrm>
              <a:off x="2982397"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p:spPr>
          <p:txBody>
            <a:bodyPr anchor="ctr" wrap="none"/>
            <a:p>
              <a:r>
                <a:rPr altLang="zh-CN" b="1" sz="1800" lang="en-US">
                  <a:solidFill>
                    <a:srgbClr val="000099"/>
                  </a:solidFill>
                  <a:latin typeface="+mn-lt"/>
                  <a:ea typeface="黑体" panose="02010609060101010101" pitchFamily="2" charset="-122"/>
                </a:rPr>
                <a:t>UDP </a:t>
              </a:r>
              <a:r>
                <a:rPr altLang="en-US" b="1" sz="1800" lang="zh-CN">
                  <a:solidFill>
                    <a:srgbClr val="000099"/>
                  </a:solidFill>
                  <a:latin typeface="+mn-lt"/>
                  <a:ea typeface="黑体" panose="02010609060101010101" pitchFamily="2" charset="-122"/>
                </a:rPr>
                <a:t>复用</a:t>
              </a:r>
              <a:endParaRPr altLang="en-US" b="1" sz="1800" lang="zh-CN">
                <a:solidFill>
                  <a:srgbClr val="000099"/>
                </a:solidFill>
                <a:latin typeface="+mn-lt"/>
                <a:ea typeface="黑体" panose="02010609060101010101" pitchFamily="2" charset="-122"/>
              </a:endParaRPr>
            </a:p>
          </p:txBody>
        </p:sp>
        <p:sp>
          <p:nvSpPr>
            <p:cNvPr id="1048863" name="Text Box 31"/>
            <p:cNvSpPr txBox="1">
              <a:spLocks noChangeArrowheads="1"/>
            </p:cNvSpPr>
            <p:nvPr/>
          </p:nvSpPr>
          <p:spPr bwMode="auto">
            <a:xfrm>
              <a:off x="2925941" y="2048075"/>
              <a:ext cx="716280" cy="94234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sp>
          <p:nvSpPr>
            <p:cNvPr id="1048864" name="Rectangle 32"/>
            <p:cNvSpPr>
              <a:spLocks noChangeArrowheads="1"/>
            </p:cNvSpPr>
            <p:nvPr/>
          </p:nvSpPr>
          <p:spPr bwMode="auto">
            <a:xfrm>
              <a:off x="3236452" y="321651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65" name="Rectangle 33"/>
            <p:cNvSpPr>
              <a:spLocks noChangeArrowheads="1"/>
            </p:cNvSpPr>
            <p:nvPr/>
          </p:nvSpPr>
          <p:spPr bwMode="auto">
            <a:xfrm>
              <a:off x="3829246" y="321651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66" name="Rectangle 34"/>
            <p:cNvSpPr>
              <a:spLocks noChangeArrowheads="1"/>
            </p:cNvSpPr>
            <p:nvPr/>
          </p:nvSpPr>
          <p:spPr bwMode="auto">
            <a:xfrm>
              <a:off x="4422041" y="321651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67" name="Line 35"/>
            <p:cNvSpPr>
              <a:spLocks noChangeShapeType="1"/>
            </p:cNvSpPr>
            <p:nvPr/>
          </p:nvSpPr>
          <p:spPr bwMode="auto">
            <a:xfrm flipH="1">
              <a:off x="4506726" y="283131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68" name="Text Box 36"/>
            <p:cNvSpPr txBox="1">
              <a:spLocks noChangeArrowheads="1"/>
            </p:cNvSpPr>
            <p:nvPr/>
          </p:nvSpPr>
          <p:spPr bwMode="auto">
            <a:xfrm>
              <a:off x="3527556" y="2048075"/>
              <a:ext cx="716280" cy="94234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sp>
          <p:nvSpPr>
            <p:cNvPr id="1048869" name="Text Box 37"/>
            <p:cNvSpPr txBox="1">
              <a:spLocks noChangeArrowheads="1"/>
            </p:cNvSpPr>
            <p:nvPr/>
          </p:nvSpPr>
          <p:spPr bwMode="auto">
            <a:xfrm>
              <a:off x="4115058" y="2048075"/>
              <a:ext cx="716280" cy="94234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sp>
          <p:nvSpPr>
            <p:cNvPr id="1048870" name="Rectangle 38"/>
            <p:cNvSpPr>
              <a:spLocks noChangeArrowheads="1"/>
            </p:cNvSpPr>
            <p:nvPr/>
          </p:nvSpPr>
          <p:spPr bwMode="auto">
            <a:xfrm>
              <a:off x="5640798" y="1971035"/>
              <a:ext cx="4149561" cy="1309679"/>
            </a:xfrm>
            <a:prstGeom prst="rect"/>
            <a:no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71" name="Line 39"/>
            <p:cNvSpPr>
              <a:spLocks noChangeShapeType="1"/>
            </p:cNvSpPr>
            <p:nvPr/>
          </p:nvSpPr>
          <p:spPr bwMode="auto">
            <a:xfrm flipH="1" flipV="1">
              <a:off x="6035995" y="283131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72" name="Line 40"/>
            <p:cNvSpPr>
              <a:spLocks noChangeShapeType="1"/>
            </p:cNvSpPr>
            <p:nvPr/>
          </p:nvSpPr>
          <p:spPr bwMode="auto">
            <a:xfrm flipH="1" flipV="1">
              <a:off x="6628789" y="283131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73" name="Text Box 41"/>
            <p:cNvSpPr txBox="1">
              <a:spLocks noChangeArrowheads="1"/>
            </p:cNvSpPr>
            <p:nvPr/>
          </p:nvSpPr>
          <p:spPr bwMode="auto">
            <a:xfrm>
              <a:off x="5991888" y="4261368"/>
              <a:ext cx="1313180" cy="3581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1800" lang="en-US">
                  <a:solidFill>
                    <a:srgbClr val="000099"/>
                  </a:solidFill>
                  <a:latin typeface="+mn-lt"/>
                  <a:ea typeface="黑体" panose="02010609060101010101" pitchFamily="2" charset="-122"/>
                </a:rPr>
                <a:t>TCP </a:t>
              </a:r>
              <a:r>
                <a:rPr altLang="en-US" sz="1800" lang="zh-CN">
                  <a:solidFill>
                    <a:srgbClr val="000099"/>
                  </a:solidFill>
                  <a:latin typeface="+mn-lt"/>
                  <a:ea typeface="黑体" panose="02010609060101010101" pitchFamily="2" charset="-122"/>
                </a:rPr>
                <a:t>报文段</a:t>
              </a:r>
              <a:endParaRPr altLang="en-US" sz="1800" lang="zh-CN">
                <a:solidFill>
                  <a:srgbClr val="000099"/>
                </a:solidFill>
                <a:latin typeface="+mn-lt"/>
                <a:ea typeface="黑体" panose="02010609060101010101" pitchFamily="2" charset="-122"/>
              </a:endParaRPr>
            </a:p>
          </p:txBody>
        </p:sp>
        <p:sp>
          <p:nvSpPr>
            <p:cNvPr id="1048874" name="Text Box 42"/>
            <p:cNvSpPr txBox="1">
              <a:spLocks noChangeArrowheads="1"/>
            </p:cNvSpPr>
            <p:nvPr/>
          </p:nvSpPr>
          <p:spPr bwMode="auto">
            <a:xfrm>
              <a:off x="8034911" y="4142598"/>
              <a:ext cx="1325881" cy="6248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altLang="zh-CN" sz="1800" lang="en-US">
                  <a:solidFill>
                    <a:srgbClr val="000099"/>
                  </a:solidFill>
                  <a:latin typeface="+mn-lt"/>
                  <a:ea typeface="黑体" panose="02010609060101010101" pitchFamily="2" charset="-122"/>
                </a:rPr>
                <a:t>UDP</a:t>
              </a:r>
              <a:endParaRPr altLang="zh-CN" sz="1800" lang="en-US">
                <a:solidFill>
                  <a:srgbClr val="000099"/>
                </a:solidFill>
                <a:latin typeface="+mn-lt"/>
                <a:ea typeface="黑体" panose="02010609060101010101" pitchFamily="2" charset="-122"/>
              </a:endParaRPr>
            </a:p>
            <a:p>
              <a:pPr eaLnBrk="1" hangingPunct="1">
                <a:lnSpc>
                  <a:spcPct val="90000"/>
                </a:lnSpc>
              </a:pPr>
              <a:r>
                <a:rPr altLang="en-US" sz="1800" lang="zh-CN">
                  <a:solidFill>
                    <a:srgbClr val="000099"/>
                  </a:solidFill>
                  <a:latin typeface="+mn-lt"/>
                  <a:ea typeface="黑体" panose="02010609060101010101" pitchFamily="2" charset="-122"/>
                </a:rPr>
                <a:t>用户数据报</a:t>
              </a:r>
              <a:endParaRPr altLang="en-US" sz="1800" lang="zh-CN">
                <a:solidFill>
                  <a:srgbClr val="000099"/>
                </a:solidFill>
                <a:latin typeface="+mn-lt"/>
                <a:ea typeface="黑体" panose="02010609060101010101" pitchFamily="2" charset="-122"/>
              </a:endParaRPr>
            </a:p>
          </p:txBody>
        </p:sp>
        <p:sp>
          <p:nvSpPr>
            <p:cNvPr id="1048875" name="AutoShape 43"/>
            <p:cNvSpPr>
              <a:spLocks noChangeArrowheads="1"/>
            </p:cNvSpPr>
            <p:nvPr/>
          </p:nvSpPr>
          <p:spPr bwMode="auto">
            <a:xfrm>
              <a:off x="5697255"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76" name="Text Box 44"/>
            <p:cNvSpPr txBox="1">
              <a:spLocks noChangeArrowheads="1"/>
            </p:cNvSpPr>
            <p:nvPr/>
          </p:nvSpPr>
          <p:spPr bwMode="auto">
            <a:xfrm>
              <a:off x="5640798" y="2048075"/>
              <a:ext cx="716280" cy="94234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sp>
          <p:nvSpPr>
            <p:cNvPr id="1048877" name="Rectangle 45"/>
            <p:cNvSpPr>
              <a:spLocks noChangeArrowheads="1"/>
            </p:cNvSpPr>
            <p:nvPr/>
          </p:nvSpPr>
          <p:spPr bwMode="auto">
            <a:xfrm>
              <a:off x="5951310" y="321651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78" name="Rectangle 46"/>
            <p:cNvSpPr>
              <a:spLocks noChangeArrowheads="1"/>
            </p:cNvSpPr>
            <p:nvPr/>
          </p:nvSpPr>
          <p:spPr bwMode="auto">
            <a:xfrm>
              <a:off x="6544104" y="321651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79" name="Rectangle 47"/>
            <p:cNvSpPr>
              <a:spLocks noChangeArrowheads="1"/>
            </p:cNvSpPr>
            <p:nvPr/>
          </p:nvSpPr>
          <p:spPr bwMode="auto">
            <a:xfrm>
              <a:off x="7136898" y="321651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80" name="Line 48"/>
            <p:cNvSpPr>
              <a:spLocks noChangeShapeType="1"/>
            </p:cNvSpPr>
            <p:nvPr/>
          </p:nvSpPr>
          <p:spPr bwMode="auto">
            <a:xfrm flipH="1" flipV="1">
              <a:off x="7221583" y="283131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81" name="Text Box 49"/>
            <p:cNvSpPr txBox="1">
              <a:spLocks noChangeArrowheads="1"/>
            </p:cNvSpPr>
            <p:nvPr/>
          </p:nvSpPr>
          <p:spPr bwMode="auto">
            <a:xfrm>
              <a:off x="6242414" y="2048075"/>
              <a:ext cx="716281" cy="94234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sp>
          <p:nvSpPr>
            <p:cNvPr id="1048882" name="Text Box 50"/>
            <p:cNvSpPr txBox="1">
              <a:spLocks noChangeArrowheads="1"/>
            </p:cNvSpPr>
            <p:nvPr/>
          </p:nvSpPr>
          <p:spPr bwMode="auto">
            <a:xfrm>
              <a:off x="6829916" y="2048075"/>
              <a:ext cx="716281" cy="94234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grpSp>
          <p:nvGrpSpPr>
            <p:cNvPr id="239" name="Group 51"/>
            <p:cNvGrpSpPr/>
            <p:nvPr/>
          </p:nvGrpSpPr>
          <p:grpSpPr bwMode="auto">
            <a:xfrm>
              <a:off x="1575922" y="3974073"/>
              <a:ext cx="7169989" cy="702989"/>
              <a:chOff x="912" y="1920"/>
              <a:chExt cx="4064" cy="398"/>
            </a:xfrm>
          </p:grpSpPr>
          <p:sp>
            <p:nvSpPr>
              <p:cNvPr id="1048883" name="Line 52"/>
              <p:cNvSpPr>
                <a:spLocks noChangeShapeType="1"/>
              </p:cNvSpPr>
              <p:nvPr/>
            </p:nvSpPr>
            <p:spPr bwMode="auto">
              <a:xfrm>
                <a:off x="912" y="1920"/>
                <a:ext cx="0" cy="384"/>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84" name="Line 53"/>
              <p:cNvSpPr>
                <a:spLocks noChangeShapeType="1"/>
              </p:cNvSpPr>
              <p:nvPr/>
            </p:nvSpPr>
            <p:spPr bwMode="auto">
              <a:xfrm>
                <a:off x="2112" y="1928"/>
                <a:ext cx="0" cy="382"/>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85" name="Line 54"/>
              <p:cNvSpPr>
                <a:spLocks noChangeShapeType="1"/>
              </p:cNvSpPr>
              <p:nvPr/>
            </p:nvSpPr>
            <p:spPr bwMode="auto">
              <a:xfrm flipV="1">
                <a:off x="3776" y="1928"/>
                <a:ext cx="0" cy="384"/>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86" name="Line 55"/>
              <p:cNvSpPr>
                <a:spLocks noChangeShapeType="1"/>
              </p:cNvSpPr>
              <p:nvPr/>
            </p:nvSpPr>
            <p:spPr bwMode="auto">
              <a:xfrm flipV="1">
                <a:off x="4976" y="1936"/>
                <a:ext cx="0" cy="382"/>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grpSp>
        <p:sp>
          <p:nvSpPr>
            <p:cNvPr id="1048887" name="Line 56"/>
            <p:cNvSpPr>
              <a:spLocks noChangeShapeType="1"/>
            </p:cNvSpPr>
            <p:nvPr/>
          </p:nvSpPr>
          <p:spPr bwMode="auto">
            <a:xfrm flipH="1" flipV="1">
              <a:off x="8153117" y="284415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88" name="Line 57"/>
            <p:cNvSpPr>
              <a:spLocks noChangeShapeType="1"/>
            </p:cNvSpPr>
            <p:nvPr/>
          </p:nvSpPr>
          <p:spPr bwMode="auto">
            <a:xfrm flipH="1" flipV="1">
              <a:off x="8745912" y="284415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89" name="AutoShape 58"/>
            <p:cNvSpPr>
              <a:spLocks noChangeArrowheads="1"/>
            </p:cNvSpPr>
            <p:nvPr/>
          </p:nvSpPr>
          <p:spPr bwMode="auto">
            <a:xfrm>
              <a:off x="7814378" y="330639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90" name="Text Box 59"/>
            <p:cNvSpPr txBox="1">
              <a:spLocks noChangeArrowheads="1"/>
            </p:cNvSpPr>
            <p:nvPr/>
          </p:nvSpPr>
          <p:spPr bwMode="auto">
            <a:xfrm>
              <a:off x="7757921" y="2060915"/>
              <a:ext cx="716280" cy="9423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sp>
          <p:nvSpPr>
            <p:cNvPr id="1048891" name="Rectangle 60"/>
            <p:cNvSpPr>
              <a:spLocks noChangeArrowheads="1"/>
            </p:cNvSpPr>
            <p:nvPr/>
          </p:nvSpPr>
          <p:spPr bwMode="auto">
            <a:xfrm>
              <a:off x="8068433" y="322935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92" name="Rectangle 61"/>
            <p:cNvSpPr>
              <a:spLocks noChangeArrowheads="1"/>
            </p:cNvSpPr>
            <p:nvPr/>
          </p:nvSpPr>
          <p:spPr bwMode="auto">
            <a:xfrm>
              <a:off x="8661227" y="322935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93" name="Rectangle 62"/>
            <p:cNvSpPr>
              <a:spLocks noChangeArrowheads="1"/>
            </p:cNvSpPr>
            <p:nvPr/>
          </p:nvSpPr>
          <p:spPr bwMode="auto">
            <a:xfrm>
              <a:off x="9254021" y="3229354"/>
              <a:ext cx="169370" cy="154080"/>
            </a:xfrm>
            <a:prstGeom prst="rect"/>
            <a:solidFill>
              <a:schemeClr val="bg1"/>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94" name="Line 63"/>
            <p:cNvSpPr>
              <a:spLocks noChangeShapeType="1"/>
            </p:cNvSpPr>
            <p:nvPr/>
          </p:nvSpPr>
          <p:spPr bwMode="auto">
            <a:xfrm flipH="1" flipV="1">
              <a:off x="9338706" y="2844155"/>
              <a:ext cx="0" cy="385200"/>
            </a:xfrm>
            <a:prstGeom prst="line"/>
            <a:noFill/>
            <a:ln w="28575">
              <a:solidFill>
                <a:srgbClr val="CC0000"/>
              </a:solidFill>
              <a:round/>
              <a:tailEnd type="triangle" w="sm"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95" name="Text Box 64"/>
            <p:cNvSpPr txBox="1">
              <a:spLocks noChangeArrowheads="1"/>
            </p:cNvSpPr>
            <p:nvPr/>
          </p:nvSpPr>
          <p:spPr bwMode="auto">
            <a:xfrm>
              <a:off x="8359537" y="2060915"/>
              <a:ext cx="716280" cy="9423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sp>
          <p:nvSpPr>
            <p:cNvPr id="1048896" name="Text Box 65"/>
            <p:cNvSpPr txBox="1">
              <a:spLocks noChangeArrowheads="1"/>
            </p:cNvSpPr>
            <p:nvPr/>
          </p:nvSpPr>
          <p:spPr bwMode="auto">
            <a:xfrm>
              <a:off x="8947038" y="2060915"/>
              <a:ext cx="716281" cy="9423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6000" lang="en-US">
                  <a:solidFill>
                    <a:srgbClr val="000099"/>
                  </a:solidFill>
                  <a:latin typeface="+mn-lt"/>
                  <a:ea typeface="黑体" panose="02010609060101010101" pitchFamily="2" charset="-122"/>
                  <a:sym typeface="Wingdings" panose="05000000000000000000" pitchFamily="2" charset="2"/>
                </a:rPr>
                <a:t></a:t>
              </a:r>
              <a:endParaRPr altLang="zh-CN" sz="6000" lang="en-US">
                <a:solidFill>
                  <a:srgbClr val="000099"/>
                </a:solidFill>
                <a:latin typeface="+mn-lt"/>
                <a:ea typeface="黑体" panose="02010609060101010101" pitchFamily="2" charset="-122"/>
              </a:endParaRPr>
            </a:p>
          </p:txBody>
        </p:sp>
        <p:sp>
          <p:nvSpPr>
            <p:cNvPr id="1048897" name="Text Box 66"/>
            <p:cNvSpPr txBox="1">
              <a:spLocks noChangeArrowheads="1"/>
            </p:cNvSpPr>
            <p:nvPr/>
          </p:nvSpPr>
          <p:spPr bwMode="auto">
            <a:xfrm>
              <a:off x="6968974" y="1763991"/>
              <a:ext cx="1422184" cy="46166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lang="zh-CN">
                  <a:solidFill>
                    <a:srgbClr val="000099"/>
                  </a:solidFill>
                  <a:latin typeface="+mn-lt"/>
                  <a:ea typeface="黑体" panose="02010609060101010101" pitchFamily="2" charset="-122"/>
                </a:rPr>
                <a:t>应用进程</a:t>
              </a:r>
              <a:endParaRPr altLang="en-US" lang="zh-CN">
                <a:solidFill>
                  <a:srgbClr val="000099"/>
                </a:solidFill>
                <a:latin typeface="+mn-lt"/>
                <a:ea typeface="黑体" panose="02010609060101010101" pitchFamily="2" charset="-122"/>
              </a:endParaRPr>
            </a:p>
          </p:txBody>
        </p:sp>
        <p:sp>
          <p:nvSpPr>
            <p:cNvPr id="1048898" name="Text Box 67"/>
            <p:cNvSpPr txBox="1">
              <a:spLocks noChangeArrowheads="1"/>
            </p:cNvSpPr>
            <p:nvPr/>
          </p:nvSpPr>
          <p:spPr bwMode="auto">
            <a:xfrm>
              <a:off x="7283333" y="2879464"/>
              <a:ext cx="802742" cy="4622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lang="zh-CN">
                  <a:solidFill>
                    <a:srgbClr val="000099"/>
                  </a:solidFill>
                  <a:latin typeface="+mn-lt"/>
                  <a:ea typeface="黑体" panose="02010609060101010101" pitchFamily="2" charset="-122"/>
                </a:rPr>
                <a:t>端口</a:t>
              </a:r>
              <a:endParaRPr altLang="en-US" lang="zh-CN">
                <a:solidFill>
                  <a:srgbClr val="000099"/>
                </a:solidFill>
                <a:latin typeface="+mn-lt"/>
                <a:ea typeface="黑体" panose="02010609060101010101" pitchFamily="2" charset="-122"/>
              </a:endParaRPr>
            </a:p>
          </p:txBody>
        </p:sp>
        <p:sp>
          <p:nvSpPr>
            <p:cNvPr id="1048899" name="Text Box 68"/>
            <p:cNvSpPr txBox="1">
              <a:spLocks noChangeArrowheads="1"/>
            </p:cNvSpPr>
            <p:nvPr/>
          </p:nvSpPr>
          <p:spPr bwMode="auto">
            <a:xfrm>
              <a:off x="2463702" y="2866625"/>
              <a:ext cx="802742" cy="4622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lang="zh-CN">
                  <a:solidFill>
                    <a:srgbClr val="000099"/>
                  </a:solidFill>
                  <a:latin typeface="+mn-lt"/>
                  <a:ea typeface="黑体" panose="02010609060101010101" pitchFamily="2" charset="-122"/>
                </a:rPr>
                <a:t>端口</a:t>
              </a:r>
              <a:endParaRPr altLang="en-US" lang="zh-CN">
                <a:solidFill>
                  <a:srgbClr val="000099"/>
                </a:solidFill>
                <a:latin typeface="+mn-lt"/>
                <a:ea typeface="黑体" panose="02010609060101010101" pitchFamily="2" charset="-122"/>
              </a:endParaRPr>
            </a:p>
          </p:txBody>
        </p:sp>
        <p:sp>
          <p:nvSpPr>
            <p:cNvPr id="1048900" name="Text Box 69"/>
            <p:cNvSpPr txBox="1">
              <a:spLocks noChangeArrowheads="1"/>
            </p:cNvSpPr>
            <p:nvPr/>
          </p:nvSpPr>
          <p:spPr bwMode="auto">
            <a:xfrm>
              <a:off x="6106565" y="3447634"/>
              <a:ext cx="1084580" cy="3581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1800" lang="en-US">
                  <a:solidFill>
                    <a:srgbClr val="000099"/>
                  </a:solidFill>
                  <a:latin typeface="+mn-lt"/>
                  <a:ea typeface="黑体" panose="02010609060101010101" pitchFamily="2" charset="-122"/>
                </a:rPr>
                <a:t>TCP </a:t>
              </a:r>
              <a:r>
                <a:rPr altLang="en-US" sz="1800" lang="zh-CN">
                  <a:solidFill>
                    <a:srgbClr val="000099"/>
                  </a:solidFill>
                  <a:latin typeface="+mn-lt"/>
                  <a:ea typeface="黑体" panose="02010609060101010101" pitchFamily="2" charset="-122"/>
                </a:rPr>
                <a:t>分用</a:t>
              </a:r>
              <a:endParaRPr altLang="en-US" sz="1800" lang="zh-CN">
                <a:solidFill>
                  <a:srgbClr val="000099"/>
                </a:solidFill>
                <a:latin typeface="+mn-lt"/>
                <a:ea typeface="黑体" panose="02010609060101010101" pitchFamily="2" charset="-122"/>
              </a:endParaRPr>
            </a:p>
          </p:txBody>
        </p:sp>
        <p:sp>
          <p:nvSpPr>
            <p:cNvPr id="1048901" name="Text Box 70"/>
            <p:cNvSpPr txBox="1">
              <a:spLocks noChangeArrowheads="1"/>
            </p:cNvSpPr>
            <p:nvPr/>
          </p:nvSpPr>
          <p:spPr bwMode="auto">
            <a:xfrm>
              <a:off x="8237802" y="3434794"/>
              <a:ext cx="1071881" cy="35814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1800" lang="en-US">
                  <a:solidFill>
                    <a:srgbClr val="000099"/>
                  </a:solidFill>
                  <a:latin typeface="+mn-lt"/>
                  <a:ea typeface="黑体" panose="02010609060101010101" pitchFamily="2" charset="-122"/>
                </a:rPr>
                <a:t>UDP </a:t>
              </a:r>
              <a:r>
                <a:rPr altLang="en-US" sz="1800" lang="zh-CN">
                  <a:solidFill>
                    <a:srgbClr val="000099"/>
                  </a:solidFill>
                  <a:latin typeface="+mn-lt"/>
                  <a:ea typeface="黑体" panose="02010609060101010101" pitchFamily="2" charset="-122"/>
                </a:rPr>
                <a:t>分用</a:t>
              </a:r>
              <a:endParaRPr altLang="en-US" sz="1800" lang="zh-CN">
                <a:solidFill>
                  <a:srgbClr val="000099"/>
                </a:solidFill>
                <a:latin typeface="+mn-lt"/>
                <a:ea typeface="黑体" panose="02010609060101010101" pitchFamily="2" charset="-122"/>
              </a:endParaRPr>
            </a:p>
          </p:txBody>
        </p:sp>
        <p:sp>
          <p:nvSpPr>
            <p:cNvPr id="1048902" name="Text Box 71"/>
            <p:cNvSpPr txBox="1">
              <a:spLocks noChangeArrowheads="1"/>
            </p:cNvSpPr>
            <p:nvPr/>
          </p:nvSpPr>
          <p:spPr bwMode="auto">
            <a:xfrm>
              <a:off x="7267454" y="4815093"/>
              <a:ext cx="894080" cy="35814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1800" lang="en-US">
                  <a:solidFill>
                    <a:srgbClr val="000099"/>
                  </a:solidFill>
                  <a:latin typeface="+mn-lt"/>
                  <a:ea typeface="黑体" panose="02010609060101010101" pitchFamily="2" charset="-122"/>
                </a:rPr>
                <a:t>IP </a:t>
              </a:r>
              <a:r>
                <a:rPr altLang="en-US" sz="1800" lang="zh-CN">
                  <a:solidFill>
                    <a:srgbClr val="000099"/>
                  </a:solidFill>
                  <a:latin typeface="+mn-lt"/>
                  <a:ea typeface="黑体" panose="02010609060101010101" pitchFamily="2" charset="-122"/>
                </a:rPr>
                <a:t>分用</a:t>
              </a:r>
              <a:endParaRPr altLang="en-US" sz="1800" lang="zh-CN">
                <a:solidFill>
                  <a:srgbClr val="000099"/>
                </a:solidFill>
                <a:latin typeface="+mn-lt"/>
                <a:ea typeface="黑体" panose="02010609060101010101" pitchFamily="2" charset="-122"/>
              </a:endParaRPr>
            </a:p>
          </p:txBody>
        </p:sp>
        <p:sp>
          <p:nvSpPr>
            <p:cNvPr id="1048903" name="AutoShape 72"/>
            <p:cNvSpPr>
              <a:spLocks noChangeArrowheads="1"/>
            </p:cNvSpPr>
            <p:nvPr/>
          </p:nvSpPr>
          <p:spPr bwMode="auto">
            <a:xfrm>
              <a:off x="2728342" y="5360792"/>
              <a:ext cx="338740" cy="693359"/>
            </a:xfrm>
            <a:prstGeom prst="downArrow">
              <a:avLst>
                <a:gd name="adj1" fmla="val 50000"/>
                <a:gd name="adj2" fmla="val 56250"/>
              </a:avLst>
            </a:prstGeom>
            <a:solidFill>
              <a:schemeClr val="accent1"/>
            </a:solidFill>
            <a:ln w="9525">
              <a:solidFill>
                <a:schemeClr val="tx1"/>
              </a:solidFill>
              <a:miter lim="800000"/>
            </a:ln>
            <a:effectLst/>
          </p:spPr>
          <p:txBody>
            <a:bodyPr anchor="ctr" vert="eaVert" wrap="none"/>
            <a:p>
              <a:endParaRPr altLang="en-US" b="1" lang="zh-CN">
                <a:solidFill>
                  <a:srgbClr val="000099"/>
                </a:solidFill>
                <a:latin typeface="+mn-lt"/>
                <a:ea typeface="黑体" panose="02010609060101010101" pitchFamily="2" charset="-122"/>
              </a:endParaRPr>
            </a:p>
          </p:txBody>
        </p:sp>
        <p:sp>
          <p:nvSpPr>
            <p:cNvPr id="1048904" name="AutoShape 73"/>
            <p:cNvSpPr>
              <a:spLocks noChangeArrowheads="1"/>
            </p:cNvSpPr>
            <p:nvPr/>
          </p:nvSpPr>
          <p:spPr bwMode="auto">
            <a:xfrm flipV="1">
              <a:off x="7503866" y="5360792"/>
              <a:ext cx="338740" cy="693359"/>
            </a:xfrm>
            <a:prstGeom prst="downArrow">
              <a:avLst>
                <a:gd name="adj1" fmla="val 50000"/>
                <a:gd name="adj2" fmla="val 56250"/>
              </a:avLst>
            </a:prstGeom>
            <a:solidFill>
              <a:schemeClr val="accent1"/>
            </a:solidFill>
            <a:ln w="9525">
              <a:solidFill>
                <a:schemeClr val="tx1"/>
              </a:solidFill>
              <a:miter lim="800000"/>
            </a:ln>
            <a:effectLst/>
          </p:spPr>
          <p:txBody>
            <a:bodyPr anchor="ctr" vert="eaVert" wrap="none"/>
            <a:p>
              <a:endParaRPr altLang="en-US" b="1" lang="zh-CN">
                <a:solidFill>
                  <a:srgbClr val="000099"/>
                </a:solidFill>
                <a:latin typeface="+mn-lt"/>
                <a:ea typeface="黑体" panose="02010609060101010101" pitchFamily="2" charset="-122"/>
              </a:endParaRPr>
            </a:p>
          </p:txBody>
        </p:sp>
        <p:grpSp>
          <p:nvGrpSpPr>
            <p:cNvPr id="240" name="Group 74"/>
            <p:cNvGrpSpPr/>
            <p:nvPr/>
          </p:nvGrpSpPr>
          <p:grpSpPr bwMode="auto">
            <a:xfrm>
              <a:off x="5579049" y="6054151"/>
              <a:ext cx="1803083" cy="489525"/>
              <a:chOff x="2736" y="3216"/>
              <a:chExt cx="864" cy="240"/>
            </a:xfrm>
          </p:grpSpPr>
          <p:sp>
            <p:nvSpPr>
              <p:cNvPr id="1048905" name="AutoShape 75"/>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ln>
              <a:effectLst/>
              <a:scene3d>
                <a:camera prst="legacyObliqueTopLeft"/>
                <a:lightRig dir="t" rig="legacyFlat3"/>
              </a:scene3d>
              <a:sp3d extrusionH="125400" prstMaterial="legacyMatte">
                <a:bevelT w="13500" h="13500" prst="angle"/>
                <a:bevelB w="13500" h="13500" prst="angle"/>
                <a:extrusionClr>
                  <a:srgbClr val="00FFFF"/>
                </a:extrusionClr>
              </a:sp3d>
            </p:spPr>
            <p:txBody>
              <a:bodyPr anchor="ctr" wrap="none">
                <a:flatTx z="0"/>
              </a:bodyPr>
              <a:p>
                <a:endParaRPr altLang="en-US" b="1" lang="zh-CN">
                  <a:solidFill>
                    <a:srgbClr val="000099"/>
                  </a:solidFill>
                  <a:latin typeface="+mn-lt"/>
                  <a:ea typeface="黑体" panose="02010609060101010101" pitchFamily="2" charset="-122"/>
                </a:endParaRPr>
              </a:p>
            </p:txBody>
          </p:sp>
          <p:sp>
            <p:nvSpPr>
              <p:cNvPr id="1048906" name="Rectangle 76"/>
              <p:cNvSpPr>
                <a:spLocks noChangeArrowheads="1"/>
              </p:cNvSpPr>
              <p:nvPr/>
            </p:nvSpPr>
            <p:spPr bwMode="auto">
              <a:xfrm>
                <a:off x="2736" y="3216"/>
                <a:ext cx="624" cy="240"/>
              </a:xfrm>
              <a:prstGeom prst="rect"/>
              <a:solidFill>
                <a:srgbClr val="00FFFF"/>
              </a:solidFill>
              <a:ln w="9525">
                <a:miter lim="800000"/>
              </a:ln>
              <a:effectLst/>
              <a:scene3d>
                <a:camera prst="legacyObliqueTopLeft"/>
                <a:lightRig dir="t" rig="legacyFlat3"/>
              </a:scene3d>
              <a:sp3d extrusionH="125400" prstMaterial="legacyMatte">
                <a:bevelT w="13500" h="13500" prst="angle"/>
                <a:bevelB w="13500" h="13500" prst="angle"/>
                <a:extrusionClr>
                  <a:schemeClr val="bg1"/>
                </a:extrusionClr>
              </a:sp3d>
            </p:spPr>
            <p:txBody>
              <a:bodyPr anchor="ctr" wrap="none">
                <a:flatTx z="0"/>
              </a:bodyPr>
              <a:p>
                <a:r>
                  <a:rPr altLang="zh-CN" b="1" dirty="0" sz="1800" lang="en-US">
                    <a:latin typeface="+mn-lt"/>
                    <a:ea typeface="黑体" panose="02010609060101010101" pitchFamily="2" charset="-122"/>
                  </a:rPr>
                  <a:t>IP </a:t>
                </a:r>
                <a:r>
                  <a:rPr altLang="en-US" b="1" dirty="0" sz="1800" lang="zh-CN">
                    <a:latin typeface="+mn-lt"/>
                    <a:ea typeface="黑体" panose="02010609060101010101" pitchFamily="2" charset="-122"/>
                  </a:rPr>
                  <a:t>数据报</a:t>
                </a:r>
                <a:endParaRPr altLang="en-US" b="1" dirty="0" sz="1800" lang="zh-CN">
                  <a:latin typeface="+mn-lt"/>
                  <a:ea typeface="黑体" panose="02010609060101010101" pitchFamily="2" charset="-122"/>
                </a:endParaRPr>
              </a:p>
            </p:txBody>
          </p:sp>
        </p:grpSp>
        <p:grpSp>
          <p:nvGrpSpPr>
            <p:cNvPr id="241" name="Group 77"/>
            <p:cNvGrpSpPr/>
            <p:nvPr/>
          </p:nvGrpSpPr>
          <p:grpSpPr bwMode="auto">
            <a:xfrm>
              <a:off x="3428757" y="6054151"/>
              <a:ext cx="1803083" cy="489525"/>
              <a:chOff x="2736" y="3216"/>
              <a:chExt cx="864" cy="240"/>
            </a:xfrm>
          </p:grpSpPr>
          <p:sp>
            <p:nvSpPr>
              <p:cNvPr id="1048907" name="AutoShape 78"/>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ln>
              <a:effectLst/>
              <a:scene3d>
                <a:camera prst="legacyObliqueTopLeft"/>
                <a:lightRig dir="t" rig="legacyFlat3"/>
              </a:scene3d>
              <a:sp3d extrusionH="125400" prstMaterial="legacyMatte">
                <a:bevelT w="13500" h="13500" prst="angle"/>
                <a:bevelB w="13500" h="13500" prst="angle"/>
                <a:extrusionClr>
                  <a:srgbClr val="00FFFF"/>
                </a:extrusionClr>
              </a:sp3d>
            </p:spPr>
            <p:txBody>
              <a:bodyPr anchor="ctr" wrap="none">
                <a:flatTx z="0"/>
              </a:bodyPr>
              <a:p>
                <a:endParaRPr altLang="en-US" b="1" lang="zh-CN">
                  <a:solidFill>
                    <a:srgbClr val="000099"/>
                  </a:solidFill>
                  <a:latin typeface="+mn-lt"/>
                  <a:ea typeface="黑体" panose="02010609060101010101" pitchFamily="2" charset="-122"/>
                </a:endParaRPr>
              </a:p>
            </p:txBody>
          </p:sp>
          <p:sp>
            <p:nvSpPr>
              <p:cNvPr id="1048908" name="Rectangle 79"/>
              <p:cNvSpPr>
                <a:spLocks noChangeArrowheads="1"/>
              </p:cNvSpPr>
              <p:nvPr/>
            </p:nvSpPr>
            <p:spPr bwMode="auto">
              <a:xfrm>
                <a:off x="2736" y="3216"/>
                <a:ext cx="624" cy="240"/>
              </a:xfrm>
              <a:prstGeom prst="rect"/>
              <a:solidFill>
                <a:srgbClr val="00FFFF"/>
              </a:solidFill>
              <a:ln w="9525">
                <a:miter lim="800000"/>
              </a:ln>
              <a:effectLst/>
              <a:scene3d>
                <a:camera prst="legacyObliqueTopLeft"/>
                <a:lightRig dir="t" rig="legacyFlat3"/>
              </a:scene3d>
              <a:sp3d extrusionH="125400" prstMaterial="legacyMatte">
                <a:bevelT w="13500" h="13500" prst="angle"/>
                <a:bevelB w="13500" h="13500" prst="angle"/>
                <a:extrusionClr>
                  <a:schemeClr val="bg1"/>
                </a:extrusionClr>
              </a:sp3d>
            </p:spPr>
            <p:txBody>
              <a:bodyPr anchor="ctr" wrap="none">
                <a:flatTx z="0"/>
              </a:bodyPr>
              <a:p>
                <a:r>
                  <a:rPr altLang="zh-CN" b="1" dirty="0" sz="1800" lang="en-US">
                    <a:latin typeface="+mn-lt"/>
                    <a:ea typeface="黑体" panose="02010609060101010101" pitchFamily="2" charset="-122"/>
                  </a:rPr>
                  <a:t>IP </a:t>
                </a:r>
                <a:r>
                  <a:rPr altLang="en-US" b="1" dirty="0" sz="1800" lang="zh-CN">
                    <a:latin typeface="+mn-lt"/>
                    <a:ea typeface="黑体" panose="02010609060101010101" pitchFamily="2" charset="-122"/>
                  </a:rPr>
                  <a:t>数据报</a:t>
                </a:r>
                <a:endParaRPr altLang="en-US" b="1" dirty="0" sz="1800" lang="zh-CN">
                  <a:latin typeface="+mn-lt"/>
                  <a:ea typeface="黑体" panose="02010609060101010101" pitchFamily="2" charset="-122"/>
                </a:endParaRPr>
              </a:p>
            </p:txBody>
          </p:sp>
        </p:grpSp>
        <p:sp>
          <p:nvSpPr>
            <p:cNvPr id="1048909" name="Text Box 80"/>
            <p:cNvSpPr txBox="1">
              <a:spLocks noChangeArrowheads="1"/>
            </p:cNvSpPr>
            <p:nvPr/>
          </p:nvSpPr>
          <p:spPr bwMode="auto">
            <a:xfrm>
              <a:off x="2314204" y="1327431"/>
              <a:ext cx="959762" cy="39964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sz="2000" lang="zh-CN">
                  <a:solidFill>
                    <a:srgbClr val="000099"/>
                  </a:solidFill>
                  <a:latin typeface="+mn-lt"/>
                  <a:ea typeface="黑体" panose="02010609060101010101" pitchFamily="2" charset="-122"/>
                </a:rPr>
                <a:t>发送方</a:t>
              </a:r>
              <a:endParaRPr altLang="en-US" dirty="0" sz="2000" lang="zh-CN">
                <a:solidFill>
                  <a:srgbClr val="000099"/>
                </a:solidFill>
                <a:latin typeface="+mn-lt"/>
                <a:ea typeface="黑体" panose="02010609060101010101" pitchFamily="2" charset="-122"/>
              </a:endParaRPr>
            </a:p>
          </p:txBody>
        </p:sp>
        <p:sp>
          <p:nvSpPr>
            <p:cNvPr id="1048910" name="Text Box 81"/>
            <p:cNvSpPr txBox="1">
              <a:spLocks noChangeArrowheads="1"/>
            </p:cNvSpPr>
            <p:nvPr/>
          </p:nvSpPr>
          <p:spPr bwMode="auto">
            <a:xfrm>
              <a:off x="7125013" y="1301751"/>
              <a:ext cx="959762" cy="39964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sz="2000" lang="zh-CN">
                  <a:solidFill>
                    <a:srgbClr val="000099"/>
                  </a:solidFill>
                  <a:latin typeface="+mn-lt"/>
                  <a:ea typeface="黑体" panose="02010609060101010101" pitchFamily="2" charset="-122"/>
                </a:rPr>
                <a:t>接收方</a:t>
              </a:r>
              <a:endParaRPr altLang="en-US" sz="2000" lang="zh-CN">
                <a:solidFill>
                  <a:srgbClr val="000099"/>
                </a:solidFill>
                <a:latin typeface="+mn-lt"/>
                <a:ea typeface="黑体" panose="02010609060101010101" pitchFamily="2" charset="-122"/>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558" name=""/>
        <p:cNvGrpSpPr/>
        <p:nvPr/>
      </p:nvGrpSpPr>
      <p:grpSpPr>
        <a:xfrm>
          <a:off x="0" y="0"/>
          <a:ext cx="0" cy="0"/>
          <a:chOff x="0" y="0"/>
          <a:chExt cx="0" cy="0"/>
        </a:xfrm>
      </p:grpSpPr>
      <p:sp>
        <p:nvSpPr>
          <p:cNvPr id="1051717" name="Rectangle 2"/>
          <p:cNvSpPr>
            <a:spLocks noGrp="1" noChangeArrowheads="1"/>
          </p:cNvSpPr>
          <p:nvPr>
            <p:ph type="title"/>
          </p:nvPr>
        </p:nvSpPr>
        <p:spPr>
          <a:noFill/>
          <a:ln>
            <a:noFill/>
          </a:ln>
          <a:effectLst/>
        </p:spPr>
        <p:txBody>
          <a:bodyPr anchor="b" anchorCtr="0" bIns="45720" compatLnSpc="1" lIns="91440" numCol="1" rIns="91440" tIns="45720" vert="horz" wrap="square"/>
          <a:p>
            <a:pPr algn="ctr"/>
            <a:r>
              <a:rPr altLang="en-US" dirty="0" lang="zh-CN"/>
              <a:t>持续计时器</a:t>
            </a:r>
            <a:endParaRPr altLang="en-US" dirty="0" lang="zh-CN"/>
          </a:p>
        </p:txBody>
      </p:sp>
      <p:sp>
        <p:nvSpPr>
          <p:cNvPr id="1051718" name="Rectangle 3"/>
          <p:cNvSpPr>
            <a:spLocks noGrp="1" noChangeArrowheads="1"/>
          </p:cNvSpPr>
          <p:nvPr>
            <p:ph idx="1"/>
          </p:nvPr>
        </p:nvSpPr>
        <p:spPr/>
        <p:txBody>
          <a:bodyPr/>
          <a:p>
            <a:r>
              <a:rPr altLang="zh-CN" dirty="0" sz="2800" lang="en-US"/>
              <a:t>TCP </a:t>
            </a:r>
            <a:r>
              <a:rPr altLang="en-US" dirty="0" sz="2800" lang="zh-CN"/>
              <a:t>为每一个连接设有一个</a:t>
            </a:r>
            <a:r>
              <a:rPr altLang="en-US" dirty="0" sz="2800" lang="zh-CN">
                <a:solidFill>
                  <a:srgbClr val="FF0000"/>
                </a:solidFill>
              </a:rPr>
              <a:t>持续</a:t>
            </a:r>
            <a:r>
              <a:rPr altLang="en-US" dirty="0" sz="2800" lang="zh-CN" smtClean="0">
                <a:solidFill>
                  <a:srgbClr val="FF0000"/>
                </a:solidFill>
              </a:rPr>
              <a:t>计时器  </a:t>
            </a:r>
            <a:r>
              <a:rPr altLang="zh-CN" dirty="0" sz="2800" lang="en-US" smtClean="0"/>
              <a:t>(</a:t>
            </a:r>
            <a:r>
              <a:rPr altLang="zh-CN" dirty="0" sz="2800" lang="en-US"/>
              <a:t>persistence timer) </a:t>
            </a:r>
            <a:r>
              <a:rPr altLang="en-US" dirty="0" sz="2800" lang="zh-CN" smtClean="0"/>
              <a:t>。</a:t>
            </a:r>
            <a:endParaRPr altLang="en-US" dirty="0" sz="2800" lang="zh-CN"/>
          </a:p>
          <a:p>
            <a:r>
              <a:rPr altLang="en-US" dirty="0" sz="2800" lang="zh-CN"/>
              <a:t>只要 </a:t>
            </a:r>
            <a:r>
              <a:rPr altLang="zh-CN" dirty="0" sz="2800" lang="en-US"/>
              <a:t>TCP </a:t>
            </a:r>
            <a:r>
              <a:rPr altLang="en-US" dirty="0" sz="2800" lang="zh-CN"/>
              <a:t>连接的一方收到对方的</a:t>
            </a:r>
            <a:r>
              <a:rPr altLang="en-US" dirty="0" sz="2800" lang="zh-CN">
                <a:solidFill>
                  <a:srgbClr val="FF0000"/>
                </a:solidFill>
              </a:rPr>
              <a:t>零窗口</a:t>
            </a:r>
            <a:r>
              <a:rPr altLang="en-US" dirty="0" sz="2800" lang="zh-CN"/>
              <a:t>通知，就</a:t>
            </a:r>
            <a:r>
              <a:rPr altLang="en-US" dirty="0" sz="2800" lang="zh-CN" smtClean="0"/>
              <a:t>启动该持续</a:t>
            </a:r>
            <a:r>
              <a:rPr altLang="en-US" dirty="0" sz="2800" lang="zh-CN"/>
              <a:t>计时器。</a:t>
            </a:r>
            <a:endParaRPr altLang="en-US" dirty="0" sz="2800" lang="zh-CN"/>
          </a:p>
          <a:p>
            <a:r>
              <a:rPr altLang="en-US" dirty="0" sz="2800" lang="zh-CN"/>
              <a:t>若持续计时器设置的时间到期，就发送一个零窗口探测报文段（仅携带 </a:t>
            </a:r>
            <a:r>
              <a:rPr altLang="zh-CN" dirty="0" sz="2800" lang="en-US"/>
              <a:t>1 </a:t>
            </a:r>
            <a:r>
              <a:rPr altLang="en-US" dirty="0" sz="2800" lang="zh-CN"/>
              <a:t>字节的数据），而对方就在确认这个探测报文段时给出了现在的窗口值。</a:t>
            </a:r>
            <a:endParaRPr altLang="en-US" dirty="0" sz="2800" lang="zh-CN"/>
          </a:p>
          <a:p>
            <a:r>
              <a:rPr altLang="en-US" dirty="0" sz="2800" lang="zh-CN"/>
              <a:t>若窗口仍然是零，则收到这个报文段的一方就重新设置持续计时器。</a:t>
            </a:r>
            <a:endParaRPr altLang="en-US" dirty="0" sz="2800" lang="zh-CN"/>
          </a:p>
          <a:p>
            <a:r>
              <a:rPr altLang="en-US" dirty="0" sz="2800" lang="zh-CN"/>
              <a:t>若窗口不是零，则死锁的僵局就可以打破了。 </a:t>
            </a:r>
            <a:endParaRPr altLang="en-US" dirty="0" sz="2800" 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559" name=""/>
        <p:cNvGrpSpPr/>
        <p:nvPr/>
      </p:nvGrpSpPr>
      <p:grpSpPr>
        <a:xfrm>
          <a:off x="0" y="0"/>
          <a:ext cx="0" cy="0"/>
          <a:chOff x="0" y="0"/>
          <a:chExt cx="0" cy="0"/>
        </a:xfrm>
      </p:grpSpPr>
      <p:sp>
        <p:nvSpPr>
          <p:cNvPr id="1051719" name="Rectangle 2"/>
          <p:cNvSpPr>
            <a:spLocks noGrp="1" noChangeArrowheads="1"/>
          </p:cNvSpPr>
          <p:nvPr>
            <p:ph type="title"/>
          </p:nvPr>
        </p:nvSpPr>
        <p:spPr/>
        <p:txBody>
          <a:bodyPr/>
          <a:p>
            <a:r>
              <a:rPr altLang="zh-CN" dirty="0" lang="en-US"/>
              <a:t>5.7.2  </a:t>
            </a:r>
            <a:r>
              <a:rPr altLang="en-US" dirty="0" lang="zh-CN"/>
              <a:t>必须考虑传输效率</a:t>
            </a:r>
            <a:endParaRPr altLang="en-US" dirty="0" lang="zh-CN"/>
          </a:p>
        </p:txBody>
      </p:sp>
      <p:sp>
        <p:nvSpPr>
          <p:cNvPr id="1051720"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en-US" dirty="0" sz="2800" lang="zh-CN" smtClean="0"/>
              <a:t>可以</a:t>
            </a:r>
            <a:r>
              <a:rPr altLang="en-US" dirty="0" sz="2800" lang="zh-CN"/>
              <a:t>用不同的机制来控制 </a:t>
            </a:r>
            <a:r>
              <a:rPr altLang="zh-CN" dirty="0" sz="2800" lang="en-US"/>
              <a:t>TCP </a:t>
            </a:r>
            <a:r>
              <a:rPr altLang="en-US" dirty="0" sz="2800" lang="zh-CN"/>
              <a:t>报文段的发送时机</a:t>
            </a:r>
            <a:r>
              <a:rPr altLang="zh-CN" dirty="0" sz="2800" lang="en-US"/>
              <a:t>:</a:t>
            </a:r>
            <a:endParaRPr altLang="zh-CN" dirty="0" sz="2800" lang="en-US"/>
          </a:p>
          <a:p>
            <a:pPr lvl="1"/>
            <a:r>
              <a:rPr altLang="en-US" dirty="0" sz="2400" lang="zh-CN">
                <a:solidFill>
                  <a:srgbClr val="FF0000"/>
                </a:solidFill>
              </a:rPr>
              <a:t>第一种机制</a:t>
            </a:r>
            <a:r>
              <a:rPr altLang="en-US" dirty="0" sz="2400" lang="zh-CN"/>
              <a:t>是 </a:t>
            </a:r>
            <a:r>
              <a:rPr altLang="zh-CN" dirty="0" sz="2400" lang="en-US"/>
              <a:t>TCP </a:t>
            </a:r>
            <a:r>
              <a:rPr altLang="en-US" dirty="0" sz="2400" lang="zh-CN"/>
              <a:t>维持一个变量，它等于最大报文段长度 </a:t>
            </a:r>
            <a:r>
              <a:rPr altLang="zh-CN" dirty="0" sz="2400" lang="en-US"/>
              <a:t>MSS</a:t>
            </a:r>
            <a:r>
              <a:rPr altLang="en-US" dirty="0" sz="2400" lang="zh-CN"/>
              <a:t>。只要缓存中存放的数据达到 </a:t>
            </a:r>
            <a:r>
              <a:rPr altLang="zh-CN" dirty="0" sz="2400" lang="en-US"/>
              <a:t>MSS </a:t>
            </a:r>
            <a:r>
              <a:rPr altLang="en-US" dirty="0" sz="2400" lang="zh-CN"/>
              <a:t>字节时，就组装成一个 </a:t>
            </a:r>
            <a:r>
              <a:rPr altLang="zh-CN" dirty="0" sz="2400" lang="en-US"/>
              <a:t>TCP </a:t>
            </a:r>
            <a:r>
              <a:rPr altLang="en-US" dirty="0" sz="2400" lang="zh-CN"/>
              <a:t>报文段发送出去。</a:t>
            </a:r>
            <a:endParaRPr altLang="en-US" dirty="0" sz="2400" lang="zh-CN"/>
          </a:p>
          <a:p>
            <a:pPr lvl="1"/>
            <a:r>
              <a:rPr altLang="en-US" dirty="0" sz="2400" lang="zh-CN">
                <a:solidFill>
                  <a:srgbClr val="FF0000"/>
                </a:solidFill>
              </a:rPr>
              <a:t>第二种机制</a:t>
            </a:r>
            <a:r>
              <a:rPr altLang="en-US" dirty="0" sz="2400" lang="zh-CN"/>
              <a:t>是由发送方的应用进程指明要求发送报文段，即 </a:t>
            </a:r>
            <a:r>
              <a:rPr altLang="zh-CN" dirty="0" sz="2400" lang="en-US"/>
              <a:t>TCP </a:t>
            </a:r>
            <a:r>
              <a:rPr altLang="en-US" dirty="0" sz="2400" lang="zh-CN"/>
              <a:t>支持的</a:t>
            </a:r>
            <a:r>
              <a:rPr altLang="en-US" dirty="0" sz="2400" lang="zh-CN">
                <a:solidFill>
                  <a:srgbClr val="0000FF"/>
                </a:solidFill>
              </a:rPr>
              <a:t>推</a:t>
            </a:r>
            <a:r>
              <a:rPr altLang="en-US" dirty="0" sz="2400" lang="zh-CN" smtClean="0">
                <a:solidFill>
                  <a:srgbClr val="0000FF"/>
                </a:solidFill>
              </a:rPr>
              <a:t>送 </a:t>
            </a:r>
            <a:r>
              <a:rPr altLang="zh-CN" dirty="0" sz="2400" lang="en-US" smtClean="0"/>
              <a:t>(</a:t>
            </a:r>
            <a:r>
              <a:rPr altLang="zh-CN" dirty="0" sz="2400" lang="en-US"/>
              <a:t>push)</a:t>
            </a:r>
            <a:r>
              <a:rPr altLang="en-US" dirty="0" sz="2400" lang="zh-CN"/>
              <a:t>操作。</a:t>
            </a:r>
            <a:endParaRPr altLang="en-US" dirty="0" sz="2400" lang="zh-CN"/>
          </a:p>
          <a:p>
            <a:pPr lvl="1"/>
            <a:r>
              <a:rPr altLang="en-US" dirty="0" sz="2400" lang="zh-CN">
                <a:solidFill>
                  <a:srgbClr val="FF0000"/>
                </a:solidFill>
              </a:rPr>
              <a:t>第三种机制</a:t>
            </a:r>
            <a:r>
              <a:rPr altLang="en-US" dirty="0" sz="2400" lang="zh-CN"/>
              <a:t>是发送方的一个计时器期限到了，这时就把当前已有的缓存数据装入报文段（但长度不能超过 </a:t>
            </a:r>
            <a:r>
              <a:rPr altLang="zh-CN" dirty="0" sz="2400" lang="en-US"/>
              <a:t>MSS</a:t>
            </a:r>
            <a:r>
              <a:rPr altLang="en-US" dirty="0" sz="2400" lang="zh-CN"/>
              <a:t>）发送出去</a:t>
            </a:r>
            <a:r>
              <a:rPr altLang="en-US" dirty="0" sz="2400" lang="zh-CN" smtClean="0"/>
              <a:t>。</a:t>
            </a:r>
            <a:endParaRPr altLang="zh-CN" dirty="0" sz="2400" lang="en-US" smtClean="0"/>
          </a:p>
          <a:p>
            <a:r>
              <a:rPr altLang="zh-CN" dirty="0" sz="2800" lang="zh-CN"/>
              <a:t>如何</a:t>
            </a:r>
            <a:r>
              <a:rPr altLang="zh-CN" dirty="0" sz="2800" lang="zh-CN" smtClean="0"/>
              <a:t>控制</a:t>
            </a:r>
            <a:r>
              <a:rPr altLang="zh-CN" dirty="0" sz="2800" lang="en-US" smtClean="0"/>
              <a:t> TCP </a:t>
            </a:r>
            <a:r>
              <a:rPr altLang="zh-CN" dirty="0" sz="2800" lang="zh-CN" smtClean="0"/>
              <a:t>发送</a:t>
            </a:r>
            <a:r>
              <a:rPr altLang="zh-CN" dirty="0" sz="2800" lang="zh-CN"/>
              <a:t>报文段的时机仍然是一个较为复杂的问题。</a:t>
            </a:r>
            <a:endParaRPr altLang="en-US" dirty="0" sz="2800" 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560" name=""/>
        <p:cNvGrpSpPr/>
        <p:nvPr/>
      </p:nvGrpSpPr>
      <p:grpSpPr>
        <a:xfrm>
          <a:off x="0" y="0"/>
          <a:ext cx="0" cy="0"/>
          <a:chOff x="0" y="0"/>
          <a:chExt cx="0" cy="0"/>
        </a:xfrm>
      </p:grpSpPr>
      <p:sp>
        <p:nvSpPr>
          <p:cNvPr id="1051721" name="Rectangle 2"/>
          <p:cNvSpPr>
            <a:spLocks noGrp="1" noChangeArrowheads="1"/>
          </p:cNvSpPr>
          <p:nvPr>
            <p:ph type="title"/>
          </p:nvPr>
        </p:nvSpPr>
        <p:spPr>
          <a:noFill/>
        </p:spPr>
        <p:txBody>
          <a:bodyPr/>
          <a:p>
            <a:pPr algn="ctr"/>
            <a:r>
              <a:rPr altLang="en-US" dirty="0" lang="zh-CN" smtClean="0"/>
              <a:t>发送</a:t>
            </a:r>
            <a:r>
              <a:rPr altLang="en-US" dirty="0" lang="zh-CN"/>
              <a:t>方</a:t>
            </a:r>
            <a:r>
              <a:rPr altLang="zh-CN" dirty="0" lang="zh-CN"/>
              <a:t>糊涂窗口综合症</a:t>
            </a:r>
            <a:endParaRPr altLang="zh-CN" dirty="0" lang="en-US"/>
          </a:p>
        </p:txBody>
      </p:sp>
      <p:sp>
        <p:nvSpPr>
          <p:cNvPr id="1051722" name="Rectangle 3"/>
          <p:cNvSpPr>
            <a:spLocks noGrp="1" noChangeArrowheads="1"/>
          </p:cNvSpPr>
          <p:nvPr>
            <p:ph idx="1"/>
          </p:nvPr>
        </p:nvSpPr>
        <p:spPr/>
        <p:txBody>
          <a:bodyPr/>
          <a:p>
            <a:r>
              <a:rPr altLang="en-GB" dirty="0" kumimoji="0" lang="zh-CN" smtClean="0"/>
              <a:t>发送方 </a:t>
            </a:r>
            <a:r>
              <a:rPr altLang="zh-CN" dirty="0" kumimoji="0" lang="en-GB" smtClean="0"/>
              <a:t>TCP </a:t>
            </a:r>
            <a:r>
              <a:rPr altLang="en-GB" dirty="0" kumimoji="0" lang="zh-CN" smtClean="0"/>
              <a:t>每次接收到一字节的数据后就发送</a:t>
            </a:r>
            <a:r>
              <a:rPr altLang="en-US" dirty="0" lang="zh-CN" smtClean="0"/>
              <a:t>。</a:t>
            </a:r>
            <a:endParaRPr altLang="zh-CN" dirty="0" lang="en-US" smtClean="0"/>
          </a:p>
          <a:p>
            <a:r>
              <a:rPr altLang="en-US" dirty="0" lang="zh-CN" smtClean="0"/>
              <a:t>这样，发送一个字节需要</a:t>
            </a:r>
            <a:r>
              <a:rPr altLang="zh-CN" dirty="0" lang="zh-CN" smtClean="0"/>
              <a:t>形成</a:t>
            </a:r>
            <a:r>
              <a:rPr altLang="zh-CN" dirty="0" lang="en-US" smtClean="0"/>
              <a:t> 41 </a:t>
            </a:r>
            <a:r>
              <a:rPr altLang="zh-CN" dirty="0" lang="zh-CN" smtClean="0"/>
              <a:t>字节</a:t>
            </a:r>
            <a:r>
              <a:rPr altLang="zh-CN" dirty="0" lang="zh-CN"/>
              <a:t>长</a:t>
            </a:r>
            <a:r>
              <a:rPr altLang="zh-CN" dirty="0" lang="zh-CN" smtClean="0"/>
              <a:t>的</a:t>
            </a:r>
            <a:r>
              <a:rPr altLang="zh-CN" dirty="0" lang="en-US" smtClean="0"/>
              <a:t> IP </a:t>
            </a:r>
            <a:r>
              <a:rPr altLang="zh-CN" dirty="0" lang="zh-CN" smtClean="0"/>
              <a:t>数据报。</a:t>
            </a:r>
            <a:r>
              <a:rPr altLang="en-US" dirty="0" lang="zh-CN" smtClean="0"/>
              <a:t>若接收方确认，并回送这一字节，</a:t>
            </a:r>
            <a:r>
              <a:rPr altLang="zh-CN" dirty="0" lang="zh-CN"/>
              <a:t>就需传送总长度</a:t>
            </a:r>
            <a:r>
              <a:rPr altLang="zh-CN" dirty="0" lang="zh-CN" smtClean="0"/>
              <a:t>为</a:t>
            </a:r>
            <a:r>
              <a:rPr altLang="zh-CN" dirty="0" lang="en-US" smtClean="0"/>
              <a:t> 162 </a:t>
            </a:r>
            <a:r>
              <a:rPr altLang="zh-CN" dirty="0" lang="zh-CN" smtClean="0"/>
              <a:t>字节共</a:t>
            </a:r>
            <a:r>
              <a:rPr altLang="zh-CN" dirty="0" lang="en-US" smtClean="0"/>
              <a:t> 4 </a:t>
            </a:r>
            <a:r>
              <a:rPr altLang="zh-CN" dirty="0" lang="zh-CN" smtClean="0"/>
              <a:t>个</a:t>
            </a:r>
            <a:r>
              <a:rPr altLang="zh-CN" dirty="0" lang="zh-CN"/>
              <a:t>报文段。</a:t>
            </a:r>
            <a:r>
              <a:rPr altLang="en-US" dirty="0" lang="zh-CN" smtClean="0"/>
              <a:t>效率很低。</a:t>
            </a:r>
            <a:endParaRPr altLang="zh-CN" dirty="0" lang="en-US" smtClean="0"/>
          </a:p>
          <a:p>
            <a:r>
              <a:rPr altLang="en-US" dirty="0" lang="zh-CN" smtClean="0">
                <a:solidFill>
                  <a:srgbClr val="FF0000"/>
                </a:solidFill>
              </a:rPr>
              <a:t>解决方法：</a:t>
            </a:r>
            <a:r>
              <a:rPr altLang="zh-CN" dirty="0" lang="zh-CN" smtClean="0"/>
              <a:t>使用</a:t>
            </a:r>
            <a:r>
              <a:rPr altLang="zh-CN" dirty="0" lang="en-US" smtClean="0"/>
              <a:t> Nagle </a:t>
            </a:r>
            <a:r>
              <a:rPr altLang="zh-CN" dirty="0" lang="zh-CN" smtClean="0"/>
              <a:t>算法</a:t>
            </a:r>
            <a:r>
              <a:rPr altLang="en-US" dirty="0" lang="zh-CN" smtClean="0"/>
              <a:t>。</a:t>
            </a:r>
            <a:endParaRPr altLang="zh-CN" dirty="0" lang="en-US" smtClean="0"/>
          </a:p>
          <a:p>
            <a:pPr eaLnBrk="1" hangingPunct="1" lvl="1"/>
            <a:endParaRPr altLang="zh-CN" dirty="0" kumimoji="0" lang="en-GB" smtClean="0"/>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561" name=""/>
        <p:cNvGrpSpPr/>
        <p:nvPr/>
      </p:nvGrpSpPr>
      <p:grpSpPr>
        <a:xfrm>
          <a:off x="0" y="0"/>
          <a:ext cx="0" cy="0"/>
          <a:chOff x="0" y="0"/>
          <a:chExt cx="0" cy="0"/>
        </a:xfrm>
      </p:grpSpPr>
      <p:sp>
        <p:nvSpPr>
          <p:cNvPr id="1051723" name="Rectangle 2"/>
          <p:cNvSpPr>
            <a:spLocks noGrp="1" noChangeArrowheads="1"/>
          </p:cNvSpPr>
          <p:nvPr>
            <p:ph type="title"/>
          </p:nvPr>
        </p:nvSpPr>
        <p:spPr>
          <a:noFill/>
        </p:spPr>
        <p:txBody>
          <a:bodyPr/>
          <a:p>
            <a:pPr algn="ctr"/>
            <a:r>
              <a:rPr altLang="en-US" dirty="0" lang="zh-CN" smtClean="0"/>
              <a:t>接收方</a:t>
            </a:r>
            <a:r>
              <a:rPr altLang="zh-CN" dirty="0" lang="zh-CN" smtClean="0"/>
              <a:t>糊涂</a:t>
            </a:r>
            <a:r>
              <a:rPr altLang="zh-CN" dirty="0" lang="zh-CN"/>
              <a:t>窗口</a:t>
            </a:r>
            <a:r>
              <a:rPr altLang="zh-CN" dirty="0" lang="zh-CN" smtClean="0"/>
              <a:t>综合症</a:t>
            </a:r>
            <a:endParaRPr altLang="zh-CN" dirty="0" lang="en-US" smtClean="0"/>
          </a:p>
        </p:txBody>
      </p:sp>
      <p:sp>
        <p:nvSpPr>
          <p:cNvPr id="1051724" name="Rectangle 3"/>
          <p:cNvSpPr>
            <a:spLocks noGrp="1" noChangeArrowheads="1"/>
          </p:cNvSpPr>
          <p:nvPr>
            <p:ph idx="1"/>
          </p:nvPr>
        </p:nvSpPr>
        <p:spPr/>
        <p:txBody>
          <a:bodyPr/>
          <a:p>
            <a:r>
              <a:rPr altLang="en-GB" dirty="0" sz="2600" lang="zh-CN" smtClean="0"/>
              <a:t>当</a:t>
            </a:r>
            <a:r>
              <a:rPr altLang="en-GB" dirty="0" sz="2600" lang="zh-CN"/>
              <a:t>接收方</a:t>
            </a:r>
            <a:r>
              <a:rPr altLang="en-GB" dirty="0" sz="2600" lang="zh-CN" smtClean="0"/>
              <a:t>的 </a:t>
            </a:r>
            <a:r>
              <a:rPr altLang="zh-CN" dirty="0" sz="2600" lang="en-GB" smtClean="0"/>
              <a:t>TCP </a:t>
            </a:r>
            <a:r>
              <a:rPr altLang="en-GB" dirty="0" sz="2600" lang="zh-CN" smtClean="0"/>
              <a:t>缓冲区</a:t>
            </a:r>
            <a:r>
              <a:rPr altLang="en-GB" dirty="0" sz="2600" lang="zh-CN"/>
              <a:t>已满，接收方会向发送方发送窗口大小</a:t>
            </a:r>
            <a:r>
              <a:rPr altLang="en-GB" dirty="0" sz="2600" lang="zh-CN" smtClean="0"/>
              <a:t>为 </a:t>
            </a:r>
            <a:r>
              <a:rPr altLang="zh-CN" dirty="0" sz="2600" lang="en-GB" smtClean="0"/>
              <a:t>0 </a:t>
            </a:r>
            <a:r>
              <a:rPr altLang="en-GB" dirty="0" sz="2600" lang="zh-CN" smtClean="0"/>
              <a:t>的</a:t>
            </a:r>
            <a:r>
              <a:rPr altLang="en-US" dirty="0" sz="2600" lang="zh-CN" smtClean="0"/>
              <a:t>报文。</a:t>
            </a:r>
            <a:endParaRPr altLang="zh-CN" dirty="0" sz="2600" lang="en-US" smtClean="0"/>
          </a:p>
          <a:p>
            <a:r>
              <a:rPr altLang="en-US" dirty="0" sz="2600" lang="zh-CN" smtClean="0"/>
              <a:t>若</a:t>
            </a:r>
            <a:r>
              <a:rPr altLang="en-GB" dirty="0" sz="2600" lang="zh-CN" smtClean="0"/>
              <a:t>此时</a:t>
            </a:r>
            <a:r>
              <a:rPr altLang="en-GB" dirty="0" sz="2600" lang="zh-CN"/>
              <a:t>接收方的应用进程以交互方式每次只读取一个字节，于是接收方又发送窗口大小为一个字节的</a:t>
            </a:r>
            <a:r>
              <a:rPr altLang="en-GB" dirty="0" sz="2600" lang="zh-CN" smtClean="0"/>
              <a:t>更新</a:t>
            </a:r>
            <a:r>
              <a:rPr altLang="en-US" dirty="0" sz="2600" lang="zh-CN" smtClean="0"/>
              <a:t>报文</a:t>
            </a:r>
            <a:r>
              <a:rPr altLang="en-GB" dirty="0" sz="2600" lang="zh-CN" smtClean="0"/>
              <a:t>，</a:t>
            </a:r>
            <a:r>
              <a:rPr altLang="en-GB" dirty="0" sz="2600" lang="zh-CN"/>
              <a:t>发送方应邀发送一个字节的</a:t>
            </a:r>
            <a:r>
              <a:rPr altLang="en-GB" dirty="0" sz="2600" lang="zh-CN" smtClean="0"/>
              <a:t>数据</a:t>
            </a:r>
            <a:r>
              <a:rPr altLang="en-US" dirty="0" sz="2600" lang="zh-CN"/>
              <a:t>（</a:t>
            </a:r>
            <a:r>
              <a:rPr altLang="zh-CN" dirty="0" sz="2800" lang="zh-CN" smtClean="0"/>
              <a:t>发送的</a:t>
            </a:r>
            <a:r>
              <a:rPr altLang="zh-CN" dirty="0" sz="2800" lang="en-US" smtClean="0"/>
              <a:t> IP </a:t>
            </a:r>
            <a:r>
              <a:rPr altLang="zh-CN" dirty="0" sz="2800" lang="zh-CN" smtClean="0"/>
              <a:t>数据报是</a:t>
            </a:r>
            <a:r>
              <a:rPr altLang="zh-CN" dirty="0" sz="2800" lang="en-US" smtClean="0"/>
              <a:t> 41 </a:t>
            </a:r>
            <a:r>
              <a:rPr altLang="zh-CN" dirty="0" sz="2800" lang="zh-CN" smtClean="0"/>
              <a:t>字节长</a:t>
            </a:r>
            <a:r>
              <a:rPr altLang="en-US" dirty="0" sz="2800" lang="zh-CN" smtClean="0"/>
              <a:t>），</a:t>
            </a:r>
            <a:r>
              <a:rPr altLang="en-GB" dirty="0" sz="2600" lang="zh-CN" smtClean="0"/>
              <a:t>于是</a:t>
            </a:r>
            <a:r>
              <a:rPr altLang="en-US" dirty="0" sz="2600" lang="zh-CN" smtClean="0"/>
              <a:t>接收</a:t>
            </a:r>
            <a:r>
              <a:rPr altLang="en-GB" dirty="0" sz="2600" lang="zh-CN" smtClean="0"/>
              <a:t>窗口</a:t>
            </a:r>
            <a:r>
              <a:rPr altLang="en-GB" dirty="0" sz="2600" lang="zh-CN"/>
              <a:t>又满了</a:t>
            </a:r>
            <a:r>
              <a:rPr altLang="en-GB" dirty="0" sz="2600" lang="zh-CN" smtClean="0"/>
              <a:t>，</a:t>
            </a:r>
            <a:r>
              <a:rPr altLang="en-US" dirty="0" sz="2600" lang="zh-CN" smtClean="0"/>
              <a:t>如此</a:t>
            </a:r>
            <a:r>
              <a:rPr altLang="en-GB" dirty="0" sz="2600" lang="zh-CN" smtClean="0"/>
              <a:t>循环往复</a:t>
            </a:r>
            <a:r>
              <a:rPr altLang="en-US" dirty="0" sz="2600" lang="zh-CN" smtClean="0"/>
              <a:t>。</a:t>
            </a:r>
            <a:endParaRPr altLang="zh-CN" dirty="0" sz="2600" lang="en-GB"/>
          </a:p>
          <a:p>
            <a:r>
              <a:rPr altLang="en-US" dirty="0" sz="2800" lang="zh-CN" smtClean="0">
                <a:solidFill>
                  <a:srgbClr val="FF0000"/>
                </a:solidFill>
              </a:rPr>
              <a:t>解决方法：</a:t>
            </a:r>
            <a:r>
              <a:rPr altLang="zh-CN" dirty="0" sz="2600" lang="zh-CN"/>
              <a:t>让接收方等待一段时间，使得或者接收缓存已有足够空间容纳一个最长的报文段，或者等到接收缓存已有一半空闲的空间。</a:t>
            </a:r>
            <a:r>
              <a:rPr altLang="zh-CN" dirty="0" sz="2600" lang="zh-CN">
                <a:solidFill>
                  <a:srgbClr val="0000FF"/>
                </a:solidFill>
              </a:rPr>
              <a:t>只要出现这两种情况之一，接收方就发出确认报文，并向发送方通知当前的窗口大小。</a:t>
            </a:r>
            <a:endParaRPr altLang="zh-CN" dirty="0" sz="2600" kumimoji="0" lang="en-GB" smtClean="0">
              <a:solidFill>
                <a:srgbClr val="0000FF"/>
              </a:solidFill>
            </a:endParaRP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562" name=""/>
        <p:cNvGrpSpPr/>
        <p:nvPr/>
      </p:nvGrpSpPr>
      <p:grpSpPr>
        <a:xfrm>
          <a:off x="0" y="0"/>
          <a:ext cx="0" cy="0"/>
          <a:chOff x="0" y="0"/>
          <a:chExt cx="0" cy="0"/>
        </a:xfrm>
      </p:grpSpPr>
      <p:sp>
        <p:nvSpPr>
          <p:cNvPr id="1051725" name="Rectangle 2"/>
          <p:cNvSpPr>
            <a:spLocks noGrp="1" noChangeArrowheads="1"/>
          </p:cNvSpPr>
          <p:nvPr>
            <p:ph type="title"/>
          </p:nvPr>
        </p:nvSpPr>
        <p:spPr/>
        <p:txBody>
          <a:bodyPr/>
          <a:p>
            <a:r>
              <a:rPr altLang="zh-CN" dirty="0" lang="en-US"/>
              <a:t>5.8  </a:t>
            </a:r>
            <a:r>
              <a:rPr altLang="zh-CN" dirty="0" lang="en-US" smtClean="0"/>
              <a:t>TCP </a:t>
            </a:r>
            <a:r>
              <a:rPr altLang="zh-CN" dirty="0" lang="zh-CN" smtClean="0"/>
              <a:t>的</a:t>
            </a:r>
            <a:r>
              <a:rPr altLang="zh-CN" dirty="0" lang="zh-CN"/>
              <a:t>拥塞控制</a:t>
            </a:r>
            <a:endParaRPr altLang="zh-CN" dirty="0" lang="zh-CN"/>
          </a:p>
        </p:txBody>
      </p:sp>
      <p:sp>
        <p:nvSpPr>
          <p:cNvPr id="1051726" name="Rectangle 3"/>
          <p:cNvSpPr>
            <a:spLocks noGrp="1" noChangeArrowheads="1"/>
          </p:cNvSpPr>
          <p:nvPr>
            <p:ph idx="1"/>
          </p:nvPr>
        </p:nvSpPr>
        <p:spPr/>
        <p:txBody>
          <a:bodyPr/>
          <a:p>
            <a:r>
              <a:rPr altLang="zh-CN" dirty="0" lang="en-US"/>
              <a:t>5.8.1  </a:t>
            </a:r>
            <a:r>
              <a:rPr altLang="zh-CN" dirty="0" lang="zh-CN"/>
              <a:t>拥塞控制的一般原理</a:t>
            </a:r>
            <a:endParaRPr altLang="zh-CN" dirty="0" lang="zh-CN"/>
          </a:p>
          <a:p>
            <a:r>
              <a:rPr altLang="zh-CN" dirty="0" lang="en-US" smtClean="0"/>
              <a:t>5.8.2  TCP </a:t>
            </a:r>
            <a:r>
              <a:rPr altLang="zh-CN" dirty="0" lang="zh-CN" smtClean="0"/>
              <a:t>的</a:t>
            </a:r>
            <a:r>
              <a:rPr altLang="zh-CN" dirty="0" lang="zh-CN"/>
              <a:t>拥塞控制方法</a:t>
            </a:r>
            <a:endParaRPr altLang="zh-CN" dirty="0" lang="zh-CN"/>
          </a:p>
          <a:p>
            <a:endParaRPr altLang="zh-CN" dirty="0" 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565" name=""/>
        <p:cNvGrpSpPr/>
        <p:nvPr/>
      </p:nvGrpSpPr>
      <p:grpSpPr>
        <a:xfrm>
          <a:off x="0" y="0"/>
          <a:ext cx="0" cy="0"/>
          <a:chOff x="0" y="0"/>
          <a:chExt cx="0" cy="0"/>
        </a:xfrm>
      </p:grpSpPr>
      <p:sp>
        <p:nvSpPr>
          <p:cNvPr id="1051730" name="标题 1"/>
          <p:cNvSpPr>
            <a:spLocks noGrp="1"/>
          </p:cNvSpPr>
          <p:nvPr>
            <p:ph type="title"/>
          </p:nvPr>
        </p:nvSpPr>
        <p:spPr/>
        <p:txBody>
          <a:bodyPr/>
          <a:p>
            <a:r>
              <a:rPr altLang="zh-CN" dirty="0" lang="en-US"/>
              <a:t>5.8.1  </a:t>
            </a:r>
            <a:r>
              <a:rPr altLang="zh-CN" dirty="0" lang="zh-CN"/>
              <a:t>拥塞控制的一般原理</a:t>
            </a:r>
            <a:endParaRPr altLang="en-US" dirty="0" lang="zh-CN"/>
          </a:p>
        </p:txBody>
      </p:sp>
      <p:sp>
        <p:nvSpPr>
          <p:cNvPr id="1051731" name="内容占位符 2"/>
          <p:cNvSpPr>
            <a:spLocks noGrp="1"/>
          </p:cNvSpPr>
          <p:nvPr>
            <p:ph idx="1"/>
          </p:nvPr>
        </p:nvSpPr>
        <p:spPr/>
        <p:txBody>
          <a:bodyPr/>
          <a:p>
            <a:r>
              <a:rPr altLang="en-US" dirty="0" lang="zh-CN"/>
              <a:t>在某段时间，若对网络中某资源的需求超过了该资源所能提供的可用部分，网络的性能就要变</a:t>
            </a:r>
            <a:r>
              <a:rPr altLang="en-US" dirty="0" lang="zh-CN" smtClean="0"/>
              <a:t>坏。这种</a:t>
            </a:r>
            <a:r>
              <a:rPr altLang="en-US" dirty="0" lang="zh-CN"/>
              <a:t>现象称为</a:t>
            </a:r>
            <a:r>
              <a:rPr altLang="en-US" dirty="0" lang="zh-CN" smtClean="0">
                <a:solidFill>
                  <a:srgbClr val="FF0000"/>
                </a:solidFill>
              </a:rPr>
              <a:t>拥塞 </a:t>
            </a:r>
            <a:r>
              <a:rPr altLang="zh-CN" dirty="0" lang="en-US" smtClean="0">
                <a:solidFill>
                  <a:srgbClr val="FF0000"/>
                </a:solidFill>
              </a:rPr>
              <a:t>(</a:t>
            </a:r>
            <a:r>
              <a:rPr altLang="zh-CN" dirty="0" lang="en-US">
                <a:solidFill>
                  <a:srgbClr val="FF0000"/>
                </a:solidFill>
              </a:rPr>
              <a:t>congestion)</a:t>
            </a:r>
            <a:r>
              <a:rPr altLang="en-US" dirty="0" lang="zh-CN">
                <a:solidFill>
                  <a:srgbClr val="FF0000"/>
                </a:solidFill>
              </a:rPr>
              <a:t>。</a:t>
            </a:r>
            <a:endParaRPr altLang="en-US" dirty="0" lang="zh-CN">
              <a:solidFill>
                <a:srgbClr val="FF0000"/>
              </a:solidFill>
            </a:endParaRPr>
          </a:p>
          <a:p>
            <a:r>
              <a:rPr altLang="en-US" dirty="0" lang="zh-CN"/>
              <a:t>若网络中有许多资源同时产生拥塞，网络的性能就要明显变坏，整个网络的吞吐量将随输入负荷的增大而下降</a:t>
            </a:r>
            <a:r>
              <a:rPr altLang="en-US" dirty="0" lang="zh-CN" smtClean="0"/>
              <a:t>。</a:t>
            </a:r>
            <a:endParaRPr altLang="zh-CN" dirty="0" lang="en-US" smtClean="0"/>
          </a:p>
          <a:p>
            <a:r>
              <a:rPr altLang="en-US" dirty="0" lang="zh-CN"/>
              <a:t>出现拥塞的</a:t>
            </a:r>
            <a:r>
              <a:rPr altLang="en-US" dirty="0" lang="zh-CN">
                <a:solidFill>
                  <a:srgbClr val="FF0000"/>
                </a:solidFill>
              </a:rPr>
              <a:t>原因：</a:t>
            </a:r>
            <a:endParaRPr altLang="en-US" dirty="0" lang="zh-CN">
              <a:solidFill>
                <a:srgbClr val="FF0000"/>
              </a:solidFill>
            </a:endParaRPr>
          </a:p>
          <a:p>
            <a:endParaRPr altLang="en-US" dirty="0" lang="zh-CN"/>
          </a:p>
          <a:p>
            <a:endParaRPr altLang="en-US" dirty="0" lang="zh-CN"/>
          </a:p>
        </p:txBody>
      </p:sp>
      <p:sp>
        <p:nvSpPr>
          <p:cNvPr id="1051732" name="Rectangle 3"/>
          <p:cNvSpPr>
            <a:spLocks noChangeArrowheads="1"/>
          </p:cNvSpPr>
          <p:nvPr/>
        </p:nvSpPr>
        <p:spPr bwMode="auto">
          <a:xfrm>
            <a:off x="938410" y="5251921"/>
            <a:ext cx="8335070" cy="841375"/>
          </a:xfrm>
          <a:prstGeom prst="rect"/>
          <a:solidFill>
            <a:srgbClr val="FFFF66"/>
          </a:solidFill>
          <a:ln w="9525" algn="ctr">
            <a:solidFill>
              <a:schemeClr val="tx1"/>
            </a:solidFill>
            <a:miter lim="800000"/>
          </a:ln>
          <a:effectLst>
            <a:outerShdw algn="ctr" dist="35921" rotWithShape="0" sx="1000" sy="1000">
              <a:schemeClr val="bg2"/>
            </a:outerShdw>
          </a:effectLst>
        </p:spPr>
        <p:txBody>
          <a:bodyPr anchor="ctr" wrap="none"/>
          <a:p>
            <a:r>
              <a:rPr altLang="en-US" b="1" dirty="0" sz="3200" lang="zh-CN" smtClean="0">
                <a:solidFill>
                  <a:srgbClr val="000099"/>
                </a:solidFill>
                <a:latin typeface="+mn-lt"/>
                <a:ea typeface="黑体" panose="02010609060101010101" pitchFamily="2" charset="-122"/>
              </a:rPr>
              <a:t>   ∑对资源需求  </a:t>
            </a:r>
            <a:r>
              <a:rPr altLang="zh-CN" b="1" dirty="0" sz="3200" lang="en-US" smtClean="0">
                <a:solidFill>
                  <a:srgbClr val="000099"/>
                </a:solidFill>
                <a:latin typeface="+mn-lt"/>
                <a:ea typeface="黑体" panose="02010609060101010101" pitchFamily="2" charset="-122"/>
              </a:rPr>
              <a:t>&gt; </a:t>
            </a:r>
            <a:r>
              <a:rPr altLang="en-US" b="1" dirty="0" sz="3200" lang="zh-CN">
                <a:solidFill>
                  <a:srgbClr val="000099"/>
                </a:solidFill>
                <a:latin typeface="+mn-lt"/>
                <a:ea typeface="黑体" panose="02010609060101010101" pitchFamily="2" charset="-122"/>
              </a:rPr>
              <a:t>可用资源       </a:t>
            </a:r>
            <a:r>
              <a:rPr altLang="en-US" b="1" dirty="0" sz="3200" lang="zh-CN" smtClean="0">
                <a:solidFill>
                  <a:srgbClr val="000099"/>
                </a:solidFill>
                <a:latin typeface="+mn-lt"/>
                <a:ea typeface="黑体" panose="02010609060101010101" pitchFamily="2" charset="-122"/>
              </a:rPr>
              <a:t>          </a:t>
            </a:r>
            <a:r>
              <a:rPr altLang="zh-CN" b="1" dirty="0" sz="3200" lang="en-US">
                <a:solidFill>
                  <a:srgbClr val="000099"/>
                </a:solidFill>
                <a:latin typeface="+mn-lt"/>
                <a:ea typeface="黑体" panose="02010609060101010101" pitchFamily="2" charset="-122"/>
              </a:rPr>
              <a:t>(5-7)</a:t>
            </a:r>
            <a:endParaRPr altLang="zh-CN" b="1" dirty="0" sz="3200" lang="en-US">
              <a:solidFill>
                <a:srgbClr val="000099"/>
              </a:solidFill>
              <a:latin typeface="+mn-lt"/>
              <a:ea typeface="黑体" panose="0201060906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566" name=""/>
        <p:cNvGrpSpPr/>
        <p:nvPr/>
      </p:nvGrpSpPr>
      <p:grpSpPr>
        <a:xfrm>
          <a:off x="0" y="0"/>
          <a:ext cx="0" cy="0"/>
          <a:chOff x="0" y="0"/>
          <a:chExt cx="0" cy="0"/>
        </a:xfrm>
      </p:grpSpPr>
      <p:sp>
        <p:nvSpPr>
          <p:cNvPr id="1051733" name="标题 1"/>
          <p:cNvSpPr>
            <a:spLocks noGrp="1"/>
          </p:cNvSpPr>
          <p:nvPr>
            <p:ph type="title"/>
          </p:nvPr>
        </p:nvSpPr>
        <p:spPr/>
        <p:txBody>
          <a:bodyPr/>
          <a:p>
            <a:pPr algn="ctr"/>
            <a:r>
              <a:rPr altLang="en-US" dirty="0" lang="zh-CN" smtClean="0">
                <a:solidFill>
                  <a:srgbClr val="FF0000"/>
                </a:solidFill>
              </a:rPr>
              <a:t>增加资源能解决拥塞吗？</a:t>
            </a:r>
            <a:endParaRPr altLang="en-US" dirty="0" lang="zh-CN">
              <a:solidFill>
                <a:srgbClr val="FF0000"/>
              </a:solidFill>
            </a:endParaRPr>
          </a:p>
        </p:txBody>
      </p:sp>
      <p:sp>
        <p:nvSpPr>
          <p:cNvPr id="1051734" name="内容占位符 2"/>
          <p:cNvSpPr>
            <a:spLocks noGrp="1"/>
          </p:cNvSpPr>
          <p:nvPr>
            <p:ph idx="1"/>
          </p:nvPr>
        </p:nvSpPr>
        <p:spPr/>
        <p:txBody>
          <a:bodyPr/>
          <a:p>
            <a:r>
              <a:rPr altLang="en-US" dirty="0" lang="zh-CN" smtClean="0">
                <a:solidFill>
                  <a:srgbClr val="FF0000"/>
                </a:solidFill>
              </a:rPr>
              <a:t>不能</a:t>
            </a:r>
            <a:r>
              <a:rPr altLang="zh-CN" dirty="0" lang="zh-CN" smtClean="0">
                <a:solidFill>
                  <a:srgbClr val="FF0000"/>
                </a:solidFill>
              </a:rPr>
              <a:t>。</a:t>
            </a:r>
            <a:r>
              <a:rPr altLang="zh-CN" dirty="0" lang="zh-CN"/>
              <a:t>这是因为网络拥塞是一个非常复杂的问题。简单地采用上述做法，在许多情况下，不但不能解决拥塞问题，而且还可能使网络的性能更坏</a:t>
            </a:r>
            <a:r>
              <a:rPr altLang="zh-CN" dirty="0" lang="zh-CN" smtClean="0"/>
              <a:t>。</a:t>
            </a:r>
            <a:endParaRPr altLang="zh-CN" dirty="0" lang="en-US" smtClean="0"/>
          </a:p>
          <a:p>
            <a:r>
              <a:rPr altLang="zh-CN" dirty="0" lang="zh-CN"/>
              <a:t>网络拥塞往往是由许多因素引起的。</a:t>
            </a:r>
            <a:r>
              <a:rPr altLang="zh-CN" dirty="0" lang="zh-CN" smtClean="0"/>
              <a:t>例如</a:t>
            </a:r>
            <a:r>
              <a:rPr altLang="en-US" dirty="0" lang="zh-CN" smtClean="0"/>
              <a:t>：</a:t>
            </a:r>
            <a:endParaRPr altLang="zh-CN" dirty="0" lang="en-US" smtClean="0"/>
          </a:p>
          <a:p>
            <a:pPr lvl="1"/>
            <a:r>
              <a:rPr altLang="en-US" dirty="0" lang="zh-CN" smtClean="0"/>
              <a:t>增大缓存，但未提高</a:t>
            </a:r>
            <a:r>
              <a:rPr altLang="zh-CN" dirty="0" lang="zh-CN" smtClean="0"/>
              <a:t>输出链路的容量和处理机的速度，排队等待时间将会大大增加</a:t>
            </a:r>
            <a:r>
              <a:rPr altLang="en-US" dirty="0" lang="zh-CN" smtClean="0"/>
              <a:t>，引起大量超时重传，</a:t>
            </a:r>
            <a:r>
              <a:rPr altLang="zh-CN" dirty="0" lang="zh-CN"/>
              <a:t>解决不了</a:t>
            </a:r>
            <a:r>
              <a:rPr altLang="zh-CN" dirty="0" lang="zh-CN" smtClean="0"/>
              <a:t>网络拥塞</a:t>
            </a:r>
            <a:r>
              <a:rPr altLang="en-US" dirty="0" lang="zh-CN" smtClean="0"/>
              <a:t>；</a:t>
            </a:r>
            <a:endParaRPr altLang="zh-CN" dirty="0" lang="en-US" smtClean="0"/>
          </a:p>
          <a:p>
            <a:pPr lvl="1"/>
            <a:r>
              <a:rPr altLang="en-US" dirty="0" lang="zh-CN" smtClean="0"/>
              <a:t>提高</a:t>
            </a:r>
            <a:r>
              <a:rPr altLang="zh-CN" dirty="0" lang="zh-CN" smtClean="0"/>
              <a:t>处理机处理的速率</a:t>
            </a:r>
            <a:r>
              <a:rPr altLang="en-US" dirty="0" lang="zh-CN" smtClean="0"/>
              <a:t>会</a:t>
            </a:r>
            <a:r>
              <a:rPr altLang="zh-CN" dirty="0" lang="zh-CN"/>
              <a:t>会将瓶颈转移到其他地方</a:t>
            </a:r>
            <a:r>
              <a:rPr altLang="en-US" dirty="0" lang="zh-CN" smtClean="0"/>
              <a:t>；</a:t>
            </a:r>
            <a:endParaRPr altLang="zh-CN" dirty="0" lang="en-US" smtClean="0"/>
          </a:p>
          <a:p>
            <a:pPr lvl="1"/>
            <a:endParaRPr altLang="zh-CN" dirty="0" lang="en-US" smtClean="0"/>
          </a:p>
          <a:p>
            <a:pPr lvl="1"/>
            <a:endParaRPr altLang="en-US" dirty="0" 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567" name=""/>
        <p:cNvGrpSpPr/>
        <p:nvPr/>
      </p:nvGrpSpPr>
      <p:grpSpPr>
        <a:xfrm>
          <a:off x="0" y="0"/>
          <a:ext cx="0" cy="0"/>
          <a:chOff x="0" y="0"/>
          <a:chExt cx="0" cy="0"/>
        </a:xfrm>
      </p:grpSpPr>
      <p:sp>
        <p:nvSpPr>
          <p:cNvPr id="1051735" name="标题 1"/>
          <p:cNvSpPr>
            <a:spLocks noGrp="1"/>
          </p:cNvSpPr>
          <p:nvPr>
            <p:ph type="title"/>
          </p:nvPr>
        </p:nvSpPr>
        <p:spPr/>
        <p:txBody>
          <a:bodyPr/>
          <a:p>
            <a:pPr algn="ctr"/>
            <a:r>
              <a:rPr altLang="zh-CN" dirty="0" lang="zh-CN"/>
              <a:t>拥塞常常趋于恶化</a:t>
            </a:r>
            <a:endParaRPr altLang="en-US" dirty="0" lang="zh-CN"/>
          </a:p>
        </p:txBody>
      </p:sp>
      <p:sp>
        <p:nvSpPr>
          <p:cNvPr id="1051736" name="内容占位符 2"/>
          <p:cNvSpPr>
            <a:spLocks noGrp="1"/>
          </p:cNvSpPr>
          <p:nvPr>
            <p:ph idx="1"/>
          </p:nvPr>
        </p:nvSpPr>
        <p:spPr/>
        <p:txBody>
          <a:bodyPr/>
          <a:p>
            <a:r>
              <a:rPr altLang="zh-CN" dirty="0" lang="zh-CN"/>
              <a:t>如果一个路由器没有足够的缓存空间，它就会丢弃一些新到的分组</a:t>
            </a:r>
            <a:r>
              <a:rPr altLang="zh-CN" dirty="0" lang="zh-CN" smtClean="0"/>
              <a:t>。</a:t>
            </a:r>
            <a:endParaRPr altLang="zh-CN" dirty="0" lang="en-US" smtClean="0"/>
          </a:p>
          <a:p>
            <a:r>
              <a:rPr altLang="zh-CN" dirty="0" lang="zh-CN" smtClean="0"/>
              <a:t>但</a:t>
            </a:r>
            <a:r>
              <a:rPr altLang="zh-CN" dirty="0" lang="zh-CN"/>
              <a:t>当分组被丢弃时，发送这一分组的源点就会重传这一分组，甚至可能还要重传多次。这样会引起更多的分组流入网络和被网络中的路由器丢弃</a:t>
            </a:r>
            <a:r>
              <a:rPr altLang="zh-CN" dirty="0" lang="zh-CN" smtClean="0"/>
              <a:t>。</a:t>
            </a:r>
            <a:endParaRPr altLang="zh-CN" dirty="0" lang="en-US" smtClean="0"/>
          </a:p>
          <a:p>
            <a:r>
              <a:rPr altLang="zh-CN" dirty="0" lang="zh-CN" smtClean="0">
                <a:solidFill>
                  <a:srgbClr val="0000FF"/>
                </a:solidFill>
              </a:rPr>
              <a:t>可见</a:t>
            </a:r>
            <a:r>
              <a:rPr altLang="zh-CN" dirty="0" lang="zh-CN">
                <a:solidFill>
                  <a:srgbClr val="0000FF"/>
                </a:solidFill>
              </a:rPr>
              <a:t>拥塞引起的重传并不会缓解网络的拥塞，反而会加剧网络的拥塞。</a:t>
            </a:r>
            <a:endParaRPr altLang="en-US" dirty="0" lang="zh-CN">
              <a:solidFill>
                <a:srgbClr val="0000FF"/>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568" name=""/>
        <p:cNvGrpSpPr/>
        <p:nvPr/>
      </p:nvGrpSpPr>
      <p:grpSpPr>
        <a:xfrm>
          <a:off x="0" y="0"/>
          <a:ext cx="0" cy="0"/>
          <a:chOff x="0" y="0"/>
          <a:chExt cx="0" cy="0"/>
        </a:xfrm>
      </p:grpSpPr>
      <p:sp>
        <p:nvSpPr>
          <p:cNvPr id="1051737" name="Rectangle 2"/>
          <p:cNvSpPr>
            <a:spLocks noGrp="1" noChangeArrowheads="1"/>
          </p:cNvSpPr>
          <p:nvPr>
            <p:ph type="title"/>
          </p:nvPr>
        </p:nvSpPr>
        <p:spPr/>
        <p:txBody>
          <a:bodyPr/>
          <a:p>
            <a:pPr algn="ctr" eaLnBrk="1" hangingPunct="1"/>
            <a:r>
              <a:rPr altLang="en-US" lang="zh-CN" smtClean="0"/>
              <a:t>拥塞控制与流量控制的区别 </a:t>
            </a:r>
            <a:endParaRPr altLang="en-US" lang="zh-CN" smtClean="0"/>
          </a:p>
        </p:txBody>
      </p:sp>
      <p:sp>
        <p:nvSpPr>
          <p:cNvPr id="1051738" name="Rectangle 3"/>
          <p:cNvSpPr>
            <a:spLocks noGrp="1" noChangeArrowheads="1"/>
          </p:cNvSpPr>
          <p:nvPr>
            <p:ph idx="1"/>
          </p:nvPr>
        </p:nvSpPr>
        <p:spPr/>
        <p:txBody>
          <a:bodyPr/>
          <a:p>
            <a:r>
              <a:rPr altLang="zh-CN" dirty="0" lang="zh-CN">
                <a:solidFill>
                  <a:srgbClr val="FF0000"/>
                </a:solidFill>
              </a:rPr>
              <a:t>拥塞控制</a:t>
            </a:r>
            <a:r>
              <a:rPr altLang="zh-CN" dirty="0" lang="zh-CN"/>
              <a:t>就是防止过多的数据注入到网络中，使网络中的路由器或链路不致过载</a:t>
            </a:r>
            <a:r>
              <a:rPr altLang="zh-CN" dirty="0" lang="zh-CN" smtClean="0"/>
              <a:t>。</a:t>
            </a:r>
            <a:endParaRPr altLang="zh-CN" dirty="0" lang="en-US" smtClean="0"/>
          </a:p>
          <a:p>
            <a:r>
              <a:rPr altLang="zh-CN" dirty="0" lang="zh-CN">
                <a:solidFill>
                  <a:srgbClr val="0000FF"/>
                </a:solidFill>
              </a:rPr>
              <a:t>拥塞控制所要做的都有一个前提，就是网络能够承受现有的网络负荷。</a:t>
            </a:r>
            <a:endParaRPr altLang="en-US" dirty="0" lang="zh-CN">
              <a:solidFill>
                <a:srgbClr val="0000FF"/>
              </a:solidFill>
            </a:endParaRPr>
          </a:p>
          <a:p>
            <a:pPr eaLnBrk="1" hangingPunct="1"/>
            <a:r>
              <a:rPr altLang="en-US" dirty="0" lang="zh-CN" smtClean="0">
                <a:solidFill>
                  <a:srgbClr val="FF0000"/>
                </a:solidFill>
              </a:rPr>
              <a:t>拥塞控制</a:t>
            </a:r>
            <a:r>
              <a:rPr altLang="en-US" dirty="0" lang="zh-CN" smtClean="0"/>
              <a:t>是一个全局性的过程，涉及到所有的主机、所有的路由器，以及与降低网络传输性能有关的所有因素。 </a:t>
            </a:r>
            <a:endParaRPr altLang="en-US" dirty="0" lang="zh-CN" smtClean="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17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738"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569" name=""/>
        <p:cNvGrpSpPr/>
        <p:nvPr/>
      </p:nvGrpSpPr>
      <p:grpSpPr>
        <a:xfrm>
          <a:off x="0" y="0"/>
          <a:ext cx="0" cy="0"/>
          <a:chOff x="0" y="0"/>
          <a:chExt cx="0" cy="0"/>
        </a:xfrm>
      </p:grpSpPr>
      <p:sp>
        <p:nvSpPr>
          <p:cNvPr id="1051739" name="Rectangle 2"/>
          <p:cNvSpPr>
            <a:spLocks noGrp="1" noChangeArrowheads="1"/>
          </p:cNvSpPr>
          <p:nvPr>
            <p:ph type="title"/>
          </p:nvPr>
        </p:nvSpPr>
        <p:spPr/>
        <p:txBody>
          <a:bodyPr/>
          <a:p>
            <a:pPr algn="ctr" eaLnBrk="1" hangingPunct="1"/>
            <a:r>
              <a:rPr altLang="en-US" lang="zh-CN" smtClean="0"/>
              <a:t>拥塞控制与流量控制的区别 </a:t>
            </a:r>
            <a:endParaRPr altLang="en-US" lang="zh-CN" smtClean="0"/>
          </a:p>
        </p:txBody>
      </p:sp>
      <p:sp>
        <p:nvSpPr>
          <p:cNvPr id="1051740" name="Rectangle 3"/>
          <p:cNvSpPr>
            <a:spLocks noGrp="1" noChangeArrowheads="1"/>
          </p:cNvSpPr>
          <p:nvPr>
            <p:ph idx="1"/>
          </p:nvPr>
        </p:nvSpPr>
        <p:spPr/>
        <p:txBody>
          <a:bodyPr/>
          <a:p>
            <a:r>
              <a:rPr altLang="zh-CN" dirty="0" lang="zh-CN" smtClean="0">
                <a:solidFill>
                  <a:srgbClr val="0000FF"/>
                </a:solidFill>
              </a:rPr>
              <a:t>流量控制</a:t>
            </a:r>
            <a:r>
              <a:rPr altLang="zh-CN" dirty="0" lang="zh-CN"/>
              <a:t>往往指点对点通信量的控制，是个端到端的问题（接收端控制发送端）</a:t>
            </a:r>
            <a:r>
              <a:rPr altLang="zh-CN" dirty="0" lang="zh-CN" smtClean="0"/>
              <a:t>。</a:t>
            </a:r>
            <a:endParaRPr altLang="zh-CN" dirty="0" lang="en-US" smtClean="0"/>
          </a:p>
          <a:p>
            <a:r>
              <a:rPr altLang="zh-CN" dirty="0" lang="zh-CN" smtClean="0">
                <a:solidFill>
                  <a:srgbClr val="0000FF"/>
                </a:solidFill>
              </a:rPr>
              <a:t>流量控制</a:t>
            </a:r>
            <a:r>
              <a:rPr altLang="zh-CN" dirty="0" lang="zh-CN"/>
              <a:t>所要做的就是抑制发送端发送数据的速率，以便使接收端来得及接收。</a:t>
            </a:r>
            <a:r>
              <a:rPr altLang="en-US" dirty="0" lang="zh-CN" smtClean="0"/>
              <a:t> </a:t>
            </a:r>
            <a:endParaRPr altLang="en-US" dirty="0" lang="zh-CN" smtClean="0"/>
          </a:p>
        </p:txBody>
      </p:sp>
      <p:sp>
        <p:nvSpPr>
          <p:cNvPr id="1051741" name="矩形 1"/>
          <p:cNvSpPr/>
          <p:nvPr/>
        </p:nvSpPr>
        <p:spPr>
          <a:xfrm>
            <a:off x="848544" y="3717032"/>
            <a:ext cx="8496944" cy="1947649"/>
          </a:xfrm>
          <a:prstGeom prst="rect"/>
          <a:solidFill>
            <a:srgbClr val="FFFF66"/>
          </a:solidFill>
          <a:ln>
            <a:solidFill>
              <a:schemeClr val="tx1"/>
            </a:solidFill>
          </a:ln>
        </p:spPr>
        <p:txBody>
          <a:bodyPr wrap="square">
            <a:spAutoFit/>
          </a:bodyPr>
          <a:p>
            <a:pPr>
              <a:lnSpc>
                <a:spcPct val="110000"/>
              </a:lnSpc>
            </a:pPr>
            <a:r>
              <a:rPr altLang="zh-CN" b="1" dirty="0" sz="2800" lang="zh-CN">
                <a:solidFill>
                  <a:srgbClr val="000099"/>
                </a:solidFill>
                <a:latin typeface="+mn-lt"/>
                <a:ea typeface="黑体" panose="02010609060101010101" pitchFamily="2" charset="-122"/>
              </a:rPr>
              <a:t>拥塞控制和流量控制之所以常常被弄混，是因为某些拥塞控制算法是向发送端发送控制报文，并告诉发送端，网络已出现麻烦，必须放慢发送速率。这点又和流量控制是很相似的。</a:t>
            </a:r>
            <a:endParaRPr altLang="en-US" b="1" dirty="0" sz="2800" lang="zh-CN">
              <a:solidFill>
                <a:srgbClr val="000099"/>
              </a:solidFill>
              <a:latin typeface="+mn-lt"/>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1740">
                                            <p:txEl>
                                              <p:pRg st="0" end="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517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74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911" name="Rectangle 2"/>
          <p:cNvSpPr>
            <a:spLocks noGrp="1" noChangeArrowheads="1"/>
          </p:cNvSpPr>
          <p:nvPr>
            <p:ph type="title"/>
          </p:nvPr>
        </p:nvSpPr>
        <p:spPr/>
        <p:txBody>
          <a:bodyPr/>
          <a:p>
            <a:pPr algn="ctr" eaLnBrk="1" hangingPunct="1"/>
            <a:r>
              <a:rPr altLang="en-US" lang="zh-CN" smtClean="0"/>
              <a:t>屏蔽作用</a:t>
            </a:r>
            <a:endParaRPr altLang="en-US" lang="zh-CN" smtClean="0"/>
          </a:p>
        </p:txBody>
      </p:sp>
      <p:sp>
        <p:nvSpPr>
          <p:cNvPr id="1048912" name="Rectangle 3"/>
          <p:cNvSpPr>
            <a:spLocks noGrp="1" noChangeArrowheads="1"/>
          </p:cNvSpPr>
          <p:nvPr>
            <p:ph idx="1"/>
          </p:nvPr>
        </p:nvSpPr>
        <p:spPr/>
        <p:txBody>
          <a:bodyPr/>
          <a:p>
            <a:pPr eaLnBrk="1" hangingPunct="1">
              <a:lnSpc>
                <a:spcPct val="110000"/>
              </a:lnSpc>
            </a:pPr>
            <a:r>
              <a:rPr altLang="en-US" dirty="0" sz="3200" lang="zh-CN" smtClean="0"/>
              <a:t>运输层向高层用户</a:t>
            </a:r>
            <a:r>
              <a:rPr altLang="en-US" dirty="0" sz="3200" lang="zh-CN" smtClean="0">
                <a:solidFill>
                  <a:srgbClr val="FF0000"/>
                </a:solidFill>
              </a:rPr>
              <a:t>屏蔽</a:t>
            </a:r>
            <a:r>
              <a:rPr altLang="en-US" dirty="0" sz="3200" lang="zh-CN" smtClean="0"/>
              <a:t>了下面网络核心的细节（如网络拓扑、所采用的路由选择协议等），它使应用进程看见的就是好像在两个运输层实体之间有一条</a:t>
            </a:r>
            <a:r>
              <a:rPr altLang="en-US" dirty="0" sz="3200" lang="zh-CN" smtClean="0">
                <a:solidFill>
                  <a:srgbClr val="FF0000"/>
                </a:solidFill>
              </a:rPr>
              <a:t>端到端的逻辑通信</a:t>
            </a:r>
            <a:r>
              <a:rPr altLang="en-US" dirty="0" lang="zh-CN">
                <a:solidFill>
                  <a:srgbClr val="FF0000"/>
                </a:solidFill>
              </a:rPr>
              <a:t>信道。</a:t>
            </a:r>
            <a:endParaRPr altLang="en-US" dirty="0" lang="zh-CN">
              <a:solidFill>
                <a:srgbClr val="FF0000"/>
              </a:solidFill>
            </a:endParaRPr>
          </a:p>
        </p:txBody>
      </p:sp>
      <p:grpSp>
        <p:nvGrpSpPr>
          <p:cNvPr id="243" name="Group 12"/>
          <p:cNvGrpSpPr/>
          <p:nvPr/>
        </p:nvGrpSpPr>
        <p:grpSpPr bwMode="auto">
          <a:xfrm>
            <a:off x="1733550" y="3720554"/>
            <a:ext cx="6604000" cy="2444750"/>
            <a:chOff x="864" y="2352"/>
            <a:chExt cx="3840" cy="1540"/>
          </a:xfrm>
        </p:grpSpPr>
        <p:graphicFrame>
          <p:nvGraphicFramePr>
            <p:cNvPr id="4194305" name="Object 4"/>
            <p:cNvGraphicFramePr>
              <a:graphicFrameLocks noChangeAspect="1"/>
            </p:cNvGraphicFramePr>
            <p:nvPr/>
          </p:nvGraphicFramePr>
          <p:xfrm>
            <a:off x="1536" y="2496"/>
            <a:ext cx="2448" cy="1396"/>
          </p:xfrm>
          <a:graphic>
            <a:graphicData uri="http://schemas.openxmlformats.org/presentationml/2006/ole">
              <mc:AlternateContent xmlns:mc="http://schemas.openxmlformats.org/markup-compatibility/2006">
                <mc:Choice xmlns:v="urn:schemas-microsoft-com:vml" Requires="v">
                  <p:oleObj name="Visio" r:id="rId1" spid="_x0000_s4105" imgH="942340" imgW="1644015" progId="Visio.Drawing.11">
                    <p:embed/>
                  </p:oleObj>
                </mc:Choice>
                <mc:Fallback>
                  <p:oleObj name="Visio" r:id="rId1" imgH="942340" imgW="1644015" progId="Visio.Drawing.11">
                    <p:embed/>
                    <p:pic>
                      <p:nvPicPr>
                        <p:cNvPr id="2097162" name="Picture 3"/>
                        <p:cNvPicPr>
                          <a:picLocks noChangeAspect="1" noChangeArrowheads="1"/>
                        </p:cNvPicPr>
                        <p:nvPr/>
                      </p:nvPicPr>
                      <p:blipFill>
                        <a:blip xmlns:r="http://schemas.openxmlformats.org/officeDocument/2006/relationships" r:embed="rId2"/>
                        <a:srcRect/>
                        <a:stretch>
                          <a:fillRect/>
                        </a:stretch>
                      </p:blipFill>
                      <p:spPr bwMode="auto">
                        <a:xfrm>
                          <a:off x="1536" y="2496"/>
                          <a:ext cx="2448" cy="1396"/>
                        </a:xfrm>
                        <a:prstGeom prst="rect"/>
                        <a:noFill/>
                        <a:ln>
                          <a:noFill/>
                        </a:ln>
                        <a:effectLst>
                          <a:outerShdw algn="ctr" dir="5400000" dist="25400" rotWithShape="0">
                            <a:schemeClr val="bg2"/>
                          </a:outerShdw>
                        </a:effectLst>
                      </p:spPr>
                    </p:pic>
                  </p:oleObj>
                </mc:Fallback>
              </mc:AlternateContent>
            </a:graphicData>
          </a:graphic>
        </p:graphicFrame>
        <p:sp>
          <p:nvSpPr>
            <p:cNvPr id="1048913" name="Text Box 6"/>
            <p:cNvSpPr txBox="1">
              <a:spLocks noChangeArrowheads="1"/>
            </p:cNvSpPr>
            <p:nvPr/>
          </p:nvSpPr>
          <p:spPr bwMode="auto">
            <a:xfrm>
              <a:off x="2382" y="3168"/>
              <a:ext cx="647" cy="29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smtClean="0"/>
                <a:t>互联网</a:t>
              </a:r>
              <a:endParaRPr altLang="zh-CN" dirty="0" lang="en-US"/>
            </a:p>
          </p:txBody>
        </p:sp>
        <p:sp>
          <p:nvSpPr>
            <p:cNvPr id="1048914" name="Oval 8"/>
            <p:cNvSpPr>
              <a:spLocks noChangeArrowheads="1"/>
            </p:cNvSpPr>
            <p:nvPr/>
          </p:nvSpPr>
          <p:spPr bwMode="auto">
            <a:xfrm>
              <a:off x="864" y="2352"/>
              <a:ext cx="528" cy="336"/>
            </a:xfrm>
            <a:prstGeom prst="ellipse"/>
            <a:solidFill>
              <a:schemeClr val="accent1"/>
            </a:solidFill>
            <a:ln w="9525">
              <a:solidFill>
                <a:schemeClr val="tx1"/>
              </a:solidFill>
              <a:miter lim="800000"/>
            </a:ln>
            <a:effectLst/>
          </p:spPr>
          <p:txBody>
            <a:bodyPr anchor="ctr" wrap="none"/>
            <a:p>
              <a:r>
                <a:rPr altLang="zh-CN" b="1" sz="2400" lang="en-US">
                  <a:solidFill>
                    <a:srgbClr val="000099"/>
                  </a:solidFill>
                  <a:latin typeface="+mn-lt"/>
                  <a:ea typeface="黑体" panose="02010609060101010101" pitchFamily="2" charset="-122"/>
                </a:rPr>
                <a:t>AP</a:t>
              </a:r>
              <a:endParaRPr altLang="zh-CN" b="1" sz="2400" lang="en-US">
                <a:solidFill>
                  <a:srgbClr val="000099"/>
                </a:solidFill>
                <a:latin typeface="+mn-lt"/>
                <a:ea typeface="黑体" panose="02010609060101010101" pitchFamily="2" charset="-122"/>
              </a:endParaRPr>
            </a:p>
          </p:txBody>
        </p:sp>
        <p:sp>
          <p:nvSpPr>
            <p:cNvPr id="1048915" name="Oval 9"/>
            <p:cNvSpPr>
              <a:spLocks noChangeArrowheads="1"/>
            </p:cNvSpPr>
            <p:nvPr/>
          </p:nvSpPr>
          <p:spPr bwMode="auto">
            <a:xfrm>
              <a:off x="4176" y="2352"/>
              <a:ext cx="528" cy="336"/>
            </a:xfrm>
            <a:prstGeom prst="ellipse"/>
            <a:solidFill>
              <a:schemeClr val="accent1"/>
            </a:solidFill>
            <a:ln w="9525">
              <a:solidFill>
                <a:schemeClr val="tx1"/>
              </a:solidFill>
              <a:miter lim="800000"/>
            </a:ln>
            <a:effectLst/>
          </p:spPr>
          <p:txBody>
            <a:bodyPr anchor="ctr" wrap="none"/>
            <a:p>
              <a:r>
                <a:rPr altLang="zh-CN" b="1" sz="2400" lang="en-US">
                  <a:solidFill>
                    <a:srgbClr val="000099"/>
                  </a:solidFill>
                  <a:latin typeface="+mn-lt"/>
                  <a:ea typeface="黑体" panose="02010609060101010101" pitchFamily="2" charset="-122"/>
                </a:rPr>
                <a:t>AP</a:t>
              </a:r>
              <a:endParaRPr altLang="zh-CN" b="1" sz="2400" lang="en-US">
                <a:solidFill>
                  <a:srgbClr val="000099"/>
                </a:solidFill>
                <a:latin typeface="+mn-lt"/>
                <a:ea typeface="黑体" panose="02010609060101010101" pitchFamily="2" charset="-122"/>
              </a:endParaRPr>
            </a:p>
          </p:txBody>
        </p:sp>
        <p:sp>
          <p:nvSpPr>
            <p:cNvPr id="1048916" name="Freeform 10"/>
            <p:cNvSpPr/>
            <p:nvPr/>
          </p:nvSpPr>
          <p:spPr bwMode="auto">
            <a:xfrm>
              <a:off x="1296" y="2592"/>
              <a:ext cx="2928" cy="429"/>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57150" cap="flat" cmpd="sng">
              <a:solidFill>
                <a:srgbClr val="0000FF"/>
              </a:solidFill>
              <a:prstDash val="solid"/>
              <a:miter lim="800000"/>
              <a:headEnd type="none" w="med" len="med"/>
              <a:tailEnd type="none" w="med" len="med"/>
            </a:ln>
            <a:effectLst/>
          </p:spPr>
          <p:txBody>
            <a:bodyPr wrap="none"/>
            <a:p>
              <a:endParaRPr altLang="en-US" lang="zh-CN"/>
            </a:p>
          </p:txBody>
        </p:sp>
        <p:sp>
          <p:nvSpPr>
            <p:cNvPr id="1048917" name="Text Box 11"/>
            <p:cNvSpPr txBox="1">
              <a:spLocks noChangeArrowheads="1"/>
            </p:cNvSpPr>
            <p:nvPr/>
          </p:nvSpPr>
          <p:spPr bwMode="auto">
            <a:xfrm>
              <a:off x="2112" y="2688"/>
              <a:ext cx="1170" cy="28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lang="zh-CN"/>
                <a:t>逻辑通信信道</a:t>
              </a:r>
              <a:endParaRPr altLang="en-US" lang="zh-CN"/>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570" name=""/>
        <p:cNvGrpSpPr/>
        <p:nvPr/>
      </p:nvGrpSpPr>
      <p:grpSpPr>
        <a:xfrm>
          <a:off x="0" y="0"/>
          <a:ext cx="0" cy="0"/>
          <a:chOff x="0" y="0"/>
          <a:chExt cx="0" cy="0"/>
        </a:xfrm>
      </p:grpSpPr>
      <p:sp>
        <p:nvSpPr>
          <p:cNvPr id="1051742" name="Rectangle 2"/>
          <p:cNvSpPr>
            <a:spLocks noGrp="1" noChangeArrowheads="1"/>
          </p:cNvSpPr>
          <p:nvPr>
            <p:ph type="title"/>
          </p:nvPr>
        </p:nvSpPr>
        <p:spPr/>
        <p:txBody>
          <a:bodyPr/>
          <a:p>
            <a:pPr algn="ctr" eaLnBrk="1" hangingPunct="1"/>
            <a:r>
              <a:rPr altLang="en-US" lang="zh-CN" smtClean="0"/>
              <a:t>拥塞控制所起的作用 </a:t>
            </a:r>
            <a:endParaRPr altLang="en-US" lang="zh-CN" smtClean="0"/>
          </a:p>
        </p:txBody>
      </p:sp>
      <p:sp>
        <p:nvSpPr>
          <p:cNvPr id="1051743" name="Line 3"/>
          <p:cNvSpPr>
            <a:spLocks noChangeShapeType="1"/>
          </p:cNvSpPr>
          <p:nvPr/>
        </p:nvSpPr>
        <p:spPr bwMode="auto">
          <a:xfrm rot="-5400000">
            <a:off x="-621109" y="3464719"/>
            <a:ext cx="3481388" cy="0"/>
          </a:xfrm>
          <a:prstGeom prst="line"/>
          <a:noFill/>
          <a:ln w="19050">
            <a:solidFill>
              <a:schemeClr val="tx1"/>
            </a:solidFill>
            <a:round/>
            <a:tailEnd type="triangle" w="med" len="lg"/>
          </a:ln>
          <a:effectLst/>
        </p:spPr>
        <p:txBody>
          <a:bodyPr anchor="ctr" wrap="none"/>
          <a:p>
            <a:endParaRPr altLang="en-US" lang="zh-CN"/>
          </a:p>
        </p:txBody>
      </p:sp>
      <p:sp>
        <p:nvSpPr>
          <p:cNvPr id="1051744" name="Text Box 4"/>
          <p:cNvSpPr txBox="1">
            <a:spLocks noChangeArrowheads="1"/>
          </p:cNvSpPr>
          <p:nvPr/>
        </p:nvSpPr>
        <p:spPr bwMode="auto">
          <a:xfrm>
            <a:off x="7757940" y="5241925"/>
            <a:ext cx="1731564" cy="46166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a:solidFill>
                  <a:srgbClr val="000099"/>
                </a:solidFill>
                <a:ea typeface="黑体" panose="02010609060101010101" pitchFamily="2" charset="-122"/>
              </a:rPr>
              <a:t>提供的负载</a:t>
            </a:r>
            <a:endParaRPr altLang="en-US" dirty="0" lang="zh-CN">
              <a:solidFill>
                <a:srgbClr val="000099"/>
              </a:solidFill>
              <a:ea typeface="黑体" panose="02010609060101010101" pitchFamily="2" charset="-122"/>
            </a:endParaRPr>
          </a:p>
        </p:txBody>
      </p:sp>
      <p:sp>
        <p:nvSpPr>
          <p:cNvPr id="1051745" name="Text Box 5"/>
          <p:cNvSpPr txBox="1">
            <a:spLocks noChangeArrowheads="1"/>
          </p:cNvSpPr>
          <p:nvPr/>
        </p:nvSpPr>
        <p:spPr bwMode="auto">
          <a:xfrm>
            <a:off x="1119585" y="1524000"/>
            <a:ext cx="1112805" cy="46166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lang="zh-CN">
                <a:solidFill>
                  <a:srgbClr val="000099"/>
                </a:solidFill>
                <a:ea typeface="黑体" panose="02010609060101010101" pitchFamily="2" charset="-122"/>
              </a:rPr>
              <a:t>吞吐量</a:t>
            </a:r>
            <a:endParaRPr altLang="en-US" lang="zh-CN">
              <a:solidFill>
                <a:srgbClr val="000099"/>
              </a:solidFill>
              <a:ea typeface="黑体" panose="02010609060101010101" pitchFamily="2" charset="-122"/>
            </a:endParaRPr>
          </a:p>
        </p:txBody>
      </p:sp>
      <p:grpSp>
        <p:nvGrpSpPr>
          <p:cNvPr id="571" name="Group 6"/>
          <p:cNvGrpSpPr/>
          <p:nvPr/>
        </p:nvGrpSpPr>
        <p:grpSpPr bwMode="auto">
          <a:xfrm>
            <a:off x="1119585" y="2355851"/>
            <a:ext cx="7020190" cy="2849563"/>
            <a:chOff x="651" y="1764"/>
            <a:chExt cx="4082" cy="1795"/>
          </a:xfrm>
        </p:grpSpPr>
        <p:sp>
          <p:nvSpPr>
            <p:cNvPr id="1051746" name="Line 7"/>
            <p:cNvSpPr>
              <a:spLocks noChangeShapeType="1"/>
            </p:cNvSpPr>
            <p:nvPr/>
          </p:nvSpPr>
          <p:spPr bwMode="auto">
            <a:xfrm flipV="1">
              <a:off x="651" y="2077"/>
              <a:ext cx="1925" cy="1482"/>
            </a:xfrm>
            <a:prstGeom prst="line"/>
            <a:noFill/>
            <a:ln w="38100">
              <a:solidFill>
                <a:srgbClr val="FF0000"/>
              </a:solidFill>
              <a:round/>
            </a:ln>
            <a:effectLst/>
          </p:spPr>
          <p:txBody>
            <a:bodyPr anchor="ctr" wrap="none"/>
            <a:p>
              <a:endParaRPr altLang="en-US" lang="zh-CN"/>
            </a:p>
          </p:txBody>
        </p:sp>
        <p:sp>
          <p:nvSpPr>
            <p:cNvPr id="1051747" name="Line 8"/>
            <p:cNvSpPr>
              <a:spLocks noChangeShapeType="1"/>
            </p:cNvSpPr>
            <p:nvPr/>
          </p:nvSpPr>
          <p:spPr bwMode="auto">
            <a:xfrm>
              <a:off x="2576" y="2077"/>
              <a:ext cx="2157" cy="0"/>
            </a:xfrm>
            <a:prstGeom prst="line"/>
            <a:noFill/>
            <a:ln w="38100">
              <a:solidFill>
                <a:srgbClr val="FF0000"/>
              </a:solidFill>
              <a:round/>
            </a:ln>
            <a:effectLst/>
          </p:spPr>
          <p:txBody>
            <a:bodyPr anchor="ctr" wrap="none"/>
            <a:p>
              <a:endParaRPr altLang="en-US" lang="zh-CN"/>
            </a:p>
          </p:txBody>
        </p:sp>
        <p:sp>
          <p:nvSpPr>
            <p:cNvPr id="1051748" name="Text Box 9"/>
            <p:cNvSpPr txBox="1">
              <a:spLocks noChangeArrowheads="1"/>
            </p:cNvSpPr>
            <p:nvPr/>
          </p:nvSpPr>
          <p:spPr bwMode="auto">
            <a:xfrm>
              <a:off x="2901" y="1764"/>
              <a:ext cx="1367" cy="29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a:solidFill>
                    <a:srgbClr val="FF0000"/>
                  </a:solidFill>
                  <a:ea typeface="黑体" panose="02010609060101010101" pitchFamily="2" charset="-122"/>
                </a:rPr>
                <a:t>理想的拥塞控制</a:t>
              </a:r>
              <a:endParaRPr altLang="en-US" dirty="0" lang="zh-CN">
                <a:solidFill>
                  <a:srgbClr val="FF0000"/>
                </a:solidFill>
                <a:ea typeface="黑体" panose="02010609060101010101" pitchFamily="2" charset="-122"/>
              </a:endParaRPr>
            </a:p>
          </p:txBody>
        </p:sp>
      </p:grpSp>
      <p:sp>
        <p:nvSpPr>
          <p:cNvPr id="1051749" name="Rectangle 10"/>
          <p:cNvSpPr>
            <a:spLocks noChangeArrowheads="1"/>
          </p:cNvSpPr>
          <p:nvPr/>
        </p:nvSpPr>
        <p:spPr bwMode="auto">
          <a:xfrm>
            <a:off x="4794779" y="5300664"/>
            <a:ext cx="694796" cy="293687"/>
          </a:xfrm>
          <a:prstGeom prst="rect"/>
          <a:solidFill>
            <a:schemeClr val="bg1"/>
          </a:solidFill>
          <a:ln>
            <a:noFill/>
          </a:ln>
          <a:effectLst/>
        </p:spPr>
        <p:txBody>
          <a:bodyPr anchor="ctr" wrap="none"/>
          <a:p>
            <a:endParaRPr altLang="en-US" lang="zh-CN"/>
          </a:p>
        </p:txBody>
      </p:sp>
      <p:grpSp>
        <p:nvGrpSpPr>
          <p:cNvPr id="572" name="Group 11"/>
          <p:cNvGrpSpPr/>
          <p:nvPr/>
        </p:nvGrpSpPr>
        <p:grpSpPr bwMode="auto">
          <a:xfrm>
            <a:off x="1119585" y="2965450"/>
            <a:ext cx="7121657" cy="2239963"/>
            <a:chOff x="651" y="2148"/>
            <a:chExt cx="4141" cy="1411"/>
          </a:xfrm>
        </p:grpSpPr>
        <p:sp>
          <p:nvSpPr>
            <p:cNvPr id="1051750" name="Freeform 12"/>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0000FF"/>
              </a:solidFill>
              <a:round/>
            </a:ln>
            <a:effectLst/>
          </p:spPr>
          <p:txBody>
            <a:bodyPr anchor="ctr" wrap="none"/>
            <a:p>
              <a:endParaRPr altLang="en-US" lang="zh-CN"/>
            </a:p>
          </p:txBody>
        </p:sp>
        <p:grpSp>
          <p:nvGrpSpPr>
            <p:cNvPr id="573" name="Group 13"/>
            <p:cNvGrpSpPr/>
            <p:nvPr/>
          </p:nvGrpSpPr>
          <p:grpSpPr bwMode="auto">
            <a:xfrm>
              <a:off x="2499" y="2148"/>
              <a:ext cx="1367" cy="415"/>
              <a:chOff x="2499" y="2148"/>
              <a:chExt cx="1367" cy="415"/>
            </a:xfrm>
          </p:grpSpPr>
          <p:sp>
            <p:nvSpPr>
              <p:cNvPr id="1051751" name="Text Box 14"/>
              <p:cNvSpPr txBox="1">
                <a:spLocks noChangeArrowheads="1"/>
              </p:cNvSpPr>
              <p:nvPr/>
            </p:nvSpPr>
            <p:spPr bwMode="auto">
              <a:xfrm>
                <a:off x="2499" y="2148"/>
                <a:ext cx="1367" cy="291"/>
              </a:xfrm>
              <a:prstGeom prst="rect"/>
              <a:noFill/>
              <a:ln w="9525">
                <a:noFill/>
                <a:miter lim="800000"/>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a:solidFill>
                      <a:srgbClr val="333399"/>
                    </a:solidFill>
                    <a:ea typeface="黑体" panose="02010609060101010101" pitchFamily="2" charset="-122"/>
                  </a:rPr>
                  <a:t>实际的拥塞控制</a:t>
                </a:r>
                <a:endParaRPr altLang="en-US" dirty="0" lang="zh-CN">
                  <a:solidFill>
                    <a:srgbClr val="333399"/>
                  </a:solidFill>
                  <a:ea typeface="黑体" panose="02010609060101010101" pitchFamily="2" charset="-122"/>
                </a:endParaRPr>
              </a:p>
            </p:txBody>
          </p:sp>
          <p:sp>
            <p:nvSpPr>
              <p:cNvPr id="1051752" name="Line 15"/>
              <p:cNvSpPr>
                <a:spLocks noChangeShapeType="1"/>
              </p:cNvSpPr>
              <p:nvPr/>
            </p:nvSpPr>
            <p:spPr bwMode="auto">
              <a:xfrm>
                <a:off x="3016" y="2387"/>
                <a:ext cx="100" cy="176"/>
              </a:xfrm>
              <a:prstGeom prst="line"/>
              <a:noFill/>
              <a:ln w="28575">
                <a:solidFill>
                  <a:srgbClr val="333399"/>
                </a:solidFill>
                <a:round/>
              </a:ln>
              <a:effectLst/>
            </p:spPr>
            <p:txBody>
              <a:bodyPr anchor="ctr" wrap="none"/>
              <a:p>
                <a:endParaRPr altLang="en-US" lang="zh-CN"/>
              </a:p>
            </p:txBody>
          </p:sp>
        </p:grpSp>
      </p:grpSp>
      <p:sp>
        <p:nvSpPr>
          <p:cNvPr id="1051753" name="Line 16"/>
          <p:cNvSpPr>
            <a:spLocks noChangeShapeType="1"/>
          </p:cNvSpPr>
          <p:nvPr/>
        </p:nvSpPr>
        <p:spPr bwMode="auto">
          <a:xfrm>
            <a:off x="1119585" y="5205413"/>
            <a:ext cx="7551605" cy="0"/>
          </a:xfrm>
          <a:prstGeom prst="line"/>
          <a:noFill/>
          <a:ln w="19050">
            <a:solidFill>
              <a:schemeClr val="tx1"/>
            </a:solidFill>
            <a:round/>
            <a:tailEnd type="triangle" w="med" len="lg"/>
          </a:ln>
          <a:effectLst/>
        </p:spPr>
        <p:txBody>
          <a:bodyPr anchor="ctr" wrap="none"/>
          <a:p>
            <a:endParaRPr altLang="en-US" lang="zh-CN"/>
          </a:p>
        </p:txBody>
      </p:sp>
      <p:sp>
        <p:nvSpPr>
          <p:cNvPr id="1051754" name="Text Box 17"/>
          <p:cNvSpPr txBox="1">
            <a:spLocks noChangeArrowheads="1"/>
          </p:cNvSpPr>
          <p:nvPr/>
        </p:nvSpPr>
        <p:spPr bwMode="auto">
          <a:xfrm>
            <a:off x="704528" y="4983559"/>
            <a:ext cx="380232" cy="46166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dirty="0" lang="en-US">
                <a:solidFill>
                  <a:srgbClr val="333399"/>
                </a:solidFill>
                <a:ea typeface="黑体" panose="02010609060101010101" pitchFamily="2" charset="-122"/>
              </a:rPr>
              <a:t>0</a:t>
            </a:r>
            <a:endParaRPr altLang="zh-CN" dirty="0" lang="en-US">
              <a:solidFill>
                <a:srgbClr val="333399"/>
              </a:solidFill>
              <a:ea typeface="黑体" panose="02010609060101010101" pitchFamily="2" charset="-122"/>
            </a:endParaRPr>
          </a:p>
        </p:txBody>
      </p:sp>
      <p:grpSp>
        <p:nvGrpSpPr>
          <p:cNvPr id="574" name="Group 18"/>
          <p:cNvGrpSpPr/>
          <p:nvPr/>
        </p:nvGrpSpPr>
        <p:grpSpPr bwMode="auto">
          <a:xfrm>
            <a:off x="5826654" y="4168775"/>
            <a:ext cx="3742267" cy="1073150"/>
            <a:chOff x="3388" y="2906"/>
            <a:chExt cx="2176" cy="676"/>
          </a:xfrm>
        </p:grpSpPr>
        <p:grpSp>
          <p:nvGrpSpPr>
            <p:cNvPr id="575" name="Group 19"/>
            <p:cNvGrpSpPr/>
            <p:nvPr/>
          </p:nvGrpSpPr>
          <p:grpSpPr bwMode="auto">
            <a:xfrm>
              <a:off x="3429" y="2906"/>
              <a:ext cx="2135" cy="624"/>
              <a:chOff x="3429" y="2906"/>
              <a:chExt cx="2135" cy="624"/>
            </a:xfrm>
          </p:grpSpPr>
          <p:sp>
            <p:nvSpPr>
              <p:cNvPr id="1051755" name="Text Box 20"/>
              <p:cNvSpPr txBox="1">
                <a:spLocks noChangeArrowheads="1"/>
              </p:cNvSpPr>
              <p:nvPr/>
            </p:nvSpPr>
            <p:spPr bwMode="auto">
              <a:xfrm>
                <a:off x="3833" y="2906"/>
                <a:ext cx="1731" cy="29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a:solidFill>
                      <a:srgbClr val="C00000"/>
                    </a:solidFill>
                    <a:ea typeface="黑体" panose="02010609060101010101" pitchFamily="2" charset="-122"/>
                  </a:rPr>
                  <a:t>死锁（吞吐量 </a:t>
                </a:r>
                <a:r>
                  <a:rPr altLang="zh-CN" dirty="0" lang="en-US">
                    <a:solidFill>
                      <a:srgbClr val="C00000"/>
                    </a:solidFill>
                    <a:ea typeface="黑体" panose="02010609060101010101" pitchFamily="2" charset="-122"/>
                  </a:rPr>
                  <a:t>= 0</a:t>
                </a:r>
                <a:r>
                  <a:rPr altLang="en-US" dirty="0" lang="zh-CN">
                    <a:solidFill>
                      <a:srgbClr val="C00000"/>
                    </a:solidFill>
                    <a:ea typeface="黑体" panose="02010609060101010101" pitchFamily="2" charset="-122"/>
                  </a:rPr>
                  <a:t>）</a:t>
                </a:r>
                <a:endParaRPr altLang="en-US" dirty="0" lang="zh-CN">
                  <a:solidFill>
                    <a:srgbClr val="C00000"/>
                  </a:solidFill>
                  <a:ea typeface="黑体" panose="02010609060101010101" pitchFamily="2" charset="-122"/>
                </a:endParaRPr>
              </a:p>
            </p:txBody>
          </p:sp>
          <p:sp>
            <p:nvSpPr>
              <p:cNvPr id="1051756" name="Line 21"/>
              <p:cNvSpPr>
                <a:spLocks noChangeShapeType="1"/>
              </p:cNvSpPr>
              <p:nvPr/>
            </p:nvSpPr>
            <p:spPr bwMode="auto">
              <a:xfrm flipH="1">
                <a:off x="3429" y="3144"/>
                <a:ext cx="457" cy="386"/>
              </a:xfrm>
              <a:prstGeom prst="line"/>
              <a:noFill/>
              <a:ln w="28575">
                <a:solidFill>
                  <a:srgbClr val="333399"/>
                </a:solidFill>
                <a:round/>
                <a:tailEnd type="triangle" w="med" len="lg"/>
              </a:ln>
              <a:effectLst/>
            </p:spPr>
            <p:txBody>
              <a:bodyPr anchor="ctr" wrap="none"/>
              <a:p>
                <a:endParaRPr altLang="en-US" lang="zh-CN"/>
              </a:p>
            </p:txBody>
          </p:sp>
        </p:grpSp>
        <p:sp>
          <p:nvSpPr>
            <p:cNvPr id="1051757" name="Oval 22"/>
            <p:cNvSpPr>
              <a:spLocks noChangeArrowheads="1"/>
            </p:cNvSpPr>
            <p:nvPr/>
          </p:nvSpPr>
          <p:spPr bwMode="auto">
            <a:xfrm>
              <a:off x="3388" y="3522"/>
              <a:ext cx="63" cy="60"/>
            </a:xfrm>
            <a:prstGeom prst="ellipse"/>
            <a:solidFill>
              <a:srgbClr val="FF0066"/>
            </a:solidFill>
            <a:ln w="9525">
              <a:solidFill>
                <a:schemeClr val="tx1"/>
              </a:solidFill>
              <a:round/>
            </a:ln>
            <a:effectLst/>
          </p:spPr>
          <p:txBody>
            <a:bodyPr anchor="ctr" wrap="none"/>
            <a:p>
              <a:endParaRPr altLang="en-US" lang="zh-CN"/>
            </a:p>
          </p:txBody>
        </p:sp>
      </p:grpSp>
      <p:grpSp>
        <p:nvGrpSpPr>
          <p:cNvPr id="576" name="Group 23"/>
          <p:cNvGrpSpPr/>
          <p:nvPr/>
        </p:nvGrpSpPr>
        <p:grpSpPr bwMode="auto">
          <a:xfrm>
            <a:off x="1119586" y="3586162"/>
            <a:ext cx="6631516" cy="2290761"/>
            <a:chOff x="651" y="2544"/>
            <a:chExt cx="3856" cy="1443"/>
          </a:xfrm>
        </p:grpSpPr>
        <p:sp>
          <p:nvSpPr>
            <p:cNvPr id="1051758" name="Line 24"/>
            <p:cNvSpPr>
              <a:spLocks noChangeShapeType="1"/>
            </p:cNvSpPr>
            <p:nvPr/>
          </p:nvSpPr>
          <p:spPr bwMode="auto">
            <a:xfrm>
              <a:off x="2585" y="3737"/>
              <a:ext cx="848" cy="0"/>
            </a:xfrm>
            <a:prstGeom prst="line"/>
            <a:noFill/>
            <a:ln w="19050">
              <a:solidFill>
                <a:schemeClr val="tx1"/>
              </a:solidFill>
              <a:round/>
              <a:headEnd type="triangle" w="sm" len="med"/>
              <a:tailEnd type="triangle" w="sm" len="med"/>
            </a:ln>
            <a:effectLst/>
          </p:spPr>
          <p:txBody>
            <a:bodyPr anchor="ctr" wrap="none"/>
            <a:p>
              <a:endParaRPr altLang="en-US" lang="zh-CN">
                <a:solidFill>
                  <a:srgbClr val="000099"/>
                </a:solidFill>
              </a:endParaRPr>
            </a:p>
          </p:txBody>
        </p:sp>
        <p:sp>
          <p:nvSpPr>
            <p:cNvPr id="1051759" name="Line 25"/>
            <p:cNvSpPr>
              <a:spLocks noChangeShapeType="1"/>
            </p:cNvSpPr>
            <p:nvPr/>
          </p:nvSpPr>
          <p:spPr bwMode="auto">
            <a:xfrm>
              <a:off x="1633" y="3737"/>
              <a:ext cx="943" cy="0"/>
            </a:xfrm>
            <a:prstGeom prst="line"/>
            <a:noFill/>
            <a:ln w="19050">
              <a:solidFill>
                <a:schemeClr val="tx1"/>
              </a:solidFill>
              <a:round/>
              <a:headEnd type="triangle" w="sm" len="med"/>
              <a:tailEnd type="triangle" w="sm" len="med"/>
            </a:ln>
            <a:effectLst/>
          </p:spPr>
          <p:txBody>
            <a:bodyPr anchor="ctr" wrap="none"/>
            <a:p>
              <a:endParaRPr altLang="en-US" lang="zh-CN">
                <a:solidFill>
                  <a:srgbClr val="000099"/>
                </a:solidFill>
              </a:endParaRPr>
            </a:p>
          </p:txBody>
        </p:sp>
        <p:grpSp>
          <p:nvGrpSpPr>
            <p:cNvPr id="577" name="Group 26"/>
            <p:cNvGrpSpPr/>
            <p:nvPr/>
          </p:nvGrpSpPr>
          <p:grpSpPr bwMode="auto">
            <a:xfrm>
              <a:off x="651" y="2544"/>
              <a:ext cx="3856" cy="1443"/>
              <a:chOff x="651" y="2544"/>
              <a:chExt cx="3856" cy="1443"/>
            </a:xfrm>
          </p:grpSpPr>
          <p:grpSp>
            <p:nvGrpSpPr>
              <p:cNvPr id="578" name="Group 27"/>
              <p:cNvGrpSpPr/>
              <p:nvPr/>
            </p:nvGrpSpPr>
            <p:grpSpPr bwMode="auto">
              <a:xfrm>
                <a:off x="651" y="2544"/>
                <a:ext cx="3856" cy="1252"/>
                <a:chOff x="651" y="2544"/>
                <a:chExt cx="3856" cy="1252"/>
              </a:xfrm>
            </p:grpSpPr>
            <p:sp>
              <p:nvSpPr>
                <p:cNvPr id="1051760" name="Freeform 28"/>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ln>
                <a:effectLst/>
              </p:spPr>
              <p:txBody>
                <a:bodyPr anchor="ctr" wrap="none"/>
                <a:p>
                  <a:endParaRPr altLang="en-US" lang="zh-CN">
                    <a:solidFill>
                      <a:srgbClr val="000099"/>
                    </a:solidFill>
                  </a:endParaRPr>
                </a:p>
              </p:txBody>
            </p:sp>
            <p:sp>
              <p:nvSpPr>
                <p:cNvPr id="1051761" name="Line 29"/>
                <p:cNvSpPr>
                  <a:spLocks noChangeShapeType="1"/>
                </p:cNvSpPr>
                <p:nvPr/>
              </p:nvSpPr>
              <p:spPr bwMode="auto">
                <a:xfrm>
                  <a:off x="2576" y="2611"/>
                  <a:ext cx="0" cy="948"/>
                </a:xfrm>
                <a:prstGeom prst="line"/>
                <a:noFill/>
                <a:ln w="19050">
                  <a:solidFill>
                    <a:schemeClr val="tx1"/>
                  </a:solidFill>
                  <a:prstDash val="dash"/>
                  <a:round/>
                </a:ln>
                <a:effectLst/>
              </p:spPr>
              <p:txBody>
                <a:bodyPr anchor="ctr" wrap="none"/>
                <a:p>
                  <a:endParaRPr altLang="en-US" lang="zh-CN">
                    <a:solidFill>
                      <a:srgbClr val="000099"/>
                    </a:solidFill>
                  </a:endParaRPr>
                </a:p>
              </p:txBody>
            </p:sp>
            <p:sp>
              <p:nvSpPr>
                <p:cNvPr id="1051762" name="Text Box 30"/>
                <p:cNvSpPr txBox="1">
                  <a:spLocks noChangeArrowheads="1"/>
                </p:cNvSpPr>
                <p:nvPr/>
              </p:nvSpPr>
              <p:spPr bwMode="auto">
                <a:xfrm>
                  <a:off x="3500" y="2544"/>
                  <a:ext cx="1007" cy="29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a:solidFill>
                        <a:srgbClr val="000099"/>
                      </a:solidFill>
                      <a:ea typeface="黑体" panose="02010609060101010101" pitchFamily="2" charset="-122"/>
                    </a:rPr>
                    <a:t>无拥塞控制</a:t>
                  </a:r>
                  <a:endParaRPr altLang="en-US" dirty="0" lang="zh-CN">
                    <a:solidFill>
                      <a:srgbClr val="000099"/>
                    </a:solidFill>
                    <a:ea typeface="黑体" panose="02010609060101010101" pitchFamily="2" charset="-122"/>
                  </a:endParaRPr>
                </a:p>
              </p:txBody>
            </p:sp>
            <p:sp>
              <p:nvSpPr>
                <p:cNvPr id="1051763" name="Line 31"/>
                <p:cNvSpPr>
                  <a:spLocks noChangeShapeType="1"/>
                </p:cNvSpPr>
                <p:nvPr/>
              </p:nvSpPr>
              <p:spPr bwMode="auto">
                <a:xfrm flipH="1">
                  <a:off x="3125" y="2759"/>
                  <a:ext cx="453" cy="148"/>
                </a:xfrm>
                <a:prstGeom prst="line"/>
                <a:noFill/>
                <a:ln w="28575">
                  <a:solidFill>
                    <a:srgbClr val="333399"/>
                  </a:solidFill>
                  <a:round/>
                </a:ln>
                <a:effectLst/>
              </p:spPr>
              <p:txBody>
                <a:bodyPr anchor="ctr" wrap="none"/>
                <a:p>
                  <a:endParaRPr altLang="en-US" lang="zh-CN">
                    <a:solidFill>
                      <a:srgbClr val="000099"/>
                    </a:solidFill>
                  </a:endParaRPr>
                </a:p>
              </p:txBody>
            </p:sp>
            <p:sp>
              <p:nvSpPr>
                <p:cNvPr id="1051764" name="Line 32"/>
                <p:cNvSpPr>
                  <a:spLocks noChangeShapeType="1"/>
                </p:cNvSpPr>
                <p:nvPr/>
              </p:nvSpPr>
              <p:spPr bwMode="auto">
                <a:xfrm>
                  <a:off x="1619" y="2848"/>
                  <a:ext cx="0" cy="713"/>
                </a:xfrm>
                <a:prstGeom prst="line"/>
                <a:noFill/>
                <a:ln w="19050">
                  <a:solidFill>
                    <a:schemeClr val="tx1"/>
                  </a:solidFill>
                  <a:prstDash val="dash"/>
                  <a:round/>
                </a:ln>
                <a:effectLst/>
              </p:spPr>
              <p:txBody>
                <a:bodyPr anchor="ctr" wrap="none"/>
                <a:p>
                  <a:endParaRPr altLang="en-US" lang="zh-CN">
                    <a:solidFill>
                      <a:srgbClr val="000099"/>
                    </a:solidFill>
                  </a:endParaRPr>
                </a:p>
              </p:txBody>
            </p:sp>
            <p:sp>
              <p:nvSpPr>
                <p:cNvPr id="1051765" name="Line 33"/>
                <p:cNvSpPr>
                  <a:spLocks noChangeShapeType="1"/>
                </p:cNvSpPr>
                <p:nvPr/>
              </p:nvSpPr>
              <p:spPr bwMode="auto">
                <a:xfrm>
                  <a:off x="2576" y="3559"/>
                  <a:ext cx="0" cy="237"/>
                </a:xfrm>
                <a:prstGeom prst="line"/>
                <a:noFill/>
                <a:ln w="19050">
                  <a:solidFill>
                    <a:schemeClr val="tx1"/>
                  </a:solidFill>
                  <a:round/>
                </a:ln>
                <a:effectLst/>
              </p:spPr>
              <p:txBody>
                <a:bodyPr anchor="ctr" wrap="none"/>
                <a:p>
                  <a:endParaRPr altLang="en-US" lang="zh-CN">
                    <a:solidFill>
                      <a:srgbClr val="000099"/>
                    </a:solidFill>
                  </a:endParaRPr>
                </a:p>
              </p:txBody>
            </p:sp>
            <p:sp>
              <p:nvSpPr>
                <p:cNvPr id="1051766" name="Line 34"/>
                <p:cNvSpPr>
                  <a:spLocks noChangeShapeType="1"/>
                </p:cNvSpPr>
                <p:nvPr/>
              </p:nvSpPr>
              <p:spPr bwMode="auto">
                <a:xfrm>
                  <a:off x="3424" y="3559"/>
                  <a:ext cx="0" cy="237"/>
                </a:xfrm>
                <a:prstGeom prst="line"/>
                <a:noFill/>
                <a:ln w="19050">
                  <a:solidFill>
                    <a:schemeClr val="tx1"/>
                  </a:solidFill>
                  <a:round/>
                </a:ln>
                <a:effectLst/>
              </p:spPr>
              <p:txBody>
                <a:bodyPr anchor="ctr" wrap="none"/>
                <a:p>
                  <a:endParaRPr altLang="en-US" lang="zh-CN">
                    <a:solidFill>
                      <a:srgbClr val="000099"/>
                    </a:solidFill>
                  </a:endParaRPr>
                </a:p>
              </p:txBody>
            </p:sp>
            <p:sp>
              <p:nvSpPr>
                <p:cNvPr id="1051767" name="Line 35"/>
                <p:cNvSpPr>
                  <a:spLocks noChangeShapeType="1"/>
                </p:cNvSpPr>
                <p:nvPr/>
              </p:nvSpPr>
              <p:spPr bwMode="auto">
                <a:xfrm>
                  <a:off x="1619" y="3559"/>
                  <a:ext cx="0" cy="237"/>
                </a:xfrm>
                <a:prstGeom prst="line"/>
                <a:noFill/>
                <a:ln w="19050">
                  <a:solidFill>
                    <a:schemeClr val="tx1"/>
                  </a:solidFill>
                  <a:round/>
                </a:ln>
                <a:effectLst/>
              </p:spPr>
              <p:txBody>
                <a:bodyPr anchor="ctr" wrap="none"/>
                <a:p>
                  <a:endParaRPr altLang="en-US" lang="zh-CN">
                    <a:solidFill>
                      <a:srgbClr val="000099"/>
                    </a:solidFill>
                  </a:endParaRPr>
                </a:p>
              </p:txBody>
            </p:sp>
          </p:grpSp>
          <p:sp>
            <p:nvSpPr>
              <p:cNvPr id="1051768" name="Text Box 36"/>
              <p:cNvSpPr txBox="1">
                <a:spLocks noChangeArrowheads="1"/>
              </p:cNvSpPr>
              <p:nvPr/>
            </p:nvSpPr>
            <p:spPr bwMode="auto">
              <a:xfrm>
                <a:off x="2748" y="3589"/>
                <a:ext cx="408" cy="252"/>
              </a:xfrm>
              <a:prstGeom prst="rect"/>
              <a:solidFill>
                <a:schemeClr val="bg1"/>
              </a:solid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sz="2000" lang="zh-CN">
                    <a:solidFill>
                      <a:srgbClr val="000099"/>
                    </a:solidFill>
                    <a:ea typeface="黑体" panose="02010609060101010101" pitchFamily="2" charset="-122"/>
                  </a:rPr>
                  <a:t>拥塞</a:t>
                </a:r>
                <a:endParaRPr altLang="en-US" sz="2000" lang="zh-CN">
                  <a:solidFill>
                    <a:srgbClr val="000099"/>
                  </a:solidFill>
                  <a:ea typeface="黑体" panose="02010609060101010101" pitchFamily="2" charset="-122"/>
                </a:endParaRPr>
              </a:p>
            </p:txBody>
          </p:sp>
          <p:sp>
            <p:nvSpPr>
              <p:cNvPr id="1051769" name="Text Box 37"/>
              <p:cNvSpPr txBox="1">
                <a:spLocks noChangeArrowheads="1"/>
              </p:cNvSpPr>
              <p:nvPr/>
            </p:nvSpPr>
            <p:spPr bwMode="auto">
              <a:xfrm>
                <a:off x="1850" y="3619"/>
                <a:ext cx="408" cy="368"/>
              </a:xfrm>
              <a:prstGeom prst="rect"/>
              <a:solidFill>
                <a:schemeClr val="bg1"/>
              </a:solid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lnSpc>
                    <a:spcPct val="80000"/>
                  </a:lnSpc>
                </a:pPr>
                <a:r>
                  <a:rPr altLang="en-US" dirty="0" sz="2000" lang="zh-CN">
                    <a:solidFill>
                      <a:srgbClr val="000099"/>
                    </a:solidFill>
                    <a:ea typeface="黑体" panose="02010609060101010101" pitchFamily="2" charset="-122"/>
                  </a:rPr>
                  <a:t>轻度</a:t>
                </a:r>
                <a:endParaRPr altLang="en-US" dirty="0" sz="2000" lang="zh-CN">
                  <a:solidFill>
                    <a:srgbClr val="000099"/>
                  </a:solidFill>
                  <a:ea typeface="黑体" panose="02010609060101010101" pitchFamily="2" charset="-122"/>
                </a:endParaRPr>
              </a:p>
              <a:p>
                <a:pPr algn="l" eaLnBrk="1" hangingPunct="1">
                  <a:lnSpc>
                    <a:spcPct val="80000"/>
                  </a:lnSpc>
                </a:pPr>
                <a:r>
                  <a:rPr altLang="en-US" dirty="0" sz="2000" lang="zh-CN">
                    <a:solidFill>
                      <a:srgbClr val="000099"/>
                    </a:solidFill>
                    <a:ea typeface="黑体" panose="02010609060101010101" pitchFamily="2" charset="-122"/>
                  </a:rPr>
                  <a:t>拥塞</a:t>
                </a:r>
                <a:endParaRPr altLang="en-US" dirty="0" sz="2000" lang="zh-CN">
                  <a:solidFill>
                    <a:srgbClr val="000099"/>
                  </a:solidFill>
                  <a:ea typeface="黑体" panose="02010609060101010101" pitchFamily="2" charset="-122"/>
                </a:endParaRPr>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576"/>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574"/>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571"/>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579" name=""/>
        <p:cNvGrpSpPr/>
        <p:nvPr/>
      </p:nvGrpSpPr>
      <p:grpSpPr>
        <a:xfrm>
          <a:off x="0" y="0"/>
          <a:ext cx="0" cy="0"/>
          <a:chOff x="0" y="0"/>
          <a:chExt cx="0" cy="0"/>
        </a:xfrm>
      </p:grpSpPr>
      <p:sp>
        <p:nvSpPr>
          <p:cNvPr id="1051770" name="Rectangle 2"/>
          <p:cNvSpPr>
            <a:spLocks noGrp="1" noChangeArrowheads="1"/>
          </p:cNvSpPr>
          <p:nvPr>
            <p:ph type="title"/>
          </p:nvPr>
        </p:nvSpPr>
        <p:spPr/>
        <p:txBody>
          <a:bodyPr/>
          <a:p>
            <a:pPr algn="ctr"/>
            <a:r>
              <a:rPr altLang="en-US" lang="zh-CN"/>
              <a:t>拥塞控制的一般原理 </a:t>
            </a:r>
            <a:endParaRPr altLang="en-US" lang="zh-CN"/>
          </a:p>
        </p:txBody>
      </p:sp>
      <p:sp>
        <p:nvSpPr>
          <p:cNvPr id="1051771"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zh-CN" dirty="0" lang="zh-CN"/>
              <a:t>实践证明，</a:t>
            </a:r>
            <a:r>
              <a:rPr altLang="en-US" dirty="0" lang="zh-CN" smtClean="0"/>
              <a:t>拥塞控制</a:t>
            </a:r>
            <a:r>
              <a:rPr altLang="en-US" dirty="0" lang="zh-CN"/>
              <a:t>是很难设计的，因为它是一个</a:t>
            </a:r>
            <a:r>
              <a:rPr altLang="en-US" dirty="0" lang="zh-CN">
                <a:solidFill>
                  <a:srgbClr val="FF0000"/>
                </a:solidFill>
              </a:rPr>
              <a:t>动态</a:t>
            </a:r>
            <a:r>
              <a:rPr altLang="en-US" dirty="0" lang="zh-CN"/>
              <a:t>的（而不是静态的）</a:t>
            </a:r>
            <a:r>
              <a:rPr altLang="en-US" dirty="0" lang="zh-CN">
                <a:solidFill>
                  <a:srgbClr val="FF0000"/>
                </a:solidFill>
              </a:rPr>
              <a:t>问题</a:t>
            </a:r>
            <a:r>
              <a:rPr altLang="en-US" dirty="0" lang="zh-CN"/>
              <a:t>。</a:t>
            </a:r>
            <a:endParaRPr altLang="en-US" dirty="0" lang="zh-CN"/>
          </a:p>
          <a:p>
            <a:r>
              <a:rPr altLang="en-US" dirty="0" lang="zh-CN"/>
              <a:t>当前网络正朝着高速化的方向发展，这很容易出现缓存不够大而造成分组的丢失。</a:t>
            </a:r>
            <a:r>
              <a:rPr altLang="en-US" dirty="0" lang="zh-CN">
                <a:solidFill>
                  <a:srgbClr val="FF0000"/>
                </a:solidFill>
              </a:rPr>
              <a:t>但分组的丢失是网络发生拥塞的征兆而不是原因。</a:t>
            </a:r>
            <a:endParaRPr altLang="en-US" dirty="0" lang="zh-CN">
              <a:solidFill>
                <a:srgbClr val="FF0000"/>
              </a:solidFill>
            </a:endParaRPr>
          </a:p>
          <a:p>
            <a:r>
              <a:rPr altLang="en-US" dirty="0" lang="zh-CN">
                <a:solidFill>
                  <a:srgbClr val="0000FF"/>
                </a:solidFill>
              </a:rPr>
              <a:t>在许多情况下，甚至正是拥塞控制本身成为引起网络性能恶化甚至发生死锁的原因。</a:t>
            </a:r>
            <a:r>
              <a:rPr altLang="en-US" dirty="0" lang="zh-CN"/>
              <a:t>这点应特别引起重视。 </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1771">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51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771"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580" name=""/>
        <p:cNvGrpSpPr/>
        <p:nvPr/>
      </p:nvGrpSpPr>
      <p:grpSpPr>
        <a:xfrm>
          <a:off x="0" y="0"/>
          <a:ext cx="0" cy="0"/>
          <a:chOff x="0" y="0"/>
          <a:chExt cx="0" cy="0"/>
        </a:xfrm>
      </p:grpSpPr>
      <p:sp>
        <p:nvSpPr>
          <p:cNvPr id="1051772" name="Rectangle 2"/>
          <p:cNvSpPr>
            <a:spLocks noGrp="1" noChangeArrowheads="1"/>
          </p:cNvSpPr>
          <p:nvPr>
            <p:ph type="title"/>
          </p:nvPr>
        </p:nvSpPr>
        <p:spPr/>
        <p:txBody>
          <a:bodyPr/>
          <a:p>
            <a:pPr algn="ctr"/>
            <a:r>
              <a:rPr altLang="en-US" lang="zh-CN"/>
              <a:t>开环控制和闭环控制 </a:t>
            </a:r>
            <a:endParaRPr altLang="en-US" lang="zh-CN"/>
          </a:p>
        </p:txBody>
      </p:sp>
      <p:sp>
        <p:nvSpPr>
          <p:cNvPr id="1051773"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en-US" dirty="0" lang="zh-CN">
                <a:solidFill>
                  <a:srgbClr val="FF0000"/>
                </a:solidFill>
              </a:rPr>
              <a:t>开环控制</a:t>
            </a:r>
            <a:r>
              <a:rPr altLang="en-US" dirty="0" lang="zh-CN"/>
              <a:t>方法就是在设计网络时事先将有关发生拥塞的因素考虑周到，力求网络在工作时不产生拥塞。 </a:t>
            </a:r>
            <a:endParaRPr altLang="en-US" dirty="0" lang="zh-CN"/>
          </a:p>
          <a:p>
            <a:r>
              <a:rPr altLang="en-US" dirty="0" lang="zh-CN" smtClean="0">
                <a:solidFill>
                  <a:srgbClr val="FF0000"/>
                </a:solidFill>
              </a:rPr>
              <a:t>闭环控制方法</a:t>
            </a:r>
            <a:r>
              <a:rPr altLang="en-US" dirty="0" lang="zh-CN" smtClean="0"/>
              <a:t>是</a:t>
            </a:r>
            <a:r>
              <a:rPr altLang="en-US" dirty="0" lang="zh-CN"/>
              <a:t>基于反馈环路的概念。属于闭环控制的有以下几种措施： </a:t>
            </a:r>
            <a:endParaRPr altLang="en-US" dirty="0" lang="zh-CN"/>
          </a:p>
          <a:p>
            <a:pPr lvl="1"/>
            <a:r>
              <a:rPr altLang="zh-CN" dirty="0" lang="en-US" smtClean="0"/>
              <a:t>(1) </a:t>
            </a:r>
            <a:r>
              <a:rPr altLang="en-US" dirty="0" lang="zh-CN" smtClean="0"/>
              <a:t>监测</a:t>
            </a:r>
            <a:r>
              <a:rPr altLang="en-US" dirty="0" lang="zh-CN"/>
              <a:t>网络系统以便检测到拥塞在何时、何处发生。</a:t>
            </a:r>
            <a:endParaRPr altLang="en-US" dirty="0" lang="zh-CN"/>
          </a:p>
          <a:p>
            <a:pPr lvl="1"/>
            <a:r>
              <a:rPr altLang="zh-CN" dirty="0" lang="en-US" smtClean="0"/>
              <a:t>(2) </a:t>
            </a:r>
            <a:r>
              <a:rPr altLang="en-US" dirty="0" lang="zh-CN" smtClean="0"/>
              <a:t>将</a:t>
            </a:r>
            <a:r>
              <a:rPr altLang="en-US" dirty="0" lang="zh-CN"/>
              <a:t>拥塞发生的信息传送到可采取行动的地方。</a:t>
            </a:r>
            <a:endParaRPr altLang="en-US" dirty="0" lang="zh-CN"/>
          </a:p>
          <a:p>
            <a:pPr lvl="1"/>
            <a:r>
              <a:rPr altLang="zh-CN" dirty="0" lang="en-US" smtClean="0"/>
              <a:t>(3) </a:t>
            </a:r>
            <a:r>
              <a:rPr altLang="en-US" dirty="0" lang="zh-CN" smtClean="0"/>
              <a:t>调整</a:t>
            </a:r>
            <a:r>
              <a:rPr altLang="en-US" dirty="0" lang="zh-CN"/>
              <a:t>网络系统的运行以解决出现的问题。</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1773">
                                            <p:txEl>
                                              <p:pRg st="1" end="1"/>
                                            </p:txEl>
                                          </p:spTgt>
                                        </p:tgtEl>
                                        <p:attrNameLst>
                                          <p:attrName>style.visibility</p:attrName>
                                        </p:attrNameLst>
                                      </p:cBhvr>
                                      <p:to>
                                        <p:strVal val="visible"/>
                                      </p:to>
                                    </p:set>
                                  </p:childTnLst>
                                </p:cTn>
                              </p:par>
                              <p:par>
                                <p:cTn fill="hold" grpId="0" id="7" nodeType="withEffect" presetClass="entr" presetID="1" presetSubtype="0">
                                  <p:stCondLst>
                                    <p:cond delay="0"/>
                                  </p:stCondLst>
                                  <p:childTnLst>
                                    <p:set>
                                      <p:cBhvr>
                                        <p:cTn dur="1" fill="hold" id="8">
                                          <p:stCondLst>
                                            <p:cond delay="0"/>
                                          </p:stCondLst>
                                        </p:cTn>
                                        <p:tgtEl>
                                          <p:spTgt spid="1051773">
                                            <p:txEl>
                                              <p:pRg st="2" end="2"/>
                                            </p:txEl>
                                          </p:spTgt>
                                        </p:tgtEl>
                                        <p:attrNameLst>
                                          <p:attrName>style.visibility</p:attrName>
                                        </p:attrNameLst>
                                      </p:cBhvr>
                                      <p:to>
                                        <p:strVal val="visible"/>
                                      </p:to>
                                    </p:set>
                                  </p:childTnLst>
                                </p:cTn>
                              </p:par>
                              <p:par>
                                <p:cTn fill="hold" grpId="0" id="9" nodeType="withEffect" presetClass="entr" presetID="1" presetSubtype="0">
                                  <p:stCondLst>
                                    <p:cond delay="0"/>
                                  </p:stCondLst>
                                  <p:childTnLst>
                                    <p:set>
                                      <p:cBhvr>
                                        <p:cTn dur="1" fill="hold" id="10">
                                          <p:stCondLst>
                                            <p:cond delay="0"/>
                                          </p:stCondLst>
                                        </p:cTn>
                                        <p:tgtEl>
                                          <p:spTgt spid="1051773">
                                            <p:txEl>
                                              <p:pRg st="3" end="3"/>
                                            </p:txEl>
                                          </p:spTgt>
                                        </p:tgtEl>
                                        <p:attrNameLst>
                                          <p:attrName>style.visibility</p:attrName>
                                        </p:attrNameLst>
                                      </p:cBhvr>
                                      <p:to>
                                        <p:strVal val="visible"/>
                                      </p:to>
                                    </p:set>
                                  </p:childTnLst>
                                </p:cTn>
                              </p:par>
                              <p:par>
                                <p:cTn fill="hold" grpId="0" id="11" nodeType="withEffect" presetClass="entr" presetID="1" presetSubtype="0">
                                  <p:stCondLst>
                                    <p:cond delay="0"/>
                                  </p:stCondLst>
                                  <p:childTnLst>
                                    <p:set>
                                      <p:cBhvr>
                                        <p:cTn dur="1" fill="hold" id="12">
                                          <p:stCondLst>
                                            <p:cond delay="0"/>
                                          </p:stCondLst>
                                        </p:cTn>
                                        <p:tgtEl>
                                          <p:spTgt spid="10517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77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581" name=""/>
        <p:cNvGrpSpPr/>
        <p:nvPr/>
      </p:nvGrpSpPr>
      <p:grpSpPr>
        <a:xfrm>
          <a:off x="0" y="0"/>
          <a:ext cx="0" cy="0"/>
          <a:chOff x="0" y="0"/>
          <a:chExt cx="0" cy="0"/>
        </a:xfrm>
      </p:grpSpPr>
      <p:sp>
        <p:nvSpPr>
          <p:cNvPr id="1051774" name="标题 1"/>
          <p:cNvSpPr>
            <a:spLocks noGrp="1"/>
          </p:cNvSpPr>
          <p:nvPr>
            <p:ph type="title"/>
          </p:nvPr>
        </p:nvSpPr>
        <p:spPr/>
        <p:txBody>
          <a:bodyPr/>
          <a:p>
            <a:pPr algn="ctr"/>
            <a:r>
              <a:rPr altLang="zh-CN" dirty="0" lang="zh-CN"/>
              <a:t>监测网络的</a:t>
            </a:r>
            <a:r>
              <a:rPr altLang="zh-CN" dirty="0" lang="zh-CN" smtClean="0"/>
              <a:t>拥塞</a:t>
            </a:r>
            <a:r>
              <a:rPr altLang="en-US" dirty="0" lang="zh-CN" smtClean="0"/>
              <a:t>的指标</a:t>
            </a:r>
            <a:endParaRPr altLang="en-US" dirty="0" lang="zh-CN"/>
          </a:p>
        </p:txBody>
      </p:sp>
      <p:sp>
        <p:nvSpPr>
          <p:cNvPr id="1051775" name="内容占位符 2"/>
          <p:cNvSpPr>
            <a:spLocks noGrp="1"/>
          </p:cNvSpPr>
          <p:nvPr>
            <p:ph idx="1"/>
          </p:nvPr>
        </p:nvSpPr>
        <p:spPr/>
        <p:txBody>
          <a:bodyPr/>
          <a:p>
            <a:r>
              <a:rPr altLang="zh-CN" dirty="0" lang="zh-CN" smtClean="0"/>
              <a:t>主要指标</a:t>
            </a:r>
            <a:r>
              <a:rPr altLang="en-US" dirty="0" lang="zh-CN" smtClean="0"/>
              <a:t>有：</a:t>
            </a:r>
            <a:endParaRPr altLang="zh-CN" dirty="0" lang="en-US" smtClean="0"/>
          </a:p>
          <a:p>
            <a:pPr lvl="1"/>
            <a:r>
              <a:rPr altLang="zh-CN" dirty="0" lang="zh-CN" smtClean="0"/>
              <a:t>由于</a:t>
            </a:r>
            <a:r>
              <a:rPr altLang="zh-CN" dirty="0" lang="zh-CN"/>
              <a:t>缺少缓存空间而被丢弃的分组的</a:t>
            </a:r>
            <a:r>
              <a:rPr altLang="zh-CN" dirty="0" lang="zh-CN" smtClean="0"/>
              <a:t>百分数</a:t>
            </a:r>
            <a:r>
              <a:rPr altLang="en-US" dirty="0" lang="zh-CN" smtClean="0"/>
              <a:t>；</a:t>
            </a:r>
            <a:endParaRPr altLang="zh-CN" dirty="0" lang="en-US" smtClean="0"/>
          </a:p>
          <a:p>
            <a:pPr lvl="1"/>
            <a:r>
              <a:rPr altLang="zh-CN" dirty="0" lang="zh-CN" smtClean="0"/>
              <a:t>平均队列长度</a:t>
            </a:r>
            <a:r>
              <a:rPr altLang="en-US" dirty="0" lang="zh-CN" smtClean="0"/>
              <a:t>；</a:t>
            </a:r>
            <a:endParaRPr altLang="zh-CN" dirty="0" lang="en-US" smtClean="0"/>
          </a:p>
          <a:p>
            <a:pPr lvl="1"/>
            <a:r>
              <a:rPr altLang="zh-CN" dirty="0" lang="zh-CN" smtClean="0"/>
              <a:t>超时</a:t>
            </a:r>
            <a:r>
              <a:rPr altLang="zh-CN" dirty="0" lang="zh-CN"/>
              <a:t>重传的分组</a:t>
            </a:r>
            <a:r>
              <a:rPr altLang="zh-CN" dirty="0" lang="zh-CN" smtClean="0"/>
              <a:t>数</a:t>
            </a:r>
            <a:r>
              <a:rPr altLang="en-US" dirty="0" lang="zh-CN" smtClean="0"/>
              <a:t>；</a:t>
            </a:r>
            <a:endParaRPr altLang="zh-CN" dirty="0" lang="en-US" smtClean="0"/>
          </a:p>
          <a:p>
            <a:pPr lvl="1"/>
            <a:r>
              <a:rPr altLang="zh-CN" dirty="0" lang="zh-CN" smtClean="0"/>
              <a:t>平均</a:t>
            </a:r>
            <a:r>
              <a:rPr altLang="zh-CN" dirty="0" lang="zh-CN"/>
              <a:t>分组</a:t>
            </a:r>
            <a:r>
              <a:rPr altLang="zh-CN" dirty="0" lang="zh-CN" smtClean="0"/>
              <a:t>时延</a:t>
            </a:r>
            <a:r>
              <a:rPr altLang="en-US" dirty="0" lang="zh-CN" smtClean="0"/>
              <a:t>；</a:t>
            </a:r>
            <a:endParaRPr altLang="zh-CN" dirty="0" lang="en-US" smtClean="0"/>
          </a:p>
          <a:p>
            <a:pPr lvl="1"/>
            <a:r>
              <a:rPr altLang="zh-CN" dirty="0" lang="zh-CN" smtClean="0"/>
              <a:t>分组</a:t>
            </a:r>
            <a:r>
              <a:rPr altLang="zh-CN" dirty="0" lang="zh-CN"/>
              <a:t>时延的标准差，等等</a:t>
            </a:r>
            <a:r>
              <a:rPr altLang="zh-CN" dirty="0" lang="zh-CN" smtClean="0"/>
              <a:t>。</a:t>
            </a:r>
            <a:endParaRPr altLang="zh-CN" dirty="0" lang="en-US" smtClean="0"/>
          </a:p>
          <a:p>
            <a:r>
              <a:rPr altLang="zh-CN" dirty="0" lang="zh-CN" smtClean="0"/>
              <a:t>上述</a:t>
            </a:r>
            <a:r>
              <a:rPr altLang="zh-CN" dirty="0" lang="zh-CN"/>
              <a:t>这些指标的上升都标志着拥塞的增长。</a:t>
            </a:r>
            <a:endParaRPr altLang="en-US" dirty="0" 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582" name=""/>
        <p:cNvGrpSpPr/>
        <p:nvPr/>
      </p:nvGrpSpPr>
      <p:grpSpPr>
        <a:xfrm>
          <a:off x="0" y="0"/>
          <a:ext cx="0" cy="0"/>
          <a:chOff x="0" y="0"/>
          <a:chExt cx="0" cy="0"/>
        </a:xfrm>
      </p:grpSpPr>
      <p:sp>
        <p:nvSpPr>
          <p:cNvPr id="1051776" name="Rectangle 2"/>
          <p:cNvSpPr>
            <a:spLocks noGrp="1" noChangeArrowheads="1"/>
          </p:cNvSpPr>
          <p:nvPr>
            <p:ph type="title"/>
          </p:nvPr>
        </p:nvSpPr>
        <p:spPr/>
        <p:txBody>
          <a:bodyPr/>
          <a:p>
            <a:r>
              <a:rPr altLang="zh-CN" dirty="0" lang="en-US"/>
              <a:t>5.8.2  </a:t>
            </a:r>
            <a:r>
              <a:rPr altLang="zh-CN" dirty="0" lang="en-US" smtClean="0"/>
              <a:t>TCP </a:t>
            </a:r>
            <a:r>
              <a:rPr altLang="zh-CN" dirty="0" lang="zh-CN" smtClean="0"/>
              <a:t>的</a:t>
            </a:r>
            <a:r>
              <a:rPr altLang="zh-CN" dirty="0" lang="zh-CN"/>
              <a:t>拥塞控制方法</a:t>
            </a:r>
            <a:endParaRPr altLang="zh-CN" dirty="0" lang="zh-CN"/>
          </a:p>
        </p:txBody>
      </p:sp>
      <p:sp>
        <p:nvSpPr>
          <p:cNvPr id="1051777" name="Rectangle 3"/>
          <p:cNvSpPr>
            <a:spLocks noGrp="1" noChangeArrowheads="1"/>
          </p:cNvSpPr>
          <p:nvPr>
            <p:ph type="body" idx="1"/>
          </p:nvPr>
        </p:nvSpPr>
        <p:spPr/>
        <p:txBody>
          <a:bodyPr/>
          <a:p>
            <a:r>
              <a:rPr altLang="zh-CN" dirty="0" sz="2800" lang="en-US" smtClean="0"/>
              <a:t>TCP </a:t>
            </a:r>
            <a:r>
              <a:rPr altLang="en-US" dirty="0" sz="2800" lang="zh-CN" smtClean="0"/>
              <a:t>采用</a:t>
            </a:r>
            <a:r>
              <a:rPr altLang="en-US" dirty="0" sz="2800" lang="zh-CN">
                <a:solidFill>
                  <a:srgbClr val="FF0000"/>
                </a:solidFill>
              </a:rPr>
              <a:t>基于窗口的</a:t>
            </a:r>
            <a:r>
              <a:rPr altLang="en-US" dirty="0" sz="2800" lang="zh-CN" smtClean="0">
                <a:solidFill>
                  <a:srgbClr val="FF0000"/>
                </a:solidFill>
              </a:rPr>
              <a:t>方法</a:t>
            </a:r>
            <a:r>
              <a:rPr altLang="en-US" dirty="0" sz="2800" lang="zh-CN" smtClean="0"/>
              <a:t>进行拥塞控制。该方法属于闭环控制方法。</a:t>
            </a:r>
            <a:endParaRPr altLang="en-US" dirty="0" sz="2800" lang="zh-CN" smtClean="0"/>
          </a:p>
          <a:p>
            <a:pPr eaLnBrk="1" hangingPunct="1"/>
            <a:r>
              <a:rPr altLang="zh-CN" dirty="0" sz="2800" lang="en-US" smtClean="0"/>
              <a:t>TCP</a:t>
            </a:r>
            <a:r>
              <a:rPr altLang="en-US" dirty="0" sz="2800" lang="zh-CN" smtClean="0"/>
              <a:t>发送方维持一个</a:t>
            </a:r>
            <a:r>
              <a:rPr altLang="en-US" dirty="0" sz="2800" lang="zh-CN" smtClean="0">
                <a:solidFill>
                  <a:srgbClr val="FF0000"/>
                </a:solidFill>
              </a:rPr>
              <a:t>拥塞窗口 </a:t>
            </a:r>
            <a:r>
              <a:rPr altLang="zh-CN" dirty="0" sz="2800" lang="en-US" smtClean="0">
                <a:solidFill>
                  <a:srgbClr val="FF0000"/>
                </a:solidFill>
              </a:rPr>
              <a:t>CWND</a:t>
            </a:r>
            <a:r>
              <a:rPr altLang="zh-CN" dirty="0" sz="2800" lang="en-US" smtClean="0">
                <a:solidFill>
                  <a:srgbClr val="0000FF"/>
                </a:solidFill>
              </a:rPr>
              <a:t> </a:t>
            </a:r>
            <a:r>
              <a:rPr altLang="zh-CN" dirty="0" sz="2800" lang="en-US" smtClean="0"/>
              <a:t>(Congestion Window)</a:t>
            </a:r>
            <a:endParaRPr altLang="en-US" dirty="0" sz="2800" lang="zh-CN" smtClean="0"/>
          </a:p>
          <a:p>
            <a:pPr lvl="1"/>
            <a:r>
              <a:rPr altLang="zh-CN" dirty="0" sz="2400" lang="zh-CN" smtClean="0"/>
              <a:t>拥塞</a:t>
            </a:r>
            <a:r>
              <a:rPr altLang="zh-CN" dirty="0" sz="2400" lang="zh-CN"/>
              <a:t>窗口的大小取决于网络的拥塞程度，并且动态地在变化。</a:t>
            </a:r>
            <a:endParaRPr altLang="en-US" dirty="0" sz="2400" lang="zh-CN" smtClean="0"/>
          </a:p>
          <a:p>
            <a:pPr eaLnBrk="1" hangingPunct="1" lvl="1"/>
            <a:r>
              <a:rPr altLang="en-US" dirty="0" sz="2400" lang="zh-CN" smtClean="0"/>
              <a:t>发送端利用</a:t>
            </a:r>
            <a:r>
              <a:rPr altLang="en-US" dirty="0" sz="2400" lang="zh-CN" smtClean="0">
                <a:solidFill>
                  <a:srgbClr val="FF0000"/>
                </a:solidFill>
              </a:rPr>
              <a:t>拥塞窗口</a:t>
            </a:r>
            <a:r>
              <a:rPr altLang="en-US" dirty="0" sz="2400" lang="zh-CN" smtClean="0"/>
              <a:t>根据网络的拥塞情况调整发送的数据量。</a:t>
            </a:r>
            <a:endParaRPr altLang="zh-CN" dirty="0" sz="2400" lang="en-US" smtClean="0"/>
          </a:p>
          <a:p>
            <a:pPr eaLnBrk="1" hangingPunct="1" lvl="1"/>
            <a:r>
              <a:rPr altLang="en-US" dirty="0" sz="2400" lang="zh-CN" smtClean="0"/>
              <a:t>所以，发送窗口大小不仅取决于接收方公告的接收窗口，还取决于网络的拥塞状况，所以真正的发送窗口值为：</a:t>
            </a:r>
            <a:endParaRPr altLang="en-US" dirty="0" sz="2400" lang="zh-CN" smtClean="0"/>
          </a:p>
        </p:txBody>
      </p:sp>
      <p:sp>
        <p:nvSpPr>
          <p:cNvPr id="1051778" name="Rectangle 4"/>
          <p:cNvSpPr>
            <a:spLocks noChangeArrowheads="1"/>
          </p:cNvSpPr>
          <p:nvPr/>
        </p:nvSpPr>
        <p:spPr bwMode="auto">
          <a:xfrm>
            <a:off x="488504" y="5234036"/>
            <a:ext cx="9163050" cy="566309"/>
          </a:xfrm>
          <a:prstGeom prst="rect"/>
          <a:solidFill>
            <a:srgbClr val="FFCC00"/>
          </a:solidFill>
          <a:ln>
            <a:solidFill>
              <a:schemeClr val="tx1"/>
            </a:solidFill>
          </a:ln>
        </p:spPr>
        <p:txBody>
          <a:bodyPr anchor="ctr" wrap="square">
            <a:spAutoFit/>
          </a:bodyPr>
          <a:p>
            <a:pPr algn="ctr">
              <a:lnSpc>
                <a:spcPct val="110000"/>
              </a:lnSpc>
            </a:pPr>
            <a:r>
              <a:rPr altLang="en-US" b="1" dirty="0" sz="2800" lang="zh-CN" smtClean="0">
                <a:solidFill>
                  <a:srgbClr val="000099"/>
                </a:solidFill>
                <a:latin typeface="+mn-lt"/>
                <a:ea typeface="黑体" panose="02010609060101010101" pitchFamily="2" charset="-122"/>
              </a:rPr>
              <a:t>真正的发送</a:t>
            </a:r>
            <a:r>
              <a:rPr altLang="en-US" b="1" dirty="0" sz="2800" lang="zh-CN">
                <a:solidFill>
                  <a:srgbClr val="000099"/>
                </a:solidFill>
                <a:latin typeface="+mn-lt"/>
                <a:ea typeface="黑体" panose="02010609060101010101" pitchFamily="2" charset="-122"/>
              </a:rPr>
              <a:t>窗口</a:t>
            </a:r>
            <a:r>
              <a:rPr altLang="en-US" b="1" dirty="0" sz="2800" lang="zh-CN" smtClean="0">
                <a:solidFill>
                  <a:srgbClr val="000099"/>
                </a:solidFill>
                <a:latin typeface="+mn-lt"/>
                <a:ea typeface="黑体" panose="02010609060101010101" pitchFamily="2" charset="-122"/>
              </a:rPr>
              <a:t>值 </a:t>
            </a:r>
            <a:r>
              <a:rPr altLang="zh-CN" b="1" dirty="0" sz="2800" lang="en-US" smtClean="0">
                <a:solidFill>
                  <a:srgbClr val="000099"/>
                </a:solidFill>
                <a:latin typeface="+mn-lt"/>
                <a:ea typeface="黑体" panose="02010609060101010101" pitchFamily="2" charset="-122"/>
              </a:rPr>
              <a:t>=</a:t>
            </a:r>
            <a:r>
              <a:rPr altLang="en-US" b="1" dirty="0" sz="2800" lang="zh-CN" smtClean="0">
                <a:solidFill>
                  <a:srgbClr val="000099"/>
                </a:solidFill>
                <a:latin typeface="+mn-lt"/>
                <a:ea typeface="黑体" panose="02010609060101010101" pitchFamily="2" charset="-122"/>
              </a:rPr>
              <a:t> </a:t>
            </a:r>
            <a:r>
              <a:rPr altLang="zh-CN" b="1" dirty="0" sz="2800" lang="en-US" smtClean="0">
                <a:solidFill>
                  <a:srgbClr val="000099"/>
                </a:solidFill>
                <a:latin typeface="+mn-lt"/>
                <a:ea typeface="黑体" panose="02010609060101010101" pitchFamily="2" charset="-122"/>
              </a:rPr>
              <a:t>Min</a:t>
            </a:r>
            <a:r>
              <a:rPr altLang="zh-CN" b="1" dirty="0" sz="2800" lang="en-US">
                <a:solidFill>
                  <a:srgbClr val="000099"/>
                </a:solidFill>
                <a:latin typeface="+mn-lt"/>
                <a:ea typeface="黑体" panose="02010609060101010101" pitchFamily="2" charset="-122"/>
              </a:rPr>
              <a:t>(</a:t>
            </a:r>
            <a:r>
              <a:rPr altLang="en-US" b="1" dirty="0" sz="2800" lang="zh-CN">
                <a:solidFill>
                  <a:srgbClr val="000099"/>
                </a:solidFill>
                <a:latin typeface="+mn-lt"/>
                <a:ea typeface="黑体" panose="02010609060101010101" pitchFamily="2" charset="-122"/>
              </a:rPr>
              <a:t>公告窗口值，拥塞窗口值</a:t>
            </a:r>
            <a:r>
              <a:rPr altLang="zh-CN" b="1" dirty="0" sz="2800" lang="en-US">
                <a:solidFill>
                  <a:srgbClr val="000099"/>
                </a:solidFill>
                <a:latin typeface="+mn-lt"/>
                <a:ea typeface="黑体" panose="02010609060101010101" pitchFamily="2" charset="-122"/>
              </a:rPr>
              <a:t>)</a:t>
            </a:r>
            <a:endParaRPr altLang="zh-CN" b="1" dirty="0" sz="2800" lang="en-US">
              <a:solidFill>
                <a:srgbClr val="000099"/>
              </a:solidFill>
              <a:latin typeface="+mn-lt"/>
              <a:ea typeface="黑体" panose="0201060906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583" name=""/>
        <p:cNvGrpSpPr/>
        <p:nvPr/>
      </p:nvGrpSpPr>
      <p:grpSpPr>
        <a:xfrm>
          <a:off x="0" y="0"/>
          <a:ext cx="0" cy="0"/>
          <a:chOff x="0" y="0"/>
          <a:chExt cx="0" cy="0"/>
        </a:xfrm>
      </p:grpSpPr>
      <p:sp>
        <p:nvSpPr>
          <p:cNvPr id="1051779" name="Rectangle 2"/>
          <p:cNvSpPr>
            <a:spLocks noGrp="1" noChangeArrowheads="1"/>
          </p:cNvSpPr>
          <p:nvPr>
            <p:ph type="title"/>
          </p:nvPr>
        </p:nvSpPr>
        <p:spPr/>
        <p:txBody>
          <a:bodyPr/>
          <a:p>
            <a:pPr algn="ctr"/>
            <a:r>
              <a:rPr altLang="zh-CN" dirty="0" lang="zh-CN"/>
              <a:t>控制拥塞窗口的原则</a:t>
            </a:r>
            <a:endParaRPr altLang="en-US" dirty="0" lang="zh-CN" smtClean="0"/>
          </a:p>
        </p:txBody>
      </p:sp>
      <p:sp>
        <p:nvSpPr>
          <p:cNvPr id="1051780" name="Rectangle 3"/>
          <p:cNvSpPr>
            <a:spLocks noGrp="1" noChangeArrowheads="1"/>
          </p:cNvSpPr>
          <p:nvPr>
            <p:ph type="body" idx="1"/>
          </p:nvPr>
        </p:nvSpPr>
        <p:spPr/>
        <p:txBody>
          <a:bodyPr/>
          <a:p>
            <a:r>
              <a:rPr altLang="zh-CN" dirty="0" lang="zh-CN" smtClean="0"/>
              <a:t>只要</a:t>
            </a:r>
            <a:r>
              <a:rPr altLang="zh-CN" dirty="0" lang="zh-CN"/>
              <a:t>网络没有出现拥塞，拥塞窗口就可以再增大一些，以便把更多的分组发送出去，这样就可以提高网络的利用率</a:t>
            </a:r>
            <a:r>
              <a:rPr altLang="zh-CN" dirty="0" lang="zh-CN" smtClean="0"/>
              <a:t>。</a:t>
            </a:r>
            <a:endParaRPr altLang="zh-CN" dirty="0" lang="en-US" smtClean="0"/>
          </a:p>
          <a:p>
            <a:r>
              <a:rPr altLang="zh-CN" dirty="0" lang="zh-CN" smtClean="0"/>
              <a:t>但</a:t>
            </a:r>
            <a:r>
              <a:rPr altLang="zh-CN" dirty="0" lang="zh-CN"/>
              <a:t>只要网络出现拥塞或有可能出现拥塞，就必须把拥塞窗口减小一些，以减少注入到网络中的分组数，以便缓解网络出现的拥塞。</a:t>
            </a:r>
            <a:endParaRPr altLang="en-US" dirty="0" lang="zh-CN" smtClean="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584" name=""/>
        <p:cNvGrpSpPr/>
        <p:nvPr/>
      </p:nvGrpSpPr>
      <p:grpSpPr>
        <a:xfrm>
          <a:off x="0" y="0"/>
          <a:ext cx="0" cy="0"/>
          <a:chOff x="0" y="0"/>
          <a:chExt cx="0" cy="0"/>
        </a:xfrm>
      </p:grpSpPr>
      <p:sp>
        <p:nvSpPr>
          <p:cNvPr id="1051781" name="Rectangle 2"/>
          <p:cNvSpPr>
            <a:spLocks noGrp="1" noChangeArrowheads="1"/>
          </p:cNvSpPr>
          <p:nvPr>
            <p:ph type="title"/>
          </p:nvPr>
        </p:nvSpPr>
        <p:spPr/>
        <p:txBody>
          <a:bodyPr/>
          <a:p>
            <a:pPr algn="ctr" eaLnBrk="1" hangingPunct="1"/>
            <a:r>
              <a:rPr altLang="en-US" dirty="0" lang="zh-CN" smtClean="0"/>
              <a:t>拥塞的判断</a:t>
            </a:r>
            <a:endParaRPr altLang="en-US" dirty="0" lang="zh-CN" smtClean="0"/>
          </a:p>
        </p:txBody>
      </p:sp>
      <p:sp>
        <p:nvSpPr>
          <p:cNvPr id="1051782" name="Rectangle 3"/>
          <p:cNvSpPr>
            <a:spLocks noGrp="1" noChangeArrowheads="1"/>
          </p:cNvSpPr>
          <p:nvPr>
            <p:ph type="body" idx="1"/>
          </p:nvPr>
        </p:nvSpPr>
        <p:spPr/>
        <p:txBody>
          <a:bodyPr/>
          <a:p>
            <a:r>
              <a:rPr altLang="en-US" dirty="0" lang="zh-CN" smtClean="0">
                <a:solidFill>
                  <a:srgbClr val="FF0000"/>
                </a:solidFill>
              </a:rPr>
              <a:t>重传定时器超时</a:t>
            </a:r>
            <a:endParaRPr altLang="zh-CN" dirty="0" lang="en-US" smtClean="0">
              <a:solidFill>
                <a:srgbClr val="FF0000"/>
              </a:solidFill>
            </a:endParaRPr>
          </a:p>
          <a:p>
            <a:pPr lvl="1"/>
            <a:r>
              <a:rPr altLang="zh-CN" dirty="0" lang="zh-CN"/>
              <a:t>现在通信线路的传输质量一般都很好，因传输出差错而丢弃分组的概率是很小的（远</a:t>
            </a:r>
            <a:r>
              <a:rPr altLang="zh-CN" dirty="0" lang="zh-CN" smtClean="0"/>
              <a:t>小于</a:t>
            </a:r>
            <a:r>
              <a:rPr altLang="zh-CN" dirty="0" lang="en-US" smtClean="0"/>
              <a:t> 1 </a:t>
            </a:r>
            <a:r>
              <a:rPr altLang="zh-CN" dirty="0" lang="en-US"/>
              <a:t>%</a:t>
            </a:r>
            <a:r>
              <a:rPr altLang="zh-CN" dirty="0" lang="zh-CN"/>
              <a:t>）</a:t>
            </a:r>
            <a:r>
              <a:rPr altLang="zh-CN" dirty="0" lang="zh-CN" smtClean="0"/>
              <a:t>。</a:t>
            </a:r>
            <a:r>
              <a:rPr altLang="zh-CN" dirty="0" lang="zh-CN"/>
              <a:t>只要出现了超时，就可以猜想网络可能出现了拥塞。</a:t>
            </a:r>
            <a:endParaRPr altLang="zh-CN" dirty="0" lang="en-US" smtClean="0"/>
          </a:p>
          <a:p>
            <a:r>
              <a:rPr altLang="en-US" dirty="0" lang="zh-CN" smtClean="0">
                <a:solidFill>
                  <a:srgbClr val="FF0000"/>
                </a:solidFill>
              </a:rPr>
              <a:t>收到三个相同（重复）的 </a:t>
            </a:r>
            <a:r>
              <a:rPr altLang="zh-CN" dirty="0" lang="en-US" smtClean="0">
                <a:solidFill>
                  <a:srgbClr val="FF0000"/>
                </a:solidFill>
              </a:rPr>
              <a:t>ACK</a:t>
            </a:r>
            <a:endParaRPr altLang="zh-CN" dirty="0" lang="en-US" smtClean="0">
              <a:solidFill>
                <a:srgbClr val="FF0000"/>
              </a:solidFill>
            </a:endParaRPr>
          </a:p>
          <a:p>
            <a:pPr lvl="1"/>
            <a:r>
              <a:rPr altLang="zh-CN" dirty="0" lang="zh-CN"/>
              <a:t>个别报文段会在网络中丢失</a:t>
            </a:r>
            <a:r>
              <a:rPr altLang="zh-CN" dirty="0" lang="zh-CN" smtClean="0"/>
              <a:t>，</a:t>
            </a:r>
            <a:r>
              <a:rPr altLang="en-US" dirty="0" lang="zh-CN" smtClean="0"/>
              <a:t>预示可能会出现拥塞（</a:t>
            </a:r>
            <a:r>
              <a:rPr altLang="zh-CN" dirty="0" lang="zh-CN" smtClean="0"/>
              <a:t>实际未</a:t>
            </a:r>
            <a:r>
              <a:rPr altLang="zh-CN" dirty="0" lang="zh-CN"/>
              <a:t>发生</a:t>
            </a:r>
            <a:r>
              <a:rPr altLang="zh-CN" dirty="0" lang="zh-CN" smtClean="0"/>
              <a:t>拥塞</a:t>
            </a:r>
            <a:r>
              <a:rPr altLang="en-US" dirty="0" lang="zh-CN" smtClean="0"/>
              <a:t>），因此可以尽快采取控制措施，避免拥塞。</a:t>
            </a:r>
            <a:endParaRPr altLang="zh-CN" dirty="0" lang="en-US" smtClean="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585" name=""/>
        <p:cNvGrpSpPr/>
        <p:nvPr/>
      </p:nvGrpSpPr>
      <p:grpSpPr>
        <a:xfrm>
          <a:off x="0" y="0"/>
          <a:ext cx="0" cy="0"/>
          <a:chOff x="0" y="0"/>
          <a:chExt cx="0" cy="0"/>
        </a:xfrm>
      </p:grpSpPr>
      <p:sp>
        <p:nvSpPr>
          <p:cNvPr id="1051783" name="Rectangle 2"/>
          <p:cNvSpPr>
            <a:spLocks noGrp="1" noChangeArrowheads="1"/>
          </p:cNvSpPr>
          <p:nvPr>
            <p:ph type="title"/>
          </p:nvPr>
        </p:nvSpPr>
        <p:spPr/>
        <p:txBody>
          <a:bodyPr/>
          <a:p>
            <a:pPr algn="ctr" eaLnBrk="1" hangingPunct="1"/>
            <a:r>
              <a:rPr altLang="zh-CN" dirty="0" lang="en-US" smtClean="0"/>
              <a:t>TCP</a:t>
            </a:r>
            <a:r>
              <a:rPr altLang="en-US" dirty="0" lang="zh-CN" smtClean="0"/>
              <a:t>拥塞控制算法</a:t>
            </a:r>
            <a:endParaRPr altLang="en-US" dirty="0" lang="zh-CN" smtClean="0"/>
          </a:p>
        </p:txBody>
      </p:sp>
      <p:sp>
        <p:nvSpPr>
          <p:cNvPr id="1051784" name="Rectangle 3"/>
          <p:cNvSpPr>
            <a:spLocks noGrp="1" noChangeArrowheads="1"/>
          </p:cNvSpPr>
          <p:nvPr>
            <p:ph type="body" idx="1"/>
          </p:nvPr>
        </p:nvSpPr>
        <p:spPr/>
        <p:txBody>
          <a:bodyPr/>
          <a:p>
            <a:r>
              <a:rPr altLang="zh-CN" dirty="0" lang="zh-CN"/>
              <a:t>四</a:t>
            </a:r>
            <a:r>
              <a:rPr altLang="zh-CN" dirty="0" lang="zh-CN" smtClean="0"/>
              <a:t>种</a:t>
            </a:r>
            <a:r>
              <a:rPr altLang="en-US" dirty="0" lang="zh-CN" smtClean="0"/>
              <a:t>（</a:t>
            </a:r>
            <a:r>
              <a:rPr altLang="zh-CN" dirty="0" lang="en-US"/>
              <a:t> RFC 5681</a:t>
            </a:r>
            <a:r>
              <a:rPr altLang="zh-CN" dirty="0" lang="zh-CN"/>
              <a:t>） </a:t>
            </a:r>
            <a:r>
              <a:rPr altLang="en-US" dirty="0" lang="zh-CN" smtClean="0"/>
              <a:t>：</a:t>
            </a:r>
            <a:endParaRPr altLang="zh-CN" dirty="0" lang="en-US" smtClean="0"/>
          </a:p>
          <a:p>
            <a:pPr lvl="1"/>
            <a:r>
              <a:rPr altLang="zh-CN" dirty="0" lang="zh-CN" smtClean="0"/>
              <a:t>慢开始</a:t>
            </a:r>
            <a:r>
              <a:rPr altLang="zh-CN" dirty="0" lang="en-US" smtClean="0"/>
              <a:t> (</a:t>
            </a:r>
            <a:r>
              <a:rPr altLang="zh-CN" dirty="0" lang="en-US"/>
              <a:t>slow-start</a:t>
            </a:r>
            <a:r>
              <a:rPr altLang="zh-CN" dirty="0" lang="en-US" smtClean="0"/>
              <a:t>)</a:t>
            </a:r>
            <a:endParaRPr altLang="zh-CN" dirty="0" lang="en-US" smtClean="0"/>
          </a:p>
          <a:p>
            <a:pPr lvl="1"/>
            <a:r>
              <a:rPr altLang="zh-CN" dirty="0" lang="zh-CN" smtClean="0"/>
              <a:t>拥塞避免</a:t>
            </a:r>
            <a:r>
              <a:rPr altLang="zh-CN" dirty="0" lang="en-US" smtClean="0"/>
              <a:t> (</a:t>
            </a:r>
            <a:r>
              <a:rPr altLang="zh-CN" dirty="0" lang="en-US"/>
              <a:t>congestion avoidance</a:t>
            </a:r>
            <a:r>
              <a:rPr altLang="zh-CN" dirty="0" lang="en-US" smtClean="0"/>
              <a:t>)</a:t>
            </a:r>
            <a:endParaRPr altLang="zh-CN" dirty="0" lang="en-US" smtClean="0"/>
          </a:p>
          <a:p>
            <a:pPr lvl="1"/>
            <a:r>
              <a:rPr altLang="zh-CN" dirty="0" lang="zh-CN" smtClean="0"/>
              <a:t>快重传</a:t>
            </a:r>
            <a:r>
              <a:rPr altLang="zh-CN" dirty="0" lang="en-US" smtClean="0"/>
              <a:t> (</a:t>
            </a:r>
            <a:r>
              <a:rPr altLang="zh-CN" dirty="0" lang="en-US"/>
              <a:t>fast retransmit</a:t>
            </a:r>
            <a:r>
              <a:rPr altLang="zh-CN" dirty="0" lang="en-US" smtClean="0"/>
              <a:t>)</a:t>
            </a:r>
            <a:endParaRPr altLang="zh-CN" dirty="0" lang="en-US" smtClean="0"/>
          </a:p>
          <a:p>
            <a:pPr lvl="1"/>
            <a:r>
              <a:rPr altLang="zh-CN" dirty="0" lang="zh-CN" smtClean="0"/>
              <a:t>快恢复</a:t>
            </a:r>
            <a:r>
              <a:rPr altLang="zh-CN" dirty="0" lang="en-US" smtClean="0"/>
              <a:t> (</a:t>
            </a:r>
            <a:r>
              <a:rPr altLang="zh-CN" dirty="0" lang="en-US"/>
              <a:t>fast recovery)</a:t>
            </a:r>
            <a:endParaRPr altLang="en-US" dirty="0" lang="zh-CN"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586" name=""/>
        <p:cNvGrpSpPr/>
        <p:nvPr/>
      </p:nvGrpSpPr>
      <p:grpSpPr>
        <a:xfrm>
          <a:off x="0" y="0"/>
          <a:ext cx="0" cy="0"/>
          <a:chOff x="0" y="0"/>
          <a:chExt cx="0" cy="0"/>
        </a:xfrm>
      </p:grpSpPr>
      <p:sp>
        <p:nvSpPr>
          <p:cNvPr id="1051785" name="Rectangle 2"/>
          <p:cNvSpPr>
            <a:spLocks noGrp="1" noChangeArrowheads="1"/>
          </p:cNvSpPr>
          <p:nvPr>
            <p:ph type="title"/>
          </p:nvPr>
        </p:nvSpPr>
        <p:spPr/>
        <p:txBody>
          <a:bodyPr/>
          <a:p>
            <a:pPr algn="ctr" eaLnBrk="1" hangingPunct="1"/>
            <a:r>
              <a:rPr altLang="en-US" dirty="0" lang="zh-CN" smtClean="0"/>
              <a:t>慢开始 </a:t>
            </a:r>
            <a:r>
              <a:rPr altLang="zh-CN" dirty="0" lang="en-US" smtClean="0"/>
              <a:t>(Slow start)</a:t>
            </a:r>
            <a:endParaRPr altLang="zh-CN" dirty="0" lang="en-US" smtClean="0"/>
          </a:p>
        </p:txBody>
      </p:sp>
      <p:sp>
        <p:nvSpPr>
          <p:cNvPr id="1051786" name="Rectangle 3"/>
          <p:cNvSpPr>
            <a:spLocks noGrp="1" noChangeArrowheads="1"/>
          </p:cNvSpPr>
          <p:nvPr>
            <p:ph type="body" idx="1"/>
          </p:nvPr>
        </p:nvSpPr>
        <p:spPr/>
        <p:txBody>
          <a:bodyPr/>
          <a:p>
            <a:pPr eaLnBrk="1" hangingPunct="1"/>
            <a:r>
              <a:rPr altLang="en-US" dirty="0" sz="2800" lang="zh-CN" smtClean="0"/>
              <a:t>用来确定网络的负载能力。</a:t>
            </a:r>
            <a:endParaRPr altLang="zh-CN" dirty="0" sz="2800" lang="en-US" smtClean="0"/>
          </a:p>
          <a:p>
            <a:r>
              <a:rPr altLang="zh-CN" dirty="0" sz="2800" lang="zh-CN">
                <a:solidFill>
                  <a:srgbClr val="FF0000"/>
                </a:solidFill>
              </a:rPr>
              <a:t>算法的</a:t>
            </a:r>
            <a:r>
              <a:rPr altLang="zh-CN" dirty="0" sz="2800" lang="zh-CN" smtClean="0">
                <a:solidFill>
                  <a:srgbClr val="FF0000"/>
                </a:solidFill>
              </a:rPr>
              <a:t>思路</a:t>
            </a:r>
            <a:r>
              <a:rPr altLang="en-US" dirty="0" sz="2800" lang="zh-CN" smtClean="0">
                <a:solidFill>
                  <a:srgbClr val="FF0000"/>
                </a:solidFill>
              </a:rPr>
              <a:t>：</a:t>
            </a:r>
            <a:r>
              <a:rPr altLang="zh-CN" dirty="0" sz="2800" lang="zh-CN">
                <a:solidFill>
                  <a:srgbClr val="FF0000"/>
                </a:solidFill>
              </a:rPr>
              <a:t>由小到大逐渐增大拥塞窗口数值</a:t>
            </a:r>
            <a:r>
              <a:rPr altLang="en-US" dirty="0" sz="2800" lang="zh-CN">
                <a:solidFill>
                  <a:srgbClr val="FF0000"/>
                </a:solidFill>
              </a:rPr>
              <a:t>。</a:t>
            </a:r>
            <a:endParaRPr altLang="zh-CN" dirty="0" sz="2800" lang="en-US">
              <a:solidFill>
                <a:srgbClr val="FF0000"/>
              </a:solidFill>
            </a:endParaRPr>
          </a:p>
          <a:p>
            <a:r>
              <a:rPr altLang="zh-CN" dirty="0" sz="2800" lang="zh-CN">
                <a:solidFill>
                  <a:srgbClr val="0000FF"/>
                </a:solidFill>
              </a:rPr>
              <a:t>初始拥塞</a:t>
            </a:r>
            <a:r>
              <a:rPr altLang="zh-CN" dirty="0" sz="2800" lang="zh-CN" smtClean="0">
                <a:solidFill>
                  <a:srgbClr val="0000FF"/>
                </a:solidFill>
              </a:rPr>
              <a:t>窗口</a:t>
            </a:r>
            <a:r>
              <a:rPr altLang="zh-CN" dirty="0" sz="2800" lang="en-US" smtClean="0">
                <a:solidFill>
                  <a:srgbClr val="0000FF"/>
                </a:solidFill>
              </a:rPr>
              <a:t> </a:t>
            </a:r>
            <a:r>
              <a:rPr altLang="zh-CN" dirty="0" sz="2800" lang="en-US" err="1" smtClean="0">
                <a:solidFill>
                  <a:srgbClr val="0000FF"/>
                </a:solidFill>
              </a:rPr>
              <a:t>cwnd</a:t>
            </a:r>
            <a:r>
              <a:rPr altLang="zh-CN" dirty="0" sz="2800" lang="en-US" smtClean="0">
                <a:solidFill>
                  <a:srgbClr val="0000FF"/>
                </a:solidFill>
              </a:rPr>
              <a:t> </a:t>
            </a:r>
            <a:r>
              <a:rPr altLang="en-US" dirty="0" sz="2800" lang="zh-CN" smtClean="0">
                <a:solidFill>
                  <a:srgbClr val="0000FF"/>
                </a:solidFill>
              </a:rPr>
              <a:t>设置：</a:t>
            </a:r>
            <a:endParaRPr altLang="zh-CN" dirty="0" sz="2800" lang="en-US" smtClean="0">
              <a:solidFill>
                <a:srgbClr val="0000FF"/>
              </a:solidFill>
            </a:endParaRPr>
          </a:p>
          <a:p>
            <a:pPr lvl="1"/>
            <a:r>
              <a:rPr altLang="zh-CN" dirty="0" sz="2400" lang="zh-CN" smtClean="0"/>
              <a:t>旧</a:t>
            </a:r>
            <a:r>
              <a:rPr altLang="zh-CN" dirty="0" sz="2400" lang="zh-CN"/>
              <a:t>的</a:t>
            </a:r>
            <a:r>
              <a:rPr altLang="zh-CN" dirty="0" sz="2400" lang="zh-CN" smtClean="0"/>
              <a:t>规定</a:t>
            </a:r>
            <a:r>
              <a:rPr altLang="en-US" dirty="0" sz="2400" lang="zh-CN" smtClean="0"/>
              <a:t>：</a:t>
            </a:r>
            <a:r>
              <a:rPr altLang="zh-CN" dirty="0" sz="2400" lang="zh-CN" smtClean="0"/>
              <a:t>在</a:t>
            </a:r>
            <a:r>
              <a:rPr altLang="zh-CN" dirty="0" sz="2400" lang="zh-CN"/>
              <a:t>刚刚开始发送报文段时，先把初始拥塞窗口</a:t>
            </a:r>
            <a:r>
              <a:rPr altLang="zh-CN" dirty="0" sz="2400" lang="en-US" err="1" smtClean="0"/>
              <a:t>cwnd</a:t>
            </a:r>
            <a:r>
              <a:rPr altLang="zh-CN" dirty="0" sz="2400" lang="en-US" smtClean="0"/>
              <a:t> </a:t>
            </a:r>
            <a:r>
              <a:rPr altLang="zh-CN" dirty="0" sz="2400" lang="zh-CN" smtClean="0"/>
              <a:t>设置为</a:t>
            </a:r>
            <a:r>
              <a:rPr altLang="zh-CN" dirty="0" sz="2400" lang="en-US" smtClean="0"/>
              <a:t> 1 </a:t>
            </a:r>
            <a:r>
              <a:rPr altLang="zh-CN" dirty="0" sz="2400" lang="zh-CN" smtClean="0"/>
              <a:t>至</a:t>
            </a:r>
            <a:r>
              <a:rPr altLang="zh-CN" dirty="0" sz="2400" lang="en-US" smtClean="0"/>
              <a:t> 2 </a:t>
            </a:r>
            <a:r>
              <a:rPr altLang="zh-CN" dirty="0" sz="2400" lang="zh-CN" smtClean="0"/>
              <a:t>个</a:t>
            </a:r>
            <a:r>
              <a:rPr altLang="zh-CN" dirty="0" sz="2400" lang="zh-CN"/>
              <a:t>发送方的最大报文</a:t>
            </a:r>
            <a:r>
              <a:rPr altLang="zh-CN" dirty="0" sz="2400" lang="zh-CN" smtClean="0"/>
              <a:t>段</a:t>
            </a:r>
            <a:r>
              <a:rPr altLang="zh-CN" dirty="0" sz="2400" lang="en-US" smtClean="0"/>
              <a:t> SMSS </a:t>
            </a:r>
            <a:r>
              <a:rPr altLang="zh-CN" dirty="0" sz="2400" lang="en-US"/>
              <a:t>(Sender Maximum Segment Size</a:t>
            </a:r>
            <a:r>
              <a:rPr altLang="zh-CN" dirty="0" sz="2400" lang="en-US" smtClean="0"/>
              <a:t>) </a:t>
            </a:r>
            <a:r>
              <a:rPr altLang="zh-CN" dirty="0" sz="2400" lang="zh-CN" smtClean="0"/>
              <a:t>的数值</a:t>
            </a:r>
            <a:r>
              <a:rPr altLang="en-US" dirty="0" sz="2400" lang="zh-CN" smtClean="0"/>
              <a:t>。</a:t>
            </a:r>
            <a:endParaRPr altLang="zh-CN" dirty="0" sz="2400" lang="en-US" smtClean="0"/>
          </a:p>
          <a:p>
            <a:pPr lvl="1"/>
            <a:r>
              <a:rPr altLang="zh-CN" dirty="0" sz="2400" lang="zh-CN" smtClean="0"/>
              <a:t>新的</a:t>
            </a:r>
            <a:r>
              <a:rPr altLang="zh-CN" dirty="0" sz="2400" lang="en-US" smtClean="0"/>
              <a:t> RFC 5681 </a:t>
            </a:r>
            <a:r>
              <a:rPr altLang="zh-CN" dirty="0" sz="2400" lang="zh-CN" smtClean="0"/>
              <a:t>把</a:t>
            </a:r>
            <a:r>
              <a:rPr altLang="zh-CN" dirty="0" sz="2400" lang="zh-CN"/>
              <a:t>初始拥塞</a:t>
            </a:r>
            <a:r>
              <a:rPr altLang="zh-CN" dirty="0" sz="2400" lang="zh-CN" smtClean="0"/>
              <a:t>窗口</a:t>
            </a:r>
            <a:r>
              <a:rPr altLang="zh-CN" dirty="0" sz="2400" lang="en-US" smtClean="0"/>
              <a:t> </a:t>
            </a:r>
            <a:r>
              <a:rPr altLang="zh-CN" dirty="0" sz="2400" lang="en-US" err="1" smtClean="0"/>
              <a:t>cwnd</a:t>
            </a:r>
            <a:r>
              <a:rPr altLang="zh-CN" dirty="0" sz="2400" lang="en-US" smtClean="0"/>
              <a:t> </a:t>
            </a:r>
            <a:r>
              <a:rPr altLang="zh-CN" dirty="0" sz="2400" lang="zh-CN" smtClean="0"/>
              <a:t>设置</a:t>
            </a:r>
            <a:r>
              <a:rPr altLang="zh-CN" dirty="0" sz="2400" lang="zh-CN"/>
              <a:t>为不超过</a:t>
            </a:r>
            <a:r>
              <a:rPr altLang="zh-CN" dirty="0" sz="2400" lang="en-US"/>
              <a:t>2</a:t>
            </a:r>
            <a:r>
              <a:rPr altLang="zh-CN" dirty="0" sz="2400" lang="zh-CN"/>
              <a:t>至</a:t>
            </a:r>
            <a:r>
              <a:rPr altLang="zh-CN" dirty="0" sz="2400" lang="en-US"/>
              <a:t>4</a:t>
            </a:r>
            <a:r>
              <a:rPr altLang="zh-CN" dirty="0" sz="2400" lang="zh-CN"/>
              <a:t>个</a:t>
            </a:r>
            <a:r>
              <a:rPr altLang="zh-CN" dirty="0" sz="2400" lang="en-US" smtClean="0"/>
              <a:t>SMSS </a:t>
            </a:r>
            <a:r>
              <a:rPr altLang="zh-CN" dirty="0" sz="2400" lang="zh-CN" smtClean="0"/>
              <a:t>的</a:t>
            </a:r>
            <a:r>
              <a:rPr altLang="zh-CN" dirty="0" sz="2400" lang="zh-CN"/>
              <a:t>数值</a:t>
            </a:r>
            <a:r>
              <a:rPr altLang="zh-CN" dirty="0" sz="2400" lang="zh-CN" smtClean="0"/>
              <a:t>。</a:t>
            </a:r>
            <a:endParaRPr altLang="zh-CN" dirty="0" sz="2400" lang="en-US" smtClean="0"/>
          </a:p>
          <a:p>
            <a:r>
              <a:rPr altLang="zh-CN" dirty="0" sz="2800" lang="zh-CN">
                <a:solidFill>
                  <a:srgbClr val="0000FF"/>
                </a:solidFill>
              </a:rPr>
              <a:t>慢开始</a:t>
            </a:r>
            <a:r>
              <a:rPr altLang="zh-CN" dirty="0" sz="2800" lang="zh-CN" smtClean="0">
                <a:solidFill>
                  <a:srgbClr val="0000FF"/>
                </a:solidFill>
              </a:rPr>
              <a:t>门限</a:t>
            </a:r>
            <a:r>
              <a:rPr altLang="zh-CN" dirty="0" sz="2800" lang="en-US" smtClean="0">
                <a:solidFill>
                  <a:srgbClr val="0000FF"/>
                </a:solidFill>
              </a:rPr>
              <a:t> </a:t>
            </a:r>
            <a:r>
              <a:rPr altLang="zh-CN" dirty="0" sz="2800" lang="en-US" err="1" smtClean="0">
                <a:solidFill>
                  <a:srgbClr val="0000FF"/>
                </a:solidFill>
              </a:rPr>
              <a:t>ssthresh</a:t>
            </a:r>
            <a:r>
              <a:rPr altLang="en-US" dirty="0" sz="2800" lang="zh-CN" smtClean="0">
                <a:solidFill>
                  <a:srgbClr val="0000FF"/>
                </a:solidFill>
              </a:rPr>
              <a:t>（状态变量）</a:t>
            </a:r>
            <a:r>
              <a:rPr altLang="en-US" dirty="0" sz="2800" lang="zh-CN" smtClean="0"/>
              <a:t>：</a:t>
            </a:r>
            <a:r>
              <a:rPr altLang="zh-CN" dirty="0" sz="2800" lang="zh-CN"/>
              <a:t>防止拥塞窗口</a:t>
            </a:r>
            <a:r>
              <a:rPr altLang="zh-CN" dirty="0" sz="2800" lang="en-US" err="1" smtClean="0"/>
              <a:t>cwnd</a:t>
            </a:r>
            <a:r>
              <a:rPr altLang="zh-CN" dirty="0" sz="2800" lang="en-US" smtClean="0"/>
              <a:t> </a:t>
            </a:r>
            <a:r>
              <a:rPr altLang="zh-CN" dirty="0" sz="2800" lang="zh-CN" smtClean="0"/>
              <a:t>增长</a:t>
            </a:r>
            <a:r>
              <a:rPr altLang="zh-CN" dirty="0" sz="2800" lang="zh-CN"/>
              <a:t>过大引起</a:t>
            </a:r>
            <a:r>
              <a:rPr altLang="zh-CN" dirty="0" sz="2800" lang="zh-CN" smtClean="0"/>
              <a:t>网络拥塞</a:t>
            </a:r>
            <a:r>
              <a:rPr altLang="en-US" dirty="0" sz="2800" lang="zh-CN" smtClean="0"/>
              <a:t>。</a:t>
            </a:r>
            <a:endParaRPr altLang="en-US" dirty="0" sz="2800" lang="zh-CN"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587" name=""/>
        <p:cNvGrpSpPr/>
        <p:nvPr/>
      </p:nvGrpSpPr>
      <p:grpSpPr>
        <a:xfrm>
          <a:off x="0" y="0"/>
          <a:ext cx="0" cy="0"/>
          <a:chOff x="0" y="0"/>
          <a:chExt cx="0" cy="0"/>
        </a:xfrm>
      </p:grpSpPr>
      <p:sp>
        <p:nvSpPr>
          <p:cNvPr id="1051787" name="Rectangle 2"/>
          <p:cNvSpPr>
            <a:spLocks noGrp="1" noChangeArrowheads="1"/>
          </p:cNvSpPr>
          <p:nvPr>
            <p:ph type="title"/>
          </p:nvPr>
        </p:nvSpPr>
        <p:spPr/>
        <p:txBody>
          <a:bodyPr/>
          <a:p>
            <a:pPr algn="ctr" eaLnBrk="1" hangingPunct="1"/>
            <a:r>
              <a:rPr altLang="en-US" dirty="0" lang="zh-CN" smtClean="0"/>
              <a:t>慢开始 </a:t>
            </a:r>
            <a:r>
              <a:rPr altLang="zh-CN" dirty="0" lang="en-US" smtClean="0"/>
              <a:t>(Slow start)</a:t>
            </a:r>
            <a:endParaRPr altLang="zh-CN" dirty="0" lang="en-US" smtClean="0"/>
          </a:p>
        </p:txBody>
      </p:sp>
      <p:sp>
        <p:nvSpPr>
          <p:cNvPr id="1051788" name="Rectangle 3"/>
          <p:cNvSpPr>
            <a:spLocks noGrp="1" noChangeArrowheads="1"/>
          </p:cNvSpPr>
          <p:nvPr>
            <p:ph type="body" idx="1"/>
          </p:nvPr>
        </p:nvSpPr>
        <p:spPr/>
        <p:txBody>
          <a:bodyPr/>
          <a:p>
            <a:r>
              <a:rPr altLang="zh-CN" dirty="0" sz="2600" lang="zh-CN">
                <a:solidFill>
                  <a:srgbClr val="0000FF"/>
                </a:solidFill>
              </a:rPr>
              <a:t>拥塞</a:t>
            </a:r>
            <a:r>
              <a:rPr altLang="zh-CN" dirty="0" sz="2600" lang="zh-CN" smtClean="0">
                <a:solidFill>
                  <a:srgbClr val="0000FF"/>
                </a:solidFill>
              </a:rPr>
              <a:t>窗口</a:t>
            </a:r>
            <a:r>
              <a:rPr altLang="zh-CN" dirty="0" sz="2600" lang="en-US" smtClean="0">
                <a:solidFill>
                  <a:srgbClr val="0000FF"/>
                </a:solidFill>
              </a:rPr>
              <a:t> </a:t>
            </a:r>
            <a:r>
              <a:rPr altLang="zh-CN" dirty="0" sz="2600" lang="en-US" err="1" smtClean="0">
                <a:solidFill>
                  <a:srgbClr val="0000FF"/>
                </a:solidFill>
              </a:rPr>
              <a:t>cwnd</a:t>
            </a:r>
            <a:r>
              <a:rPr altLang="zh-CN" dirty="0" sz="2600" lang="en-US" smtClean="0">
                <a:solidFill>
                  <a:srgbClr val="0000FF"/>
                </a:solidFill>
              </a:rPr>
              <a:t>  </a:t>
            </a:r>
            <a:r>
              <a:rPr altLang="en-US" dirty="0" sz="2600" lang="zh-CN" smtClean="0">
                <a:solidFill>
                  <a:srgbClr val="0000FF"/>
                </a:solidFill>
              </a:rPr>
              <a:t>控制方法</a:t>
            </a:r>
            <a:r>
              <a:rPr altLang="en-US" dirty="0" sz="2600" lang="zh-CN" smtClean="0"/>
              <a:t>：</a:t>
            </a:r>
            <a:r>
              <a:rPr altLang="zh-CN" dirty="0" sz="2600" lang="zh-CN"/>
              <a:t>在每收到一个</a:t>
            </a:r>
            <a:r>
              <a:rPr altLang="zh-CN" dirty="0" sz="2600" lang="zh-CN">
                <a:solidFill>
                  <a:srgbClr val="FF0000"/>
                </a:solidFill>
              </a:rPr>
              <a:t>对新的报文段的确认</a:t>
            </a:r>
            <a:r>
              <a:rPr altLang="zh-CN" dirty="0" sz="2600" lang="zh-CN"/>
              <a:t>后，可以把拥塞窗口增加最多一</a:t>
            </a:r>
            <a:r>
              <a:rPr altLang="zh-CN" dirty="0" sz="2600" lang="zh-CN" smtClean="0"/>
              <a:t>个</a:t>
            </a:r>
            <a:r>
              <a:rPr altLang="zh-CN" dirty="0" sz="2600" lang="en-US" smtClean="0"/>
              <a:t> SMSS </a:t>
            </a:r>
            <a:r>
              <a:rPr altLang="zh-CN" dirty="0" sz="2600" lang="zh-CN" smtClean="0"/>
              <a:t>的</a:t>
            </a:r>
            <a:r>
              <a:rPr altLang="zh-CN" dirty="0" sz="2600" lang="zh-CN"/>
              <a:t>数值</a:t>
            </a:r>
            <a:r>
              <a:rPr altLang="zh-CN" dirty="0" sz="2600" lang="zh-CN" smtClean="0"/>
              <a:t>。</a:t>
            </a:r>
            <a:endParaRPr altLang="zh-CN" dirty="0" sz="2600" lang="en-US" smtClean="0"/>
          </a:p>
          <a:p>
            <a:endParaRPr altLang="zh-CN" dirty="0" sz="2600" lang="en-US"/>
          </a:p>
          <a:p>
            <a:endParaRPr altLang="zh-CN" dirty="0" sz="2600" lang="en-US" smtClean="0"/>
          </a:p>
          <a:p>
            <a:r>
              <a:rPr altLang="zh-CN" dirty="0" sz="2600" lang="zh-CN" smtClean="0"/>
              <a:t>其中</a:t>
            </a:r>
            <a:r>
              <a:rPr altLang="zh-CN" dirty="0" sz="2600" lang="en-US" smtClean="0"/>
              <a:t> </a:t>
            </a:r>
            <a:r>
              <a:rPr altLang="zh-CN" dirty="0" sz="2600" i="1" lang="en-US" smtClean="0"/>
              <a:t>N </a:t>
            </a:r>
            <a:r>
              <a:rPr altLang="zh-CN" dirty="0" sz="2600" lang="zh-CN" smtClean="0"/>
              <a:t>是</a:t>
            </a:r>
            <a:r>
              <a:rPr altLang="zh-CN" dirty="0" sz="2600" lang="zh-CN"/>
              <a:t>原先未被确认的、但现在被刚收到的确认报文段所确认的字节数</a:t>
            </a:r>
            <a:r>
              <a:rPr altLang="zh-CN" dirty="0" sz="2600" lang="zh-CN" smtClean="0"/>
              <a:t>。</a:t>
            </a:r>
            <a:endParaRPr altLang="zh-CN" dirty="0" sz="2600" lang="en-US" smtClean="0"/>
          </a:p>
          <a:p>
            <a:r>
              <a:rPr altLang="zh-CN" dirty="0" sz="2600" lang="zh-CN" smtClean="0"/>
              <a:t>不难</a:t>
            </a:r>
            <a:r>
              <a:rPr altLang="zh-CN" dirty="0" sz="2600" lang="zh-CN"/>
              <a:t>看出，</a:t>
            </a:r>
            <a:r>
              <a:rPr altLang="zh-CN" dirty="0" sz="2600" lang="zh-CN" smtClean="0"/>
              <a:t>当</a:t>
            </a:r>
            <a:r>
              <a:rPr altLang="zh-CN" dirty="0" sz="2600" lang="en-US" smtClean="0"/>
              <a:t> </a:t>
            </a:r>
            <a:r>
              <a:rPr altLang="zh-CN" dirty="0" sz="2600" i="1" lang="en-US" smtClean="0"/>
              <a:t>N</a:t>
            </a:r>
            <a:r>
              <a:rPr altLang="zh-CN" dirty="0" sz="2600" lang="en-US" smtClean="0"/>
              <a:t> </a:t>
            </a:r>
            <a:r>
              <a:rPr altLang="zh-CN" dirty="0" sz="2600" lang="en-US"/>
              <a:t>&lt; </a:t>
            </a:r>
            <a:r>
              <a:rPr altLang="zh-CN" dirty="0" sz="2600" lang="en-US" smtClean="0"/>
              <a:t>SMSS </a:t>
            </a:r>
            <a:r>
              <a:rPr altLang="zh-CN" dirty="0" sz="2600" lang="zh-CN" smtClean="0"/>
              <a:t>时</a:t>
            </a:r>
            <a:r>
              <a:rPr altLang="zh-CN" dirty="0" sz="2600" lang="zh-CN"/>
              <a:t>，拥塞窗口每次的增加量要</a:t>
            </a:r>
            <a:r>
              <a:rPr altLang="zh-CN" dirty="0" sz="2600" lang="zh-CN" smtClean="0"/>
              <a:t>小于</a:t>
            </a:r>
            <a:r>
              <a:rPr altLang="zh-CN" dirty="0" sz="2600" lang="en-US" smtClean="0"/>
              <a:t> SMSS</a:t>
            </a:r>
            <a:r>
              <a:rPr altLang="zh-CN" dirty="0" sz="2600" lang="zh-CN"/>
              <a:t>。</a:t>
            </a:r>
            <a:endParaRPr altLang="zh-CN" dirty="0" sz="2600" lang="zh-CN"/>
          </a:p>
          <a:p>
            <a:r>
              <a:rPr altLang="zh-CN" dirty="0" sz="2600" lang="zh-CN"/>
              <a:t>用这样的方法逐步增大发送方的拥塞</a:t>
            </a:r>
            <a:r>
              <a:rPr altLang="zh-CN" dirty="0" sz="2600" lang="zh-CN" smtClean="0"/>
              <a:t>窗口</a:t>
            </a:r>
            <a:r>
              <a:rPr altLang="zh-CN" dirty="0" sz="2600" lang="en-US" smtClean="0"/>
              <a:t> </a:t>
            </a:r>
            <a:r>
              <a:rPr altLang="zh-CN" dirty="0" sz="2600" lang="en-US" err="1" smtClean="0"/>
              <a:t>cwnd</a:t>
            </a:r>
            <a:r>
              <a:rPr altLang="zh-CN" dirty="0" sz="2600" lang="zh-CN"/>
              <a:t>，可以使分组注入到网络的速率更加合理</a:t>
            </a:r>
            <a:r>
              <a:rPr altLang="zh-CN" dirty="0" sz="2600" lang="zh-CN" smtClean="0"/>
              <a:t>。</a:t>
            </a:r>
            <a:endParaRPr altLang="zh-CN" dirty="0" sz="2600" lang="en-US" smtClean="0"/>
          </a:p>
          <a:p>
            <a:pPr eaLnBrk="1" hangingPunct="1"/>
            <a:endParaRPr altLang="zh-CN" dirty="0" sz="2600" lang="en-US"/>
          </a:p>
        </p:txBody>
      </p:sp>
      <p:sp>
        <p:nvSpPr>
          <p:cNvPr id="1051789" name="矩形 1"/>
          <p:cNvSpPr/>
          <p:nvPr/>
        </p:nvSpPr>
        <p:spPr bwMode="auto">
          <a:xfrm>
            <a:off x="632520" y="2276872"/>
            <a:ext cx="9001000" cy="648072"/>
          </a:xfrm>
          <a:prstGeom prst="rect"/>
          <a:solidFill>
            <a:srgbClr val="FFFF66"/>
          </a:solidFill>
          <a:ln w="9525" cap="flat" cmpd="sng" algn="ctr">
            <a:solidFill>
              <a:schemeClr val="tx1"/>
            </a:solidFill>
            <a:prstDash val="solid"/>
            <a:round/>
            <a:headEnd type="none" w="med" len="med"/>
            <a:tailEnd type="none" w="med" len="med"/>
          </a:ln>
          <a:effectLst/>
        </p:spPr>
        <p:txBody>
          <a:bodyPr anchor="ctr" anchorCtr="0" bIns="45720" compatLnSpc="1" lIns="91440" numCol="1" rIns="91440" rtlCol="0" tIns="45720" vert="horz" wrap="square"/>
          <a:p>
            <a:pPr algn="ctr">
              <a:lnSpc>
                <a:spcPct val="110000"/>
              </a:lnSpc>
            </a:pPr>
            <a:r>
              <a:rPr altLang="zh-CN" b="1" dirty="0" sz="2800" lang="zh-CN">
                <a:solidFill>
                  <a:srgbClr val="000099"/>
                </a:solidFill>
                <a:ea typeface="黑体" panose="02010609060101010101" pitchFamily="2" charset="-122"/>
              </a:rPr>
              <a:t>拥塞窗口</a:t>
            </a:r>
            <a:r>
              <a:rPr altLang="zh-CN" b="1" dirty="0" sz="2800" lang="en-US" err="1">
                <a:solidFill>
                  <a:srgbClr val="000099"/>
                </a:solidFill>
                <a:ea typeface="黑体" panose="02010609060101010101" pitchFamily="2" charset="-122"/>
              </a:rPr>
              <a:t>cwnd</a:t>
            </a:r>
            <a:r>
              <a:rPr altLang="zh-CN" b="1" dirty="0" sz="2800" lang="zh-CN">
                <a:solidFill>
                  <a:srgbClr val="000099"/>
                </a:solidFill>
                <a:ea typeface="黑体" panose="02010609060101010101" pitchFamily="2" charset="-122"/>
              </a:rPr>
              <a:t>每次的增加量</a:t>
            </a:r>
            <a:r>
              <a:rPr altLang="zh-CN" b="1" dirty="0" sz="2800" lang="en-US">
                <a:solidFill>
                  <a:srgbClr val="000099"/>
                </a:solidFill>
                <a:ea typeface="黑体" panose="02010609060101010101" pitchFamily="2" charset="-122"/>
              </a:rPr>
              <a:t> = min (N, SMSS)       </a:t>
            </a:r>
            <a:r>
              <a:rPr altLang="zh-CN" b="1" dirty="0" sz="2800" lang="en-US" smtClean="0">
                <a:solidFill>
                  <a:srgbClr val="000099"/>
                </a:solidFill>
                <a:ea typeface="黑体" panose="02010609060101010101" pitchFamily="2" charset="-122"/>
              </a:rPr>
              <a:t>(</a:t>
            </a:r>
            <a:r>
              <a:rPr altLang="zh-CN" b="1" dirty="0" sz="2800" lang="en-US">
                <a:solidFill>
                  <a:srgbClr val="000099"/>
                </a:solidFill>
                <a:ea typeface="黑体" panose="02010609060101010101" pitchFamily="2" charset="-122"/>
              </a:rPr>
              <a:t>5-8)</a:t>
            </a:r>
            <a:endParaRPr altLang="zh-CN" b="1" dirty="0" sz="2800" lang="zh-CN">
              <a:solidFill>
                <a:srgbClr val="000099"/>
              </a:solidFill>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921" name="Rectangle 2"/>
          <p:cNvSpPr>
            <a:spLocks noGrp="1" noChangeArrowheads="1"/>
          </p:cNvSpPr>
          <p:nvPr>
            <p:ph type="title"/>
          </p:nvPr>
        </p:nvSpPr>
        <p:spPr/>
        <p:txBody>
          <a:bodyPr/>
          <a:p>
            <a:pPr algn="ctr"/>
            <a:r>
              <a:rPr altLang="en-US" dirty="0" lang="zh-CN"/>
              <a:t>两种不同的运输协议</a:t>
            </a:r>
            <a:endParaRPr altLang="en-US" dirty="0" lang="zh-CN"/>
          </a:p>
        </p:txBody>
      </p:sp>
      <p:sp>
        <p:nvSpPr>
          <p:cNvPr id="1048922" name="Rectangle 3"/>
          <p:cNvSpPr>
            <a:spLocks noGrp="1" noChangeArrowheads="1"/>
          </p:cNvSpPr>
          <p:nvPr>
            <p:ph idx="1"/>
          </p:nvPr>
        </p:nvSpPr>
        <p:spPr/>
        <p:txBody>
          <a:bodyPr/>
          <a:p>
            <a:r>
              <a:rPr altLang="zh-CN" dirty="0" lang="zh-CN"/>
              <a:t>但这条逻辑通信信道对上层的表现却因运输层使用的不同协议而有很大的差别。</a:t>
            </a:r>
            <a:endParaRPr altLang="zh-CN" dirty="0" lang="en-US" smtClean="0"/>
          </a:p>
          <a:p>
            <a:r>
              <a:rPr altLang="en-US" dirty="0" lang="zh-CN" smtClean="0"/>
              <a:t>当</a:t>
            </a:r>
            <a:r>
              <a:rPr altLang="en-US" dirty="0" lang="zh-CN"/>
              <a:t>运输层采用面向连接的 </a:t>
            </a:r>
            <a:r>
              <a:rPr altLang="zh-CN" dirty="0" lang="en-US">
                <a:solidFill>
                  <a:srgbClr val="FF0000"/>
                </a:solidFill>
              </a:rPr>
              <a:t>TCP</a:t>
            </a:r>
            <a:r>
              <a:rPr altLang="zh-CN" dirty="0" lang="en-US"/>
              <a:t> </a:t>
            </a:r>
            <a:r>
              <a:rPr altLang="en-US" dirty="0" lang="zh-CN"/>
              <a:t>协议时，尽管下面的网络是不可靠的（只提供尽最大努力服务），但这种逻辑通信信道就相当于一条</a:t>
            </a:r>
            <a:r>
              <a:rPr altLang="en-US" dirty="0" lang="zh-CN">
                <a:solidFill>
                  <a:srgbClr val="FF0000"/>
                </a:solidFill>
              </a:rPr>
              <a:t>全双工的可靠信道。</a:t>
            </a:r>
            <a:endParaRPr altLang="en-US" dirty="0" lang="zh-CN">
              <a:solidFill>
                <a:srgbClr val="FF0000"/>
              </a:solidFill>
            </a:endParaRPr>
          </a:p>
          <a:p>
            <a:r>
              <a:rPr altLang="en-US" dirty="0" lang="zh-CN"/>
              <a:t>当运输层采用无连接的 </a:t>
            </a:r>
            <a:r>
              <a:rPr altLang="zh-CN" dirty="0" lang="en-US">
                <a:solidFill>
                  <a:srgbClr val="FF0000"/>
                </a:solidFill>
              </a:rPr>
              <a:t>UDP</a:t>
            </a:r>
            <a:r>
              <a:rPr altLang="zh-CN" b="1" dirty="0" lang="en-US"/>
              <a:t> </a:t>
            </a:r>
            <a:r>
              <a:rPr altLang="en-US" dirty="0" lang="zh-CN"/>
              <a:t>协议时，这种逻辑通信信道是一条</a:t>
            </a:r>
            <a:r>
              <a:rPr altLang="en-US" dirty="0" lang="zh-CN">
                <a:solidFill>
                  <a:srgbClr val="FF0000"/>
                </a:solidFill>
              </a:rPr>
              <a:t>不可靠信道。 </a:t>
            </a:r>
            <a:endParaRPr altLang="en-US" dirty="0" lang="zh-CN">
              <a:solidFill>
                <a:srgbClr val="FF0000"/>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588" name=""/>
        <p:cNvGrpSpPr/>
        <p:nvPr/>
      </p:nvGrpSpPr>
      <p:grpSpPr>
        <a:xfrm>
          <a:off x="0" y="0"/>
          <a:ext cx="0" cy="0"/>
          <a:chOff x="0" y="0"/>
          <a:chExt cx="0" cy="0"/>
        </a:xfrm>
      </p:grpSpPr>
      <p:sp>
        <p:nvSpPr>
          <p:cNvPr id="1051790" name="Rectangle 2"/>
          <p:cNvSpPr>
            <a:spLocks noChangeArrowheads="1"/>
          </p:cNvSpPr>
          <p:nvPr/>
        </p:nvSpPr>
        <p:spPr bwMode="auto">
          <a:xfrm>
            <a:off x="3438971" y="2735263"/>
            <a:ext cx="5969000" cy="1104900"/>
          </a:xfrm>
          <a:prstGeom prst="rect"/>
          <a:solidFill>
            <a:srgbClr val="FFCCFF"/>
          </a:solidFill>
          <a:ln>
            <a:noFill/>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791" name="Rectangle 3"/>
          <p:cNvSpPr>
            <a:spLocks noChangeArrowheads="1"/>
          </p:cNvSpPr>
          <p:nvPr/>
        </p:nvSpPr>
        <p:spPr bwMode="auto">
          <a:xfrm>
            <a:off x="3448496" y="3933825"/>
            <a:ext cx="5969000" cy="1714500"/>
          </a:xfrm>
          <a:prstGeom prst="rect"/>
          <a:solidFill>
            <a:srgbClr val="99FF33"/>
          </a:solidFill>
          <a:ln>
            <a:noFill/>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792" name="Rectangle 4"/>
          <p:cNvSpPr>
            <a:spLocks noChangeArrowheads="1"/>
          </p:cNvSpPr>
          <p:nvPr/>
        </p:nvSpPr>
        <p:spPr bwMode="auto">
          <a:xfrm>
            <a:off x="3435796" y="1739900"/>
            <a:ext cx="5969000" cy="825500"/>
          </a:xfrm>
          <a:prstGeom prst="rect"/>
          <a:solidFill>
            <a:srgbClr val="FFFF99"/>
          </a:solidFill>
          <a:ln>
            <a:noFill/>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793" name="Text Box 5"/>
          <p:cNvSpPr txBox="1">
            <a:spLocks noChangeArrowheads="1"/>
          </p:cNvSpPr>
          <p:nvPr/>
        </p:nvSpPr>
        <p:spPr bwMode="auto">
          <a:xfrm>
            <a:off x="2927796" y="1087438"/>
            <a:ext cx="950913" cy="39687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发送方</a:t>
            </a:r>
            <a:endPar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794" name="Text Box 6"/>
          <p:cNvSpPr txBox="1">
            <a:spLocks noChangeArrowheads="1"/>
          </p:cNvSpPr>
          <p:nvPr/>
        </p:nvSpPr>
        <p:spPr bwMode="auto">
          <a:xfrm>
            <a:off x="6240909" y="1085850"/>
            <a:ext cx="950912" cy="39687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接收方</a:t>
            </a:r>
            <a:endPar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795" name="Text Box 7"/>
          <p:cNvSpPr txBox="1">
            <a:spLocks noChangeArrowheads="1"/>
          </p:cNvSpPr>
          <p:nvPr/>
        </p:nvSpPr>
        <p:spPr bwMode="auto">
          <a:xfrm>
            <a:off x="2353121" y="1501775"/>
            <a:ext cx="1068388" cy="39687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发送 </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1</a:t>
            </a:r>
            <a:endPar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796" name="Line 8"/>
          <p:cNvSpPr>
            <a:spLocks noChangeShapeType="1"/>
          </p:cNvSpPr>
          <p:nvPr/>
        </p:nvSpPr>
        <p:spPr bwMode="auto">
          <a:xfrm>
            <a:off x="3438971" y="1771650"/>
            <a:ext cx="3309938" cy="319088"/>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797" name="Line 9"/>
          <p:cNvSpPr>
            <a:spLocks noChangeShapeType="1"/>
          </p:cNvSpPr>
          <p:nvPr/>
        </p:nvSpPr>
        <p:spPr bwMode="auto">
          <a:xfrm>
            <a:off x="3438971" y="2760663"/>
            <a:ext cx="3309938" cy="319087"/>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798" name="Line 10"/>
          <p:cNvSpPr>
            <a:spLocks noChangeShapeType="1"/>
          </p:cNvSpPr>
          <p:nvPr/>
        </p:nvSpPr>
        <p:spPr bwMode="auto">
          <a:xfrm flipH="1">
            <a:off x="3438971" y="2227263"/>
            <a:ext cx="3309938" cy="319087"/>
          </a:xfrm>
          <a:prstGeom prst="line"/>
          <a:noFill/>
          <a:ln w="28575">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799" name="Text Box 11"/>
          <p:cNvSpPr txBox="1">
            <a:spLocks noChangeArrowheads="1"/>
          </p:cNvSpPr>
          <p:nvPr/>
        </p:nvSpPr>
        <p:spPr bwMode="auto">
          <a:xfrm>
            <a:off x="6667946" y="2024063"/>
            <a:ext cx="1138238" cy="39687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 </a:t>
            </a: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确认 </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1</a:t>
            </a:r>
            <a:endPar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00" name="Line 12"/>
          <p:cNvSpPr>
            <a:spLocks noChangeShapeType="1"/>
          </p:cNvSpPr>
          <p:nvPr/>
        </p:nvSpPr>
        <p:spPr bwMode="auto">
          <a:xfrm>
            <a:off x="3438971" y="5774209"/>
            <a:ext cx="3309938" cy="319087"/>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01" name="Line 13"/>
          <p:cNvSpPr>
            <a:spLocks noChangeShapeType="1"/>
          </p:cNvSpPr>
          <p:nvPr/>
        </p:nvSpPr>
        <p:spPr bwMode="auto">
          <a:xfrm flipH="1">
            <a:off x="3438971" y="4356100"/>
            <a:ext cx="3309938" cy="319088"/>
          </a:xfrm>
          <a:prstGeom prst="line"/>
          <a:noFill/>
          <a:ln w="28575">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grpSp>
        <p:nvGrpSpPr>
          <p:cNvPr id="589" name="Group 14"/>
          <p:cNvGrpSpPr/>
          <p:nvPr/>
        </p:nvGrpSpPr>
        <p:grpSpPr bwMode="auto">
          <a:xfrm>
            <a:off x="3438971" y="1614488"/>
            <a:ext cx="3309938" cy="4872037"/>
            <a:chOff x="2042" y="674"/>
            <a:chExt cx="1569" cy="2711"/>
          </a:xfrm>
        </p:grpSpPr>
        <p:sp>
          <p:nvSpPr>
            <p:cNvPr id="1051802" name="Line 15"/>
            <p:cNvSpPr>
              <a:spLocks noChangeShapeType="1"/>
            </p:cNvSpPr>
            <p:nvPr/>
          </p:nvSpPr>
          <p:spPr bwMode="auto">
            <a:xfrm>
              <a:off x="2042" y="674"/>
              <a:ext cx="0" cy="2711"/>
            </a:xfrm>
            <a:prstGeom prst="line"/>
            <a:noFill/>
            <a:ln w="19050">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03" name="Line 16"/>
            <p:cNvSpPr>
              <a:spLocks noChangeShapeType="1"/>
            </p:cNvSpPr>
            <p:nvPr/>
          </p:nvSpPr>
          <p:spPr bwMode="auto">
            <a:xfrm>
              <a:off x="3611" y="674"/>
              <a:ext cx="0" cy="2711"/>
            </a:xfrm>
            <a:prstGeom prst="line"/>
            <a:noFill/>
            <a:ln w="19050">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grpSp>
      <p:sp>
        <p:nvSpPr>
          <p:cNvPr id="1051804" name="Text Box 17"/>
          <p:cNvSpPr txBox="1">
            <a:spLocks noChangeArrowheads="1"/>
          </p:cNvSpPr>
          <p:nvPr/>
        </p:nvSpPr>
        <p:spPr bwMode="auto">
          <a:xfrm>
            <a:off x="1949896" y="2565400"/>
            <a:ext cx="1517650" cy="39687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发送 </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2</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3</a:t>
            </a:r>
            <a:endPar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05" name="Line 18"/>
          <p:cNvSpPr>
            <a:spLocks noChangeShapeType="1"/>
          </p:cNvSpPr>
          <p:nvPr/>
        </p:nvSpPr>
        <p:spPr bwMode="auto">
          <a:xfrm>
            <a:off x="3438971" y="3079750"/>
            <a:ext cx="3309938" cy="319088"/>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06" name="Text Box 19"/>
          <p:cNvSpPr txBox="1">
            <a:spLocks noChangeArrowheads="1"/>
          </p:cNvSpPr>
          <p:nvPr/>
        </p:nvSpPr>
        <p:spPr bwMode="auto">
          <a:xfrm>
            <a:off x="6667946" y="2960688"/>
            <a:ext cx="1635125" cy="39687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 </a:t>
            </a: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确认 </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2</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3 </a:t>
            </a:r>
            <a:endPar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07" name="Line 20"/>
          <p:cNvSpPr>
            <a:spLocks noChangeShapeType="1"/>
          </p:cNvSpPr>
          <p:nvPr/>
        </p:nvSpPr>
        <p:spPr bwMode="auto">
          <a:xfrm flipH="1">
            <a:off x="3438971" y="3187700"/>
            <a:ext cx="3309938" cy="319088"/>
          </a:xfrm>
          <a:prstGeom prst="line"/>
          <a:noFill/>
          <a:ln w="28575">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08" name="Line 21"/>
          <p:cNvSpPr>
            <a:spLocks noChangeShapeType="1"/>
          </p:cNvSpPr>
          <p:nvPr/>
        </p:nvSpPr>
        <p:spPr bwMode="auto">
          <a:xfrm flipH="1">
            <a:off x="3438971" y="3506788"/>
            <a:ext cx="3309938" cy="319087"/>
          </a:xfrm>
          <a:prstGeom prst="line"/>
          <a:noFill/>
          <a:ln w="28575">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09" name="Text Box 22"/>
          <p:cNvSpPr txBox="1">
            <a:spLocks noChangeArrowheads="1"/>
          </p:cNvSpPr>
          <p:nvPr/>
        </p:nvSpPr>
        <p:spPr bwMode="auto">
          <a:xfrm>
            <a:off x="1895921" y="3679825"/>
            <a:ext cx="1517650" cy="39687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发送 </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4</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7</a:t>
            </a:r>
            <a:endPar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10" name="Text Box 23"/>
          <p:cNvSpPr txBox="1">
            <a:spLocks noChangeArrowheads="1"/>
          </p:cNvSpPr>
          <p:nvPr/>
        </p:nvSpPr>
        <p:spPr bwMode="auto">
          <a:xfrm>
            <a:off x="6667946" y="4149725"/>
            <a:ext cx="1635125" cy="39687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 </a:t>
            </a: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确认 </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4</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7 </a:t>
            </a:r>
            <a:endPar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11" name="Line 24"/>
          <p:cNvSpPr>
            <a:spLocks noChangeShapeType="1"/>
          </p:cNvSpPr>
          <p:nvPr/>
        </p:nvSpPr>
        <p:spPr bwMode="auto">
          <a:xfrm flipH="1">
            <a:off x="3438971" y="4675188"/>
            <a:ext cx="3309938" cy="320675"/>
          </a:xfrm>
          <a:prstGeom prst="line"/>
          <a:noFill/>
          <a:ln w="28575">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12" name="Line 25"/>
          <p:cNvSpPr>
            <a:spLocks noChangeShapeType="1"/>
          </p:cNvSpPr>
          <p:nvPr/>
        </p:nvSpPr>
        <p:spPr bwMode="auto">
          <a:xfrm flipH="1">
            <a:off x="3438971" y="4995863"/>
            <a:ext cx="3309938" cy="319087"/>
          </a:xfrm>
          <a:prstGeom prst="line"/>
          <a:noFill/>
          <a:ln w="28575">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13" name="Line 26"/>
          <p:cNvSpPr>
            <a:spLocks noChangeShapeType="1"/>
          </p:cNvSpPr>
          <p:nvPr/>
        </p:nvSpPr>
        <p:spPr bwMode="auto">
          <a:xfrm flipH="1">
            <a:off x="3438971" y="5314950"/>
            <a:ext cx="3309938" cy="319088"/>
          </a:xfrm>
          <a:prstGeom prst="line"/>
          <a:noFill/>
          <a:ln w="28575">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14" name="Text Box 27"/>
          <p:cNvSpPr txBox="1">
            <a:spLocks noChangeArrowheads="1"/>
          </p:cNvSpPr>
          <p:nvPr/>
        </p:nvSpPr>
        <p:spPr bwMode="auto">
          <a:xfrm>
            <a:off x="516384" y="1509713"/>
            <a:ext cx="1285875" cy="406400"/>
          </a:xfrm>
          <a:prstGeom prst="rect"/>
          <a:solidFill>
            <a:srgbClr val="FFFF99"/>
          </a:solidFill>
          <a:ln>
            <a:noFill/>
          </a:ln>
          <a:effectLst>
            <a:outerShdw algn="ctr" dir="2700000" dist="35921" rotWithShape="0">
              <a:srgbClr val="1C1C1C"/>
            </a:outerShdw>
          </a:effectLst>
        </p:spPr>
        <p:txBody>
          <a:bodyPr anchor="ctr" wrap="none"/>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cwnd = 1 </a:t>
            </a:r>
            <a:endPar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15" name="Text Box 28"/>
          <p:cNvSpPr txBox="1">
            <a:spLocks noChangeArrowheads="1"/>
          </p:cNvSpPr>
          <p:nvPr/>
        </p:nvSpPr>
        <p:spPr bwMode="auto">
          <a:xfrm>
            <a:off x="516384" y="2586038"/>
            <a:ext cx="1285875" cy="406400"/>
          </a:xfrm>
          <a:prstGeom prst="rect"/>
          <a:solidFill>
            <a:srgbClr val="FFCCFF"/>
          </a:solidFill>
          <a:ln>
            <a:noFill/>
          </a:ln>
          <a:effectLst>
            <a:outerShdw algn="ctr" dir="2700000" dist="35921" rotWithShape="0">
              <a:srgbClr val="1C1C1C"/>
            </a:outerShdw>
          </a:effectLst>
        </p:spPr>
        <p:txBody>
          <a:bodyPr anchor="ctr" wrap="none"/>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cwnd = 2 </a:t>
            </a:r>
            <a:endPar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16" name="Text Box 29"/>
          <p:cNvSpPr txBox="1">
            <a:spLocks noChangeArrowheads="1"/>
          </p:cNvSpPr>
          <p:nvPr/>
        </p:nvSpPr>
        <p:spPr bwMode="auto">
          <a:xfrm>
            <a:off x="516384" y="3679825"/>
            <a:ext cx="1285875" cy="406400"/>
          </a:xfrm>
          <a:prstGeom prst="rect"/>
          <a:solidFill>
            <a:srgbClr val="99FF33"/>
          </a:solidFill>
          <a:ln>
            <a:noFill/>
          </a:ln>
          <a:effectLst>
            <a:outerShdw algn="ctr" dir="2700000" dist="35921" rotWithShape="0">
              <a:srgbClr val="1C1C1C"/>
            </a:outerShdw>
          </a:effectLst>
        </p:spPr>
        <p:txBody>
          <a:bodyPr anchor="ctr" wrap="none"/>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cwnd = 4 </a:t>
            </a:r>
            <a:endPar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17" name="Text Box 30"/>
          <p:cNvSpPr txBox="1">
            <a:spLocks noChangeArrowheads="1"/>
          </p:cNvSpPr>
          <p:nvPr/>
        </p:nvSpPr>
        <p:spPr bwMode="auto">
          <a:xfrm>
            <a:off x="1811784" y="5661248"/>
            <a:ext cx="1611312" cy="39687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发送 </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8</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~M</a:t>
            </a:r>
            <a:r>
              <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15</a:t>
            </a:r>
            <a:endParaRPr altLang="zh-CN" baseline="-2500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18" name="Text Box 31"/>
          <p:cNvSpPr txBox="1">
            <a:spLocks noChangeArrowheads="1"/>
          </p:cNvSpPr>
          <p:nvPr/>
        </p:nvSpPr>
        <p:spPr bwMode="auto">
          <a:xfrm>
            <a:off x="516384" y="5661248"/>
            <a:ext cx="1331912" cy="396875"/>
          </a:xfrm>
          <a:prstGeom prst="rect"/>
          <a:solidFill>
            <a:srgbClr val="CCECFF"/>
          </a:solidFill>
          <a:ln>
            <a:noFill/>
          </a:ln>
          <a:effectLst>
            <a:outerShdw algn="ctr" dir="2700000" dist="35921" rotWithShape="0">
              <a:srgbClr val="1C1C1C"/>
            </a:outerShdw>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0" lang="en-US" noProof="0" normalizeH="0" spc="0" err="1" strike="noStrike" u="none">
                <a:ln>
                  <a:noFill/>
                </a:ln>
                <a:solidFill>
                  <a:srgbClr val="3333CC"/>
                </a:solidFill>
                <a:effectLst/>
                <a:uLnTx/>
                <a:uFillTx/>
                <a:latin typeface="Arial" panose="020B0604020202020204" pitchFamily="34" charset="0"/>
                <a:ea typeface="黑体" panose="02010609060101010101" pitchFamily="2" charset="-122"/>
              </a:rPr>
              <a:t>cwnd</a:t>
            </a:r>
            <a:r>
              <a:rPr altLang="zh-CN" baseline="0" b="1" cap="none" dirty="0"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 = 8 </a:t>
            </a:r>
            <a:endParaRPr altLang="zh-CN" baseline="0" b="1" cap="none" dirty="0"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19" name="Text Box 32"/>
          <p:cNvSpPr txBox="1">
            <a:spLocks noChangeArrowheads="1"/>
          </p:cNvSpPr>
          <p:nvPr/>
        </p:nvSpPr>
        <p:spPr bwMode="auto">
          <a:xfrm rot="5400000">
            <a:off x="4915346" y="5994401"/>
            <a:ext cx="541337" cy="51911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28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a:t>
            </a:r>
            <a:endParaRPr altLang="zh-CN" baseline="0" b="1" cap="none" sz="28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20" name="Line 33"/>
          <p:cNvSpPr>
            <a:spLocks noChangeShapeType="1"/>
          </p:cNvSpPr>
          <p:nvPr/>
        </p:nvSpPr>
        <p:spPr bwMode="auto">
          <a:xfrm>
            <a:off x="3438971" y="3932238"/>
            <a:ext cx="3309938" cy="319087"/>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21" name="Line 34"/>
          <p:cNvSpPr>
            <a:spLocks noChangeShapeType="1"/>
          </p:cNvSpPr>
          <p:nvPr/>
        </p:nvSpPr>
        <p:spPr bwMode="auto">
          <a:xfrm>
            <a:off x="3438971" y="4251325"/>
            <a:ext cx="3309938" cy="319088"/>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22" name="Line 35"/>
          <p:cNvSpPr>
            <a:spLocks noChangeShapeType="1"/>
          </p:cNvSpPr>
          <p:nvPr/>
        </p:nvSpPr>
        <p:spPr bwMode="auto">
          <a:xfrm>
            <a:off x="3438971" y="4570413"/>
            <a:ext cx="3309938" cy="319087"/>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23" name="Line 36"/>
          <p:cNvSpPr>
            <a:spLocks noChangeShapeType="1"/>
          </p:cNvSpPr>
          <p:nvPr/>
        </p:nvSpPr>
        <p:spPr bwMode="auto">
          <a:xfrm>
            <a:off x="3438971" y="4889500"/>
            <a:ext cx="3309938" cy="319088"/>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1824" name="Text Box 39"/>
          <p:cNvSpPr txBox="1">
            <a:spLocks noChangeArrowheads="1"/>
          </p:cNvSpPr>
          <p:nvPr/>
        </p:nvSpPr>
        <p:spPr bwMode="auto">
          <a:xfrm>
            <a:off x="1352600" y="106363"/>
            <a:ext cx="6994921" cy="955675"/>
          </a:xfrm>
          <a:prstGeom prst="rect"/>
          <a:solidFill>
            <a:srgbClr val="FFFF66"/>
          </a:solidFill>
          <a:ln w="9525">
            <a:solidFill>
              <a:srgbClr val="3333CC"/>
            </a:solidFill>
            <a:miter lim="800000"/>
          </a:ln>
          <a:effectLst>
            <a:outerShdw algn="ctr" dir="2700000" dist="35921" rotWithShape="0">
              <a:srgbClr val="1C1C1C"/>
            </a:outerShdw>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发送方每收到一个对新报文段的确认</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（重传的不算在内）就使 </a:t>
            </a:r>
            <a:r>
              <a:rPr altLang="zh-CN" baseline="0" b="1" cap="none" dirty="0" sz="2800" i="0" kern="0" kumimoji="0" lang="en-US" noProof="0" normalizeH="0" spc="0" err="1" strike="noStrike" u="none">
                <a:ln>
                  <a:noFill/>
                </a:ln>
                <a:solidFill>
                  <a:srgbClr val="000099"/>
                </a:solidFill>
                <a:effectLst/>
                <a:uLnTx/>
                <a:uFillTx/>
                <a:latin typeface="Arial" panose="020B0604020202020204" pitchFamily="34" charset="0"/>
                <a:ea typeface="黑体" panose="02010609060101010101" pitchFamily="2" charset="-122"/>
              </a:rPr>
              <a:t>cwnd</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加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1</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p:txBody>
      </p:sp>
      <p:sp>
        <p:nvSpPr>
          <p:cNvPr id="1051825" name="Text Box 40"/>
          <p:cNvSpPr txBox="1">
            <a:spLocks noChangeArrowheads="1"/>
          </p:cNvSpPr>
          <p:nvPr/>
        </p:nvSpPr>
        <p:spPr bwMode="auto">
          <a:xfrm>
            <a:off x="8364984" y="1930400"/>
            <a:ext cx="906462" cy="396875"/>
          </a:xfrm>
          <a:prstGeom prst="rect"/>
          <a:solidFill>
            <a:srgbClr val="CCECFF"/>
          </a:solidFill>
          <a:ln>
            <a:noFill/>
          </a:ln>
          <a:effectLst>
            <a:outerShdw algn="ctr" dir="2700000" dist="35921" rotWithShape="0">
              <a:srgbClr val="1C1C1C"/>
            </a:outerShdw>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轮次 </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1</a:t>
            </a:r>
            <a:endPar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26" name="Text Box 41"/>
          <p:cNvSpPr txBox="1">
            <a:spLocks noChangeArrowheads="1"/>
          </p:cNvSpPr>
          <p:nvPr/>
        </p:nvSpPr>
        <p:spPr bwMode="auto">
          <a:xfrm>
            <a:off x="8364984" y="2960688"/>
            <a:ext cx="906462" cy="396875"/>
          </a:xfrm>
          <a:prstGeom prst="rect"/>
          <a:solidFill>
            <a:srgbClr val="CCECFF"/>
          </a:solidFill>
          <a:ln>
            <a:noFill/>
          </a:ln>
          <a:effectLst>
            <a:outerShdw algn="ctr" dir="2700000" dist="35921" rotWithShape="0">
              <a:srgbClr val="1C1C1C"/>
            </a:outerShdw>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轮次 </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2</a:t>
            </a:r>
            <a:endPar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27" name="Text Box 42"/>
          <p:cNvSpPr txBox="1">
            <a:spLocks noChangeArrowheads="1"/>
          </p:cNvSpPr>
          <p:nvPr/>
        </p:nvSpPr>
        <p:spPr bwMode="auto">
          <a:xfrm>
            <a:off x="8364984" y="4616450"/>
            <a:ext cx="906462" cy="396875"/>
          </a:xfrm>
          <a:prstGeom prst="rect"/>
          <a:solidFill>
            <a:srgbClr val="CCECFF"/>
          </a:solidFill>
          <a:ln>
            <a:noFill/>
          </a:ln>
          <a:effectLst>
            <a:outerShdw algn="ctr" dir="2700000" dist="35921" rotWithShape="0">
              <a:srgbClr val="1C1C1C"/>
            </a:outerShdw>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轮次 </a:t>
            </a:r>
            <a:r>
              <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3</a:t>
            </a:r>
            <a:endParaRPr altLang="zh-CN" baseline="0" b="1" cap="none" sz="20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1828" name="Text Box 43"/>
          <p:cNvSpPr txBox="1">
            <a:spLocks noChangeArrowheads="1"/>
          </p:cNvSpPr>
          <p:nvPr/>
        </p:nvSpPr>
        <p:spPr bwMode="auto">
          <a:xfrm>
            <a:off x="516384" y="4865228"/>
            <a:ext cx="2780432" cy="707886"/>
          </a:xfrm>
          <a:prstGeom prst="rect"/>
          <a:solidFill>
            <a:srgbClr val="FFCF01"/>
          </a:solidFill>
          <a:ln w="19050">
            <a:solidFill>
              <a:srgbClr val="333399"/>
            </a:solidFill>
            <a:miter lim="800000"/>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a:ln>
                  <a:noFill/>
                </a:ln>
                <a:solidFill>
                  <a:srgbClr val="000000"/>
                </a:solidFill>
                <a:effectLst/>
                <a:uLnTx/>
                <a:uFillTx/>
                <a:latin typeface="Tahoma" panose="020B0604030504040204" pitchFamily="34" charset="0"/>
                <a:ea typeface="黑体" panose="02010609060101010101" pitchFamily="2" charset="-122"/>
              </a:rPr>
              <a:t>窗口大小按指数增加，不慢！</a:t>
            </a:r>
            <a:endParaRPr altLang="en-US" baseline="0" b="1" cap="none" dirty="0" sz="2000" i="0" kern="0" kumimoji="1" lang="zh-CN" noProof="0" normalizeH="0" spc="0" strike="noStrike" u="none">
              <a:ln>
                <a:noFill/>
              </a:ln>
              <a:solidFill>
                <a:srgbClr val="000000"/>
              </a:solidFill>
              <a:effectLst/>
              <a:uLnTx/>
              <a:uFillTx/>
              <a:latin typeface="Tahoma" panose="020B0604030504040204" pitchFamily="34" charset="0"/>
              <a:ea typeface="黑体" panose="02010609060101010101" pitchFamily="2" charset="-122"/>
            </a:endParaRPr>
          </a:p>
        </p:txBody>
      </p:sp>
      <p:sp>
        <p:nvSpPr>
          <p:cNvPr id="1051829" name="矩形 43"/>
          <p:cNvSpPr/>
          <p:nvPr/>
        </p:nvSpPr>
        <p:spPr>
          <a:xfrm>
            <a:off x="516384" y="4149080"/>
            <a:ext cx="2780432" cy="707886"/>
          </a:xfrm>
          <a:prstGeom prst="rect"/>
          <a:solidFill>
            <a:srgbClr val="000099"/>
          </a:solidFill>
          <a:ln w="19050">
            <a:solidFill>
              <a:srgbClr val="333399"/>
            </a:solidFill>
            <a:miter lim="800000"/>
          </a:ln>
          <a:effectLst/>
        </p:spPr>
        <p:txBody>
          <a:bodyPr wrap="square">
            <a:spAutoFit/>
          </a:bodyPr>
          <a:p>
            <a:pPr eaLnBrk="1" fontAlgn="auto" hangingPunct="1">
              <a:spcBef>
                <a:spcPts val="0"/>
              </a:spcBef>
              <a:spcAft>
                <a:spcPts val="0"/>
              </a:spcAft>
            </a:pPr>
            <a:r>
              <a:rPr altLang="zh-CN" b="1" dirty="0" sz="2000" kern="0" kumimoji="1" lang="zh-CN">
                <a:solidFill>
                  <a:schemeClr val="bg1"/>
                </a:solidFill>
                <a:latin typeface="Tahoma" panose="020B0604030504040204" pitchFamily="34" charset="0"/>
                <a:ea typeface="黑体" panose="02010609060101010101" pitchFamily="2" charset="-122"/>
              </a:rPr>
              <a:t>每经过一个传输轮次，拥塞</a:t>
            </a:r>
            <a:r>
              <a:rPr altLang="zh-CN" b="1" dirty="0" sz="2000" kern="0" kumimoji="1" lang="zh-CN" smtClean="0">
                <a:solidFill>
                  <a:schemeClr val="bg1"/>
                </a:solidFill>
                <a:latin typeface="Tahoma" panose="020B0604030504040204" pitchFamily="34" charset="0"/>
                <a:ea typeface="黑体" panose="02010609060101010101" pitchFamily="2" charset="-122"/>
              </a:rPr>
              <a:t>窗口就</a:t>
            </a:r>
            <a:r>
              <a:rPr altLang="zh-CN" b="1" dirty="0" sz="2000" kern="0" kumimoji="1" lang="zh-CN">
                <a:solidFill>
                  <a:schemeClr val="bg1"/>
                </a:solidFill>
                <a:latin typeface="Tahoma" panose="020B0604030504040204" pitchFamily="34" charset="0"/>
                <a:ea typeface="黑体" panose="02010609060101010101" pitchFamily="2" charset="-122"/>
              </a:rPr>
              <a:t>加倍。</a:t>
            </a:r>
            <a:endParaRPr altLang="en-US" b="1" dirty="0" sz="2000" kern="0" kumimoji="1" lang="zh-CN">
              <a:solidFill>
                <a:schemeClr val="bg1"/>
              </a:solidFill>
              <a:latin typeface="Tahoma" panose="020B060403050404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51829"/>
                                        </p:tgtEl>
                                        <p:attrNameLst>
                                          <p:attrName>style.visibility</p:attrName>
                                        </p:attrNameLst>
                                      </p:cBhvr>
                                      <p:to>
                                        <p:strVal val="visible"/>
                                      </p:to>
                                    </p:set>
                                    <p:animEffect transition="in" filter="wipe(up)">
                                      <p:cBhvr>
                                        <p:cTn dur="1000" id="7"/>
                                        <p:tgtEl>
                                          <p:spTgt spid="1051829"/>
                                        </p:tgtEl>
                                      </p:cBhvr>
                                    </p:animEffect>
                                  </p:childTnLst>
                                </p:cTn>
                              </p:par>
                            </p:childTnLst>
                          </p:cTn>
                        </p:par>
                        <p:par>
                          <p:cTn fill="hold" id="8">
                            <p:stCondLst>
                              <p:cond delay="1000"/>
                            </p:stCondLst>
                            <p:childTnLst>
                              <p:par>
                                <p:cTn fill="hold" grpId="0" id="9" nodeType="afterEffect" presetClass="entr" presetID="22" presetSubtype="1">
                                  <p:stCondLst>
                                    <p:cond delay="0"/>
                                  </p:stCondLst>
                                  <p:childTnLst>
                                    <p:set>
                                      <p:cBhvr>
                                        <p:cTn dur="1" fill="hold" id="10">
                                          <p:stCondLst>
                                            <p:cond delay="0"/>
                                          </p:stCondLst>
                                        </p:cTn>
                                        <p:tgtEl>
                                          <p:spTgt spid="1051828"/>
                                        </p:tgtEl>
                                        <p:attrNameLst>
                                          <p:attrName>style.visibility</p:attrName>
                                        </p:attrNameLst>
                                      </p:cBhvr>
                                      <p:to>
                                        <p:strVal val="visible"/>
                                      </p:to>
                                    </p:set>
                                    <p:animEffect transition="in" filter="wipe(up)">
                                      <p:cBhvr>
                                        <p:cTn dur="1000" id="11"/>
                                        <p:tgtEl>
                                          <p:spTgt spid="1051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828" grpId="0" animBg="1"/>
      <p:bldP spid="1051829"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590" name=""/>
        <p:cNvGrpSpPr/>
        <p:nvPr/>
      </p:nvGrpSpPr>
      <p:grpSpPr>
        <a:xfrm>
          <a:off x="0" y="0"/>
          <a:ext cx="0" cy="0"/>
          <a:chOff x="0" y="0"/>
          <a:chExt cx="0" cy="0"/>
        </a:xfrm>
      </p:grpSpPr>
      <p:sp>
        <p:nvSpPr>
          <p:cNvPr id="1051830" name="Rectangle 2"/>
          <p:cNvSpPr>
            <a:spLocks noGrp="1" noChangeArrowheads="1"/>
          </p:cNvSpPr>
          <p:nvPr>
            <p:ph type="title"/>
          </p:nvPr>
        </p:nvSpPr>
        <p:spPr/>
        <p:txBody>
          <a:bodyPr/>
          <a:p>
            <a:pPr algn="ctr"/>
            <a:r>
              <a:rPr altLang="en-US" dirty="0" lang="zh-CN"/>
              <a:t>传输</a:t>
            </a:r>
            <a:r>
              <a:rPr altLang="en-US" dirty="0" lang="zh-CN" smtClean="0"/>
              <a:t>轮次</a:t>
            </a:r>
            <a:endParaRPr altLang="zh-CN" dirty="0" lang="en-US"/>
          </a:p>
        </p:txBody>
      </p:sp>
      <p:sp>
        <p:nvSpPr>
          <p:cNvPr id="1051831" name="Rectangle 3"/>
          <p:cNvSpPr>
            <a:spLocks noGrp="1" noChangeArrowheads="1"/>
          </p:cNvSpPr>
          <p:nvPr>
            <p:ph idx="1"/>
          </p:nvPr>
        </p:nvSpPr>
        <p:spPr/>
        <p:txBody>
          <a:bodyPr/>
          <a:p>
            <a:r>
              <a:rPr altLang="en-US" dirty="0" sz="2800" lang="zh-CN"/>
              <a:t>使用慢开始算法后，每经过一个</a:t>
            </a:r>
            <a:r>
              <a:rPr altLang="en-US" dirty="0" sz="2800" lang="zh-CN">
                <a:solidFill>
                  <a:srgbClr val="FF0000"/>
                </a:solidFill>
              </a:rPr>
              <a:t>传输</a:t>
            </a:r>
            <a:r>
              <a:rPr altLang="en-US" dirty="0" sz="2800" lang="zh-CN" smtClean="0">
                <a:solidFill>
                  <a:srgbClr val="FF0000"/>
                </a:solidFill>
              </a:rPr>
              <a:t>轮次 </a:t>
            </a:r>
            <a:r>
              <a:rPr altLang="zh-CN" dirty="0" sz="2800" lang="en-US" smtClean="0"/>
              <a:t>(</a:t>
            </a:r>
            <a:r>
              <a:rPr altLang="zh-CN" dirty="0" sz="2800" lang="en-US"/>
              <a:t>transmission round)</a:t>
            </a:r>
            <a:r>
              <a:rPr altLang="en-US" dirty="0" sz="2800" lang="zh-CN" smtClean="0"/>
              <a:t>，</a:t>
            </a:r>
            <a:r>
              <a:rPr altLang="en-US" dirty="0" sz="2800" lang="zh-CN"/>
              <a:t>拥塞窗口 </a:t>
            </a:r>
            <a:r>
              <a:rPr altLang="zh-CN" dirty="0" sz="2800" lang="en-US" err="1"/>
              <a:t>cwnd</a:t>
            </a:r>
            <a:r>
              <a:rPr altLang="zh-CN" dirty="0" sz="2800" lang="en-US"/>
              <a:t> </a:t>
            </a:r>
            <a:r>
              <a:rPr altLang="en-US" dirty="0" sz="2800" lang="zh-CN"/>
              <a:t>就加倍。 </a:t>
            </a:r>
            <a:endParaRPr altLang="en-US" dirty="0" sz="2800" lang="zh-CN"/>
          </a:p>
          <a:p>
            <a:r>
              <a:rPr altLang="en-US" dirty="0" sz="2800" lang="zh-CN"/>
              <a:t>一个传输轮次所经历的时间其实就是往返时间 </a:t>
            </a:r>
            <a:r>
              <a:rPr altLang="zh-CN" dirty="0" sz="2800" lang="en-US"/>
              <a:t>RTT</a:t>
            </a:r>
            <a:r>
              <a:rPr altLang="en-US" dirty="0" sz="2800" lang="zh-CN"/>
              <a:t>。</a:t>
            </a:r>
            <a:endParaRPr altLang="en-US" dirty="0" sz="2800" lang="zh-CN"/>
          </a:p>
          <a:p>
            <a:r>
              <a:rPr altLang="en-US" dirty="0" sz="2800" lang="zh-CN"/>
              <a:t>“</a:t>
            </a:r>
            <a:r>
              <a:rPr altLang="en-US" dirty="0" sz="2800" lang="zh-CN">
                <a:solidFill>
                  <a:srgbClr val="FF0000"/>
                </a:solidFill>
              </a:rPr>
              <a:t>传输轮次</a:t>
            </a:r>
            <a:r>
              <a:rPr altLang="en-US" dirty="0" sz="2800" lang="zh-CN"/>
              <a:t>”更加强调：把拥塞窗口 </a:t>
            </a:r>
            <a:r>
              <a:rPr altLang="zh-CN" dirty="0" sz="2800" lang="en-US" err="1"/>
              <a:t>cwnd</a:t>
            </a:r>
            <a:r>
              <a:rPr altLang="zh-CN" dirty="0" sz="2800" lang="en-US"/>
              <a:t> </a:t>
            </a:r>
            <a:r>
              <a:rPr altLang="en-US" dirty="0" sz="2800" lang="zh-CN"/>
              <a:t>所允许发送的报文段都连续发送出去，并收到了对已发送的最后一个字节的确认。</a:t>
            </a:r>
            <a:endParaRPr altLang="en-US" dirty="0" sz="2800" lang="zh-CN"/>
          </a:p>
          <a:p>
            <a:r>
              <a:rPr altLang="en-US" dirty="0" sz="2800" lang="zh-CN"/>
              <a:t>例如，拥塞窗口 </a:t>
            </a:r>
            <a:r>
              <a:rPr altLang="zh-CN" dirty="0" sz="2800" lang="en-US" err="1"/>
              <a:t>cwnd</a:t>
            </a:r>
            <a:r>
              <a:rPr altLang="zh-CN" dirty="0" sz="2800" lang="en-US"/>
              <a:t> = 4</a:t>
            </a:r>
            <a:r>
              <a:rPr altLang="en-US" dirty="0" sz="2800" lang="zh-CN"/>
              <a:t>，这时的往返时间 </a:t>
            </a:r>
            <a:r>
              <a:rPr altLang="zh-CN" dirty="0" sz="2800" lang="en-US"/>
              <a:t>RTT </a:t>
            </a:r>
            <a:r>
              <a:rPr altLang="en-US" dirty="0" sz="2800" lang="zh-CN"/>
              <a:t>就是发送方连续发送 </a:t>
            </a:r>
            <a:r>
              <a:rPr altLang="zh-CN" dirty="0" sz="2800" lang="en-US"/>
              <a:t>4 </a:t>
            </a:r>
            <a:r>
              <a:rPr altLang="en-US" dirty="0" sz="2800" lang="zh-CN"/>
              <a:t>个报文段，并收到这 </a:t>
            </a:r>
            <a:r>
              <a:rPr altLang="zh-CN" dirty="0" sz="2800" lang="en-US"/>
              <a:t>4 </a:t>
            </a:r>
            <a:r>
              <a:rPr altLang="en-US" dirty="0" sz="2800" lang="zh-CN"/>
              <a:t>个报文段的确认，总共经历的时间。 </a:t>
            </a:r>
            <a:endParaRPr altLang="en-US" dirty="0" sz="2800" lang="zh-C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591" name=""/>
        <p:cNvGrpSpPr/>
        <p:nvPr/>
      </p:nvGrpSpPr>
      <p:grpSpPr>
        <a:xfrm>
          <a:off x="0" y="0"/>
          <a:ext cx="0" cy="0"/>
          <a:chOff x="0" y="0"/>
          <a:chExt cx="0" cy="0"/>
        </a:xfrm>
      </p:grpSpPr>
      <p:sp>
        <p:nvSpPr>
          <p:cNvPr id="1051832" name="Rectangle 2"/>
          <p:cNvSpPr>
            <a:spLocks noGrp="1" noChangeArrowheads="1"/>
          </p:cNvSpPr>
          <p:nvPr>
            <p:ph type="title"/>
          </p:nvPr>
        </p:nvSpPr>
        <p:spPr>
          <a:xfrm>
            <a:off x="495300" y="188640"/>
            <a:ext cx="8562156" cy="792088"/>
          </a:xfrm>
        </p:spPr>
        <p:txBody>
          <a:bodyPr/>
          <a:p>
            <a:pPr algn="ctr"/>
            <a:r>
              <a:rPr altLang="en-US" dirty="0" sz="4000" lang="zh-CN"/>
              <a:t>设置慢开始门限</a:t>
            </a:r>
            <a:r>
              <a:rPr altLang="en-US" dirty="0" sz="4000" lang="zh-CN" smtClean="0"/>
              <a:t>状态变量 </a:t>
            </a:r>
            <a:r>
              <a:rPr altLang="zh-CN" dirty="0" sz="4000" lang="en-US" err="1" smtClean="0"/>
              <a:t>ssthresh</a:t>
            </a:r>
            <a:endParaRPr altLang="zh-CN" dirty="0" sz="4000" lang="en-US"/>
          </a:p>
        </p:txBody>
      </p:sp>
      <p:sp>
        <p:nvSpPr>
          <p:cNvPr id="1051833" name="Rectangle 3"/>
          <p:cNvSpPr>
            <a:spLocks noGrp="1" noChangeArrowheads="1"/>
          </p:cNvSpPr>
          <p:nvPr>
            <p:ph idx="1"/>
          </p:nvPr>
        </p:nvSpPr>
        <p:spPr/>
        <p:txBody>
          <a:bodyPr/>
          <a:p>
            <a:r>
              <a:rPr altLang="en-US" dirty="0" lang="zh-CN"/>
              <a:t>慢开始门限 </a:t>
            </a:r>
            <a:r>
              <a:rPr altLang="zh-CN" dirty="0" lang="en-US" err="1"/>
              <a:t>ssthresh</a:t>
            </a:r>
            <a:r>
              <a:rPr altLang="zh-CN" dirty="0" lang="en-US"/>
              <a:t> </a:t>
            </a:r>
            <a:r>
              <a:rPr altLang="en-US" dirty="0" lang="zh-CN"/>
              <a:t>的用法如下：</a:t>
            </a:r>
            <a:endParaRPr altLang="en-US" dirty="0" lang="zh-CN"/>
          </a:p>
          <a:p>
            <a:pPr lvl="1"/>
            <a:r>
              <a:rPr altLang="en-US" dirty="0" lang="zh-CN"/>
              <a:t>当 </a:t>
            </a:r>
            <a:r>
              <a:rPr altLang="zh-CN" dirty="0" lang="en-US" err="1"/>
              <a:t>cwnd</a:t>
            </a:r>
            <a:r>
              <a:rPr altLang="zh-CN" dirty="0" lang="en-US"/>
              <a:t> &lt; </a:t>
            </a:r>
            <a:r>
              <a:rPr altLang="zh-CN" dirty="0" lang="en-US" err="1"/>
              <a:t>ssthresh</a:t>
            </a:r>
            <a:r>
              <a:rPr altLang="zh-CN" dirty="0" lang="en-US"/>
              <a:t> </a:t>
            </a:r>
            <a:r>
              <a:rPr altLang="en-US" dirty="0" lang="zh-CN"/>
              <a:t>时，使用慢开始算法。</a:t>
            </a:r>
            <a:endParaRPr altLang="en-US" dirty="0" lang="zh-CN"/>
          </a:p>
          <a:p>
            <a:pPr lvl="1"/>
            <a:r>
              <a:rPr altLang="en-US" dirty="0" lang="zh-CN"/>
              <a:t>当 </a:t>
            </a:r>
            <a:r>
              <a:rPr altLang="zh-CN" dirty="0" lang="en-US" err="1"/>
              <a:t>cwnd</a:t>
            </a:r>
            <a:r>
              <a:rPr altLang="zh-CN" dirty="0" lang="en-US"/>
              <a:t> &gt; </a:t>
            </a:r>
            <a:r>
              <a:rPr altLang="zh-CN" dirty="0" lang="en-US" err="1"/>
              <a:t>ssthresh</a:t>
            </a:r>
            <a:r>
              <a:rPr altLang="zh-CN" dirty="0" lang="en-US"/>
              <a:t> </a:t>
            </a:r>
            <a:r>
              <a:rPr altLang="en-US" dirty="0" lang="zh-CN"/>
              <a:t>时，停止使用慢开始算法而改用</a:t>
            </a:r>
            <a:r>
              <a:rPr altLang="en-US" dirty="0" lang="zh-CN">
                <a:solidFill>
                  <a:srgbClr val="FF0000"/>
                </a:solidFill>
              </a:rPr>
              <a:t>拥塞避免算法。</a:t>
            </a:r>
            <a:endParaRPr altLang="en-US" dirty="0" lang="zh-CN">
              <a:solidFill>
                <a:srgbClr val="FF0000"/>
              </a:solidFill>
            </a:endParaRPr>
          </a:p>
          <a:p>
            <a:pPr lvl="1"/>
            <a:r>
              <a:rPr altLang="en-US" dirty="0" lang="zh-CN"/>
              <a:t>当 </a:t>
            </a:r>
            <a:r>
              <a:rPr altLang="zh-CN" dirty="0" lang="en-US" err="1"/>
              <a:t>cwnd</a:t>
            </a:r>
            <a:r>
              <a:rPr altLang="zh-CN" dirty="0" lang="en-US"/>
              <a:t> = </a:t>
            </a:r>
            <a:r>
              <a:rPr altLang="zh-CN" dirty="0" lang="en-US" err="1"/>
              <a:t>ssthresh</a:t>
            </a:r>
            <a:r>
              <a:rPr altLang="zh-CN" dirty="0" lang="en-US"/>
              <a:t> </a:t>
            </a:r>
            <a:r>
              <a:rPr altLang="en-US" dirty="0" lang="zh-CN"/>
              <a:t>时，既可使用慢开始算法，也可使用拥塞避免算法</a:t>
            </a:r>
            <a:r>
              <a:rPr altLang="en-US" dirty="0" lang="zh-CN" smtClean="0"/>
              <a:t>。</a:t>
            </a:r>
            <a:endParaRPr altLang="en-US" dirty="0" lang="zh-CN"/>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592" name=""/>
        <p:cNvGrpSpPr/>
        <p:nvPr/>
      </p:nvGrpSpPr>
      <p:grpSpPr>
        <a:xfrm>
          <a:off x="0" y="0"/>
          <a:ext cx="0" cy="0"/>
          <a:chOff x="0" y="0"/>
          <a:chExt cx="0" cy="0"/>
        </a:xfrm>
      </p:grpSpPr>
      <p:sp>
        <p:nvSpPr>
          <p:cNvPr id="1051834" name="Rectangle 2"/>
          <p:cNvSpPr>
            <a:spLocks noGrp="1" noChangeArrowheads="1"/>
          </p:cNvSpPr>
          <p:nvPr>
            <p:ph type="title"/>
          </p:nvPr>
        </p:nvSpPr>
        <p:spPr/>
        <p:txBody>
          <a:bodyPr/>
          <a:p>
            <a:pPr algn="ctr"/>
            <a:r>
              <a:rPr altLang="en-US" dirty="0" lang="zh-CN"/>
              <a:t>拥塞避免算法</a:t>
            </a:r>
            <a:endParaRPr altLang="zh-CN" dirty="0" lang="en-US"/>
          </a:p>
        </p:txBody>
      </p:sp>
      <p:sp>
        <p:nvSpPr>
          <p:cNvPr id="1051835" name="Rectangle 3"/>
          <p:cNvSpPr>
            <a:spLocks noGrp="1" noChangeArrowheads="1"/>
          </p:cNvSpPr>
          <p:nvPr>
            <p:ph idx="1"/>
          </p:nvPr>
        </p:nvSpPr>
        <p:spPr/>
        <p:txBody>
          <a:bodyPr/>
          <a:p>
            <a:r>
              <a:rPr altLang="en-US" dirty="0" lang="zh-CN" smtClean="0">
                <a:solidFill>
                  <a:srgbClr val="0000FF"/>
                </a:solidFill>
              </a:rPr>
              <a:t>思路：</a:t>
            </a:r>
            <a:r>
              <a:rPr altLang="en-US" dirty="0" lang="zh-CN" smtClean="0"/>
              <a:t>让</a:t>
            </a:r>
            <a:r>
              <a:rPr altLang="en-US" dirty="0" lang="zh-CN"/>
              <a:t>拥塞窗口 </a:t>
            </a:r>
            <a:r>
              <a:rPr altLang="zh-CN" dirty="0" lang="en-US" err="1"/>
              <a:t>cwnd</a:t>
            </a:r>
            <a:r>
              <a:rPr altLang="zh-CN" dirty="0" lang="en-US"/>
              <a:t> </a:t>
            </a:r>
            <a:r>
              <a:rPr altLang="en-US" dirty="0" lang="zh-CN">
                <a:solidFill>
                  <a:srgbClr val="FF0000"/>
                </a:solidFill>
              </a:rPr>
              <a:t>缓慢地增大，</a:t>
            </a:r>
            <a:r>
              <a:rPr altLang="en-US" dirty="0" lang="zh-CN"/>
              <a:t>即每经过一个往返时间 </a:t>
            </a:r>
            <a:r>
              <a:rPr altLang="zh-CN" dirty="0" lang="en-US"/>
              <a:t>RTT </a:t>
            </a:r>
            <a:r>
              <a:rPr altLang="en-US" dirty="0" lang="zh-CN"/>
              <a:t>就把发送方的拥塞窗口 </a:t>
            </a:r>
            <a:r>
              <a:rPr altLang="zh-CN" dirty="0" lang="en-US" err="1"/>
              <a:t>cwnd</a:t>
            </a:r>
            <a:r>
              <a:rPr altLang="zh-CN" dirty="0" lang="en-US"/>
              <a:t> </a:t>
            </a:r>
            <a:r>
              <a:rPr altLang="en-US" dirty="0" lang="zh-CN"/>
              <a:t>加 </a:t>
            </a:r>
            <a:r>
              <a:rPr altLang="zh-CN" dirty="0" lang="en-US"/>
              <a:t>1</a:t>
            </a:r>
            <a:r>
              <a:rPr altLang="en-US" dirty="0" lang="zh-CN"/>
              <a:t>，而不是加倍，使拥塞窗口 </a:t>
            </a:r>
            <a:r>
              <a:rPr altLang="zh-CN" dirty="0" lang="en-US" err="1"/>
              <a:t>cwnd</a:t>
            </a:r>
            <a:r>
              <a:rPr altLang="zh-CN" dirty="0" lang="en-US"/>
              <a:t> </a:t>
            </a:r>
            <a:r>
              <a:rPr altLang="en-US" dirty="0" lang="zh-CN">
                <a:solidFill>
                  <a:srgbClr val="FF0000"/>
                </a:solidFill>
              </a:rPr>
              <a:t>按线性规律缓慢增长</a:t>
            </a:r>
            <a:r>
              <a:rPr altLang="en-US" dirty="0" lang="zh-CN" smtClean="0">
                <a:solidFill>
                  <a:srgbClr val="FF0000"/>
                </a:solidFill>
              </a:rPr>
              <a:t>。</a:t>
            </a:r>
            <a:endParaRPr altLang="zh-CN" dirty="0" lang="en-US" smtClean="0">
              <a:solidFill>
                <a:srgbClr val="FF0000"/>
              </a:solidFill>
            </a:endParaRPr>
          </a:p>
          <a:p>
            <a:r>
              <a:rPr altLang="zh-CN" dirty="0" lang="zh-CN"/>
              <a:t>因此在拥塞避免阶段就有</a:t>
            </a:r>
            <a:r>
              <a:rPr altLang="zh-CN" dirty="0" lang="zh-CN" smtClean="0"/>
              <a:t>“</a:t>
            </a:r>
            <a:r>
              <a:rPr altLang="zh-CN" dirty="0" lang="zh-CN" smtClean="0">
                <a:solidFill>
                  <a:srgbClr val="FF0000"/>
                </a:solidFill>
              </a:rPr>
              <a:t>加法增大</a:t>
            </a:r>
            <a:r>
              <a:rPr altLang="zh-CN" dirty="0" lang="zh-CN" smtClean="0"/>
              <a:t>”</a:t>
            </a:r>
            <a:r>
              <a:rPr altLang="zh-CN" dirty="0" lang="en-US" smtClean="0"/>
              <a:t>  (</a:t>
            </a:r>
            <a:r>
              <a:rPr altLang="zh-CN" dirty="0" lang="en-US"/>
              <a:t>Additive Increase</a:t>
            </a:r>
            <a:r>
              <a:rPr altLang="zh-CN" dirty="0" lang="en-US" smtClean="0"/>
              <a:t>) </a:t>
            </a:r>
            <a:r>
              <a:rPr altLang="zh-CN" dirty="0" lang="zh-CN" smtClean="0"/>
              <a:t>的</a:t>
            </a:r>
            <a:r>
              <a:rPr altLang="zh-CN" dirty="0" lang="zh-CN"/>
              <a:t>特点。这表明在拥塞避免阶段，拥塞</a:t>
            </a:r>
            <a:r>
              <a:rPr altLang="zh-CN" dirty="0" lang="zh-CN" smtClean="0"/>
              <a:t>窗口</a:t>
            </a:r>
            <a:r>
              <a:rPr altLang="zh-CN" dirty="0" lang="en-US" smtClean="0"/>
              <a:t> </a:t>
            </a:r>
            <a:r>
              <a:rPr altLang="zh-CN" dirty="0" lang="en-US" err="1" smtClean="0"/>
              <a:t>cwnd</a:t>
            </a:r>
            <a:r>
              <a:rPr altLang="zh-CN" dirty="0" lang="en-US" smtClean="0"/>
              <a:t> </a:t>
            </a:r>
            <a:r>
              <a:rPr altLang="zh-CN" dirty="0" lang="zh-CN" smtClean="0"/>
              <a:t>按</a:t>
            </a:r>
            <a:r>
              <a:rPr altLang="zh-CN" dirty="0" lang="zh-CN"/>
              <a:t>线性规律缓慢增长，比慢开始算法的拥塞窗口增长速率缓慢得多。</a:t>
            </a:r>
            <a:endParaRPr altLang="en-US" dirty="0" lang="zh-CN">
              <a:solidFill>
                <a:srgbClr val="FF0000"/>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593" name=""/>
        <p:cNvGrpSpPr/>
        <p:nvPr/>
      </p:nvGrpSpPr>
      <p:grpSpPr>
        <a:xfrm>
          <a:off x="0" y="0"/>
          <a:ext cx="0" cy="0"/>
          <a:chOff x="0" y="0"/>
          <a:chExt cx="0" cy="0"/>
        </a:xfrm>
      </p:grpSpPr>
      <p:sp>
        <p:nvSpPr>
          <p:cNvPr id="1051836" name="Rectangle 2"/>
          <p:cNvSpPr>
            <a:spLocks noGrp="1" noChangeArrowheads="1"/>
          </p:cNvSpPr>
          <p:nvPr>
            <p:ph type="title"/>
          </p:nvPr>
        </p:nvSpPr>
        <p:spPr/>
        <p:txBody>
          <a:bodyPr/>
          <a:p>
            <a:pPr algn="ctr"/>
            <a:r>
              <a:rPr altLang="en-US" lang="zh-CN"/>
              <a:t>当网络出现拥塞时</a:t>
            </a:r>
            <a:endParaRPr altLang="en-US" lang="zh-CN"/>
          </a:p>
        </p:txBody>
      </p:sp>
      <p:sp>
        <p:nvSpPr>
          <p:cNvPr id="1051837"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en-US" dirty="0" lang="zh-CN"/>
              <a:t>无论在慢开始阶段还是在拥塞避免阶段，只要发送方判断网络出现拥塞</a:t>
            </a:r>
            <a:r>
              <a:rPr altLang="en-US" dirty="0" lang="zh-CN" smtClean="0"/>
              <a:t>（</a:t>
            </a:r>
            <a:r>
              <a:rPr altLang="en-US" dirty="0" lang="zh-CN">
                <a:solidFill>
                  <a:srgbClr val="FF0000"/>
                </a:solidFill>
              </a:rPr>
              <a:t>重传定时器超时</a:t>
            </a:r>
            <a:r>
              <a:rPr altLang="en-US" dirty="0" lang="zh-CN" smtClean="0"/>
              <a:t>）：</a:t>
            </a:r>
            <a:endParaRPr altLang="zh-CN" dirty="0" lang="en-US" smtClean="0"/>
          </a:p>
          <a:p>
            <a:pPr lvl="1"/>
            <a:r>
              <a:rPr altLang="zh-CN" dirty="0" lang="en-US" err="1">
                <a:solidFill>
                  <a:srgbClr val="0000FF"/>
                </a:solidFill>
              </a:rPr>
              <a:t>s</a:t>
            </a:r>
            <a:r>
              <a:rPr altLang="zh-TW" dirty="0" lang="en-US" err="1">
                <a:solidFill>
                  <a:srgbClr val="0000FF"/>
                </a:solidFill>
              </a:rPr>
              <a:t>sthresh</a:t>
            </a:r>
            <a:r>
              <a:rPr altLang="zh-TW" dirty="0" lang="en-US">
                <a:solidFill>
                  <a:srgbClr val="0000FF"/>
                </a:solidFill>
              </a:rPr>
              <a:t> = </a:t>
            </a:r>
            <a:r>
              <a:rPr altLang="zh-CN" dirty="0" lang="en-US" smtClean="0">
                <a:solidFill>
                  <a:srgbClr val="0000FF"/>
                </a:solidFill>
              </a:rPr>
              <a:t>max(</a:t>
            </a:r>
            <a:r>
              <a:rPr altLang="zh-TW" dirty="0" lang="en-US" err="1" smtClean="0">
                <a:solidFill>
                  <a:srgbClr val="0000FF"/>
                </a:solidFill>
              </a:rPr>
              <a:t>cwnd</a:t>
            </a:r>
            <a:r>
              <a:rPr altLang="zh-TW" dirty="0" lang="en-US" smtClean="0">
                <a:solidFill>
                  <a:srgbClr val="0000FF"/>
                </a:solidFill>
              </a:rPr>
              <a:t>/2</a:t>
            </a:r>
            <a:r>
              <a:rPr altLang="en-US" dirty="0" lang="zh-CN" smtClean="0">
                <a:solidFill>
                  <a:srgbClr val="0000FF"/>
                </a:solidFill>
              </a:rPr>
              <a:t>，</a:t>
            </a:r>
            <a:r>
              <a:rPr altLang="zh-CN" dirty="0" lang="en-US" smtClean="0">
                <a:solidFill>
                  <a:srgbClr val="0000FF"/>
                </a:solidFill>
              </a:rPr>
              <a:t>2)</a:t>
            </a:r>
            <a:endParaRPr altLang="zh-CN" dirty="0" lang="en-US">
              <a:solidFill>
                <a:srgbClr val="0000FF"/>
              </a:solidFill>
            </a:endParaRPr>
          </a:p>
          <a:p>
            <a:pPr lvl="1"/>
            <a:r>
              <a:rPr altLang="zh-TW" dirty="0" lang="en-US" err="1">
                <a:solidFill>
                  <a:srgbClr val="0000FF"/>
                </a:solidFill>
              </a:rPr>
              <a:t>cwnd</a:t>
            </a:r>
            <a:r>
              <a:rPr altLang="zh-TW" dirty="0" lang="en-US">
                <a:solidFill>
                  <a:srgbClr val="0000FF"/>
                </a:solidFill>
              </a:rPr>
              <a:t> = </a:t>
            </a:r>
            <a:r>
              <a:rPr altLang="zh-TW" dirty="0" lang="en-US" smtClean="0">
                <a:solidFill>
                  <a:srgbClr val="0000FF"/>
                </a:solidFill>
              </a:rPr>
              <a:t>1</a:t>
            </a:r>
            <a:endParaRPr altLang="zh-TW" dirty="0" lang="en-US" smtClean="0">
              <a:solidFill>
                <a:srgbClr val="0000FF"/>
              </a:solidFill>
            </a:endParaRPr>
          </a:p>
          <a:p>
            <a:pPr lvl="1"/>
            <a:r>
              <a:rPr altLang="en-US" dirty="0" lang="zh-CN" smtClean="0">
                <a:solidFill>
                  <a:srgbClr val="0000FF"/>
                </a:solidFill>
              </a:rPr>
              <a:t>执行</a:t>
            </a:r>
            <a:r>
              <a:rPr altLang="en-US" dirty="0" lang="zh-CN">
                <a:solidFill>
                  <a:srgbClr val="0000FF"/>
                </a:solidFill>
              </a:rPr>
              <a:t>慢开始</a:t>
            </a:r>
            <a:r>
              <a:rPr altLang="en-US" dirty="0" lang="zh-CN" smtClean="0">
                <a:solidFill>
                  <a:srgbClr val="0000FF"/>
                </a:solidFill>
              </a:rPr>
              <a:t>算法</a:t>
            </a:r>
            <a:endParaRPr altLang="en-US" dirty="0" lang="zh-CN">
              <a:solidFill>
                <a:srgbClr val="0000FF"/>
              </a:solidFill>
            </a:endParaRPr>
          </a:p>
          <a:p>
            <a:r>
              <a:rPr altLang="en-US" dirty="0" lang="zh-CN"/>
              <a:t>这样做的目的就是要迅速减少主机发送到网络中的分组数，使得发生拥塞的路由器有足够时间把队列中积压的分组处理完毕。 </a:t>
            </a:r>
            <a:endParaRPr altLang="en-US" dirty="0" lang="zh-CN"/>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594" name=""/>
        <p:cNvGrpSpPr/>
        <p:nvPr/>
      </p:nvGrpSpPr>
      <p:grpSpPr>
        <a:xfrm>
          <a:off x="0" y="0"/>
          <a:ext cx="0" cy="0"/>
          <a:chOff x="0" y="0"/>
          <a:chExt cx="0" cy="0"/>
        </a:xfrm>
      </p:grpSpPr>
      <p:sp>
        <p:nvSpPr>
          <p:cNvPr id="1051838"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sp>
        <p:nvSpPr>
          <p:cNvPr id="1051839" name="Text Box 6"/>
          <p:cNvSpPr txBox="1">
            <a:spLocks noChangeArrowheads="1"/>
          </p:cNvSpPr>
          <p:nvPr/>
        </p:nvSpPr>
        <p:spPr bwMode="auto">
          <a:xfrm>
            <a:off x="740345" y="4242842"/>
            <a:ext cx="8767763" cy="94615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当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连接进行初始化时，将拥塞窗口置为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1</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。图中的窗口单位不使用字节而使用报文段。</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p:txBody>
      </p:sp>
      <p:sp>
        <p:nvSpPr>
          <p:cNvPr id="1051840" name="Text Box 7"/>
          <p:cNvSpPr txBox="1">
            <a:spLocks noChangeArrowheads="1"/>
          </p:cNvSpPr>
          <p:nvPr/>
        </p:nvSpPr>
        <p:spPr bwMode="auto">
          <a:xfrm>
            <a:off x="740345" y="5219154"/>
            <a:ext cx="9037191" cy="946150"/>
          </a:xfrm>
          <a:prstGeom prst="rect"/>
          <a:noFill/>
          <a:ln>
            <a:noFill/>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sz="2800" kumimoji="0" lang="zh-CN">
                <a:solidFill>
                  <a:srgbClr val="000099"/>
                </a:solidFill>
                <a:latin typeface="Arial" panose="020B0604020202020204" pitchFamily="34" charset="0"/>
                <a:ea typeface="黑体" panose="02010609060101010101" pitchFamily="2" charset="-122"/>
              </a:rPr>
              <a:t>慢开始门限的初始值设置为 </a:t>
            </a:r>
            <a:r>
              <a:rPr altLang="zh-CN" dirty="0" sz="2800" kumimoji="0" lang="en-US">
                <a:solidFill>
                  <a:srgbClr val="000099"/>
                </a:solidFill>
                <a:latin typeface="Arial" panose="020B0604020202020204" pitchFamily="34" charset="0"/>
                <a:ea typeface="黑体" panose="02010609060101010101" pitchFamily="2" charset="-122"/>
              </a:rPr>
              <a:t>16 </a:t>
            </a:r>
            <a:r>
              <a:rPr altLang="en-US" dirty="0" sz="2800" kumimoji="0" lang="zh-CN">
                <a:solidFill>
                  <a:srgbClr val="000099"/>
                </a:solidFill>
                <a:latin typeface="Arial" panose="020B0604020202020204" pitchFamily="34" charset="0"/>
                <a:ea typeface="黑体" panose="02010609060101010101" pitchFamily="2" charset="-122"/>
              </a:rPr>
              <a:t>个报文段</a:t>
            </a:r>
            <a:r>
              <a:rPr altLang="en-US" dirty="0" sz="2800" kumimoji="0" lang="zh-CN" smtClean="0">
                <a:solidFill>
                  <a:srgbClr val="000099"/>
                </a:solidFill>
                <a:latin typeface="Arial" panose="020B0604020202020204" pitchFamily="34" charset="0"/>
                <a:ea typeface="黑体" panose="02010609060101010101" pitchFamily="2" charset="-122"/>
              </a:rPr>
              <a:t>，即 </a:t>
            </a:r>
            <a:endParaRPr altLang="zh-CN" dirty="0" sz="2800" kumimoji="0" lang="en-US" smtClean="0">
              <a:solidFill>
                <a:srgbClr val="000099"/>
              </a:solidFill>
              <a:latin typeface="Arial" panose="020B0604020202020204" pitchFamily="34" charset="0"/>
              <a:ea typeface="黑体" panose="02010609060101010101" pitchFamily="2" charset="-122"/>
            </a:endParaRPr>
          </a:p>
          <a:p>
            <a:pPr algn="l" eaLnBrk="1" hangingPunct="1"/>
            <a:r>
              <a:rPr altLang="zh-CN" dirty="0" sz="2800" kumimoji="0" lang="en-US" err="1" smtClean="0">
                <a:solidFill>
                  <a:srgbClr val="000099"/>
                </a:solidFill>
                <a:latin typeface="Arial" panose="020B0604020202020204" pitchFamily="34" charset="0"/>
                <a:ea typeface="黑体" panose="02010609060101010101" pitchFamily="2" charset="-122"/>
              </a:rPr>
              <a:t>ssthresh</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a:solidFill>
                  <a:srgbClr val="000099"/>
                </a:solidFill>
                <a:latin typeface="Arial" panose="020B0604020202020204" pitchFamily="34" charset="0"/>
                <a:ea typeface="黑体" panose="02010609060101010101" pitchFamily="2" charset="-122"/>
              </a:rPr>
              <a:t>= 16</a:t>
            </a:r>
            <a:r>
              <a:rPr altLang="en-US" dirty="0" sz="2800" kumimoji="0" lang="zh-CN">
                <a:solidFill>
                  <a:srgbClr val="000099"/>
                </a:solidFill>
                <a:latin typeface="Arial" panose="020B0604020202020204" pitchFamily="34" charset="0"/>
                <a:ea typeface="黑体" panose="02010609060101010101" pitchFamily="2" charset="-122"/>
              </a:rPr>
              <a:t>。</a:t>
            </a:r>
            <a:endParaRPr altLang="en-US" dirty="0" sz="2800" kumimoji="0" lang="zh-CN">
              <a:solidFill>
                <a:srgbClr val="000099"/>
              </a:solidFill>
              <a:latin typeface="Arial" panose="020B0604020202020204" pitchFamily="34" charset="0"/>
              <a:ea typeface="黑体" panose="02010609060101010101" pitchFamily="2" charset="-122"/>
            </a:endParaRPr>
          </a:p>
        </p:txBody>
      </p:sp>
      <p:grpSp>
        <p:nvGrpSpPr>
          <p:cNvPr id="595" name="组合 1"/>
          <p:cNvGrpSpPr/>
          <p:nvPr/>
        </p:nvGrpSpPr>
        <p:grpSpPr>
          <a:xfrm>
            <a:off x="272479" y="836711"/>
            <a:ext cx="9536759" cy="3321087"/>
            <a:chOff x="274141" y="840152"/>
            <a:chExt cx="9316681" cy="3133914"/>
          </a:xfrm>
        </p:grpSpPr>
        <p:sp>
          <p:nvSpPr>
            <p:cNvPr id="1051841" name="Text Box 140"/>
            <p:cNvSpPr txBox="1">
              <a:spLocks noChangeArrowheads="1"/>
            </p:cNvSpPr>
            <p:nvPr/>
          </p:nvSpPr>
          <p:spPr bwMode="auto">
            <a:xfrm>
              <a:off x="4758804" y="980728"/>
              <a:ext cx="1130300" cy="37756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1842" name="Line 2"/>
            <p:cNvSpPr>
              <a:spLocks noChangeShapeType="1"/>
            </p:cNvSpPr>
            <p:nvPr/>
          </p:nvSpPr>
          <p:spPr bwMode="auto">
            <a:xfrm flipV="1">
              <a:off x="1883792" y="3639369"/>
              <a:ext cx="6211887" cy="4762"/>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43" name="Line 3"/>
            <p:cNvSpPr>
              <a:spLocks noChangeShapeType="1"/>
            </p:cNvSpPr>
            <p:nvPr/>
          </p:nvSpPr>
          <p:spPr bwMode="auto">
            <a:xfrm>
              <a:off x="1882204" y="1161281"/>
              <a:ext cx="1588" cy="2482850"/>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44" name="Line 4"/>
            <p:cNvSpPr>
              <a:spLocks noChangeShapeType="1"/>
            </p:cNvSpPr>
            <p:nvPr/>
          </p:nvSpPr>
          <p:spPr bwMode="auto">
            <a:xfrm>
              <a:off x="2112392" y="3567931"/>
              <a:ext cx="0" cy="762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45" name="Line 5"/>
            <p:cNvSpPr>
              <a:spLocks noChangeShapeType="1"/>
            </p:cNvSpPr>
            <p:nvPr/>
          </p:nvSpPr>
          <p:spPr bwMode="auto">
            <a:xfrm>
              <a:off x="23409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46" name="Line 6"/>
            <p:cNvSpPr>
              <a:spLocks noChangeShapeType="1"/>
            </p:cNvSpPr>
            <p:nvPr/>
          </p:nvSpPr>
          <p:spPr bwMode="auto">
            <a:xfrm>
              <a:off x="25695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47" name="Line 7"/>
            <p:cNvSpPr>
              <a:spLocks noChangeShapeType="1"/>
            </p:cNvSpPr>
            <p:nvPr/>
          </p:nvSpPr>
          <p:spPr bwMode="auto">
            <a:xfrm>
              <a:off x="27981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48" name="Line 8"/>
            <p:cNvSpPr>
              <a:spLocks noChangeShapeType="1"/>
            </p:cNvSpPr>
            <p:nvPr/>
          </p:nvSpPr>
          <p:spPr bwMode="auto">
            <a:xfrm>
              <a:off x="30267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49" name="Line 9"/>
            <p:cNvSpPr>
              <a:spLocks noChangeShapeType="1"/>
            </p:cNvSpPr>
            <p:nvPr/>
          </p:nvSpPr>
          <p:spPr bwMode="auto">
            <a:xfrm>
              <a:off x="32553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50" name="Line 10"/>
            <p:cNvSpPr>
              <a:spLocks noChangeShapeType="1"/>
            </p:cNvSpPr>
            <p:nvPr/>
          </p:nvSpPr>
          <p:spPr bwMode="auto">
            <a:xfrm>
              <a:off x="34839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51" name="Line 11"/>
            <p:cNvSpPr>
              <a:spLocks noChangeShapeType="1"/>
            </p:cNvSpPr>
            <p:nvPr/>
          </p:nvSpPr>
          <p:spPr bwMode="auto">
            <a:xfrm>
              <a:off x="37125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52" name="Line 12"/>
            <p:cNvSpPr>
              <a:spLocks noChangeShapeType="1"/>
            </p:cNvSpPr>
            <p:nvPr/>
          </p:nvSpPr>
          <p:spPr bwMode="auto">
            <a:xfrm>
              <a:off x="39411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53" name="Line 13"/>
            <p:cNvSpPr>
              <a:spLocks noChangeShapeType="1"/>
            </p:cNvSpPr>
            <p:nvPr/>
          </p:nvSpPr>
          <p:spPr bwMode="auto">
            <a:xfrm>
              <a:off x="41697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54" name="Line 14"/>
            <p:cNvSpPr>
              <a:spLocks noChangeShapeType="1"/>
            </p:cNvSpPr>
            <p:nvPr/>
          </p:nvSpPr>
          <p:spPr bwMode="auto">
            <a:xfrm>
              <a:off x="43983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55" name="Line 15"/>
            <p:cNvSpPr>
              <a:spLocks noChangeShapeType="1"/>
            </p:cNvSpPr>
            <p:nvPr/>
          </p:nvSpPr>
          <p:spPr bwMode="auto">
            <a:xfrm>
              <a:off x="46269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56" name="Line 16"/>
            <p:cNvSpPr>
              <a:spLocks noChangeShapeType="1"/>
            </p:cNvSpPr>
            <p:nvPr/>
          </p:nvSpPr>
          <p:spPr bwMode="auto">
            <a:xfrm>
              <a:off x="48555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57" name="Line 17"/>
            <p:cNvSpPr>
              <a:spLocks noChangeShapeType="1"/>
            </p:cNvSpPr>
            <p:nvPr/>
          </p:nvSpPr>
          <p:spPr bwMode="auto">
            <a:xfrm>
              <a:off x="5084192" y="3567931"/>
              <a:ext cx="0" cy="762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58" name="Line 18"/>
            <p:cNvSpPr>
              <a:spLocks noChangeShapeType="1"/>
            </p:cNvSpPr>
            <p:nvPr/>
          </p:nvSpPr>
          <p:spPr bwMode="auto">
            <a:xfrm>
              <a:off x="53127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59" name="Line 19"/>
            <p:cNvSpPr>
              <a:spLocks noChangeShapeType="1"/>
            </p:cNvSpPr>
            <p:nvPr/>
          </p:nvSpPr>
          <p:spPr bwMode="auto">
            <a:xfrm>
              <a:off x="55413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60" name="Line 20"/>
            <p:cNvSpPr>
              <a:spLocks noChangeShapeType="1"/>
            </p:cNvSpPr>
            <p:nvPr/>
          </p:nvSpPr>
          <p:spPr bwMode="auto">
            <a:xfrm>
              <a:off x="57699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61" name="Line 21"/>
            <p:cNvSpPr>
              <a:spLocks noChangeShapeType="1"/>
            </p:cNvSpPr>
            <p:nvPr/>
          </p:nvSpPr>
          <p:spPr bwMode="auto">
            <a:xfrm>
              <a:off x="59985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62" name="Line 22"/>
            <p:cNvSpPr>
              <a:spLocks noChangeShapeType="1"/>
            </p:cNvSpPr>
            <p:nvPr/>
          </p:nvSpPr>
          <p:spPr bwMode="auto">
            <a:xfrm>
              <a:off x="62271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63" name="Line 23"/>
            <p:cNvSpPr>
              <a:spLocks noChangeShapeType="1"/>
            </p:cNvSpPr>
            <p:nvPr/>
          </p:nvSpPr>
          <p:spPr bwMode="auto">
            <a:xfrm>
              <a:off x="64557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64" name="Line 24"/>
            <p:cNvSpPr>
              <a:spLocks noChangeShapeType="1"/>
            </p:cNvSpPr>
            <p:nvPr/>
          </p:nvSpPr>
          <p:spPr bwMode="auto">
            <a:xfrm>
              <a:off x="66843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65" name="Line 25"/>
            <p:cNvSpPr>
              <a:spLocks noChangeShapeType="1"/>
            </p:cNvSpPr>
            <p:nvPr/>
          </p:nvSpPr>
          <p:spPr bwMode="auto">
            <a:xfrm>
              <a:off x="69129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66" name="Line 40"/>
            <p:cNvSpPr>
              <a:spLocks noChangeShapeType="1"/>
            </p:cNvSpPr>
            <p:nvPr/>
          </p:nvSpPr>
          <p:spPr bwMode="auto">
            <a:xfrm>
              <a:off x="1883792" y="3263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67" name="Line 41"/>
            <p:cNvSpPr>
              <a:spLocks noChangeShapeType="1"/>
            </p:cNvSpPr>
            <p:nvPr/>
          </p:nvSpPr>
          <p:spPr bwMode="auto">
            <a:xfrm>
              <a:off x="1883792" y="2882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68" name="Line 42"/>
            <p:cNvSpPr>
              <a:spLocks noChangeShapeType="1"/>
            </p:cNvSpPr>
            <p:nvPr/>
          </p:nvSpPr>
          <p:spPr bwMode="auto">
            <a:xfrm>
              <a:off x="1883792" y="2501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69" name="Line 43"/>
            <p:cNvSpPr>
              <a:spLocks noChangeShapeType="1"/>
            </p:cNvSpPr>
            <p:nvPr/>
          </p:nvSpPr>
          <p:spPr bwMode="auto">
            <a:xfrm>
              <a:off x="1883792" y="2120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70" name="Line 44"/>
            <p:cNvSpPr>
              <a:spLocks noChangeShapeType="1"/>
            </p:cNvSpPr>
            <p:nvPr/>
          </p:nvSpPr>
          <p:spPr bwMode="auto">
            <a:xfrm>
              <a:off x="1883792" y="1739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71" name="Line 45"/>
            <p:cNvSpPr>
              <a:spLocks noChangeShapeType="1"/>
            </p:cNvSpPr>
            <p:nvPr/>
          </p:nvSpPr>
          <p:spPr bwMode="auto">
            <a:xfrm>
              <a:off x="1883792" y="1358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72" name="Text Box 77"/>
            <p:cNvSpPr txBox="1">
              <a:spLocks noChangeArrowheads="1"/>
            </p:cNvSpPr>
            <p:nvPr/>
          </p:nvSpPr>
          <p:spPr bwMode="auto">
            <a:xfrm>
              <a:off x="2198117" y="3588569"/>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73" name="Text Box 78"/>
            <p:cNvSpPr txBox="1">
              <a:spLocks noChangeArrowheads="1"/>
            </p:cNvSpPr>
            <p:nvPr/>
          </p:nvSpPr>
          <p:spPr bwMode="auto">
            <a:xfrm>
              <a:off x="2655317" y="3588569"/>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74" name="Text Box 79"/>
            <p:cNvSpPr txBox="1">
              <a:spLocks noChangeArrowheads="1"/>
            </p:cNvSpPr>
            <p:nvPr/>
          </p:nvSpPr>
          <p:spPr bwMode="auto">
            <a:xfrm>
              <a:off x="3112517" y="3588569"/>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75" name="Text Box 80"/>
            <p:cNvSpPr txBox="1">
              <a:spLocks noChangeArrowheads="1"/>
            </p:cNvSpPr>
            <p:nvPr/>
          </p:nvSpPr>
          <p:spPr bwMode="auto">
            <a:xfrm>
              <a:off x="3582417" y="3588569"/>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76" name="Text Box 81"/>
            <p:cNvSpPr txBox="1">
              <a:spLocks noChangeArrowheads="1"/>
            </p:cNvSpPr>
            <p:nvPr/>
          </p:nvSpPr>
          <p:spPr bwMode="auto">
            <a:xfrm>
              <a:off x="3963417"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77" name="Text Box 82"/>
            <p:cNvSpPr txBox="1">
              <a:spLocks noChangeArrowheads="1"/>
            </p:cNvSpPr>
            <p:nvPr/>
          </p:nvSpPr>
          <p:spPr bwMode="auto">
            <a:xfrm>
              <a:off x="4458717"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78" name="Text Box 83"/>
            <p:cNvSpPr txBox="1">
              <a:spLocks noChangeArrowheads="1"/>
            </p:cNvSpPr>
            <p:nvPr/>
          </p:nvSpPr>
          <p:spPr bwMode="auto">
            <a:xfrm>
              <a:off x="4890517"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79" name="Text Box 84"/>
            <p:cNvSpPr txBox="1">
              <a:spLocks noChangeArrowheads="1"/>
            </p:cNvSpPr>
            <p:nvPr/>
          </p:nvSpPr>
          <p:spPr bwMode="auto">
            <a:xfrm>
              <a:off x="5347717"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80" name="Text Box 85"/>
            <p:cNvSpPr txBox="1">
              <a:spLocks noChangeArrowheads="1"/>
            </p:cNvSpPr>
            <p:nvPr/>
          </p:nvSpPr>
          <p:spPr bwMode="auto">
            <a:xfrm>
              <a:off x="5820792"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81" name="Text Box 86"/>
            <p:cNvSpPr txBox="1">
              <a:spLocks noChangeArrowheads="1"/>
            </p:cNvSpPr>
            <p:nvPr/>
          </p:nvSpPr>
          <p:spPr bwMode="auto">
            <a:xfrm>
              <a:off x="6277992"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82" name="Text Box 87"/>
            <p:cNvSpPr txBox="1">
              <a:spLocks noChangeArrowheads="1"/>
            </p:cNvSpPr>
            <p:nvPr/>
          </p:nvSpPr>
          <p:spPr bwMode="auto">
            <a:xfrm>
              <a:off x="6722492" y="3596506"/>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83" name="Text Box 89"/>
            <p:cNvSpPr txBox="1">
              <a:spLocks noChangeArrowheads="1"/>
            </p:cNvSpPr>
            <p:nvPr/>
          </p:nvSpPr>
          <p:spPr bwMode="auto">
            <a:xfrm>
              <a:off x="1779017" y="3588569"/>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84" name="Text Box 90"/>
            <p:cNvSpPr txBox="1">
              <a:spLocks noChangeArrowheads="1"/>
            </p:cNvSpPr>
            <p:nvPr/>
          </p:nvSpPr>
          <p:spPr bwMode="auto">
            <a:xfrm>
              <a:off x="1617092" y="3439344"/>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85" name="Text Box 91"/>
            <p:cNvSpPr txBox="1">
              <a:spLocks noChangeArrowheads="1"/>
            </p:cNvSpPr>
            <p:nvPr/>
          </p:nvSpPr>
          <p:spPr bwMode="auto">
            <a:xfrm>
              <a:off x="1617092" y="3058344"/>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86" name="Text Box 92"/>
            <p:cNvSpPr txBox="1">
              <a:spLocks noChangeArrowheads="1"/>
            </p:cNvSpPr>
            <p:nvPr/>
          </p:nvSpPr>
          <p:spPr bwMode="auto">
            <a:xfrm>
              <a:off x="1617092" y="2690044"/>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87" name="Text Box 93"/>
            <p:cNvSpPr txBox="1">
              <a:spLocks noChangeArrowheads="1"/>
            </p:cNvSpPr>
            <p:nvPr/>
          </p:nvSpPr>
          <p:spPr bwMode="auto">
            <a:xfrm>
              <a:off x="1502792" y="2321744"/>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88" name="Text Box 94"/>
            <p:cNvSpPr txBox="1">
              <a:spLocks noChangeArrowheads="1"/>
            </p:cNvSpPr>
            <p:nvPr/>
          </p:nvSpPr>
          <p:spPr bwMode="auto">
            <a:xfrm>
              <a:off x="1502792" y="1953444"/>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89" name="Text Box 95"/>
            <p:cNvSpPr txBox="1">
              <a:spLocks noChangeArrowheads="1"/>
            </p:cNvSpPr>
            <p:nvPr/>
          </p:nvSpPr>
          <p:spPr bwMode="auto">
            <a:xfrm>
              <a:off x="1502792" y="1572444"/>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90" name="Text Box 96"/>
            <p:cNvSpPr txBox="1">
              <a:spLocks noChangeArrowheads="1"/>
            </p:cNvSpPr>
            <p:nvPr/>
          </p:nvSpPr>
          <p:spPr bwMode="auto">
            <a:xfrm>
              <a:off x="1502792" y="1191444"/>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891" name="Oval 102"/>
            <p:cNvSpPr>
              <a:spLocks noChangeArrowheads="1"/>
            </p:cNvSpPr>
            <p:nvPr/>
          </p:nvSpPr>
          <p:spPr bwMode="auto">
            <a:xfrm>
              <a:off x="2521967" y="284403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92" name="Oval 103"/>
            <p:cNvSpPr>
              <a:spLocks noChangeArrowheads="1"/>
            </p:cNvSpPr>
            <p:nvPr/>
          </p:nvSpPr>
          <p:spPr bwMode="auto">
            <a:xfrm>
              <a:off x="2293367" y="322503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93" name="Oval 104"/>
            <p:cNvSpPr>
              <a:spLocks noChangeArrowheads="1"/>
            </p:cNvSpPr>
            <p:nvPr/>
          </p:nvSpPr>
          <p:spPr bwMode="auto">
            <a:xfrm>
              <a:off x="1845692" y="347268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94" name="Oval 105"/>
            <p:cNvSpPr>
              <a:spLocks noChangeArrowheads="1"/>
            </p:cNvSpPr>
            <p:nvPr/>
          </p:nvSpPr>
          <p:spPr bwMode="auto">
            <a:xfrm>
              <a:off x="2055242" y="3406006"/>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95" name="Oval 106"/>
            <p:cNvSpPr>
              <a:spLocks noChangeArrowheads="1"/>
            </p:cNvSpPr>
            <p:nvPr/>
          </p:nvSpPr>
          <p:spPr bwMode="auto">
            <a:xfrm>
              <a:off x="2750567" y="2078856"/>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96" name="Oval 107"/>
            <p:cNvSpPr>
              <a:spLocks noChangeArrowheads="1"/>
            </p:cNvSpPr>
            <p:nvPr/>
          </p:nvSpPr>
          <p:spPr bwMode="auto">
            <a:xfrm>
              <a:off x="2979167" y="1977256"/>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97" name="Oval 108"/>
            <p:cNvSpPr>
              <a:spLocks noChangeArrowheads="1"/>
            </p:cNvSpPr>
            <p:nvPr/>
          </p:nvSpPr>
          <p:spPr bwMode="auto">
            <a:xfrm>
              <a:off x="3207767" y="188676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98" name="Oval 109"/>
            <p:cNvSpPr>
              <a:spLocks noChangeArrowheads="1"/>
            </p:cNvSpPr>
            <p:nvPr/>
          </p:nvSpPr>
          <p:spPr bwMode="auto">
            <a:xfrm>
              <a:off x="3669729" y="169626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899" name="Oval 110"/>
            <p:cNvSpPr>
              <a:spLocks noChangeArrowheads="1"/>
            </p:cNvSpPr>
            <p:nvPr/>
          </p:nvSpPr>
          <p:spPr bwMode="auto">
            <a:xfrm>
              <a:off x="3436367" y="179151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00" name="Oval 113"/>
            <p:cNvSpPr>
              <a:spLocks noChangeArrowheads="1"/>
            </p:cNvSpPr>
            <p:nvPr/>
          </p:nvSpPr>
          <p:spPr bwMode="auto">
            <a:xfrm>
              <a:off x="3898329" y="160101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01" name="Oval 114"/>
            <p:cNvSpPr>
              <a:spLocks noChangeArrowheads="1"/>
            </p:cNvSpPr>
            <p:nvPr/>
          </p:nvSpPr>
          <p:spPr bwMode="auto">
            <a:xfrm>
              <a:off x="4122167" y="151053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02" name="Oval 116"/>
            <p:cNvSpPr>
              <a:spLocks noChangeArrowheads="1"/>
            </p:cNvSpPr>
            <p:nvPr/>
          </p:nvSpPr>
          <p:spPr bwMode="auto">
            <a:xfrm>
              <a:off x="4574604" y="1305744"/>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03" name="Oval 117"/>
            <p:cNvSpPr>
              <a:spLocks noChangeArrowheads="1"/>
            </p:cNvSpPr>
            <p:nvPr/>
          </p:nvSpPr>
          <p:spPr bwMode="auto">
            <a:xfrm>
              <a:off x="4350767" y="1400994"/>
              <a:ext cx="88900" cy="8890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04"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05" name="Text Box 134"/>
            <p:cNvSpPr txBox="1">
              <a:spLocks noChangeArrowheads="1"/>
            </p:cNvSpPr>
            <p:nvPr/>
          </p:nvSpPr>
          <p:spPr bwMode="auto">
            <a:xfrm>
              <a:off x="8097267" y="3444106"/>
              <a:ext cx="118891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06" name="Text Box 135"/>
            <p:cNvSpPr txBox="1">
              <a:spLocks noChangeArrowheads="1"/>
            </p:cNvSpPr>
            <p:nvPr/>
          </p:nvSpPr>
          <p:spPr bwMode="auto">
            <a:xfrm>
              <a:off x="951929" y="840152"/>
              <a:ext cx="1885791"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07" name="Text Box 140"/>
            <p:cNvSpPr txBox="1">
              <a:spLocks noChangeArrowheads="1"/>
            </p:cNvSpPr>
            <p:nvPr/>
          </p:nvSpPr>
          <p:spPr bwMode="auto">
            <a:xfrm>
              <a:off x="6895232" y="1763524"/>
              <a:ext cx="1154112" cy="37756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1908" name="Rectangle 160"/>
            <p:cNvSpPr>
              <a:spLocks noChangeArrowheads="1"/>
            </p:cNvSpPr>
            <p:nvPr/>
          </p:nvSpPr>
          <p:spPr bwMode="auto">
            <a:xfrm>
              <a:off x="1959992" y="1281931"/>
              <a:ext cx="190500" cy="2032000"/>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09" name="Line 156"/>
            <p:cNvSpPr>
              <a:spLocks noChangeShapeType="1"/>
            </p:cNvSpPr>
            <p:nvPr/>
          </p:nvSpPr>
          <p:spPr bwMode="auto">
            <a:xfrm>
              <a:off x="1959992" y="2120131"/>
              <a:ext cx="8382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10" name="Line 146"/>
            <p:cNvSpPr>
              <a:spLocks noChangeShapeType="1"/>
            </p:cNvSpPr>
            <p:nvPr/>
          </p:nvSpPr>
          <p:spPr bwMode="auto">
            <a:xfrm flipV="1">
              <a:off x="1959992" y="1351781"/>
              <a:ext cx="2679700" cy="635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11" name="Rectangle 162"/>
            <p:cNvSpPr>
              <a:spLocks noChangeArrowheads="1"/>
            </p:cNvSpPr>
            <p:nvPr/>
          </p:nvSpPr>
          <p:spPr bwMode="auto">
            <a:xfrm>
              <a:off x="5236592" y="3415531"/>
              <a:ext cx="1446212" cy="152400"/>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12" name="Line 167"/>
            <p:cNvSpPr>
              <a:spLocks noChangeShapeType="1"/>
            </p:cNvSpPr>
            <p:nvPr/>
          </p:nvSpPr>
          <p:spPr bwMode="auto">
            <a:xfrm>
              <a:off x="1350294" y="3375646"/>
              <a:ext cx="533400" cy="152400"/>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13" name="Text Box 203"/>
            <p:cNvSpPr txBox="1">
              <a:spLocks noChangeArrowheads="1"/>
            </p:cNvSpPr>
            <p:nvPr/>
          </p:nvSpPr>
          <p:spPr bwMode="auto">
            <a:xfrm>
              <a:off x="7990046" y="1916832"/>
              <a:ext cx="1600776" cy="784163"/>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1914" name="Text Box 205"/>
            <p:cNvSpPr txBox="1">
              <a:spLocks noChangeArrowheads="1"/>
            </p:cNvSpPr>
            <p:nvPr/>
          </p:nvSpPr>
          <p:spPr bwMode="auto">
            <a:xfrm>
              <a:off x="274141" y="1861369"/>
              <a:ext cx="1251556" cy="66799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1915" name="Line 215"/>
            <p:cNvSpPr>
              <a:spLocks noChangeShapeType="1"/>
            </p:cNvSpPr>
            <p:nvPr/>
          </p:nvSpPr>
          <p:spPr bwMode="auto">
            <a:xfrm flipV="1">
              <a:off x="1388492" y="2148706"/>
              <a:ext cx="214312"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16" name="Text Box 206"/>
            <p:cNvSpPr txBox="1">
              <a:spLocks noChangeArrowheads="1"/>
            </p:cNvSpPr>
            <p:nvPr/>
          </p:nvSpPr>
          <p:spPr bwMode="auto">
            <a:xfrm rot="20245475">
              <a:off x="6796372" y="2309177"/>
              <a:ext cx="118891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17" name="Oval 125"/>
            <p:cNvSpPr>
              <a:spLocks noChangeArrowheads="1"/>
            </p:cNvSpPr>
            <p:nvPr/>
          </p:nvSpPr>
          <p:spPr bwMode="auto">
            <a:xfrm>
              <a:off x="5036567" y="339171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18" name="Oval 126"/>
            <p:cNvSpPr>
              <a:spLocks noChangeArrowheads="1"/>
            </p:cNvSpPr>
            <p:nvPr/>
          </p:nvSpPr>
          <p:spPr bwMode="auto">
            <a:xfrm>
              <a:off x="5266754" y="320598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19" name="Oval 127"/>
            <p:cNvSpPr>
              <a:spLocks noChangeArrowheads="1"/>
            </p:cNvSpPr>
            <p:nvPr/>
          </p:nvSpPr>
          <p:spPr bwMode="auto">
            <a:xfrm>
              <a:off x="4798442" y="3463156"/>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20" name="Oval 128"/>
            <p:cNvSpPr>
              <a:spLocks noChangeArrowheads="1"/>
            </p:cNvSpPr>
            <p:nvPr/>
          </p:nvSpPr>
          <p:spPr bwMode="auto">
            <a:xfrm>
              <a:off x="5501704" y="283768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21" name="Oval 129"/>
            <p:cNvSpPr>
              <a:spLocks noChangeArrowheads="1"/>
            </p:cNvSpPr>
            <p:nvPr/>
          </p:nvSpPr>
          <p:spPr bwMode="auto">
            <a:xfrm>
              <a:off x="5973192" y="2353494"/>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22" name="Oval 130"/>
            <p:cNvSpPr>
              <a:spLocks noChangeArrowheads="1"/>
            </p:cNvSpPr>
            <p:nvPr/>
          </p:nvSpPr>
          <p:spPr bwMode="auto">
            <a:xfrm>
              <a:off x="6646292" y="207726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23" name="Oval 131"/>
            <p:cNvSpPr>
              <a:spLocks noChangeArrowheads="1"/>
            </p:cNvSpPr>
            <p:nvPr/>
          </p:nvSpPr>
          <p:spPr bwMode="auto">
            <a:xfrm>
              <a:off x="6197029" y="225348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24" name="Oval 132"/>
            <p:cNvSpPr>
              <a:spLocks noChangeArrowheads="1"/>
            </p:cNvSpPr>
            <p:nvPr/>
          </p:nvSpPr>
          <p:spPr bwMode="auto">
            <a:xfrm>
              <a:off x="6425629" y="2162994"/>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25" name="Line 147"/>
            <p:cNvSpPr>
              <a:spLocks noChangeShapeType="1"/>
            </p:cNvSpPr>
            <p:nvPr/>
          </p:nvSpPr>
          <p:spPr bwMode="auto">
            <a:xfrm rot="10800000">
              <a:off x="1977454" y="2499544"/>
              <a:ext cx="40386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28" name="直接连接符 115"/>
            <p:cNvCxnSpPr>
              <a:cxnSpLocks noChangeShapeType="1"/>
            </p:cNvCxnSpPr>
            <p:nvPr/>
          </p:nvCxnSpPr>
          <p:spPr bwMode="auto">
            <a:xfrm>
              <a:off x="4626992" y="1348606"/>
              <a:ext cx="228600" cy="2138363"/>
            </a:xfrm>
            <a:prstGeom prst="line"/>
            <a:noFill/>
            <a:ln w="28575" algn="ctr">
              <a:solidFill>
                <a:srgbClr val="0000FF"/>
              </a:solidFill>
              <a:round/>
            </a:ln>
          </p:spPr>
        </p:cxnSp>
        <p:sp>
          <p:nvSpPr>
            <p:cNvPr id="1051926" name="Rectangle 161"/>
            <p:cNvSpPr>
              <a:spLocks noChangeArrowheads="1"/>
            </p:cNvSpPr>
            <p:nvPr/>
          </p:nvSpPr>
          <p:spPr bwMode="auto">
            <a:xfrm>
              <a:off x="2504728" y="1750244"/>
              <a:ext cx="431800" cy="347662"/>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1927" name="Oval 129"/>
            <p:cNvSpPr>
              <a:spLocks noChangeArrowheads="1"/>
            </p:cNvSpPr>
            <p:nvPr/>
          </p:nvSpPr>
          <p:spPr bwMode="auto">
            <a:xfrm>
              <a:off x="5741417" y="245668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28"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29" name="Rectangle 161"/>
            <p:cNvSpPr>
              <a:spLocks noChangeArrowheads="1"/>
            </p:cNvSpPr>
            <p:nvPr/>
          </p:nvSpPr>
          <p:spPr bwMode="auto">
            <a:xfrm>
              <a:off x="4448944" y="1014165"/>
              <a:ext cx="358775" cy="288925"/>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729" name="直接连接符 119"/>
            <p:cNvCxnSpPr>
              <a:cxnSpLocks noChangeShapeType="1"/>
            </p:cNvCxnSpPr>
            <p:nvPr/>
          </p:nvCxnSpPr>
          <p:spPr bwMode="auto">
            <a:xfrm flipH="1">
              <a:off x="6909817" y="2902769"/>
              <a:ext cx="1587" cy="655637"/>
            </a:xfrm>
            <a:prstGeom prst="line"/>
            <a:noFill/>
            <a:ln w="19050" algn="ctr">
              <a:solidFill>
                <a:srgbClr val="000000"/>
              </a:solidFill>
              <a:prstDash val="dash"/>
              <a:round/>
            </a:ln>
          </p:spPr>
        </p:cxnSp>
        <p:cxnSp>
          <p:nvCxnSpPr>
            <p:cNvPr id="3145730" name="直接连接符 121"/>
            <p:cNvCxnSpPr>
              <a:cxnSpLocks noChangeShapeType="1"/>
            </p:cNvCxnSpPr>
            <p:nvPr/>
          </p:nvCxnSpPr>
          <p:spPr bwMode="auto">
            <a:xfrm>
              <a:off x="1993329" y="2886894"/>
              <a:ext cx="5545138" cy="0"/>
            </a:xfrm>
            <a:prstGeom prst="line"/>
            <a:noFill/>
            <a:ln w="19050" algn="ctr">
              <a:solidFill>
                <a:srgbClr val="000000"/>
              </a:solidFill>
              <a:prstDash val="dash"/>
              <a:round/>
            </a:ln>
          </p:spPr>
        </p:cxnSp>
        <p:sp>
          <p:nvSpPr>
            <p:cNvPr id="1051930" name="Oval 130"/>
            <p:cNvSpPr>
              <a:spLocks noChangeArrowheads="1"/>
            </p:cNvSpPr>
            <p:nvPr/>
          </p:nvSpPr>
          <p:spPr bwMode="auto">
            <a:xfrm>
              <a:off x="6866954" y="284561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31" name="Line 24"/>
            <p:cNvSpPr>
              <a:spLocks noChangeShapeType="1"/>
            </p:cNvSpPr>
            <p:nvPr/>
          </p:nvSpPr>
          <p:spPr bwMode="auto">
            <a:xfrm>
              <a:off x="7367017" y="348538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32" name="Line 22"/>
            <p:cNvSpPr>
              <a:spLocks noChangeShapeType="1"/>
            </p:cNvSpPr>
            <p:nvPr/>
          </p:nvSpPr>
          <p:spPr bwMode="auto">
            <a:xfrm>
              <a:off x="7135242" y="3490144"/>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33" name="Text Box 87"/>
            <p:cNvSpPr txBox="1">
              <a:spLocks noChangeArrowheads="1"/>
            </p:cNvSpPr>
            <p:nvPr/>
          </p:nvSpPr>
          <p:spPr bwMode="auto">
            <a:xfrm>
              <a:off x="7151117" y="3593331"/>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34" name="Line 22"/>
            <p:cNvSpPr>
              <a:spLocks noChangeShapeType="1"/>
            </p:cNvSpPr>
            <p:nvPr/>
          </p:nvSpPr>
          <p:spPr bwMode="auto">
            <a:xfrm>
              <a:off x="7605142" y="349808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31" name="直接连接符 134"/>
            <p:cNvCxnSpPr>
              <a:cxnSpLocks noChangeShapeType="1"/>
              <a:stCxn id="1051928" idx="4"/>
              <a:endCxn id="1051930" idx="3"/>
            </p:cNvCxnSpPr>
            <p:nvPr/>
          </p:nvCxnSpPr>
          <p:spPr bwMode="auto">
            <a:xfrm>
              <a:off x="6706617" y="2109019"/>
              <a:ext cx="200025" cy="785812"/>
            </a:xfrm>
            <a:prstGeom prst="line"/>
            <a:noFill/>
            <a:ln w="28575" algn="ctr">
              <a:solidFill>
                <a:srgbClr val="0000FF"/>
              </a:solidFill>
              <a:round/>
            </a:ln>
          </p:spPr>
        </p:cxnSp>
        <p:sp>
          <p:nvSpPr>
            <p:cNvPr id="1051935" name="Text Box 206"/>
            <p:cNvSpPr txBox="1">
              <a:spLocks noChangeArrowheads="1"/>
            </p:cNvSpPr>
            <p:nvPr/>
          </p:nvSpPr>
          <p:spPr bwMode="auto">
            <a:xfrm rot="20070649">
              <a:off x="5683433" y="1948020"/>
              <a:ext cx="1088691" cy="34851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36" name="Text Box 206"/>
            <p:cNvSpPr txBox="1">
              <a:spLocks noChangeArrowheads="1"/>
            </p:cNvSpPr>
            <p:nvPr/>
          </p:nvSpPr>
          <p:spPr bwMode="auto">
            <a:xfrm rot="20205303">
              <a:off x="2929222" y="1439227"/>
              <a:ext cx="118891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37" name="TextBox 147"/>
            <p:cNvSpPr txBox="1">
              <a:spLocks noChangeArrowheads="1"/>
            </p:cNvSpPr>
            <p:nvPr/>
          </p:nvSpPr>
          <p:spPr bwMode="auto">
            <a:xfrm>
              <a:off x="5422329" y="2118544"/>
              <a:ext cx="493607" cy="4937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38" name="矩形 150"/>
            <p:cNvSpPr>
              <a:spLocks noChangeArrowheads="1"/>
            </p:cNvSpPr>
            <p:nvPr/>
          </p:nvSpPr>
          <p:spPr bwMode="auto">
            <a:xfrm>
              <a:off x="2253679" y="3444106"/>
              <a:ext cx="2516188" cy="119063"/>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39" name="TextBox 148"/>
            <p:cNvSpPr txBox="1">
              <a:spLocks noChangeArrowheads="1"/>
            </p:cNvSpPr>
            <p:nvPr/>
          </p:nvSpPr>
          <p:spPr bwMode="auto">
            <a:xfrm>
              <a:off x="6573267" y="1716906"/>
              <a:ext cx="493607" cy="4937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40" name="Line 167"/>
            <p:cNvSpPr>
              <a:spLocks noChangeShapeType="1"/>
            </p:cNvSpPr>
            <p:nvPr/>
          </p:nvSpPr>
          <p:spPr bwMode="auto">
            <a:xfrm>
              <a:off x="4473054" y="3366071"/>
              <a:ext cx="371475" cy="134937"/>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41" name="矩形 151"/>
            <p:cNvSpPr>
              <a:spLocks noChangeArrowheads="1"/>
            </p:cNvSpPr>
            <p:nvPr/>
          </p:nvSpPr>
          <p:spPr bwMode="auto">
            <a:xfrm>
              <a:off x="7078092" y="3444106"/>
              <a:ext cx="593725" cy="107950"/>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32" name="直接连接符 153"/>
            <p:cNvCxnSpPr>
              <a:cxnSpLocks noChangeShapeType="1"/>
            </p:cNvCxnSpPr>
            <p:nvPr/>
          </p:nvCxnSpPr>
          <p:spPr bwMode="auto">
            <a:xfrm flipV="1">
              <a:off x="5774754" y="2532881"/>
              <a:ext cx="11113" cy="984250"/>
            </a:xfrm>
            <a:prstGeom prst="line"/>
            <a:noFill/>
            <a:ln w="19050" algn="ctr">
              <a:solidFill>
                <a:srgbClr val="000000"/>
              </a:solidFill>
              <a:prstDash val="dash"/>
              <a:round/>
            </a:ln>
          </p:spPr>
        </p:cxnSp>
        <p:cxnSp>
          <p:nvCxnSpPr>
            <p:cNvPr id="3145733" name="直接连接符 157"/>
            <p:cNvCxnSpPr>
              <a:cxnSpLocks noChangeShapeType="1"/>
            </p:cNvCxnSpPr>
            <p:nvPr/>
          </p:nvCxnSpPr>
          <p:spPr bwMode="auto">
            <a:xfrm flipV="1">
              <a:off x="6682804" y="2177281"/>
              <a:ext cx="11113" cy="1435100"/>
            </a:xfrm>
            <a:prstGeom prst="line"/>
            <a:noFill/>
            <a:ln w="19050" algn="ctr">
              <a:solidFill>
                <a:srgbClr val="000000"/>
              </a:solidFill>
              <a:prstDash val="dash"/>
              <a:round/>
            </a:ln>
          </p:spPr>
        </p:cxnSp>
        <p:cxnSp>
          <p:nvCxnSpPr>
            <p:cNvPr id="3145734" name="直接连接符 141"/>
            <p:cNvCxnSpPr>
              <a:cxnSpLocks noChangeShapeType="1"/>
            </p:cNvCxnSpPr>
            <p:nvPr/>
          </p:nvCxnSpPr>
          <p:spPr bwMode="auto">
            <a:xfrm flipV="1">
              <a:off x="6847904" y="2386831"/>
              <a:ext cx="1219200" cy="528638"/>
            </a:xfrm>
            <a:prstGeom prst="line"/>
            <a:noFill/>
            <a:ln w="28575" algn="ctr">
              <a:solidFill>
                <a:srgbClr val="0000FF"/>
              </a:solidFill>
              <a:round/>
            </a:ln>
          </p:spPr>
        </p:cxnSp>
        <p:sp>
          <p:nvSpPr>
            <p:cNvPr id="1051942" name="Oval 202"/>
            <p:cNvSpPr>
              <a:spLocks noChangeArrowheads="1"/>
            </p:cNvSpPr>
            <p:nvPr/>
          </p:nvSpPr>
          <p:spPr bwMode="auto">
            <a:xfrm>
              <a:off x="7554342" y="2556694"/>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43" name="Oval 130"/>
            <p:cNvSpPr>
              <a:spLocks noChangeArrowheads="1"/>
            </p:cNvSpPr>
            <p:nvPr/>
          </p:nvSpPr>
          <p:spPr bwMode="auto">
            <a:xfrm>
              <a:off x="7092379" y="2745606"/>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44" name="Oval 130"/>
            <p:cNvSpPr>
              <a:spLocks noChangeArrowheads="1"/>
            </p:cNvSpPr>
            <p:nvPr/>
          </p:nvSpPr>
          <p:spPr bwMode="auto">
            <a:xfrm>
              <a:off x="7325742" y="265353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45" name="TextBox 149"/>
            <p:cNvSpPr txBox="1">
              <a:spLocks noChangeArrowheads="1"/>
            </p:cNvSpPr>
            <p:nvPr/>
          </p:nvSpPr>
          <p:spPr bwMode="auto">
            <a:xfrm>
              <a:off x="6646292" y="2869431"/>
              <a:ext cx="493607" cy="4937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46" name="Oval 202"/>
            <p:cNvSpPr>
              <a:spLocks noChangeArrowheads="1"/>
            </p:cNvSpPr>
            <p:nvPr/>
          </p:nvSpPr>
          <p:spPr bwMode="auto">
            <a:xfrm>
              <a:off x="7790879" y="243921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35" name="直接连接符 117"/>
            <p:cNvCxnSpPr>
              <a:cxnSpLocks noChangeShapeType="1"/>
            </p:cNvCxnSpPr>
            <p:nvPr/>
          </p:nvCxnSpPr>
          <p:spPr bwMode="auto">
            <a:xfrm flipH="1">
              <a:off x="4625404" y="1472431"/>
              <a:ext cx="4763" cy="2076450"/>
            </a:xfrm>
            <a:prstGeom prst="line"/>
            <a:noFill/>
            <a:ln w="19050" algn="ctr">
              <a:solidFill>
                <a:srgbClr val="000000"/>
              </a:solidFill>
              <a:prstDash val="dash"/>
              <a:round/>
            </a:ln>
          </p:spPr>
        </p:cxnSp>
        <p:cxnSp>
          <p:nvCxnSpPr>
            <p:cNvPr id="3145736" name="直接连接符 119"/>
            <p:cNvCxnSpPr>
              <a:cxnSpLocks noChangeShapeType="1"/>
            </p:cNvCxnSpPr>
            <p:nvPr/>
          </p:nvCxnSpPr>
          <p:spPr bwMode="auto">
            <a:xfrm>
              <a:off x="2796604" y="2229669"/>
              <a:ext cx="0" cy="1306512"/>
            </a:xfrm>
            <a:prstGeom prst="line"/>
            <a:noFill/>
            <a:ln w="19050" algn="ctr">
              <a:solidFill>
                <a:srgbClr val="000000"/>
              </a:solidFill>
              <a:prstDash val="dash"/>
              <a:round/>
            </a:ln>
          </p:spPr>
        </p:cxnSp>
        <p:sp>
          <p:nvSpPr>
            <p:cNvPr id="1051947" name="Text Box 209"/>
            <p:cNvSpPr txBox="1">
              <a:spLocks noChangeArrowheads="1"/>
            </p:cNvSpPr>
            <p:nvPr/>
          </p:nvSpPr>
          <p:spPr bwMode="auto">
            <a:xfrm>
              <a:off x="408856" y="3033515"/>
              <a:ext cx="1066799" cy="377560"/>
            </a:xfrm>
            <a:prstGeom prst="rect"/>
            <a:solidFill>
              <a:srgbClr val="FFFF66"/>
            </a:solidFill>
            <a:ln w="9525">
              <a:solidFill>
                <a:srgbClr val="000000"/>
              </a:solidFill>
              <a:miter lim="800000"/>
            </a:ln>
            <a:effectLst>
              <a:outerShdw algn="ctr" dir="2700000" dist="53882" rotWithShape="0">
                <a:srgbClr val="808080"/>
              </a:outerShdw>
            </a:effectLst>
          </p:spPr>
          <p:txBody>
            <a:bodyPr wrap="square">
              <a:spAutoFit/>
            </a:bodyPr>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0" lang="zh-CN" noProof="0" normalizeH="0" spc="0" strike="noStrike" u="none">
                  <a:ln>
                    <a:noFill/>
                  </a:ln>
                  <a:solidFill>
                    <a:sysClr lastClr="000000" val="windowText"/>
                  </a:solidFill>
                  <a:effectLst/>
                  <a:uLnTx/>
                  <a:uFillTx/>
                  <a:ea typeface="宋体" panose="02010600030101010101" pitchFamily="2" charset="-122"/>
                </a:rPr>
                <a:t>慢开始</a:t>
              </a:r>
              <a:endParaRPr altLang="en-US" baseline="0" b="1" cap="none" dirty="0" sz="2000" i="0" kern="0" kumimoji="0" lang="zh-CN" noProof="0" normalizeH="0" spc="0" strike="noStrike" u="none">
                <a:ln>
                  <a:noFill/>
                </a:ln>
                <a:solidFill>
                  <a:sysClr lastClr="000000" val="windowText"/>
                </a:solidFill>
                <a:effectLst/>
                <a:uLnTx/>
                <a:uFillTx/>
                <a:ea typeface="宋体" panose="02010600030101010101" pitchFamily="2" charset="-122"/>
              </a:endParaRPr>
            </a:p>
          </p:txBody>
        </p:sp>
        <p:sp>
          <p:nvSpPr>
            <p:cNvPr id="1051948" name="Text Box 209"/>
            <p:cNvSpPr txBox="1">
              <a:spLocks noChangeArrowheads="1"/>
            </p:cNvSpPr>
            <p:nvPr/>
          </p:nvSpPr>
          <p:spPr bwMode="auto">
            <a:xfrm>
              <a:off x="3436367" y="3012306"/>
              <a:ext cx="1066800" cy="377560"/>
            </a:xfrm>
            <a:prstGeom prst="rect"/>
            <a:solidFill>
              <a:srgbClr val="FFFF66"/>
            </a:solidFill>
            <a:ln w="9525">
              <a:solidFill>
                <a:srgbClr val="000000"/>
              </a:solidFill>
              <a:miter lim="800000"/>
            </a:ln>
            <a:effectLst>
              <a:outerShdw algn="ctr" dir="2700000" dist="53882" rotWithShape="0">
                <a:srgbClr val="808080"/>
              </a:outerShdw>
            </a:effectLst>
          </p:spPr>
          <p:txBody>
            <a:bodyPr wrap="square">
              <a:spAutoFit/>
            </a:bodyPr>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0" lang="zh-CN" noProof="0" normalizeH="0" spc="0" strike="noStrike" u="none">
                  <a:ln>
                    <a:noFill/>
                  </a:ln>
                  <a:solidFill>
                    <a:sysClr lastClr="000000" val="windowText"/>
                  </a:solidFill>
                  <a:effectLst/>
                  <a:uLnTx/>
                  <a:uFillTx/>
                  <a:ea typeface="宋体" panose="02010600030101010101" pitchFamily="2" charset="-122"/>
                </a:rPr>
                <a:t>慢开始</a:t>
              </a:r>
              <a:endParaRPr altLang="en-US" baseline="0" b="1" cap="none" dirty="0" sz="2000" i="0" kern="0" kumimoji="0" lang="zh-CN" noProof="0" normalizeH="0" spc="0" strike="noStrike" u="none">
                <a:ln>
                  <a:noFill/>
                </a:ln>
                <a:solidFill>
                  <a:sysClr lastClr="000000" val="windowText"/>
                </a:solidFill>
                <a:effectLst/>
                <a:uLnTx/>
                <a:uFillTx/>
                <a:ea typeface="宋体" panose="02010600030101010101" pitchFamily="2" charset="-122"/>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1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840"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598" name=""/>
        <p:cNvGrpSpPr/>
        <p:nvPr/>
      </p:nvGrpSpPr>
      <p:grpSpPr>
        <a:xfrm>
          <a:off x="0" y="0"/>
          <a:ext cx="0" cy="0"/>
          <a:chOff x="0" y="0"/>
          <a:chExt cx="0" cy="0"/>
        </a:xfrm>
      </p:grpSpPr>
      <p:sp>
        <p:nvSpPr>
          <p:cNvPr id="1051952"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599" name="组合 1"/>
          <p:cNvGrpSpPr/>
          <p:nvPr/>
        </p:nvGrpSpPr>
        <p:grpSpPr>
          <a:xfrm>
            <a:off x="272479" y="836711"/>
            <a:ext cx="9536759" cy="3321087"/>
            <a:chOff x="274141" y="840152"/>
            <a:chExt cx="9316681" cy="3133914"/>
          </a:xfrm>
        </p:grpSpPr>
        <p:sp>
          <p:nvSpPr>
            <p:cNvPr id="1051953" name="Text Box 140"/>
            <p:cNvSpPr txBox="1">
              <a:spLocks noChangeArrowheads="1"/>
            </p:cNvSpPr>
            <p:nvPr/>
          </p:nvSpPr>
          <p:spPr bwMode="auto">
            <a:xfrm>
              <a:off x="4758804" y="980728"/>
              <a:ext cx="1130300" cy="37756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1954" name="Line 2"/>
            <p:cNvSpPr>
              <a:spLocks noChangeShapeType="1"/>
            </p:cNvSpPr>
            <p:nvPr/>
          </p:nvSpPr>
          <p:spPr bwMode="auto">
            <a:xfrm flipV="1">
              <a:off x="1883792" y="3639369"/>
              <a:ext cx="6211887" cy="4762"/>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55" name="Line 3"/>
            <p:cNvSpPr>
              <a:spLocks noChangeShapeType="1"/>
            </p:cNvSpPr>
            <p:nvPr/>
          </p:nvSpPr>
          <p:spPr bwMode="auto">
            <a:xfrm>
              <a:off x="1882204" y="1161281"/>
              <a:ext cx="1588" cy="2482850"/>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56" name="Line 4"/>
            <p:cNvSpPr>
              <a:spLocks noChangeShapeType="1"/>
            </p:cNvSpPr>
            <p:nvPr/>
          </p:nvSpPr>
          <p:spPr bwMode="auto">
            <a:xfrm>
              <a:off x="2112392" y="3567931"/>
              <a:ext cx="0" cy="762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57" name="Line 5"/>
            <p:cNvSpPr>
              <a:spLocks noChangeShapeType="1"/>
            </p:cNvSpPr>
            <p:nvPr/>
          </p:nvSpPr>
          <p:spPr bwMode="auto">
            <a:xfrm>
              <a:off x="23409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58" name="Line 6"/>
            <p:cNvSpPr>
              <a:spLocks noChangeShapeType="1"/>
            </p:cNvSpPr>
            <p:nvPr/>
          </p:nvSpPr>
          <p:spPr bwMode="auto">
            <a:xfrm>
              <a:off x="25695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59" name="Line 7"/>
            <p:cNvSpPr>
              <a:spLocks noChangeShapeType="1"/>
            </p:cNvSpPr>
            <p:nvPr/>
          </p:nvSpPr>
          <p:spPr bwMode="auto">
            <a:xfrm>
              <a:off x="27981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60" name="Line 8"/>
            <p:cNvSpPr>
              <a:spLocks noChangeShapeType="1"/>
            </p:cNvSpPr>
            <p:nvPr/>
          </p:nvSpPr>
          <p:spPr bwMode="auto">
            <a:xfrm>
              <a:off x="30267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61" name="Line 9"/>
            <p:cNvSpPr>
              <a:spLocks noChangeShapeType="1"/>
            </p:cNvSpPr>
            <p:nvPr/>
          </p:nvSpPr>
          <p:spPr bwMode="auto">
            <a:xfrm>
              <a:off x="32553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62" name="Line 10"/>
            <p:cNvSpPr>
              <a:spLocks noChangeShapeType="1"/>
            </p:cNvSpPr>
            <p:nvPr/>
          </p:nvSpPr>
          <p:spPr bwMode="auto">
            <a:xfrm>
              <a:off x="34839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63" name="Line 11"/>
            <p:cNvSpPr>
              <a:spLocks noChangeShapeType="1"/>
            </p:cNvSpPr>
            <p:nvPr/>
          </p:nvSpPr>
          <p:spPr bwMode="auto">
            <a:xfrm>
              <a:off x="37125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64" name="Line 12"/>
            <p:cNvSpPr>
              <a:spLocks noChangeShapeType="1"/>
            </p:cNvSpPr>
            <p:nvPr/>
          </p:nvSpPr>
          <p:spPr bwMode="auto">
            <a:xfrm>
              <a:off x="39411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65" name="Line 13"/>
            <p:cNvSpPr>
              <a:spLocks noChangeShapeType="1"/>
            </p:cNvSpPr>
            <p:nvPr/>
          </p:nvSpPr>
          <p:spPr bwMode="auto">
            <a:xfrm>
              <a:off x="41697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66" name="Line 14"/>
            <p:cNvSpPr>
              <a:spLocks noChangeShapeType="1"/>
            </p:cNvSpPr>
            <p:nvPr/>
          </p:nvSpPr>
          <p:spPr bwMode="auto">
            <a:xfrm>
              <a:off x="43983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67" name="Line 15"/>
            <p:cNvSpPr>
              <a:spLocks noChangeShapeType="1"/>
            </p:cNvSpPr>
            <p:nvPr/>
          </p:nvSpPr>
          <p:spPr bwMode="auto">
            <a:xfrm>
              <a:off x="46269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68" name="Line 16"/>
            <p:cNvSpPr>
              <a:spLocks noChangeShapeType="1"/>
            </p:cNvSpPr>
            <p:nvPr/>
          </p:nvSpPr>
          <p:spPr bwMode="auto">
            <a:xfrm>
              <a:off x="48555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69" name="Line 17"/>
            <p:cNvSpPr>
              <a:spLocks noChangeShapeType="1"/>
            </p:cNvSpPr>
            <p:nvPr/>
          </p:nvSpPr>
          <p:spPr bwMode="auto">
            <a:xfrm>
              <a:off x="5084192" y="3567931"/>
              <a:ext cx="0" cy="762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70" name="Line 18"/>
            <p:cNvSpPr>
              <a:spLocks noChangeShapeType="1"/>
            </p:cNvSpPr>
            <p:nvPr/>
          </p:nvSpPr>
          <p:spPr bwMode="auto">
            <a:xfrm>
              <a:off x="53127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71" name="Line 19"/>
            <p:cNvSpPr>
              <a:spLocks noChangeShapeType="1"/>
            </p:cNvSpPr>
            <p:nvPr/>
          </p:nvSpPr>
          <p:spPr bwMode="auto">
            <a:xfrm>
              <a:off x="55413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72" name="Line 20"/>
            <p:cNvSpPr>
              <a:spLocks noChangeShapeType="1"/>
            </p:cNvSpPr>
            <p:nvPr/>
          </p:nvSpPr>
          <p:spPr bwMode="auto">
            <a:xfrm>
              <a:off x="57699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73" name="Line 21"/>
            <p:cNvSpPr>
              <a:spLocks noChangeShapeType="1"/>
            </p:cNvSpPr>
            <p:nvPr/>
          </p:nvSpPr>
          <p:spPr bwMode="auto">
            <a:xfrm>
              <a:off x="59985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74" name="Line 22"/>
            <p:cNvSpPr>
              <a:spLocks noChangeShapeType="1"/>
            </p:cNvSpPr>
            <p:nvPr/>
          </p:nvSpPr>
          <p:spPr bwMode="auto">
            <a:xfrm>
              <a:off x="62271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75" name="Line 23"/>
            <p:cNvSpPr>
              <a:spLocks noChangeShapeType="1"/>
            </p:cNvSpPr>
            <p:nvPr/>
          </p:nvSpPr>
          <p:spPr bwMode="auto">
            <a:xfrm>
              <a:off x="64557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76" name="Line 24"/>
            <p:cNvSpPr>
              <a:spLocks noChangeShapeType="1"/>
            </p:cNvSpPr>
            <p:nvPr/>
          </p:nvSpPr>
          <p:spPr bwMode="auto">
            <a:xfrm>
              <a:off x="66843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77" name="Line 25"/>
            <p:cNvSpPr>
              <a:spLocks noChangeShapeType="1"/>
            </p:cNvSpPr>
            <p:nvPr/>
          </p:nvSpPr>
          <p:spPr bwMode="auto">
            <a:xfrm>
              <a:off x="6912992" y="349173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78" name="Line 40"/>
            <p:cNvSpPr>
              <a:spLocks noChangeShapeType="1"/>
            </p:cNvSpPr>
            <p:nvPr/>
          </p:nvSpPr>
          <p:spPr bwMode="auto">
            <a:xfrm>
              <a:off x="1883792" y="3263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79" name="Line 41"/>
            <p:cNvSpPr>
              <a:spLocks noChangeShapeType="1"/>
            </p:cNvSpPr>
            <p:nvPr/>
          </p:nvSpPr>
          <p:spPr bwMode="auto">
            <a:xfrm>
              <a:off x="1883792" y="2882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80" name="Line 42"/>
            <p:cNvSpPr>
              <a:spLocks noChangeShapeType="1"/>
            </p:cNvSpPr>
            <p:nvPr/>
          </p:nvSpPr>
          <p:spPr bwMode="auto">
            <a:xfrm>
              <a:off x="1883792" y="2501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81" name="Line 43"/>
            <p:cNvSpPr>
              <a:spLocks noChangeShapeType="1"/>
            </p:cNvSpPr>
            <p:nvPr/>
          </p:nvSpPr>
          <p:spPr bwMode="auto">
            <a:xfrm>
              <a:off x="1883792" y="2120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82" name="Line 44"/>
            <p:cNvSpPr>
              <a:spLocks noChangeShapeType="1"/>
            </p:cNvSpPr>
            <p:nvPr/>
          </p:nvSpPr>
          <p:spPr bwMode="auto">
            <a:xfrm>
              <a:off x="1883792" y="1739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83" name="Line 45"/>
            <p:cNvSpPr>
              <a:spLocks noChangeShapeType="1"/>
            </p:cNvSpPr>
            <p:nvPr/>
          </p:nvSpPr>
          <p:spPr bwMode="auto">
            <a:xfrm>
              <a:off x="1883792" y="1358131"/>
              <a:ext cx="2286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1984" name="Text Box 77"/>
            <p:cNvSpPr txBox="1">
              <a:spLocks noChangeArrowheads="1"/>
            </p:cNvSpPr>
            <p:nvPr/>
          </p:nvSpPr>
          <p:spPr bwMode="auto">
            <a:xfrm>
              <a:off x="2198117" y="3588569"/>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85" name="Text Box 78"/>
            <p:cNvSpPr txBox="1">
              <a:spLocks noChangeArrowheads="1"/>
            </p:cNvSpPr>
            <p:nvPr/>
          </p:nvSpPr>
          <p:spPr bwMode="auto">
            <a:xfrm>
              <a:off x="2655317" y="3588569"/>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86" name="Text Box 79"/>
            <p:cNvSpPr txBox="1">
              <a:spLocks noChangeArrowheads="1"/>
            </p:cNvSpPr>
            <p:nvPr/>
          </p:nvSpPr>
          <p:spPr bwMode="auto">
            <a:xfrm>
              <a:off x="3112517" y="3588569"/>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87" name="Text Box 80"/>
            <p:cNvSpPr txBox="1">
              <a:spLocks noChangeArrowheads="1"/>
            </p:cNvSpPr>
            <p:nvPr/>
          </p:nvSpPr>
          <p:spPr bwMode="auto">
            <a:xfrm>
              <a:off x="3582417" y="3588569"/>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88" name="Text Box 81"/>
            <p:cNvSpPr txBox="1">
              <a:spLocks noChangeArrowheads="1"/>
            </p:cNvSpPr>
            <p:nvPr/>
          </p:nvSpPr>
          <p:spPr bwMode="auto">
            <a:xfrm>
              <a:off x="3963417"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89" name="Text Box 82"/>
            <p:cNvSpPr txBox="1">
              <a:spLocks noChangeArrowheads="1"/>
            </p:cNvSpPr>
            <p:nvPr/>
          </p:nvSpPr>
          <p:spPr bwMode="auto">
            <a:xfrm>
              <a:off x="4458717"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90" name="Text Box 83"/>
            <p:cNvSpPr txBox="1">
              <a:spLocks noChangeArrowheads="1"/>
            </p:cNvSpPr>
            <p:nvPr/>
          </p:nvSpPr>
          <p:spPr bwMode="auto">
            <a:xfrm>
              <a:off x="4890517"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91" name="Text Box 84"/>
            <p:cNvSpPr txBox="1">
              <a:spLocks noChangeArrowheads="1"/>
            </p:cNvSpPr>
            <p:nvPr/>
          </p:nvSpPr>
          <p:spPr bwMode="auto">
            <a:xfrm>
              <a:off x="5347717"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92" name="Text Box 85"/>
            <p:cNvSpPr txBox="1">
              <a:spLocks noChangeArrowheads="1"/>
            </p:cNvSpPr>
            <p:nvPr/>
          </p:nvSpPr>
          <p:spPr bwMode="auto">
            <a:xfrm>
              <a:off x="5820792"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93" name="Text Box 86"/>
            <p:cNvSpPr txBox="1">
              <a:spLocks noChangeArrowheads="1"/>
            </p:cNvSpPr>
            <p:nvPr/>
          </p:nvSpPr>
          <p:spPr bwMode="auto">
            <a:xfrm>
              <a:off x="6277992" y="3588569"/>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94" name="Text Box 87"/>
            <p:cNvSpPr txBox="1">
              <a:spLocks noChangeArrowheads="1"/>
            </p:cNvSpPr>
            <p:nvPr/>
          </p:nvSpPr>
          <p:spPr bwMode="auto">
            <a:xfrm>
              <a:off x="6722492" y="3596506"/>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95" name="Text Box 89"/>
            <p:cNvSpPr txBox="1">
              <a:spLocks noChangeArrowheads="1"/>
            </p:cNvSpPr>
            <p:nvPr/>
          </p:nvSpPr>
          <p:spPr bwMode="auto">
            <a:xfrm>
              <a:off x="1779017" y="3588569"/>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96" name="Text Box 90"/>
            <p:cNvSpPr txBox="1">
              <a:spLocks noChangeArrowheads="1"/>
            </p:cNvSpPr>
            <p:nvPr/>
          </p:nvSpPr>
          <p:spPr bwMode="auto">
            <a:xfrm>
              <a:off x="1617092" y="3439344"/>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97" name="Text Box 91"/>
            <p:cNvSpPr txBox="1">
              <a:spLocks noChangeArrowheads="1"/>
            </p:cNvSpPr>
            <p:nvPr/>
          </p:nvSpPr>
          <p:spPr bwMode="auto">
            <a:xfrm>
              <a:off x="1617092" y="3058344"/>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98" name="Text Box 92"/>
            <p:cNvSpPr txBox="1">
              <a:spLocks noChangeArrowheads="1"/>
            </p:cNvSpPr>
            <p:nvPr/>
          </p:nvSpPr>
          <p:spPr bwMode="auto">
            <a:xfrm>
              <a:off x="1617092" y="2690044"/>
              <a:ext cx="30568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1999" name="Text Box 93"/>
            <p:cNvSpPr txBox="1">
              <a:spLocks noChangeArrowheads="1"/>
            </p:cNvSpPr>
            <p:nvPr/>
          </p:nvSpPr>
          <p:spPr bwMode="auto">
            <a:xfrm>
              <a:off x="1502792" y="2321744"/>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00" name="Text Box 94"/>
            <p:cNvSpPr txBox="1">
              <a:spLocks noChangeArrowheads="1"/>
            </p:cNvSpPr>
            <p:nvPr/>
          </p:nvSpPr>
          <p:spPr bwMode="auto">
            <a:xfrm>
              <a:off x="1502792" y="1953444"/>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01" name="Text Box 95"/>
            <p:cNvSpPr txBox="1">
              <a:spLocks noChangeArrowheads="1"/>
            </p:cNvSpPr>
            <p:nvPr/>
          </p:nvSpPr>
          <p:spPr bwMode="auto">
            <a:xfrm>
              <a:off x="1502792" y="1572444"/>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02" name="Text Box 96"/>
            <p:cNvSpPr txBox="1">
              <a:spLocks noChangeArrowheads="1"/>
            </p:cNvSpPr>
            <p:nvPr/>
          </p:nvSpPr>
          <p:spPr bwMode="auto">
            <a:xfrm>
              <a:off x="1502792" y="1191444"/>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03" name="Oval 102"/>
            <p:cNvSpPr>
              <a:spLocks noChangeArrowheads="1"/>
            </p:cNvSpPr>
            <p:nvPr/>
          </p:nvSpPr>
          <p:spPr bwMode="auto">
            <a:xfrm>
              <a:off x="2521967" y="284403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04" name="Oval 103"/>
            <p:cNvSpPr>
              <a:spLocks noChangeArrowheads="1"/>
            </p:cNvSpPr>
            <p:nvPr/>
          </p:nvSpPr>
          <p:spPr bwMode="auto">
            <a:xfrm>
              <a:off x="2293367" y="322503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05" name="Oval 104"/>
            <p:cNvSpPr>
              <a:spLocks noChangeArrowheads="1"/>
            </p:cNvSpPr>
            <p:nvPr/>
          </p:nvSpPr>
          <p:spPr bwMode="auto">
            <a:xfrm>
              <a:off x="1845692" y="347268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06" name="Oval 105"/>
            <p:cNvSpPr>
              <a:spLocks noChangeArrowheads="1"/>
            </p:cNvSpPr>
            <p:nvPr/>
          </p:nvSpPr>
          <p:spPr bwMode="auto">
            <a:xfrm>
              <a:off x="2055242" y="3406006"/>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07" name="Oval 106"/>
            <p:cNvSpPr>
              <a:spLocks noChangeArrowheads="1"/>
            </p:cNvSpPr>
            <p:nvPr/>
          </p:nvSpPr>
          <p:spPr bwMode="auto">
            <a:xfrm>
              <a:off x="2750567" y="2078856"/>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08" name="Oval 107"/>
            <p:cNvSpPr>
              <a:spLocks noChangeArrowheads="1"/>
            </p:cNvSpPr>
            <p:nvPr/>
          </p:nvSpPr>
          <p:spPr bwMode="auto">
            <a:xfrm>
              <a:off x="2979167" y="1977256"/>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09" name="Oval 108"/>
            <p:cNvSpPr>
              <a:spLocks noChangeArrowheads="1"/>
            </p:cNvSpPr>
            <p:nvPr/>
          </p:nvSpPr>
          <p:spPr bwMode="auto">
            <a:xfrm>
              <a:off x="3207767" y="188676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10" name="Oval 109"/>
            <p:cNvSpPr>
              <a:spLocks noChangeArrowheads="1"/>
            </p:cNvSpPr>
            <p:nvPr/>
          </p:nvSpPr>
          <p:spPr bwMode="auto">
            <a:xfrm>
              <a:off x="3669729" y="169626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11" name="Oval 110"/>
            <p:cNvSpPr>
              <a:spLocks noChangeArrowheads="1"/>
            </p:cNvSpPr>
            <p:nvPr/>
          </p:nvSpPr>
          <p:spPr bwMode="auto">
            <a:xfrm>
              <a:off x="3436367" y="179151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12" name="Oval 113"/>
            <p:cNvSpPr>
              <a:spLocks noChangeArrowheads="1"/>
            </p:cNvSpPr>
            <p:nvPr/>
          </p:nvSpPr>
          <p:spPr bwMode="auto">
            <a:xfrm>
              <a:off x="3898329" y="160101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13" name="Oval 114"/>
            <p:cNvSpPr>
              <a:spLocks noChangeArrowheads="1"/>
            </p:cNvSpPr>
            <p:nvPr/>
          </p:nvSpPr>
          <p:spPr bwMode="auto">
            <a:xfrm>
              <a:off x="4122167" y="151053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14" name="Oval 116"/>
            <p:cNvSpPr>
              <a:spLocks noChangeArrowheads="1"/>
            </p:cNvSpPr>
            <p:nvPr/>
          </p:nvSpPr>
          <p:spPr bwMode="auto">
            <a:xfrm>
              <a:off x="4574604" y="1305744"/>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15" name="Oval 117"/>
            <p:cNvSpPr>
              <a:spLocks noChangeArrowheads="1"/>
            </p:cNvSpPr>
            <p:nvPr/>
          </p:nvSpPr>
          <p:spPr bwMode="auto">
            <a:xfrm>
              <a:off x="4350767" y="1400994"/>
              <a:ext cx="88900" cy="8890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16"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17" name="Text Box 134"/>
            <p:cNvSpPr txBox="1">
              <a:spLocks noChangeArrowheads="1"/>
            </p:cNvSpPr>
            <p:nvPr/>
          </p:nvSpPr>
          <p:spPr bwMode="auto">
            <a:xfrm>
              <a:off x="8097267" y="3444106"/>
              <a:ext cx="118891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18" name="Text Box 135"/>
            <p:cNvSpPr txBox="1">
              <a:spLocks noChangeArrowheads="1"/>
            </p:cNvSpPr>
            <p:nvPr/>
          </p:nvSpPr>
          <p:spPr bwMode="auto">
            <a:xfrm>
              <a:off x="951929" y="840152"/>
              <a:ext cx="1885791"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19" name="Text Box 140"/>
            <p:cNvSpPr txBox="1">
              <a:spLocks noChangeArrowheads="1"/>
            </p:cNvSpPr>
            <p:nvPr/>
          </p:nvSpPr>
          <p:spPr bwMode="auto">
            <a:xfrm>
              <a:off x="6895232" y="1763524"/>
              <a:ext cx="1154112" cy="37756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020" name="Rectangle 160"/>
            <p:cNvSpPr>
              <a:spLocks noChangeArrowheads="1"/>
            </p:cNvSpPr>
            <p:nvPr/>
          </p:nvSpPr>
          <p:spPr bwMode="auto">
            <a:xfrm>
              <a:off x="1959992" y="1281931"/>
              <a:ext cx="190500" cy="2032000"/>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21" name="Line 156"/>
            <p:cNvSpPr>
              <a:spLocks noChangeShapeType="1"/>
            </p:cNvSpPr>
            <p:nvPr/>
          </p:nvSpPr>
          <p:spPr bwMode="auto">
            <a:xfrm>
              <a:off x="1959992" y="2120131"/>
              <a:ext cx="8382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22" name="Line 146"/>
            <p:cNvSpPr>
              <a:spLocks noChangeShapeType="1"/>
            </p:cNvSpPr>
            <p:nvPr/>
          </p:nvSpPr>
          <p:spPr bwMode="auto">
            <a:xfrm flipV="1">
              <a:off x="1959992" y="1351781"/>
              <a:ext cx="2679700" cy="635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23" name="Rectangle 162"/>
            <p:cNvSpPr>
              <a:spLocks noChangeArrowheads="1"/>
            </p:cNvSpPr>
            <p:nvPr/>
          </p:nvSpPr>
          <p:spPr bwMode="auto">
            <a:xfrm>
              <a:off x="5236592" y="3415531"/>
              <a:ext cx="1446212" cy="152400"/>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24" name="Line 167"/>
            <p:cNvSpPr>
              <a:spLocks noChangeShapeType="1"/>
            </p:cNvSpPr>
            <p:nvPr/>
          </p:nvSpPr>
          <p:spPr bwMode="auto">
            <a:xfrm>
              <a:off x="1350294" y="3375646"/>
              <a:ext cx="533400" cy="152400"/>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25" name="Text Box 203"/>
            <p:cNvSpPr txBox="1">
              <a:spLocks noChangeArrowheads="1"/>
            </p:cNvSpPr>
            <p:nvPr/>
          </p:nvSpPr>
          <p:spPr bwMode="auto">
            <a:xfrm>
              <a:off x="7990046" y="1916832"/>
              <a:ext cx="1600776" cy="784163"/>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2026" name="Text Box 205"/>
            <p:cNvSpPr txBox="1">
              <a:spLocks noChangeArrowheads="1"/>
            </p:cNvSpPr>
            <p:nvPr/>
          </p:nvSpPr>
          <p:spPr bwMode="auto">
            <a:xfrm>
              <a:off x="274141" y="1861369"/>
              <a:ext cx="1251556" cy="66799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2027" name="Line 215"/>
            <p:cNvSpPr>
              <a:spLocks noChangeShapeType="1"/>
            </p:cNvSpPr>
            <p:nvPr/>
          </p:nvSpPr>
          <p:spPr bwMode="auto">
            <a:xfrm flipV="1">
              <a:off x="1388492" y="2148706"/>
              <a:ext cx="214312"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28" name="Text Box 206"/>
            <p:cNvSpPr txBox="1">
              <a:spLocks noChangeArrowheads="1"/>
            </p:cNvSpPr>
            <p:nvPr/>
          </p:nvSpPr>
          <p:spPr bwMode="auto">
            <a:xfrm rot="20245475">
              <a:off x="6796372" y="2309177"/>
              <a:ext cx="118891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29" name="Oval 125"/>
            <p:cNvSpPr>
              <a:spLocks noChangeArrowheads="1"/>
            </p:cNvSpPr>
            <p:nvPr/>
          </p:nvSpPr>
          <p:spPr bwMode="auto">
            <a:xfrm>
              <a:off x="5036567" y="339171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30" name="Oval 126"/>
            <p:cNvSpPr>
              <a:spLocks noChangeArrowheads="1"/>
            </p:cNvSpPr>
            <p:nvPr/>
          </p:nvSpPr>
          <p:spPr bwMode="auto">
            <a:xfrm>
              <a:off x="5266754" y="320598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31" name="Oval 127"/>
            <p:cNvSpPr>
              <a:spLocks noChangeArrowheads="1"/>
            </p:cNvSpPr>
            <p:nvPr/>
          </p:nvSpPr>
          <p:spPr bwMode="auto">
            <a:xfrm>
              <a:off x="4798442" y="3463156"/>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32" name="Oval 128"/>
            <p:cNvSpPr>
              <a:spLocks noChangeArrowheads="1"/>
            </p:cNvSpPr>
            <p:nvPr/>
          </p:nvSpPr>
          <p:spPr bwMode="auto">
            <a:xfrm>
              <a:off x="5501704" y="283768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33" name="Oval 129"/>
            <p:cNvSpPr>
              <a:spLocks noChangeArrowheads="1"/>
            </p:cNvSpPr>
            <p:nvPr/>
          </p:nvSpPr>
          <p:spPr bwMode="auto">
            <a:xfrm>
              <a:off x="5973192" y="2353494"/>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34" name="Oval 130"/>
            <p:cNvSpPr>
              <a:spLocks noChangeArrowheads="1"/>
            </p:cNvSpPr>
            <p:nvPr/>
          </p:nvSpPr>
          <p:spPr bwMode="auto">
            <a:xfrm>
              <a:off x="6646292" y="207726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35" name="Oval 131"/>
            <p:cNvSpPr>
              <a:spLocks noChangeArrowheads="1"/>
            </p:cNvSpPr>
            <p:nvPr/>
          </p:nvSpPr>
          <p:spPr bwMode="auto">
            <a:xfrm>
              <a:off x="6197029" y="225348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36" name="Oval 132"/>
            <p:cNvSpPr>
              <a:spLocks noChangeArrowheads="1"/>
            </p:cNvSpPr>
            <p:nvPr/>
          </p:nvSpPr>
          <p:spPr bwMode="auto">
            <a:xfrm>
              <a:off x="6425629" y="2162994"/>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37" name="Line 147"/>
            <p:cNvSpPr>
              <a:spLocks noChangeShapeType="1"/>
            </p:cNvSpPr>
            <p:nvPr/>
          </p:nvSpPr>
          <p:spPr bwMode="auto">
            <a:xfrm rot="10800000">
              <a:off x="1977454" y="2499544"/>
              <a:ext cx="40386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37" name="直接连接符 115"/>
            <p:cNvCxnSpPr>
              <a:cxnSpLocks noChangeShapeType="1"/>
            </p:cNvCxnSpPr>
            <p:nvPr/>
          </p:nvCxnSpPr>
          <p:spPr bwMode="auto">
            <a:xfrm>
              <a:off x="4626992" y="1348606"/>
              <a:ext cx="228600" cy="2138363"/>
            </a:xfrm>
            <a:prstGeom prst="line"/>
            <a:noFill/>
            <a:ln w="28575" algn="ctr">
              <a:solidFill>
                <a:srgbClr val="0000FF"/>
              </a:solidFill>
              <a:round/>
            </a:ln>
          </p:spPr>
        </p:cxnSp>
        <p:sp>
          <p:nvSpPr>
            <p:cNvPr id="1052038" name="Rectangle 161"/>
            <p:cNvSpPr>
              <a:spLocks noChangeArrowheads="1"/>
            </p:cNvSpPr>
            <p:nvPr/>
          </p:nvSpPr>
          <p:spPr bwMode="auto">
            <a:xfrm>
              <a:off x="2504728" y="1750244"/>
              <a:ext cx="431800" cy="347662"/>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2039" name="Oval 129"/>
            <p:cNvSpPr>
              <a:spLocks noChangeArrowheads="1"/>
            </p:cNvSpPr>
            <p:nvPr/>
          </p:nvSpPr>
          <p:spPr bwMode="auto">
            <a:xfrm>
              <a:off x="5741417" y="245668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40"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41" name="Rectangle 161"/>
            <p:cNvSpPr>
              <a:spLocks noChangeArrowheads="1"/>
            </p:cNvSpPr>
            <p:nvPr/>
          </p:nvSpPr>
          <p:spPr bwMode="auto">
            <a:xfrm>
              <a:off x="4448944" y="1014165"/>
              <a:ext cx="358775" cy="288925"/>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738" name="直接连接符 119"/>
            <p:cNvCxnSpPr>
              <a:cxnSpLocks noChangeShapeType="1"/>
            </p:cNvCxnSpPr>
            <p:nvPr/>
          </p:nvCxnSpPr>
          <p:spPr bwMode="auto">
            <a:xfrm flipH="1">
              <a:off x="6909817" y="2902769"/>
              <a:ext cx="1587" cy="655637"/>
            </a:xfrm>
            <a:prstGeom prst="line"/>
            <a:noFill/>
            <a:ln w="19050" algn="ctr">
              <a:solidFill>
                <a:srgbClr val="000000"/>
              </a:solidFill>
              <a:prstDash val="dash"/>
              <a:round/>
            </a:ln>
          </p:spPr>
        </p:cxnSp>
        <p:cxnSp>
          <p:nvCxnSpPr>
            <p:cNvPr id="3145739" name="直接连接符 121"/>
            <p:cNvCxnSpPr>
              <a:cxnSpLocks noChangeShapeType="1"/>
            </p:cNvCxnSpPr>
            <p:nvPr/>
          </p:nvCxnSpPr>
          <p:spPr bwMode="auto">
            <a:xfrm>
              <a:off x="1993329" y="2886894"/>
              <a:ext cx="5545138" cy="0"/>
            </a:xfrm>
            <a:prstGeom prst="line"/>
            <a:noFill/>
            <a:ln w="19050" algn="ctr">
              <a:solidFill>
                <a:srgbClr val="000000"/>
              </a:solidFill>
              <a:prstDash val="dash"/>
              <a:round/>
            </a:ln>
          </p:spPr>
        </p:cxnSp>
        <p:sp>
          <p:nvSpPr>
            <p:cNvPr id="1052042" name="Oval 130"/>
            <p:cNvSpPr>
              <a:spLocks noChangeArrowheads="1"/>
            </p:cNvSpPr>
            <p:nvPr/>
          </p:nvSpPr>
          <p:spPr bwMode="auto">
            <a:xfrm>
              <a:off x="6866954" y="284561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43" name="Line 24"/>
            <p:cNvSpPr>
              <a:spLocks noChangeShapeType="1"/>
            </p:cNvSpPr>
            <p:nvPr/>
          </p:nvSpPr>
          <p:spPr bwMode="auto">
            <a:xfrm>
              <a:off x="7367017" y="348538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44" name="Line 22"/>
            <p:cNvSpPr>
              <a:spLocks noChangeShapeType="1"/>
            </p:cNvSpPr>
            <p:nvPr/>
          </p:nvSpPr>
          <p:spPr bwMode="auto">
            <a:xfrm>
              <a:off x="7135242" y="3490144"/>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45" name="Text Box 87"/>
            <p:cNvSpPr txBox="1">
              <a:spLocks noChangeArrowheads="1"/>
            </p:cNvSpPr>
            <p:nvPr/>
          </p:nvSpPr>
          <p:spPr bwMode="auto">
            <a:xfrm>
              <a:off x="7151117" y="3593331"/>
              <a:ext cx="430966"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46" name="Line 22"/>
            <p:cNvSpPr>
              <a:spLocks noChangeShapeType="1"/>
            </p:cNvSpPr>
            <p:nvPr/>
          </p:nvSpPr>
          <p:spPr bwMode="auto">
            <a:xfrm>
              <a:off x="7605142" y="3498081"/>
              <a:ext cx="0" cy="15240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40" name="直接连接符 134"/>
            <p:cNvCxnSpPr>
              <a:cxnSpLocks noChangeShapeType="1"/>
              <a:stCxn id="1052040" idx="4"/>
              <a:endCxn id="1052042" idx="3"/>
            </p:cNvCxnSpPr>
            <p:nvPr/>
          </p:nvCxnSpPr>
          <p:spPr bwMode="auto">
            <a:xfrm>
              <a:off x="6706617" y="2109019"/>
              <a:ext cx="200025" cy="785812"/>
            </a:xfrm>
            <a:prstGeom prst="line"/>
            <a:noFill/>
            <a:ln w="28575" algn="ctr">
              <a:solidFill>
                <a:srgbClr val="0000FF"/>
              </a:solidFill>
              <a:round/>
            </a:ln>
          </p:spPr>
        </p:cxnSp>
        <p:sp>
          <p:nvSpPr>
            <p:cNvPr id="1052047" name="Text Box 206"/>
            <p:cNvSpPr txBox="1">
              <a:spLocks noChangeArrowheads="1"/>
            </p:cNvSpPr>
            <p:nvPr/>
          </p:nvSpPr>
          <p:spPr bwMode="auto">
            <a:xfrm rot="20070649">
              <a:off x="5683433" y="1948020"/>
              <a:ext cx="1088691" cy="34851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48" name="Text Box 206"/>
            <p:cNvSpPr txBox="1">
              <a:spLocks noChangeArrowheads="1"/>
            </p:cNvSpPr>
            <p:nvPr/>
          </p:nvSpPr>
          <p:spPr bwMode="auto">
            <a:xfrm rot="20205303">
              <a:off x="2929222" y="1439227"/>
              <a:ext cx="1188915" cy="37756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49" name="TextBox 147"/>
            <p:cNvSpPr txBox="1">
              <a:spLocks noChangeArrowheads="1"/>
            </p:cNvSpPr>
            <p:nvPr/>
          </p:nvSpPr>
          <p:spPr bwMode="auto">
            <a:xfrm>
              <a:off x="5422329" y="2118544"/>
              <a:ext cx="493607" cy="4937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50" name="矩形 150"/>
            <p:cNvSpPr>
              <a:spLocks noChangeArrowheads="1"/>
            </p:cNvSpPr>
            <p:nvPr/>
          </p:nvSpPr>
          <p:spPr bwMode="auto">
            <a:xfrm>
              <a:off x="2253679" y="3444106"/>
              <a:ext cx="2516188" cy="119063"/>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51" name="TextBox 148"/>
            <p:cNvSpPr txBox="1">
              <a:spLocks noChangeArrowheads="1"/>
            </p:cNvSpPr>
            <p:nvPr/>
          </p:nvSpPr>
          <p:spPr bwMode="auto">
            <a:xfrm>
              <a:off x="6573267" y="1716906"/>
              <a:ext cx="493607" cy="4937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52" name="Line 167"/>
            <p:cNvSpPr>
              <a:spLocks noChangeShapeType="1"/>
            </p:cNvSpPr>
            <p:nvPr/>
          </p:nvSpPr>
          <p:spPr bwMode="auto">
            <a:xfrm>
              <a:off x="4473054" y="3366071"/>
              <a:ext cx="371475" cy="134937"/>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53" name="矩形 151"/>
            <p:cNvSpPr>
              <a:spLocks noChangeArrowheads="1"/>
            </p:cNvSpPr>
            <p:nvPr/>
          </p:nvSpPr>
          <p:spPr bwMode="auto">
            <a:xfrm>
              <a:off x="7078092" y="3444106"/>
              <a:ext cx="593725" cy="107950"/>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41" name="直接连接符 153"/>
            <p:cNvCxnSpPr>
              <a:cxnSpLocks noChangeShapeType="1"/>
            </p:cNvCxnSpPr>
            <p:nvPr/>
          </p:nvCxnSpPr>
          <p:spPr bwMode="auto">
            <a:xfrm flipV="1">
              <a:off x="5774754" y="2532881"/>
              <a:ext cx="11113" cy="984250"/>
            </a:xfrm>
            <a:prstGeom prst="line"/>
            <a:noFill/>
            <a:ln w="19050" algn="ctr">
              <a:solidFill>
                <a:srgbClr val="000000"/>
              </a:solidFill>
              <a:prstDash val="dash"/>
              <a:round/>
            </a:ln>
          </p:spPr>
        </p:cxnSp>
        <p:cxnSp>
          <p:nvCxnSpPr>
            <p:cNvPr id="3145742" name="直接连接符 157"/>
            <p:cNvCxnSpPr>
              <a:cxnSpLocks noChangeShapeType="1"/>
            </p:cNvCxnSpPr>
            <p:nvPr/>
          </p:nvCxnSpPr>
          <p:spPr bwMode="auto">
            <a:xfrm flipV="1">
              <a:off x="6682804" y="2177281"/>
              <a:ext cx="11113" cy="1435100"/>
            </a:xfrm>
            <a:prstGeom prst="line"/>
            <a:noFill/>
            <a:ln w="19050" algn="ctr">
              <a:solidFill>
                <a:srgbClr val="000000"/>
              </a:solidFill>
              <a:prstDash val="dash"/>
              <a:round/>
            </a:ln>
          </p:spPr>
        </p:cxnSp>
        <p:cxnSp>
          <p:nvCxnSpPr>
            <p:cNvPr id="3145743" name="直接连接符 141"/>
            <p:cNvCxnSpPr>
              <a:cxnSpLocks noChangeShapeType="1"/>
            </p:cNvCxnSpPr>
            <p:nvPr/>
          </p:nvCxnSpPr>
          <p:spPr bwMode="auto">
            <a:xfrm flipV="1">
              <a:off x="6847904" y="2386831"/>
              <a:ext cx="1219200" cy="528638"/>
            </a:xfrm>
            <a:prstGeom prst="line"/>
            <a:noFill/>
            <a:ln w="28575" algn="ctr">
              <a:solidFill>
                <a:srgbClr val="0000FF"/>
              </a:solidFill>
              <a:round/>
            </a:ln>
          </p:spPr>
        </p:cxnSp>
        <p:sp>
          <p:nvSpPr>
            <p:cNvPr id="1052054" name="Oval 202"/>
            <p:cNvSpPr>
              <a:spLocks noChangeArrowheads="1"/>
            </p:cNvSpPr>
            <p:nvPr/>
          </p:nvSpPr>
          <p:spPr bwMode="auto">
            <a:xfrm>
              <a:off x="7554342" y="2556694"/>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55" name="Oval 130"/>
            <p:cNvSpPr>
              <a:spLocks noChangeArrowheads="1"/>
            </p:cNvSpPr>
            <p:nvPr/>
          </p:nvSpPr>
          <p:spPr bwMode="auto">
            <a:xfrm>
              <a:off x="7092379" y="2745606"/>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56" name="Oval 130"/>
            <p:cNvSpPr>
              <a:spLocks noChangeArrowheads="1"/>
            </p:cNvSpPr>
            <p:nvPr/>
          </p:nvSpPr>
          <p:spPr bwMode="auto">
            <a:xfrm>
              <a:off x="7325742" y="2653531"/>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57" name="TextBox 149"/>
            <p:cNvSpPr txBox="1">
              <a:spLocks noChangeArrowheads="1"/>
            </p:cNvSpPr>
            <p:nvPr/>
          </p:nvSpPr>
          <p:spPr bwMode="auto">
            <a:xfrm>
              <a:off x="6646292" y="2869431"/>
              <a:ext cx="493607" cy="4937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58" name="Oval 202"/>
            <p:cNvSpPr>
              <a:spLocks noChangeArrowheads="1"/>
            </p:cNvSpPr>
            <p:nvPr/>
          </p:nvSpPr>
          <p:spPr bwMode="auto">
            <a:xfrm>
              <a:off x="7790879" y="2439219"/>
              <a:ext cx="88900" cy="8890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44" name="直接连接符 117"/>
            <p:cNvCxnSpPr>
              <a:cxnSpLocks noChangeShapeType="1"/>
            </p:cNvCxnSpPr>
            <p:nvPr/>
          </p:nvCxnSpPr>
          <p:spPr bwMode="auto">
            <a:xfrm flipH="1">
              <a:off x="4625404" y="1472431"/>
              <a:ext cx="4763" cy="2076450"/>
            </a:xfrm>
            <a:prstGeom prst="line"/>
            <a:noFill/>
            <a:ln w="19050" algn="ctr">
              <a:solidFill>
                <a:srgbClr val="000000"/>
              </a:solidFill>
              <a:prstDash val="dash"/>
              <a:round/>
            </a:ln>
          </p:spPr>
        </p:cxnSp>
        <p:cxnSp>
          <p:nvCxnSpPr>
            <p:cNvPr id="3145745" name="直接连接符 119"/>
            <p:cNvCxnSpPr>
              <a:cxnSpLocks noChangeShapeType="1"/>
            </p:cNvCxnSpPr>
            <p:nvPr/>
          </p:nvCxnSpPr>
          <p:spPr bwMode="auto">
            <a:xfrm>
              <a:off x="2796604" y="2229669"/>
              <a:ext cx="0" cy="1306512"/>
            </a:xfrm>
            <a:prstGeom prst="line"/>
            <a:noFill/>
            <a:ln w="19050" algn="ctr">
              <a:solidFill>
                <a:srgbClr val="000000"/>
              </a:solidFill>
              <a:prstDash val="dash"/>
              <a:round/>
            </a:ln>
          </p:spPr>
        </p:cxnSp>
        <p:sp>
          <p:nvSpPr>
            <p:cNvPr id="1052059" name="Text Box 209"/>
            <p:cNvSpPr txBox="1">
              <a:spLocks noChangeArrowheads="1"/>
            </p:cNvSpPr>
            <p:nvPr/>
          </p:nvSpPr>
          <p:spPr bwMode="auto">
            <a:xfrm>
              <a:off x="408856" y="3033515"/>
              <a:ext cx="1066799" cy="377560"/>
            </a:xfrm>
            <a:prstGeom prst="rect"/>
            <a:solidFill>
              <a:srgbClr val="FFFF66"/>
            </a:solidFill>
            <a:ln w="9525">
              <a:solidFill>
                <a:srgbClr val="000000"/>
              </a:solidFill>
              <a:miter lim="800000"/>
            </a:ln>
            <a:effectLst>
              <a:outerShdw algn="ctr" dir="2700000" dist="53882" rotWithShape="0">
                <a:srgbClr val="808080"/>
              </a:outerShdw>
            </a:effectLst>
          </p:spPr>
          <p:txBody>
            <a:bodyPr wrap="square">
              <a:spAutoFit/>
            </a:bodyPr>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0" lang="zh-CN" noProof="0" normalizeH="0" spc="0" strike="noStrike" u="none">
                  <a:ln>
                    <a:noFill/>
                  </a:ln>
                  <a:solidFill>
                    <a:sysClr lastClr="000000" val="windowText"/>
                  </a:solidFill>
                  <a:effectLst/>
                  <a:uLnTx/>
                  <a:uFillTx/>
                  <a:ea typeface="宋体" panose="02010600030101010101" pitchFamily="2" charset="-122"/>
                </a:rPr>
                <a:t>慢开始</a:t>
              </a:r>
              <a:endParaRPr altLang="en-US" baseline="0" b="1" cap="none" dirty="0" sz="2000" i="0" kern="0" kumimoji="0" lang="zh-CN" noProof="0" normalizeH="0" spc="0" strike="noStrike" u="none">
                <a:ln>
                  <a:noFill/>
                </a:ln>
                <a:solidFill>
                  <a:sysClr lastClr="000000" val="windowText"/>
                </a:solidFill>
                <a:effectLst/>
                <a:uLnTx/>
                <a:uFillTx/>
                <a:ea typeface="宋体" panose="02010600030101010101" pitchFamily="2" charset="-122"/>
              </a:endParaRPr>
            </a:p>
          </p:txBody>
        </p:sp>
        <p:sp>
          <p:nvSpPr>
            <p:cNvPr id="1052060" name="Text Box 209"/>
            <p:cNvSpPr txBox="1">
              <a:spLocks noChangeArrowheads="1"/>
            </p:cNvSpPr>
            <p:nvPr/>
          </p:nvSpPr>
          <p:spPr bwMode="auto">
            <a:xfrm>
              <a:off x="3436367" y="3012306"/>
              <a:ext cx="1066800" cy="377560"/>
            </a:xfrm>
            <a:prstGeom prst="rect"/>
            <a:solidFill>
              <a:srgbClr val="FFFF66"/>
            </a:solidFill>
            <a:ln w="9525">
              <a:solidFill>
                <a:srgbClr val="000000"/>
              </a:solidFill>
              <a:miter lim="800000"/>
            </a:ln>
            <a:effectLst>
              <a:outerShdw algn="ctr" dir="2700000" dist="53882" rotWithShape="0">
                <a:srgbClr val="808080"/>
              </a:outerShdw>
            </a:effectLst>
          </p:spPr>
          <p:txBody>
            <a:bodyPr wrap="square">
              <a:spAutoFit/>
            </a:bodyPr>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0" lang="zh-CN" noProof="0" normalizeH="0" spc="0" strike="noStrike" u="none">
                  <a:ln>
                    <a:noFill/>
                  </a:ln>
                  <a:solidFill>
                    <a:sysClr lastClr="000000" val="windowText"/>
                  </a:solidFill>
                  <a:effectLst/>
                  <a:uLnTx/>
                  <a:uFillTx/>
                  <a:ea typeface="宋体" panose="02010600030101010101" pitchFamily="2" charset="-122"/>
                </a:rPr>
                <a:t>慢开始</a:t>
              </a:r>
              <a:endParaRPr altLang="en-US" baseline="0" b="1" cap="none" dirty="0" sz="2000" i="0" kern="0" kumimoji="0" lang="zh-CN" noProof="0" normalizeH="0" spc="0" strike="noStrike" u="none">
                <a:ln>
                  <a:noFill/>
                </a:ln>
                <a:solidFill>
                  <a:sysClr lastClr="000000" val="windowText"/>
                </a:solidFill>
                <a:effectLst/>
                <a:uLnTx/>
                <a:uFillTx/>
                <a:ea typeface="宋体" panose="02010600030101010101" pitchFamily="2" charset="-122"/>
              </a:endParaRPr>
            </a:p>
          </p:txBody>
        </p:sp>
      </p:grpSp>
      <p:sp>
        <p:nvSpPr>
          <p:cNvPr id="1052061" name="Text Box 4"/>
          <p:cNvSpPr txBox="1">
            <a:spLocks noChangeArrowheads="1"/>
          </p:cNvSpPr>
          <p:nvPr/>
        </p:nvSpPr>
        <p:spPr bwMode="auto">
          <a:xfrm>
            <a:off x="842392" y="4360069"/>
            <a:ext cx="8647112" cy="1373187"/>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sz="2800" kumimoji="0" lang="zh-CN">
                <a:solidFill>
                  <a:srgbClr val="000099"/>
                </a:solidFill>
                <a:latin typeface="Arial" panose="020B0604020202020204" pitchFamily="34" charset="0"/>
                <a:ea typeface="黑体" panose="02010609060101010101" pitchFamily="2" charset="-122"/>
              </a:rPr>
              <a:t>发送端的发送窗口不能超过拥塞窗口 </a:t>
            </a:r>
            <a:r>
              <a:rPr altLang="zh-CN" dirty="0" sz="2800" kumimoji="0" lang="en-US" err="1">
                <a:solidFill>
                  <a:srgbClr val="000099"/>
                </a:solidFill>
                <a:latin typeface="Arial" panose="020B0604020202020204" pitchFamily="34" charset="0"/>
                <a:ea typeface="黑体" panose="02010609060101010101" pitchFamily="2" charset="-122"/>
              </a:rPr>
              <a:t>cwnd</a:t>
            </a:r>
            <a:r>
              <a:rPr altLang="zh-CN" dirty="0" sz="2800" kumimoji="0" lang="en-US">
                <a:solidFill>
                  <a:srgbClr val="000099"/>
                </a:solidFill>
                <a:latin typeface="Arial" panose="020B0604020202020204" pitchFamily="34" charset="0"/>
                <a:ea typeface="黑体" panose="02010609060101010101" pitchFamily="2" charset="-122"/>
              </a:rPr>
              <a:t> </a:t>
            </a:r>
            <a:r>
              <a:rPr altLang="en-US" dirty="0" sz="2800" kumimoji="0" lang="zh-CN">
                <a:solidFill>
                  <a:srgbClr val="000099"/>
                </a:solidFill>
                <a:latin typeface="Arial" panose="020B0604020202020204" pitchFamily="34" charset="0"/>
                <a:ea typeface="黑体" panose="02010609060101010101" pitchFamily="2" charset="-122"/>
              </a:rPr>
              <a:t>和接收端窗口 </a:t>
            </a:r>
            <a:r>
              <a:rPr altLang="zh-CN" dirty="0" sz="2800" kumimoji="0" lang="en-US" err="1">
                <a:solidFill>
                  <a:srgbClr val="000099"/>
                </a:solidFill>
                <a:latin typeface="Arial" panose="020B0604020202020204" pitchFamily="34" charset="0"/>
                <a:ea typeface="黑体" panose="02010609060101010101" pitchFamily="2" charset="-122"/>
              </a:rPr>
              <a:t>rwnd</a:t>
            </a:r>
            <a:r>
              <a:rPr altLang="zh-CN" dirty="0" sz="2800" kumimoji="0" lang="en-US">
                <a:solidFill>
                  <a:srgbClr val="000099"/>
                </a:solidFill>
                <a:latin typeface="Arial" panose="020B0604020202020204" pitchFamily="34" charset="0"/>
                <a:ea typeface="黑体" panose="02010609060101010101" pitchFamily="2" charset="-122"/>
              </a:rPr>
              <a:t> </a:t>
            </a:r>
            <a:r>
              <a:rPr altLang="en-US" dirty="0" sz="2800" kumimoji="0" lang="zh-CN">
                <a:solidFill>
                  <a:srgbClr val="000099"/>
                </a:solidFill>
                <a:latin typeface="Arial" panose="020B0604020202020204" pitchFamily="34" charset="0"/>
                <a:ea typeface="黑体" panose="02010609060101010101" pitchFamily="2" charset="-122"/>
              </a:rPr>
              <a:t>中的最小值。我们假定接收端窗口足够大，因此现在发送窗口的数值等于拥塞窗口的数值。</a:t>
            </a:r>
            <a:endParaRPr altLang="en-US" dirty="0" sz="2800" kumimoji="0" lang="zh-CN">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602" name=""/>
        <p:cNvGrpSpPr/>
        <p:nvPr/>
      </p:nvGrpSpPr>
      <p:grpSpPr>
        <a:xfrm>
          <a:off x="0" y="0"/>
          <a:ext cx="0" cy="0"/>
          <a:chOff x="0" y="0"/>
          <a:chExt cx="0" cy="0"/>
        </a:xfrm>
      </p:grpSpPr>
      <p:sp>
        <p:nvSpPr>
          <p:cNvPr id="1052065"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sp>
        <p:nvSpPr>
          <p:cNvPr id="1052066" name="Text Box 4"/>
          <p:cNvSpPr txBox="1">
            <a:spLocks noChangeArrowheads="1"/>
          </p:cNvSpPr>
          <p:nvPr/>
        </p:nvSpPr>
        <p:spPr bwMode="auto">
          <a:xfrm>
            <a:off x="842391" y="4365104"/>
            <a:ext cx="8647113" cy="94615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在执行</a:t>
            </a:r>
            <a:r>
              <a:rPr altLang="en-US" baseline="0" b="1" cap="none" dirty="0" sz="2800" i="0" kern="0" kumimoji="0" lang="zh-CN" noProof="0" normalizeH="0" spc="0" strike="noStrike" u="none">
                <a:ln>
                  <a:noFill/>
                </a:ln>
                <a:solidFill>
                  <a:srgbClr val="FF0000"/>
                </a:solidFill>
                <a:effectLst/>
                <a:uLnTx/>
                <a:uFillTx/>
                <a:latin typeface="Arial" panose="020B0604020202020204" pitchFamily="34" charset="0"/>
                <a:ea typeface="黑体" panose="02010609060101010101" pitchFamily="2" charset="-122"/>
              </a:rPr>
              <a:t>慢开始</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算法时，拥塞窗口 </a:t>
            </a:r>
            <a:r>
              <a:rPr altLang="zh-CN" baseline="0" b="1" cap="none" dirty="0" sz="2800" i="0" kern="0" kumimoji="0" lang="en-US" noProof="0" normalizeH="0" spc="0" err="1" strike="noStrike" u="none">
                <a:ln>
                  <a:noFill/>
                </a:ln>
                <a:solidFill>
                  <a:srgbClr val="000099"/>
                </a:solidFill>
                <a:effectLst/>
                <a:uLnTx/>
                <a:uFillTx/>
                <a:latin typeface="Arial" panose="020B0604020202020204" pitchFamily="34" charset="0"/>
                <a:ea typeface="黑体" panose="02010609060101010101" pitchFamily="2" charset="-122"/>
              </a:rPr>
              <a:t>cwnd</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=1</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，发送第一个报文</a:t>
            </a:r>
            <a:r>
              <a:rPr altLang="en-US" baseline="0" b="1" cap="none" dirty="0" sz="2800" i="0" kern="0" kumimoji="0" lang="zh-CN" noProof="0" normalizeH="0" spc="0" strike="noStrike" u="none" smtClean="0">
                <a:ln>
                  <a:noFill/>
                </a:ln>
                <a:solidFill>
                  <a:srgbClr val="000099"/>
                </a:solidFill>
                <a:effectLst/>
                <a:uLnTx/>
                <a:uFillTx/>
                <a:latin typeface="Arial" panose="020B0604020202020204" pitchFamily="34" charset="0"/>
                <a:ea typeface="黑体" panose="02010609060101010101" pitchFamily="2" charset="-122"/>
              </a:rPr>
              <a:t>段</a:t>
            </a:r>
            <a:r>
              <a:rPr altLang="en-US" dirty="0" sz="2800" kern="0" kumimoji="0" lang="zh-CN">
                <a:solidFill>
                  <a:srgbClr val="000099"/>
                </a:solidFill>
                <a:latin typeface="Arial" panose="020B0604020202020204" pitchFamily="34" charset="0"/>
                <a:ea typeface="黑体" panose="02010609060101010101" pitchFamily="2" charset="-122"/>
              </a:rPr>
              <a:t>。</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p:txBody>
      </p:sp>
      <p:grpSp>
        <p:nvGrpSpPr>
          <p:cNvPr id="603" name="组合 125"/>
          <p:cNvGrpSpPr/>
          <p:nvPr/>
        </p:nvGrpSpPr>
        <p:grpSpPr>
          <a:xfrm>
            <a:off x="272479" y="836711"/>
            <a:ext cx="9536759" cy="3321087"/>
            <a:chOff x="272479" y="836711"/>
            <a:chExt cx="9536759" cy="3321087"/>
          </a:xfrm>
        </p:grpSpPr>
        <p:sp>
          <p:nvSpPr>
            <p:cNvPr id="1052067" name="Text Box 140"/>
            <p:cNvSpPr txBox="1">
              <a:spLocks noChangeArrowheads="1"/>
            </p:cNvSpPr>
            <p:nvPr/>
          </p:nvSpPr>
          <p:spPr bwMode="auto">
            <a:xfrm>
              <a:off x="4863078" y="985683"/>
              <a:ext cx="1157000" cy="40011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068" name="Line 2"/>
            <p:cNvSpPr>
              <a:spLocks noChangeShapeType="1"/>
            </p:cNvSpPr>
            <p:nvPr/>
          </p:nvSpPr>
          <p:spPr bwMode="auto">
            <a:xfrm flipV="1">
              <a:off x="1920153" y="3803111"/>
              <a:ext cx="6358624" cy="5046"/>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69" name="Line 3"/>
            <p:cNvSpPr>
              <a:spLocks noChangeShapeType="1"/>
            </p:cNvSpPr>
            <p:nvPr/>
          </p:nvSpPr>
          <p:spPr bwMode="auto">
            <a:xfrm>
              <a:off x="1918528" y="1177019"/>
              <a:ext cx="1626" cy="2631138"/>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70" name="Line 4"/>
            <p:cNvSpPr>
              <a:spLocks noChangeShapeType="1"/>
            </p:cNvSpPr>
            <p:nvPr/>
          </p:nvSpPr>
          <p:spPr bwMode="auto">
            <a:xfrm>
              <a:off x="2154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71" name="Line 5"/>
            <p:cNvSpPr>
              <a:spLocks noChangeShapeType="1"/>
            </p:cNvSpPr>
            <p:nvPr/>
          </p:nvSpPr>
          <p:spPr bwMode="auto">
            <a:xfrm>
              <a:off x="238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72" name="Line 6"/>
            <p:cNvSpPr>
              <a:spLocks noChangeShapeType="1"/>
            </p:cNvSpPr>
            <p:nvPr/>
          </p:nvSpPr>
          <p:spPr bwMode="auto">
            <a:xfrm>
              <a:off x="262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73" name="Line 7"/>
            <p:cNvSpPr>
              <a:spLocks noChangeShapeType="1"/>
            </p:cNvSpPr>
            <p:nvPr/>
          </p:nvSpPr>
          <p:spPr bwMode="auto">
            <a:xfrm>
              <a:off x="285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74" name="Line 8"/>
            <p:cNvSpPr>
              <a:spLocks noChangeShapeType="1"/>
            </p:cNvSpPr>
            <p:nvPr/>
          </p:nvSpPr>
          <p:spPr bwMode="auto">
            <a:xfrm>
              <a:off x="309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75" name="Line 9"/>
            <p:cNvSpPr>
              <a:spLocks noChangeShapeType="1"/>
            </p:cNvSpPr>
            <p:nvPr/>
          </p:nvSpPr>
          <p:spPr bwMode="auto">
            <a:xfrm>
              <a:off x="332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76" name="Line 10"/>
            <p:cNvSpPr>
              <a:spLocks noChangeShapeType="1"/>
            </p:cNvSpPr>
            <p:nvPr/>
          </p:nvSpPr>
          <p:spPr bwMode="auto">
            <a:xfrm>
              <a:off x="355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77" name="Line 11"/>
            <p:cNvSpPr>
              <a:spLocks noChangeShapeType="1"/>
            </p:cNvSpPr>
            <p:nvPr/>
          </p:nvSpPr>
          <p:spPr bwMode="auto">
            <a:xfrm>
              <a:off x="379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78" name="Line 12"/>
            <p:cNvSpPr>
              <a:spLocks noChangeShapeType="1"/>
            </p:cNvSpPr>
            <p:nvPr/>
          </p:nvSpPr>
          <p:spPr bwMode="auto">
            <a:xfrm>
              <a:off x="402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79" name="Line 13"/>
            <p:cNvSpPr>
              <a:spLocks noChangeShapeType="1"/>
            </p:cNvSpPr>
            <p:nvPr/>
          </p:nvSpPr>
          <p:spPr bwMode="auto">
            <a:xfrm>
              <a:off x="426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80" name="Line 14"/>
            <p:cNvSpPr>
              <a:spLocks noChangeShapeType="1"/>
            </p:cNvSpPr>
            <p:nvPr/>
          </p:nvSpPr>
          <p:spPr bwMode="auto">
            <a:xfrm>
              <a:off x="449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81" name="Line 15"/>
            <p:cNvSpPr>
              <a:spLocks noChangeShapeType="1"/>
            </p:cNvSpPr>
            <p:nvPr/>
          </p:nvSpPr>
          <p:spPr bwMode="auto">
            <a:xfrm>
              <a:off x="472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82" name="Line 16"/>
            <p:cNvSpPr>
              <a:spLocks noChangeShapeType="1"/>
            </p:cNvSpPr>
            <p:nvPr/>
          </p:nvSpPr>
          <p:spPr bwMode="auto">
            <a:xfrm>
              <a:off x="496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83" name="Line 17"/>
            <p:cNvSpPr>
              <a:spLocks noChangeShapeType="1"/>
            </p:cNvSpPr>
            <p:nvPr/>
          </p:nvSpPr>
          <p:spPr bwMode="auto">
            <a:xfrm>
              <a:off x="5196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84" name="Line 18"/>
            <p:cNvSpPr>
              <a:spLocks noChangeShapeType="1"/>
            </p:cNvSpPr>
            <p:nvPr/>
          </p:nvSpPr>
          <p:spPr bwMode="auto">
            <a:xfrm>
              <a:off x="543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85" name="Line 19"/>
            <p:cNvSpPr>
              <a:spLocks noChangeShapeType="1"/>
            </p:cNvSpPr>
            <p:nvPr/>
          </p:nvSpPr>
          <p:spPr bwMode="auto">
            <a:xfrm>
              <a:off x="566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86" name="Line 20"/>
            <p:cNvSpPr>
              <a:spLocks noChangeShapeType="1"/>
            </p:cNvSpPr>
            <p:nvPr/>
          </p:nvSpPr>
          <p:spPr bwMode="auto">
            <a:xfrm>
              <a:off x="589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87" name="Line 21"/>
            <p:cNvSpPr>
              <a:spLocks noChangeShapeType="1"/>
            </p:cNvSpPr>
            <p:nvPr/>
          </p:nvSpPr>
          <p:spPr bwMode="auto">
            <a:xfrm>
              <a:off x="613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88" name="Line 22"/>
            <p:cNvSpPr>
              <a:spLocks noChangeShapeType="1"/>
            </p:cNvSpPr>
            <p:nvPr/>
          </p:nvSpPr>
          <p:spPr bwMode="auto">
            <a:xfrm>
              <a:off x="636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89" name="Line 23"/>
            <p:cNvSpPr>
              <a:spLocks noChangeShapeType="1"/>
            </p:cNvSpPr>
            <p:nvPr/>
          </p:nvSpPr>
          <p:spPr bwMode="auto">
            <a:xfrm>
              <a:off x="660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90" name="Line 24"/>
            <p:cNvSpPr>
              <a:spLocks noChangeShapeType="1"/>
            </p:cNvSpPr>
            <p:nvPr/>
          </p:nvSpPr>
          <p:spPr bwMode="auto">
            <a:xfrm>
              <a:off x="683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91" name="Line 25"/>
            <p:cNvSpPr>
              <a:spLocks noChangeShapeType="1"/>
            </p:cNvSpPr>
            <p:nvPr/>
          </p:nvSpPr>
          <p:spPr bwMode="auto">
            <a:xfrm>
              <a:off x="7068152"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92" name="Line 40"/>
            <p:cNvSpPr>
              <a:spLocks noChangeShapeType="1"/>
            </p:cNvSpPr>
            <p:nvPr/>
          </p:nvSpPr>
          <p:spPr bwMode="auto">
            <a:xfrm>
              <a:off x="1920153" y="340440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93" name="Line 41"/>
            <p:cNvSpPr>
              <a:spLocks noChangeShapeType="1"/>
            </p:cNvSpPr>
            <p:nvPr/>
          </p:nvSpPr>
          <p:spPr bwMode="auto">
            <a:xfrm>
              <a:off x="1920153" y="300064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94" name="Line 42"/>
            <p:cNvSpPr>
              <a:spLocks noChangeShapeType="1"/>
            </p:cNvSpPr>
            <p:nvPr/>
          </p:nvSpPr>
          <p:spPr bwMode="auto">
            <a:xfrm>
              <a:off x="1920153" y="259689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95" name="Line 43"/>
            <p:cNvSpPr>
              <a:spLocks noChangeShapeType="1"/>
            </p:cNvSpPr>
            <p:nvPr/>
          </p:nvSpPr>
          <p:spPr bwMode="auto">
            <a:xfrm>
              <a:off x="1920153" y="219313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96" name="Line 44"/>
            <p:cNvSpPr>
              <a:spLocks noChangeShapeType="1"/>
            </p:cNvSpPr>
            <p:nvPr/>
          </p:nvSpPr>
          <p:spPr bwMode="auto">
            <a:xfrm>
              <a:off x="1920153" y="178938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97" name="Line 45"/>
            <p:cNvSpPr>
              <a:spLocks noChangeShapeType="1"/>
            </p:cNvSpPr>
            <p:nvPr/>
          </p:nvSpPr>
          <p:spPr bwMode="auto">
            <a:xfrm>
              <a:off x="1920153" y="1385626"/>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098" name="Text Box 77"/>
            <p:cNvSpPr txBox="1">
              <a:spLocks noChangeArrowheads="1"/>
            </p:cNvSpPr>
            <p:nvPr/>
          </p:nvSpPr>
          <p:spPr bwMode="auto">
            <a:xfrm>
              <a:off x="2241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099" name="Text Box 78"/>
            <p:cNvSpPr txBox="1">
              <a:spLocks noChangeArrowheads="1"/>
            </p:cNvSpPr>
            <p:nvPr/>
          </p:nvSpPr>
          <p:spPr bwMode="auto">
            <a:xfrm>
              <a:off x="2709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00" name="Text Box 79"/>
            <p:cNvSpPr txBox="1">
              <a:spLocks noChangeArrowheads="1"/>
            </p:cNvSpPr>
            <p:nvPr/>
          </p:nvSpPr>
          <p:spPr bwMode="auto">
            <a:xfrm>
              <a:off x="3177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01" name="Text Box 80"/>
            <p:cNvSpPr txBox="1">
              <a:spLocks noChangeArrowheads="1"/>
            </p:cNvSpPr>
            <p:nvPr/>
          </p:nvSpPr>
          <p:spPr bwMode="auto">
            <a:xfrm>
              <a:off x="3658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02" name="Text Box 81"/>
            <p:cNvSpPr txBox="1">
              <a:spLocks noChangeArrowheads="1"/>
            </p:cNvSpPr>
            <p:nvPr/>
          </p:nvSpPr>
          <p:spPr bwMode="auto">
            <a:xfrm>
              <a:off x="4048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03" name="Text Box 82"/>
            <p:cNvSpPr txBox="1">
              <a:spLocks noChangeArrowheads="1"/>
            </p:cNvSpPr>
            <p:nvPr/>
          </p:nvSpPr>
          <p:spPr bwMode="auto">
            <a:xfrm>
              <a:off x="455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04" name="Text Box 83"/>
            <p:cNvSpPr txBox="1">
              <a:spLocks noChangeArrowheads="1"/>
            </p:cNvSpPr>
            <p:nvPr/>
          </p:nvSpPr>
          <p:spPr bwMode="auto">
            <a:xfrm>
              <a:off x="4997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05" name="Text Box 84"/>
            <p:cNvSpPr txBox="1">
              <a:spLocks noChangeArrowheads="1"/>
            </p:cNvSpPr>
            <p:nvPr/>
          </p:nvSpPr>
          <p:spPr bwMode="auto">
            <a:xfrm>
              <a:off x="546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06" name="Text Box 85"/>
            <p:cNvSpPr txBox="1">
              <a:spLocks noChangeArrowheads="1"/>
            </p:cNvSpPr>
            <p:nvPr/>
          </p:nvSpPr>
          <p:spPr bwMode="auto">
            <a:xfrm>
              <a:off x="5950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07" name="Text Box 86"/>
            <p:cNvSpPr txBox="1">
              <a:spLocks noChangeArrowheads="1"/>
            </p:cNvSpPr>
            <p:nvPr/>
          </p:nvSpPr>
          <p:spPr bwMode="auto">
            <a:xfrm>
              <a:off x="6418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08" name="Text Box 87"/>
            <p:cNvSpPr txBox="1">
              <a:spLocks noChangeArrowheads="1"/>
            </p:cNvSpPr>
            <p:nvPr/>
          </p:nvSpPr>
          <p:spPr bwMode="auto">
            <a:xfrm>
              <a:off x="6873153" y="3757688"/>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09" name="Text Box 89"/>
            <p:cNvSpPr txBox="1">
              <a:spLocks noChangeArrowheads="1"/>
            </p:cNvSpPr>
            <p:nvPr/>
          </p:nvSpPr>
          <p:spPr bwMode="auto">
            <a:xfrm>
              <a:off x="1812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10" name="Text Box 90"/>
            <p:cNvSpPr txBox="1">
              <a:spLocks noChangeArrowheads="1"/>
            </p:cNvSpPr>
            <p:nvPr/>
          </p:nvSpPr>
          <p:spPr bwMode="auto">
            <a:xfrm>
              <a:off x="1647153" y="3591140"/>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11" name="Text Box 91"/>
            <p:cNvSpPr txBox="1">
              <a:spLocks noChangeArrowheads="1"/>
            </p:cNvSpPr>
            <p:nvPr/>
          </p:nvSpPr>
          <p:spPr bwMode="auto">
            <a:xfrm>
              <a:off x="1647153" y="3187385"/>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12" name="Text Box 92"/>
            <p:cNvSpPr txBox="1">
              <a:spLocks noChangeArrowheads="1"/>
            </p:cNvSpPr>
            <p:nvPr/>
          </p:nvSpPr>
          <p:spPr bwMode="auto">
            <a:xfrm>
              <a:off x="1647153" y="2797088"/>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13" name="Text Box 93"/>
            <p:cNvSpPr txBox="1">
              <a:spLocks noChangeArrowheads="1"/>
            </p:cNvSpPr>
            <p:nvPr/>
          </p:nvSpPr>
          <p:spPr bwMode="auto">
            <a:xfrm>
              <a:off x="1530153" y="2406791"/>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14" name="Text Box 94"/>
            <p:cNvSpPr txBox="1">
              <a:spLocks noChangeArrowheads="1"/>
            </p:cNvSpPr>
            <p:nvPr/>
          </p:nvSpPr>
          <p:spPr bwMode="auto">
            <a:xfrm>
              <a:off x="1530153" y="201649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15" name="Text Box 95"/>
            <p:cNvSpPr txBox="1">
              <a:spLocks noChangeArrowheads="1"/>
            </p:cNvSpPr>
            <p:nvPr/>
          </p:nvSpPr>
          <p:spPr bwMode="auto">
            <a:xfrm>
              <a:off x="1530153" y="1612739"/>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16" name="Text Box 96"/>
            <p:cNvSpPr txBox="1">
              <a:spLocks noChangeArrowheads="1"/>
            </p:cNvSpPr>
            <p:nvPr/>
          </p:nvSpPr>
          <p:spPr bwMode="auto">
            <a:xfrm>
              <a:off x="1530153" y="120898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17" name="Oval 102"/>
            <p:cNvSpPr>
              <a:spLocks noChangeArrowheads="1"/>
            </p:cNvSpPr>
            <p:nvPr/>
          </p:nvSpPr>
          <p:spPr bwMode="auto">
            <a:xfrm>
              <a:off x="2573403" y="296027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18" name="Oval 103"/>
            <p:cNvSpPr>
              <a:spLocks noChangeArrowheads="1"/>
            </p:cNvSpPr>
            <p:nvPr/>
          </p:nvSpPr>
          <p:spPr bwMode="auto">
            <a:xfrm>
              <a:off x="2339403" y="336402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19" name="Oval 104"/>
            <p:cNvSpPr>
              <a:spLocks noChangeArrowheads="1"/>
            </p:cNvSpPr>
            <p:nvPr/>
          </p:nvSpPr>
          <p:spPr bwMode="auto">
            <a:xfrm>
              <a:off x="1881153" y="36264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20" name="Oval 105"/>
            <p:cNvSpPr>
              <a:spLocks noChangeArrowheads="1"/>
            </p:cNvSpPr>
            <p:nvPr/>
          </p:nvSpPr>
          <p:spPr bwMode="auto">
            <a:xfrm>
              <a:off x="2095653" y="355581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21" name="Oval 106"/>
            <p:cNvSpPr>
              <a:spLocks noChangeArrowheads="1"/>
            </p:cNvSpPr>
            <p:nvPr/>
          </p:nvSpPr>
          <p:spPr bwMode="auto">
            <a:xfrm>
              <a:off x="2807403" y="214939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22" name="Oval 107"/>
            <p:cNvSpPr>
              <a:spLocks noChangeArrowheads="1"/>
            </p:cNvSpPr>
            <p:nvPr/>
          </p:nvSpPr>
          <p:spPr bwMode="auto">
            <a:xfrm>
              <a:off x="3041403" y="204172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23" name="Oval 108"/>
            <p:cNvSpPr>
              <a:spLocks noChangeArrowheads="1"/>
            </p:cNvSpPr>
            <p:nvPr/>
          </p:nvSpPr>
          <p:spPr bwMode="auto">
            <a:xfrm>
              <a:off x="3275403" y="19458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24" name="Oval 109"/>
            <p:cNvSpPr>
              <a:spLocks noChangeArrowheads="1"/>
            </p:cNvSpPr>
            <p:nvPr/>
          </p:nvSpPr>
          <p:spPr bwMode="auto">
            <a:xfrm>
              <a:off x="3748277" y="17439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25" name="Oval 110"/>
            <p:cNvSpPr>
              <a:spLocks noChangeArrowheads="1"/>
            </p:cNvSpPr>
            <p:nvPr/>
          </p:nvSpPr>
          <p:spPr bwMode="auto">
            <a:xfrm>
              <a:off x="3509403" y="184489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26" name="Oval 113"/>
            <p:cNvSpPr>
              <a:spLocks noChangeArrowheads="1"/>
            </p:cNvSpPr>
            <p:nvPr/>
          </p:nvSpPr>
          <p:spPr bwMode="auto">
            <a:xfrm>
              <a:off x="3982277" y="164302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27" name="Oval 114"/>
            <p:cNvSpPr>
              <a:spLocks noChangeArrowheads="1"/>
            </p:cNvSpPr>
            <p:nvPr/>
          </p:nvSpPr>
          <p:spPr bwMode="auto">
            <a:xfrm>
              <a:off x="4211403" y="154712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28" name="Oval 116"/>
            <p:cNvSpPr>
              <a:spLocks noChangeArrowheads="1"/>
            </p:cNvSpPr>
            <p:nvPr/>
          </p:nvSpPr>
          <p:spPr bwMode="auto">
            <a:xfrm>
              <a:off x="4674527" y="133011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29" name="Oval 117"/>
            <p:cNvSpPr>
              <a:spLocks noChangeArrowheads="1"/>
            </p:cNvSpPr>
            <p:nvPr/>
          </p:nvSpPr>
          <p:spPr bwMode="auto">
            <a:xfrm>
              <a:off x="4445403" y="1431049"/>
              <a:ext cx="91000" cy="9421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30"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31" name="Text Box 134"/>
            <p:cNvSpPr txBox="1">
              <a:spLocks noChangeArrowheads="1"/>
            </p:cNvSpPr>
            <p:nvPr/>
          </p:nvSpPr>
          <p:spPr bwMode="auto">
            <a:xfrm>
              <a:off x="8280402" y="359618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32" name="Text Box 135"/>
            <p:cNvSpPr txBox="1">
              <a:spLocks noChangeArrowheads="1"/>
            </p:cNvSpPr>
            <p:nvPr/>
          </p:nvSpPr>
          <p:spPr bwMode="auto">
            <a:xfrm>
              <a:off x="966278" y="836711"/>
              <a:ext cx="1930337"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33" name="Text Box 140"/>
            <p:cNvSpPr txBox="1">
              <a:spLocks noChangeArrowheads="1"/>
            </p:cNvSpPr>
            <p:nvPr/>
          </p:nvSpPr>
          <p:spPr bwMode="auto">
            <a:xfrm>
              <a:off x="7049973" y="1815231"/>
              <a:ext cx="1181374" cy="40011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134" name="Rectangle 160"/>
            <p:cNvSpPr>
              <a:spLocks noChangeArrowheads="1"/>
            </p:cNvSpPr>
            <p:nvPr/>
          </p:nvSpPr>
          <p:spPr bwMode="auto">
            <a:xfrm>
              <a:off x="1998153" y="1304875"/>
              <a:ext cx="195000" cy="215336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35" name="Line 156"/>
            <p:cNvSpPr>
              <a:spLocks noChangeShapeType="1"/>
            </p:cNvSpPr>
            <p:nvPr/>
          </p:nvSpPr>
          <p:spPr bwMode="auto">
            <a:xfrm>
              <a:off x="1998153" y="2193137"/>
              <a:ext cx="858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36" name="Line 146"/>
            <p:cNvSpPr>
              <a:spLocks noChangeShapeType="1"/>
            </p:cNvSpPr>
            <p:nvPr/>
          </p:nvSpPr>
          <p:spPr bwMode="auto">
            <a:xfrm flipV="1">
              <a:off x="1998153" y="1378897"/>
              <a:ext cx="2743000" cy="6729"/>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37" name="Rectangle 162"/>
            <p:cNvSpPr>
              <a:spLocks noChangeArrowheads="1"/>
            </p:cNvSpPr>
            <p:nvPr/>
          </p:nvSpPr>
          <p:spPr bwMode="auto">
            <a:xfrm>
              <a:off x="5352153" y="3565904"/>
              <a:ext cx="1480374" cy="161502"/>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38" name="Text Box 203"/>
            <p:cNvSpPr txBox="1">
              <a:spLocks noChangeArrowheads="1"/>
            </p:cNvSpPr>
            <p:nvPr/>
          </p:nvSpPr>
          <p:spPr bwMode="auto">
            <a:xfrm>
              <a:off x="8170649" y="1977696"/>
              <a:ext cx="1638589" cy="83099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2139" name="Text Box 205"/>
            <p:cNvSpPr txBox="1">
              <a:spLocks noChangeArrowheads="1"/>
            </p:cNvSpPr>
            <p:nvPr/>
          </p:nvSpPr>
          <p:spPr bwMode="auto">
            <a:xfrm>
              <a:off x="272479" y="1918920"/>
              <a:ext cx="1281120" cy="707886"/>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2140" name="Line 215"/>
            <p:cNvSpPr>
              <a:spLocks noChangeShapeType="1"/>
            </p:cNvSpPr>
            <p:nvPr/>
          </p:nvSpPr>
          <p:spPr bwMode="auto">
            <a:xfrm flipV="1">
              <a:off x="1413153" y="2223418"/>
              <a:ext cx="219374"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41" name="Text Box 206"/>
            <p:cNvSpPr txBox="1">
              <a:spLocks noChangeArrowheads="1"/>
            </p:cNvSpPr>
            <p:nvPr/>
          </p:nvSpPr>
          <p:spPr bwMode="auto">
            <a:xfrm rot="20245475">
              <a:off x="6948778" y="2393474"/>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42" name="Oval 125"/>
            <p:cNvSpPr>
              <a:spLocks noChangeArrowheads="1"/>
            </p:cNvSpPr>
            <p:nvPr/>
          </p:nvSpPr>
          <p:spPr bwMode="auto">
            <a:xfrm>
              <a:off x="5147403" y="354067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43" name="Oval 126"/>
            <p:cNvSpPr>
              <a:spLocks noChangeArrowheads="1"/>
            </p:cNvSpPr>
            <p:nvPr/>
          </p:nvSpPr>
          <p:spPr bwMode="auto">
            <a:xfrm>
              <a:off x="5383027" y="334383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44" name="Oval 127"/>
            <p:cNvSpPr>
              <a:spLocks noChangeArrowheads="1"/>
            </p:cNvSpPr>
            <p:nvPr/>
          </p:nvSpPr>
          <p:spPr bwMode="auto">
            <a:xfrm>
              <a:off x="4903653" y="361637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45" name="Oval 128"/>
            <p:cNvSpPr>
              <a:spLocks noChangeArrowheads="1"/>
            </p:cNvSpPr>
            <p:nvPr/>
          </p:nvSpPr>
          <p:spPr bwMode="auto">
            <a:xfrm>
              <a:off x="5623527" y="295354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46" name="Oval 129"/>
            <p:cNvSpPr>
              <a:spLocks noChangeArrowheads="1"/>
            </p:cNvSpPr>
            <p:nvPr/>
          </p:nvSpPr>
          <p:spPr bwMode="auto">
            <a:xfrm>
              <a:off x="6106153" y="24404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47" name="Oval 130"/>
            <p:cNvSpPr>
              <a:spLocks noChangeArrowheads="1"/>
            </p:cNvSpPr>
            <p:nvPr/>
          </p:nvSpPr>
          <p:spPr bwMode="auto">
            <a:xfrm>
              <a:off x="6795153" y="214771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48" name="Oval 131"/>
            <p:cNvSpPr>
              <a:spLocks noChangeArrowheads="1"/>
            </p:cNvSpPr>
            <p:nvPr/>
          </p:nvSpPr>
          <p:spPr bwMode="auto">
            <a:xfrm>
              <a:off x="6335277" y="233445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49" name="Oval 132"/>
            <p:cNvSpPr>
              <a:spLocks noChangeArrowheads="1"/>
            </p:cNvSpPr>
            <p:nvPr/>
          </p:nvSpPr>
          <p:spPr bwMode="auto">
            <a:xfrm>
              <a:off x="6569277" y="22385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50" name="Line 147"/>
            <p:cNvSpPr>
              <a:spLocks noChangeShapeType="1"/>
            </p:cNvSpPr>
            <p:nvPr/>
          </p:nvSpPr>
          <p:spPr bwMode="auto">
            <a:xfrm rot="10800000">
              <a:off x="2016028" y="2595210"/>
              <a:ext cx="4134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46" name="直接连接符 115"/>
            <p:cNvCxnSpPr>
              <a:cxnSpLocks noChangeShapeType="1"/>
            </p:cNvCxnSpPr>
            <p:nvPr/>
          </p:nvCxnSpPr>
          <p:spPr bwMode="auto">
            <a:xfrm>
              <a:off x="4728153" y="1375532"/>
              <a:ext cx="234000" cy="2266077"/>
            </a:xfrm>
            <a:prstGeom prst="line"/>
            <a:noFill/>
            <a:ln w="28575" algn="ctr">
              <a:solidFill>
                <a:srgbClr val="0000FF"/>
              </a:solidFill>
              <a:round/>
            </a:ln>
          </p:spPr>
        </p:cxnSp>
        <p:sp>
          <p:nvSpPr>
            <p:cNvPr id="1052151" name="Rectangle 161"/>
            <p:cNvSpPr>
              <a:spLocks noChangeArrowheads="1"/>
            </p:cNvSpPr>
            <p:nvPr/>
          </p:nvSpPr>
          <p:spPr bwMode="auto">
            <a:xfrm>
              <a:off x="2555757" y="1801158"/>
              <a:ext cx="442000" cy="368426"/>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2152" name="Oval 129"/>
            <p:cNvSpPr>
              <a:spLocks noChangeArrowheads="1"/>
            </p:cNvSpPr>
            <p:nvPr/>
          </p:nvSpPr>
          <p:spPr bwMode="auto">
            <a:xfrm>
              <a:off x="5868903" y="254978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53"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54" name="Rectangle 161"/>
            <p:cNvSpPr>
              <a:spLocks noChangeArrowheads="1"/>
            </p:cNvSpPr>
            <p:nvPr/>
          </p:nvSpPr>
          <p:spPr bwMode="auto">
            <a:xfrm>
              <a:off x="4545899" y="1021117"/>
              <a:ext cx="367250" cy="30618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747" name="直接连接符 119"/>
            <p:cNvCxnSpPr>
              <a:cxnSpLocks noChangeShapeType="1"/>
            </p:cNvCxnSpPr>
            <p:nvPr/>
          </p:nvCxnSpPr>
          <p:spPr bwMode="auto">
            <a:xfrm flipH="1">
              <a:off x="7064902" y="3022518"/>
              <a:ext cx="1624" cy="694795"/>
            </a:xfrm>
            <a:prstGeom prst="line"/>
            <a:noFill/>
            <a:ln w="19050" algn="ctr">
              <a:solidFill>
                <a:srgbClr val="000000"/>
              </a:solidFill>
              <a:prstDash val="dash"/>
              <a:round/>
            </a:ln>
          </p:spPr>
        </p:cxnSp>
        <p:cxnSp>
          <p:nvCxnSpPr>
            <p:cNvPr id="3145748" name="直接连接符 121"/>
            <p:cNvCxnSpPr>
              <a:cxnSpLocks noChangeShapeType="1"/>
            </p:cNvCxnSpPr>
            <p:nvPr/>
          </p:nvCxnSpPr>
          <p:spPr bwMode="auto">
            <a:xfrm>
              <a:off x="2032278" y="3005695"/>
              <a:ext cx="5676125" cy="0"/>
            </a:xfrm>
            <a:prstGeom prst="line"/>
            <a:noFill/>
            <a:ln w="19050" algn="ctr">
              <a:solidFill>
                <a:srgbClr val="000000"/>
              </a:solidFill>
              <a:prstDash val="dash"/>
              <a:round/>
            </a:ln>
          </p:spPr>
        </p:cxnSp>
        <p:sp>
          <p:nvSpPr>
            <p:cNvPr id="1052155" name="Oval 130"/>
            <p:cNvSpPr>
              <a:spLocks noChangeArrowheads="1"/>
            </p:cNvSpPr>
            <p:nvPr/>
          </p:nvSpPr>
          <p:spPr bwMode="auto">
            <a:xfrm>
              <a:off x="7021027" y="296195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56" name="Line 24"/>
            <p:cNvSpPr>
              <a:spLocks noChangeShapeType="1"/>
            </p:cNvSpPr>
            <p:nvPr/>
          </p:nvSpPr>
          <p:spPr bwMode="auto">
            <a:xfrm>
              <a:off x="7532902" y="363992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57" name="Line 22"/>
            <p:cNvSpPr>
              <a:spLocks noChangeShapeType="1"/>
            </p:cNvSpPr>
            <p:nvPr/>
          </p:nvSpPr>
          <p:spPr bwMode="auto">
            <a:xfrm>
              <a:off x="7295652" y="3644974"/>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58" name="Text Box 87"/>
            <p:cNvSpPr txBox="1">
              <a:spLocks noChangeArrowheads="1"/>
            </p:cNvSpPr>
            <p:nvPr/>
          </p:nvSpPr>
          <p:spPr bwMode="auto">
            <a:xfrm>
              <a:off x="7311902" y="375432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59" name="Line 22"/>
            <p:cNvSpPr>
              <a:spLocks noChangeShapeType="1"/>
            </p:cNvSpPr>
            <p:nvPr/>
          </p:nvSpPr>
          <p:spPr bwMode="auto">
            <a:xfrm>
              <a:off x="7776652" y="3653385"/>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49" name="直接连接符 134"/>
            <p:cNvCxnSpPr>
              <a:cxnSpLocks noChangeShapeType="1"/>
              <a:stCxn id="1052153" idx="4"/>
              <a:endCxn id="1052155" idx="3"/>
            </p:cNvCxnSpPr>
            <p:nvPr/>
          </p:nvCxnSpPr>
          <p:spPr bwMode="auto">
            <a:xfrm>
              <a:off x="6856903" y="2181361"/>
              <a:ext cx="204750" cy="832745"/>
            </a:xfrm>
            <a:prstGeom prst="line"/>
            <a:noFill/>
            <a:ln w="28575" algn="ctr">
              <a:solidFill>
                <a:srgbClr val="0000FF"/>
              </a:solidFill>
              <a:round/>
            </a:ln>
          </p:spPr>
        </p:cxnSp>
        <p:sp>
          <p:nvSpPr>
            <p:cNvPr id="1052160" name="Text Box 206"/>
            <p:cNvSpPr txBox="1">
              <a:spLocks noChangeArrowheads="1"/>
            </p:cNvSpPr>
            <p:nvPr/>
          </p:nvSpPr>
          <p:spPr bwMode="auto">
            <a:xfrm rot="20070649">
              <a:off x="5809549" y="2010746"/>
              <a:ext cx="1114408" cy="3693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61" name="Text Box 206"/>
            <p:cNvSpPr txBox="1">
              <a:spLocks noChangeArrowheads="1"/>
            </p:cNvSpPr>
            <p:nvPr/>
          </p:nvSpPr>
          <p:spPr bwMode="auto">
            <a:xfrm rot="20205303">
              <a:off x="2990278" y="147156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62" name="TextBox 147"/>
            <p:cNvSpPr txBox="1">
              <a:spLocks noChangeArrowheads="1"/>
            </p:cNvSpPr>
            <p:nvPr/>
          </p:nvSpPr>
          <p:spPr bwMode="auto">
            <a:xfrm>
              <a:off x="5542277" y="2191455"/>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63" name="矩形 150"/>
            <p:cNvSpPr>
              <a:spLocks noChangeArrowheads="1"/>
            </p:cNvSpPr>
            <p:nvPr/>
          </p:nvSpPr>
          <p:spPr bwMode="auto">
            <a:xfrm>
              <a:off x="2298778" y="3596186"/>
              <a:ext cx="2575625" cy="126174"/>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64" name="TextBox 148"/>
            <p:cNvSpPr txBox="1">
              <a:spLocks noChangeArrowheads="1"/>
            </p:cNvSpPr>
            <p:nvPr/>
          </p:nvSpPr>
          <p:spPr bwMode="auto">
            <a:xfrm>
              <a:off x="6720403" y="176582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65" name="矩形 151"/>
            <p:cNvSpPr>
              <a:spLocks noChangeArrowheads="1"/>
            </p:cNvSpPr>
            <p:nvPr/>
          </p:nvSpPr>
          <p:spPr bwMode="auto">
            <a:xfrm>
              <a:off x="7237152" y="3596186"/>
              <a:ext cx="607750" cy="114397"/>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50" name="直接连接符 153"/>
            <p:cNvCxnSpPr>
              <a:cxnSpLocks noChangeShapeType="1"/>
            </p:cNvCxnSpPr>
            <p:nvPr/>
          </p:nvCxnSpPr>
          <p:spPr bwMode="auto">
            <a:xfrm flipV="1">
              <a:off x="5903027" y="2630538"/>
              <a:ext cx="11376" cy="1043034"/>
            </a:xfrm>
            <a:prstGeom prst="line"/>
            <a:noFill/>
            <a:ln w="19050" algn="ctr">
              <a:solidFill>
                <a:srgbClr val="000000"/>
              </a:solidFill>
              <a:prstDash val="dash"/>
              <a:round/>
            </a:ln>
          </p:spPr>
        </p:cxnSp>
        <p:cxnSp>
          <p:nvCxnSpPr>
            <p:cNvPr id="3145751" name="直接连接符 157"/>
            <p:cNvCxnSpPr>
              <a:cxnSpLocks noChangeShapeType="1"/>
            </p:cNvCxnSpPr>
            <p:nvPr/>
          </p:nvCxnSpPr>
          <p:spPr bwMode="auto">
            <a:xfrm flipV="1">
              <a:off x="6832527" y="2253700"/>
              <a:ext cx="11376" cy="1520811"/>
            </a:xfrm>
            <a:prstGeom prst="line"/>
            <a:noFill/>
            <a:ln w="19050" algn="ctr">
              <a:solidFill>
                <a:srgbClr val="000000"/>
              </a:solidFill>
              <a:prstDash val="dash"/>
              <a:round/>
            </a:ln>
          </p:spPr>
        </p:cxnSp>
        <p:cxnSp>
          <p:nvCxnSpPr>
            <p:cNvPr id="3145752" name="直接连接符 141"/>
            <p:cNvCxnSpPr>
              <a:cxnSpLocks noChangeShapeType="1"/>
            </p:cNvCxnSpPr>
            <p:nvPr/>
          </p:nvCxnSpPr>
          <p:spPr bwMode="auto">
            <a:xfrm flipV="1">
              <a:off x="7001527" y="2475765"/>
              <a:ext cx="1248000" cy="560211"/>
            </a:xfrm>
            <a:prstGeom prst="line"/>
            <a:noFill/>
            <a:ln w="28575" algn="ctr">
              <a:solidFill>
                <a:srgbClr val="0000FF"/>
              </a:solidFill>
              <a:round/>
            </a:ln>
          </p:spPr>
        </p:cxnSp>
        <p:sp>
          <p:nvSpPr>
            <p:cNvPr id="1052166" name="Oval 202"/>
            <p:cNvSpPr>
              <a:spLocks noChangeArrowheads="1"/>
            </p:cNvSpPr>
            <p:nvPr/>
          </p:nvSpPr>
          <p:spPr bwMode="auto">
            <a:xfrm>
              <a:off x="7724652" y="2655773"/>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67" name="Oval 130"/>
            <p:cNvSpPr>
              <a:spLocks noChangeArrowheads="1"/>
            </p:cNvSpPr>
            <p:nvPr/>
          </p:nvSpPr>
          <p:spPr bwMode="auto">
            <a:xfrm>
              <a:off x="7251777" y="28559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68" name="Oval 130"/>
            <p:cNvSpPr>
              <a:spLocks noChangeArrowheads="1"/>
            </p:cNvSpPr>
            <p:nvPr/>
          </p:nvSpPr>
          <p:spPr bwMode="auto">
            <a:xfrm>
              <a:off x="7490652" y="275839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69" name="TextBox 149"/>
            <p:cNvSpPr txBox="1">
              <a:spLocks noChangeArrowheads="1"/>
            </p:cNvSpPr>
            <p:nvPr/>
          </p:nvSpPr>
          <p:spPr bwMode="auto">
            <a:xfrm>
              <a:off x="6795153" y="298718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170" name="Oval 202"/>
            <p:cNvSpPr>
              <a:spLocks noChangeArrowheads="1"/>
            </p:cNvSpPr>
            <p:nvPr/>
          </p:nvSpPr>
          <p:spPr bwMode="auto">
            <a:xfrm>
              <a:off x="7966777" y="253128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53" name="直接连接符 117"/>
            <p:cNvCxnSpPr>
              <a:cxnSpLocks noChangeShapeType="1"/>
            </p:cNvCxnSpPr>
            <p:nvPr/>
          </p:nvCxnSpPr>
          <p:spPr bwMode="auto">
            <a:xfrm flipH="1">
              <a:off x="4726527" y="1506753"/>
              <a:ext cx="4876" cy="2200466"/>
            </a:xfrm>
            <a:prstGeom prst="line"/>
            <a:noFill/>
            <a:ln w="19050" algn="ctr">
              <a:solidFill>
                <a:srgbClr val="000000"/>
              </a:solidFill>
              <a:prstDash val="dash"/>
              <a:round/>
            </a:ln>
          </p:spPr>
        </p:cxnSp>
        <p:cxnSp>
          <p:nvCxnSpPr>
            <p:cNvPr id="3145754" name="直接连接符 119"/>
            <p:cNvCxnSpPr>
              <a:cxnSpLocks noChangeShapeType="1"/>
            </p:cNvCxnSpPr>
            <p:nvPr/>
          </p:nvCxnSpPr>
          <p:spPr bwMode="auto">
            <a:xfrm>
              <a:off x="2854527" y="2309217"/>
              <a:ext cx="0" cy="1384543"/>
            </a:xfrm>
            <a:prstGeom prst="line"/>
            <a:noFill/>
            <a:ln w="19050" algn="ctr">
              <a:solidFill>
                <a:srgbClr val="000000"/>
              </a:solidFill>
              <a:prstDash val="dash"/>
              <a:round/>
            </a:ln>
          </p:spPr>
        </p:cxnSp>
      </p:grpSp>
      <p:sp>
        <p:nvSpPr>
          <p:cNvPr id="1052171" name="Line 167"/>
          <p:cNvSpPr>
            <a:spLocks noChangeShapeType="1"/>
          </p:cNvSpPr>
          <p:nvPr/>
        </p:nvSpPr>
        <p:spPr bwMode="auto">
          <a:xfrm>
            <a:off x="1443217" y="3343839"/>
            <a:ext cx="413439" cy="301185"/>
          </a:xfrm>
          <a:prstGeom prst="line"/>
          <a:noFill/>
          <a:ln w="76200">
            <a:solidFill>
              <a:srgbClr val="FF0000">
                <a:alpha val="80000"/>
              </a:srgbClr>
            </a:solidFill>
            <a:round/>
            <a:headEnd type="none"/>
            <a:tailEnd type="triangle" w="med" len="me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606" name=""/>
        <p:cNvGrpSpPr/>
        <p:nvPr/>
      </p:nvGrpSpPr>
      <p:grpSpPr>
        <a:xfrm>
          <a:off x="0" y="0"/>
          <a:ext cx="0" cy="0"/>
          <a:chOff x="0" y="0"/>
          <a:chExt cx="0" cy="0"/>
        </a:xfrm>
      </p:grpSpPr>
      <p:sp>
        <p:nvSpPr>
          <p:cNvPr id="1052175"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607" name="组合 2"/>
          <p:cNvGrpSpPr/>
          <p:nvPr/>
        </p:nvGrpSpPr>
        <p:grpSpPr>
          <a:xfrm>
            <a:off x="272479" y="836711"/>
            <a:ext cx="9536759" cy="3321087"/>
            <a:chOff x="272479" y="836711"/>
            <a:chExt cx="9536759" cy="3321087"/>
          </a:xfrm>
        </p:grpSpPr>
        <p:sp>
          <p:nvSpPr>
            <p:cNvPr id="1052176" name="Text Box 140"/>
            <p:cNvSpPr txBox="1">
              <a:spLocks noChangeArrowheads="1"/>
            </p:cNvSpPr>
            <p:nvPr/>
          </p:nvSpPr>
          <p:spPr bwMode="auto">
            <a:xfrm>
              <a:off x="4863078" y="985683"/>
              <a:ext cx="1157000" cy="40011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177" name="Line 2"/>
            <p:cNvSpPr>
              <a:spLocks noChangeShapeType="1"/>
            </p:cNvSpPr>
            <p:nvPr/>
          </p:nvSpPr>
          <p:spPr bwMode="auto">
            <a:xfrm flipV="1">
              <a:off x="1920153" y="3803111"/>
              <a:ext cx="6358624" cy="5046"/>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78" name="Line 3"/>
            <p:cNvSpPr>
              <a:spLocks noChangeShapeType="1"/>
            </p:cNvSpPr>
            <p:nvPr/>
          </p:nvSpPr>
          <p:spPr bwMode="auto">
            <a:xfrm>
              <a:off x="1918528" y="1177019"/>
              <a:ext cx="1626" cy="2631138"/>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79" name="Line 4"/>
            <p:cNvSpPr>
              <a:spLocks noChangeShapeType="1"/>
            </p:cNvSpPr>
            <p:nvPr/>
          </p:nvSpPr>
          <p:spPr bwMode="auto">
            <a:xfrm>
              <a:off x="2154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80" name="Line 5"/>
            <p:cNvSpPr>
              <a:spLocks noChangeShapeType="1"/>
            </p:cNvSpPr>
            <p:nvPr/>
          </p:nvSpPr>
          <p:spPr bwMode="auto">
            <a:xfrm>
              <a:off x="238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81" name="Line 6"/>
            <p:cNvSpPr>
              <a:spLocks noChangeShapeType="1"/>
            </p:cNvSpPr>
            <p:nvPr/>
          </p:nvSpPr>
          <p:spPr bwMode="auto">
            <a:xfrm>
              <a:off x="262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82" name="Line 7"/>
            <p:cNvSpPr>
              <a:spLocks noChangeShapeType="1"/>
            </p:cNvSpPr>
            <p:nvPr/>
          </p:nvSpPr>
          <p:spPr bwMode="auto">
            <a:xfrm>
              <a:off x="285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83" name="Line 8"/>
            <p:cNvSpPr>
              <a:spLocks noChangeShapeType="1"/>
            </p:cNvSpPr>
            <p:nvPr/>
          </p:nvSpPr>
          <p:spPr bwMode="auto">
            <a:xfrm>
              <a:off x="309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84" name="Line 9"/>
            <p:cNvSpPr>
              <a:spLocks noChangeShapeType="1"/>
            </p:cNvSpPr>
            <p:nvPr/>
          </p:nvSpPr>
          <p:spPr bwMode="auto">
            <a:xfrm>
              <a:off x="332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85" name="Line 10"/>
            <p:cNvSpPr>
              <a:spLocks noChangeShapeType="1"/>
            </p:cNvSpPr>
            <p:nvPr/>
          </p:nvSpPr>
          <p:spPr bwMode="auto">
            <a:xfrm>
              <a:off x="355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86" name="Line 11"/>
            <p:cNvSpPr>
              <a:spLocks noChangeShapeType="1"/>
            </p:cNvSpPr>
            <p:nvPr/>
          </p:nvSpPr>
          <p:spPr bwMode="auto">
            <a:xfrm>
              <a:off x="379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87" name="Line 12"/>
            <p:cNvSpPr>
              <a:spLocks noChangeShapeType="1"/>
            </p:cNvSpPr>
            <p:nvPr/>
          </p:nvSpPr>
          <p:spPr bwMode="auto">
            <a:xfrm>
              <a:off x="402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88" name="Line 13"/>
            <p:cNvSpPr>
              <a:spLocks noChangeShapeType="1"/>
            </p:cNvSpPr>
            <p:nvPr/>
          </p:nvSpPr>
          <p:spPr bwMode="auto">
            <a:xfrm>
              <a:off x="426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89" name="Line 14"/>
            <p:cNvSpPr>
              <a:spLocks noChangeShapeType="1"/>
            </p:cNvSpPr>
            <p:nvPr/>
          </p:nvSpPr>
          <p:spPr bwMode="auto">
            <a:xfrm>
              <a:off x="449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90" name="Line 15"/>
            <p:cNvSpPr>
              <a:spLocks noChangeShapeType="1"/>
            </p:cNvSpPr>
            <p:nvPr/>
          </p:nvSpPr>
          <p:spPr bwMode="auto">
            <a:xfrm>
              <a:off x="472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91" name="Line 16"/>
            <p:cNvSpPr>
              <a:spLocks noChangeShapeType="1"/>
            </p:cNvSpPr>
            <p:nvPr/>
          </p:nvSpPr>
          <p:spPr bwMode="auto">
            <a:xfrm>
              <a:off x="496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92" name="Line 17"/>
            <p:cNvSpPr>
              <a:spLocks noChangeShapeType="1"/>
            </p:cNvSpPr>
            <p:nvPr/>
          </p:nvSpPr>
          <p:spPr bwMode="auto">
            <a:xfrm>
              <a:off x="5196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93" name="Line 18"/>
            <p:cNvSpPr>
              <a:spLocks noChangeShapeType="1"/>
            </p:cNvSpPr>
            <p:nvPr/>
          </p:nvSpPr>
          <p:spPr bwMode="auto">
            <a:xfrm>
              <a:off x="543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94" name="Line 19"/>
            <p:cNvSpPr>
              <a:spLocks noChangeShapeType="1"/>
            </p:cNvSpPr>
            <p:nvPr/>
          </p:nvSpPr>
          <p:spPr bwMode="auto">
            <a:xfrm>
              <a:off x="566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95" name="Line 20"/>
            <p:cNvSpPr>
              <a:spLocks noChangeShapeType="1"/>
            </p:cNvSpPr>
            <p:nvPr/>
          </p:nvSpPr>
          <p:spPr bwMode="auto">
            <a:xfrm>
              <a:off x="589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96" name="Line 21"/>
            <p:cNvSpPr>
              <a:spLocks noChangeShapeType="1"/>
            </p:cNvSpPr>
            <p:nvPr/>
          </p:nvSpPr>
          <p:spPr bwMode="auto">
            <a:xfrm>
              <a:off x="613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97" name="Line 22"/>
            <p:cNvSpPr>
              <a:spLocks noChangeShapeType="1"/>
            </p:cNvSpPr>
            <p:nvPr/>
          </p:nvSpPr>
          <p:spPr bwMode="auto">
            <a:xfrm>
              <a:off x="636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98" name="Line 23"/>
            <p:cNvSpPr>
              <a:spLocks noChangeShapeType="1"/>
            </p:cNvSpPr>
            <p:nvPr/>
          </p:nvSpPr>
          <p:spPr bwMode="auto">
            <a:xfrm>
              <a:off x="660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199" name="Line 24"/>
            <p:cNvSpPr>
              <a:spLocks noChangeShapeType="1"/>
            </p:cNvSpPr>
            <p:nvPr/>
          </p:nvSpPr>
          <p:spPr bwMode="auto">
            <a:xfrm>
              <a:off x="683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00" name="Line 25"/>
            <p:cNvSpPr>
              <a:spLocks noChangeShapeType="1"/>
            </p:cNvSpPr>
            <p:nvPr/>
          </p:nvSpPr>
          <p:spPr bwMode="auto">
            <a:xfrm>
              <a:off x="7068152"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01" name="Line 40"/>
            <p:cNvSpPr>
              <a:spLocks noChangeShapeType="1"/>
            </p:cNvSpPr>
            <p:nvPr/>
          </p:nvSpPr>
          <p:spPr bwMode="auto">
            <a:xfrm>
              <a:off x="1920153" y="340440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02" name="Line 41"/>
            <p:cNvSpPr>
              <a:spLocks noChangeShapeType="1"/>
            </p:cNvSpPr>
            <p:nvPr/>
          </p:nvSpPr>
          <p:spPr bwMode="auto">
            <a:xfrm>
              <a:off x="1920153" y="300064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03" name="Line 42"/>
            <p:cNvSpPr>
              <a:spLocks noChangeShapeType="1"/>
            </p:cNvSpPr>
            <p:nvPr/>
          </p:nvSpPr>
          <p:spPr bwMode="auto">
            <a:xfrm>
              <a:off x="1920153" y="259689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04" name="Line 43"/>
            <p:cNvSpPr>
              <a:spLocks noChangeShapeType="1"/>
            </p:cNvSpPr>
            <p:nvPr/>
          </p:nvSpPr>
          <p:spPr bwMode="auto">
            <a:xfrm>
              <a:off x="1920153" y="219313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05" name="Line 44"/>
            <p:cNvSpPr>
              <a:spLocks noChangeShapeType="1"/>
            </p:cNvSpPr>
            <p:nvPr/>
          </p:nvSpPr>
          <p:spPr bwMode="auto">
            <a:xfrm>
              <a:off x="1920153" y="178938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06" name="Line 45"/>
            <p:cNvSpPr>
              <a:spLocks noChangeShapeType="1"/>
            </p:cNvSpPr>
            <p:nvPr/>
          </p:nvSpPr>
          <p:spPr bwMode="auto">
            <a:xfrm>
              <a:off x="1920153" y="1385626"/>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07" name="Text Box 77"/>
            <p:cNvSpPr txBox="1">
              <a:spLocks noChangeArrowheads="1"/>
            </p:cNvSpPr>
            <p:nvPr/>
          </p:nvSpPr>
          <p:spPr bwMode="auto">
            <a:xfrm>
              <a:off x="2241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08" name="Text Box 78"/>
            <p:cNvSpPr txBox="1">
              <a:spLocks noChangeArrowheads="1"/>
            </p:cNvSpPr>
            <p:nvPr/>
          </p:nvSpPr>
          <p:spPr bwMode="auto">
            <a:xfrm>
              <a:off x="2709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09" name="Text Box 79"/>
            <p:cNvSpPr txBox="1">
              <a:spLocks noChangeArrowheads="1"/>
            </p:cNvSpPr>
            <p:nvPr/>
          </p:nvSpPr>
          <p:spPr bwMode="auto">
            <a:xfrm>
              <a:off x="3177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10" name="Text Box 80"/>
            <p:cNvSpPr txBox="1">
              <a:spLocks noChangeArrowheads="1"/>
            </p:cNvSpPr>
            <p:nvPr/>
          </p:nvSpPr>
          <p:spPr bwMode="auto">
            <a:xfrm>
              <a:off x="3658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11" name="Text Box 81"/>
            <p:cNvSpPr txBox="1">
              <a:spLocks noChangeArrowheads="1"/>
            </p:cNvSpPr>
            <p:nvPr/>
          </p:nvSpPr>
          <p:spPr bwMode="auto">
            <a:xfrm>
              <a:off x="4048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12" name="Text Box 82"/>
            <p:cNvSpPr txBox="1">
              <a:spLocks noChangeArrowheads="1"/>
            </p:cNvSpPr>
            <p:nvPr/>
          </p:nvSpPr>
          <p:spPr bwMode="auto">
            <a:xfrm>
              <a:off x="455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13" name="Text Box 83"/>
            <p:cNvSpPr txBox="1">
              <a:spLocks noChangeArrowheads="1"/>
            </p:cNvSpPr>
            <p:nvPr/>
          </p:nvSpPr>
          <p:spPr bwMode="auto">
            <a:xfrm>
              <a:off x="4997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14" name="Text Box 84"/>
            <p:cNvSpPr txBox="1">
              <a:spLocks noChangeArrowheads="1"/>
            </p:cNvSpPr>
            <p:nvPr/>
          </p:nvSpPr>
          <p:spPr bwMode="auto">
            <a:xfrm>
              <a:off x="546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15" name="Text Box 85"/>
            <p:cNvSpPr txBox="1">
              <a:spLocks noChangeArrowheads="1"/>
            </p:cNvSpPr>
            <p:nvPr/>
          </p:nvSpPr>
          <p:spPr bwMode="auto">
            <a:xfrm>
              <a:off x="5950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16" name="Text Box 86"/>
            <p:cNvSpPr txBox="1">
              <a:spLocks noChangeArrowheads="1"/>
            </p:cNvSpPr>
            <p:nvPr/>
          </p:nvSpPr>
          <p:spPr bwMode="auto">
            <a:xfrm>
              <a:off x="6418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17" name="Text Box 87"/>
            <p:cNvSpPr txBox="1">
              <a:spLocks noChangeArrowheads="1"/>
            </p:cNvSpPr>
            <p:nvPr/>
          </p:nvSpPr>
          <p:spPr bwMode="auto">
            <a:xfrm>
              <a:off x="6873153" y="3757688"/>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18" name="Text Box 89"/>
            <p:cNvSpPr txBox="1">
              <a:spLocks noChangeArrowheads="1"/>
            </p:cNvSpPr>
            <p:nvPr/>
          </p:nvSpPr>
          <p:spPr bwMode="auto">
            <a:xfrm>
              <a:off x="1812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19" name="Text Box 90"/>
            <p:cNvSpPr txBox="1">
              <a:spLocks noChangeArrowheads="1"/>
            </p:cNvSpPr>
            <p:nvPr/>
          </p:nvSpPr>
          <p:spPr bwMode="auto">
            <a:xfrm>
              <a:off x="1647153" y="3591140"/>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20" name="Text Box 92"/>
            <p:cNvSpPr txBox="1">
              <a:spLocks noChangeArrowheads="1"/>
            </p:cNvSpPr>
            <p:nvPr/>
          </p:nvSpPr>
          <p:spPr bwMode="auto">
            <a:xfrm>
              <a:off x="1647153" y="2797088"/>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21" name="Text Box 93"/>
            <p:cNvSpPr txBox="1">
              <a:spLocks noChangeArrowheads="1"/>
            </p:cNvSpPr>
            <p:nvPr/>
          </p:nvSpPr>
          <p:spPr bwMode="auto">
            <a:xfrm>
              <a:off x="1530153" y="2406791"/>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22" name="Text Box 94"/>
            <p:cNvSpPr txBox="1">
              <a:spLocks noChangeArrowheads="1"/>
            </p:cNvSpPr>
            <p:nvPr/>
          </p:nvSpPr>
          <p:spPr bwMode="auto">
            <a:xfrm>
              <a:off x="1530153" y="201649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23" name="Text Box 95"/>
            <p:cNvSpPr txBox="1">
              <a:spLocks noChangeArrowheads="1"/>
            </p:cNvSpPr>
            <p:nvPr/>
          </p:nvSpPr>
          <p:spPr bwMode="auto">
            <a:xfrm>
              <a:off x="1530153" y="1612739"/>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24" name="Text Box 96"/>
            <p:cNvSpPr txBox="1">
              <a:spLocks noChangeArrowheads="1"/>
            </p:cNvSpPr>
            <p:nvPr/>
          </p:nvSpPr>
          <p:spPr bwMode="auto">
            <a:xfrm>
              <a:off x="1530153" y="120898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25" name="Oval 102"/>
            <p:cNvSpPr>
              <a:spLocks noChangeArrowheads="1"/>
            </p:cNvSpPr>
            <p:nvPr/>
          </p:nvSpPr>
          <p:spPr bwMode="auto">
            <a:xfrm>
              <a:off x="2573403" y="296027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26" name="Oval 103"/>
            <p:cNvSpPr>
              <a:spLocks noChangeArrowheads="1"/>
            </p:cNvSpPr>
            <p:nvPr/>
          </p:nvSpPr>
          <p:spPr bwMode="auto">
            <a:xfrm>
              <a:off x="2339403" y="336402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27" name="Oval 104"/>
            <p:cNvSpPr>
              <a:spLocks noChangeArrowheads="1"/>
            </p:cNvSpPr>
            <p:nvPr/>
          </p:nvSpPr>
          <p:spPr bwMode="auto">
            <a:xfrm>
              <a:off x="1881153" y="36264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28" name="Oval 105"/>
            <p:cNvSpPr>
              <a:spLocks noChangeArrowheads="1"/>
            </p:cNvSpPr>
            <p:nvPr/>
          </p:nvSpPr>
          <p:spPr bwMode="auto">
            <a:xfrm>
              <a:off x="2095653" y="355581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29" name="Oval 106"/>
            <p:cNvSpPr>
              <a:spLocks noChangeArrowheads="1"/>
            </p:cNvSpPr>
            <p:nvPr/>
          </p:nvSpPr>
          <p:spPr bwMode="auto">
            <a:xfrm>
              <a:off x="2807403" y="214939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30" name="Oval 107"/>
            <p:cNvSpPr>
              <a:spLocks noChangeArrowheads="1"/>
            </p:cNvSpPr>
            <p:nvPr/>
          </p:nvSpPr>
          <p:spPr bwMode="auto">
            <a:xfrm>
              <a:off x="3041403" y="204172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31" name="Oval 108"/>
            <p:cNvSpPr>
              <a:spLocks noChangeArrowheads="1"/>
            </p:cNvSpPr>
            <p:nvPr/>
          </p:nvSpPr>
          <p:spPr bwMode="auto">
            <a:xfrm>
              <a:off x="3275403" y="19458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32" name="Oval 109"/>
            <p:cNvSpPr>
              <a:spLocks noChangeArrowheads="1"/>
            </p:cNvSpPr>
            <p:nvPr/>
          </p:nvSpPr>
          <p:spPr bwMode="auto">
            <a:xfrm>
              <a:off x="3748277" y="17439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33" name="Oval 110"/>
            <p:cNvSpPr>
              <a:spLocks noChangeArrowheads="1"/>
            </p:cNvSpPr>
            <p:nvPr/>
          </p:nvSpPr>
          <p:spPr bwMode="auto">
            <a:xfrm>
              <a:off x="3509403" y="184489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34" name="Oval 113"/>
            <p:cNvSpPr>
              <a:spLocks noChangeArrowheads="1"/>
            </p:cNvSpPr>
            <p:nvPr/>
          </p:nvSpPr>
          <p:spPr bwMode="auto">
            <a:xfrm>
              <a:off x="3982277" y="164302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35" name="Oval 114"/>
            <p:cNvSpPr>
              <a:spLocks noChangeArrowheads="1"/>
            </p:cNvSpPr>
            <p:nvPr/>
          </p:nvSpPr>
          <p:spPr bwMode="auto">
            <a:xfrm>
              <a:off x="4211403" y="154712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36" name="Oval 116"/>
            <p:cNvSpPr>
              <a:spLocks noChangeArrowheads="1"/>
            </p:cNvSpPr>
            <p:nvPr/>
          </p:nvSpPr>
          <p:spPr bwMode="auto">
            <a:xfrm>
              <a:off x="4674527" y="133011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37" name="Oval 117"/>
            <p:cNvSpPr>
              <a:spLocks noChangeArrowheads="1"/>
            </p:cNvSpPr>
            <p:nvPr/>
          </p:nvSpPr>
          <p:spPr bwMode="auto">
            <a:xfrm>
              <a:off x="4445403" y="1431049"/>
              <a:ext cx="91000" cy="9421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3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39" name="Text Box 134"/>
            <p:cNvSpPr txBox="1">
              <a:spLocks noChangeArrowheads="1"/>
            </p:cNvSpPr>
            <p:nvPr/>
          </p:nvSpPr>
          <p:spPr bwMode="auto">
            <a:xfrm>
              <a:off x="8280402" y="359618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40" name="Text Box 135"/>
            <p:cNvSpPr txBox="1">
              <a:spLocks noChangeArrowheads="1"/>
            </p:cNvSpPr>
            <p:nvPr/>
          </p:nvSpPr>
          <p:spPr bwMode="auto">
            <a:xfrm>
              <a:off x="966278" y="836711"/>
              <a:ext cx="1930337"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41" name="Text Box 140"/>
            <p:cNvSpPr txBox="1">
              <a:spLocks noChangeArrowheads="1"/>
            </p:cNvSpPr>
            <p:nvPr/>
          </p:nvSpPr>
          <p:spPr bwMode="auto">
            <a:xfrm>
              <a:off x="7049973" y="1815231"/>
              <a:ext cx="1181374" cy="40011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242" name="Rectangle 160"/>
            <p:cNvSpPr>
              <a:spLocks noChangeArrowheads="1"/>
            </p:cNvSpPr>
            <p:nvPr/>
          </p:nvSpPr>
          <p:spPr bwMode="auto">
            <a:xfrm>
              <a:off x="1998153" y="1304875"/>
              <a:ext cx="195000" cy="215336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43" name="Line 156"/>
            <p:cNvSpPr>
              <a:spLocks noChangeShapeType="1"/>
            </p:cNvSpPr>
            <p:nvPr/>
          </p:nvSpPr>
          <p:spPr bwMode="auto">
            <a:xfrm>
              <a:off x="1998153" y="2193137"/>
              <a:ext cx="858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44" name="Line 146"/>
            <p:cNvSpPr>
              <a:spLocks noChangeShapeType="1"/>
            </p:cNvSpPr>
            <p:nvPr/>
          </p:nvSpPr>
          <p:spPr bwMode="auto">
            <a:xfrm flipV="1">
              <a:off x="1998153" y="1378897"/>
              <a:ext cx="2743000" cy="6729"/>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45" name="Rectangle 162"/>
            <p:cNvSpPr>
              <a:spLocks noChangeArrowheads="1"/>
            </p:cNvSpPr>
            <p:nvPr/>
          </p:nvSpPr>
          <p:spPr bwMode="auto">
            <a:xfrm>
              <a:off x="5352153" y="3565904"/>
              <a:ext cx="1480374" cy="161502"/>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46" name="Text Box 203"/>
            <p:cNvSpPr txBox="1">
              <a:spLocks noChangeArrowheads="1"/>
            </p:cNvSpPr>
            <p:nvPr/>
          </p:nvSpPr>
          <p:spPr bwMode="auto">
            <a:xfrm>
              <a:off x="8170649" y="1977696"/>
              <a:ext cx="1638589" cy="83099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2247" name="Text Box 205"/>
            <p:cNvSpPr txBox="1">
              <a:spLocks noChangeArrowheads="1"/>
            </p:cNvSpPr>
            <p:nvPr/>
          </p:nvSpPr>
          <p:spPr bwMode="auto">
            <a:xfrm>
              <a:off x="272479" y="1918920"/>
              <a:ext cx="1281120" cy="707886"/>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2248" name="Line 215"/>
            <p:cNvSpPr>
              <a:spLocks noChangeShapeType="1"/>
            </p:cNvSpPr>
            <p:nvPr/>
          </p:nvSpPr>
          <p:spPr bwMode="auto">
            <a:xfrm flipV="1">
              <a:off x="1413153" y="2223418"/>
              <a:ext cx="219374"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49" name="Text Box 206"/>
            <p:cNvSpPr txBox="1">
              <a:spLocks noChangeArrowheads="1"/>
            </p:cNvSpPr>
            <p:nvPr/>
          </p:nvSpPr>
          <p:spPr bwMode="auto">
            <a:xfrm rot="20245475">
              <a:off x="6948778" y="2393474"/>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50" name="Oval 125"/>
            <p:cNvSpPr>
              <a:spLocks noChangeArrowheads="1"/>
            </p:cNvSpPr>
            <p:nvPr/>
          </p:nvSpPr>
          <p:spPr bwMode="auto">
            <a:xfrm>
              <a:off x="5147403" y="354067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51" name="Oval 126"/>
            <p:cNvSpPr>
              <a:spLocks noChangeArrowheads="1"/>
            </p:cNvSpPr>
            <p:nvPr/>
          </p:nvSpPr>
          <p:spPr bwMode="auto">
            <a:xfrm>
              <a:off x="5383027" y="334383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52" name="Oval 127"/>
            <p:cNvSpPr>
              <a:spLocks noChangeArrowheads="1"/>
            </p:cNvSpPr>
            <p:nvPr/>
          </p:nvSpPr>
          <p:spPr bwMode="auto">
            <a:xfrm>
              <a:off x="4903653" y="361637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53" name="Oval 128"/>
            <p:cNvSpPr>
              <a:spLocks noChangeArrowheads="1"/>
            </p:cNvSpPr>
            <p:nvPr/>
          </p:nvSpPr>
          <p:spPr bwMode="auto">
            <a:xfrm>
              <a:off x="5623527" y="295354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54" name="Oval 129"/>
            <p:cNvSpPr>
              <a:spLocks noChangeArrowheads="1"/>
            </p:cNvSpPr>
            <p:nvPr/>
          </p:nvSpPr>
          <p:spPr bwMode="auto">
            <a:xfrm>
              <a:off x="6106153" y="24404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55" name="Oval 130"/>
            <p:cNvSpPr>
              <a:spLocks noChangeArrowheads="1"/>
            </p:cNvSpPr>
            <p:nvPr/>
          </p:nvSpPr>
          <p:spPr bwMode="auto">
            <a:xfrm>
              <a:off x="6795153" y="214771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56" name="Oval 131"/>
            <p:cNvSpPr>
              <a:spLocks noChangeArrowheads="1"/>
            </p:cNvSpPr>
            <p:nvPr/>
          </p:nvSpPr>
          <p:spPr bwMode="auto">
            <a:xfrm>
              <a:off x="6335277" y="233445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57" name="Oval 132"/>
            <p:cNvSpPr>
              <a:spLocks noChangeArrowheads="1"/>
            </p:cNvSpPr>
            <p:nvPr/>
          </p:nvSpPr>
          <p:spPr bwMode="auto">
            <a:xfrm>
              <a:off x="6569277" y="22385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58" name="Line 147"/>
            <p:cNvSpPr>
              <a:spLocks noChangeShapeType="1"/>
            </p:cNvSpPr>
            <p:nvPr/>
          </p:nvSpPr>
          <p:spPr bwMode="auto">
            <a:xfrm rot="10800000">
              <a:off x="2016028" y="2595210"/>
              <a:ext cx="4134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55" name="直接连接符 115"/>
            <p:cNvCxnSpPr>
              <a:cxnSpLocks noChangeShapeType="1"/>
            </p:cNvCxnSpPr>
            <p:nvPr/>
          </p:nvCxnSpPr>
          <p:spPr bwMode="auto">
            <a:xfrm>
              <a:off x="4728153" y="1375532"/>
              <a:ext cx="234000" cy="2266077"/>
            </a:xfrm>
            <a:prstGeom prst="line"/>
            <a:noFill/>
            <a:ln w="28575" algn="ctr">
              <a:solidFill>
                <a:srgbClr val="0000FF"/>
              </a:solidFill>
              <a:round/>
            </a:ln>
          </p:spPr>
        </p:cxnSp>
        <p:sp>
          <p:nvSpPr>
            <p:cNvPr id="1052259" name="Rectangle 161"/>
            <p:cNvSpPr>
              <a:spLocks noChangeArrowheads="1"/>
            </p:cNvSpPr>
            <p:nvPr/>
          </p:nvSpPr>
          <p:spPr bwMode="auto">
            <a:xfrm>
              <a:off x="2555757" y="1801158"/>
              <a:ext cx="442000" cy="368426"/>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2260" name="Oval 129"/>
            <p:cNvSpPr>
              <a:spLocks noChangeArrowheads="1"/>
            </p:cNvSpPr>
            <p:nvPr/>
          </p:nvSpPr>
          <p:spPr bwMode="auto">
            <a:xfrm>
              <a:off x="5868903" y="254978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61"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62" name="Rectangle 161"/>
            <p:cNvSpPr>
              <a:spLocks noChangeArrowheads="1"/>
            </p:cNvSpPr>
            <p:nvPr/>
          </p:nvSpPr>
          <p:spPr bwMode="auto">
            <a:xfrm>
              <a:off x="4545899" y="1021117"/>
              <a:ext cx="367250" cy="30618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756" name="直接连接符 119"/>
            <p:cNvCxnSpPr>
              <a:cxnSpLocks noChangeShapeType="1"/>
            </p:cNvCxnSpPr>
            <p:nvPr/>
          </p:nvCxnSpPr>
          <p:spPr bwMode="auto">
            <a:xfrm flipH="1">
              <a:off x="7064902" y="3022518"/>
              <a:ext cx="1624" cy="694795"/>
            </a:xfrm>
            <a:prstGeom prst="line"/>
            <a:noFill/>
            <a:ln w="19050" algn="ctr">
              <a:solidFill>
                <a:srgbClr val="000000"/>
              </a:solidFill>
              <a:prstDash val="dash"/>
              <a:round/>
            </a:ln>
          </p:spPr>
        </p:cxnSp>
        <p:cxnSp>
          <p:nvCxnSpPr>
            <p:cNvPr id="3145757" name="直接连接符 121"/>
            <p:cNvCxnSpPr>
              <a:cxnSpLocks noChangeShapeType="1"/>
            </p:cNvCxnSpPr>
            <p:nvPr/>
          </p:nvCxnSpPr>
          <p:spPr bwMode="auto">
            <a:xfrm>
              <a:off x="2032278" y="3005695"/>
              <a:ext cx="5676125" cy="0"/>
            </a:xfrm>
            <a:prstGeom prst="line"/>
            <a:noFill/>
            <a:ln w="19050" algn="ctr">
              <a:solidFill>
                <a:srgbClr val="000000"/>
              </a:solidFill>
              <a:prstDash val="dash"/>
              <a:round/>
            </a:ln>
          </p:spPr>
        </p:cxnSp>
        <p:sp>
          <p:nvSpPr>
            <p:cNvPr id="1052263" name="Oval 130"/>
            <p:cNvSpPr>
              <a:spLocks noChangeArrowheads="1"/>
            </p:cNvSpPr>
            <p:nvPr/>
          </p:nvSpPr>
          <p:spPr bwMode="auto">
            <a:xfrm>
              <a:off x="7021027" y="296195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64" name="Line 24"/>
            <p:cNvSpPr>
              <a:spLocks noChangeShapeType="1"/>
            </p:cNvSpPr>
            <p:nvPr/>
          </p:nvSpPr>
          <p:spPr bwMode="auto">
            <a:xfrm>
              <a:off x="7532902" y="363992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65" name="Line 22"/>
            <p:cNvSpPr>
              <a:spLocks noChangeShapeType="1"/>
            </p:cNvSpPr>
            <p:nvPr/>
          </p:nvSpPr>
          <p:spPr bwMode="auto">
            <a:xfrm>
              <a:off x="7295652" y="3644974"/>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66" name="Text Box 87"/>
            <p:cNvSpPr txBox="1">
              <a:spLocks noChangeArrowheads="1"/>
            </p:cNvSpPr>
            <p:nvPr/>
          </p:nvSpPr>
          <p:spPr bwMode="auto">
            <a:xfrm>
              <a:off x="7311902" y="375432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67" name="Line 22"/>
            <p:cNvSpPr>
              <a:spLocks noChangeShapeType="1"/>
            </p:cNvSpPr>
            <p:nvPr/>
          </p:nvSpPr>
          <p:spPr bwMode="auto">
            <a:xfrm>
              <a:off x="7776652" y="3653385"/>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58" name="直接连接符 134"/>
            <p:cNvCxnSpPr>
              <a:cxnSpLocks noChangeShapeType="1"/>
              <a:stCxn id="1052261" idx="4"/>
              <a:endCxn id="1052263" idx="3"/>
            </p:cNvCxnSpPr>
            <p:nvPr/>
          </p:nvCxnSpPr>
          <p:spPr bwMode="auto">
            <a:xfrm>
              <a:off x="6856903" y="2181361"/>
              <a:ext cx="204750" cy="832745"/>
            </a:xfrm>
            <a:prstGeom prst="line"/>
            <a:noFill/>
            <a:ln w="28575" algn="ctr">
              <a:solidFill>
                <a:srgbClr val="0000FF"/>
              </a:solidFill>
              <a:round/>
            </a:ln>
          </p:spPr>
        </p:cxnSp>
        <p:sp>
          <p:nvSpPr>
            <p:cNvPr id="1052268" name="Text Box 206"/>
            <p:cNvSpPr txBox="1">
              <a:spLocks noChangeArrowheads="1"/>
            </p:cNvSpPr>
            <p:nvPr/>
          </p:nvSpPr>
          <p:spPr bwMode="auto">
            <a:xfrm rot="20070649">
              <a:off x="5809549" y="2010746"/>
              <a:ext cx="1114408" cy="3693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69" name="Text Box 206"/>
            <p:cNvSpPr txBox="1">
              <a:spLocks noChangeArrowheads="1"/>
            </p:cNvSpPr>
            <p:nvPr/>
          </p:nvSpPr>
          <p:spPr bwMode="auto">
            <a:xfrm rot="20205303">
              <a:off x="2990278" y="147156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70" name="TextBox 147"/>
            <p:cNvSpPr txBox="1">
              <a:spLocks noChangeArrowheads="1"/>
            </p:cNvSpPr>
            <p:nvPr/>
          </p:nvSpPr>
          <p:spPr bwMode="auto">
            <a:xfrm>
              <a:off x="5542277" y="2191455"/>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71" name="矩形 150"/>
            <p:cNvSpPr>
              <a:spLocks noChangeArrowheads="1"/>
            </p:cNvSpPr>
            <p:nvPr/>
          </p:nvSpPr>
          <p:spPr bwMode="auto">
            <a:xfrm>
              <a:off x="2298778" y="3596186"/>
              <a:ext cx="2575625" cy="126174"/>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72" name="TextBox 148"/>
            <p:cNvSpPr txBox="1">
              <a:spLocks noChangeArrowheads="1"/>
            </p:cNvSpPr>
            <p:nvPr/>
          </p:nvSpPr>
          <p:spPr bwMode="auto">
            <a:xfrm>
              <a:off x="6720403" y="176582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73" name="矩形 151"/>
            <p:cNvSpPr>
              <a:spLocks noChangeArrowheads="1"/>
            </p:cNvSpPr>
            <p:nvPr/>
          </p:nvSpPr>
          <p:spPr bwMode="auto">
            <a:xfrm>
              <a:off x="7237152" y="3596186"/>
              <a:ext cx="607750" cy="114397"/>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59" name="直接连接符 153"/>
            <p:cNvCxnSpPr>
              <a:cxnSpLocks noChangeShapeType="1"/>
            </p:cNvCxnSpPr>
            <p:nvPr/>
          </p:nvCxnSpPr>
          <p:spPr bwMode="auto">
            <a:xfrm flipV="1">
              <a:off x="5903027" y="2630538"/>
              <a:ext cx="11376" cy="1043034"/>
            </a:xfrm>
            <a:prstGeom prst="line"/>
            <a:noFill/>
            <a:ln w="19050" algn="ctr">
              <a:solidFill>
                <a:srgbClr val="000000"/>
              </a:solidFill>
              <a:prstDash val="dash"/>
              <a:round/>
            </a:ln>
          </p:spPr>
        </p:cxnSp>
        <p:cxnSp>
          <p:nvCxnSpPr>
            <p:cNvPr id="3145760" name="直接连接符 157"/>
            <p:cNvCxnSpPr>
              <a:cxnSpLocks noChangeShapeType="1"/>
            </p:cNvCxnSpPr>
            <p:nvPr/>
          </p:nvCxnSpPr>
          <p:spPr bwMode="auto">
            <a:xfrm flipV="1">
              <a:off x="6832527" y="2253700"/>
              <a:ext cx="11376" cy="1520811"/>
            </a:xfrm>
            <a:prstGeom prst="line"/>
            <a:noFill/>
            <a:ln w="19050" algn="ctr">
              <a:solidFill>
                <a:srgbClr val="000000"/>
              </a:solidFill>
              <a:prstDash val="dash"/>
              <a:round/>
            </a:ln>
          </p:spPr>
        </p:cxnSp>
        <p:cxnSp>
          <p:nvCxnSpPr>
            <p:cNvPr id="3145761" name="直接连接符 141"/>
            <p:cNvCxnSpPr>
              <a:cxnSpLocks noChangeShapeType="1"/>
            </p:cNvCxnSpPr>
            <p:nvPr/>
          </p:nvCxnSpPr>
          <p:spPr bwMode="auto">
            <a:xfrm flipV="1">
              <a:off x="7001527" y="2475765"/>
              <a:ext cx="1248000" cy="560211"/>
            </a:xfrm>
            <a:prstGeom prst="line"/>
            <a:noFill/>
            <a:ln w="28575" algn="ctr">
              <a:solidFill>
                <a:srgbClr val="0000FF"/>
              </a:solidFill>
              <a:round/>
            </a:ln>
          </p:spPr>
        </p:cxnSp>
        <p:sp>
          <p:nvSpPr>
            <p:cNvPr id="1052274" name="Oval 202"/>
            <p:cNvSpPr>
              <a:spLocks noChangeArrowheads="1"/>
            </p:cNvSpPr>
            <p:nvPr/>
          </p:nvSpPr>
          <p:spPr bwMode="auto">
            <a:xfrm>
              <a:off x="7724652" y="2655773"/>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75" name="Oval 130"/>
            <p:cNvSpPr>
              <a:spLocks noChangeArrowheads="1"/>
            </p:cNvSpPr>
            <p:nvPr/>
          </p:nvSpPr>
          <p:spPr bwMode="auto">
            <a:xfrm>
              <a:off x="7251777" y="28559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76" name="Oval 130"/>
            <p:cNvSpPr>
              <a:spLocks noChangeArrowheads="1"/>
            </p:cNvSpPr>
            <p:nvPr/>
          </p:nvSpPr>
          <p:spPr bwMode="auto">
            <a:xfrm>
              <a:off x="7490652" y="275839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77" name="TextBox 149"/>
            <p:cNvSpPr txBox="1">
              <a:spLocks noChangeArrowheads="1"/>
            </p:cNvSpPr>
            <p:nvPr/>
          </p:nvSpPr>
          <p:spPr bwMode="auto">
            <a:xfrm>
              <a:off x="6795153" y="298718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278" name="Oval 202"/>
            <p:cNvSpPr>
              <a:spLocks noChangeArrowheads="1"/>
            </p:cNvSpPr>
            <p:nvPr/>
          </p:nvSpPr>
          <p:spPr bwMode="auto">
            <a:xfrm>
              <a:off x="7966777" y="253128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62" name="直接连接符 117"/>
            <p:cNvCxnSpPr>
              <a:cxnSpLocks noChangeShapeType="1"/>
            </p:cNvCxnSpPr>
            <p:nvPr/>
          </p:nvCxnSpPr>
          <p:spPr bwMode="auto">
            <a:xfrm flipH="1">
              <a:off x="4726527" y="1506753"/>
              <a:ext cx="4876" cy="2200466"/>
            </a:xfrm>
            <a:prstGeom prst="line"/>
            <a:noFill/>
            <a:ln w="19050" algn="ctr">
              <a:solidFill>
                <a:srgbClr val="000000"/>
              </a:solidFill>
              <a:prstDash val="dash"/>
              <a:round/>
            </a:ln>
          </p:spPr>
        </p:cxnSp>
        <p:cxnSp>
          <p:nvCxnSpPr>
            <p:cNvPr id="3145763" name="直接连接符 119"/>
            <p:cNvCxnSpPr>
              <a:cxnSpLocks noChangeShapeType="1"/>
            </p:cNvCxnSpPr>
            <p:nvPr/>
          </p:nvCxnSpPr>
          <p:spPr bwMode="auto">
            <a:xfrm>
              <a:off x="2854527" y="2309217"/>
              <a:ext cx="0" cy="1384543"/>
            </a:xfrm>
            <a:prstGeom prst="line"/>
            <a:noFill/>
            <a:ln w="19050" algn="ctr">
              <a:solidFill>
                <a:srgbClr val="000000"/>
              </a:solidFill>
              <a:prstDash val="dash"/>
              <a:round/>
            </a:ln>
          </p:spPr>
        </p:cxnSp>
        <p:sp>
          <p:nvSpPr>
            <p:cNvPr id="1052279" name="Text Box 91"/>
            <p:cNvSpPr txBox="1">
              <a:spLocks noChangeArrowheads="1"/>
            </p:cNvSpPr>
            <p:nvPr/>
          </p:nvSpPr>
          <p:spPr bwMode="auto">
            <a:xfrm>
              <a:off x="1647153" y="3187385"/>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52280" name="Line 167"/>
          <p:cNvSpPr>
            <a:spLocks noChangeShapeType="1"/>
          </p:cNvSpPr>
          <p:nvPr/>
        </p:nvSpPr>
        <p:spPr bwMode="auto">
          <a:xfrm>
            <a:off x="1632527" y="3187386"/>
            <a:ext cx="440153" cy="326776"/>
          </a:xfrm>
          <a:prstGeom prst="line"/>
          <a:noFill/>
          <a:ln w="76200">
            <a:solidFill>
              <a:srgbClr val="FF0000">
                <a:alpha val="80000"/>
              </a:srgbClr>
            </a:solidFill>
            <a:round/>
            <a:headEnd type="none"/>
            <a:tailEnd type="triangle" w="med" len="me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81" name="Text Box 5"/>
          <p:cNvSpPr txBox="1">
            <a:spLocks noChangeArrowheads="1"/>
          </p:cNvSpPr>
          <p:nvPr/>
        </p:nvSpPr>
        <p:spPr bwMode="auto">
          <a:xfrm>
            <a:off x="842391" y="4365104"/>
            <a:ext cx="8647113" cy="1815882"/>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zh-CN" dirty="0" sz="2800" kumimoji="0" lang="zh-CN" smtClean="0">
                <a:solidFill>
                  <a:srgbClr val="000099"/>
                </a:solidFill>
                <a:latin typeface="Arial" panose="020B0604020202020204" pitchFamily="34" charset="0"/>
                <a:ea typeface="黑体" panose="02010609060101010101" pitchFamily="2" charset="-122"/>
              </a:rPr>
              <a:t>发送</a:t>
            </a:r>
            <a:r>
              <a:rPr altLang="zh-CN" dirty="0" sz="2800" kumimoji="0" lang="zh-CN">
                <a:solidFill>
                  <a:srgbClr val="000099"/>
                </a:solidFill>
                <a:latin typeface="Arial" panose="020B0604020202020204" pitchFamily="34" charset="0"/>
                <a:ea typeface="黑体" panose="02010609060101010101" pitchFamily="2" charset="-122"/>
              </a:rPr>
              <a:t>方每收到一个对新报文段的</a:t>
            </a:r>
            <a:r>
              <a:rPr altLang="zh-CN" dirty="0" sz="2800" kumimoji="0" lang="zh-CN" smtClean="0">
                <a:solidFill>
                  <a:srgbClr val="000099"/>
                </a:solidFill>
                <a:latin typeface="Arial" panose="020B0604020202020204" pitchFamily="34" charset="0"/>
                <a:ea typeface="黑体" panose="02010609060101010101" pitchFamily="2" charset="-122"/>
              </a:rPr>
              <a:t>确认</a:t>
            </a:r>
            <a:r>
              <a:rPr altLang="zh-CN" dirty="0" sz="2800" kumimoji="0" lang="en-US" smtClean="0">
                <a:solidFill>
                  <a:srgbClr val="000099"/>
                </a:solidFill>
                <a:latin typeface="Arial" panose="020B0604020202020204" pitchFamily="34" charset="0"/>
                <a:ea typeface="黑体" panose="02010609060101010101" pitchFamily="2" charset="-122"/>
              </a:rPr>
              <a:t> ACK</a:t>
            </a:r>
            <a:r>
              <a:rPr altLang="zh-CN" dirty="0" sz="2800" kumimoji="0" lang="zh-CN">
                <a:solidFill>
                  <a:srgbClr val="000099"/>
                </a:solidFill>
                <a:latin typeface="Arial" panose="020B0604020202020204" pitchFamily="34" charset="0"/>
                <a:ea typeface="黑体" panose="02010609060101010101" pitchFamily="2" charset="-122"/>
              </a:rPr>
              <a:t>，就把拥塞窗口值</a:t>
            </a:r>
            <a:r>
              <a:rPr altLang="zh-CN" dirty="0" sz="2800" kumimoji="0" lang="zh-CN" smtClean="0">
                <a:solidFill>
                  <a:srgbClr val="000099"/>
                </a:solidFill>
                <a:latin typeface="Arial" panose="020B0604020202020204" pitchFamily="34" charset="0"/>
                <a:ea typeface="黑体" panose="02010609060101010101" pitchFamily="2" charset="-122"/>
              </a:rPr>
              <a:t>加</a:t>
            </a:r>
            <a:r>
              <a:rPr altLang="zh-CN" dirty="0" sz="2800" kumimoji="0" lang="en-US" smtClean="0">
                <a:solidFill>
                  <a:srgbClr val="000099"/>
                </a:solidFill>
                <a:latin typeface="Arial" panose="020B0604020202020204" pitchFamily="34" charset="0"/>
                <a:ea typeface="黑体" panose="02010609060101010101" pitchFamily="2" charset="-122"/>
              </a:rPr>
              <a:t> 1</a:t>
            </a:r>
            <a:r>
              <a:rPr altLang="zh-CN" dirty="0" sz="2800" kumimoji="0" lang="zh-CN">
                <a:solidFill>
                  <a:srgbClr val="000099"/>
                </a:solidFill>
                <a:latin typeface="Arial" panose="020B0604020202020204" pitchFamily="34" charset="0"/>
                <a:ea typeface="黑体" panose="02010609060101010101" pitchFamily="2" charset="-122"/>
              </a:rPr>
              <a:t>，然后开始下一轮的传输（请注意</a:t>
            </a:r>
            <a:r>
              <a:rPr altLang="zh-CN" dirty="0" sz="2800" kumimoji="0" lang="zh-CN" smtClean="0">
                <a:solidFill>
                  <a:srgbClr val="000099"/>
                </a:solidFill>
                <a:latin typeface="Arial" panose="020B0604020202020204" pitchFamily="34" charset="0"/>
                <a:ea typeface="黑体" panose="02010609060101010101" pitchFamily="2" charset="-122"/>
              </a:rPr>
              <a:t>，横坐标</a:t>
            </a:r>
            <a:r>
              <a:rPr altLang="zh-CN" dirty="0" sz="2800" kumimoji="0" lang="zh-CN">
                <a:solidFill>
                  <a:srgbClr val="000099"/>
                </a:solidFill>
                <a:latin typeface="Arial" panose="020B0604020202020204" pitchFamily="34" charset="0"/>
                <a:ea typeface="黑体" panose="02010609060101010101" pitchFamily="2" charset="-122"/>
              </a:rPr>
              <a:t>是传输轮次，不是时间）。因此拥塞</a:t>
            </a:r>
            <a:r>
              <a:rPr altLang="zh-CN" dirty="0" sz="2800" kumimoji="0" lang="zh-CN" smtClean="0">
                <a:solidFill>
                  <a:srgbClr val="000099"/>
                </a:solidFill>
                <a:latin typeface="Arial" panose="020B0604020202020204" pitchFamily="34" charset="0"/>
                <a:ea typeface="黑体" panose="02010609060101010101" pitchFamily="2" charset="-122"/>
              </a:rPr>
              <a:t>窗口</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err="1" smtClean="0">
                <a:solidFill>
                  <a:srgbClr val="000099"/>
                </a:solidFill>
                <a:latin typeface="Arial" panose="020B0604020202020204" pitchFamily="34" charset="0"/>
                <a:ea typeface="黑体" panose="02010609060101010101" pitchFamily="2" charset="-122"/>
              </a:rPr>
              <a:t>cwnd</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zh-CN" smtClean="0">
                <a:solidFill>
                  <a:srgbClr val="000099"/>
                </a:solidFill>
                <a:latin typeface="Arial" panose="020B0604020202020204" pitchFamily="34" charset="0"/>
                <a:ea typeface="黑体" panose="02010609060101010101" pitchFamily="2" charset="-122"/>
              </a:rPr>
              <a:t>随着</a:t>
            </a:r>
            <a:r>
              <a:rPr altLang="zh-CN" dirty="0" sz="2800" kumimoji="0" lang="zh-CN">
                <a:solidFill>
                  <a:srgbClr val="000099"/>
                </a:solidFill>
                <a:latin typeface="Arial" panose="020B0604020202020204" pitchFamily="34" charset="0"/>
                <a:ea typeface="黑体" panose="02010609060101010101" pitchFamily="2" charset="-122"/>
              </a:rPr>
              <a:t>传输轮次按指数规律增长。</a:t>
            </a:r>
            <a:endParaRPr altLang="en-US" dirty="0" sz="2800" kumimoji="0" lang="zh-CN">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610" name=""/>
        <p:cNvGrpSpPr/>
        <p:nvPr/>
      </p:nvGrpSpPr>
      <p:grpSpPr>
        <a:xfrm>
          <a:off x="0" y="0"/>
          <a:ext cx="0" cy="0"/>
          <a:chOff x="0" y="0"/>
          <a:chExt cx="0" cy="0"/>
        </a:xfrm>
      </p:grpSpPr>
      <p:sp>
        <p:nvSpPr>
          <p:cNvPr id="1052285"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611" name="组合 2"/>
          <p:cNvGrpSpPr/>
          <p:nvPr/>
        </p:nvGrpSpPr>
        <p:grpSpPr>
          <a:xfrm>
            <a:off x="272479" y="836711"/>
            <a:ext cx="9536759" cy="3321087"/>
            <a:chOff x="272479" y="836711"/>
            <a:chExt cx="9536759" cy="3321087"/>
          </a:xfrm>
        </p:grpSpPr>
        <p:sp>
          <p:nvSpPr>
            <p:cNvPr id="1052286" name="Text Box 140"/>
            <p:cNvSpPr txBox="1">
              <a:spLocks noChangeArrowheads="1"/>
            </p:cNvSpPr>
            <p:nvPr/>
          </p:nvSpPr>
          <p:spPr bwMode="auto">
            <a:xfrm>
              <a:off x="4863078" y="985683"/>
              <a:ext cx="1157000" cy="40011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287" name="Line 2"/>
            <p:cNvSpPr>
              <a:spLocks noChangeShapeType="1"/>
            </p:cNvSpPr>
            <p:nvPr/>
          </p:nvSpPr>
          <p:spPr bwMode="auto">
            <a:xfrm flipV="1">
              <a:off x="1920153" y="3803111"/>
              <a:ext cx="6358624" cy="5046"/>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88" name="Line 3"/>
            <p:cNvSpPr>
              <a:spLocks noChangeShapeType="1"/>
            </p:cNvSpPr>
            <p:nvPr/>
          </p:nvSpPr>
          <p:spPr bwMode="auto">
            <a:xfrm>
              <a:off x="1918528" y="1177019"/>
              <a:ext cx="1626" cy="2631138"/>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89" name="Line 4"/>
            <p:cNvSpPr>
              <a:spLocks noChangeShapeType="1"/>
            </p:cNvSpPr>
            <p:nvPr/>
          </p:nvSpPr>
          <p:spPr bwMode="auto">
            <a:xfrm>
              <a:off x="2154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90" name="Line 5"/>
            <p:cNvSpPr>
              <a:spLocks noChangeShapeType="1"/>
            </p:cNvSpPr>
            <p:nvPr/>
          </p:nvSpPr>
          <p:spPr bwMode="auto">
            <a:xfrm>
              <a:off x="238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91" name="Line 6"/>
            <p:cNvSpPr>
              <a:spLocks noChangeShapeType="1"/>
            </p:cNvSpPr>
            <p:nvPr/>
          </p:nvSpPr>
          <p:spPr bwMode="auto">
            <a:xfrm>
              <a:off x="262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92" name="Line 7"/>
            <p:cNvSpPr>
              <a:spLocks noChangeShapeType="1"/>
            </p:cNvSpPr>
            <p:nvPr/>
          </p:nvSpPr>
          <p:spPr bwMode="auto">
            <a:xfrm>
              <a:off x="285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93" name="Line 8"/>
            <p:cNvSpPr>
              <a:spLocks noChangeShapeType="1"/>
            </p:cNvSpPr>
            <p:nvPr/>
          </p:nvSpPr>
          <p:spPr bwMode="auto">
            <a:xfrm>
              <a:off x="309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94" name="Line 9"/>
            <p:cNvSpPr>
              <a:spLocks noChangeShapeType="1"/>
            </p:cNvSpPr>
            <p:nvPr/>
          </p:nvSpPr>
          <p:spPr bwMode="auto">
            <a:xfrm>
              <a:off x="332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95" name="Line 10"/>
            <p:cNvSpPr>
              <a:spLocks noChangeShapeType="1"/>
            </p:cNvSpPr>
            <p:nvPr/>
          </p:nvSpPr>
          <p:spPr bwMode="auto">
            <a:xfrm>
              <a:off x="355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96" name="Line 11"/>
            <p:cNvSpPr>
              <a:spLocks noChangeShapeType="1"/>
            </p:cNvSpPr>
            <p:nvPr/>
          </p:nvSpPr>
          <p:spPr bwMode="auto">
            <a:xfrm>
              <a:off x="379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97" name="Line 12"/>
            <p:cNvSpPr>
              <a:spLocks noChangeShapeType="1"/>
            </p:cNvSpPr>
            <p:nvPr/>
          </p:nvSpPr>
          <p:spPr bwMode="auto">
            <a:xfrm>
              <a:off x="402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98" name="Line 13"/>
            <p:cNvSpPr>
              <a:spLocks noChangeShapeType="1"/>
            </p:cNvSpPr>
            <p:nvPr/>
          </p:nvSpPr>
          <p:spPr bwMode="auto">
            <a:xfrm>
              <a:off x="426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299" name="Line 14"/>
            <p:cNvSpPr>
              <a:spLocks noChangeShapeType="1"/>
            </p:cNvSpPr>
            <p:nvPr/>
          </p:nvSpPr>
          <p:spPr bwMode="auto">
            <a:xfrm>
              <a:off x="449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00" name="Line 15"/>
            <p:cNvSpPr>
              <a:spLocks noChangeShapeType="1"/>
            </p:cNvSpPr>
            <p:nvPr/>
          </p:nvSpPr>
          <p:spPr bwMode="auto">
            <a:xfrm>
              <a:off x="472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01" name="Line 16"/>
            <p:cNvSpPr>
              <a:spLocks noChangeShapeType="1"/>
            </p:cNvSpPr>
            <p:nvPr/>
          </p:nvSpPr>
          <p:spPr bwMode="auto">
            <a:xfrm>
              <a:off x="496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02" name="Line 17"/>
            <p:cNvSpPr>
              <a:spLocks noChangeShapeType="1"/>
            </p:cNvSpPr>
            <p:nvPr/>
          </p:nvSpPr>
          <p:spPr bwMode="auto">
            <a:xfrm>
              <a:off x="5196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03" name="Line 18"/>
            <p:cNvSpPr>
              <a:spLocks noChangeShapeType="1"/>
            </p:cNvSpPr>
            <p:nvPr/>
          </p:nvSpPr>
          <p:spPr bwMode="auto">
            <a:xfrm>
              <a:off x="543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04" name="Line 19"/>
            <p:cNvSpPr>
              <a:spLocks noChangeShapeType="1"/>
            </p:cNvSpPr>
            <p:nvPr/>
          </p:nvSpPr>
          <p:spPr bwMode="auto">
            <a:xfrm>
              <a:off x="566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05" name="Line 20"/>
            <p:cNvSpPr>
              <a:spLocks noChangeShapeType="1"/>
            </p:cNvSpPr>
            <p:nvPr/>
          </p:nvSpPr>
          <p:spPr bwMode="auto">
            <a:xfrm>
              <a:off x="589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06" name="Line 21"/>
            <p:cNvSpPr>
              <a:spLocks noChangeShapeType="1"/>
            </p:cNvSpPr>
            <p:nvPr/>
          </p:nvSpPr>
          <p:spPr bwMode="auto">
            <a:xfrm>
              <a:off x="613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07" name="Line 22"/>
            <p:cNvSpPr>
              <a:spLocks noChangeShapeType="1"/>
            </p:cNvSpPr>
            <p:nvPr/>
          </p:nvSpPr>
          <p:spPr bwMode="auto">
            <a:xfrm>
              <a:off x="636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08" name="Line 23"/>
            <p:cNvSpPr>
              <a:spLocks noChangeShapeType="1"/>
            </p:cNvSpPr>
            <p:nvPr/>
          </p:nvSpPr>
          <p:spPr bwMode="auto">
            <a:xfrm>
              <a:off x="660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09" name="Line 24"/>
            <p:cNvSpPr>
              <a:spLocks noChangeShapeType="1"/>
            </p:cNvSpPr>
            <p:nvPr/>
          </p:nvSpPr>
          <p:spPr bwMode="auto">
            <a:xfrm>
              <a:off x="683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10" name="Line 25"/>
            <p:cNvSpPr>
              <a:spLocks noChangeShapeType="1"/>
            </p:cNvSpPr>
            <p:nvPr/>
          </p:nvSpPr>
          <p:spPr bwMode="auto">
            <a:xfrm>
              <a:off x="7068152"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11" name="Line 40"/>
            <p:cNvSpPr>
              <a:spLocks noChangeShapeType="1"/>
            </p:cNvSpPr>
            <p:nvPr/>
          </p:nvSpPr>
          <p:spPr bwMode="auto">
            <a:xfrm>
              <a:off x="1920153" y="340440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12" name="Line 41"/>
            <p:cNvSpPr>
              <a:spLocks noChangeShapeType="1"/>
            </p:cNvSpPr>
            <p:nvPr/>
          </p:nvSpPr>
          <p:spPr bwMode="auto">
            <a:xfrm>
              <a:off x="1920153" y="300064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13" name="Line 42"/>
            <p:cNvSpPr>
              <a:spLocks noChangeShapeType="1"/>
            </p:cNvSpPr>
            <p:nvPr/>
          </p:nvSpPr>
          <p:spPr bwMode="auto">
            <a:xfrm>
              <a:off x="1920153" y="259689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14" name="Line 43"/>
            <p:cNvSpPr>
              <a:spLocks noChangeShapeType="1"/>
            </p:cNvSpPr>
            <p:nvPr/>
          </p:nvSpPr>
          <p:spPr bwMode="auto">
            <a:xfrm>
              <a:off x="1920153" y="219313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15" name="Line 44"/>
            <p:cNvSpPr>
              <a:spLocks noChangeShapeType="1"/>
            </p:cNvSpPr>
            <p:nvPr/>
          </p:nvSpPr>
          <p:spPr bwMode="auto">
            <a:xfrm>
              <a:off x="1920153" y="178938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16" name="Line 45"/>
            <p:cNvSpPr>
              <a:spLocks noChangeShapeType="1"/>
            </p:cNvSpPr>
            <p:nvPr/>
          </p:nvSpPr>
          <p:spPr bwMode="auto">
            <a:xfrm>
              <a:off x="1920153" y="1385626"/>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17" name="Text Box 77"/>
            <p:cNvSpPr txBox="1">
              <a:spLocks noChangeArrowheads="1"/>
            </p:cNvSpPr>
            <p:nvPr/>
          </p:nvSpPr>
          <p:spPr bwMode="auto">
            <a:xfrm>
              <a:off x="2241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18" name="Text Box 78"/>
            <p:cNvSpPr txBox="1">
              <a:spLocks noChangeArrowheads="1"/>
            </p:cNvSpPr>
            <p:nvPr/>
          </p:nvSpPr>
          <p:spPr bwMode="auto">
            <a:xfrm>
              <a:off x="2709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19" name="Text Box 79"/>
            <p:cNvSpPr txBox="1">
              <a:spLocks noChangeArrowheads="1"/>
            </p:cNvSpPr>
            <p:nvPr/>
          </p:nvSpPr>
          <p:spPr bwMode="auto">
            <a:xfrm>
              <a:off x="3177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20" name="Text Box 80"/>
            <p:cNvSpPr txBox="1">
              <a:spLocks noChangeArrowheads="1"/>
            </p:cNvSpPr>
            <p:nvPr/>
          </p:nvSpPr>
          <p:spPr bwMode="auto">
            <a:xfrm>
              <a:off x="3658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21" name="Text Box 81"/>
            <p:cNvSpPr txBox="1">
              <a:spLocks noChangeArrowheads="1"/>
            </p:cNvSpPr>
            <p:nvPr/>
          </p:nvSpPr>
          <p:spPr bwMode="auto">
            <a:xfrm>
              <a:off x="4048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22" name="Text Box 82"/>
            <p:cNvSpPr txBox="1">
              <a:spLocks noChangeArrowheads="1"/>
            </p:cNvSpPr>
            <p:nvPr/>
          </p:nvSpPr>
          <p:spPr bwMode="auto">
            <a:xfrm>
              <a:off x="455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23" name="Text Box 83"/>
            <p:cNvSpPr txBox="1">
              <a:spLocks noChangeArrowheads="1"/>
            </p:cNvSpPr>
            <p:nvPr/>
          </p:nvSpPr>
          <p:spPr bwMode="auto">
            <a:xfrm>
              <a:off x="4997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24" name="Text Box 84"/>
            <p:cNvSpPr txBox="1">
              <a:spLocks noChangeArrowheads="1"/>
            </p:cNvSpPr>
            <p:nvPr/>
          </p:nvSpPr>
          <p:spPr bwMode="auto">
            <a:xfrm>
              <a:off x="546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25" name="Text Box 85"/>
            <p:cNvSpPr txBox="1">
              <a:spLocks noChangeArrowheads="1"/>
            </p:cNvSpPr>
            <p:nvPr/>
          </p:nvSpPr>
          <p:spPr bwMode="auto">
            <a:xfrm>
              <a:off x="5950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26" name="Text Box 86"/>
            <p:cNvSpPr txBox="1">
              <a:spLocks noChangeArrowheads="1"/>
            </p:cNvSpPr>
            <p:nvPr/>
          </p:nvSpPr>
          <p:spPr bwMode="auto">
            <a:xfrm>
              <a:off x="6418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27" name="Text Box 87"/>
            <p:cNvSpPr txBox="1">
              <a:spLocks noChangeArrowheads="1"/>
            </p:cNvSpPr>
            <p:nvPr/>
          </p:nvSpPr>
          <p:spPr bwMode="auto">
            <a:xfrm>
              <a:off x="6873153" y="3757688"/>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28" name="Text Box 89"/>
            <p:cNvSpPr txBox="1">
              <a:spLocks noChangeArrowheads="1"/>
            </p:cNvSpPr>
            <p:nvPr/>
          </p:nvSpPr>
          <p:spPr bwMode="auto">
            <a:xfrm>
              <a:off x="1812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29" name="Text Box 90"/>
            <p:cNvSpPr txBox="1">
              <a:spLocks noChangeArrowheads="1"/>
            </p:cNvSpPr>
            <p:nvPr/>
          </p:nvSpPr>
          <p:spPr bwMode="auto">
            <a:xfrm>
              <a:off x="1647153" y="3591140"/>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30" name="Text Box 92"/>
            <p:cNvSpPr txBox="1">
              <a:spLocks noChangeArrowheads="1"/>
            </p:cNvSpPr>
            <p:nvPr/>
          </p:nvSpPr>
          <p:spPr bwMode="auto">
            <a:xfrm>
              <a:off x="1647153" y="2797088"/>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31" name="Text Box 93"/>
            <p:cNvSpPr txBox="1">
              <a:spLocks noChangeArrowheads="1"/>
            </p:cNvSpPr>
            <p:nvPr/>
          </p:nvSpPr>
          <p:spPr bwMode="auto">
            <a:xfrm>
              <a:off x="1530153" y="2406791"/>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32" name="Text Box 94"/>
            <p:cNvSpPr txBox="1">
              <a:spLocks noChangeArrowheads="1"/>
            </p:cNvSpPr>
            <p:nvPr/>
          </p:nvSpPr>
          <p:spPr bwMode="auto">
            <a:xfrm>
              <a:off x="1530153" y="201649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33" name="Text Box 95"/>
            <p:cNvSpPr txBox="1">
              <a:spLocks noChangeArrowheads="1"/>
            </p:cNvSpPr>
            <p:nvPr/>
          </p:nvSpPr>
          <p:spPr bwMode="auto">
            <a:xfrm>
              <a:off x="1530153" y="1612739"/>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34" name="Text Box 96"/>
            <p:cNvSpPr txBox="1">
              <a:spLocks noChangeArrowheads="1"/>
            </p:cNvSpPr>
            <p:nvPr/>
          </p:nvSpPr>
          <p:spPr bwMode="auto">
            <a:xfrm>
              <a:off x="1530153" y="120898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35" name="Oval 102"/>
            <p:cNvSpPr>
              <a:spLocks noChangeArrowheads="1"/>
            </p:cNvSpPr>
            <p:nvPr/>
          </p:nvSpPr>
          <p:spPr bwMode="auto">
            <a:xfrm>
              <a:off x="2573403" y="296027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36" name="Oval 103"/>
            <p:cNvSpPr>
              <a:spLocks noChangeArrowheads="1"/>
            </p:cNvSpPr>
            <p:nvPr/>
          </p:nvSpPr>
          <p:spPr bwMode="auto">
            <a:xfrm>
              <a:off x="2339403" y="336402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37" name="Oval 104"/>
            <p:cNvSpPr>
              <a:spLocks noChangeArrowheads="1"/>
            </p:cNvSpPr>
            <p:nvPr/>
          </p:nvSpPr>
          <p:spPr bwMode="auto">
            <a:xfrm>
              <a:off x="1881153" y="36264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38" name="Oval 105"/>
            <p:cNvSpPr>
              <a:spLocks noChangeArrowheads="1"/>
            </p:cNvSpPr>
            <p:nvPr/>
          </p:nvSpPr>
          <p:spPr bwMode="auto">
            <a:xfrm>
              <a:off x="2095653" y="355581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39" name="Oval 106"/>
            <p:cNvSpPr>
              <a:spLocks noChangeArrowheads="1"/>
            </p:cNvSpPr>
            <p:nvPr/>
          </p:nvSpPr>
          <p:spPr bwMode="auto">
            <a:xfrm>
              <a:off x="2807403" y="214939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40" name="Oval 107"/>
            <p:cNvSpPr>
              <a:spLocks noChangeArrowheads="1"/>
            </p:cNvSpPr>
            <p:nvPr/>
          </p:nvSpPr>
          <p:spPr bwMode="auto">
            <a:xfrm>
              <a:off x="3041403" y="204172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41" name="Oval 108"/>
            <p:cNvSpPr>
              <a:spLocks noChangeArrowheads="1"/>
            </p:cNvSpPr>
            <p:nvPr/>
          </p:nvSpPr>
          <p:spPr bwMode="auto">
            <a:xfrm>
              <a:off x="3275403" y="19458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42" name="Oval 109"/>
            <p:cNvSpPr>
              <a:spLocks noChangeArrowheads="1"/>
            </p:cNvSpPr>
            <p:nvPr/>
          </p:nvSpPr>
          <p:spPr bwMode="auto">
            <a:xfrm>
              <a:off x="3748277" y="17439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43" name="Oval 110"/>
            <p:cNvSpPr>
              <a:spLocks noChangeArrowheads="1"/>
            </p:cNvSpPr>
            <p:nvPr/>
          </p:nvSpPr>
          <p:spPr bwMode="auto">
            <a:xfrm>
              <a:off x="3509403" y="184489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44" name="Oval 113"/>
            <p:cNvSpPr>
              <a:spLocks noChangeArrowheads="1"/>
            </p:cNvSpPr>
            <p:nvPr/>
          </p:nvSpPr>
          <p:spPr bwMode="auto">
            <a:xfrm>
              <a:off x="3982277" y="164302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45" name="Oval 114"/>
            <p:cNvSpPr>
              <a:spLocks noChangeArrowheads="1"/>
            </p:cNvSpPr>
            <p:nvPr/>
          </p:nvSpPr>
          <p:spPr bwMode="auto">
            <a:xfrm>
              <a:off x="4211403" y="154712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46" name="Oval 116"/>
            <p:cNvSpPr>
              <a:spLocks noChangeArrowheads="1"/>
            </p:cNvSpPr>
            <p:nvPr/>
          </p:nvSpPr>
          <p:spPr bwMode="auto">
            <a:xfrm>
              <a:off x="4674527" y="133011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47" name="Oval 117"/>
            <p:cNvSpPr>
              <a:spLocks noChangeArrowheads="1"/>
            </p:cNvSpPr>
            <p:nvPr/>
          </p:nvSpPr>
          <p:spPr bwMode="auto">
            <a:xfrm>
              <a:off x="4445403" y="1431049"/>
              <a:ext cx="91000" cy="9421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4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49" name="Text Box 134"/>
            <p:cNvSpPr txBox="1">
              <a:spLocks noChangeArrowheads="1"/>
            </p:cNvSpPr>
            <p:nvPr/>
          </p:nvSpPr>
          <p:spPr bwMode="auto">
            <a:xfrm>
              <a:off x="8280402" y="359618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50" name="Text Box 135"/>
            <p:cNvSpPr txBox="1">
              <a:spLocks noChangeArrowheads="1"/>
            </p:cNvSpPr>
            <p:nvPr/>
          </p:nvSpPr>
          <p:spPr bwMode="auto">
            <a:xfrm>
              <a:off x="966278" y="836711"/>
              <a:ext cx="1930337"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51" name="Text Box 140"/>
            <p:cNvSpPr txBox="1">
              <a:spLocks noChangeArrowheads="1"/>
            </p:cNvSpPr>
            <p:nvPr/>
          </p:nvSpPr>
          <p:spPr bwMode="auto">
            <a:xfrm>
              <a:off x="7049973" y="1815231"/>
              <a:ext cx="1181374" cy="40011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352" name="Rectangle 160"/>
            <p:cNvSpPr>
              <a:spLocks noChangeArrowheads="1"/>
            </p:cNvSpPr>
            <p:nvPr/>
          </p:nvSpPr>
          <p:spPr bwMode="auto">
            <a:xfrm>
              <a:off x="1998153" y="1304875"/>
              <a:ext cx="195000" cy="215336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53" name="Line 156"/>
            <p:cNvSpPr>
              <a:spLocks noChangeShapeType="1"/>
            </p:cNvSpPr>
            <p:nvPr/>
          </p:nvSpPr>
          <p:spPr bwMode="auto">
            <a:xfrm>
              <a:off x="1998153" y="2193137"/>
              <a:ext cx="858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54" name="Line 146"/>
            <p:cNvSpPr>
              <a:spLocks noChangeShapeType="1"/>
            </p:cNvSpPr>
            <p:nvPr/>
          </p:nvSpPr>
          <p:spPr bwMode="auto">
            <a:xfrm flipV="1">
              <a:off x="1998153" y="1378897"/>
              <a:ext cx="2743000" cy="6729"/>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55" name="Rectangle 162"/>
            <p:cNvSpPr>
              <a:spLocks noChangeArrowheads="1"/>
            </p:cNvSpPr>
            <p:nvPr/>
          </p:nvSpPr>
          <p:spPr bwMode="auto">
            <a:xfrm>
              <a:off x="5352153" y="3565904"/>
              <a:ext cx="1480374" cy="161502"/>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56" name="Text Box 203"/>
            <p:cNvSpPr txBox="1">
              <a:spLocks noChangeArrowheads="1"/>
            </p:cNvSpPr>
            <p:nvPr/>
          </p:nvSpPr>
          <p:spPr bwMode="auto">
            <a:xfrm>
              <a:off x="8170649" y="1977696"/>
              <a:ext cx="1638589" cy="83099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2357" name="Text Box 205"/>
            <p:cNvSpPr txBox="1">
              <a:spLocks noChangeArrowheads="1"/>
            </p:cNvSpPr>
            <p:nvPr/>
          </p:nvSpPr>
          <p:spPr bwMode="auto">
            <a:xfrm>
              <a:off x="272479" y="1918920"/>
              <a:ext cx="1281120" cy="707886"/>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2358" name="Line 215"/>
            <p:cNvSpPr>
              <a:spLocks noChangeShapeType="1"/>
            </p:cNvSpPr>
            <p:nvPr/>
          </p:nvSpPr>
          <p:spPr bwMode="auto">
            <a:xfrm flipV="1">
              <a:off x="1413153" y="2223418"/>
              <a:ext cx="219374"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59" name="Text Box 206"/>
            <p:cNvSpPr txBox="1">
              <a:spLocks noChangeArrowheads="1"/>
            </p:cNvSpPr>
            <p:nvPr/>
          </p:nvSpPr>
          <p:spPr bwMode="auto">
            <a:xfrm rot="20245475">
              <a:off x="6948778" y="2393474"/>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60" name="Oval 125"/>
            <p:cNvSpPr>
              <a:spLocks noChangeArrowheads="1"/>
            </p:cNvSpPr>
            <p:nvPr/>
          </p:nvSpPr>
          <p:spPr bwMode="auto">
            <a:xfrm>
              <a:off x="5147403" y="354067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61" name="Oval 126"/>
            <p:cNvSpPr>
              <a:spLocks noChangeArrowheads="1"/>
            </p:cNvSpPr>
            <p:nvPr/>
          </p:nvSpPr>
          <p:spPr bwMode="auto">
            <a:xfrm>
              <a:off x="5383027" y="334383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62" name="Oval 127"/>
            <p:cNvSpPr>
              <a:spLocks noChangeArrowheads="1"/>
            </p:cNvSpPr>
            <p:nvPr/>
          </p:nvSpPr>
          <p:spPr bwMode="auto">
            <a:xfrm>
              <a:off x="4903653" y="361637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63" name="Oval 128"/>
            <p:cNvSpPr>
              <a:spLocks noChangeArrowheads="1"/>
            </p:cNvSpPr>
            <p:nvPr/>
          </p:nvSpPr>
          <p:spPr bwMode="auto">
            <a:xfrm>
              <a:off x="5623527" y="295354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64" name="Oval 129"/>
            <p:cNvSpPr>
              <a:spLocks noChangeArrowheads="1"/>
            </p:cNvSpPr>
            <p:nvPr/>
          </p:nvSpPr>
          <p:spPr bwMode="auto">
            <a:xfrm>
              <a:off x="6106153" y="24404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65" name="Oval 130"/>
            <p:cNvSpPr>
              <a:spLocks noChangeArrowheads="1"/>
            </p:cNvSpPr>
            <p:nvPr/>
          </p:nvSpPr>
          <p:spPr bwMode="auto">
            <a:xfrm>
              <a:off x="6795153" y="214771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66" name="Oval 131"/>
            <p:cNvSpPr>
              <a:spLocks noChangeArrowheads="1"/>
            </p:cNvSpPr>
            <p:nvPr/>
          </p:nvSpPr>
          <p:spPr bwMode="auto">
            <a:xfrm>
              <a:off x="6335277" y="233445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67" name="Oval 132"/>
            <p:cNvSpPr>
              <a:spLocks noChangeArrowheads="1"/>
            </p:cNvSpPr>
            <p:nvPr/>
          </p:nvSpPr>
          <p:spPr bwMode="auto">
            <a:xfrm>
              <a:off x="6569277" y="22385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68" name="Line 147"/>
            <p:cNvSpPr>
              <a:spLocks noChangeShapeType="1"/>
            </p:cNvSpPr>
            <p:nvPr/>
          </p:nvSpPr>
          <p:spPr bwMode="auto">
            <a:xfrm rot="10800000">
              <a:off x="2016028" y="2595210"/>
              <a:ext cx="4134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64" name="直接连接符 115"/>
            <p:cNvCxnSpPr>
              <a:cxnSpLocks noChangeShapeType="1"/>
            </p:cNvCxnSpPr>
            <p:nvPr/>
          </p:nvCxnSpPr>
          <p:spPr bwMode="auto">
            <a:xfrm>
              <a:off x="4728153" y="1375532"/>
              <a:ext cx="234000" cy="2266077"/>
            </a:xfrm>
            <a:prstGeom prst="line"/>
            <a:noFill/>
            <a:ln w="28575" algn="ctr">
              <a:solidFill>
                <a:srgbClr val="0000FF"/>
              </a:solidFill>
              <a:round/>
            </a:ln>
          </p:spPr>
        </p:cxnSp>
        <p:sp>
          <p:nvSpPr>
            <p:cNvPr id="1052369" name="Rectangle 161"/>
            <p:cNvSpPr>
              <a:spLocks noChangeArrowheads="1"/>
            </p:cNvSpPr>
            <p:nvPr/>
          </p:nvSpPr>
          <p:spPr bwMode="auto">
            <a:xfrm>
              <a:off x="2555757" y="1801158"/>
              <a:ext cx="442000" cy="368426"/>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2370" name="Oval 129"/>
            <p:cNvSpPr>
              <a:spLocks noChangeArrowheads="1"/>
            </p:cNvSpPr>
            <p:nvPr/>
          </p:nvSpPr>
          <p:spPr bwMode="auto">
            <a:xfrm>
              <a:off x="5868903" y="254978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71"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72" name="Rectangle 161"/>
            <p:cNvSpPr>
              <a:spLocks noChangeArrowheads="1"/>
            </p:cNvSpPr>
            <p:nvPr/>
          </p:nvSpPr>
          <p:spPr bwMode="auto">
            <a:xfrm>
              <a:off x="4545899" y="1021117"/>
              <a:ext cx="367250" cy="30618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765" name="直接连接符 119"/>
            <p:cNvCxnSpPr>
              <a:cxnSpLocks noChangeShapeType="1"/>
            </p:cNvCxnSpPr>
            <p:nvPr/>
          </p:nvCxnSpPr>
          <p:spPr bwMode="auto">
            <a:xfrm flipH="1">
              <a:off x="7064902" y="3022518"/>
              <a:ext cx="1624" cy="694795"/>
            </a:xfrm>
            <a:prstGeom prst="line"/>
            <a:noFill/>
            <a:ln w="19050" algn="ctr">
              <a:solidFill>
                <a:srgbClr val="000000"/>
              </a:solidFill>
              <a:prstDash val="dash"/>
              <a:round/>
            </a:ln>
          </p:spPr>
        </p:cxnSp>
        <p:cxnSp>
          <p:nvCxnSpPr>
            <p:cNvPr id="3145766" name="直接连接符 121"/>
            <p:cNvCxnSpPr>
              <a:cxnSpLocks noChangeShapeType="1"/>
            </p:cNvCxnSpPr>
            <p:nvPr/>
          </p:nvCxnSpPr>
          <p:spPr bwMode="auto">
            <a:xfrm>
              <a:off x="2032278" y="3005695"/>
              <a:ext cx="5676125" cy="0"/>
            </a:xfrm>
            <a:prstGeom prst="line"/>
            <a:noFill/>
            <a:ln w="19050" algn="ctr">
              <a:solidFill>
                <a:srgbClr val="000000"/>
              </a:solidFill>
              <a:prstDash val="dash"/>
              <a:round/>
            </a:ln>
          </p:spPr>
        </p:cxnSp>
        <p:sp>
          <p:nvSpPr>
            <p:cNvPr id="1052373" name="Oval 130"/>
            <p:cNvSpPr>
              <a:spLocks noChangeArrowheads="1"/>
            </p:cNvSpPr>
            <p:nvPr/>
          </p:nvSpPr>
          <p:spPr bwMode="auto">
            <a:xfrm>
              <a:off x="7021027" y="296195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74" name="Line 24"/>
            <p:cNvSpPr>
              <a:spLocks noChangeShapeType="1"/>
            </p:cNvSpPr>
            <p:nvPr/>
          </p:nvSpPr>
          <p:spPr bwMode="auto">
            <a:xfrm>
              <a:off x="7532902" y="363992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75" name="Line 22"/>
            <p:cNvSpPr>
              <a:spLocks noChangeShapeType="1"/>
            </p:cNvSpPr>
            <p:nvPr/>
          </p:nvSpPr>
          <p:spPr bwMode="auto">
            <a:xfrm>
              <a:off x="7295652" y="3644974"/>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76" name="Text Box 87"/>
            <p:cNvSpPr txBox="1">
              <a:spLocks noChangeArrowheads="1"/>
            </p:cNvSpPr>
            <p:nvPr/>
          </p:nvSpPr>
          <p:spPr bwMode="auto">
            <a:xfrm>
              <a:off x="7311902" y="375432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77" name="Line 22"/>
            <p:cNvSpPr>
              <a:spLocks noChangeShapeType="1"/>
            </p:cNvSpPr>
            <p:nvPr/>
          </p:nvSpPr>
          <p:spPr bwMode="auto">
            <a:xfrm>
              <a:off x="7776652" y="3653385"/>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67" name="直接连接符 134"/>
            <p:cNvCxnSpPr>
              <a:cxnSpLocks noChangeShapeType="1"/>
              <a:stCxn id="1052371" idx="4"/>
              <a:endCxn id="1052373" idx="3"/>
            </p:cNvCxnSpPr>
            <p:nvPr/>
          </p:nvCxnSpPr>
          <p:spPr bwMode="auto">
            <a:xfrm>
              <a:off x="6856903" y="2181361"/>
              <a:ext cx="204750" cy="832745"/>
            </a:xfrm>
            <a:prstGeom prst="line"/>
            <a:noFill/>
            <a:ln w="28575" algn="ctr">
              <a:solidFill>
                <a:srgbClr val="0000FF"/>
              </a:solidFill>
              <a:round/>
            </a:ln>
          </p:spPr>
        </p:cxnSp>
        <p:sp>
          <p:nvSpPr>
            <p:cNvPr id="1052378" name="Text Box 206"/>
            <p:cNvSpPr txBox="1">
              <a:spLocks noChangeArrowheads="1"/>
            </p:cNvSpPr>
            <p:nvPr/>
          </p:nvSpPr>
          <p:spPr bwMode="auto">
            <a:xfrm rot="20070649">
              <a:off x="5809549" y="2010746"/>
              <a:ext cx="1114408" cy="3693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79" name="Text Box 206"/>
            <p:cNvSpPr txBox="1">
              <a:spLocks noChangeArrowheads="1"/>
            </p:cNvSpPr>
            <p:nvPr/>
          </p:nvSpPr>
          <p:spPr bwMode="auto">
            <a:xfrm rot="20205303">
              <a:off x="2990278" y="147156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80" name="TextBox 147"/>
            <p:cNvSpPr txBox="1">
              <a:spLocks noChangeArrowheads="1"/>
            </p:cNvSpPr>
            <p:nvPr/>
          </p:nvSpPr>
          <p:spPr bwMode="auto">
            <a:xfrm>
              <a:off x="5542277" y="2191455"/>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81" name="矩形 150"/>
            <p:cNvSpPr>
              <a:spLocks noChangeArrowheads="1"/>
            </p:cNvSpPr>
            <p:nvPr/>
          </p:nvSpPr>
          <p:spPr bwMode="auto">
            <a:xfrm>
              <a:off x="2298778" y="3596186"/>
              <a:ext cx="2575625" cy="126174"/>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82" name="TextBox 148"/>
            <p:cNvSpPr txBox="1">
              <a:spLocks noChangeArrowheads="1"/>
            </p:cNvSpPr>
            <p:nvPr/>
          </p:nvSpPr>
          <p:spPr bwMode="auto">
            <a:xfrm>
              <a:off x="6720403" y="176582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83" name="矩形 151"/>
            <p:cNvSpPr>
              <a:spLocks noChangeArrowheads="1"/>
            </p:cNvSpPr>
            <p:nvPr/>
          </p:nvSpPr>
          <p:spPr bwMode="auto">
            <a:xfrm>
              <a:off x="7237152" y="3596186"/>
              <a:ext cx="607750" cy="114397"/>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68" name="直接连接符 153"/>
            <p:cNvCxnSpPr>
              <a:cxnSpLocks noChangeShapeType="1"/>
            </p:cNvCxnSpPr>
            <p:nvPr/>
          </p:nvCxnSpPr>
          <p:spPr bwMode="auto">
            <a:xfrm flipV="1">
              <a:off x="5903027" y="2630538"/>
              <a:ext cx="11376" cy="1043034"/>
            </a:xfrm>
            <a:prstGeom prst="line"/>
            <a:noFill/>
            <a:ln w="19050" algn="ctr">
              <a:solidFill>
                <a:srgbClr val="000000"/>
              </a:solidFill>
              <a:prstDash val="dash"/>
              <a:round/>
            </a:ln>
          </p:spPr>
        </p:cxnSp>
        <p:cxnSp>
          <p:nvCxnSpPr>
            <p:cNvPr id="3145769" name="直接连接符 157"/>
            <p:cNvCxnSpPr>
              <a:cxnSpLocks noChangeShapeType="1"/>
            </p:cNvCxnSpPr>
            <p:nvPr/>
          </p:nvCxnSpPr>
          <p:spPr bwMode="auto">
            <a:xfrm flipV="1">
              <a:off x="6832527" y="2253700"/>
              <a:ext cx="11376" cy="1520811"/>
            </a:xfrm>
            <a:prstGeom prst="line"/>
            <a:noFill/>
            <a:ln w="19050" algn="ctr">
              <a:solidFill>
                <a:srgbClr val="000000"/>
              </a:solidFill>
              <a:prstDash val="dash"/>
              <a:round/>
            </a:ln>
          </p:spPr>
        </p:cxnSp>
        <p:cxnSp>
          <p:nvCxnSpPr>
            <p:cNvPr id="3145770" name="直接连接符 141"/>
            <p:cNvCxnSpPr>
              <a:cxnSpLocks noChangeShapeType="1"/>
            </p:cNvCxnSpPr>
            <p:nvPr/>
          </p:nvCxnSpPr>
          <p:spPr bwMode="auto">
            <a:xfrm flipV="1">
              <a:off x="7001527" y="2475765"/>
              <a:ext cx="1248000" cy="560211"/>
            </a:xfrm>
            <a:prstGeom prst="line"/>
            <a:noFill/>
            <a:ln w="28575" algn="ctr">
              <a:solidFill>
                <a:srgbClr val="0000FF"/>
              </a:solidFill>
              <a:round/>
            </a:ln>
          </p:spPr>
        </p:cxnSp>
        <p:sp>
          <p:nvSpPr>
            <p:cNvPr id="1052384" name="Oval 202"/>
            <p:cNvSpPr>
              <a:spLocks noChangeArrowheads="1"/>
            </p:cNvSpPr>
            <p:nvPr/>
          </p:nvSpPr>
          <p:spPr bwMode="auto">
            <a:xfrm>
              <a:off x="7724652" y="2655773"/>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85" name="Oval 130"/>
            <p:cNvSpPr>
              <a:spLocks noChangeArrowheads="1"/>
            </p:cNvSpPr>
            <p:nvPr/>
          </p:nvSpPr>
          <p:spPr bwMode="auto">
            <a:xfrm>
              <a:off x="7251777" y="28559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86" name="Oval 130"/>
            <p:cNvSpPr>
              <a:spLocks noChangeArrowheads="1"/>
            </p:cNvSpPr>
            <p:nvPr/>
          </p:nvSpPr>
          <p:spPr bwMode="auto">
            <a:xfrm>
              <a:off x="7490652" y="275839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87" name="TextBox 149"/>
            <p:cNvSpPr txBox="1">
              <a:spLocks noChangeArrowheads="1"/>
            </p:cNvSpPr>
            <p:nvPr/>
          </p:nvSpPr>
          <p:spPr bwMode="auto">
            <a:xfrm>
              <a:off x="6795153" y="298718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388" name="Oval 202"/>
            <p:cNvSpPr>
              <a:spLocks noChangeArrowheads="1"/>
            </p:cNvSpPr>
            <p:nvPr/>
          </p:nvSpPr>
          <p:spPr bwMode="auto">
            <a:xfrm>
              <a:off x="7966777" y="253128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71" name="直接连接符 117"/>
            <p:cNvCxnSpPr>
              <a:cxnSpLocks noChangeShapeType="1"/>
            </p:cNvCxnSpPr>
            <p:nvPr/>
          </p:nvCxnSpPr>
          <p:spPr bwMode="auto">
            <a:xfrm flipH="1">
              <a:off x="4726527" y="1506753"/>
              <a:ext cx="4876" cy="2200466"/>
            </a:xfrm>
            <a:prstGeom prst="line"/>
            <a:noFill/>
            <a:ln w="19050" algn="ctr">
              <a:solidFill>
                <a:srgbClr val="000000"/>
              </a:solidFill>
              <a:prstDash val="dash"/>
              <a:round/>
            </a:ln>
          </p:spPr>
        </p:cxnSp>
        <p:cxnSp>
          <p:nvCxnSpPr>
            <p:cNvPr id="3145772" name="直接连接符 119"/>
            <p:cNvCxnSpPr>
              <a:cxnSpLocks noChangeShapeType="1"/>
            </p:cNvCxnSpPr>
            <p:nvPr/>
          </p:nvCxnSpPr>
          <p:spPr bwMode="auto">
            <a:xfrm>
              <a:off x="2854527" y="2309217"/>
              <a:ext cx="0" cy="1384543"/>
            </a:xfrm>
            <a:prstGeom prst="line"/>
            <a:noFill/>
            <a:ln w="19050" algn="ctr">
              <a:solidFill>
                <a:srgbClr val="000000"/>
              </a:solidFill>
              <a:prstDash val="dash"/>
              <a:round/>
            </a:ln>
          </p:spPr>
        </p:cxnSp>
        <p:sp>
          <p:nvSpPr>
            <p:cNvPr id="1052389" name="Text Box 91"/>
            <p:cNvSpPr txBox="1">
              <a:spLocks noChangeArrowheads="1"/>
            </p:cNvSpPr>
            <p:nvPr/>
          </p:nvSpPr>
          <p:spPr bwMode="auto">
            <a:xfrm>
              <a:off x="1647153" y="3187385"/>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52390" name="Line 167"/>
          <p:cNvSpPr>
            <a:spLocks noChangeShapeType="1"/>
          </p:cNvSpPr>
          <p:nvPr/>
        </p:nvSpPr>
        <p:spPr bwMode="auto">
          <a:xfrm>
            <a:off x="1903934" y="3030216"/>
            <a:ext cx="440153" cy="326776"/>
          </a:xfrm>
          <a:prstGeom prst="line"/>
          <a:noFill/>
          <a:ln w="76200">
            <a:solidFill>
              <a:srgbClr val="FF0000">
                <a:alpha val="80000"/>
              </a:srgbClr>
            </a:solidFill>
            <a:round/>
            <a:headEnd type="none"/>
            <a:tailEnd type="triangle" w="med" len="me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91" name="Text Box 5"/>
          <p:cNvSpPr txBox="1">
            <a:spLocks noChangeArrowheads="1"/>
          </p:cNvSpPr>
          <p:nvPr/>
        </p:nvSpPr>
        <p:spPr bwMode="auto">
          <a:xfrm>
            <a:off x="842391" y="4365104"/>
            <a:ext cx="8647113" cy="1815882"/>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zh-CN" dirty="0" sz="2800" kumimoji="0" lang="zh-CN" smtClean="0">
                <a:solidFill>
                  <a:srgbClr val="000099"/>
                </a:solidFill>
                <a:latin typeface="Arial" panose="020B0604020202020204" pitchFamily="34" charset="0"/>
                <a:ea typeface="黑体" panose="02010609060101010101" pitchFamily="2" charset="-122"/>
              </a:rPr>
              <a:t>发送</a:t>
            </a:r>
            <a:r>
              <a:rPr altLang="zh-CN" dirty="0" sz="2800" kumimoji="0" lang="zh-CN">
                <a:solidFill>
                  <a:srgbClr val="000099"/>
                </a:solidFill>
                <a:latin typeface="Arial" panose="020B0604020202020204" pitchFamily="34" charset="0"/>
                <a:ea typeface="黑体" panose="02010609060101010101" pitchFamily="2" charset="-122"/>
              </a:rPr>
              <a:t>方每收到一个对新报文段的</a:t>
            </a:r>
            <a:r>
              <a:rPr altLang="zh-CN" dirty="0" sz="2800" kumimoji="0" lang="zh-CN" smtClean="0">
                <a:solidFill>
                  <a:srgbClr val="000099"/>
                </a:solidFill>
                <a:latin typeface="Arial" panose="020B0604020202020204" pitchFamily="34" charset="0"/>
                <a:ea typeface="黑体" panose="02010609060101010101" pitchFamily="2" charset="-122"/>
              </a:rPr>
              <a:t>确认</a:t>
            </a:r>
            <a:r>
              <a:rPr altLang="zh-CN" dirty="0" sz="2800" kumimoji="0" lang="en-US" smtClean="0">
                <a:solidFill>
                  <a:srgbClr val="000099"/>
                </a:solidFill>
                <a:latin typeface="Arial" panose="020B0604020202020204" pitchFamily="34" charset="0"/>
                <a:ea typeface="黑体" panose="02010609060101010101" pitchFamily="2" charset="-122"/>
              </a:rPr>
              <a:t> ACK</a:t>
            </a:r>
            <a:r>
              <a:rPr altLang="zh-CN" dirty="0" sz="2800" kumimoji="0" lang="zh-CN">
                <a:solidFill>
                  <a:srgbClr val="000099"/>
                </a:solidFill>
                <a:latin typeface="Arial" panose="020B0604020202020204" pitchFamily="34" charset="0"/>
                <a:ea typeface="黑体" panose="02010609060101010101" pitchFamily="2" charset="-122"/>
              </a:rPr>
              <a:t>，就把拥塞窗口值</a:t>
            </a:r>
            <a:r>
              <a:rPr altLang="zh-CN" dirty="0" sz="2800" kumimoji="0" lang="zh-CN" smtClean="0">
                <a:solidFill>
                  <a:srgbClr val="000099"/>
                </a:solidFill>
                <a:latin typeface="Arial" panose="020B0604020202020204" pitchFamily="34" charset="0"/>
                <a:ea typeface="黑体" panose="02010609060101010101" pitchFamily="2" charset="-122"/>
              </a:rPr>
              <a:t>加</a:t>
            </a:r>
            <a:r>
              <a:rPr altLang="zh-CN" dirty="0" sz="2800" kumimoji="0" lang="en-US" smtClean="0">
                <a:solidFill>
                  <a:srgbClr val="000099"/>
                </a:solidFill>
                <a:latin typeface="Arial" panose="020B0604020202020204" pitchFamily="34" charset="0"/>
                <a:ea typeface="黑体" panose="02010609060101010101" pitchFamily="2" charset="-122"/>
              </a:rPr>
              <a:t> 1</a:t>
            </a:r>
            <a:r>
              <a:rPr altLang="zh-CN" dirty="0" sz="2800" kumimoji="0" lang="zh-CN">
                <a:solidFill>
                  <a:srgbClr val="000099"/>
                </a:solidFill>
                <a:latin typeface="Arial" panose="020B0604020202020204" pitchFamily="34" charset="0"/>
                <a:ea typeface="黑体" panose="02010609060101010101" pitchFamily="2" charset="-122"/>
              </a:rPr>
              <a:t>，然后开始下一轮的传输（请注意</a:t>
            </a:r>
            <a:r>
              <a:rPr altLang="zh-CN" dirty="0" sz="2800" kumimoji="0" lang="zh-CN" smtClean="0">
                <a:solidFill>
                  <a:srgbClr val="000099"/>
                </a:solidFill>
                <a:latin typeface="Arial" panose="020B0604020202020204" pitchFamily="34" charset="0"/>
                <a:ea typeface="黑体" panose="02010609060101010101" pitchFamily="2" charset="-122"/>
              </a:rPr>
              <a:t>，横坐标</a:t>
            </a:r>
            <a:r>
              <a:rPr altLang="zh-CN" dirty="0" sz="2800" kumimoji="0" lang="zh-CN">
                <a:solidFill>
                  <a:srgbClr val="000099"/>
                </a:solidFill>
                <a:latin typeface="Arial" panose="020B0604020202020204" pitchFamily="34" charset="0"/>
                <a:ea typeface="黑体" panose="02010609060101010101" pitchFamily="2" charset="-122"/>
              </a:rPr>
              <a:t>是传输轮次，不是时间）。因此拥塞</a:t>
            </a:r>
            <a:r>
              <a:rPr altLang="zh-CN" dirty="0" sz="2800" kumimoji="0" lang="zh-CN" smtClean="0">
                <a:solidFill>
                  <a:srgbClr val="000099"/>
                </a:solidFill>
                <a:latin typeface="Arial" panose="020B0604020202020204" pitchFamily="34" charset="0"/>
                <a:ea typeface="黑体" panose="02010609060101010101" pitchFamily="2" charset="-122"/>
              </a:rPr>
              <a:t>窗口</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err="1" smtClean="0">
                <a:solidFill>
                  <a:srgbClr val="000099"/>
                </a:solidFill>
                <a:latin typeface="Arial" panose="020B0604020202020204" pitchFamily="34" charset="0"/>
                <a:ea typeface="黑体" panose="02010609060101010101" pitchFamily="2" charset="-122"/>
              </a:rPr>
              <a:t>cwnd</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zh-CN" smtClean="0">
                <a:solidFill>
                  <a:srgbClr val="000099"/>
                </a:solidFill>
                <a:latin typeface="Arial" panose="020B0604020202020204" pitchFamily="34" charset="0"/>
                <a:ea typeface="黑体" panose="02010609060101010101" pitchFamily="2" charset="-122"/>
              </a:rPr>
              <a:t>随着</a:t>
            </a:r>
            <a:r>
              <a:rPr altLang="zh-CN" dirty="0" sz="2800" kumimoji="0" lang="zh-CN">
                <a:solidFill>
                  <a:srgbClr val="000099"/>
                </a:solidFill>
                <a:latin typeface="Arial" panose="020B0604020202020204" pitchFamily="34" charset="0"/>
                <a:ea typeface="黑体" panose="02010609060101010101" pitchFamily="2" charset="-122"/>
              </a:rPr>
              <a:t>传输轮次按指数规律增长。</a:t>
            </a:r>
            <a:endParaRPr altLang="en-US" dirty="0" sz="2800" kumimoji="0" lang="zh-CN">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926" name="Rectangle 2"/>
          <p:cNvSpPr>
            <a:spLocks noGrp="1" noChangeArrowheads="1"/>
          </p:cNvSpPr>
          <p:nvPr>
            <p:ph type="title"/>
          </p:nvPr>
        </p:nvSpPr>
        <p:spPr/>
        <p:txBody>
          <a:bodyPr/>
          <a:p>
            <a:pPr algn="ctr" eaLnBrk="1" hangingPunct="1"/>
            <a:r>
              <a:rPr altLang="en-US" dirty="0" lang="zh-CN" smtClean="0"/>
              <a:t>可靠信道与不可靠信道</a:t>
            </a:r>
            <a:endParaRPr altLang="en-US" dirty="0" lang="zh-CN" smtClean="0"/>
          </a:p>
        </p:txBody>
      </p:sp>
      <p:sp>
        <p:nvSpPr>
          <p:cNvPr id="1048927" name="Rectangle 5"/>
          <p:cNvSpPr>
            <a:spLocks noChangeArrowheads="1"/>
          </p:cNvSpPr>
          <p:nvPr/>
        </p:nvSpPr>
        <p:spPr bwMode="auto">
          <a:xfrm>
            <a:off x="416496" y="3240113"/>
            <a:ext cx="9289032" cy="2573337"/>
          </a:xfrm>
          <a:prstGeom prst="rect"/>
          <a:solidFill>
            <a:srgbClr val="FFFF66"/>
          </a:solidFill>
          <a:ln>
            <a:noFill/>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28" name="AutoShape 6"/>
          <p:cNvSpPr>
            <a:spLocks noChangeArrowheads="1"/>
          </p:cNvSpPr>
          <p:nvPr/>
        </p:nvSpPr>
        <p:spPr bwMode="auto">
          <a:xfrm>
            <a:off x="8893745" y="1364580"/>
            <a:ext cx="739775" cy="677863"/>
          </a:xfrm>
          <a:prstGeom prst="cloudCallout">
            <a:avLst>
              <a:gd name="adj1" fmla="val -45565"/>
              <a:gd name="adj2" fmla="val 111593"/>
            </a:avLst>
          </a:prstGeom>
          <a:solidFill>
            <a:srgbClr val="FF66FF"/>
          </a:solidFill>
          <a:ln w="9525">
            <a:solidFill>
              <a:srgbClr val="000000"/>
            </a:solidFill>
            <a:round/>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zh-CN" baseline="0" b="0" cap="none" sz="3200" i="0" kern="0" kumimoji="0" lang="zh-CN" noProof="0" normalizeH="0" spc="0" strike="noStrike" u="none">
              <a:ln>
                <a:noFill/>
              </a:ln>
              <a:solidFill>
                <a:sysClr lastClr="000000" val="windowText"/>
              </a:solidFill>
              <a:effectLst/>
              <a:uLnTx/>
              <a:uFillTx/>
              <a:ea typeface="黑体" panose="02010609060101010101" pitchFamily="2" charset="-122"/>
            </a:endParaRPr>
          </a:p>
        </p:txBody>
      </p:sp>
      <p:sp>
        <p:nvSpPr>
          <p:cNvPr id="1048929" name="Text Box 7"/>
          <p:cNvSpPr txBox="1">
            <a:spLocks noChangeArrowheads="1"/>
          </p:cNvSpPr>
          <p:nvPr/>
        </p:nvSpPr>
        <p:spPr bwMode="auto">
          <a:xfrm>
            <a:off x="8993758" y="1340768"/>
            <a:ext cx="388937" cy="701675"/>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4000" i="0" kern="0" kumimoji="1" lang="zh-CN" noProof="0" normalizeH="0" spc="0" strike="noStrike" u="none">
                <a:ln>
                  <a:noFill/>
                </a:ln>
                <a:solidFill>
                  <a:srgbClr val="1C1C1C"/>
                </a:solidFill>
                <a:effectLst/>
                <a:uLnTx/>
                <a:uFillTx/>
                <a:latin typeface="Tahoma" panose="020B0604030504040204" pitchFamily="34" charset="0"/>
                <a:ea typeface="黑体" panose="02010609060101010101" pitchFamily="2" charset="-122"/>
              </a:rPr>
              <a:t>？</a:t>
            </a:r>
            <a:endParaRPr altLang="en-US" baseline="0" b="1" cap="none" dirty="0" sz="4000" i="0" kern="0" kumimoji="1" lang="zh-CN" noProof="0" normalizeH="0" spc="0" strike="noStrike" u="none">
              <a:ln>
                <a:noFill/>
              </a:ln>
              <a:solidFill>
                <a:srgbClr val="1C1C1C"/>
              </a:solidFill>
              <a:effectLst/>
              <a:uLnTx/>
              <a:uFillTx/>
              <a:latin typeface="Tahoma" panose="020B0604030504040204" pitchFamily="34" charset="0"/>
              <a:ea typeface="黑体" panose="02010609060101010101" pitchFamily="2" charset="-122"/>
            </a:endParaRPr>
          </a:p>
        </p:txBody>
      </p:sp>
      <p:sp>
        <p:nvSpPr>
          <p:cNvPr id="1048930" name="Line 8"/>
          <p:cNvSpPr>
            <a:spLocks noChangeShapeType="1"/>
          </p:cNvSpPr>
          <p:nvPr/>
        </p:nvSpPr>
        <p:spPr bwMode="auto">
          <a:xfrm>
            <a:off x="776536" y="3257575"/>
            <a:ext cx="4190305" cy="0"/>
          </a:xfrm>
          <a:prstGeom prst="line"/>
          <a:noFill/>
          <a:ln w="38100">
            <a:solidFill>
              <a:srgbClr val="C00000"/>
            </a:solidFill>
            <a:prstDash val="dash"/>
            <a:round/>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31" name="Text Box 9"/>
          <p:cNvSpPr txBox="1">
            <a:spLocks noChangeArrowheads="1"/>
          </p:cNvSpPr>
          <p:nvPr/>
        </p:nvSpPr>
        <p:spPr bwMode="auto">
          <a:xfrm>
            <a:off x="416496" y="1796623"/>
            <a:ext cx="487680" cy="1158241"/>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a:ea typeface="黑体" panose="02010609060101010101" pitchFamily="2" charset="-122"/>
              </a:rPr>
              <a:t>应</a:t>
            </a:r>
            <a:endParaRPr altLang="en-US" dirty="0" lang="zh-CN">
              <a:ea typeface="黑体" panose="02010609060101010101" pitchFamily="2" charset="-122"/>
            </a:endParaRPr>
          </a:p>
          <a:p>
            <a:pPr algn="l" eaLnBrk="1" hangingPunct="1"/>
            <a:r>
              <a:rPr altLang="en-US" dirty="0" lang="zh-CN">
                <a:ea typeface="黑体" panose="02010609060101010101" pitchFamily="2" charset="-122"/>
              </a:rPr>
              <a:t>用</a:t>
            </a:r>
            <a:endParaRPr altLang="en-US" dirty="0" lang="zh-CN">
              <a:ea typeface="黑体" panose="02010609060101010101" pitchFamily="2" charset="-122"/>
            </a:endParaRPr>
          </a:p>
          <a:p>
            <a:pPr algn="l" eaLnBrk="1" hangingPunct="1"/>
            <a:r>
              <a:rPr altLang="en-US" dirty="0" lang="zh-CN">
                <a:ea typeface="黑体" panose="02010609060101010101" pitchFamily="2" charset="-122"/>
              </a:rPr>
              <a:t>层</a:t>
            </a:r>
            <a:endParaRPr altLang="en-US" dirty="0" lang="zh-CN">
              <a:ea typeface="黑体" panose="02010609060101010101" pitchFamily="2" charset="-122"/>
            </a:endParaRPr>
          </a:p>
        </p:txBody>
      </p:sp>
      <p:sp>
        <p:nvSpPr>
          <p:cNvPr id="1048932" name="Text Box 10"/>
          <p:cNvSpPr txBox="1">
            <a:spLocks noChangeArrowheads="1"/>
          </p:cNvSpPr>
          <p:nvPr/>
        </p:nvSpPr>
        <p:spPr bwMode="auto">
          <a:xfrm>
            <a:off x="430783" y="3852888"/>
            <a:ext cx="487680" cy="11582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a:ln>
                  <a:noFill/>
                </a:ln>
                <a:solidFill>
                  <a:srgbClr val="0000CC"/>
                </a:solidFill>
                <a:effectLst/>
                <a:uLnTx/>
                <a:uFillTx/>
                <a:latin typeface="Tahoma" panose="020B0604030504040204" pitchFamily="34" charset="0"/>
                <a:ea typeface="黑体" panose="02010609060101010101" pitchFamily="2" charset="-122"/>
              </a:rPr>
              <a:t>运</a:t>
            </a:r>
            <a:endParaRPr altLang="en-US" baseline="0" b="1" cap="none" dirty="0" i="0" kern="0" kumimoji="1" lang="zh-CN" noProof="0" normalizeH="0" spc="0" strike="noStrike" u="none">
              <a:ln>
                <a:noFill/>
              </a:ln>
              <a:solidFill>
                <a:srgbClr val="0000CC"/>
              </a:solidFill>
              <a:effectLst/>
              <a:uLnTx/>
              <a:uFillTx/>
              <a:latin typeface="Tahoma" panose="020B060403050404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a:ln>
                  <a:noFill/>
                </a:ln>
                <a:solidFill>
                  <a:srgbClr val="0000CC"/>
                </a:solidFill>
                <a:effectLst/>
                <a:uLnTx/>
                <a:uFillTx/>
                <a:latin typeface="Tahoma" panose="020B0604030504040204" pitchFamily="34" charset="0"/>
                <a:ea typeface="黑体" panose="02010609060101010101" pitchFamily="2" charset="-122"/>
              </a:rPr>
              <a:t>输</a:t>
            </a:r>
            <a:endParaRPr altLang="en-US" baseline="0" b="1" cap="none" dirty="0" i="0" kern="0" kumimoji="1" lang="zh-CN" noProof="0" normalizeH="0" spc="0" strike="noStrike" u="none">
              <a:ln>
                <a:noFill/>
              </a:ln>
              <a:solidFill>
                <a:srgbClr val="0000CC"/>
              </a:solidFill>
              <a:effectLst/>
              <a:uLnTx/>
              <a:uFillTx/>
              <a:latin typeface="Tahoma" panose="020B060403050404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a:ln>
                  <a:noFill/>
                </a:ln>
                <a:solidFill>
                  <a:srgbClr val="0000CC"/>
                </a:solidFill>
                <a:effectLst/>
                <a:uLnTx/>
                <a:uFillTx/>
                <a:latin typeface="Tahoma" panose="020B0604030504040204" pitchFamily="34" charset="0"/>
                <a:ea typeface="黑体" panose="02010609060101010101" pitchFamily="2" charset="-122"/>
              </a:rPr>
              <a:t>层</a:t>
            </a:r>
            <a:endParaRPr altLang="en-US" baseline="0" b="1" cap="none" dirty="0" i="0" kern="0" kumimoji="1" lang="zh-CN" noProof="0" normalizeH="0" spc="0" strike="noStrike" u="none">
              <a:ln>
                <a:noFill/>
              </a:ln>
              <a:solidFill>
                <a:srgbClr val="0000CC"/>
              </a:solidFill>
              <a:effectLst/>
              <a:uLnTx/>
              <a:uFillTx/>
              <a:latin typeface="Tahoma" panose="020B0604030504040204" pitchFamily="34" charset="0"/>
              <a:ea typeface="黑体" panose="02010609060101010101" pitchFamily="2" charset="-122"/>
            </a:endParaRPr>
          </a:p>
        </p:txBody>
      </p:sp>
      <p:sp>
        <p:nvSpPr>
          <p:cNvPr id="1048933" name="Text Box 13"/>
          <p:cNvSpPr txBox="1">
            <a:spLocks noChangeArrowheads="1"/>
          </p:cNvSpPr>
          <p:nvPr/>
        </p:nvSpPr>
        <p:spPr bwMode="auto">
          <a:xfrm>
            <a:off x="7494487" y="1527175"/>
            <a:ext cx="1490961" cy="461665"/>
          </a:xfrm>
          <a:prstGeom prst="rect"/>
          <a:noFill/>
          <a:ln>
            <a:noFill/>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smtClean="0">
                <a:ea typeface="黑体" panose="02010609060101010101" pitchFamily="2" charset="-122"/>
              </a:rPr>
              <a:t>接收进程</a:t>
            </a:r>
            <a:endParaRPr altLang="en-US" dirty="0" lang="zh-CN">
              <a:ea typeface="黑体" panose="02010609060101010101" pitchFamily="2" charset="-122"/>
            </a:endParaRPr>
          </a:p>
        </p:txBody>
      </p:sp>
      <p:grpSp>
        <p:nvGrpSpPr>
          <p:cNvPr id="250" name="Group 15"/>
          <p:cNvGrpSpPr/>
          <p:nvPr/>
        </p:nvGrpSpPr>
        <p:grpSpPr bwMode="auto">
          <a:xfrm>
            <a:off x="1481510" y="1988840"/>
            <a:ext cx="2593156" cy="2205361"/>
            <a:chOff x="865" y="1467"/>
            <a:chExt cx="1348" cy="931"/>
          </a:xfrm>
        </p:grpSpPr>
        <p:sp>
          <p:nvSpPr>
            <p:cNvPr id="1048934" name="Freeform 16"/>
            <p:cNvSpPr/>
            <p:nvPr/>
          </p:nvSpPr>
          <p:spPr bwMode="auto">
            <a:xfrm>
              <a:off x="865" y="1474"/>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35" name="Freeform 17"/>
            <p:cNvSpPr/>
            <p:nvPr/>
          </p:nvSpPr>
          <p:spPr bwMode="auto">
            <a:xfrm flipH="1">
              <a:off x="2025"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grpSp>
      <p:grpSp>
        <p:nvGrpSpPr>
          <p:cNvPr id="251" name="组合 1"/>
          <p:cNvGrpSpPr/>
          <p:nvPr/>
        </p:nvGrpSpPr>
        <p:grpSpPr>
          <a:xfrm>
            <a:off x="1662339" y="3970363"/>
            <a:ext cx="2154091" cy="447675"/>
            <a:chOff x="1662339" y="3970363"/>
            <a:chExt cx="2154091" cy="447675"/>
          </a:xfrm>
        </p:grpSpPr>
        <p:sp>
          <p:nvSpPr>
            <p:cNvPr id="1048936" name="AutoShape 14"/>
            <p:cNvSpPr>
              <a:spLocks noChangeArrowheads="1"/>
            </p:cNvSpPr>
            <p:nvPr/>
          </p:nvSpPr>
          <p:spPr bwMode="auto">
            <a:xfrm rot="-5400000">
              <a:off x="2515547" y="3117155"/>
              <a:ext cx="447675" cy="2154091"/>
            </a:xfrm>
            <a:prstGeom prst="can">
              <a:avLst>
                <a:gd name="adj" fmla="val 52844"/>
              </a:avLst>
            </a:prstGeom>
            <a:gradFill rotWithShape="1">
              <a:gsLst>
                <a:gs pos="0">
                  <a:srgbClr val="475E76"/>
                </a:gs>
                <a:gs pos="50000">
                  <a:srgbClr val="99CCFF"/>
                </a:gs>
                <a:gs pos="100000">
                  <a:srgbClr val="475E76"/>
                </a:gs>
              </a:gsLst>
              <a:lin ang="0" scaled="1"/>
            </a:gradFill>
            <a:ln w="9525">
              <a:solidFill>
                <a:srgbClr val="000000"/>
              </a:solidFill>
              <a:round/>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CC"/>
                </a:solidFill>
                <a:effectLst/>
                <a:uLnTx/>
                <a:uFillTx/>
              </a:endParaRPr>
            </a:p>
          </p:txBody>
        </p:sp>
        <p:sp>
          <p:nvSpPr>
            <p:cNvPr id="1048937" name="Text Box 20"/>
            <p:cNvSpPr txBox="1">
              <a:spLocks noChangeArrowheads="1"/>
            </p:cNvSpPr>
            <p:nvPr/>
          </p:nvSpPr>
          <p:spPr bwMode="auto">
            <a:xfrm>
              <a:off x="1843167" y="3985884"/>
              <a:ext cx="1973262" cy="39687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a:ln>
                    <a:noFill/>
                  </a:ln>
                  <a:solidFill>
                    <a:srgbClr val="0000CC"/>
                  </a:solidFill>
                  <a:effectLst/>
                  <a:uLnTx/>
                  <a:uFillTx/>
                  <a:latin typeface="Tahoma" panose="020B0604030504040204" pitchFamily="34" charset="0"/>
                  <a:ea typeface="黑体" panose="02010609060101010101" pitchFamily="2" charset="-122"/>
                </a:rPr>
                <a:t>全双工可靠信道</a:t>
              </a:r>
              <a:endParaRPr altLang="en-US" baseline="0" b="1" cap="none" dirty="0" sz="2000" i="0" kern="0" kumimoji="1" lang="zh-CN" noProof="0" normalizeH="0" spc="0" strike="noStrike" u="none">
                <a:ln>
                  <a:noFill/>
                </a:ln>
                <a:solidFill>
                  <a:srgbClr val="0000CC"/>
                </a:solidFill>
                <a:effectLst/>
                <a:uLnTx/>
                <a:uFillTx/>
                <a:latin typeface="Tahoma" panose="020B0604030504040204" pitchFamily="34" charset="0"/>
                <a:ea typeface="黑体" panose="02010609060101010101" pitchFamily="2" charset="-122"/>
              </a:endParaRPr>
            </a:p>
          </p:txBody>
        </p:sp>
      </p:grpSp>
      <p:grpSp>
        <p:nvGrpSpPr>
          <p:cNvPr id="252" name="Group 21"/>
          <p:cNvGrpSpPr/>
          <p:nvPr/>
        </p:nvGrpSpPr>
        <p:grpSpPr bwMode="auto">
          <a:xfrm>
            <a:off x="6130478" y="1972132"/>
            <a:ext cx="2141538" cy="2222069"/>
            <a:chOff x="3508" y="1467"/>
            <a:chExt cx="1349" cy="931"/>
          </a:xfrm>
        </p:grpSpPr>
        <p:sp>
          <p:nvSpPr>
            <p:cNvPr id="1048938" name="Freeform 22"/>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39" name="Freeform 23"/>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grpSp>
      <p:sp>
        <p:nvSpPr>
          <p:cNvPr id="1048940" name="Rectangle 24"/>
          <p:cNvSpPr>
            <a:spLocks noChangeArrowheads="1"/>
          </p:cNvSpPr>
          <p:nvPr/>
        </p:nvSpPr>
        <p:spPr bwMode="auto">
          <a:xfrm>
            <a:off x="6249144" y="2204864"/>
            <a:ext cx="401711" cy="936104"/>
          </a:xfrm>
          <a:prstGeom prst="rect"/>
          <a:solidFill>
            <a:srgbClr val="66FFFF"/>
          </a:solidFill>
          <a:ln w="9525">
            <a:solidFill>
              <a:srgbClr val="000000"/>
            </a:solidFill>
            <a:miter lim="800000"/>
          </a:ln>
          <a:effectLst/>
        </p:spPr>
        <p:txBody>
          <a:bodyPr anchor="ctr" vert="wordArtVertRtl" wrap="non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0" lang="zh-CN" noProof="0" normalizeH="0" spc="0" strike="noStrike" u="none">
                <a:ln>
                  <a:noFill/>
                </a:ln>
                <a:solidFill>
                  <a:srgbClr val="000099"/>
                </a:solidFill>
                <a:effectLst/>
                <a:uLnTx/>
                <a:uFillTx/>
                <a:latin typeface="+mn-lt"/>
                <a:ea typeface="黑体" panose="02010609060101010101" pitchFamily="2" charset="-122"/>
              </a:rPr>
              <a:t>数据</a:t>
            </a:r>
            <a:endParaRPr altLang="en-US" baseline="0" b="1" cap="none" dirty="0" sz="18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8941" name="Line 26"/>
          <p:cNvSpPr>
            <a:spLocks noChangeShapeType="1"/>
          </p:cNvSpPr>
          <p:nvPr/>
        </p:nvSpPr>
        <p:spPr bwMode="auto">
          <a:xfrm>
            <a:off x="5468491" y="3257575"/>
            <a:ext cx="3965575" cy="3175"/>
          </a:xfrm>
          <a:prstGeom prst="line"/>
          <a:noFill/>
          <a:ln w="38100">
            <a:solidFill>
              <a:srgbClr val="C00000"/>
            </a:solidFill>
            <a:prstDash val="dash"/>
            <a:round/>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42" name="Text Box 27"/>
          <p:cNvSpPr txBox="1">
            <a:spLocks noChangeArrowheads="1"/>
          </p:cNvSpPr>
          <p:nvPr/>
        </p:nvSpPr>
        <p:spPr bwMode="auto">
          <a:xfrm>
            <a:off x="1496616" y="4437112"/>
            <a:ext cx="2468879" cy="8026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400" i="0" kern="0" kumimoji="1" lang="zh-CN" noProof="0" normalizeH="0" spc="0" strike="noStrike" u="none">
                <a:ln>
                  <a:noFill/>
                </a:ln>
                <a:solidFill>
                  <a:srgbClr val="1C1C1C"/>
                </a:solidFill>
                <a:effectLst/>
                <a:uLnTx/>
                <a:uFillTx/>
                <a:latin typeface="Tahoma" panose="020B0604030504040204" pitchFamily="34" charset="0"/>
                <a:ea typeface="黑体" panose="02010609060101010101" pitchFamily="2" charset="-122"/>
              </a:rPr>
              <a:t>使用 面向连接的</a:t>
            </a:r>
            <a:endParaRPr altLang="en-US" baseline="0" b="1" cap="none" dirty="0" sz="2400" i="0" kern="0" kumimoji="1" lang="zh-CN" noProof="0" normalizeH="0" spc="0" strike="noStrike" u="none">
              <a:ln>
                <a:noFill/>
              </a:ln>
              <a:solidFill>
                <a:srgbClr val="1C1C1C"/>
              </a:solidFill>
              <a:effectLst/>
              <a:uLnTx/>
              <a:uFillTx/>
              <a:latin typeface="Tahoma" panose="020B0604030504040204" pitchFamily="34" charset="0"/>
              <a:ea typeface="黑体" panose="02010609060101010101" pitchFamily="2" charset="-122"/>
            </a:endParaRPr>
          </a:p>
          <a:p>
            <a:pPr defTabSz="914400" eaLnBrk="1" fontAlgn="auto" hangingPunct="1" indent="0" latinLnBrk="0" lvl="0" marL="0" marR="0">
              <a:lnSpc>
                <a:spcPct val="100000"/>
              </a:lnSpc>
              <a:spcBef>
                <a:spcPts val="0"/>
              </a:spcBef>
              <a:spcAft>
                <a:spcPts val="0"/>
              </a:spcAft>
              <a:buClrTx/>
              <a:buSzTx/>
              <a:buFontTx/>
              <a:buNone/>
            </a:pPr>
            <a:r>
              <a:rPr altLang="en-US" baseline="0" b="1" cap="none" dirty="0" sz="2400" i="0" kern="0" kumimoji="1" lang="zh-CN" noProof="0" normalizeH="0" spc="0" strike="noStrike" u="none">
                <a:ln>
                  <a:noFill/>
                </a:ln>
                <a:solidFill>
                  <a:srgbClr val="1C1C1C"/>
                </a:solidFill>
                <a:effectLst/>
                <a:uLnTx/>
                <a:uFillTx/>
                <a:latin typeface="Tahoma" panose="020B0604030504040204" pitchFamily="34" charset="0"/>
                <a:ea typeface="黑体" panose="02010609060101010101" pitchFamily="2" charset="-122"/>
              </a:rPr>
              <a:t>协议，</a:t>
            </a:r>
            <a:r>
              <a:rPr altLang="en-US" baseline="0" b="1" cap="none" dirty="0" sz="2400" i="0" kern="0" kumimoji="1" lang="zh-CN" noProof="0" normalizeH="0" spc="0" strike="noStrike" u="none" smtClean="0">
                <a:ln>
                  <a:noFill/>
                </a:ln>
                <a:solidFill>
                  <a:srgbClr val="1C1C1C"/>
                </a:solidFill>
                <a:effectLst/>
                <a:uLnTx/>
                <a:uFillTx/>
                <a:latin typeface="Tahoma" panose="020B0604030504040204" pitchFamily="34" charset="0"/>
                <a:ea typeface="黑体" panose="02010609060101010101" pitchFamily="2" charset="-122"/>
              </a:rPr>
              <a:t>如 </a:t>
            </a:r>
            <a:r>
              <a:rPr altLang="zh-CN" baseline="0" b="1" cap="none" dirty="0" sz="2400" i="0" kern="0" kumimoji="1" lang="en-US" noProof="0" normalizeH="0" spc="0" strike="noStrike" u="none" smtClean="0">
                <a:ln>
                  <a:noFill/>
                </a:ln>
                <a:solidFill>
                  <a:srgbClr val="1C1C1C"/>
                </a:solidFill>
                <a:effectLst/>
                <a:uLnTx/>
                <a:uFillTx/>
                <a:latin typeface="Tahoma" panose="020B0604030504040204" pitchFamily="34" charset="0"/>
                <a:ea typeface="黑体" panose="02010609060101010101" pitchFamily="2" charset="-122"/>
              </a:rPr>
              <a:t>TCP</a:t>
            </a:r>
            <a:r>
              <a:rPr altLang="en-US" baseline="0" b="1" cap="none" dirty="0" sz="2400" i="0" kern="0" kumimoji="1" lang="zh-CN" noProof="0" normalizeH="0" spc="0" strike="noStrike" u="none" smtClean="0">
                <a:ln>
                  <a:noFill/>
                </a:ln>
                <a:solidFill>
                  <a:srgbClr val="1C1C1C"/>
                </a:solidFill>
                <a:effectLst/>
                <a:uLnTx/>
                <a:uFillTx/>
                <a:latin typeface="Tahoma" panose="020B0604030504040204" pitchFamily="34" charset="0"/>
                <a:ea typeface="黑体" panose="02010609060101010101" pitchFamily="2" charset="-122"/>
              </a:rPr>
              <a:t>。</a:t>
            </a:r>
            <a:endParaRPr altLang="zh-CN" baseline="0" b="1" cap="none" dirty="0" sz="2400" i="0" kern="0" kumimoji="1" lang="en-US" noProof="0" normalizeH="0" spc="0" strike="noStrike" u="none">
              <a:ln>
                <a:noFill/>
              </a:ln>
              <a:solidFill>
                <a:srgbClr val="1C1C1C"/>
              </a:solidFill>
              <a:effectLst/>
              <a:uLnTx/>
              <a:uFillTx/>
              <a:latin typeface="Tahoma" panose="020B0604030504040204" pitchFamily="34" charset="0"/>
              <a:ea typeface="黑体" panose="02010609060101010101" pitchFamily="2" charset="-122"/>
            </a:endParaRPr>
          </a:p>
        </p:txBody>
      </p:sp>
      <p:sp>
        <p:nvSpPr>
          <p:cNvPr id="1048943" name="Text Box 28"/>
          <p:cNvSpPr txBox="1">
            <a:spLocks noChangeArrowheads="1"/>
          </p:cNvSpPr>
          <p:nvPr/>
        </p:nvSpPr>
        <p:spPr bwMode="auto">
          <a:xfrm>
            <a:off x="6177136" y="4581128"/>
            <a:ext cx="2291081" cy="8026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400" i="0" kern="0" kumimoji="1" lang="zh-CN" noProof="0" normalizeH="0" spc="0" strike="noStrike" u="none">
                <a:ln>
                  <a:noFill/>
                </a:ln>
                <a:solidFill>
                  <a:srgbClr val="1C1C1C"/>
                </a:solidFill>
                <a:effectLst/>
                <a:uLnTx/>
                <a:uFillTx/>
                <a:latin typeface="Tahoma" panose="020B0604030504040204" pitchFamily="34" charset="0"/>
                <a:ea typeface="黑体" panose="02010609060101010101" pitchFamily="2" charset="-122"/>
              </a:rPr>
              <a:t>使用 无连接的</a:t>
            </a:r>
            <a:endParaRPr altLang="en-US" baseline="0" b="1" cap="none" dirty="0" sz="2400" i="0" kern="0" kumimoji="1" lang="zh-CN" noProof="0" normalizeH="0" spc="0" strike="noStrike" u="none">
              <a:ln>
                <a:noFill/>
              </a:ln>
              <a:solidFill>
                <a:srgbClr val="1C1C1C"/>
              </a:solidFill>
              <a:effectLst/>
              <a:uLnTx/>
              <a:uFillTx/>
              <a:latin typeface="Tahoma" panose="020B0604030504040204" pitchFamily="34" charset="0"/>
              <a:ea typeface="黑体" panose="02010609060101010101" pitchFamily="2" charset="-122"/>
            </a:endParaRPr>
          </a:p>
          <a:p>
            <a:pPr defTabSz="914400" eaLnBrk="1" fontAlgn="auto" hangingPunct="1" indent="0" latinLnBrk="0" lvl="0" marL="0" marR="0">
              <a:lnSpc>
                <a:spcPct val="100000"/>
              </a:lnSpc>
              <a:spcBef>
                <a:spcPts val="0"/>
              </a:spcBef>
              <a:spcAft>
                <a:spcPts val="0"/>
              </a:spcAft>
              <a:buClrTx/>
              <a:buSzTx/>
              <a:buFontTx/>
              <a:buNone/>
            </a:pPr>
            <a:r>
              <a:rPr altLang="en-US" baseline="0" b="1" cap="none" dirty="0" sz="2400" i="0" kern="0" kumimoji="1" lang="zh-CN" noProof="0" normalizeH="0" spc="0" strike="noStrike" u="none">
                <a:ln>
                  <a:noFill/>
                </a:ln>
                <a:solidFill>
                  <a:srgbClr val="1C1C1C"/>
                </a:solidFill>
                <a:effectLst/>
                <a:uLnTx/>
                <a:uFillTx/>
                <a:latin typeface="Tahoma" panose="020B0604030504040204" pitchFamily="34" charset="0"/>
                <a:ea typeface="黑体" panose="02010609060101010101" pitchFamily="2" charset="-122"/>
              </a:rPr>
              <a:t>协议，</a:t>
            </a:r>
            <a:r>
              <a:rPr altLang="en-US" baseline="0" b="1" cap="none" dirty="0" sz="2400" i="0" kern="0" kumimoji="1" lang="zh-CN" noProof="0" normalizeH="0" spc="0" strike="noStrike" u="none" smtClean="0">
                <a:ln>
                  <a:noFill/>
                </a:ln>
                <a:solidFill>
                  <a:srgbClr val="1C1C1C"/>
                </a:solidFill>
                <a:effectLst/>
                <a:uLnTx/>
                <a:uFillTx/>
                <a:latin typeface="Tahoma" panose="020B0604030504040204" pitchFamily="34" charset="0"/>
                <a:ea typeface="黑体" panose="02010609060101010101" pitchFamily="2" charset="-122"/>
              </a:rPr>
              <a:t>如 </a:t>
            </a:r>
            <a:r>
              <a:rPr altLang="zh-CN" baseline="0" b="1" cap="none" dirty="0" sz="2400" i="0" kern="0" kumimoji="1" lang="en-US" noProof="0" normalizeH="0" spc="0" strike="noStrike" u="none" smtClean="0">
                <a:ln>
                  <a:noFill/>
                </a:ln>
                <a:solidFill>
                  <a:srgbClr val="1C1C1C"/>
                </a:solidFill>
                <a:effectLst/>
                <a:uLnTx/>
                <a:uFillTx/>
                <a:latin typeface="Tahoma" panose="020B0604030504040204" pitchFamily="34" charset="0"/>
                <a:ea typeface="黑体" panose="02010609060101010101" pitchFamily="2" charset="-122"/>
              </a:rPr>
              <a:t>UDP</a:t>
            </a:r>
            <a:r>
              <a:rPr altLang="en-US" baseline="0" b="1" cap="none" dirty="0" sz="2400" i="0" kern="0" kumimoji="1" lang="zh-CN" noProof="0" normalizeH="0" spc="0" strike="noStrike" u="none" smtClean="0">
                <a:ln>
                  <a:noFill/>
                </a:ln>
                <a:solidFill>
                  <a:srgbClr val="1C1C1C"/>
                </a:solidFill>
                <a:effectLst/>
                <a:uLnTx/>
                <a:uFillTx/>
                <a:latin typeface="Tahoma" panose="020B0604030504040204" pitchFamily="34" charset="0"/>
                <a:ea typeface="黑体" panose="02010609060101010101" pitchFamily="2" charset="-122"/>
              </a:rPr>
              <a:t>。</a:t>
            </a:r>
            <a:endParaRPr altLang="zh-CN" baseline="0" b="1" cap="none" dirty="0" sz="2400" i="0" kern="0" kumimoji="1" lang="en-US" noProof="0" normalizeH="0" spc="0" strike="noStrike" u="none">
              <a:ln>
                <a:noFill/>
              </a:ln>
              <a:solidFill>
                <a:srgbClr val="1C1C1C"/>
              </a:solidFill>
              <a:effectLst/>
              <a:uLnTx/>
              <a:uFillTx/>
              <a:latin typeface="Tahoma" panose="020B0604030504040204" pitchFamily="34" charset="0"/>
              <a:ea typeface="黑体" panose="02010609060101010101" pitchFamily="2" charset="-122"/>
            </a:endParaRPr>
          </a:p>
        </p:txBody>
      </p:sp>
      <p:sp>
        <p:nvSpPr>
          <p:cNvPr id="1048944" name="Line 29"/>
          <p:cNvSpPr>
            <a:spLocks noChangeShapeType="1"/>
          </p:cNvSpPr>
          <p:nvPr/>
        </p:nvSpPr>
        <p:spPr bwMode="auto">
          <a:xfrm>
            <a:off x="1280592" y="3343300"/>
            <a:ext cx="0" cy="508000"/>
          </a:xfrm>
          <a:prstGeom prst="line"/>
          <a:noFill/>
          <a:ln w="38100">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45" name="Line 30"/>
          <p:cNvSpPr>
            <a:spLocks noChangeShapeType="1"/>
          </p:cNvSpPr>
          <p:nvPr/>
        </p:nvSpPr>
        <p:spPr bwMode="auto">
          <a:xfrm flipV="1">
            <a:off x="4227066" y="3343300"/>
            <a:ext cx="0" cy="508000"/>
          </a:xfrm>
          <a:prstGeom prst="line"/>
          <a:noFill/>
          <a:ln w="38100">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46" name="Line 31"/>
          <p:cNvSpPr>
            <a:spLocks noChangeShapeType="1"/>
          </p:cNvSpPr>
          <p:nvPr/>
        </p:nvSpPr>
        <p:spPr bwMode="auto">
          <a:xfrm flipV="1">
            <a:off x="8424416" y="3343300"/>
            <a:ext cx="0" cy="508000"/>
          </a:xfrm>
          <a:prstGeom prst="line"/>
          <a:noFill/>
          <a:ln w="38100">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47" name="Line 32"/>
          <p:cNvSpPr>
            <a:spLocks noChangeShapeType="1"/>
          </p:cNvSpPr>
          <p:nvPr/>
        </p:nvSpPr>
        <p:spPr bwMode="auto">
          <a:xfrm>
            <a:off x="5995541" y="3343300"/>
            <a:ext cx="0" cy="508000"/>
          </a:xfrm>
          <a:prstGeom prst="line"/>
          <a:noFill/>
          <a:ln w="38100">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grpSp>
        <p:nvGrpSpPr>
          <p:cNvPr id="253" name="Group 33"/>
          <p:cNvGrpSpPr/>
          <p:nvPr/>
        </p:nvGrpSpPr>
        <p:grpSpPr bwMode="auto">
          <a:xfrm>
            <a:off x="6425753" y="3702075"/>
            <a:ext cx="1562100" cy="819150"/>
            <a:chOff x="1776" y="2768"/>
            <a:chExt cx="1824" cy="736"/>
          </a:xfrm>
        </p:grpSpPr>
        <p:grpSp>
          <p:nvGrpSpPr>
            <p:cNvPr id="254" name="Group 34"/>
            <p:cNvGrpSpPr/>
            <p:nvPr/>
          </p:nvGrpSpPr>
          <p:grpSpPr bwMode="auto">
            <a:xfrm>
              <a:off x="1787" y="2783"/>
              <a:ext cx="1813" cy="721"/>
              <a:chOff x="1787" y="2783"/>
              <a:chExt cx="1813" cy="721"/>
            </a:xfrm>
          </p:grpSpPr>
          <p:sp>
            <p:nvSpPr>
              <p:cNvPr id="1048948" name="Oval 35"/>
              <p:cNvSpPr>
                <a:spLocks noChangeArrowheads="1"/>
              </p:cNvSpPr>
              <p:nvPr/>
            </p:nvSpPr>
            <p:spPr bwMode="auto">
              <a:xfrm>
                <a:off x="2413" y="2783"/>
                <a:ext cx="780" cy="291"/>
              </a:xfrm>
              <a:prstGeom prst="ellipse"/>
              <a:solidFill>
                <a:srgbClr val="000000"/>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49" name="Oval 36"/>
              <p:cNvSpPr>
                <a:spLocks noChangeArrowheads="1"/>
              </p:cNvSpPr>
              <p:nvPr/>
            </p:nvSpPr>
            <p:spPr bwMode="auto">
              <a:xfrm>
                <a:off x="1974" y="2863"/>
                <a:ext cx="593" cy="291"/>
              </a:xfrm>
              <a:prstGeom prst="ellipse"/>
              <a:solidFill>
                <a:srgbClr val="000000"/>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50" name="Oval 37"/>
              <p:cNvSpPr>
                <a:spLocks noChangeArrowheads="1"/>
              </p:cNvSpPr>
              <p:nvPr/>
            </p:nvSpPr>
            <p:spPr bwMode="auto">
              <a:xfrm>
                <a:off x="1787" y="3045"/>
                <a:ext cx="396" cy="233"/>
              </a:xfrm>
              <a:prstGeom prst="ellipse"/>
              <a:solidFill>
                <a:srgbClr val="000000"/>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51" name="Oval 38"/>
              <p:cNvSpPr>
                <a:spLocks noChangeArrowheads="1"/>
              </p:cNvSpPr>
              <p:nvPr/>
            </p:nvSpPr>
            <p:spPr bwMode="auto">
              <a:xfrm>
                <a:off x="1908" y="3154"/>
                <a:ext cx="604" cy="255"/>
              </a:xfrm>
              <a:prstGeom prst="ellipse"/>
              <a:solidFill>
                <a:srgbClr val="000000"/>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52" name="Oval 39"/>
              <p:cNvSpPr>
                <a:spLocks noChangeArrowheads="1"/>
              </p:cNvSpPr>
              <p:nvPr/>
            </p:nvSpPr>
            <p:spPr bwMode="auto">
              <a:xfrm>
                <a:off x="2347" y="3198"/>
                <a:ext cx="912" cy="306"/>
              </a:xfrm>
              <a:prstGeom prst="ellipse"/>
              <a:solidFill>
                <a:srgbClr val="000000"/>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53" name="Oval 40"/>
              <p:cNvSpPr>
                <a:spLocks noChangeArrowheads="1"/>
              </p:cNvSpPr>
              <p:nvPr/>
            </p:nvSpPr>
            <p:spPr bwMode="auto">
              <a:xfrm>
                <a:off x="2941" y="2870"/>
                <a:ext cx="571" cy="226"/>
              </a:xfrm>
              <a:prstGeom prst="ellipse"/>
              <a:solidFill>
                <a:srgbClr val="000000"/>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54" name="Oval 41"/>
              <p:cNvSpPr>
                <a:spLocks noChangeArrowheads="1"/>
              </p:cNvSpPr>
              <p:nvPr/>
            </p:nvSpPr>
            <p:spPr bwMode="auto">
              <a:xfrm>
                <a:off x="3029" y="3023"/>
                <a:ext cx="571" cy="226"/>
              </a:xfrm>
              <a:prstGeom prst="ellipse"/>
              <a:solidFill>
                <a:srgbClr val="000000"/>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55" name="Oval 42"/>
              <p:cNvSpPr>
                <a:spLocks noChangeArrowheads="1"/>
              </p:cNvSpPr>
              <p:nvPr/>
            </p:nvSpPr>
            <p:spPr bwMode="auto">
              <a:xfrm>
                <a:off x="2974" y="3074"/>
                <a:ext cx="571" cy="379"/>
              </a:xfrm>
              <a:prstGeom prst="ellipse"/>
              <a:solidFill>
                <a:srgbClr val="000000"/>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56" name="Oval 43"/>
              <p:cNvSpPr>
                <a:spLocks noChangeArrowheads="1"/>
              </p:cNvSpPr>
              <p:nvPr/>
            </p:nvSpPr>
            <p:spPr bwMode="auto">
              <a:xfrm>
                <a:off x="2117" y="2957"/>
                <a:ext cx="1175" cy="379"/>
              </a:xfrm>
              <a:prstGeom prst="ellipse"/>
              <a:solidFill>
                <a:srgbClr val="000000"/>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grpSp>
        <p:sp>
          <p:nvSpPr>
            <p:cNvPr id="1048957" name="Oval 44"/>
            <p:cNvSpPr>
              <a:spLocks noChangeArrowheads="1"/>
            </p:cNvSpPr>
            <p:nvPr/>
          </p:nvSpPr>
          <p:spPr bwMode="auto">
            <a:xfrm>
              <a:off x="2402" y="2768"/>
              <a:ext cx="780" cy="291"/>
            </a:xfrm>
            <a:prstGeom prst="ellipse"/>
            <a:solidFill>
              <a:srgbClr val="EAEAEA"/>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58" name="Oval 45"/>
            <p:cNvSpPr>
              <a:spLocks noChangeArrowheads="1"/>
            </p:cNvSpPr>
            <p:nvPr/>
          </p:nvSpPr>
          <p:spPr bwMode="auto">
            <a:xfrm>
              <a:off x="1963" y="2848"/>
              <a:ext cx="593" cy="292"/>
            </a:xfrm>
            <a:prstGeom prst="ellipse"/>
            <a:solidFill>
              <a:srgbClr val="EAEAEA"/>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59" name="Oval 46"/>
            <p:cNvSpPr>
              <a:spLocks noChangeArrowheads="1"/>
            </p:cNvSpPr>
            <p:nvPr/>
          </p:nvSpPr>
          <p:spPr bwMode="auto">
            <a:xfrm>
              <a:off x="1776" y="3030"/>
              <a:ext cx="396" cy="234"/>
            </a:xfrm>
            <a:prstGeom prst="ellipse"/>
            <a:solidFill>
              <a:srgbClr val="EAEAEA"/>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60" name="Oval 47"/>
            <p:cNvSpPr>
              <a:spLocks noChangeArrowheads="1"/>
            </p:cNvSpPr>
            <p:nvPr/>
          </p:nvSpPr>
          <p:spPr bwMode="auto">
            <a:xfrm>
              <a:off x="1897" y="3140"/>
              <a:ext cx="604" cy="255"/>
            </a:xfrm>
            <a:prstGeom prst="ellipse"/>
            <a:solidFill>
              <a:srgbClr val="EAEAEA"/>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61" name="Oval 48"/>
            <p:cNvSpPr>
              <a:spLocks noChangeArrowheads="1"/>
            </p:cNvSpPr>
            <p:nvPr/>
          </p:nvSpPr>
          <p:spPr bwMode="auto">
            <a:xfrm>
              <a:off x="2336" y="3183"/>
              <a:ext cx="912" cy="306"/>
            </a:xfrm>
            <a:prstGeom prst="ellipse"/>
            <a:solidFill>
              <a:srgbClr val="EAEAEA"/>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62" name="Oval 49"/>
            <p:cNvSpPr>
              <a:spLocks noChangeArrowheads="1"/>
            </p:cNvSpPr>
            <p:nvPr/>
          </p:nvSpPr>
          <p:spPr bwMode="auto">
            <a:xfrm>
              <a:off x="2930" y="2855"/>
              <a:ext cx="571" cy="226"/>
            </a:xfrm>
            <a:prstGeom prst="ellipse"/>
            <a:solidFill>
              <a:srgbClr val="EAEAEA"/>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63" name="Oval 50"/>
            <p:cNvSpPr>
              <a:spLocks noChangeArrowheads="1"/>
            </p:cNvSpPr>
            <p:nvPr/>
          </p:nvSpPr>
          <p:spPr bwMode="auto">
            <a:xfrm>
              <a:off x="3018" y="3008"/>
              <a:ext cx="571" cy="226"/>
            </a:xfrm>
            <a:prstGeom prst="ellipse"/>
            <a:solidFill>
              <a:srgbClr val="EAEAEA"/>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64" name="Oval 51"/>
            <p:cNvSpPr>
              <a:spLocks noChangeArrowheads="1"/>
            </p:cNvSpPr>
            <p:nvPr/>
          </p:nvSpPr>
          <p:spPr bwMode="auto">
            <a:xfrm>
              <a:off x="2963" y="3059"/>
              <a:ext cx="571" cy="379"/>
            </a:xfrm>
            <a:prstGeom prst="ellipse"/>
            <a:solidFill>
              <a:srgbClr val="EAEAEA"/>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48965" name="Oval 52"/>
            <p:cNvSpPr>
              <a:spLocks noChangeArrowheads="1"/>
            </p:cNvSpPr>
            <p:nvPr/>
          </p:nvSpPr>
          <p:spPr bwMode="auto">
            <a:xfrm>
              <a:off x="2106" y="2943"/>
              <a:ext cx="1175" cy="379"/>
            </a:xfrm>
            <a:prstGeom prst="ellipse"/>
            <a:solidFill>
              <a:srgbClr val="EAEAEA"/>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grpSp>
      <p:sp>
        <p:nvSpPr>
          <p:cNvPr id="1048966" name="Text Box 53"/>
          <p:cNvSpPr txBox="1">
            <a:spLocks noChangeArrowheads="1"/>
          </p:cNvSpPr>
          <p:nvPr/>
        </p:nvSpPr>
        <p:spPr bwMode="auto">
          <a:xfrm>
            <a:off x="6465168" y="3914800"/>
            <a:ext cx="1475084" cy="40011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a:ln>
                  <a:noFill/>
                </a:ln>
                <a:solidFill>
                  <a:srgbClr val="0000CC"/>
                </a:solidFill>
                <a:effectLst/>
                <a:uLnTx/>
                <a:uFillTx/>
                <a:latin typeface="Tahoma" panose="020B0604030504040204" pitchFamily="34" charset="0"/>
                <a:ea typeface="黑体" panose="02010609060101010101" pitchFamily="2" charset="-122"/>
              </a:rPr>
              <a:t>不可靠信道</a:t>
            </a:r>
            <a:endParaRPr altLang="en-US" baseline="0" b="1" cap="none" dirty="0" sz="2000" i="0" kern="0" kumimoji="1" lang="zh-CN" noProof="0" normalizeH="0" spc="0" strike="noStrike" u="none">
              <a:ln>
                <a:noFill/>
              </a:ln>
              <a:solidFill>
                <a:srgbClr val="0000CC"/>
              </a:solidFill>
              <a:effectLst/>
              <a:uLnTx/>
              <a:uFillTx/>
              <a:latin typeface="Tahoma" panose="020B0604030504040204" pitchFamily="34" charset="0"/>
              <a:ea typeface="黑体" panose="02010609060101010101" pitchFamily="2" charset="-122"/>
            </a:endParaRPr>
          </a:p>
        </p:txBody>
      </p:sp>
      <p:sp>
        <p:nvSpPr>
          <p:cNvPr id="1048967" name="Text Box 59"/>
          <p:cNvSpPr txBox="1">
            <a:spLocks noChangeArrowheads="1"/>
          </p:cNvSpPr>
          <p:nvPr/>
        </p:nvSpPr>
        <p:spPr bwMode="auto">
          <a:xfrm>
            <a:off x="5385048" y="1556792"/>
            <a:ext cx="1481906" cy="461665"/>
          </a:xfrm>
          <a:prstGeom prst="rect"/>
          <a:noFill/>
          <a:ln>
            <a:noFill/>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smtClean="0">
                <a:ea typeface="黑体" panose="02010609060101010101" pitchFamily="2" charset="-122"/>
              </a:rPr>
              <a:t>发送进程</a:t>
            </a:r>
            <a:endParaRPr altLang="en-US" dirty="0" lang="zh-CN">
              <a:ea typeface="黑体" panose="02010609060101010101" pitchFamily="2" charset="-122"/>
            </a:endParaRPr>
          </a:p>
        </p:txBody>
      </p:sp>
      <p:sp>
        <p:nvSpPr>
          <p:cNvPr id="1048968" name="Rectangle 24"/>
          <p:cNvSpPr>
            <a:spLocks noChangeArrowheads="1"/>
          </p:cNvSpPr>
          <p:nvPr/>
        </p:nvSpPr>
        <p:spPr bwMode="auto">
          <a:xfrm>
            <a:off x="8439721" y="2204864"/>
            <a:ext cx="401711" cy="936104"/>
          </a:xfrm>
          <a:prstGeom prst="rect"/>
          <a:solidFill>
            <a:srgbClr val="66FFFF"/>
          </a:solidFill>
          <a:ln w="9525">
            <a:solidFill>
              <a:srgbClr val="000000"/>
            </a:solidFill>
            <a:miter lim="800000"/>
          </a:ln>
          <a:effectLst/>
        </p:spPr>
        <p:txBody>
          <a:bodyPr anchor="ctr" vert="wordArtVertRtl" wrap="non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0" lang="zh-CN" noProof="0" normalizeH="0" spc="0" strike="noStrike" u="none">
                <a:ln>
                  <a:noFill/>
                </a:ln>
                <a:solidFill>
                  <a:srgbClr val="000099"/>
                </a:solidFill>
                <a:effectLst/>
                <a:uLnTx/>
                <a:uFillTx/>
                <a:latin typeface="+mn-lt"/>
                <a:ea typeface="黑体" panose="02010609060101010101" pitchFamily="2" charset="-122"/>
              </a:rPr>
              <a:t>数据</a:t>
            </a:r>
            <a:endParaRPr altLang="en-US" baseline="0" b="1" cap="none" dirty="0" sz="18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8969" name="Text Box 13"/>
          <p:cNvSpPr txBox="1">
            <a:spLocks noChangeArrowheads="1"/>
          </p:cNvSpPr>
          <p:nvPr/>
        </p:nvSpPr>
        <p:spPr bwMode="auto">
          <a:xfrm>
            <a:off x="3318023" y="1556792"/>
            <a:ext cx="1490961" cy="461665"/>
          </a:xfrm>
          <a:prstGeom prst="rect"/>
          <a:noFill/>
          <a:ln>
            <a:noFill/>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smtClean="0">
                <a:ea typeface="黑体" panose="02010609060101010101" pitchFamily="2" charset="-122"/>
              </a:rPr>
              <a:t>接收进程</a:t>
            </a:r>
            <a:endParaRPr altLang="en-US" dirty="0" lang="zh-CN">
              <a:ea typeface="黑体" panose="02010609060101010101" pitchFamily="2" charset="-122"/>
            </a:endParaRPr>
          </a:p>
        </p:txBody>
      </p:sp>
      <p:sp>
        <p:nvSpPr>
          <p:cNvPr id="1048970" name="Text Box 59"/>
          <p:cNvSpPr txBox="1">
            <a:spLocks noChangeArrowheads="1"/>
          </p:cNvSpPr>
          <p:nvPr/>
        </p:nvSpPr>
        <p:spPr bwMode="auto">
          <a:xfrm>
            <a:off x="855464" y="1586409"/>
            <a:ext cx="1481906" cy="461665"/>
          </a:xfrm>
          <a:prstGeom prst="rect"/>
          <a:noFill/>
          <a:ln>
            <a:noFill/>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smtClean="0">
                <a:ea typeface="黑体" panose="02010609060101010101" pitchFamily="2" charset="-122"/>
              </a:rPr>
              <a:t>发送进程</a:t>
            </a:r>
            <a:endParaRPr altLang="en-US" dirty="0" lang="zh-CN">
              <a:ea typeface="黑体" panose="02010609060101010101" pitchFamily="2" charset="-122"/>
            </a:endParaRPr>
          </a:p>
        </p:txBody>
      </p:sp>
      <p:sp>
        <p:nvSpPr>
          <p:cNvPr id="1048971" name="Rectangle 24"/>
          <p:cNvSpPr>
            <a:spLocks noChangeArrowheads="1"/>
          </p:cNvSpPr>
          <p:nvPr/>
        </p:nvSpPr>
        <p:spPr bwMode="auto">
          <a:xfrm>
            <a:off x="1578639" y="2204864"/>
            <a:ext cx="401711" cy="936104"/>
          </a:xfrm>
          <a:prstGeom prst="rect"/>
          <a:solidFill>
            <a:srgbClr val="66FFFF"/>
          </a:solidFill>
          <a:ln w="9525">
            <a:solidFill>
              <a:srgbClr val="000000"/>
            </a:solidFill>
            <a:miter lim="800000"/>
          </a:ln>
          <a:effectLst/>
        </p:spPr>
        <p:txBody>
          <a:bodyPr anchor="ctr" vert="wordArtVertRtl" wrap="non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0" lang="zh-CN" noProof="0" normalizeH="0" spc="0" strike="noStrike" u="none">
                <a:ln>
                  <a:noFill/>
                </a:ln>
                <a:solidFill>
                  <a:srgbClr val="000099"/>
                </a:solidFill>
                <a:effectLst/>
                <a:uLnTx/>
                <a:uFillTx/>
                <a:latin typeface="+mn-lt"/>
                <a:ea typeface="黑体" panose="02010609060101010101" pitchFamily="2" charset="-122"/>
              </a:rPr>
              <a:t>数据</a:t>
            </a:r>
            <a:endParaRPr altLang="en-US" baseline="0" b="1" cap="none" dirty="0" sz="18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8972" name="Rectangle 24"/>
          <p:cNvSpPr>
            <a:spLocks noChangeArrowheads="1"/>
          </p:cNvSpPr>
          <p:nvPr/>
        </p:nvSpPr>
        <p:spPr bwMode="auto">
          <a:xfrm>
            <a:off x="4191249" y="2204864"/>
            <a:ext cx="401711" cy="936104"/>
          </a:xfrm>
          <a:prstGeom prst="rect"/>
          <a:solidFill>
            <a:srgbClr val="66FFFF"/>
          </a:solidFill>
          <a:ln w="9525">
            <a:solidFill>
              <a:srgbClr val="000000"/>
            </a:solidFill>
            <a:miter lim="800000"/>
          </a:ln>
          <a:effectLst/>
        </p:spPr>
        <p:txBody>
          <a:bodyPr anchor="ctr" vert="wordArtVertRtl" wrap="non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0" lang="zh-CN" noProof="0" normalizeH="0" spc="0" strike="noStrike" u="none">
                <a:ln>
                  <a:noFill/>
                </a:ln>
                <a:solidFill>
                  <a:srgbClr val="000099"/>
                </a:solidFill>
                <a:effectLst/>
                <a:uLnTx/>
                <a:uFillTx/>
                <a:latin typeface="+mn-lt"/>
                <a:ea typeface="黑体" panose="02010609060101010101" pitchFamily="2" charset="-122"/>
              </a:rPr>
              <a:t>数据</a:t>
            </a:r>
            <a:endParaRPr altLang="en-US" baseline="0" b="1" cap="none" dirty="0" sz="18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614" name=""/>
        <p:cNvGrpSpPr/>
        <p:nvPr/>
      </p:nvGrpSpPr>
      <p:grpSpPr>
        <a:xfrm>
          <a:off x="0" y="0"/>
          <a:ext cx="0" cy="0"/>
          <a:chOff x="0" y="0"/>
          <a:chExt cx="0" cy="0"/>
        </a:xfrm>
      </p:grpSpPr>
      <p:sp>
        <p:nvSpPr>
          <p:cNvPr id="1052395"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615" name="组合 2"/>
          <p:cNvGrpSpPr/>
          <p:nvPr/>
        </p:nvGrpSpPr>
        <p:grpSpPr>
          <a:xfrm>
            <a:off x="272479" y="836711"/>
            <a:ext cx="9536759" cy="3321087"/>
            <a:chOff x="272479" y="836711"/>
            <a:chExt cx="9536759" cy="3321087"/>
          </a:xfrm>
        </p:grpSpPr>
        <p:sp>
          <p:nvSpPr>
            <p:cNvPr id="1052396" name="Text Box 140"/>
            <p:cNvSpPr txBox="1">
              <a:spLocks noChangeArrowheads="1"/>
            </p:cNvSpPr>
            <p:nvPr/>
          </p:nvSpPr>
          <p:spPr bwMode="auto">
            <a:xfrm>
              <a:off x="4863078" y="985683"/>
              <a:ext cx="1157000" cy="40011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397" name="Line 2"/>
            <p:cNvSpPr>
              <a:spLocks noChangeShapeType="1"/>
            </p:cNvSpPr>
            <p:nvPr/>
          </p:nvSpPr>
          <p:spPr bwMode="auto">
            <a:xfrm flipV="1">
              <a:off x="1920153" y="3803111"/>
              <a:ext cx="6358624" cy="5046"/>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98" name="Line 3"/>
            <p:cNvSpPr>
              <a:spLocks noChangeShapeType="1"/>
            </p:cNvSpPr>
            <p:nvPr/>
          </p:nvSpPr>
          <p:spPr bwMode="auto">
            <a:xfrm>
              <a:off x="1918528" y="1177019"/>
              <a:ext cx="1626" cy="2631138"/>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399" name="Line 4"/>
            <p:cNvSpPr>
              <a:spLocks noChangeShapeType="1"/>
            </p:cNvSpPr>
            <p:nvPr/>
          </p:nvSpPr>
          <p:spPr bwMode="auto">
            <a:xfrm>
              <a:off x="2154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00" name="Line 5"/>
            <p:cNvSpPr>
              <a:spLocks noChangeShapeType="1"/>
            </p:cNvSpPr>
            <p:nvPr/>
          </p:nvSpPr>
          <p:spPr bwMode="auto">
            <a:xfrm>
              <a:off x="238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01" name="Line 6"/>
            <p:cNvSpPr>
              <a:spLocks noChangeShapeType="1"/>
            </p:cNvSpPr>
            <p:nvPr/>
          </p:nvSpPr>
          <p:spPr bwMode="auto">
            <a:xfrm>
              <a:off x="262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02" name="Line 7"/>
            <p:cNvSpPr>
              <a:spLocks noChangeShapeType="1"/>
            </p:cNvSpPr>
            <p:nvPr/>
          </p:nvSpPr>
          <p:spPr bwMode="auto">
            <a:xfrm>
              <a:off x="285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03" name="Line 8"/>
            <p:cNvSpPr>
              <a:spLocks noChangeShapeType="1"/>
            </p:cNvSpPr>
            <p:nvPr/>
          </p:nvSpPr>
          <p:spPr bwMode="auto">
            <a:xfrm>
              <a:off x="309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04" name="Line 9"/>
            <p:cNvSpPr>
              <a:spLocks noChangeShapeType="1"/>
            </p:cNvSpPr>
            <p:nvPr/>
          </p:nvSpPr>
          <p:spPr bwMode="auto">
            <a:xfrm>
              <a:off x="332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05" name="Line 10"/>
            <p:cNvSpPr>
              <a:spLocks noChangeShapeType="1"/>
            </p:cNvSpPr>
            <p:nvPr/>
          </p:nvSpPr>
          <p:spPr bwMode="auto">
            <a:xfrm>
              <a:off x="355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06" name="Line 11"/>
            <p:cNvSpPr>
              <a:spLocks noChangeShapeType="1"/>
            </p:cNvSpPr>
            <p:nvPr/>
          </p:nvSpPr>
          <p:spPr bwMode="auto">
            <a:xfrm>
              <a:off x="379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07" name="Line 12"/>
            <p:cNvSpPr>
              <a:spLocks noChangeShapeType="1"/>
            </p:cNvSpPr>
            <p:nvPr/>
          </p:nvSpPr>
          <p:spPr bwMode="auto">
            <a:xfrm>
              <a:off x="402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08" name="Line 13"/>
            <p:cNvSpPr>
              <a:spLocks noChangeShapeType="1"/>
            </p:cNvSpPr>
            <p:nvPr/>
          </p:nvSpPr>
          <p:spPr bwMode="auto">
            <a:xfrm>
              <a:off x="426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09" name="Line 14"/>
            <p:cNvSpPr>
              <a:spLocks noChangeShapeType="1"/>
            </p:cNvSpPr>
            <p:nvPr/>
          </p:nvSpPr>
          <p:spPr bwMode="auto">
            <a:xfrm>
              <a:off x="449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10" name="Line 15"/>
            <p:cNvSpPr>
              <a:spLocks noChangeShapeType="1"/>
            </p:cNvSpPr>
            <p:nvPr/>
          </p:nvSpPr>
          <p:spPr bwMode="auto">
            <a:xfrm>
              <a:off x="472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11" name="Line 16"/>
            <p:cNvSpPr>
              <a:spLocks noChangeShapeType="1"/>
            </p:cNvSpPr>
            <p:nvPr/>
          </p:nvSpPr>
          <p:spPr bwMode="auto">
            <a:xfrm>
              <a:off x="496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12" name="Line 17"/>
            <p:cNvSpPr>
              <a:spLocks noChangeShapeType="1"/>
            </p:cNvSpPr>
            <p:nvPr/>
          </p:nvSpPr>
          <p:spPr bwMode="auto">
            <a:xfrm>
              <a:off x="5196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13" name="Line 18"/>
            <p:cNvSpPr>
              <a:spLocks noChangeShapeType="1"/>
            </p:cNvSpPr>
            <p:nvPr/>
          </p:nvSpPr>
          <p:spPr bwMode="auto">
            <a:xfrm>
              <a:off x="543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14" name="Line 19"/>
            <p:cNvSpPr>
              <a:spLocks noChangeShapeType="1"/>
            </p:cNvSpPr>
            <p:nvPr/>
          </p:nvSpPr>
          <p:spPr bwMode="auto">
            <a:xfrm>
              <a:off x="566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15" name="Line 20"/>
            <p:cNvSpPr>
              <a:spLocks noChangeShapeType="1"/>
            </p:cNvSpPr>
            <p:nvPr/>
          </p:nvSpPr>
          <p:spPr bwMode="auto">
            <a:xfrm>
              <a:off x="589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16" name="Line 21"/>
            <p:cNvSpPr>
              <a:spLocks noChangeShapeType="1"/>
            </p:cNvSpPr>
            <p:nvPr/>
          </p:nvSpPr>
          <p:spPr bwMode="auto">
            <a:xfrm>
              <a:off x="613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17" name="Line 22"/>
            <p:cNvSpPr>
              <a:spLocks noChangeShapeType="1"/>
            </p:cNvSpPr>
            <p:nvPr/>
          </p:nvSpPr>
          <p:spPr bwMode="auto">
            <a:xfrm>
              <a:off x="636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18" name="Line 23"/>
            <p:cNvSpPr>
              <a:spLocks noChangeShapeType="1"/>
            </p:cNvSpPr>
            <p:nvPr/>
          </p:nvSpPr>
          <p:spPr bwMode="auto">
            <a:xfrm>
              <a:off x="660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19" name="Line 24"/>
            <p:cNvSpPr>
              <a:spLocks noChangeShapeType="1"/>
            </p:cNvSpPr>
            <p:nvPr/>
          </p:nvSpPr>
          <p:spPr bwMode="auto">
            <a:xfrm>
              <a:off x="683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20" name="Line 25"/>
            <p:cNvSpPr>
              <a:spLocks noChangeShapeType="1"/>
            </p:cNvSpPr>
            <p:nvPr/>
          </p:nvSpPr>
          <p:spPr bwMode="auto">
            <a:xfrm>
              <a:off x="7068152"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21" name="Line 40"/>
            <p:cNvSpPr>
              <a:spLocks noChangeShapeType="1"/>
            </p:cNvSpPr>
            <p:nvPr/>
          </p:nvSpPr>
          <p:spPr bwMode="auto">
            <a:xfrm>
              <a:off x="1920153" y="340440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22" name="Line 41"/>
            <p:cNvSpPr>
              <a:spLocks noChangeShapeType="1"/>
            </p:cNvSpPr>
            <p:nvPr/>
          </p:nvSpPr>
          <p:spPr bwMode="auto">
            <a:xfrm>
              <a:off x="1920153" y="300064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23" name="Line 42"/>
            <p:cNvSpPr>
              <a:spLocks noChangeShapeType="1"/>
            </p:cNvSpPr>
            <p:nvPr/>
          </p:nvSpPr>
          <p:spPr bwMode="auto">
            <a:xfrm>
              <a:off x="1920153" y="259689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24" name="Line 43"/>
            <p:cNvSpPr>
              <a:spLocks noChangeShapeType="1"/>
            </p:cNvSpPr>
            <p:nvPr/>
          </p:nvSpPr>
          <p:spPr bwMode="auto">
            <a:xfrm>
              <a:off x="1920153" y="219313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25" name="Line 44"/>
            <p:cNvSpPr>
              <a:spLocks noChangeShapeType="1"/>
            </p:cNvSpPr>
            <p:nvPr/>
          </p:nvSpPr>
          <p:spPr bwMode="auto">
            <a:xfrm>
              <a:off x="1920153" y="178938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26" name="Line 45"/>
            <p:cNvSpPr>
              <a:spLocks noChangeShapeType="1"/>
            </p:cNvSpPr>
            <p:nvPr/>
          </p:nvSpPr>
          <p:spPr bwMode="auto">
            <a:xfrm>
              <a:off x="1920153" y="1385626"/>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27" name="Text Box 77"/>
            <p:cNvSpPr txBox="1">
              <a:spLocks noChangeArrowheads="1"/>
            </p:cNvSpPr>
            <p:nvPr/>
          </p:nvSpPr>
          <p:spPr bwMode="auto">
            <a:xfrm>
              <a:off x="2241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28" name="Text Box 78"/>
            <p:cNvSpPr txBox="1">
              <a:spLocks noChangeArrowheads="1"/>
            </p:cNvSpPr>
            <p:nvPr/>
          </p:nvSpPr>
          <p:spPr bwMode="auto">
            <a:xfrm>
              <a:off x="2709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29" name="Text Box 79"/>
            <p:cNvSpPr txBox="1">
              <a:spLocks noChangeArrowheads="1"/>
            </p:cNvSpPr>
            <p:nvPr/>
          </p:nvSpPr>
          <p:spPr bwMode="auto">
            <a:xfrm>
              <a:off x="3177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30" name="Text Box 80"/>
            <p:cNvSpPr txBox="1">
              <a:spLocks noChangeArrowheads="1"/>
            </p:cNvSpPr>
            <p:nvPr/>
          </p:nvSpPr>
          <p:spPr bwMode="auto">
            <a:xfrm>
              <a:off x="3658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31" name="Text Box 81"/>
            <p:cNvSpPr txBox="1">
              <a:spLocks noChangeArrowheads="1"/>
            </p:cNvSpPr>
            <p:nvPr/>
          </p:nvSpPr>
          <p:spPr bwMode="auto">
            <a:xfrm>
              <a:off x="4048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32" name="Text Box 82"/>
            <p:cNvSpPr txBox="1">
              <a:spLocks noChangeArrowheads="1"/>
            </p:cNvSpPr>
            <p:nvPr/>
          </p:nvSpPr>
          <p:spPr bwMode="auto">
            <a:xfrm>
              <a:off x="455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33" name="Text Box 83"/>
            <p:cNvSpPr txBox="1">
              <a:spLocks noChangeArrowheads="1"/>
            </p:cNvSpPr>
            <p:nvPr/>
          </p:nvSpPr>
          <p:spPr bwMode="auto">
            <a:xfrm>
              <a:off x="4997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34" name="Text Box 84"/>
            <p:cNvSpPr txBox="1">
              <a:spLocks noChangeArrowheads="1"/>
            </p:cNvSpPr>
            <p:nvPr/>
          </p:nvSpPr>
          <p:spPr bwMode="auto">
            <a:xfrm>
              <a:off x="546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35" name="Text Box 85"/>
            <p:cNvSpPr txBox="1">
              <a:spLocks noChangeArrowheads="1"/>
            </p:cNvSpPr>
            <p:nvPr/>
          </p:nvSpPr>
          <p:spPr bwMode="auto">
            <a:xfrm>
              <a:off x="5950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36" name="Text Box 86"/>
            <p:cNvSpPr txBox="1">
              <a:spLocks noChangeArrowheads="1"/>
            </p:cNvSpPr>
            <p:nvPr/>
          </p:nvSpPr>
          <p:spPr bwMode="auto">
            <a:xfrm>
              <a:off x="6418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37" name="Text Box 87"/>
            <p:cNvSpPr txBox="1">
              <a:spLocks noChangeArrowheads="1"/>
            </p:cNvSpPr>
            <p:nvPr/>
          </p:nvSpPr>
          <p:spPr bwMode="auto">
            <a:xfrm>
              <a:off x="6873153" y="3757688"/>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38" name="Text Box 89"/>
            <p:cNvSpPr txBox="1">
              <a:spLocks noChangeArrowheads="1"/>
            </p:cNvSpPr>
            <p:nvPr/>
          </p:nvSpPr>
          <p:spPr bwMode="auto">
            <a:xfrm>
              <a:off x="1812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39" name="Text Box 90"/>
            <p:cNvSpPr txBox="1">
              <a:spLocks noChangeArrowheads="1"/>
            </p:cNvSpPr>
            <p:nvPr/>
          </p:nvSpPr>
          <p:spPr bwMode="auto">
            <a:xfrm>
              <a:off x="1647153" y="3591140"/>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40" name="Text Box 92"/>
            <p:cNvSpPr txBox="1">
              <a:spLocks noChangeArrowheads="1"/>
            </p:cNvSpPr>
            <p:nvPr/>
          </p:nvSpPr>
          <p:spPr bwMode="auto">
            <a:xfrm>
              <a:off x="1647153" y="2797088"/>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41" name="Text Box 93"/>
            <p:cNvSpPr txBox="1">
              <a:spLocks noChangeArrowheads="1"/>
            </p:cNvSpPr>
            <p:nvPr/>
          </p:nvSpPr>
          <p:spPr bwMode="auto">
            <a:xfrm>
              <a:off x="1530153" y="2406791"/>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42" name="Text Box 94"/>
            <p:cNvSpPr txBox="1">
              <a:spLocks noChangeArrowheads="1"/>
            </p:cNvSpPr>
            <p:nvPr/>
          </p:nvSpPr>
          <p:spPr bwMode="auto">
            <a:xfrm>
              <a:off x="1530153" y="201649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43" name="Text Box 95"/>
            <p:cNvSpPr txBox="1">
              <a:spLocks noChangeArrowheads="1"/>
            </p:cNvSpPr>
            <p:nvPr/>
          </p:nvSpPr>
          <p:spPr bwMode="auto">
            <a:xfrm>
              <a:off x="1530153" y="1612739"/>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44" name="Text Box 96"/>
            <p:cNvSpPr txBox="1">
              <a:spLocks noChangeArrowheads="1"/>
            </p:cNvSpPr>
            <p:nvPr/>
          </p:nvSpPr>
          <p:spPr bwMode="auto">
            <a:xfrm>
              <a:off x="1530153" y="120898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45" name="Oval 102"/>
            <p:cNvSpPr>
              <a:spLocks noChangeArrowheads="1"/>
            </p:cNvSpPr>
            <p:nvPr/>
          </p:nvSpPr>
          <p:spPr bwMode="auto">
            <a:xfrm>
              <a:off x="2573403" y="296027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46" name="Oval 103"/>
            <p:cNvSpPr>
              <a:spLocks noChangeArrowheads="1"/>
            </p:cNvSpPr>
            <p:nvPr/>
          </p:nvSpPr>
          <p:spPr bwMode="auto">
            <a:xfrm>
              <a:off x="2339403" y="336402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47" name="Oval 104"/>
            <p:cNvSpPr>
              <a:spLocks noChangeArrowheads="1"/>
            </p:cNvSpPr>
            <p:nvPr/>
          </p:nvSpPr>
          <p:spPr bwMode="auto">
            <a:xfrm>
              <a:off x="1881153" y="36264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48" name="Oval 105"/>
            <p:cNvSpPr>
              <a:spLocks noChangeArrowheads="1"/>
            </p:cNvSpPr>
            <p:nvPr/>
          </p:nvSpPr>
          <p:spPr bwMode="auto">
            <a:xfrm>
              <a:off x="2095653" y="355581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49" name="Oval 106"/>
            <p:cNvSpPr>
              <a:spLocks noChangeArrowheads="1"/>
            </p:cNvSpPr>
            <p:nvPr/>
          </p:nvSpPr>
          <p:spPr bwMode="auto">
            <a:xfrm>
              <a:off x="2807403" y="214939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50" name="Oval 107"/>
            <p:cNvSpPr>
              <a:spLocks noChangeArrowheads="1"/>
            </p:cNvSpPr>
            <p:nvPr/>
          </p:nvSpPr>
          <p:spPr bwMode="auto">
            <a:xfrm>
              <a:off x="3041403" y="204172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51" name="Oval 108"/>
            <p:cNvSpPr>
              <a:spLocks noChangeArrowheads="1"/>
            </p:cNvSpPr>
            <p:nvPr/>
          </p:nvSpPr>
          <p:spPr bwMode="auto">
            <a:xfrm>
              <a:off x="3275403" y="19458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52" name="Oval 109"/>
            <p:cNvSpPr>
              <a:spLocks noChangeArrowheads="1"/>
            </p:cNvSpPr>
            <p:nvPr/>
          </p:nvSpPr>
          <p:spPr bwMode="auto">
            <a:xfrm>
              <a:off x="3748277" y="17439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53" name="Oval 110"/>
            <p:cNvSpPr>
              <a:spLocks noChangeArrowheads="1"/>
            </p:cNvSpPr>
            <p:nvPr/>
          </p:nvSpPr>
          <p:spPr bwMode="auto">
            <a:xfrm>
              <a:off x="3509403" y="184489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54" name="Oval 113"/>
            <p:cNvSpPr>
              <a:spLocks noChangeArrowheads="1"/>
            </p:cNvSpPr>
            <p:nvPr/>
          </p:nvSpPr>
          <p:spPr bwMode="auto">
            <a:xfrm>
              <a:off x="3982277" y="164302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55" name="Oval 114"/>
            <p:cNvSpPr>
              <a:spLocks noChangeArrowheads="1"/>
            </p:cNvSpPr>
            <p:nvPr/>
          </p:nvSpPr>
          <p:spPr bwMode="auto">
            <a:xfrm>
              <a:off x="4211403" y="154712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56" name="Oval 116"/>
            <p:cNvSpPr>
              <a:spLocks noChangeArrowheads="1"/>
            </p:cNvSpPr>
            <p:nvPr/>
          </p:nvSpPr>
          <p:spPr bwMode="auto">
            <a:xfrm>
              <a:off x="4674527" y="133011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57" name="Oval 117"/>
            <p:cNvSpPr>
              <a:spLocks noChangeArrowheads="1"/>
            </p:cNvSpPr>
            <p:nvPr/>
          </p:nvSpPr>
          <p:spPr bwMode="auto">
            <a:xfrm>
              <a:off x="4445403" y="1431049"/>
              <a:ext cx="91000" cy="9421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5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59" name="Text Box 134"/>
            <p:cNvSpPr txBox="1">
              <a:spLocks noChangeArrowheads="1"/>
            </p:cNvSpPr>
            <p:nvPr/>
          </p:nvSpPr>
          <p:spPr bwMode="auto">
            <a:xfrm>
              <a:off x="8280402" y="359618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60" name="Text Box 135"/>
            <p:cNvSpPr txBox="1">
              <a:spLocks noChangeArrowheads="1"/>
            </p:cNvSpPr>
            <p:nvPr/>
          </p:nvSpPr>
          <p:spPr bwMode="auto">
            <a:xfrm>
              <a:off x="966278" y="836711"/>
              <a:ext cx="1930337"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61" name="Text Box 140"/>
            <p:cNvSpPr txBox="1">
              <a:spLocks noChangeArrowheads="1"/>
            </p:cNvSpPr>
            <p:nvPr/>
          </p:nvSpPr>
          <p:spPr bwMode="auto">
            <a:xfrm>
              <a:off x="7049973" y="1815231"/>
              <a:ext cx="1181374" cy="40011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462" name="Rectangle 160"/>
            <p:cNvSpPr>
              <a:spLocks noChangeArrowheads="1"/>
            </p:cNvSpPr>
            <p:nvPr/>
          </p:nvSpPr>
          <p:spPr bwMode="auto">
            <a:xfrm>
              <a:off x="1998153" y="1304875"/>
              <a:ext cx="195000" cy="215336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63" name="Line 156"/>
            <p:cNvSpPr>
              <a:spLocks noChangeShapeType="1"/>
            </p:cNvSpPr>
            <p:nvPr/>
          </p:nvSpPr>
          <p:spPr bwMode="auto">
            <a:xfrm>
              <a:off x="1998153" y="2193137"/>
              <a:ext cx="858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64" name="Line 146"/>
            <p:cNvSpPr>
              <a:spLocks noChangeShapeType="1"/>
            </p:cNvSpPr>
            <p:nvPr/>
          </p:nvSpPr>
          <p:spPr bwMode="auto">
            <a:xfrm flipV="1">
              <a:off x="1998153" y="1378897"/>
              <a:ext cx="2743000" cy="6729"/>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65" name="Rectangle 162"/>
            <p:cNvSpPr>
              <a:spLocks noChangeArrowheads="1"/>
            </p:cNvSpPr>
            <p:nvPr/>
          </p:nvSpPr>
          <p:spPr bwMode="auto">
            <a:xfrm>
              <a:off x="5352153" y="3565904"/>
              <a:ext cx="1480374" cy="161502"/>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66" name="Text Box 203"/>
            <p:cNvSpPr txBox="1">
              <a:spLocks noChangeArrowheads="1"/>
            </p:cNvSpPr>
            <p:nvPr/>
          </p:nvSpPr>
          <p:spPr bwMode="auto">
            <a:xfrm>
              <a:off x="8170649" y="1977696"/>
              <a:ext cx="1638589" cy="83099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2467" name="Text Box 205"/>
            <p:cNvSpPr txBox="1">
              <a:spLocks noChangeArrowheads="1"/>
            </p:cNvSpPr>
            <p:nvPr/>
          </p:nvSpPr>
          <p:spPr bwMode="auto">
            <a:xfrm>
              <a:off x="272479" y="1918920"/>
              <a:ext cx="1281120" cy="707886"/>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2468" name="Line 215"/>
            <p:cNvSpPr>
              <a:spLocks noChangeShapeType="1"/>
            </p:cNvSpPr>
            <p:nvPr/>
          </p:nvSpPr>
          <p:spPr bwMode="auto">
            <a:xfrm flipV="1">
              <a:off x="1413153" y="2223418"/>
              <a:ext cx="219374"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69" name="Text Box 206"/>
            <p:cNvSpPr txBox="1">
              <a:spLocks noChangeArrowheads="1"/>
            </p:cNvSpPr>
            <p:nvPr/>
          </p:nvSpPr>
          <p:spPr bwMode="auto">
            <a:xfrm rot="20245475">
              <a:off x="6948778" y="2393474"/>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70" name="Oval 125"/>
            <p:cNvSpPr>
              <a:spLocks noChangeArrowheads="1"/>
            </p:cNvSpPr>
            <p:nvPr/>
          </p:nvSpPr>
          <p:spPr bwMode="auto">
            <a:xfrm>
              <a:off x="5147403" y="354067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71" name="Oval 126"/>
            <p:cNvSpPr>
              <a:spLocks noChangeArrowheads="1"/>
            </p:cNvSpPr>
            <p:nvPr/>
          </p:nvSpPr>
          <p:spPr bwMode="auto">
            <a:xfrm>
              <a:off x="5383027" y="334383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72" name="Oval 127"/>
            <p:cNvSpPr>
              <a:spLocks noChangeArrowheads="1"/>
            </p:cNvSpPr>
            <p:nvPr/>
          </p:nvSpPr>
          <p:spPr bwMode="auto">
            <a:xfrm>
              <a:off x="4903653" y="361637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73" name="Oval 128"/>
            <p:cNvSpPr>
              <a:spLocks noChangeArrowheads="1"/>
            </p:cNvSpPr>
            <p:nvPr/>
          </p:nvSpPr>
          <p:spPr bwMode="auto">
            <a:xfrm>
              <a:off x="5623527" y="295354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74" name="Oval 129"/>
            <p:cNvSpPr>
              <a:spLocks noChangeArrowheads="1"/>
            </p:cNvSpPr>
            <p:nvPr/>
          </p:nvSpPr>
          <p:spPr bwMode="auto">
            <a:xfrm>
              <a:off x="6106153" y="24404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75" name="Oval 130"/>
            <p:cNvSpPr>
              <a:spLocks noChangeArrowheads="1"/>
            </p:cNvSpPr>
            <p:nvPr/>
          </p:nvSpPr>
          <p:spPr bwMode="auto">
            <a:xfrm>
              <a:off x="6795153" y="214771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76" name="Oval 131"/>
            <p:cNvSpPr>
              <a:spLocks noChangeArrowheads="1"/>
            </p:cNvSpPr>
            <p:nvPr/>
          </p:nvSpPr>
          <p:spPr bwMode="auto">
            <a:xfrm>
              <a:off x="6335277" y="233445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77" name="Oval 132"/>
            <p:cNvSpPr>
              <a:spLocks noChangeArrowheads="1"/>
            </p:cNvSpPr>
            <p:nvPr/>
          </p:nvSpPr>
          <p:spPr bwMode="auto">
            <a:xfrm>
              <a:off x="6569277" y="22385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78" name="Line 147"/>
            <p:cNvSpPr>
              <a:spLocks noChangeShapeType="1"/>
            </p:cNvSpPr>
            <p:nvPr/>
          </p:nvSpPr>
          <p:spPr bwMode="auto">
            <a:xfrm rot="10800000">
              <a:off x="2016028" y="2595210"/>
              <a:ext cx="4134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73" name="直接连接符 115"/>
            <p:cNvCxnSpPr>
              <a:cxnSpLocks noChangeShapeType="1"/>
            </p:cNvCxnSpPr>
            <p:nvPr/>
          </p:nvCxnSpPr>
          <p:spPr bwMode="auto">
            <a:xfrm>
              <a:off x="4728153" y="1375532"/>
              <a:ext cx="234000" cy="2266077"/>
            </a:xfrm>
            <a:prstGeom prst="line"/>
            <a:noFill/>
            <a:ln w="28575" algn="ctr">
              <a:solidFill>
                <a:srgbClr val="0000FF"/>
              </a:solidFill>
              <a:round/>
            </a:ln>
          </p:spPr>
        </p:cxnSp>
        <p:sp>
          <p:nvSpPr>
            <p:cNvPr id="1052479" name="Rectangle 161"/>
            <p:cNvSpPr>
              <a:spLocks noChangeArrowheads="1"/>
            </p:cNvSpPr>
            <p:nvPr/>
          </p:nvSpPr>
          <p:spPr bwMode="auto">
            <a:xfrm>
              <a:off x="2555757" y="1801158"/>
              <a:ext cx="442000" cy="368426"/>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2480" name="Oval 129"/>
            <p:cNvSpPr>
              <a:spLocks noChangeArrowheads="1"/>
            </p:cNvSpPr>
            <p:nvPr/>
          </p:nvSpPr>
          <p:spPr bwMode="auto">
            <a:xfrm>
              <a:off x="5868903" y="254978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81"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82" name="Rectangle 161"/>
            <p:cNvSpPr>
              <a:spLocks noChangeArrowheads="1"/>
            </p:cNvSpPr>
            <p:nvPr/>
          </p:nvSpPr>
          <p:spPr bwMode="auto">
            <a:xfrm>
              <a:off x="4545899" y="1021117"/>
              <a:ext cx="367250" cy="30618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774" name="直接连接符 119"/>
            <p:cNvCxnSpPr>
              <a:cxnSpLocks noChangeShapeType="1"/>
            </p:cNvCxnSpPr>
            <p:nvPr/>
          </p:nvCxnSpPr>
          <p:spPr bwMode="auto">
            <a:xfrm flipH="1">
              <a:off x="7064902" y="3022518"/>
              <a:ext cx="1624" cy="694795"/>
            </a:xfrm>
            <a:prstGeom prst="line"/>
            <a:noFill/>
            <a:ln w="19050" algn="ctr">
              <a:solidFill>
                <a:srgbClr val="000000"/>
              </a:solidFill>
              <a:prstDash val="dash"/>
              <a:round/>
            </a:ln>
          </p:spPr>
        </p:cxnSp>
        <p:cxnSp>
          <p:nvCxnSpPr>
            <p:cNvPr id="3145775" name="直接连接符 121"/>
            <p:cNvCxnSpPr>
              <a:cxnSpLocks noChangeShapeType="1"/>
            </p:cNvCxnSpPr>
            <p:nvPr/>
          </p:nvCxnSpPr>
          <p:spPr bwMode="auto">
            <a:xfrm>
              <a:off x="2032278" y="3005695"/>
              <a:ext cx="5676125" cy="0"/>
            </a:xfrm>
            <a:prstGeom prst="line"/>
            <a:noFill/>
            <a:ln w="19050" algn="ctr">
              <a:solidFill>
                <a:srgbClr val="000000"/>
              </a:solidFill>
              <a:prstDash val="dash"/>
              <a:round/>
            </a:ln>
          </p:spPr>
        </p:cxnSp>
        <p:sp>
          <p:nvSpPr>
            <p:cNvPr id="1052483" name="Oval 130"/>
            <p:cNvSpPr>
              <a:spLocks noChangeArrowheads="1"/>
            </p:cNvSpPr>
            <p:nvPr/>
          </p:nvSpPr>
          <p:spPr bwMode="auto">
            <a:xfrm>
              <a:off x="7021027" y="296195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84" name="Line 24"/>
            <p:cNvSpPr>
              <a:spLocks noChangeShapeType="1"/>
            </p:cNvSpPr>
            <p:nvPr/>
          </p:nvSpPr>
          <p:spPr bwMode="auto">
            <a:xfrm>
              <a:off x="7532902" y="363992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85" name="Line 22"/>
            <p:cNvSpPr>
              <a:spLocks noChangeShapeType="1"/>
            </p:cNvSpPr>
            <p:nvPr/>
          </p:nvSpPr>
          <p:spPr bwMode="auto">
            <a:xfrm>
              <a:off x="7295652" y="3644974"/>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86" name="Text Box 87"/>
            <p:cNvSpPr txBox="1">
              <a:spLocks noChangeArrowheads="1"/>
            </p:cNvSpPr>
            <p:nvPr/>
          </p:nvSpPr>
          <p:spPr bwMode="auto">
            <a:xfrm>
              <a:off x="7311902" y="375432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87" name="Line 22"/>
            <p:cNvSpPr>
              <a:spLocks noChangeShapeType="1"/>
            </p:cNvSpPr>
            <p:nvPr/>
          </p:nvSpPr>
          <p:spPr bwMode="auto">
            <a:xfrm>
              <a:off x="7776652" y="3653385"/>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76" name="直接连接符 134"/>
            <p:cNvCxnSpPr>
              <a:cxnSpLocks noChangeShapeType="1"/>
              <a:stCxn id="1052481" idx="4"/>
              <a:endCxn id="1052483" idx="3"/>
            </p:cNvCxnSpPr>
            <p:nvPr/>
          </p:nvCxnSpPr>
          <p:spPr bwMode="auto">
            <a:xfrm>
              <a:off x="6856903" y="2181361"/>
              <a:ext cx="204750" cy="832745"/>
            </a:xfrm>
            <a:prstGeom prst="line"/>
            <a:noFill/>
            <a:ln w="28575" algn="ctr">
              <a:solidFill>
                <a:srgbClr val="0000FF"/>
              </a:solidFill>
              <a:round/>
            </a:ln>
          </p:spPr>
        </p:cxnSp>
        <p:sp>
          <p:nvSpPr>
            <p:cNvPr id="1052488" name="Text Box 206"/>
            <p:cNvSpPr txBox="1">
              <a:spLocks noChangeArrowheads="1"/>
            </p:cNvSpPr>
            <p:nvPr/>
          </p:nvSpPr>
          <p:spPr bwMode="auto">
            <a:xfrm rot="20070649">
              <a:off x="5809549" y="2010746"/>
              <a:ext cx="1114408" cy="3693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89" name="Text Box 206"/>
            <p:cNvSpPr txBox="1">
              <a:spLocks noChangeArrowheads="1"/>
            </p:cNvSpPr>
            <p:nvPr/>
          </p:nvSpPr>
          <p:spPr bwMode="auto">
            <a:xfrm rot="20205303">
              <a:off x="2990278" y="147156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90" name="TextBox 147"/>
            <p:cNvSpPr txBox="1">
              <a:spLocks noChangeArrowheads="1"/>
            </p:cNvSpPr>
            <p:nvPr/>
          </p:nvSpPr>
          <p:spPr bwMode="auto">
            <a:xfrm>
              <a:off x="5542277" y="2191455"/>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91" name="矩形 150"/>
            <p:cNvSpPr>
              <a:spLocks noChangeArrowheads="1"/>
            </p:cNvSpPr>
            <p:nvPr/>
          </p:nvSpPr>
          <p:spPr bwMode="auto">
            <a:xfrm>
              <a:off x="2298778" y="3596186"/>
              <a:ext cx="2575625" cy="126174"/>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92" name="TextBox 148"/>
            <p:cNvSpPr txBox="1">
              <a:spLocks noChangeArrowheads="1"/>
            </p:cNvSpPr>
            <p:nvPr/>
          </p:nvSpPr>
          <p:spPr bwMode="auto">
            <a:xfrm>
              <a:off x="6720403" y="176582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93" name="矩形 151"/>
            <p:cNvSpPr>
              <a:spLocks noChangeArrowheads="1"/>
            </p:cNvSpPr>
            <p:nvPr/>
          </p:nvSpPr>
          <p:spPr bwMode="auto">
            <a:xfrm>
              <a:off x="7237152" y="3596186"/>
              <a:ext cx="607750" cy="114397"/>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77" name="直接连接符 153"/>
            <p:cNvCxnSpPr>
              <a:cxnSpLocks noChangeShapeType="1"/>
            </p:cNvCxnSpPr>
            <p:nvPr/>
          </p:nvCxnSpPr>
          <p:spPr bwMode="auto">
            <a:xfrm flipV="1">
              <a:off x="5903027" y="2630538"/>
              <a:ext cx="11376" cy="1043034"/>
            </a:xfrm>
            <a:prstGeom prst="line"/>
            <a:noFill/>
            <a:ln w="19050" algn="ctr">
              <a:solidFill>
                <a:srgbClr val="000000"/>
              </a:solidFill>
              <a:prstDash val="dash"/>
              <a:round/>
            </a:ln>
          </p:spPr>
        </p:cxnSp>
        <p:cxnSp>
          <p:nvCxnSpPr>
            <p:cNvPr id="3145778" name="直接连接符 157"/>
            <p:cNvCxnSpPr>
              <a:cxnSpLocks noChangeShapeType="1"/>
            </p:cNvCxnSpPr>
            <p:nvPr/>
          </p:nvCxnSpPr>
          <p:spPr bwMode="auto">
            <a:xfrm flipV="1">
              <a:off x="6832527" y="2253700"/>
              <a:ext cx="11376" cy="1520811"/>
            </a:xfrm>
            <a:prstGeom prst="line"/>
            <a:noFill/>
            <a:ln w="19050" algn="ctr">
              <a:solidFill>
                <a:srgbClr val="000000"/>
              </a:solidFill>
              <a:prstDash val="dash"/>
              <a:round/>
            </a:ln>
          </p:spPr>
        </p:cxnSp>
        <p:cxnSp>
          <p:nvCxnSpPr>
            <p:cNvPr id="3145779" name="直接连接符 141"/>
            <p:cNvCxnSpPr>
              <a:cxnSpLocks noChangeShapeType="1"/>
            </p:cNvCxnSpPr>
            <p:nvPr/>
          </p:nvCxnSpPr>
          <p:spPr bwMode="auto">
            <a:xfrm flipV="1">
              <a:off x="7001527" y="2475765"/>
              <a:ext cx="1248000" cy="560211"/>
            </a:xfrm>
            <a:prstGeom prst="line"/>
            <a:noFill/>
            <a:ln w="28575" algn="ctr">
              <a:solidFill>
                <a:srgbClr val="0000FF"/>
              </a:solidFill>
              <a:round/>
            </a:ln>
          </p:spPr>
        </p:cxnSp>
        <p:sp>
          <p:nvSpPr>
            <p:cNvPr id="1052494" name="Oval 202"/>
            <p:cNvSpPr>
              <a:spLocks noChangeArrowheads="1"/>
            </p:cNvSpPr>
            <p:nvPr/>
          </p:nvSpPr>
          <p:spPr bwMode="auto">
            <a:xfrm>
              <a:off x="7724652" y="2655773"/>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95" name="Oval 130"/>
            <p:cNvSpPr>
              <a:spLocks noChangeArrowheads="1"/>
            </p:cNvSpPr>
            <p:nvPr/>
          </p:nvSpPr>
          <p:spPr bwMode="auto">
            <a:xfrm>
              <a:off x="7251777" y="28559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96" name="Oval 130"/>
            <p:cNvSpPr>
              <a:spLocks noChangeArrowheads="1"/>
            </p:cNvSpPr>
            <p:nvPr/>
          </p:nvSpPr>
          <p:spPr bwMode="auto">
            <a:xfrm>
              <a:off x="7490652" y="275839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497" name="TextBox 149"/>
            <p:cNvSpPr txBox="1">
              <a:spLocks noChangeArrowheads="1"/>
            </p:cNvSpPr>
            <p:nvPr/>
          </p:nvSpPr>
          <p:spPr bwMode="auto">
            <a:xfrm>
              <a:off x="6795153" y="298718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498" name="Oval 202"/>
            <p:cNvSpPr>
              <a:spLocks noChangeArrowheads="1"/>
            </p:cNvSpPr>
            <p:nvPr/>
          </p:nvSpPr>
          <p:spPr bwMode="auto">
            <a:xfrm>
              <a:off x="7966777" y="253128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80" name="直接连接符 117"/>
            <p:cNvCxnSpPr>
              <a:cxnSpLocks noChangeShapeType="1"/>
            </p:cNvCxnSpPr>
            <p:nvPr/>
          </p:nvCxnSpPr>
          <p:spPr bwMode="auto">
            <a:xfrm flipH="1">
              <a:off x="4726527" y="1506753"/>
              <a:ext cx="4876" cy="2200466"/>
            </a:xfrm>
            <a:prstGeom prst="line"/>
            <a:noFill/>
            <a:ln w="19050" algn="ctr">
              <a:solidFill>
                <a:srgbClr val="000000"/>
              </a:solidFill>
              <a:prstDash val="dash"/>
              <a:round/>
            </a:ln>
          </p:spPr>
        </p:cxnSp>
        <p:cxnSp>
          <p:nvCxnSpPr>
            <p:cNvPr id="3145781" name="直接连接符 119"/>
            <p:cNvCxnSpPr>
              <a:cxnSpLocks noChangeShapeType="1"/>
            </p:cNvCxnSpPr>
            <p:nvPr/>
          </p:nvCxnSpPr>
          <p:spPr bwMode="auto">
            <a:xfrm>
              <a:off x="2854527" y="2309217"/>
              <a:ext cx="0" cy="1384543"/>
            </a:xfrm>
            <a:prstGeom prst="line"/>
            <a:noFill/>
            <a:ln w="19050" algn="ctr">
              <a:solidFill>
                <a:srgbClr val="000000"/>
              </a:solidFill>
              <a:prstDash val="dash"/>
              <a:round/>
            </a:ln>
          </p:spPr>
        </p:cxnSp>
        <p:sp>
          <p:nvSpPr>
            <p:cNvPr id="1052499" name="Text Box 91"/>
            <p:cNvSpPr txBox="1">
              <a:spLocks noChangeArrowheads="1"/>
            </p:cNvSpPr>
            <p:nvPr/>
          </p:nvSpPr>
          <p:spPr bwMode="auto">
            <a:xfrm>
              <a:off x="1647153" y="3187385"/>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52500" name="Line 167"/>
          <p:cNvSpPr>
            <a:spLocks noChangeShapeType="1"/>
          </p:cNvSpPr>
          <p:nvPr/>
        </p:nvSpPr>
        <p:spPr bwMode="auto">
          <a:xfrm>
            <a:off x="2136583" y="2670176"/>
            <a:ext cx="440153" cy="326776"/>
          </a:xfrm>
          <a:prstGeom prst="line"/>
          <a:noFill/>
          <a:ln w="76200">
            <a:solidFill>
              <a:srgbClr val="FF0000">
                <a:alpha val="80000"/>
              </a:srgbClr>
            </a:solidFill>
            <a:round/>
            <a:headEnd type="none"/>
            <a:tailEnd type="triangle" w="med" len="me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01" name="Text Box 5"/>
          <p:cNvSpPr txBox="1">
            <a:spLocks noChangeArrowheads="1"/>
          </p:cNvSpPr>
          <p:nvPr/>
        </p:nvSpPr>
        <p:spPr bwMode="auto">
          <a:xfrm>
            <a:off x="842391" y="4365104"/>
            <a:ext cx="8647113" cy="1815882"/>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zh-CN" dirty="0" sz="2800" kumimoji="0" lang="zh-CN" smtClean="0">
                <a:solidFill>
                  <a:srgbClr val="000099"/>
                </a:solidFill>
                <a:latin typeface="Arial" panose="020B0604020202020204" pitchFamily="34" charset="0"/>
                <a:ea typeface="黑体" panose="02010609060101010101" pitchFamily="2" charset="-122"/>
              </a:rPr>
              <a:t>发送</a:t>
            </a:r>
            <a:r>
              <a:rPr altLang="zh-CN" dirty="0" sz="2800" kumimoji="0" lang="zh-CN">
                <a:solidFill>
                  <a:srgbClr val="000099"/>
                </a:solidFill>
                <a:latin typeface="Arial" panose="020B0604020202020204" pitchFamily="34" charset="0"/>
                <a:ea typeface="黑体" panose="02010609060101010101" pitchFamily="2" charset="-122"/>
              </a:rPr>
              <a:t>方每收到一个对新报文段的</a:t>
            </a:r>
            <a:r>
              <a:rPr altLang="zh-CN" dirty="0" sz="2800" kumimoji="0" lang="zh-CN" smtClean="0">
                <a:solidFill>
                  <a:srgbClr val="000099"/>
                </a:solidFill>
                <a:latin typeface="Arial" panose="020B0604020202020204" pitchFamily="34" charset="0"/>
                <a:ea typeface="黑体" panose="02010609060101010101" pitchFamily="2" charset="-122"/>
              </a:rPr>
              <a:t>确认</a:t>
            </a:r>
            <a:r>
              <a:rPr altLang="zh-CN" dirty="0" sz="2800" kumimoji="0" lang="en-US" smtClean="0">
                <a:solidFill>
                  <a:srgbClr val="000099"/>
                </a:solidFill>
                <a:latin typeface="Arial" panose="020B0604020202020204" pitchFamily="34" charset="0"/>
                <a:ea typeface="黑体" panose="02010609060101010101" pitchFamily="2" charset="-122"/>
              </a:rPr>
              <a:t> ACK</a:t>
            </a:r>
            <a:r>
              <a:rPr altLang="zh-CN" dirty="0" sz="2800" kumimoji="0" lang="zh-CN">
                <a:solidFill>
                  <a:srgbClr val="000099"/>
                </a:solidFill>
                <a:latin typeface="Arial" panose="020B0604020202020204" pitchFamily="34" charset="0"/>
                <a:ea typeface="黑体" panose="02010609060101010101" pitchFamily="2" charset="-122"/>
              </a:rPr>
              <a:t>，就把拥塞窗口值</a:t>
            </a:r>
            <a:r>
              <a:rPr altLang="zh-CN" dirty="0" sz="2800" kumimoji="0" lang="zh-CN" smtClean="0">
                <a:solidFill>
                  <a:srgbClr val="000099"/>
                </a:solidFill>
                <a:latin typeface="Arial" panose="020B0604020202020204" pitchFamily="34" charset="0"/>
                <a:ea typeface="黑体" panose="02010609060101010101" pitchFamily="2" charset="-122"/>
              </a:rPr>
              <a:t>加</a:t>
            </a:r>
            <a:r>
              <a:rPr altLang="zh-CN" dirty="0" sz="2800" kumimoji="0" lang="en-US" smtClean="0">
                <a:solidFill>
                  <a:srgbClr val="000099"/>
                </a:solidFill>
                <a:latin typeface="Arial" panose="020B0604020202020204" pitchFamily="34" charset="0"/>
                <a:ea typeface="黑体" panose="02010609060101010101" pitchFamily="2" charset="-122"/>
              </a:rPr>
              <a:t> 1</a:t>
            </a:r>
            <a:r>
              <a:rPr altLang="zh-CN" dirty="0" sz="2800" kumimoji="0" lang="zh-CN">
                <a:solidFill>
                  <a:srgbClr val="000099"/>
                </a:solidFill>
                <a:latin typeface="Arial" panose="020B0604020202020204" pitchFamily="34" charset="0"/>
                <a:ea typeface="黑体" panose="02010609060101010101" pitchFamily="2" charset="-122"/>
              </a:rPr>
              <a:t>，然后开始下一轮的传输（请注意</a:t>
            </a:r>
            <a:r>
              <a:rPr altLang="zh-CN" dirty="0" sz="2800" kumimoji="0" lang="zh-CN" smtClean="0">
                <a:solidFill>
                  <a:srgbClr val="000099"/>
                </a:solidFill>
                <a:latin typeface="Arial" panose="020B0604020202020204" pitchFamily="34" charset="0"/>
                <a:ea typeface="黑体" panose="02010609060101010101" pitchFamily="2" charset="-122"/>
              </a:rPr>
              <a:t>，横坐标</a:t>
            </a:r>
            <a:r>
              <a:rPr altLang="zh-CN" dirty="0" sz="2800" kumimoji="0" lang="zh-CN">
                <a:solidFill>
                  <a:srgbClr val="000099"/>
                </a:solidFill>
                <a:latin typeface="Arial" panose="020B0604020202020204" pitchFamily="34" charset="0"/>
                <a:ea typeface="黑体" panose="02010609060101010101" pitchFamily="2" charset="-122"/>
              </a:rPr>
              <a:t>是传输轮次，不是时间）。因此拥塞</a:t>
            </a:r>
            <a:r>
              <a:rPr altLang="zh-CN" dirty="0" sz="2800" kumimoji="0" lang="zh-CN" smtClean="0">
                <a:solidFill>
                  <a:srgbClr val="000099"/>
                </a:solidFill>
                <a:latin typeface="Arial" panose="020B0604020202020204" pitchFamily="34" charset="0"/>
                <a:ea typeface="黑体" panose="02010609060101010101" pitchFamily="2" charset="-122"/>
              </a:rPr>
              <a:t>窗口</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err="1" smtClean="0">
                <a:solidFill>
                  <a:srgbClr val="000099"/>
                </a:solidFill>
                <a:latin typeface="Arial" panose="020B0604020202020204" pitchFamily="34" charset="0"/>
                <a:ea typeface="黑体" panose="02010609060101010101" pitchFamily="2" charset="-122"/>
              </a:rPr>
              <a:t>cwnd</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zh-CN" smtClean="0">
                <a:solidFill>
                  <a:srgbClr val="000099"/>
                </a:solidFill>
                <a:latin typeface="Arial" panose="020B0604020202020204" pitchFamily="34" charset="0"/>
                <a:ea typeface="黑体" panose="02010609060101010101" pitchFamily="2" charset="-122"/>
              </a:rPr>
              <a:t>随着</a:t>
            </a:r>
            <a:r>
              <a:rPr altLang="zh-CN" dirty="0" sz="2800" kumimoji="0" lang="zh-CN">
                <a:solidFill>
                  <a:srgbClr val="000099"/>
                </a:solidFill>
                <a:latin typeface="Arial" panose="020B0604020202020204" pitchFamily="34" charset="0"/>
                <a:ea typeface="黑体" panose="02010609060101010101" pitchFamily="2" charset="-122"/>
              </a:rPr>
              <a:t>传输轮次按指数规律增长。</a:t>
            </a:r>
            <a:endParaRPr altLang="en-US" dirty="0" sz="2800" kumimoji="0" lang="zh-CN">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618" name=""/>
        <p:cNvGrpSpPr/>
        <p:nvPr/>
      </p:nvGrpSpPr>
      <p:grpSpPr>
        <a:xfrm>
          <a:off x="0" y="0"/>
          <a:ext cx="0" cy="0"/>
          <a:chOff x="0" y="0"/>
          <a:chExt cx="0" cy="0"/>
        </a:xfrm>
      </p:grpSpPr>
      <p:sp>
        <p:nvSpPr>
          <p:cNvPr id="1052505"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619" name="组合 2"/>
          <p:cNvGrpSpPr/>
          <p:nvPr/>
        </p:nvGrpSpPr>
        <p:grpSpPr>
          <a:xfrm>
            <a:off x="272479" y="836711"/>
            <a:ext cx="9536759" cy="3321087"/>
            <a:chOff x="272479" y="836711"/>
            <a:chExt cx="9536759" cy="3321087"/>
          </a:xfrm>
        </p:grpSpPr>
        <p:sp>
          <p:nvSpPr>
            <p:cNvPr id="1052506" name="Text Box 140"/>
            <p:cNvSpPr txBox="1">
              <a:spLocks noChangeArrowheads="1"/>
            </p:cNvSpPr>
            <p:nvPr/>
          </p:nvSpPr>
          <p:spPr bwMode="auto">
            <a:xfrm>
              <a:off x="4863078" y="985683"/>
              <a:ext cx="1157000" cy="40011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507" name="Line 2"/>
            <p:cNvSpPr>
              <a:spLocks noChangeShapeType="1"/>
            </p:cNvSpPr>
            <p:nvPr/>
          </p:nvSpPr>
          <p:spPr bwMode="auto">
            <a:xfrm flipV="1">
              <a:off x="1920153" y="3803111"/>
              <a:ext cx="6358624" cy="5046"/>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08" name="Line 3"/>
            <p:cNvSpPr>
              <a:spLocks noChangeShapeType="1"/>
            </p:cNvSpPr>
            <p:nvPr/>
          </p:nvSpPr>
          <p:spPr bwMode="auto">
            <a:xfrm>
              <a:off x="1918528" y="1177019"/>
              <a:ext cx="1626" cy="2631138"/>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09" name="Line 4"/>
            <p:cNvSpPr>
              <a:spLocks noChangeShapeType="1"/>
            </p:cNvSpPr>
            <p:nvPr/>
          </p:nvSpPr>
          <p:spPr bwMode="auto">
            <a:xfrm>
              <a:off x="2154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10" name="Line 5"/>
            <p:cNvSpPr>
              <a:spLocks noChangeShapeType="1"/>
            </p:cNvSpPr>
            <p:nvPr/>
          </p:nvSpPr>
          <p:spPr bwMode="auto">
            <a:xfrm>
              <a:off x="238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11" name="Line 6"/>
            <p:cNvSpPr>
              <a:spLocks noChangeShapeType="1"/>
            </p:cNvSpPr>
            <p:nvPr/>
          </p:nvSpPr>
          <p:spPr bwMode="auto">
            <a:xfrm>
              <a:off x="262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12" name="Line 7"/>
            <p:cNvSpPr>
              <a:spLocks noChangeShapeType="1"/>
            </p:cNvSpPr>
            <p:nvPr/>
          </p:nvSpPr>
          <p:spPr bwMode="auto">
            <a:xfrm>
              <a:off x="285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13" name="Line 8"/>
            <p:cNvSpPr>
              <a:spLocks noChangeShapeType="1"/>
            </p:cNvSpPr>
            <p:nvPr/>
          </p:nvSpPr>
          <p:spPr bwMode="auto">
            <a:xfrm>
              <a:off x="309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14" name="Line 9"/>
            <p:cNvSpPr>
              <a:spLocks noChangeShapeType="1"/>
            </p:cNvSpPr>
            <p:nvPr/>
          </p:nvSpPr>
          <p:spPr bwMode="auto">
            <a:xfrm>
              <a:off x="332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15" name="Line 10"/>
            <p:cNvSpPr>
              <a:spLocks noChangeShapeType="1"/>
            </p:cNvSpPr>
            <p:nvPr/>
          </p:nvSpPr>
          <p:spPr bwMode="auto">
            <a:xfrm>
              <a:off x="355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16" name="Line 11"/>
            <p:cNvSpPr>
              <a:spLocks noChangeShapeType="1"/>
            </p:cNvSpPr>
            <p:nvPr/>
          </p:nvSpPr>
          <p:spPr bwMode="auto">
            <a:xfrm>
              <a:off x="379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17" name="Line 12"/>
            <p:cNvSpPr>
              <a:spLocks noChangeShapeType="1"/>
            </p:cNvSpPr>
            <p:nvPr/>
          </p:nvSpPr>
          <p:spPr bwMode="auto">
            <a:xfrm>
              <a:off x="402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18" name="Line 13"/>
            <p:cNvSpPr>
              <a:spLocks noChangeShapeType="1"/>
            </p:cNvSpPr>
            <p:nvPr/>
          </p:nvSpPr>
          <p:spPr bwMode="auto">
            <a:xfrm>
              <a:off x="426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19" name="Line 14"/>
            <p:cNvSpPr>
              <a:spLocks noChangeShapeType="1"/>
            </p:cNvSpPr>
            <p:nvPr/>
          </p:nvSpPr>
          <p:spPr bwMode="auto">
            <a:xfrm>
              <a:off x="449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20" name="Line 15"/>
            <p:cNvSpPr>
              <a:spLocks noChangeShapeType="1"/>
            </p:cNvSpPr>
            <p:nvPr/>
          </p:nvSpPr>
          <p:spPr bwMode="auto">
            <a:xfrm>
              <a:off x="472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21" name="Line 16"/>
            <p:cNvSpPr>
              <a:spLocks noChangeShapeType="1"/>
            </p:cNvSpPr>
            <p:nvPr/>
          </p:nvSpPr>
          <p:spPr bwMode="auto">
            <a:xfrm>
              <a:off x="496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22" name="Line 17"/>
            <p:cNvSpPr>
              <a:spLocks noChangeShapeType="1"/>
            </p:cNvSpPr>
            <p:nvPr/>
          </p:nvSpPr>
          <p:spPr bwMode="auto">
            <a:xfrm>
              <a:off x="5196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23" name="Line 18"/>
            <p:cNvSpPr>
              <a:spLocks noChangeShapeType="1"/>
            </p:cNvSpPr>
            <p:nvPr/>
          </p:nvSpPr>
          <p:spPr bwMode="auto">
            <a:xfrm>
              <a:off x="543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24" name="Line 19"/>
            <p:cNvSpPr>
              <a:spLocks noChangeShapeType="1"/>
            </p:cNvSpPr>
            <p:nvPr/>
          </p:nvSpPr>
          <p:spPr bwMode="auto">
            <a:xfrm>
              <a:off x="566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25" name="Line 20"/>
            <p:cNvSpPr>
              <a:spLocks noChangeShapeType="1"/>
            </p:cNvSpPr>
            <p:nvPr/>
          </p:nvSpPr>
          <p:spPr bwMode="auto">
            <a:xfrm>
              <a:off x="589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26" name="Line 21"/>
            <p:cNvSpPr>
              <a:spLocks noChangeShapeType="1"/>
            </p:cNvSpPr>
            <p:nvPr/>
          </p:nvSpPr>
          <p:spPr bwMode="auto">
            <a:xfrm>
              <a:off x="613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27" name="Line 22"/>
            <p:cNvSpPr>
              <a:spLocks noChangeShapeType="1"/>
            </p:cNvSpPr>
            <p:nvPr/>
          </p:nvSpPr>
          <p:spPr bwMode="auto">
            <a:xfrm>
              <a:off x="636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28" name="Line 23"/>
            <p:cNvSpPr>
              <a:spLocks noChangeShapeType="1"/>
            </p:cNvSpPr>
            <p:nvPr/>
          </p:nvSpPr>
          <p:spPr bwMode="auto">
            <a:xfrm>
              <a:off x="660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29" name="Line 24"/>
            <p:cNvSpPr>
              <a:spLocks noChangeShapeType="1"/>
            </p:cNvSpPr>
            <p:nvPr/>
          </p:nvSpPr>
          <p:spPr bwMode="auto">
            <a:xfrm>
              <a:off x="683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30" name="Line 25"/>
            <p:cNvSpPr>
              <a:spLocks noChangeShapeType="1"/>
            </p:cNvSpPr>
            <p:nvPr/>
          </p:nvSpPr>
          <p:spPr bwMode="auto">
            <a:xfrm>
              <a:off x="7068152"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31" name="Line 40"/>
            <p:cNvSpPr>
              <a:spLocks noChangeShapeType="1"/>
            </p:cNvSpPr>
            <p:nvPr/>
          </p:nvSpPr>
          <p:spPr bwMode="auto">
            <a:xfrm>
              <a:off x="1920153" y="340440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32" name="Line 41"/>
            <p:cNvSpPr>
              <a:spLocks noChangeShapeType="1"/>
            </p:cNvSpPr>
            <p:nvPr/>
          </p:nvSpPr>
          <p:spPr bwMode="auto">
            <a:xfrm>
              <a:off x="1920153" y="300064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33" name="Line 42"/>
            <p:cNvSpPr>
              <a:spLocks noChangeShapeType="1"/>
            </p:cNvSpPr>
            <p:nvPr/>
          </p:nvSpPr>
          <p:spPr bwMode="auto">
            <a:xfrm>
              <a:off x="1920153" y="259689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34" name="Line 43"/>
            <p:cNvSpPr>
              <a:spLocks noChangeShapeType="1"/>
            </p:cNvSpPr>
            <p:nvPr/>
          </p:nvSpPr>
          <p:spPr bwMode="auto">
            <a:xfrm>
              <a:off x="1920153" y="219313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35" name="Line 44"/>
            <p:cNvSpPr>
              <a:spLocks noChangeShapeType="1"/>
            </p:cNvSpPr>
            <p:nvPr/>
          </p:nvSpPr>
          <p:spPr bwMode="auto">
            <a:xfrm>
              <a:off x="1920153" y="178938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36" name="Line 45"/>
            <p:cNvSpPr>
              <a:spLocks noChangeShapeType="1"/>
            </p:cNvSpPr>
            <p:nvPr/>
          </p:nvSpPr>
          <p:spPr bwMode="auto">
            <a:xfrm>
              <a:off x="1920153" y="1385626"/>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37" name="Text Box 77"/>
            <p:cNvSpPr txBox="1">
              <a:spLocks noChangeArrowheads="1"/>
            </p:cNvSpPr>
            <p:nvPr/>
          </p:nvSpPr>
          <p:spPr bwMode="auto">
            <a:xfrm>
              <a:off x="2241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38" name="Text Box 78"/>
            <p:cNvSpPr txBox="1">
              <a:spLocks noChangeArrowheads="1"/>
            </p:cNvSpPr>
            <p:nvPr/>
          </p:nvSpPr>
          <p:spPr bwMode="auto">
            <a:xfrm>
              <a:off x="2709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39" name="Text Box 79"/>
            <p:cNvSpPr txBox="1">
              <a:spLocks noChangeArrowheads="1"/>
            </p:cNvSpPr>
            <p:nvPr/>
          </p:nvSpPr>
          <p:spPr bwMode="auto">
            <a:xfrm>
              <a:off x="3177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40" name="Text Box 80"/>
            <p:cNvSpPr txBox="1">
              <a:spLocks noChangeArrowheads="1"/>
            </p:cNvSpPr>
            <p:nvPr/>
          </p:nvSpPr>
          <p:spPr bwMode="auto">
            <a:xfrm>
              <a:off x="3658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41" name="Text Box 81"/>
            <p:cNvSpPr txBox="1">
              <a:spLocks noChangeArrowheads="1"/>
            </p:cNvSpPr>
            <p:nvPr/>
          </p:nvSpPr>
          <p:spPr bwMode="auto">
            <a:xfrm>
              <a:off x="4048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42" name="Text Box 82"/>
            <p:cNvSpPr txBox="1">
              <a:spLocks noChangeArrowheads="1"/>
            </p:cNvSpPr>
            <p:nvPr/>
          </p:nvSpPr>
          <p:spPr bwMode="auto">
            <a:xfrm>
              <a:off x="455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43" name="Text Box 83"/>
            <p:cNvSpPr txBox="1">
              <a:spLocks noChangeArrowheads="1"/>
            </p:cNvSpPr>
            <p:nvPr/>
          </p:nvSpPr>
          <p:spPr bwMode="auto">
            <a:xfrm>
              <a:off x="4997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44" name="Text Box 84"/>
            <p:cNvSpPr txBox="1">
              <a:spLocks noChangeArrowheads="1"/>
            </p:cNvSpPr>
            <p:nvPr/>
          </p:nvSpPr>
          <p:spPr bwMode="auto">
            <a:xfrm>
              <a:off x="546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45" name="Text Box 85"/>
            <p:cNvSpPr txBox="1">
              <a:spLocks noChangeArrowheads="1"/>
            </p:cNvSpPr>
            <p:nvPr/>
          </p:nvSpPr>
          <p:spPr bwMode="auto">
            <a:xfrm>
              <a:off x="5950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46" name="Text Box 86"/>
            <p:cNvSpPr txBox="1">
              <a:spLocks noChangeArrowheads="1"/>
            </p:cNvSpPr>
            <p:nvPr/>
          </p:nvSpPr>
          <p:spPr bwMode="auto">
            <a:xfrm>
              <a:off x="6418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47" name="Text Box 87"/>
            <p:cNvSpPr txBox="1">
              <a:spLocks noChangeArrowheads="1"/>
            </p:cNvSpPr>
            <p:nvPr/>
          </p:nvSpPr>
          <p:spPr bwMode="auto">
            <a:xfrm>
              <a:off x="6873153" y="3757688"/>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48" name="Text Box 89"/>
            <p:cNvSpPr txBox="1">
              <a:spLocks noChangeArrowheads="1"/>
            </p:cNvSpPr>
            <p:nvPr/>
          </p:nvSpPr>
          <p:spPr bwMode="auto">
            <a:xfrm>
              <a:off x="1812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49" name="Text Box 90"/>
            <p:cNvSpPr txBox="1">
              <a:spLocks noChangeArrowheads="1"/>
            </p:cNvSpPr>
            <p:nvPr/>
          </p:nvSpPr>
          <p:spPr bwMode="auto">
            <a:xfrm>
              <a:off x="1647153" y="3591140"/>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50" name="Text Box 92"/>
            <p:cNvSpPr txBox="1">
              <a:spLocks noChangeArrowheads="1"/>
            </p:cNvSpPr>
            <p:nvPr/>
          </p:nvSpPr>
          <p:spPr bwMode="auto">
            <a:xfrm>
              <a:off x="1647153" y="2797088"/>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51" name="Text Box 93"/>
            <p:cNvSpPr txBox="1">
              <a:spLocks noChangeArrowheads="1"/>
            </p:cNvSpPr>
            <p:nvPr/>
          </p:nvSpPr>
          <p:spPr bwMode="auto">
            <a:xfrm>
              <a:off x="1530153" y="2406791"/>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52" name="Text Box 94"/>
            <p:cNvSpPr txBox="1">
              <a:spLocks noChangeArrowheads="1"/>
            </p:cNvSpPr>
            <p:nvPr/>
          </p:nvSpPr>
          <p:spPr bwMode="auto">
            <a:xfrm>
              <a:off x="1530153" y="201649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53" name="Text Box 95"/>
            <p:cNvSpPr txBox="1">
              <a:spLocks noChangeArrowheads="1"/>
            </p:cNvSpPr>
            <p:nvPr/>
          </p:nvSpPr>
          <p:spPr bwMode="auto">
            <a:xfrm>
              <a:off x="1530153" y="1612739"/>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54" name="Text Box 96"/>
            <p:cNvSpPr txBox="1">
              <a:spLocks noChangeArrowheads="1"/>
            </p:cNvSpPr>
            <p:nvPr/>
          </p:nvSpPr>
          <p:spPr bwMode="auto">
            <a:xfrm>
              <a:off x="1530153" y="120898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55" name="Oval 102"/>
            <p:cNvSpPr>
              <a:spLocks noChangeArrowheads="1"/>
            </p:cNvSpPr>
            <p:nvPr/>
          </p:nvSpPr>
          <p:spPr bwMode="auto">
            <a:xfrm>
              <a:off x="2573403" y="296027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56" name="Oval 103"/>
            <p:cNvSpPr>
              <a:spLocks noChangeArrowheads="1"/>
            </p:cNvSpPr>
            <p:nvPr/>
          </p:nvSpPr>
          <p:spPr bwMode="auto">
            <a:xfrm>
              <a:off x="2339403" y="336402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57" name="Oval 104"/>
            <p:cNvSpPr>
              <a:spLocks noChangeArrowheads="1"/>
            </p:cNvSpPr>
            <p:nvPr/>
          </p:nvSpPr>
          <p:spPr bwMode="auto">
            <a:xfrm>
              <a:off x="1881153" y="36264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58" name="Oval 105"/>
            <p:cNvSpPr>
              <a:spLocks noChangeArrowheads="1"/>
            </p:cNvSpPr>
            <p:nvPr/>
          </p:nvSpPr>
          <p:spPr bwMode="auto">
            <a:xfrm>
              <a:off x="2095653" y="355581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59" name="Oval 106"/>
            <p:cNvSpPr>
              <a:spLocks noChangeArrowheads="1"/>
            </p:cNvSpPr>
            <p:nvPr/>
          </p:nvSpPr>
          <p:spPr bwMode="auto">
            <a:xfrm>
              <a:off x="2807403" y="214939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60" name="Oval 107"/>
            <p:cNvSpPr>
              <a:spLocks noChangeArrowheads="1"/>
            </p:cNvSpPr>
            <p:nvPr/>
          </p:nvSpPr>
          <p:spPr bwMode="auto">
            <a:xfrm>
              <a:off x="3041403" y="204172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61" name="Oval 108"/>
            <p:cNvSpPr>
              <a:spLocks noChangeArrowheads="1"/>
            </p:cNvSpPr>
            <p:nvPr/>
          </p:nvSpPr>
          <p:spPr bwMode="auto">
            <a:xfrm>
              <a:off x="3275403" y="19458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62" name="Oval 109"/>
            <p:cNvSpPr>
              <a:spLocks noChangeArrowheads="1"/>
            </p:cNvSpPr>
            <p:nvPr/>
          </p:nvSpPr>
          <p:spPr bwMode="auto">
            <a:xfrm>
              <a:off x="3748277" y="17439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63" name="Oval 110"/>
            <p:cNvSpPr>
              <a:spLocks noChangeArrowheads="1"/>
            </p:cNvSpPr>
            <p:nvPr/>
          </p:nvSpPr>
          <p:spPr bwMode="auto">
            <a:xfrm>
              <a:off x="3509403" y="184489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64" name="Oval 113"/>
            <p:cNvSpPr>
              <a:spLocks noChangeArrowheads="1"/>
            </p:cNvSpPr>
            <p:nvPr/>
          </p:nvSpPr>
          <p:spPr bwMode="auto">
            <a:xfrm>
              <a:off x="3982277" y="164302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65" name="Oval 114"/>
            <p:cNvSpPr>
              <a:spLocks noChangeArrowheads="1"/>
            </p:cNvSpPr>
            <p:nvPr/>
          </p:nvSpPr>
          <p:spPr bwMode="auto">
            <a:xfrm>
              <a:off x="4211403" y="154712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66" name="Oval 116"/>
            <p:cNvSpPr>
              <a:spLocks noChangeArrowheads="1"/>
            </p:cNvSpPr>
            <p:nvPr/>
          </p:nvSpPr>
          <p:spPr bwMode="auto">
            <a:xfrm>
              <a:off x="4674527" y="133011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67" name="Oval 117"/>
            <p:cNvSpPr>
              <a:spLocks noChangeArrowheads="1"/>
            </p:cNvSpPr>
            <p:nvPr/>
          </p:nvSpPr>
          <p:spPr bwMode="auto">
            <a:xfrm>
              <a:off x="4445403" y="1431049"/>
              <a:ext cx="91000" cy="9421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69" name="Text Box 134"/>
            <p:cNvSpPr txBox="1">
              <a:spLocks noChangeArrowheads="1"/>
            </p:cNvSpPr>
            <p:nvPr/>
          </p:nvSpPr>
          <p:spPr bwMode="auto">
            <a:xfrm>
              <a:off x="8280402" y="359618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70" name="Text Box 135"/>
            <p:cNvSpPr txBox="1">
              <a:spLocks noChangeArrowheads="1"/>
            </p:cNvSpPr>
            <p:nvPr/>
          </p:nvSpPr>
          <p:spPr bwMode="auto">
            <a:xfrm>
              <a:off x="966278" y="836711"/>
              <a:ext cx="1930337"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71" name="Text Box 140"/>
            <p:cNvSpPr txBox="1">
              <a:spLocks noChangeArrowheads="1"/>
            </p:cNvSpPr>
            <p:nvPr/>
          </p:nvSpPr>
          <p:spPr bwMode="auto">
            <a:xfrm>
              <a:off x="7049973" y="1815231"/>
              <a:ext cx="1181374" cy="40011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572" name="Rectangle 160"/>
            <p:cNvSpPr>
              <a:spLocks noChangeArrowheads="1"/>
            </p:cNvSpPr>
            <p:nvPr/>
          </p:nvSpPr>
          <p:spPr bwMode="auto">
            <a:xfrm>
              <a:off x="1998153" y="1304875"/>
              <a:ext cx="195000" cy="215336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73" name="Line 156"/>
            <p:cNvSpPr>
              <a:spLocks noChangeShapeType="1"/>
            </p:cNvSpPr>
            <p:nvPr/>
          </p:nvSpPr>
          <p:spPr bwMode="auto">
            <a:xfrm>
              <a:off x="1998153" y="2193137"/>
              <a:ext cx="858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74" name="Line 146"/>
            <p:cNvSpPr>
              <a:spLocks noChangeShapeType="1"/>
            </p:cNvSpPr>
            <p:nvPr/>
          </p:nvSpPr>
          <p:spPr bwMode="auto">
            <a:xfrm flipV="1">
              <a:off x="1998153" y="1378897"/>
              <a:ext cx="2743000" cy="6729"/>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75" name="Rectangle 162"/>
            <p:cNvSpPr>
              <a:spLocks noChangeArrowheads="1"/>
            </p:cNvSpPr>
            <p:nvPr/>
          </p:nvSpPr>
          <p:spPr bwMode="auto">
            <a:xfrm>
              <a:off x="5352153" y="3565904"/>
              <a:ext cx="1480374" cy="161502"/>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76" name="Text Box 203"/>
            <p:cNvSpPr txBox="1">
              <a:spLocks noChangeArrowheads="1"/>
            </p:cNvSpPr>
            <p:nvPr/>
          </p:nvSpPr>
          <p:spPr bwMode="auto">
            <a:xfrm>
              <a:off x="8170649" y="1977696"/>
              <a:ext cx="1638589" cy="83099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2577" name="Text Box 205"/>
            <p:cNvSpPr txBox="1">
              <a:spLocks noChangeArrowheads="1"/>
            </p:cNvSpPr>
            <p:nvPr/>
          </p:nvSpPr>
          <p:spPr bwMode="auto">
            <a:xfrm>
              <a:off x="272479" y="1918920"/>
              <a:ext cx="1281120" cy="707886"/>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2578" name="Line 215"/>
            <p:cNvSpPr>
              <a:spLocks noChangeShapeType="1"/>
            </p:cNvSpPr>
            <p:nvPr/>
          </p:nvSpPr>
          <p:spPr bwMode="auto">
            <a:xfrm flipV="1">
              <a:off x="1413153" y="2223418"/>
              <a:ext cx="219374"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79" name="Text Box 206"/>
            <p:cNvSpPr txBox="1">
              <a:spLocks noChangeArrowheads="1"/>
            </p:cNvSpPr>
            <p:nvPr/>
          </p:nvSpPr>
          <p:spPr bwMode="auto">
            <a:xfrm rot="20245475">
              <a:off x="6948778" y="2393474"/>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80" name="Oval 125"/>
            <p:cNvSpPr>
              <a:spLocks noChangeArrowheads="1"/>
            </p:cNvSpPr>
            <p:nvPr/>
          </p:nvSpPr>
          <p:spPr bwMode="auto">
            <a:xfrm>
              <a:off x="5147403" y="354067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81" name="Oval 126"/>
            <p:cNvSpPr>
              <a:spLocks noChangeArrowheads="1"/>
            </p:cNvSpPr>
            <p:nvPr/>
          </p:nvSpPr>
          <p:spPr bwMode="auto">
            <a:xfrm>
              <a:off x="5383027" y="334383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82" name="Oval 127"/>
            <p:cNvSpPr>
              <a:spLocks noChangeArrowheads="1"/>
            </p:cNvSpPr>
            <p:nvPr/>
          </p:nvSpPr>
          <p:spPr bwMode="auto">
            <a:xfrm>
              <a:off x="4903653" y="361637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83" name="Oval 128"/>
            <p:cNvSpPr>
              <a:spLocks noChangeArrowheads="1"/>
            </p:cNvSpPr>
            <p:nvPr/>
          </p:nvSpPr>
          <p:spPr bwMode="auto">
            <a:xfrm>
              <a:off x="5623527" y="295354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84" name="Oval 129"/>
            <p:cNvSpPr>
              <a:spLocks noChangeArrowheads="1"/>
            </p:cNvSpPr>
            <p:nvPr/>
          </p:nvSpPr>
          <p:spPr bwMode="auto">
            <a:xfrm>
              <a:off x="6106153" y="24404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85" name="Oval 130"/>
            <p:cNvSpPr>
              <a:spLocks noChangeArrowheads="1"/>
            </p:cNvSpPr>
            <p:nvPr/>
          </p:nvSpPr>
          <p:spPr bwMode="auto">
            <a:xfrm>
              <a:off x="6795153" y="214771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86" name="Oval 131"/>
            <p:cNvSpPr>
              <a:spLocks noChangeArrowheads="1"/>
            </p:cNvSpPr>
            <p:nvPr/>
          </p:nvSpPr>
          <p:spPr bwMode="auto">
            <a:xfrm>
              <a:off x="6335277" y="233445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87" name="Oval 132"/>
            <p:cNvSpPr>
              <a:spLocks noChangeArrowheads="1"/>
            </p:cNvSpPr>
            <p:nvPr/>
          </p:nvSpPr>
          <p:spPr bwMode="auto">
            <a:xfrm>
              <a:off x="6569277" y="22385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88" name="Line 147"/>
            <p:cNvSpPr>
              <a:spLocks noChangeShapeType="1"/>
            </p:cNvSpPr>
            <p:nvPr/>
          </p:nvSpPr>
          <p:spPr bwMode="auto">
            <a:xfrm rot="10800000">
              <a:off x="2016028" y="2595210"/>
              <a:ext cx="4134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82" name="直接连接符 115"/>
            <p:cNvCxnSpPr>
              <a:cxnSpLocks noChangeShapeType="1"/>
            </p:cNvCxnSpPr>
            <p:nvPr/>
          </p:nvCxnSpPr>
          <p:spPr bwMode="auto">
            <a:xfrm>
              <a:off x="4728153" y="1375532"/>
              <a:ext cx="234000" cy="2266077"/>
            </a:xfrm>
            <a:prstGeom prst="line"/>
            <a:noFill/>
            <a:ln w="28575" algn="ctr">
              <a:solidFill>
                <a:srgbClr val="0000FF"/>
              </a:solidFill>
              <a:round/>
            </a:ln>
          </p:spPr>
        </p:cxnSp>
        <p:sp>
          <p:nvSpPr>
            <p:cNvPr id="1052589" name="Rectangle 161"/>
            <p:cNvSpPr>
              <a:spLocks noChangeArrowheads="1"/>
            </p:cNvSpPr>
            <p:nvPr/>
          </p:nvSpPr>
          <p:spPr bwMode="auto">
            <a:xfrm>
              <a:off x="2555757" y="1801158"/>
              <a:ext cx="442000" cy="368426"/>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2590" name="Oval 129"/>
            <p:cNvSpPr>
              <a:spLocks noChangeArrowheads="1"/>
            </p:cNvSpPr>
            <p:nvPr/>
          </p:nvSpPr>
          <p:spPr bwMode="auto">
            <a:xfrm>
              <a:off x="5868903" y="254978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91"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92" name="Rectangle 161"/>
            <p:cNvSpPr>
              <a:spLocks noChangeArrowheads="1"/>
            </p:cNvSpPr>
            <p:nvPr/>
          </p:nvSpPr>
          <p:spPr bwMode="auto">
            <a:xfrm>
              <a:off x="4545899" y="1021117"/>
              <a:ext cx="367250" cy="30618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783" name="直接连接符 119"/>
            <p:cNvCxnSpPr>
              <a:cxnSpLocks noChangeShapeType="1"/>
            </p:cNvCxnSpPr>
            <p:nvPr/>
          </p:nvCxnSpPr>
          <p:spPr bwMode="auto">
            <a:xfrm flipH="1">
              <a:off x="7064902" y="3022518"/>
              <a:ext cx="1624" cy="694795"/>
            </a:xfrm>
            <a:prstGeom prst="line"/>
            <a:noFill/>
            <a:ln w="19050" algn="ctr">
              <a:solidFill>
                <a:srgbClr val="000000"/>
              </a:solidFill>
              <a:prstDash val="dash"/>
              <a:round/>
            </a:ln>
          </p:spPr>
        </p:cxnSp>
        <p:cxnSp>
          <p:nvCxnSpPr>
            <p:cNvPr id="3145784" name="直接连接符 121"/>
            <p:cNvCxnSpPr>
              <a:cxnSpLocks noChangeShapeType="1"/>
            </p:cNvCxnSpPr>
            <p:nvPr/>
          </p:nvCxnSpPr>
          <p:spPr bwMode="auto">
            <a:xfrm>
              <a:off x="2032278" y="3005695"/>
              <a:ext cx="5676125" cy="0"/>
            </a:xfrm>
            <a:prstGeom prst="line"/>
            <a:noFill/>
            <a:ln w="19050" algn="ctr">
              <a:solidFill>
                <a:srgbClr val="000000"/>
              </a:solidFill>
              <a:prstDash val="dash"/>
              <a:round/>
            </a:ln>
          </p:spPr>
        </p:cxnSp>
        <p:sp>
          <p:nvSpPr>
            <p:cNvPr id="1052593" name="Oval 130"/>
            <p:cNvSpPr>
              <a:spLocks noChangeArrowheads="1"/>
            </p:cNvSpPr>
            <p:nvPr/>
          </p:nvSpPr>
          <p:spPr bwMode="auto">
            <a:xfrm>
              <a:off x="7021027" y="296195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94" name="Line 24"/>
            <p:cNvSpPr>
              <a:spLocks noChangeShapeType="1"/>
            </p:cNvSpPr>
            <p:nvPr/>
          </p:nvSpPr>
          <p:spPr bwMode="auto">
            <a:xfrm>
              <a:off x="7532902" y="363992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95" name="Line 22"/>
            <p:cNvSpPr>
              <a:spLocks noChangeShapeType="1"/>
            </p:cNvSpPr>
            <p:nvPr/>
          </p:nvSpPr>
          <p:spPr bwMode="auto">
            <a:xfrm>
              <a:off x="7295652" y="3644974"/>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596" name="Text Box 87"/>
            <p:cNvSpPr txBox="1">
              <a:spLocks noChangeArrowheads="1"/>
            </p:cNvSpPr>
            <p:nvPr/>
          </p:nvSpPr>
          <p:spPr bwMode="auto">
            <a:xfrm>
              <a:off x="7311902" y="375432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97" name="Line 22"/>
            <p:cNvSpPr>
              <a:spLocks noChangeShapeType="1"/>
            </p:cNvSpPr>
            <p:nvPr/>
          </p:nvSpPr>
          <p:spPr bwMode="auto">
            <a:xfrm>
              <a:off x="7776652" y="3653385"/>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85" name="直接连接符 134"/>
            <p:cNvCxnSpPr>
              <a:cxnSpLocks noChangeShapeType="1"/>
              <a:stCxn id="1052591" idx="4"/>
              <a:endCxn id="1052593" idx="3"/>
            </p:cNvCxnSpPr>
            <p:nvPr/>
          </p:nvCxnSpPr>
          <p:spPr bwMode="auto">
            <a:xfrm>
              <a:off x="6856903" y="2181361"/>
              <a:ext cx="204750" cy="832745"/>
            </a:xfrm>
            <a:prstGeom prst="line"/>
            <a:noFill/>
            <a:ln w="28575" algn="ctr">
              <a:solidFill>
                <a:srgbClr val="0000FF"/>
              </a:solidFill>
              <a:round/>
            </a:ln>
          </p:spPr>
        </p:cxnSp>
        <p:sp>
          <p:nvSpPr>
            <p:cNvPr id="1052598" name="Text Box 206"/>
            <p:cNvSpPr txBox="1">
              <a:spLocks noChangeArrowheads="1"/>
            </p:cNvSpPr>
            <p:nvPr/>
          </p:nvSpPr>
          <p:spPr bwMode="auto">
            <a:xfrm rot="20070649">
              <a:off x="5809549" y="2010746"/>
              <a:ext cx="1114408" cy="3693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599" name="Text Box 206"/>
            <p:cNvSpPr txBox="1">
              <a:spLocks noChangeArrowheads="1"/>
            </p:cNvSpPr>
            <p:nvPr/>
          </p:nvSpPr>
          <p:spPr bwMode="auto">
            <a:xfrm rot="20205303">
              <a:off x="2990278" y="147156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00" name="TextBox 147"/>
            <p:cNvSpPr txBox="1">
              <a:spLocks noChangeArrowheads="1"/>
            </p:cNvSpPr>
            <p:nvPr/>
          </p:nvSpPr>
          <p:spPr bwMode="auto">
            <a:xfrm>
              <a:off x="5542277" y="2191455"/>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01" name="矩形 150"/>
            <p:cNvSpPr>
              <a:spLocks noChangeArrowheads="1"/>
            </p:cNvSpPr>
            <p:nvPr/>
          </p:nvSpPr>
          <p:spPr bwMode="auto">
            <a:xfrm>
              <a:off x="2298778" y="3596186"/>
              <a:ext cx="2575625" cy="126174"/>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02" name="TextBox 148"/>
            <p:cNvSpPr txBox="1">
              <a:spLocks noChangeArrowheads="1"/>
            </p:cNvSpPr>
            <p:nvPr/>
          </p:nvSpPr>
          <p:spPr bwMode="auto">
            <a:xfrm>
              <a:off x="6720403" y="176582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03" name="矩形 151"/>
            <p:cNvSpPr>
              <a:spLocks noChangeArrowheads="1"/>
            </p:cNvSpPr>
            <p:nvPr/>
          </p:nvSpPr>
          <p:spPr bwMode="auto">
            <a:xfrm>
              <a:off x="7237152" y="3596186"/>
              <a:ext cx="607750" cy="114397"/>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86" name="直接连接符 153"/>
            <p:cNvCxnSpPr>
              <a:cxnSpLocks noChangeShapeType="1"/>
            </p:cNvCxnSpPr>
            <p:nvPr/>
          </p:nvCxnSpPr>
          <p:spPr bwMode="auto">
            <a:xfrm flipV="1">
              <a:off x="5903027" y="2630538"/>
              <a:ext cx="11376" cy="1043034"/>
            </a:xfrm>
            <a:prstGeom prst="line"/>
            <a:noFill/>
            <a:ln w="19050" algn="ctr">
              <a:solidFill>
                <a:srgbClr val="000000"/>
              </a:solidFill>
              <a:prstDash val="dash"/>
              <a:round/>
            </a:ln>
          </p:spPr>
        </p:cxnSp>
        <p:cxnSp>
          <p:nvCxnSpPr>
            <p:cNvPr id="3145787" name="直接连接符 157"/>
            <p:cNvCxnSpPr>
              <a:cxnSpLocks noChangeShapeType="1"/>
            </p:cNvCxnSpPr>
            <p:nvPr/>
          </p:nvCxnSpPr>
          <p:spPr bwMode="auto">
            <a:xfrm flipV="1">
              <a:off x="6832527" y="2253700"/>
              <a:ext cx="11376" cy="1520811"/>
            </a:xfrm>
            <a:prstGeom prst="line"/>
            <a:noFill/>
            <a:ln w="19050" algn="ctr">
              <a:solidFill>
                <a:srgbClr val="000000"/>
              </a:solidFill>
              <a:prstDash val="dash"/>
              <a:round/>
            </a:ln>
          </p:spPr>
        </p:cxnSp>
        <p:cxnSp>
          <p:nvCxnSpPr>
            <p:cNvPr id="3145788" name="直接连接符 141"/>
            <p:cNvCxnSpPr>
              <a:cxnSpLocks noChangeShapeType="1"/>
            </p:cNvCxnSpPr>
            <p:nvPr/>
          </p:nvCxnSpPr>
          <p:spPr bwMode="auto">
            <a:xfrm flipV="1">
              <a:off x="7001527" y="2475765"/>
              <a:ext cx="1248000" cy="560211"/>
            </a:xfrm>
            <a:prstGeom prst="line"/>
            <a:noFill/>
            <a:ln w="28575" algn="ctr">
              <a:solidFill>
                <a:srgbClr val="0000FF"/>
              </a:solidFill>
              <a:round/>
            </a:ln>
          </p:spPr>
        </p:cxnSp>
        <p:sp>
          <p:nvSpPr>
            <p:cNvPr id="1052604" name="Oval 202"/>
            <p:cNvSpPr>
              <a:spLocks noChangeArrowheads="1"/>
            </p:cNvSpPr>
            <p:nvPr/>
          </p:nvSpPr>
          <p:spPr bwMode="auto">
            <a:xfrm>
              <a:off x="7724652" y="2655773"/>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05" name="Oval 130"/>
            <p:cNvSpPr>
              <a:spLocks noChangeArrowheads="1"/>
            </p:cNvSpPr>
            <p:nvPr/>
          </p:nvSpPr>
          <p:spPr bwMode="auto">
            <a:xfrm>
              <a:off x="7251777" y="28559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06" name="Oval 130"/>
            <p:cNvSpPr>
              <a:spLocks noChangeArrowheads="1"/>
            </p:cNvSpPr>
            <p:nvPr/>
          </p:nvSpPr>
          <p:spPr bwMode="auto">
            <a:xfrm>
              <a:off x="7490652" y="275839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07" name="TextBox 149"/>
            <p:cNvSpPr txBox="1">
              <a:spLocks noChangeArrowheads="1"/>
            </p:cNvSpPr>
            <p:nvPr/>
          </p:nvSpPr>
          <p:spPr bwMode="auto">
            <a:xfrm>
              <a:off x="6795153" y="298718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08" name="Oval 202"/>
            <p:cNvSpPr>
              <a:spLocks noChangeArrowheads="1"/>
            </p:cNvSpPr>
            <p:nvPr/>
          </p:nvSpPr>
          <p:spPr bwMode="auto">
            <a:xfrm>
              <a:off x="7966777" y="253128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89" name="直接连接符 117"/>
            <p:cNvCxnSpPr>
              <a:cxnSpLocks noChangeShapeType="1"/>
            </p:cNvCxnSpPr>
            <p:nvPr/>
          </p:nvCxnSpPr>
          <p:spPr bwMode="auto">
            <a:xfrm flipH="1">
              <a:off x="4726527" y="1506753"/>
              <a:ext cx="4876" cy="2200466"/>
            </a:xfrm>
            <a:prstGeom prst="line"/>
            <a:noFill/>
            <a:ln w="19050" algn="ctr">
              <a:solidFill>
                <a:srgbClr val="000000"/>
              </a:solidFill>
              <a:prstDash val="dash"/>
              <a:round/>
            </a:ln>
          </p:spPr>
        </p:cxnSp>
        <p:cxnSp>
          <p:nvCxnSpPr>
            <p:cNvPr id="3145790" name="直接连接符 119"/>
            <p:cNvCxnSpPr>
              <a:cxnSpLocks noChangeShapeType="1"/>
            </p:cNvCxnSpPr>
            <p:nvPr/>
          </p:nvCxnSpPr>
          <p:spPr bwMode="auto">
            <a:xfrm>
              <a:off x="2854527" y="2309217"/>
              <a:ext cx="0" cy="1384543"/>
            </a:xfrm>
            <a:prstGeom prst="line"/>
            <a:noFill/>
            <a:ln w="19050" algn="ctr">
              <a:solidFill>
                <a:srgbClr val="000000"/>
              </a:solidFill>
              <a:prstDash val="dash"/>
              <a:round/>
            </a:ln>
          </p:spPr>
        </p:cxnSp>
        <p:sp>
          <p:nvSpPr>
            <p:cNvPr id="1052609" name="Text Box 91"/>
            <p:cNvSpPr txBox="1">
              <a:spLocks noChangeArrowheads="1"/>
            </p:cNvSpPr>
            <p:nvPr/>
          </p:nvSpPr>
          <p:spPr bwMode="auto">
            <a:xfrm>
              <a:off x="1647153" y="3187385"/>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52610" name="Line 167"/>
          <p:cNvSpPr>
            <a:spLocks noChangeShapeType="1"/>
          </p:cNvSpPr>
          <p:nvPr/>
        </p:nvSpPr>
        <p:spPr bwMode="auto">
          <a:xfrm>
            <a:off x="2352607" y="1878088"/>
            <a:ext cx="440153" cy="326776"/>
          </a:xfrm>
          <a:prstGeom prst="line"/>
          <a:noFill/>
          <a:ln w="76200">
            <a:solidFill>
              <a:srgbClr val="FF0000">
                <a:alpha val="80000"/>
              </a:srgbClr>
            </a:solidFill>
            <a:round/>
            <a:headEnd type="none"/>
            <a:tailEnd type="triangle" w="med" len="me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11" name="Text Box 4"/>
          <p:cNvSpPr txBox="1">
            <a:spLocks noChangeArrowheads="1"/>
          </p:cNvSpPr>
          <p:nvPr/>
        </p:nvSpPr>
        <p:spPr bwMode="auto">
          <a:xfrm>
            <a:off x="842391" y="4293096"/>
            <a:ext cx="8647113" cy="1384995"/>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zh-CN" dirty="0" sz="2800" kumimoji="0" lang="zh-CN" smtClean="0">
                <a:solidFill>
                  <a:srgbClr val="000099"/>
                </a:solidFill>
                <a:latin typeface="Arial" panose="020B0604020202020204" pitchFamily="34" charset="0"/>
                <a:ea typeface="黑体" panose="02010609060101010101" pitchFamily="2" charset="-122"/>
              </a:rPr>
              <a:t>当</a:t>
            </a:r>
            <a:r>
              <a:rPr altLang="zh-CN" dirty="0" sz="2800" kumimoji="0" lang="zh-CN">
                <a:solidFill>
                  <a:srgbClr val="000099"/>
                </a:solidFill>
                <a:latin typeface="Arial" panose="020B0604020202020204" pitchFamily="34" charset="0"/>
                <a:ea typeface="黑体" panose="02010609060101010101" pitchFamily="2" charset="-122"/>
              </a:rPr>
              <a:t>拥塞</a:t>
            </a:r>
            <a:r>
              <a:rPr altLang="zh-CN" dirty="0" sz="2800" kumimoji="0" lang="zh-CN" smtClean="0">
                <a:solidFill>
                  <a:srgbClr val="000099"/>
                </a:solidFill>
                <a:latin typeface="Arial" panose="020B0604020202020204" pitchFamily="34" charset="0"/>
                <a:ea typeface="黑体" panose="02010609060101010101" pitchFamily="2" charset="-122"/>
              </a:rPr>
              <a:t>窗口</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err="1" smtClean="0">
                <a:solidFill>
                  <a:srgbClr val="000099"/>
                </a:solidFill>
                <a:latin typeface="Arial" panose="020B0604020202020204" pitchFamily="34" charset="0"/>
                <a:ea typeface="黑体" panose="02010609060101010101" pitchFamily="2" charset="-122"/>
              </a:rPr>
              <a:t>cwnd</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zh-CN" smtClean="0">
                <a:solidFill>
                  <a:srgbClr val="000099"/>
                </a:solidFill>
                <a:latin typeface="Arial" panose="020B0604020202020204" pitchFamily="34" charset="0"/>
                <a:ea typeface="黑体" panose="02010609060101010101" pitchFamily="2" charset="-122"/>
              </a:rPr>
              <a:t>增长</a:t>
            </a:r>
            <a:r>
              <a:rPr altLang="zh-CN" dirty="0" sz="2800" kumimoji="0" lang="zh-CN">
                <a:solidFill>
                  <a:srgbClr val="000099"/>
                </a:solidFill>
                <a:latin typeface="Arial" panose="020B0604020202020204" pitchFamily="34" charset="0"/>
                <a:ea typeface="黑体" panose="02010609060101010101" pitchFamily="2" charset="-122"/>
              </a:rPr>
              <a:t>到慢开始门限值</a:t>
            </a:r>
            <a:r>
              <a:rPr altLang="zh-CN" dirty="0" sz="2800" kumimoji="0" lang="en-US" smtClean="0">
                <a:solidFill>
                  <a:srgbClr val="000099"/>
                </a:solidFill>
                <a:latin typeface="Arial" panose="020B0604020202020204" pitchFamily="34" charset="0"/>
                <a:ea typeface="黑体" panose="02010609060101010101" pitchFamily="2" charset="-122"/>
              </a:rPr>
              <a:t>s </a:t>
            </a:r>
            <a:r>
              <a:rPr altLang="zh-CN" dirty="0" sz="2800" kumimoji="0" lang="en-US" err="1" smtClean="0">
                <a:solidFill>
                  <a:srgbClr val="000099"/>
                </a:solidFill>
                <a:latin typeface="Arial" panose="020B0604020202020204" pitchFamily="34" charset="0"/>
                <a:ea typeface="黑体" panose="02010609060101010101" pitchFamily="2" charset="-122"/>
              </a:rPr>
              <a:t>sthresh</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zh-CN" smtClean="0">
                <a:solidFill>
                  <a:srgbClr val="000099"/>
                </a:solidFill>
                <a:latin typeface="Arial" panose="020B0604020202020204" pitchFamily="34" charset="0"/>
                <a:ea typeface="黑体" panose="02010609060101010101" pitchFamily="2" charset="-122"/>
              </a:rPr>
              <a:t>时</a:t>
            </a:r>
            <a:r>
              <a:rPr altLang="zh-CN" dirty="0" sz="2800" kumimoji="0" lang="zh-CN">
                <a:solidFill>
                  <a:srgbClr val="000099"/>
                </a:solidFill>
                <a:latin typeface="Arial" panose="020B0604020202020204" pitchFamily="34" charset="0"/>
                <a:ea typeface="黑体" panose="02010609060101010101" pitchFamily="2" charset="-122"/>
              </a:rPr>
              <a:t>（图中的点</a:t>
            </a:r>
            <a:r>
              <a:rPr altLang="zh-CN" dirty="0" sz="2800" kumimoji="0" lang="en-US">
                <a:solidFill>
                  <a:srgbClr val="000099"/>
                </a:solidFill>
                <a:latin typeface="Arial" panose="020B0604020202020204" pitchFamily="34" charset="0"/>
                <a:ea typeface="黑体" panose="02010609060101010101" pitchFamily="2" charset="-122"/>
                <a:sym typeface="Wingdings" panose="05000000000000000000"/>
              </a:rPr>
              <a:t></a:t>
            </a:r>
            <a:r>
              <a:rPr altLang="zh-CN" dirty="0" sz="2800" kumimoji="0" lang="zh-CN">
                <a:solidFill>
                  <a:srgbClr val="000099"/>
                </a:solidFill>
                <a:latin typeface="Arial" panose="020B0604020202020204" pitchFamily="34" charset="0"/>
                <a:ea typeface="黑体" panose="02010609060101010101" pitchFamily="2" charset="-122"/>
              </a:rPr>
              <a:t>，此时拥塞窗口</a:t>
            </a:r>
            <a:r>
              <a:rPr altLang="zh-CN" dirty="0" sz="2800" kumimoji="0" lang="en-US" err="1">
                <a:solidFill>
                  <a:srgbClr val="000099"/>
                </a:solidFill>
                <a:latin typeface="Arial" panose="020B0604020202020204" pitchFamily="34" charset="0"/>
                <a:ea typeface="黑体" panose="02010609060101010101" pitchFamily="2" charset="-122"/>
              </a:rPr>
              <a:t>cwnd</a:t>
            </a:r>
            <a:r>
              <a:rPr altLang="zh-CN" dirty="0" sz="2800" kumimoji="0" lang="en-US">
                <a:solidFill>
                  <a:srgbClr val="000099"/>
                </a:solidFill>
                <a:latin typeface="Arial" panose="020B0604020202020204" pitchFamily="34" charset="0"/>
                <a:ea typeface="黑体" panose="02010609060101010101" pitchFamily="2" charset="-122"/>
              </a:rPr>
              <a:t> = 16</a:t>
            </a:r>
            <a:r>
              <a:rPr altLang="zh-CN" dirty="0" sz="2800" kumimoji="0" lang="zh-CN">
                <a:solidFill>
                  <a:srgbClr val="000099"/>
                </a:solidFill>
                <a:latin typeface="Arial" panose="020B0604020202020204" pitchFamily="34" charset="0"/>
                <a:ea typeface="黑体" panose="02010609060101010101" pitchFamily="2" charset="-122"/>
              </a:rPr>
              <a:t>），就改为执行</a:t>
            </a:r>
            <a:r>
              <a:rPr altLang="zh-CN" dirty="0" sz="2800" kumimoji="0" lang="zh-CN">
                <a:solidFill>
                  <a:srgbClr val="FF0000"/>
                </a:solidFill>
                <a:latin typeface="Arial" panose="020B0604020202020204" pitchFamily="34" charset="0"/>
                <a:ea typeface="黑体" panose="02010609060101010101" pitchFamily="2" charset="-122"/>
              </a:rPr>
              <a:t>拥塞避免</a:t>
            </a:r>
            <a:r>
              <a:rPr altLang="zh-CN" dirty="0" sz="2800" kumimoji="0" lang="zh-CN">
                <a:solidFill>
                  <a:srgbClr val="000099"/>
                </a:solidFill>
                <a:latin typeface="Arial" panose="020B0604020202020204" pitchFamily="34" charset="0"/>
                <a:ea typeface="黑体" panose="02010609060101010101" pitchFamily="2" charset="-122"/>
              </a:rPr>
              <a:t>算法，拥塞窗口</a:t>
            </a:r>
            <a:r>
              <a:rPr altLang="zh-CN" dirty="0" sz="2800" kumimoji="0" lang="zh-CN">
                <a:solidFill>
                  <a:srgbClr val="FF0000"/>
                </a:solidFill>
                <a:latin typeface="Arial" panose="020B0604020202020204" pitchFamily="34" charset="0"/>
                <a:ea typeface="黑体" panose="02010609060101010101" pitchFamily="2" charset="-122"/>
              </a:rPr>
              <a:t>按线性规律增长。</a:t>
            </a:r>
            <a:endParaRPr altLang="en-US" dirty="0" sz="2800" kumimoji="0" lang="zh-CN">
              <a:solidFill>
                <a:srgbClr val="FF0000"/>
              </a:solidFill>
              <a:latin typeface="Arial" panose="020B0604020202020204" pitchFamily="34" charset="0"/>
              <a:ea typeface="黑体" panose="0201060906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622" name=""/>
        <p:cNvGrpSpPr/>
        <p:nvPr/>
      </p:nvGrpSpPr>
      <p:grpSpPr>
        <a:xfrm>
          <a:off x="0" y="0"/>
          <a:ext cx="0" cy="0"/>
          <a:chOff x="0" y="0"/>
          <a:chExt cx="0" cy="0"/>
        </a:xfrm>
      </p:grpSpPr>
      <p:sp>
        <p:nvSpPr>
          <p:cNvPr id="1052615" name="Rectangle 2"/>
          <p:cNvSpPr>
            <a:spLocks noChangeArrowheads="1"/>
          </p:cNvSpPr>
          <p:nvPr/>
        </p:nvSpPr>
        <p:spPr bwMode="auto">
          <a:xfrm>
            <a:off x="0" y="-184666"/>
            <a:ext cx="184731" cy="369332"/>
          </a:xfrm>
          <a:prstGeom prst="rect"/>
          <a:noFill/>
          <a:ln>
            <a:noFill/>
          </a:ln>
          <a:effectLst/>
        </p:spPr>
        <p:txBody>
          <a:bodyPr anchor="ctr" wrap="none">
            <a:spAutoFit/>
          </a:bodyPr>
          <a:p>
            <a:endParaRPr altLang="en-US" lang="zh-CN"/>
          </a:p>
        </p:txBody>
      </p:sp>
      <p:sp>
        <p:nvSpPr>
          <p:cNvPr id="1052616" name="Rectangle 3"/>
          <p:cNvSpPr>
            <a:spLocks noChangeArrowheads="1"/>
          </p:cNvSpPr>
          <p:nvPr/>
        </p:nvSpPr>
        <p:spPr bwMode="auto">
          <a:xfrm>
            <a:off x="0" y="3053834"/>
            <a:ext cx="184731" cy="369332"/>
          </a:xfrm>
          <a:prstGeom prst="rect"/>
          <a:noFill/>
          <a:ln>
            <a:noFill/>
          </a:ln>
          <a:effectLst/>
        </p:spPr>
        <p:txBody>
          <a:bodyPr anchor="ctr" wrap="none">
            <a:spAutoFit/>
          </a:bodyPr>
          <a:p>
            <a:endParaRPr altLang="en-US" lang="zh-CN"/>
          </a:p>
        </p:txBody>
      </p:sp>
      <p:sp>
        <p:nvSpPr>
          <p:cNvPr id="1052617" name="Rectangle 4"/>
          <p:cNvSpPr>
            <a:spLocks noChangeArrowheads="1"/>
          </p:cNvSpPr>
          <p:nvPr/>
        </p:nvSpPr>
        <p:spPr bwMode="auto">
          <a:xfrm>
            <a:off x="0" y="-184666"/>
            <a:ext cx="184731" cy="369332"/>
          </a:xfrm>
          <a:prstGeom prst="rect"/>
          <a:noFill/>
          <a:ln>
            <a:noFill/>
          </a:ln>
          <a:effectLst/>
        </p:spPr>
        <p:txBody>
          <a:bodyPr anchor="ctr" wrap="none">
            <a:spAutoFit/>
          </a:bodyPr>
          <a:p>
            <a:endParaRPr altLang="en-US" lang="zh-CN"/>
          </a:p>
        </p:txBody>
      </p:sp>
      <p:sp>
        <p:nvSpPr>
          <p:cNvPr id="1052618" name="Rectangle 5"/>
          <p:cNvSpPr>
            <a:spLocks noChangeArrowheads="1"/>
          </p:cNvSpPr>
          <p:nvPr/>
        </p:nvSpPr>
        <p:spPr bwMode="auto">
          <a:xfrm>
            <a:off x="0" y="3058597"/>
            <a:ext cx="184731" cy="369332"/>
          </a:xfrm>
          <a:prstGeom prst="rect"/>
          <a:noFill/>
          <a:ln>
            <a:noFill/>
          </a:ln>
          <a:effectLst/>
        </p:spPr>
        <p:txBody>
          <a:bodyPr anchor="ctr" wrap="none">
            <a:spAutoFit/>
          </a:bodyPr>
          <a:p>
            <a:endParaRPr altLang="en-US" lang="zh-CN"/>
          </a:p>
        </p:txBody>
      </p:sp>
      <p:sp>
        <p:nvSpPr>
          <p:cNvPr id="1052619" name="Rectangle 6"/>
          <p:cNvSpPr>
            <a:spLocks noGrp="1" noChangeArrowheads="1"/>
          </p:cNvSpPr>
          <p:nvPr>
            <p:ph type="title"/>
          </p:nvPr>
        </p:nvSpPr>
        <p:spPr/>
        <p:txBody>
          <a:bodyPr/>
          <a:p>
            <a:pPr algn="ctr" eaLnBrk="1" hangingPunct="1"/>
            <a:r>
              <a:rPr altLang="en-US" lang="zh-CN" smtClean="0"/>
              <a:t>必须强调指出 </a:t>
            </a:r>
            <a:endParaRPr altLang="en-US" lang="zh-CN" smtClean="0"/>
          </a:p>
        </p:txBody>
      </p:sp>
      <p:sp>
        <p:nvSpPr>
          <p:cNvPr id="1052620" name="Rectangle 7"/>
          <p:cNvSpPr>
            <a:spLocks noGrp="1" noChangeArrowheads="1"/>
          </p:cNvSpPr>
          <p:nvPr>
            <p:ph type="body" idx="1"/>
          </p:nvPr>
        </p:nvSpPr>
        <p:spPr/>
        <p:txBody>
          <a:bodyPr/>
          <a:p>
            <a:pPr algn="just" eaLnBrk="1" hangingPunct="1">
              <a:spcBef>
                <a:spcPts val="1200"/>
              </a:spcBef>
            </a:pPr>
            <a:r>
              <a:rPr altLang="zh-CN" dirty="0" lang="en-US" smtClean="0"/>
              <a:t>“</a:t>
            </a:r>
            <a:r>
              <a:rPr altLang="en-US" dirty="0" lang="zh-CN" smtClean="0"/>
              <a:t>拥塞避免”并非指完全能够避免了拥塞。利用以上的措施要完全避免网络拥塞还是不可能的。</a:t>
            </a:r>
            <a:endParaRPr altLang="en-US" dirty="0" lang="zh-CN" smtClean="0"/>
          </a:p>
          <a:p>
            <a:pPr algn="just" eaLnBrk="1" hangingPunct="1">
              <a:spcBef>
                <a:spcPts val="1200"/>
              </a:spcBef>
            </a:pPr>
            <a:r>
              <a:rPr altLang="en-US" dirty="0" lang="zh-CN" smtClean="0"/>
              <a:t>“拥塞避免”是说在拥塞避免阶段把拥塞窗口控制为按线性规律增长，</a:t>
            </a:r>
            <a:r>
              <a:rPr altLang="en-US" dirty="0" lang="zh-CN" smtClean="0">
                <a:solidFill>
                  <a:srgbClr val="FF0000"/>
                </a:solidFill>
              </a:rPr>
              <a:t>使网络比较不容易出现拥塞。</a:t>
            </a:r>
            <a:r>
              <a:rPr altLang="en-US" dirty="0" lang="zh-CN" smtClean="0"/>
              <a:t> </a:t>
            </a:r>
            <a:endParaRPr altLang="en-US" dirty="0" lang="zh-CN" smtClean="0"/>
          </a:p>
        </p:txBody>
      </p:sp>
      <p:sp>
        <p:nvSpPr>
          <p:cNvPr id="1052621" name="Rectangle 8"/>
          <p:cNvSpPr>
            <a:spLocks noChangeArrowheads="1"/>
          </p:cNvSpPr>
          <p:nvPr/>
        </p:nvSpPr>
        <p:spPr bwMode="auto">
          <a:xfrm>
            <a:off x="0" y="3077647"/>
            <a:ext cx="184731" cy="369332"/>
          </a:xfrm>
          <a:prstGeom prst="rect"/>
          <a:noFill/>
          <a:ln>
            <a:noFill/>
          </a:ln>
          <a:effectLst/>
        </p:spPr>
        <p:txBody>
          <a:bodyPr anchor="ctr" wrap="none">
            <a:spAutoFit/>
          </a:bodyPr>
          <a:p>
            <a:endParaRPr altLang="en-US" lang="zh-CN"/>
          </a:p>
        </p:txBody>
      </p:sp>
      <p:sp>
        <p:nvSpPr>
          <p:cNvPr id="1052622" name="Rectangle 9"/>
          <p:cNvSpPr>
            <a:spLocks noChangeArrowheads="1"/>
          </p:cNvSpPr>
          <p:nvPr/>
        </p:nvSpPr>
        <p:spPr bwMode="auto">
          <a:xfrm>
            <a:off x="0" y="-184666"/>
            <a:ext cx="184731" cy="369332"/>
          </a:xfrm>
          <a:prstGeom prst="rect"/>
          <a:noFill/>
          <a:ln>
            <a:noFill/>
          </a:ln>
          <a:effectLst/>
        </p:spPr>
        <p:txBody>
          <a:bodyPr anchor="ctr" wrap="none">
            <a:spAutoFit/>
          </a:bodyPr>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526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625" name=""/>
        <p:cNvGrpSpPr/>
        <p:nvPr/>
      </p:nvGrpSpPr>
      <p:grpSpPr>
        <a:xfrm>
          <a:off x="0" y="0"/>
          <a:ext cx="0" cy="0"/>
          <a:chOff x="0" y="0"/>
          <a:chExt cx="0" cy="0"/>
        </a:xfrm>
      </p:grpSpPr>
      <p:sp>
        <p:nvSpPr>
          <p:cNvPr id="1052626"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626" name="组合 2"/>
          <p:cNvGrpSpPr/>
          <p:nvPr/>
        </p:nvGrpSpPr>
        <p:grpSpPr>
          <a:xfrm>
            <a:off x="272479" y="836711"/>
            <a:ext cx="9536759" cy="3321087"/>
            <a:chOff x="272479" y="836711"/>
            <a:chExt cx="9536759" cy="3321087"/>
          </a:xfrm>
        </p:grpSpPr>
        <p:sp>
          <p:nvSpPr>
            <p:cNvPr id="1052627" name="Text Box 140"/>
            <p:cNvSpPr txBox="1">
              <a:spLocks noChangeArrowheads="1"/>
            </p:cNvSpPr>
            <p:nvPr/>
          </p:nvSpPr>
          <p:spPr bwMode="auto">
            <a:xfrm>
              <a:off x="4863078" y="985683"/>
              <a:ext cx="1157000" cy="40011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628" name="Line 2"/>
            <p:cNvSpPr>
              <a:spLocks noChangeShapeType="1"/>
            </p:cNvSpPr>
            <p:nvPr/>
          </p:nvSpPr>
          <p:spPr bwMode="auto">
            <a:xfrm flipV="1">
              <a:off x="1920153" y="3803111"/>
              <a:ext cx="6358624" cy="5046"/>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29" name="Line 3"/>
            <p:cNvSpPr>
              <a:spLocks noChangeShapeType="1"/>
            </p:cNvSpPr>
            <p:nvPr/>
          </p:nvSpPr>
          <p:spPr bwMode="auto">
            <a:xfrm>
              <a:off x="1918528" y="1177019"/>
              <a:ext cx="1626" cy="2631138"/>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30" name="Line 4"/>
            <p:cNvSpPr>
              <a:spLocks noChangeShapeType="1"/>
            </p:cNvSpPr>
            <p:nvPr/>
          </p:nvSpPr>
          <p:spPr bwMode="auto">
            <a:xfrm>
              <a:off x="2154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31" name="Line 5"/>
            <p:cNvSpPr>
              <a:spLocks noChangeShapeType="1"/>
            </p:cNvSpPr>
            <p:nvPr/>
          </p:nvSpPr>
          <p:spPr bwMode="auto">
            <a:xfrm>
              <a:off x="238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32" name="Line 6"/>
            <p:cNvSpPr>
              <a:spLocks noChangeShapeType="1"/>
            </p:cNvSpPr>
            <p:nvPr/>
          </p:nvSpPr>
          <p:spPr bwMode="auto">
            <a:xfrm>
              <a:off x="262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33" name="Line 7"/>
            <p:cNvSpPr>
              <a:spLocks noChangeShapeType="1"/>
            </p:cNvSpPr>
            <p:nvPr/>
          </p:nvSpPr>
          <p:spPr bwMode="auto">
            <a:xfrm>
              <a:off x="285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34" name="Line 8"/>
            <p:cNvSpPr>
              <a:spLocks noChangeShapeType="1"/>
            </p:cNvSpPr>
            <p:nvPr/>
          </p:nvSpPr>
          <p:spPr bwMode="auto">
            <a:xfrm>
              <a:off x="309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35" name="Line 9"/>
            <p:cNvSpPr>
              <a:spLocks noChangeShapeType="1"/>
            </p:cNvSpPr>
            <p:nvPr/>
          </p:nvSpPr>
          <p:spPr bwMode="auto">
            <a:xfrm>
              <a:off x="332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36" name="Line 10"/>
            <p:cNvSpPr>
              <a:spLocks noChangeShapeType="1"/>
            </p:cNvSpPr>
            <p:nvPr/>
          </p:nvSpPr>
          <p:spPr bwMode="auto">
            <a:xfrm>
              <a:off x="355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37" name="Line 11"/>
            <p:cNvSpPr>
              <a:spLocks noChangeShapeType="1"/>
            </p:cNvSpPr>
            <p:nvPr/>
          </p:nvSpPr>
          <p:spPr bwMode="auto">
            <a:xfrm>
              <a:off x="379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38" name="Line 12"/>
            <p:cNvSpPr>
              <a:spLocks noChangeShapeType="1"/>
            </p:cNvSpPr>
            <p:nvPr/>
          </p:nvSpPr>
          <p:spPr bwMode="auto">
            <a:xfrm>
              <a:off x="402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39" name="Line 13"/>
            <p:cNvSpPr>
              <a:spLocks noChangeShapeType="1"/>
            </p:cNvSpPr>
            <p:nvPr/>
          </p:nvSpPr>
          <p:spPr bwMode="auto">
            <a:xfrm>
              <a:off x="426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40" name="Line 14"/>
            <p:cNvSpPr>
              <a:spLocks noChangeShapeType="1"/>
            </p:cNvSpPr>
            <p:nvPr/>
          </p:nvSpPr>
          <p:spPr bwMode="auto">
            <a:xfrm>
              <a:off x="449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41" name="Line 15"/>
            <p:cNvSpPr>
              <a:spLocks noChangeShapeType="1"/>
            </p:cNvSpPr>
            <p:nvPr/>
          </p:nvSpPr>
          <p:spPr bwMode="auto">
            <a:xfrm>
              <a:off x="472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42" name="Line 16"/>
            <p:cNvSpPr>
              <a:spLocks noChangeShapeType="1"/>
            </p:cNvSpPr>
            <p:nvPr/>
          </p:nvSpPr>
          <p:spPr bwMode="auto">
            <a:xfrm>
              <a:off x="496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43" name="Line 17"/>
            <p:cNvSpPr>
              <a:spLocks noChangeShapeType="1"/>
            </p:cNvSpPr>
            <p:nvPr/>
          </p:nvSpPr>
          <p:spPr bwMode="auto">
            <a:xfrm>
              <a:off x="5196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44" name="Line 18"/>
            <p:cNvSpPr>
              <a:spLocks noChangeShapeType="1"/>
            </p:cNvSpPr>
            <p:nvPr/>
          </p:nvSpPr>
          <p:spPr bwMode="auto">
            <a:xfrm>
              <a:off x="543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45" name="Line 19"/>
            <p:cNvSpPr>
              <a:spLocks noChangeShapeType="1"/>
            </p:cNvSpPr>
            <p:nvPr/>
          </p:nvSpPr>
          <p:spPr bwMode="auto">
            <a:xfrm>
              <a:off x="566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46" name="Line 20"/>
            <p:cNvSpPr>
              <a:spLocks noChangeShapeType="1"/>
            </p:cNvSpPr>
            <p:nvPr/>
          </p:nvSpPr>
          <p:spPr bwMode="auto">
            <a:xfrm>
              <a:off x="589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47" name="Line 21"/>
            <p:cNvSpPr>
              <a:spLocks noChangeShapeType="1"/>
            </p:cNvSpPr>
            <p:nvPr/>
          </p:nvSpPr>
          <p:spPr bwMode="auto">
            <a:xfrm>
              <a:off x="613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48" name="Line 22"/>
            <p:cNvSpPr>
              <a:spLocks noChangeShapeType="1"/>
            </p:cNvSpPr>
            <p:nvPr/>
          </p:nvSpPr>
          <p:spPr bwMode="auto">
            <a:xfrm>
              <a:off x="636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49" name="Line 23"/>
            <p:cNvSpPr>
              <a:spLocks noChangeShapeType="1"/>
            </p:cNvSpPr>
            <p:nvPr/>
          </p:nvSpPr>
          <p:spPr bwMode="auto">
            <a:xfrm>
              <a:off x="660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50" name="Line 24"/>
            <p:cNvSpPr>
              <a:spLocks noChangeShapeType="1"/>
            </p:cNvSpPr>
            <p:nvPr/>
          </p:nvSpPr>
          <p:spPr bwMode="auto">
            <a:xfrm>
              <a:off x="683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51" name="Line 25"/>
            <p:cNvSpPr>
              <a:spLocks noChangeShapeType="1"/>
            </p:cNvSpPr>
            <p:nvPr/>
          </p:nvSpPr>
          <p:spPr bwMode="auto">
            <a:xfrm>
              <a:off x="7068152"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52" name="Line 40"/>
            <p:cNvSpPr>
              <a:spLocks noChangeShapeType="1"/>
            </p:cNvSpPr>
            <p:nvPr/>
          </p:nvSpPr>
          <p:spPr bwMode="auto">
            <a:xfrm>
              <a:off x="1920153" y="340440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53" name="Line 41"/>
            <p:cNvSpPr>
              <a:spLocks noChangeShapeType="1"/>
            </p:cNvSpPr>
            <p:nvPr/>
          </p:nvSpPr>
          <p:spPr bwMode="auto">
            <a:xfrm>
              <a:off x="1920153" y="300064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54" name="Line 42"/>
            <p:cNvSpPr>
              <a:spLocks noChangeShapeType="1"/>
            </p:cNvSpPr>
            <p:nvPr/>
          </p:nvSpPr>
          <p:spPr bwMode="auto">
            <a:xfrm>
              <a:off x="1920153" y="259689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55" name="Line 43"/>
            <p:cNvSpPr>
              <a:spLocks noChangeShapeType="1"/>
            </p:cNvSpPr>
            <p:nvPr/>
          </p:nvSpPr>
          <p:spPr bwMode="auto">
            <a:xfrm>
              <a:off x="1920153" y="219313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56" name="Line 44"/>
            <p:cNvSpPr>
              <a:spLocks noChangeShapeType="1"/>
            </p:cNvSpPr>
            <p:nvPr/>
          </p:nvSpPr>
          <p:spPr bwMode="auto">
            <a:xfrm>
              <a:off x="1920153" y="178938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57" name="Line 45"/>
            <p:cNvSpPr>
              <a:spLocks noChangeShapeType="1"/>
            </p:cNvSpPr>
            <p:nvPr/>
          </p:nvSpPr>
          <p:spPr bwMode="auto">
            <a:xfrm>
              <a:off x="1920153" y="1385626"/>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58" name="Text Box 77"/>
            <p:cNvSpPr txBox="1">
              <a:spLocks noChangeArrowheads="1"/>
            </p:cNvSpPr>
            <p:nvPr/>
          </p:nvSpPr>
          <p:spPr bwMode="auto">
            <a:xfrm>
              <a:off x="2241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59" name="Text Box 78"/>
            <p:cNvSpPr txBox="1">
              <a:spLocks noChangeArrowheads="1"/>
            </p:cNvSpPr>
            <p:nvPr/>
          </p:nvSpPr>
          <p:spPr bwMode="auto">
            <a:xfrm>
              <a:off x="2709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60" name="Text Box 79"/>
            <p:cNvSpPr txBox="1">
              <a:spLocks noChangeArrowheads="1"/>
            </p:cNvSpPr>
            <p:nvPr/>
          </p:nvSpPr>
          <p:spPr bwMode="auto">
            <a:xfrm>
              <a:off x="3177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61" name="Text Box 80"/>
            <p:cNvSpPr txBox="1">
              <a:spLocks noChangeArrowheads="1"/>
            </p:cNvSpPr>
            <p:nvPr/>
          </p:nvSpPr>
          <p:spPr bwMode="auto">
            <a:xfrm>
              <a:off x="3658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62" name="Text Box 81"/>
            <p:cNvSpPr txBox="1">
              <a:spLocks noChangeArrowheads="1"/>
            </p:cNvSpPr>
            <p:nvPr/>
          </p:nvSpPr>
          <p:spPr bwMode="auto">
            <a:xfrm>
              <a:off x="4048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63" name="Text Box 82"/>
            <p:cNvSpPr txBox="1">
              <a:spLocks noChangeArrowheads="1"/>
            </p:cNvSpPr>
            <p:nvPr/>
          </p:nvSpPr>
          <p:spPr bwMode="auto">
            <a:xfrm>
              <a:off x="455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64" name="Text Box 83"/>
            <p:cNvSpPr txBox="1">
              <a:spLocks noChangeArrowheads="1"/>
            </p:cNvSpPr>
            <p:nvPr/>
          </p:nvSpPr>
          <p:spPr bwMode="auto">
            <a:xfrm>
              <a:off x="4997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65" name="Text Box 84"/>
            <p:cNvSpPr txBox="1">
              <a:spLocks noChangeArrowheads="1"/>
            </p:cNvSpPr>
            <p:nvPr/>
          </p:nvSpPr>
          <p:spPr bwMode="auto">
            <a:xfrm>
              <a:off x="546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66" name="Text Box 85"/>
            <p:cNvSpPr txBox="1">
              <a:spLocks noChangeArrowheads="1"/>
            </p:cNvSpPr>
            <p:nvPr/>
          </p:nvSpPr>
          <p:spPr bwMode="auto">
            <a:xfrm>
              <a:off x="5950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67" name="Text Box 86"/>
            <p:cNvSpPr txBox="1">
              <a:spLocks noChangeArrowheads="1"/>
            </p:cNvSpPr>
            <p:nvPr/>
          </p:nvSpPr>
          <p:spPr bwMode="auto">
            <a:xfrm>
              <a:off x="6418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68" name="Text Box 87"/>
            <p:cNvSpPr txBox="1">
              <a:spLocks noChangeArrowheads="1"/>
            </p:cNvSpPr>
            <p:nvPr/>
          </p:nvSpPr>
          <p:spPr bwMode="auto">
            <a:xfrm>
              <a:off x="6873153" y="3757688"/>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69" name="Text Box 89"/>
            <p:cNvSpPr txBox="1">
              <a:spLocks noChangeArrowheads="1"/>
            </p:cNvSpPr>
            <p:nvPr/>
          </p:nvSpPr>
          <p:spPr bwMode="auto">
            <a:xfrm>
              <a:off x="1812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70" name="Text Box 90"/>
            <p:cNvSpPr txBox="1">
              <a:spLocks noChangeArrowheads="1"/>
            </p:cNvSpPr>
            <p:nvPr/>
          </p:nvSpPr>
          <p:spPr bwMode="auto">
            <a:xfrm>
              <a:off x="1647153" y="3591140"/>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71" name="Text Box 92"/>
            <p:cNvSpPr txBox="1">
              <a:spLocks noChangeArrowheads="1"/>
            </p:cNvSpPr>
            <p:nvPr/>
          </p:nvSpPr>
          <p:spPr bwMode="auto">
            <a:xfrm>
              <a:off x="1647153" y="2797088"/>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72" name="Text Box 93"/>
            <p:cNvSpPr txBox="1">
              <a:spLocks noChangeArrowheads="1"/>
            </p:cNvSpPr>
            <p:nvPr/>
          </p:nvSpPr>
          <p:spPr bwMode="auto">
            <a:xfrm>
              <a:off x="1530153" y="2406791"/>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73" name="Text Box 94"/>
            <p:cNvSpPr txBox="1">
              <a:spLocks noChangeArrowheads="1"/>
            </p:cNvSpPr>
            <p:nvPr/>
          </p:nvSpPr>
          <p:spPr bwMode="auto">
            <a:xfrm>
              <a:off x="1530153" y="201649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74" name="Text Box 95"/>
            <p:cNvSpPr txBox="1">
              <a:spLocks noChangeArrowheads="1"/>
            </p:cNvSpPr>
            <p:nvPr/>
          </p:nvSpPr>
          <p:spPr bwMode="auto">
            <a:xfrm>
              <a:off x="1530153" y="1612739"/>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75" name="Text Box 96"/>
            <p:cNvSpPr txBox="1">
              <a:spLocks noChangeArrowheads="1"/>
            </p:cNvSpPr>
            <p:nvPr/>
          </p:nvSpPr>
          <p:spPr bwMode="auto">
            <a:xfrm>
              <a:off x="1530153" y="120898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76" name="Oval 102"/>
            <p:cNvSpPr>
              <a:spLocks noChangeArrowheads="1"/>
            </p:cNvSpPr>
            <p:nvPr/>
          </p:nvSpPr>
          <p:spPr bwMode="auto">
            <a:xfrm>
              <a:off x="2573403" y="296027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77" name="Oval 103"/>
            <p:cNvSpPr>
              <a:spLocks noChangeArrowheads="1"/>
            </p:cNvSpPr>
            <p:nvPr/>
          </p:nvSpPr>
          <p:spPr bwMode="auto">
            <a:xfrm>
              <a:off x="2339403" y="336402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78" name="Oval 104"/>
            <p:cNvSpPr>
              <a:spLocks noChangeArrowheads="1"/>
            </p:cNvSpPr>
            <p:nvPr/>
          </p:nvSpPr>
          <p:spPr bwMode="auto">
            <a:xfrm>
              <a:off x="1881153" y="36264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79" name="Oval 105"/>
            <p:cNvSpPr>
              <a:spLocks noChangeArrowheads="1"/>
            </p:cNvSpPr>
            <p:nvPr/>
          </p:nvSpPr>
          <p:spPr bwMode="auto">
            <a:xfrm>
              <a:off x="2095653" y="355581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80" name="Oval 106"/>
            <p:cNvSpPr>
              <a:spLocks noChangeArrowheads="1"/>
            </p:cNvSpPr>
            <p:nvPr/>
          </p:nvSpPr>
          <p:spPr bwMode="auto">
            <a:xfrm>
              <a:off x="2807403" y="214939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81" name="Oval 107"/>
            <p:cNvSpPr>
              <a:spLocks noChangeArrowheads="1"/>
            </p:cNvSpPr>
            <p:nvPr/>
          </p:nvSpPr>
          <p:spPr bwMode="auto">
            <a:xfrm>
              <a:off x="3041403" y="204172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82" name="Oval 108"/>
            <p:cNvSpPr>
              <a:spLocks noChangeArrowheads="1"/>
            </p:cNvSpPr>
            <p:nvPr/>
          </p:nvSpPr>
          <p:spPr bwMode="auto">
            <a:xfrm>
              <a:off x="3275403" y="19458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83" name="Oval 109"/>
            <p:cNvSpPr>
              <a:spLocks noChangeArrowheads="1"/>
            </p:cNvSpPr>
            <p:nvPr/>
          </p:nvSpPr>
          <p:spPr bwMode="auto">
            <a:xfrm>
              <a:off x="3748277" y="17439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84" name="Oval 110"/>
            <p:cNvSpPr>
              <a:spLocks noChangeArrowheads="1"/>
            </p:cNvSpPr>
            <p:nvPr/>
          </p:nvSpPr>
          <p:spPr bwMode="auto">
            <a:xfrm>
              <a:off x="3509403" y="184489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85" name="Oval 113"/>
            <p:cNvSpPr>
              <a:spLocks noChangeArrowheads="1"/>
            </p:cNvSpPr>
            <p:nvPr/>
          </p:nvSpPr>
          <p:spPr bwMode="auto">
            <a:xfrm>
              <a:off x="3982277" y="164302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86" name="Oval 114"/>
            <p:cNvSpPr>
              <a:spLocks noChangeArrowheads="1"/>
            </p:cNvSpPr>
            <p:nvPr/>
          </p:nvSpPr>
          <p:spPr bwMode="auto">
            <a:xfrm>
              <a:off x="4211403" y="154712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87" name="Oval 116"/>
            <p:cNvSpPr>
              <a:spLocks noChangeArrowheads="1"/>
            </p:cNvSpPr>
            <p:nvPr/>
          </p:nvSpPr>
          <p:spPr bwMode="auto">
            <a:xfrm>
              <a:off x="4674527" y="133011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88" name="Oval 117"/>
            <p:cNvSpPr>
              <a:spLocks noChangeArrowheads="1"/>
            </p:cNvSpPr>
            <p:nvPr/>
          </p:nvSpPr>
          <p:spPr bwMode="auto">
            <a:xfrm>
              <a:off x="4445403" y="1431049"/>
              <a:ext cx="91000" cy="9421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89"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90" name="Text Box 134"/>
            <p:cNvSpPr txBox="1">
              <a:spLocks noChangeArrowheads="1"/>
            </p:cNvSpPr>
            <p:nvPr/>
          </p:nvSpPr>
          <p:spPr bwMode="auto">
            <a:xfrm>
              <a:off x="8280402" y="359618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91" name="Text Box 135"/>
            <p:cNvSpPr txBox="1">
              <a:spLocks noChangeArrowheads="1"/>
            </p:cNvSpPr>
            <p:nvPr/>
          </p:nvSpPr>
          <p:spPr bwMode="auto">
            <a:xfrm>
              <a:off x="966278" y="836711"/>
              <a:ext cx="1930337"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692" name="Text Box 140"/>
            <p:cNvSpPr txBox="1">
              <a:spLocks noChangeArrowheads="1"/>
            </p:cNvSpPr>
            <p:nvPr/>
          </p:nvSpPr>
          <p:spPr bwMode="auto">
            <a:xfrm>
              <a:off x="7049973" y="1815231"/>
              <a:ext cx="1181374" cy="40011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693" name="Rectangle 160"/>
            <p:cNvSpPr>
              <a:spLocks noChangeArrowheads="1"/>
            </p:cNvSpPr>
            <p:nvPr/>
          </p:nvSpPr>
          <p:spPr bwMode="auto">
            <a:xfrm>
              <a:off x="1998153" y="1304875"/>
              <a:ext cx="195000" cy="215336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94" name="Line 156"/>
            <p:cNvSpPr>
              <a:spLocks noChangeShapeType="1"/>
            </p:cNvSpPr>
            <p:nvPr/>
          </p:nvSpPr>
          <p:spPr bwMode="auto">
            <a:xfrm>
              <a:off x="1998153" y="2193137"/>
              <a:ext cx="858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95" name="Line 146"/>
            <p:cNvSpPr>
              <a:spLocks noChangeShapeType="1"/>
            </p:cNvSpPr>
            <p:nvPr/>
          </p:nvSpPr>
          <p:spPr bwMode="auto">
            <a:xfrm flipV="1">
              <a:off x="1998153" y="1378897"/>
              <a:ext cx="2743000" cy="6729"/>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96" name="Rectangle 162"/>
            <p:cNvSpPr>
              <a:spLocks noChangeArrowheads="1"/>
            </p:cNvSpPr>
            <p:nvPr/>
          </p:nvSpPr>
          <p:spPr bwMode="auto">
            <a:xfrm>
              <a:off x="5352153" y="3565904"/>
              <a:ext cx="1480374" cy="161502"/>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697" name="Text Box 203"/>
            <p:cNvSpPr txBox="1">
              <a:spLocks noChangeArrowheads="1"/>
            </p:cNvSpPr>
            <p:nvPr/>
          </p:nvSpPr>
          <p:spPr bwMode="auto">
            <a:xfrm>
              <a:off x="8170649" y="1977696"/>
              <a:ext cx="1638589" cy="83099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2698" name="Text Box 205"/>
            <p:cNvSpPr txBox="1">
              <a:spLocks noChangeArrowheads="1"/>
            </p:cNvSpPr>
            <p:nvPr/>
          </p:nvSpPr>
          <p:spPr bwMode="auto">
            <a:xfrm>
              <a:off x="272479" y="1918920"/>
              <a:ext cx="1281120" cy="707886"/>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2699" name="Line 215"/>
            <p:cNvSpPr>
              <a:spLocks noChangeShapeType="1"/>
            </p:cNvSpPr>
            <p:nvPr/>
          </p:nvSpPr>
          <p:spPr bwMode="auto">
            <a:xfrm flipV="1">
              <a:off x="1413153" y="2223418"/>
              <a:ext cx="219374"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00" name="Text Box 206"/>
            <p:cNvSpPr txBox="1">
              <a:spLocks noChangeArrowheads="1"/>
            </p:cNvSpPr>
            <p:nvPr/>
          </p:nvSpPr>
          <p:spPr bwMode="auto">
            <a:xfrm rot="20245475">
              <a:off x="6948778" y="2393474"/>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01" name="Oval 125"/>
            <p:cNvSpPr>
              <a:spLocks noChangeArrowheads="1"/>
            </p:cNvSpPr>
            <p:nvPr/>
          </p:nvSpPr>
          <p:spPr bwMode="auto">
            <a:xfrm>
              <a:off x="5147403" y="354067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02" name="Oval 126"/>
            <p:cNvSpPr>
              <a:spLocks noChangeArrowheads="1"/>
            </p:cNvSpPr>
            <p:nvPr/>
          </p:nvSpPr>
          <p:spPr bwMode="auto">
            <a:xfrm>
              <a:off x="5383027" y="334383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03" name="Oval 127"/>
            <p:cNvSpPr>
              <a:spLocks noChangeArrowheads="1"/>
            </p:cNvSpPr>
            <p:nvPr/>
          </p:nvSpPr>
          <p:spPr bwMode="auto">
            <a:xfrm>
              <a:off x="4903653" y="361637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04" name="Oval 128"/>
            <p:cNvSpPr>
              <a:spLocks noChangeArrowheads="1"/>
            </p:cNvSpPr>
            <p:nvPr/>
          </p:nvSpPr>
          <p:spPr bwMode="auto">
            <a:xfrm>
              <a:off x="5623527" y="295354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05" name="Oval 129"/>
            <p:cNvSpPr>
              <a:spLocks noChangeArrowheads="1"/>
            </p:cNvSpPr>
            <p:nvPr/>
          </p:nvSpPr>
          <p:spPr bwMode="auto">
            <a:xfrm>
              <a:off x="6106153" y="24404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06" name="Oval 130"/>
            <p:cNvSpPr>
              <a:spLocks noChangeArrowheads="1"/>
            </p:cNvSpPr>
            <p:nvPr/>
          </p:nvSpPr>
          <p:spPr bwMode="auto">
            <a:xfrm>
              <a:off x="6795153" y="214771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07" name="Oval 131"/>
            <p:cNvSpPr>
              <a:spLocks noChangeArrowheads="1"/>
            </p:cNvSpPr>
            <p:nvPr/>
          </p:nvSpPr>
          <p:spPr bwMode="auto">
            <a:xfrm>
              <a:off x="6335277" y="233445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08" name="Oval 132"/>
            <p:cNvSpPr>
              <a:spLocks noChangeArrowheads="1"/>
            </p:cNvSpPr>
            <p:nvPr/>
          </p:nvSpPr>
          <p:spPr bwMode="auto">
            <a:xfrm>
              <a:off x="6569277" y="22385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09" name="Line 147"/>
            <p:cNvSpPr>
              <a:spLocks noChangeShapeType="1"/>
            </p:cNvSpPr>
            <p:nvPr/>
          </p:nvSpPr>
          <p:spPr bwMode="auto">
            <a:xfrm rot="10800000">
              <a:off x="2016028" y="2595210"/>
              <a:ext cx="4134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91" name="直接连接符 115"/>
            <p:cNvCxnSpPr>
              <a:cxnSpLocks noChangeShapeType="1"/>
            </p:cNvCxnSpPr>
            <p:nvPr/>
          </p:nvCxnSpPr>
          <p:spPr bwMode="auto">
            <a:xfrm>
              <a:off x="4728153" y="1375532"/>
              <a:ext cx="234000" cy="2266077"/>
            </a:xfrm>
            <a:prstGeom prst="line"/>
            <a:noFill/>
            <a:ln w="28575" algn="ctr">
              <a:solidFill>
                <a:srgbClr val="0000FF"/>
              </a:solidFill>
              <a:round/>
            </a:ln>
          </p:spPr>
        </p:cxnSp>
        <p:sp>
          <p:nvSpPr>
            <p:cNvPr id="1052710" name="Rectangle 161"/>
            <p:cNvSpPr>
              <a:spLocks noChangeArrowheads="1"/>
            </p:cNvSpPr>
            <p:nvPr/>
          </p:nvSpPr>
          <p:spPr bwMode="auto">
            <a:xfrm>
              <a:off x="2555757" y="1801158"/>
              <a:ext cx="442000" cy="368426"/>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2711" name="Oval 129"/>
            <p:cNvSpPr>
              <a:spLocks noChangeArrowheads="1"/>
            </p:cNvSpPr>
            <p:nvPr/>
          </p:nvSpPr>
          <p:spPr bwMode="auto">
            <a:xfrm>
              <a:off x="5868903" y="254978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12"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13" name="Rectangle 161"/>
            <p:cNvSpPr>
              <a:spLocks noChangeArrowheads="1"/>
            </p:cNvSpPr>
            <p:nvPr/>
          </p:nvSpPr>
          <p:spPr bwMode="auto">
            <a:xfrm>
              <a:off x="4545899" y="1021117"/>
              <a:ext cx="367250" cy="30618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792" name="直接连接符 119"/>
            <p:cNvCxnSpPr>
              <a:cxnSpLocks noChangeShapeType="1"/>
            </p:cNvCxnSpPr>
            <p:nvPr/>
          </p:nvCxnSpPr>
          <p:spPr bwMode="auto">
            <a:xfrm flipH="1">
              <a:off x="7064902" y="3022518"/>
              <a:ext cx="1624" cy="694795"/>
            </a:xfrm>
            <a:prstGeom prst="line"/>
            <a:noFill/>
            <a:ln w="19050" algn="ctr">
              <a:solidFill>
                <a:srgbClr val="000000"/>
              </a:solidFill>
              <a:prstDash val="dash"/>
              <a:round/>
            </a:ln>
          </p:spPr>
        </p:cxnSp>
        <p:cxnSp>
          <p:nvCxnSpPr>
            <p:cNvPr id="3145793" name="直接连接符 121"/>
            <p:cNvCxnSpPr>
              <a:cxnSpLocks noChangeShapeType="1"/>
            </p:cNvCxnSpPr>
            <p:nvPr/>
          </p:nvCxnSpPr>
          <p:spPr bwMode="auto">
            <a:xfrm>
              <a:off x="2032278" y="3005695"/>
              <a:ext cx="5676125" cy="0"/>
            </a:xfrm>
            <a:prstGeom prst="line"/>
            <a:noFill/>
            <a:ln w="19050" algn="ctr">
              <a:solidFill>
                <a:srgbClr val="000000"/>
              </a:solidFill>
              <a:prstDash val="dash"/>
              <a:round/>
            </a:ln>
          </p:spPr>
        </p:cxnSp>
        <p:sp>
          <p:nvSpPr>
            <p:cNvPr id="1052714" name="Oval 130"/>
            <p:cNvSpPr>
              <a:spLocks noChangeArrowheads="1"/>
            </p:cNvSpPr>
            <p:nvPr/>
          </p:nvSpPr>
          <p:spPr bwMode="auto">
            <a:xfrm>
              <a:off x="7021027" y="296195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15" name="Line 24"/>
            <p:cNvSpPr>
              <a:spLocks noChangeShapeType="1"/>
            </p:cNvSpPr>
            <p:nvPr/>
          </p:nvSpPr>
          <p:spPr bwMode="auto">
            <a:xfrm>
              <a:off x="7532902" y="363992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16" name="Line 22"/>
            <p:cNvSpPr>
              <a:spLocks noChangeShapeType="1"/>
            </p:cNvSpPr>
            <p:nvPr/>
          </p:nvSpPr>
          <p:spPr bwMode="auto">
            <a:xfrm>
              <a:off x="7295652" y="3644974"/>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17" name="Text Box 87"/>
            <p:cNvSpPr txBox="1">
              <a:spLocks noChangeArrowheads="1"/>
            </p:cNvSpPr>
            <p:nvPr/>
          </p:nvSpPr>
          <p:spPr bwMode="auto">
            <a:xfrm>
              <a:off x="7311902" y="375432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18" name="Line 22"/>
            <p:cNvSpPr>
              <a:spLocks noChangeShapeType="1"/>
            </p:cNvSpPr>
            <p:nvPr/>
          </p:nvSpPr>
          <p:spPr bwMode="auto">
            <a:xfrm>
              <a:off x="7776652" y="3653385"/>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94" name="直接连接符 134"/>
            <p:cNvCxnSpPr>
              <a:cxnSpLocks noChangeShapeType="1"/>
              <a:stCxn id="1052712" idx="4"/>
              <a:endCxn id="1052714" idx="3"/>
            </p:cNvCxnSpPr>
            <p:nvPr/>
          </p:nvCxnSpPr>
          <p:spPr bwMode="auto">
            <a:xfrm>
              <a:off x="6856903" y="2181361"/>
              <a:ext cx="204750" cy="832745"/>
            </a:xfrm>
            <a:prstGeom prst="line"/>
            <a:noFill/>
            <a:ln w="28575" algn="ctr">
              <a:solidFill>
                <a:srgbClr val="0000FF"/>
              </a:solidFill>
              <a:round/>
            </a:ln>
          </p:spPr>
        </p:cxnSp>
        <p:sp>
          <p:nvSpPr>
            <p:cNvPr id="1052719" name="Text Box 206"/>
            <p:cNvSpPr txBox="1">
              <a:spLocks noChangeArrowheads="1"/>
            </p:cNvSpPr>
            <p:nvPr/>
          </p:nvSpPr>
          <p:spPr bwMode="auto">
            <a:xfrm rot="20070649">
              <a:off x="5809549" y="2010746"/>
              <a:ext cx="1114408" cy="3693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20" name="Text Box 206"/>
            <p:cNvSpPr txBox="1">
              <a:spLocks noChangeArrowheads="1"/>
            </p:cNvSpPr>
            <p:nvPr/>
          </p:nvSpPr>
          <p:spPr bwMode="auto">
            <a:xfrm rot="20205303">
              <a:off x="2990278" y="147156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21" name="TextBox 147"/>
            <p:cNvSpPr txBox="1">
              <a:spLocks noChangeArrowheads="1"/>
            </p:cNvSpPr>
            <p:nvPr/>
          </p:nvSpPr>
          <p:spPr bwMode="auto">
            <a:xfrm>
              <a:off x="5542277" y="2191455"/>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22" name="矩形 150"/>
            <p:cNvSpPr>
              <a:spLocks noChangeArrowheads="1"/>
            </p:cNvSpPr>
            <p:nvPr/>
          </p:nvSpPr>
          <p:spPr bwMode="auto">
            <a:xfrm>
              <a:off x="2298778" y="3596186"/>
              <a:ext cx="2575625" cy="126174"/>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23" name="TextBox 148"/>
            <p:cNvSpPr txBox="1">
              <a:spLocks noChangeArrowheads="1"/>
            </p:cNvSpPr>
            <p:nvPr/>
          </p:nvSpPr>
          <p:spPr bwMode="auto">
            <a:xfrm>
              <a:off x="6720403" y="176582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24" name="矩形 151"/>
            <p:cNvSpPr>
              <a:spLocks noChangeArrowheads="1"/>
            </p:cNvSpPr>
            <p:nvPr/>
          </p:nvSpPr>
          <p:spPr bwMode="auto">
            <a:xfrm>
              <a:off x="7237152" y="3596186"/>
              <a:ext cx="607750" cy="114397"/>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95" name="直接连接符 153"/>
            <p:cNvCxnSpPr>
              <a:cxnSpLocks noChangeShapeType="1"/>
            </p:cNvCxnSpPr>
            <p:nvPr/>
          </p:nvCxnSpPr>
          <p:spPr bwMode="auto">
            <a:xfrm flipV="1">
              <a:off x="5903027" y="2630538"/>
              <a:ext cx="11376" cy="1043034"/>
            </a:xfrm>
            <a:prstGeom prst="line"/>
            <a:noFill/>
            <a:ln w="19050" algn="ctr">
              <a:solidFill>
                <a:srgbClr val="000000"/>
              </a:solidFill>
              <a:prstDash val="dash"/>
              <a:round/>
            </a:ln>
          </p:spPr>
        </p:cxnSp>
        <p:cxnSp>
          <p:nvCxnSpPr>
            <p:cNvPr id="3145796" name="直接连接符 157"/>
            <p:cNvCxnSpPr>
              <a:cxnSpLocks noChangeShapeType="1"/>
            </p:cNvCxnSpPr>
            <p:nvPr/>
          </p:nvCxnSpPr>
          <p:spPr bwMode="auto">
            <a:xfrm flipV="1">
              <a:off x="6832527" y="2253700"/>
              <a:ext cx="11376" cy="1520811"/>
            </a:xfrm>
            <a:prstGeom prst="line"/>
            <a:noFill/>
            <a:ln w="19050" algn="ctr">
              <a:solidFill>
                <a:srgbClr val="000000"/>
              </a:solidFill>
              <a:prstDash val="dash"/>
              <a:round/>
            </a:ln>
          </p:spPr>
        </p:cxnSp>
        <p:cxnSp>
          <p:nvCxnSpPr>
            <p:cNvPr id="3145797" name="直接连接符 141"/>
            <p:cNvCxnSpPr>
              <a:cxnSpLocks noChangeShapeType="1"/>
            </p:cNvCxnSpPr>
            <p:nvPr/>
          </p:nvCxnSpPr>
          <p:spPr bwMode="auto">
            <a:xfrm flipV="1">
              <a:off x="7001527" y="2475765"/>
              <a:ext cx="1248000" cy="560211"/>
            </a:xfrm>
            <a:prstGeom prst="line"/>
            <a:noFill/>
            <a:ln w="28575" algn="ctr">
              <a:solidFill>
                <a:srgbClr val="0000FF"/>
              </a:solidFill>
              <a:round/>
            </a:ln>
          </p:spPr>
        </p:cxnSp>
        <p:sp>
          <p:nvSpPr>
            <p:cNvPr id="1052725" name="Oval 202"/>
            <p:cNvSpPr>
              <a:spLocks noChangeArrowheads="1"/>
            </p:cNvSpPr>
            <p:nvPr/>
          </p:nvSpPr>
          <p:spPr bwMode="auto">
            <a:xfrm>
              <a:off x="7724652" y="2655773"/>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26" name="Oval 130"/>
            <p:cNvSpPr>
              <a:spLocks noChangeArrowheads="1"/>
            </p:cNvSpPr>
            <p:nvPr/>
          </p:nvSpPr>
          <p:spPr bwMode="auto">
            <a:xfrm>
              <a:off x="7251777" y="28559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27" name="Oval 130"/>
            <p:cNvSpPr>
              <a:spLocks noChangeArrowheads="1"/>
            </p:cNvSpPr>
            <p:nvPr/>
          </p:nvSpPr>
          <p:spPr bwMode="auto">
            <a:xfrm>
              <a:off x="7490652" y="275839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28" name="TextBox 149"/>
            <p:cNvSpPr txBox="1">
              <a:spLocks noChangeArrowheads="1"/>
            </p:cNvSpPr>
            <p:nvPr/>
          </p:nvSpPr>
          <p:spPr bwMode="auto">
            <a:xfrm>
              <a:off x="6795153" y="298718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29" name="Oval 202"/>
            <p:cNvSpPr>
              <a:spLocks noChangeArrowheads="1"/>
            </p:cNvSpPr>
            <p:nvPr/>
          </p:nvSpPr>
          <p:spPr bwMode="auto">
            <a:xfrm>
              <a:off x="7966777" y="253128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798" name="直接连接符 117"/>
            <p:cNvCxnSpPr>
              <a:cxnSpLocks noChangeShapeType="1"/>
            </p:cNvCxnSpPr>
            <p:nvPr/>
          </p:nvCxnSpPr>
          <p:spPr bwMode="auto">
            <a:xfrm flipH="1">
              <a:off x="4726527" y="1506753"/>
              <a:ext cx="4876" cy="2200466"/>
            </a:xfrm>
            <a:prstGeom prst="line"/>
            <a:noFill/>
            <a:ln w="19050" algn="ctr">
              <a:solidFill>
                <a:srgbClr val="000000"/>
              </a:solidFill>
              <a:prstDash val="dash"/>
              <a:round/>
            </a:ln>
          </p:spPr>
        </p:cxnSp>
        <p:cxnSp>
          <p:nvCxnSpPr>
            <p:cNvPr id="3145799" name="直接连接符 119"/>
            <p:cNvCxnSpPr>
              <a:cxnSpLocks noChangeShapeType="1"/>
            </p:cNvCxnSpPr>
            <p:nvPr/>
          </p:nvCxnSpPr>
          <p:spPr bwMode="auto">
            <a:xfrm>
              <a:off x="2854527" y="2309217"/>
              <a:ext cx="0" cy="1384543"/>
            </a:xfrm>
            <a:prstGeom prst="line"/>
            <a:noFill/>
            <a:ln w="19050" algn="ctr">
              <a:solidFill>
                <a:srgbClr val="000000"/>
              </a:solidFill>
              <a:prstDash val="dash"/>
              <a:round/>
            </a:ln>
          </p:spPr>
        </p:cxnSp>
        <p:sp>
          <p:nvSpPr>
            <p:cNvPr id="1052730" name="Text Box 91"/>
            <p:cNvSpPr txBox="1">
              <a:spLocks noChangeArrowheads="1"/>
            </p:cNvSpPr>
            <p:nvPr/>
          </p:nvSpPr>
          <p:spPr bwMode="auto">
            <a:xfrm>
              <a:off x="1647153" y="3187385"/>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52731" name="Line 167"/>
          <p:cNvSpPr>
            <a:spLocks noChangeShapeType="1"/>
          </p:cNvSpPr>
          <p:nvPr/>
        </p:nvSpPr>
        <p:spPr bwMode="auto">
          <a:xfrm>
            <a:off x="4224815" y="1013992"/>
            <a:ext cx="440153" cy="326776"/>
          </a:xfrm>
          <a:prstGeom prst="line"/>
          <a:noFill/>
          <a:ln w="76200">
            <a:solidFill>
              <a:srgbClr val="FF0000">
                <a:alpha val="80000"/>
              </a:srgbClr>
            </a:solidFill>
            <a:round/>
            <a:headEnd type="none"/>
            <a:tailEnd type="triangle" w="med" len="me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32" name="Text Box 101"/>
          <p:cNvSpPr txBox="1">
            <a:spLocks noChangeArrowheads="1"/>
          </p:cNvSpPr>
          <p:nvPr/>
        </p:nvSpPr>
        <p:spPr bwMode="auto">
          <a:xfrm>
            <a:off x="842392" y="4293096"/>
            <a:ext cx="8655010" cy="1815882"/>
          </a:xfrm>
          <a:prstGeom prst="rect"/>
          <a:noFill/>
          <a:ln>
            <a:noFill/>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zh-CN" dirty="0" sz="2800" kumimoji="0" lang="zh-CN" smtClean="0">
                <a:solidFill>
                  <a:srgbClr val="000099"/>
                </a:solidFill>
                <a:latin typeface="Arial" panose="020B0604020202020204" pitchFamily="34" charset="0"/>
                <a:ea typeface="黑体" panose="02010609060101010101" pitchFamily="2" charset="-122"/>
              </a:rPr>
              <a:t>当</a:t>
            </a:r>
            <a:r>
              <a:rPr altLang="zh-CN" dirty="0" sz="2800" kumimoji="0" lang="zh-CN">
                <a:solidFill>
                  <a:srgbClr val="000099"/>
                </a:solidFill>
                <a:latin typeface="Arial" panose="020B0604020202020204" pitchFamily="34" charset="0"/>
                <a:ea typeface="黑体" panose="02010609060101010101" pitchFamily="2" charset="-122"/>
              </a:rPr>
              <a:t>拥塞</a:t>
            </a:r>
            <a:r>
              <a:rPr altLang="zh-CN" dirty="0" sz="2800" kumimoji="0" lang="zh-CN" smtClean="0">
                <a:solidFill>
                  <a:srgbClr val="000099"/>
                </a:solidFill>
                <a:latin typeface="Arial" panose="020B0604020202020204" pitchFamily="34" charset="0"/>
                <a:ea typeface="黑体" panose="02010609060101010101" pitchFamily="2" charset="-122"/>
              </a:rPr>
              <a:t>窗口</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err="1" smtClean="0">
                <a:solidFill>
                  <a:srgbClr val="000099"/>
                </a:solidFill>
                <a:latin typeface="Arial" panose="020B0604020202020204" pitchFamily="34" charset="0"/>
                <a:ea typeface="黑体" panose="02010609060101010101" pitchFamily="2" charset="-122"/>
              </a:rPr>
              <a:t>cwnd</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a:solidFill>
                  <a:srgbClr val="000099"/>
                </a:solidFill>
                <a:latin typeface="Arial" panose="020B0604020202020204" pitchFamily="34" charset="0"/>
                <a:ea typeface="黑体" panose="02010609060101010101" pitchFamily="2" charset="-122"/>
              </a:rPr>
              <a:t>= </a:t>
            </a:r>
            <a:r>
              <a:rPr altLang="zh-CN" dirty="0" sz="2800" kumimoji="0" lang="en-US" smtClean="0">
                <a:solidFill>
                  <a:srgbClr val="000099"/>
                </a:solidFill>
                <a:latin typeface="Arial" panose="020B0604020202020204" pitchFamily="34" charset="0"/>
                <a:ea typeface="黑体" panose="02010609060101010101" pitchFamily="2" charset="-122"/>
              </a:rPr>
              <a:t>24 </a:t>
            </a:r>
            <a:r>
              <a:rPr altLang="zh-CN" dirty="0" sz="2800" kumimoji="0" lang="zh-CN" smtClean="0">
                <a:solidFill>
                  <a:srgbClr val="000099"/>
                </a:solidFill>
                <a:latin typeface="Arial" panose="020B0604020202020204" pitchFamily="34" charset="0"/>
                <a:ea typeface="黑体" panose="02010609060101010101" pitchFamily="2" charset="-122"/>
              </a:rPr>
              <a:t>时</a:t>
            </a:r>
            <a:r>
              <a:rPr altLang="zh-CN" dirty="0" sz="2800" kumimoji="0" lang="zh-CN">
                <a:solidFill>
                  <a:srgbClr val="000099"/>
                </a:solidFill>
                <a:latin typeface="Arial" panose="020B0604020202020204" pitchFamily="34" charset="0"/>
                <a:ea typeface="黑体" panose="02010609060101010101" pitchFamily="2" charset="-122"/>
              </a:rPr>
              <a:t>，网络出现了</a:t>
            </a:r>
            <a:r>
              <a:rPr altLang="zh-CN" dirty="0" sz="2800" kumimoji="0" lang="zh-CN">
                <a:solidFill>
                  <a:srgbClr val="FF0000"/>
                </a:solidFill>
                <a:latin typeface="Arial" panose="020B0604020202020204" pitchFamily="34" charset="0"/>
                <a:ea typeface="黑体" panose="02010609060101010101" pitchFamily="2" charset="-122"/>
              </a:rPr>
              <a:t>超时</a:t>
            </a:r>
            <a:r>
              <a:rPr altLang="zh-CN" dirty="0" sz="2800" kumimoji="0" lang="zh-CN">
                <a:solidFill>
                  <a:srgbClr val="000099"/>
                </a:solidFill>
                <a:latin typeface="Arial" panose="020B0604020202020204" pitchFamily="34" charset="0"/>
                <a:ea typeface="黑体" panose="02010609060101010101" pitchFamily="2" charset="-122"/>
              </a:rPr>
              <a:t>（图中的点</a:t>
            </a:r>
            <a:r>
              <a:rPr altLang="zh-CN" dirty="0" sz="2800" kumimoji="0" lang="en-US">
                <a:solidFill>
                  <a:srgbClr val="000099"/>
                </a:solidFill>
                <a:latin typeface="Arial" panose="020B0604020202020204" pitchFamily="34" charset="0"/>
                <a:ea typeface="黑体" panose="02010609060101010101" pitchFamily="2" charset="-122"/>
                <a:sym typeface="Wingdings" panose="05000000000000000000"/>
              </a:rPr>
              <a:t></a:t>
            </a:r>
            <a:r>
              <a:rPr altLang="zh-CN" dirty="0" sz="2800" kumimoji="0" lang="zh-CN">
                <a:solidFill>
                  <a:srgbClr val="000099"/>
                </a:solidFill>
                <a:latin typeface="Arial" panose="020B0604020202020204" pitchFamily="34" charset="0"/>
                <a:ea typeface="黑体" panose="02010609060101010101" pitchFamily="2" charset="-122"/>
              </a:rPr>
              <a:t>），发送方判断为网络拥塞。于是</a:t>
            </a:r>
            <a:r>
              <a:rPr altLang="zh-CN" dirty="0" sz="2800" kumimoji="0" lang="zh-CN">
                <a:solidFill>
                  <a:srgbClr val="FF0000"/>
                </a:solidFill>
                <a:latin typeface="Arial" panose="020B0604020202020204" pitchFamily="34" charset="0"/>
                <a:ea typeface="黑体" panose="02010609060101010101" pitchFamily="2" charset="-122"/>
              </a:rPr>
              <a:t>调整</a:t>
            </a:r>
            <a:r>
              <a:rPr altLang="zh-CN" dirty="0" sz="2800" kumimoji="0" lang="zh-CN" smtClean="0">
                <a:solidFill>
                  <a:srgbClr val="FF0000"/>
                </a:solidFill>
                <a:latin typeface="Arial" panose="020B0604020202020204" pitchFamily="34" charset="0"/>
                <a:ea typeface="黑体" panose="02010609060101010101" pitchFamily="2" charset="-122"/>
              </a:rPr>
              <a:t>门限值</a:t>
            </a:r>
            <a:r>
              <a:rPr altLang="zh-CN" dirty="0" sz="2800" kumimoji="0" lang="en-US" smtClean="0">
                <a:solidFill>
                  <a:srgbClr val="FF0000"/>
                </a:solidFill>
                <a:latin typeface="Arial" panose="020B0604020202020204" pitchFamily="34" charset="0"/>
                <a:ea typeface="黑体" panose="02010609060101010101" pitchFamily="2" charset="-122"/>
              </a:rPr>
              <a:t> </a:t>
            </a:r>
            <a:r>
              <a:rPr altLang="zh-CN" dirty="0" sz="2800" kumimoji="0" lang="en-US" err="1" smtClean="0">
                <a:solidFill>
                  <a:srgbClr val="000099"/>
                </a:solidFill>
                <a:latin typeface="Arial" panose="020B0604020202020204" pitchFamily="34" charset="0"/>
                <a:ea typeface="黑体" panose="02010609060101010101" pitchFamily="2" charset="-122"/>
              </a:rPr>
              <a:t>ssthresh</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a:solidFill>
                  <a:srgbClr val="000099"/>
                </a:solidFill>
                <a:latin typeface="Arial" panose="020B0604020202020204" pitchFamily="34" charset="0"/>
                <a:ea typeface="黑体" panose="02010609060101010101" pitchFamily="2" charset="-122"/>
              </a:rPr>
              <a:t>= </a:t>
            </a:r>
            <a:r>
              <a:rPr altLang="zh-CN" dirty="0" sz="2800" kumimoji="0" lang="en-US" err="1">
                <a:solidFill>
                  <a:srgbClr val="000099"/>
                </a:solidFill>
                <a:latin typeface="Arial" panose="020B0604020202020204" pitchFamily="34" charset="0"/>
                <a:ea typeface="黑体" panose="02010609060101010101" pitchFamily="2" charset="-122"/>
              </a:rPr>
              <a:t>cwnd</a:t>
            </a:r>
            <a:r>
              <a:rPr altLang="zh-CN" dirty="0" sz="2800" kumimoji="0" lang="en-US">
                <a:solidFill>
                  <a:srgbClr val="000099"/>
                </a:solidFill>
                <a:latin typeface="Arial" panose="020B0604020202020204" pitchFamily="34" charset="0"/>
                <a:ea typeface="黑体" panose="02010609060101010101" pitchFamily="2" charset="-122"/>
              </a:rPr>
              <a:t> / 2 = 12</a:t>
            </a:r>
            <a:r>
              <a:rPr altLang="zh-CN" dirty="0" sz="2800" kumimoji="0" lang="zh-CN">
                <a:solidFill>
                  <a:srgbClr val="000099"/>
                </a:solidFill>
                <a:latin typeface="Arial" panose="020B0604020202020204" pitchFamily="34" charset="0"/>
                <a:ea typeface="黑体" panose="02010609060101010101" pitchFamily="2" charset="-122"/>
              </a:rPr>
              <a:t>，同时设置拥塞</a:t>
            </a:r>
            <a:r>
              <a:rPr altLang="zh-CN" dirty="0" sz="2800" kumimoji="0" lang="zh-CN" smtClean="0">
                <a:solidFill>
                  <a:srgbClr val="000099"/>
                </a:solidFill>
                <a:latin typeface="Arial" panose="020B0604020202020204" pitchFamily="34" charset="0"/>
                <a:ea typeface="黑体" panose="02010609060101010101" pitchFamily="2" charset="-122"/>
              </a:rPr>
              <a:t>窗口</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err="1" smtClean="0">
                <a:solidFill>
                  <a:srgbClr val="000099"/>
                </a:solidFill>
                <a:latin typeface="Arial" panose="020B0604020202020204" pitchFamily="34" charset="0"/>
                <a:ea typeface="黑体" panose="02010609060101010101" pitchFamily="2" charset="-122"/>
              </a:rPr>
              <a:t>cwnd</a:t>
            </a:r>
            <a:r>
              <a:rPr altLang="zh-CN" dirty="0" sz="2800" kumimoji="0" lang="en-US" smtClean="0">
                <a:solidFill>
                  <a:srgbClr val="000099"/>
                </a:solidFill>
                <a:latin typeface="Arial" panose="020B0604020202020204" pitchFamily="34" charset="0"/>
                <a:ea typeface="黑体" panose="02010609060101010101" pitchFamily="2" charset="-122"/>
              </a:rPr>
              <a:t> = </a:t>
            </a:r>
            <a:r>
              <a:rPr altLang="zh-CN" dirty="0" sz="2800" kumimoji="0" lang="en-US">
                <a:solidFill>
                  <a:srgbClr val="000099"/>
                </a:solidFill>
                <a:latin typeface="Arial" panose="020B0604020202020204" pitchFamily="34" charset="0"/>
                <a:ea typeface="黑体" panose="02010609060101010101" pitchFamily="2" charset="-122"/>
              </a:rPr>
              <a:t>1</a:t>
            </a:r>
            <a:r>
              <a:rPr altLang="zh-CN" dirty="0" sz="2800" kumimoji="0" lang="zh-CN">
                <a:solidFill>
                  <a:srgbClr val="000099"/>
                </a:solidFill>
                <a:latin typeface="Arial" panose="020B0604020202020204" pitchFamily="34" charset="0"/>
                <a:ea typeface="黑体" panose="02010609060101010101" pitchFamily="2" charset="-122"/>
              </a:rPr>
              <a:t>，进入</a:t>
            </a:r>
            <a:r>
              <a:rPr altLang="zh-CN" dirty="0" sz="2800" kumimoji="0" lang="zh-CN">
                <a:solidFill>
                  <a:srgbClr val="FF0000"/>
                </a:solidFill>
                <a:latin typeface="Arial" panose="020B0604020202020204" pitchFamily="34" charset="0"/>
                <a:ea typeface="黑体" panose="02010609060101010101" pitchFamily="2" charset="-122"/>
              </a:rPr>
              <a:t>慢开始</a:t>
            </a:r>
            <a:r>
              <a:rPr altLang="zh-CN" dirty="0" sz="2800" kumimoji="0" lang="zh-CN">
                <a:solidFill>
                  <a:srgbClr val="000099"/>
                </a:solidFill>
                <a:latin typeface="Arial" panose="020B0604020202020204" pitchFamily="34" charset="0"/>
                <a:ea typeface="黑体" panose="02010609060101010101" pitchFamily="2" charset="-122"/>
              </a:rPr>
              <a:t>阶段</a:t>
            </a:r>
            <a:r>
              <a:rPr altLang="zh-CN" dirty="0" sz="2800" kumimoji="0" lang="zh-CN" smtClean="0">
                <a:solidFill>
                  <a:srgbClr val="000099"/>
                </a:solidFill>
                <a:latin typeface="Arial" panose="020B0604020202020204" pitchFamily="34" charset="0"/>
                <a:ea typeface="黑体" panose="02010609060101010101" pitchFamily="2" charset="-122"/>
              </a:rPr>
              <a:t>。</a:t>
            </a:r>
            <a:endParaRPr altLang="zh-CN" dirty="0" sz="2800" kumimoji="0" lang="zh-CN">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629" name=""/>
        <p:cNvGrpSpPr/>
        <p:nvPr/>
      </p:nvGrpSpPr>
      <p:grpSpPr>
        <a:xfrm>
          <a:off x="0" y="0"/>
          <a:ext cx="0" cy="0"/>
          <a:chOff x="0" y="0"/>
          <a:chExt cx="0" cy="0"/>
        </a:xfrm>
      </p:grpSpPr>
      <p:sp>
        <p:nvSpPr>
          <p:cNvPr id="1052736"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630" name="组合 2"/>
          <p:cNvGrpSpPr/>
          <p:nvPr/>
        </p:nvGrpSpPr>
        <p:grpSpPr>
          <a:xfrm>
            <a:off x="272479" y="836711"/>
            <a:ext cx="9536759" cy="3321087"/>
            <a:chOff x="272479" y="836711"/>
            <a:chExt cx="9536759" cy="3321087"/>
          </a:xfrm>
        </p:grpSpPr>
        <p:sp>
          <p:nvSpPr>
            <p:cNvPr id="1052737" name="Text Box 140"/>
            <p:cNvSpPr txBox="1">
              <a:spLocks noChangeArrowheads="1"/>
            </p:cNvSpPr>
            <p:nvPr/>
          </p:nvSpPr>
          <p:spPr bwMode="auto">
            <a:xfrm>
              <a:off x="4863078" y="985683"/>
              <a:ext cx="1157000" cy="40011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738" name="Line 2"/>
            <p:cNvSpPr>
              <a:spLocks noChangeShapeType="1"/>
            </p:cNvSpPr>
            <p:nvPr/>
          </p:nvSpPr>
          <p:spPr bwMode="auto">
            <a:xfrm flipV="1">
              <a:off x="1920153" y="3803111"/>
              <a:ext cx="6358624" cy="5046"/>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39" name="Line 3"/>
            <p:cNvSpPr>
              <a:spLocks noChangeShapeType="1"/>
            </p:cNvSpPr>
            <p:nvPr/>
          </p:nvSpPr>
          <p:spPr bwMode="auto">
            <a:xfrm>
              <a:off x="1918528" y="1177019"/>
              <a:ext cx="1626" cy="2631138"/>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40" name="Line 4"/>
            <p:cNvSpPr>
              <a:spLocks noChangeShapeType="1"/>
            </p:cNvSpPr>
            <p:nvPr/>
          </p:nvSpPr>
          <p:spPr bwMode="auto">
            <a:xfrm>
              <a:off x="2154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41" name="Line 5"/>
            <p:cNvSpPr>
              <a:spLocks noChangeShapeType="1"/>
            </p:cNvSpPr>
            <p:nvPr/>
          </p:nvSpPr>
          <p:spPr bwMode="auto">
            <a:xfrm>
              <a:off x="238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42" name="Line 6"/>
            <p:cNvSpPr>
              <a:spLocks noChangeShapeType="1"/>
            </p:cNvSpPr>
            <p:nvPr/>
          </p:nvSpPr>
          <p:spPr bwMode="auto">
            <a:xfrm>
              <a:off x="262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43" name="Line 7"/>
            <p:cNvSpPr>
              <a:spLocks noChangeShapeType="1"/>
            </p:cNvSpPr>
            <p:nvPr/>
          </p:nvSpPr>
          <p:spPr bwMode="auto">
            <a:xfrm>
              <a:off x="285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44" name="Line 8"/>
            <p:cNvSpPr>
              <a:spLocks noChangeShapeType="1"/>
            </p:cNvSpPr>
            <p:nvPr/>
          </p:nvSpPr>
          <p:spPr bwMode="auto">
            <a:xfrm>
              <a:off x="309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45" name="Line 9"/>
            <p:cNvSpPr>
              <a:spLocks noChangeShapeType="1"/>
            </p:cNvSpPr>
            <p:nvPr/>
          </p:nvSpPr>
          <p:spPr bwMode="auto">
            <a:xfrm>
              <a:off x="332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46" name="Line 10"/>
            <p:cNvSpPr>
              <a:spLocks noChangeShapeType="1"/>
            </p:cNvSpPr>
            <p:nvPr/>
          </p:nvSpPr>
          <p:spPr bwMode="auto">
            <a:xfrm>
              <a:off x="355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47" name="Line 11"/>
            <p:cNvSpPr>
              <a:spLocks noChangeShapeType="1"/>
            </p:cNvSpPr>
            <p:nvPr/>
          </p:nvSpPr>
          <p:spPr bwMode="auto">
            <a:xfrm>
              <a:off x="379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48" name="Line 12"/>
            <p:cNvSpPr>
              <a:spLocks noChangeShapeType="1"/>
            </p:cNvSpPr>
            <p:nvPr/>
          </p:nvSpPr>
          <p:spPr bwMode="auto">
            <a:xfrm>
              <a:off x="402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49" name="Line 13"/>
            <p:cNvSpPr>
              <a:spLocks noChangeShapeType="1"/>
            </p:cNvSpPr>
            <p:nvPr/>
          </p:nvSpPr>
          <p:spPr bwMode="auto">
            <a:xfrm>
              <a:off x="426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50" name="Line 14"/>
            <p:cNvSpPr>
              <a:spLocks noChangeShapeType="1"/>
            </p:cNvSpPr>
            <p:nvPr/>
          </p:nvSpPr>
          <p:spPr bwMode="auto">
            <a:xfrm>
              <a:off x="449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51" name="Line 15"/>
            <p:cNvSpPr>
              <a:spLocks noChangeShapeType="1"/>
            </p:cNvSpPr>
            <p:nvPr/>
          </p:nvSpPr>
          <p:spPr bwMode="auto">
            <a:xfrm>
              <a:off x="472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52" name="Line 16"/>
            <p:cNvSpPr>
              <a:spLocks noChangeShapeType="1"/>
            </p:cNvSpPr>
            <p:nvPr/>
          </p:nvSpPr>
          <p:spPr bwMode="auto">
            <a:xfrm>
              <a:off x="496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53" name="Line 17"/>
            <p:cNvSpPr>
              <a:spLocks noChangeShapeType="1"/>
            </p:cNvSpPr>
            <p:nvPr/>
          </p:nvSpPr>
          <p:spPr bwMode="auto">
            <a:xfrm>
              <a:off x="5196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54" name="Line 18"/>
            <p:cNvSpPr>
              <a:spLocks noChangeShapeType="1"/>
            </p:cNvSpPr>
            <p:nvPr/>
          </p:nvSpPr>
          <p:spPr bwMode="auto">
            <a:xfrm>
              <a:off x="543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55" name="Line 19"/>
            <p:cNvSpPr>
              <a:spLocks noChangeShapeType="1"/>
            </p:cNvSpPr>
            <p:nvPr/>
          </p:nvSpPr>
          <p:spPr bwMode="auto">
            <a:xfrm>
              <a:off x="566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56" name="Line 20"/>
            <p:cNvSpPr>
              <a:spLocks noChangeShapeType="1"/>
            </p:cNvSpPr>
            <p:nvPr/>
          </p:nvSpPr>
          <p:spPr bwMode="auto">
            <a:xfrm>
              <a:off x="589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57" name="Line 21"/>
            <p:cNvSpPr>
              <a:spLocks noChangeShapeType="1"/>
            </p:cNvSpPr>
            <p:nvPr/>
          </p:nvSpPr>
          <p:spPr bwMode="auto">
            <a:xfrm>
              <a:off x="613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58" name="Line 22"/>
            <p:cNvSpPr>
              <a:spLocks noChangeShapeType="1"/>
            </p:cNvSpPr>
            <p:nvPr/>
          </p:nvSpPr>
          <p:spPr bwMode="auto">
            <a:xfrm>
              <a:off x="636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59" name="Line 23"/>
            <p:cNvSpPr>
              <a:spLocks noChangeShapeType="1"/>
            </p:cNvSpPr>
            <p:nvPr/>
          </p:nvSpPr>
          <p:spPr bwMode="auto">
            <a:xfrm>
              <a:off x="660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60" name="Line 24"/>
            <p:cNvSpPr>
              <a:spLocks noChangeShapeType="1"/>
            </p:cNvSpPr>
            <p:nvPr/>
          </p:nvSpPr>
          <p:spPr bwMode="auto">
            <a:xfrm>
              <a:off x="683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61" name="Line 25"/>
            <p:cNvSpPr>
              <a:spLocks noChangeShapeType="1"/>
            </p:cNvSpPr>
            <p:nvPr/>
          </p:nvSpPr>
          <p:spPr bwMode="auto">
            <a:xfrm>
              <a:off x="7068152"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62" name="Line 40"/>
            <p:cNvSpPr>
              <a:spLocks noChangeShapeType="1"/>
            </p:cNvSpPr>
            <p:nvPr/>
          </p:nvSpPr>
          <p:spPr bwMode="auto">
            <a:xfrm>
              <a:off x="1920153" y="340440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63" name="Line 41"/>
            <p:cNvSpPr>
              <a:spLocks noChangeShapeType="1"/>
            </p:cNvSpPr>
            <p:nvPr/>
          </p:nvSpPr>
          <p:spPr bwMode="auto">
            <a:xfrm>
              <a:off x="1920153" y="300064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64" name="Line 42"/>
            <p:cNvSpPr>
              <a:spLocks noChangeShapeType="1"/>
            </p:cNvSpPr>
            <p:nvPr/>
          </p:nvSpPr>
          <p:spPr bwMode="auto">
            <a:xfrm>
              <a:off x="1920153" y="259689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65" name="Line 43"/>
            <p:cNvSpPr>
              <a:spLocks noChangeShapeType="1"/>
            </p:cNvSpPr>
            <p:nvPr/>
          </p:nvSpPr>
          <p:spPr bwMode="auto">
            <a:xfrm>
              <a:off x="1920153" y="219313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66" name="Line 44"/>
            <p:cNvSpPr>
              <a:spLocks noChangeShapeType="1"/>
            </p:cNvSpPr>
            <p:nvPr/>
          </p:nvSpPr>
          <p:spPr bwMode="auto">
            <a:xfrm>
              <a:off x="1920153" y="178938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67" name="Line 45"/>
            <p:cNvSpPr>
              <a:spLocks noChangeShapeType="1"/>
            </p:cNvSpPr>
            <p:nvPr/>
          </p:nvSpPr>
          <p:spPr bwMode="auto">
            <a:xfrm>
              <a:off x="1920153" y="1385626"/>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68" name="Text Box 77"/>
            <p:cNvSpPr txBox="1">
              <a:spLocks noChangeArrowheads="1"/>
            </p:cNvSpPr>
            <p:nvPr/>
          </p:nvSpPr>
          <p:spPr bwMode="auto">
            <a:xfrm>
              <a:off x="2241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69" name="Text Box 78"/>
            <p:cNvSpPr txBox="1">
              <a:spLocks noChangeArrowheads="1"/>
            </p:cNvSpPr>
            <p:nvPr/>
          </p:nvSpPr>
          <p:spPr bwMode="auto">
            <a:xfrm>
              <a:off x="2709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70" name="Text Box 79"/>
            <p:cNvSpPr txBox="1">
              <a:spLocks noChangeArrowheads="1"/>
            </p:cNvSpPr>
            <p:nvPr/>
          </p:nvSpPr>
          <p:spPr bwMode="auto">
            <a:xfrm>
              <a:off x="3177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71" name="Text Box 80"/>
            <p:cNvSpPr txBox="1">
              <a:spLocks noChangeArrowheads="1"/>
            </p:cNvSpPr>
            <p:nvPr/>
          </p:nvSpPr>
          <p:spPr bwMode="auto">
            <a:xfrm>
              <a:off x="3658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72" name="Text Box 81"/>
            <p:cNvSpPr txBox="1">
              <a:spLocks noChangeArrowheads="1"/>
            </p:cNvSpPr>
            <p:nvPr/>
          </p:nvSpPr>
          <p:spPr bwMode="auto">
            <a:xfrm>
              <a:off x="4048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73" name="Text Box 82"/>
            <p:cNvSpPr txBox="1">
              <a:spLocks noChangeArrowheads="1"/>
            </p:cNvSpPr>
            <p:nvPr/>
          </p:nvSpPr>
          <p:spPr bwMode="auto">
            <a:xfrm>
              <a:off x="455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74" name="Text Box 83"/>
            <p:cNvSpPr txBox="1">
              <a:spLocks noChangeArrowheads="1"/>
            </p:cNvSpPr>
            <p:nvPr/>
          </p:nvSpPr>
          <p:spPr bwMode="auto">
            <a:xfrm>
              <a:off x="4997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75" name="Text Box 84"/>
            <p:cNvSpPr txBox="1">
              <a:spLocks noChangeArrowheads="1"/>
            </p:cNvSpPr>
            <p:nvPr/>
          </p:nvSpPr>
          <p:spPr bwMode="auto">
            <a:xfrm>
              <a:off x="546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76" name="Text Box 85"/>
            <p:cNvSpPr txBox="1">
              <a:spLocks noChangeArrowheads="1"/>
            </p:cNvSpPr>
            <p:nvPr/>
          </p:nvSpPr>
          <p:spPr bwMode="auto">
            <a:xfrm>
              <a:off x="5950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77" name="Text Box 86"/>
            <p:cNvSpPr txBox="1">
              <a:spLocks noChangeArrowheads="1"/>
            </p:cNvSpPr>
            <p:nvPr/>
          </p:nvSpPr>
          <p:spPr bwMode="auto">
            <a:xfrm>
              <a:off x="6418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78" name="Text Box 87"/>
            <p:cNvSpPr txBox="1">
              <a:spLocks noChangeArrowheads="1"/>
            </p:cNvSpPr>
            <p:nvPr/>
          </p:nvSpPr>
          <p:spPr bwMode="auto">
            <a:xfrm>
              <a:off x="6873153" y="3757688"/>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79" name="Text Box 89"/>
            <p:cNvSpPr txBox="1">
              <a:spLocks noChangeArrowheads="1"/>
            </p:cNvSpPr>
            <p:nvPr/>
          </p:nvSpPr>
          <p:spPr bwMode="auto">
            <a:xfrm>
              <a:off x="1812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80" name="Text Box 90"/>
            <p:cNvSpPr txBox="1">
              <a:spLocks noChangeArrowheads="1"/>
            </p:cNvSpPr>
            <p:nvPr/>
          </p:nvSpPr>
          <p:spPr bwMode="auto">
            <a:xfrm>
              <a:off x="1647153" y="3591140"/>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81" name="Text Box 92"/>
            <p:cNvSpPr txBox="1">
              <a:spLocks noChangeArrowheads="1"/>
            </p:cNvSpPr>
            <p:nvPr/>
          </p:nvSpPr>
          <p:spPr bwMode="auto">
            <a:xfrm>
              <a:off x="1647153" y="2797088"/>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82" name="Text Box 93"/>
            <p:cNvSpPr txBox="1">
              <a:spLocks noChangeArrowheads="1"/>
            </p:cNvSpPr>
            <p:nvPr/>
          </p:nvSpPr>
          <p:spPr bwMode="auto">
            <a:xfrm>
              <a:off x="1530153" y="2406791"/>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83" name="Text Box 94"/>
            <p:cNvSpPr txBox="1">
              <a:spLocks noChangeArrowheads="1"/>
            </p:cNvSpPr>
            <p:nvPr/>
          </p:nvSpPr>
          <p:spPr bwMode="auto">
            <a:xfrm>
              <a:off x="1530153" y="201649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84" name="Text Box 95"/>
            <p:cNvSpPr txBox="1">
              <a:spLocks noChangeArrowheads="1"/>
            </p:cNvSpPr>
            <p:nvPr/>
          </p:nvSpPr>
          <p:spPr bwMode="auto">
            <a:xfrm>
              <a:off x="1530153" y="1612739"/>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85" name="Text Box 96"/>
            <p:cNvSpPr txBox="1">
              <a:spLocks noChangeArrowheads="1"/>
            </p:cNvSpPr>
            <p:nvPr/>
          </p:nvSpPr>
          <p:spPr bwMode="auto">
            <a:xfrm>
              <a:off x="1530153" y="120898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786" name="Oval 102"/>
            <p:cNvSpPr>
              <a:spLocks noChangeArrowheads="1"/>
            </p:cNvSpPr>
            <p:nvPr/>
          </p:nvSpPr>
          <p:spPr bwMode="auto">
            <a:xfrm>
              <a:off x="2573403" y="296027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87" name="Oval 103"/>
            <p:cNvSpPr>
              <a:spLocks noChangeArrowheads="1"/>
            </p:cNvSpPr>
            <p:nvPr/>
          </p:nvSpPr>
          <p:spPr bwMode="auto">
            <a:xfrm>
              <a:off x="2339403" y="336402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88" name="Oval 104"/>
            <p:cNvSpPr>
              <a:spLocks noChangeArrowheads="1"/>
            </p:cNvSpPr>
            <p:nvPr/>
          </p:nvSpPr>
          <p:spPr bwMode="auto">
            <a:xfrm>
              <a:off x="1881153" y="36264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89" name="Oval 105"/>
            <p:cNvSpPr>
              <a:spLocks noChangeArrowheads="1"/>
            </p:cNvSpPr>
            <p:nvPr/>
          </p:nvSpPr>
          <p:spPr bwMode="auto">
            <a:xfrm>
              <a:off x="2095653" y="355581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90" name="Oval 106"/>
            <p:cNvSpPr>
              <a:spLocks noChangeArrowheads="1"/>
            </p:cNvSpPr>
            <p:nvPr/>
          </p:nvSpPr>
          <p:spPr bwMode="auto">
            <a:xfrm>
              <a:off x="2807403" y="214939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91" name="Oval 107"/>
            <p:cNvSpPr>
              <a:spLocks noChangeArrowheads="1"/>
            </p:cNvSpPr>
            <p:nvPr/>
          </p:nvSpPr>
          <p:spPr bwMode="auto">
            <a:xfrm>
              <a:off x="3041403" y="204172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92" name="Oval 108"/>
            <p:cNvSpPr>
              <a:spLocks noChangeArrowheads="1"/>
            </p:cNvSpPr>
            <p:nvPr/>
          </p:nvSpPr>
          <p:spPr bwMode="auto">
            <a:xfrm>
              <a:off x="3275403" y="19458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93" name="Oval 109"/>
            <p:cNvSpPr>
              <a:spLocks noChangeArrowheads="1"/>
            </p:cNvSpPr>
            <p:nvPr/>
          </p:nvSpPr>
          <p:spPr bwMode="auto">
            <a:xfrm>
              <a:off x="3748277" y="17439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94" name="Oval 110"/>
            <p:cNvSpPr>
              <a:spLocks noChangeArrowheads="1"/>
            </p:cNvSpPr>
            <p:nvPr/>
          </p:nvSpPr>
          <p:spPr bwMode="auto">
            <a:xfrm>
              <a:off x="3509403" y="184489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95" name="Oval 113"/>
            <p:cNvSpPr>
              <a:spLocks noChangeArrowheads="1"/>
            </p:cNvSpPr>
            <p:nvPr/>
          </p:nvSpPr>
          <p:spPr bwMode="auto">
            <a:xfrm>
              <a:off x="3982277" y="164302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96" name="Oval 114"/>
            <p:cNvSpPr>
              <a:spLocks noChangeArrowheads="1"/>
            </p:cNvSpPr>
            <p:nvPr/>
          </p:nvSpPr>
          <p:spPr bwMode="auto">
            <a:xfrm>
              <a:off x="4211403" y="154712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97" name="Oval 116"/>
            <p:cNvSpPr>
              <a:spLocks noChangeArrowheads="1"/>
            </p:cNvSpPr>
            <p:nvPr/>
          </p:nvSpPr>
          <p:spPr bwMode="auto">
            <a:xfrm>
              <a:off x="4674527" y="133011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98" name="Oval 117"/>
            <p:cNvSpPr>
              <a:spLocks noChangeArrowheads="1"/>
            </p:cNvSpPr>
            <p:nvPr/>
          </p:nvSpPr>
          <p:spPr bwMode="auto">
            <a:xfrm>
              <a:off x="4445403" y="1431049"/>
              <a:ext cx="91000" cy="9421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799"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00" name="Text Box 134"/>
            <p:cNvSpPr txBox="1">
              <a:spLocks noChangeArrowheads="1"/>
            </p:cNvSpPr>
            <p:nvPr/>
          </p:nvSpPr>
          <p:spPr bwMode="auto">
            <a:xfrm>
              <a:off x="8280402" y="359618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01" name="Text Box 135"/>
            <p:cNvSpPr txBox="1">
              <a:spLocks noChangeArrowheads="1"/>
            </p:cNvSpPr>
            <p:nvPr/>
          </p:nvSpPr>
          <p:spPr bwMode="auto">
            <a:xfrm>
              <a:off x="966278" y="836711"/>
              <a:ext cx="1930337"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02" name="Text Box 140"/>
            <p:cNvSpPr txBox="1">
              <a:spLocks noChangeArrowheads="1"/>
            </p:cNvSpPr>
            <p:nvPr/>
          </p:nvSpPr>
          <p:spPr bwMode="auto">
            <a:xfrm>
              <a:off x="7049973" y="1815231"/>
              <a:ext cx="1181374" cy="40011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803" name="Rectangle 160"/>
            <p:cNvSpPr>
              <a:spLocks noChangeArrowheads="1"/>
            </p:cNvSpPr>
            <p:nvPr/>
          </p:nvSpPr>
          <p:spPr bwMode="auto">
            <a:xfrm>
              <a:off x="1998153" y="1304875"/>
              <a:ext cx="195000" cy="215336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04" name="Line 156"/>
            <p:cNvSpPr>
              <a:spLocks noChangeShapeType="1"/>
            </p:cNvSpPr>
            <p:nvPr/>
          </p:nvSpPr>
          <p:spPr bwMode="auto">
            <a:xfrm>
              <a:off x="1998153" y="2193137"/>
              <a:ext cx="858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05" name="Line 146"/>
            <p:cNvSpPr>
              <a:spLocks noChangeShapeType="1"/>
            </p:cNvSpPr>
            <p:nvPr/>
          </p:nvSpPr>
          <p:spPr bwMode="auto">
            <a:xfrm flipV="1">
              <a:off x="1998153" y="1378897"/>
              <a:ext cx="2743000" cy="6729"/>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06" name="Rectangle 162"/>
            <p:cNvSpPr>
              <a:spLocks noChangeArrowheads="1"/>
            </p:cNvSpPr>
            <p:nvPr/>
          </p:nvSpPr>
          <p:spPr bwMode="auto">
            <a:xfrm>
              <a:off x="5352153" y="3565904"/>
              <a:ext cx="1480374" cy="161502"/>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07" name="Text Box 203"/>
            <p:cNvSpPr txBox="1">
              <a:spLocks noChangeArrowheads="1"/>
            </p:cNvSpPr>
            <p:nvPr/>
          </p:nvSpPr>
          <p:spPr bwMode="auto">
            <a:xfrm>
              <a:off x="8170649" y="1977696"/>
              <a:ext cx="1638589" cy="83099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2808" name="Text Box 205"/>
            <p:cNvSpPr txBox="1">
              <a:spLocks noChangeArrowheads="1"/>
            </p:cNvSpPr>
            <p:nvPr/>
          </p:nvSpPr>
          <p:spPr bwMode="auto">
            <a:xfrm>
              <a:off x="272479" y="1918920"/>
              <a:ext cx="1281120" cy="707886"/>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2809" name="Line 215"/>
            <p:cNvSpPr>
              <a:spLocks noChangeShapeType="1"/>
            </p:cNvSpPr>
            <p:nvPr/>
          </p:nvSpPr>
          <p:spPr bwMode="auto">
            <a:xfrm flipV="1">
              <a:off x="1413153" y="2223418"/>
              <a:ext cx="219374"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10" name="Text Box 206"/>
            <p:cNvSpPr txBox="1">
              <a:spLocks noChangeArrowheads="1"/>
            </p:cNvSpPr>
            <p:nvPr/>
          </p:nvSpPr>
          <p:spPr bwMode="auto">
            <a:xfrm rot="20245475">
              <a:off x="6948778" y="2393474"/>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11" name="Oval 125"/>
            <p:cNvSpPr>
              <a:spLocks noChangeArrowheads="1"/>
            </p:cNvSpPr>
            <p:nvPr/>
          </p:nvSpPr>
          <p:spPr bwMode="auto">
            <a:xfrm>
              <a:off x="5147403" y="354067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12" name="Oval 126"/>
            <p:cNvSpPr>
              <a:spLocks noChangeArrowheads="1"/>
            </p:cNvSpPr>
            <p:nvPr/>
          </p:nvSpPr>
          <p:spPr bwMode="auto">
            <a:xfrm>
              <a:off x="5383027" y="334383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13" name="Oval 127"/>
            <p:cNvSpPr>
              <a:spLocks noChangeArrowheads="1"/>
            </p:cNvSpPr>
            <p:nvPr/>
          </p:nvSpPr>
          <p:spPr bwMode="auto">
            <a:xfrm>
              <a:off x="4903653" y="361637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14" name="Oval 128"/>
            <p:cNvSpPr>
              <a:spLocks noChangeArrowheads="1"/>
            </p:cNvSpPr>
            <p:nvPr/>
          </p:nvSpPr>
          <p:spPr bwMode="auto">
            <a:xfrm>
              <a:off x="5623527" y="295354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15" name="Oval 129"/>
            <p:cNvSpPr>
              <a:spLocks noChangeArrowheads="1"/>
            </p:cNvSpPr>
            <p:nvPr/>
          </p:nvSpPr>
          <p:spPr bwMode="auto">
            <a:xfrm>
              <a:off x="6106153" y="24404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16" name="Oval 130"/>
            <p:cNvSpPr>
              <a:spLocks noChangeArrowheads="1"/>
            </p:cNvSpPr>
            <p:nvPr/>
          </p:nvSpPr>
          <p:spPr bwMode="auto">
            <a:xfrm>
              <a:off x="6795153" y="214771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17" name="Oval 131"/>
            <p:cNvSpPr>
              <a:spLocks noChangeArrowheads="1"/>
            </p:cNvSpPr>
            <p:nvPr/>
          </p:nvSpPr>
          <p:spPr bwMode="auto">
            <a:xfrm>
              <a:off x="6335277" y="233445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18" name="Oval 132"/>
            <p:cNvSpPr>
              <a:spLocks noChangeArrowheads="1"/>
            </p:cNvSpPr>
            <p:nvPr/>
          </p:nvSpPr>
          <p:spPr bwMode="auto">
            <a:xfrm>
              <a:off x="6569277" y="22385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19" name="Line 147"/>
            <p:cNvSpPr>
              <a:spLocks noChangeShapeType="1"/>
            </p:cNvSpPr>
            <p:nvPr/>
          </p:nvSpPr>
          <p:spPr bwMode="auto">
            <a:xfrm rot="10800000">
              <a:off x="2016028" y="2595210"/>
              <a:ext cx="4134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00" name="直接连接符 115"/>
            <p:cNvCxnSpPr>
              <a:cxnSpLocks noChangeShapeType="1"/>
            </p:cNvCxnSpPr>
            <p:nvPr/>
          </p:nvCxnSpPr>
          <p:spPr bwMode="auto">
            <a:xfrm>
              <a:off x="4728153" y="1375532"/>
              <a:ext cx="234000" cy="2266077"/>
            </a:xfrm>
            <a:prstGeom prst="line"/>
            <a:noFill/>
            <a:ln w="28575" algn="ctr">
              <a:solidFill>
                <a:srgbClr val="0000FF"/>
              </a:solidFill>
              <a:round/>
            </a:ln>
          </p:spPr>
        </p:cxnSp>
        <p:sp>
          <p:nvSpPr>
            <p:cNvPr id="1052820" name="Rectangle 161"/>
            <p:cNvSpPr>
              <a:spLocks noChangeArrowheads="1"/>
            </p:cNvSpPr>
            <p:nvPr/>
          </p:nvSpPr>
          <p:spPr bwMode="auto">
            <a:xfrm>
              <a:off x="2555757" y="1801158"/>
              <a:ext cx="442000" cy="368426"/>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2821" name="Oval 129"/>
            <p:cNvSpPr>
              <a:spLocks noChangeArrowheads="1"/>
            </p:cNvSpPr>
            <p:nvPr/>
          </p:nvSpPr>
          <p:spPr bwMode="auto">
            <a:xfrm>
              <a:off x="5868903" y="254978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22"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23" name="Rectangle 161"/>
            <p:cNvSpPr>
              <a:spLocks noChangeArrowheads="1"/>
            </p:cNvSpPr>
            <p:nvPr/>
          </p:nvSpPr>
          <p:spPr bwMode="auto">
            <a:xfrm>
              <a:off x="4545899" y="1021117"/>
              <a:ext cx="367250" cy="30618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801" name="直接连接符 119"/>
            <p:cNvCxnSpPr>
              <a:cxnSpLocks noChangeShapeType="1"/>
            </p:cNvCxnSpPr>
            <p:nvPr/>
          </p:nvCxnSpPr>
          <p:spPr bwMode="auto">
            <a:xfrm flipH="1">
              <a:off x="7064902" y="3022518"/>
              <a:ext cx="1624" cy="694795"/>
            </a:xfrm>
            <a:prstGeom prst="line"/>
            <a:noFill/>
            <a:ln w="19050" algn="ctr">
              <a:solidFill>
                <a:srgbClr val="000000"/>
              </a:solidFill>
              <a:prstDash val="dash"/>
              <a:round/>
            </a:ln>
          </p:spPr>
        </p:cxnSp>
        <p:cxnSp>
          <p:nvCxnSpPr>
            <p:cNvPr id="3145802" name="直接连接符 121"/>
            <p:cNvCxnSpPr>
              <a:cxnSpLocks noChangeShapeType="1"/>
            </p:cNvCxnSpPr>
            <p:nvPr/>
          </p:nvCxnSpPr>
          <p:spPr bwMode="auto">
            <a:xfrm>
              <a:off x="2032278" y="3005695"/>
              <a:ext cx="5676125" cy="0"/>
            </a:xfrm>
            <a:prstGeom prst="line"/>
            <a:noFill/>
            <a:ln w="19050" algn="ctr">
              <a:solidFill>
                <a:srgbClr val="000000"/>
              </a:solidFill>
              <a:prstDash val="dash"/>
              <a:round/>
            </a:ln>
          </p:spPr>
        </p:cxnSp>
        <p:sp>
          <p:nvSpPr>
            <p:cNvPr id="1052824" name="Oval 130"/>
            <p:cNvSpPr>
              <a:spLocks noChangeArrowheads="1"/>
            </p:cNvSpPr>
            <p:nvPr/>
          </p:nvSpPr>
          <p:spPr bwMode="auto">
            <a:xfrm>
              <a:off x="7021027" y="296195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25" name="Line 24"/>
            <p:cNvSpPr>
              <a:spLocks noChangeShapeType="1"/>
            </p:cNvSpPr>
            <p:nvPr/>
          </p:nvSpPr>
          <p:spPr bwMode="auto">
            <a:xfrm>
              <a:off x="7532902" y="363992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26" name="Line 22"/>
            <p:cNvSpPr>
              <a:spLocks noChangeShapeType="1"/>
            </p:cNvSpPr>
            <p:nvPr/>
          </p:nvSpPr>
          <p:spPr bwMode="auto">
            <a:xfrm>
              <a:off x="7295652" y="3644974"/>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27" name="Text Box 87"/>
            <p:cNvSpPr txBox="1">
              <a:spLocks noChangeArrowheads="1"/>
            </p:cNvSpPr>
            <p:nvPr/>
          </p:nvSpPr>
          <p:spPr bwMode="auto">
            <a:xfrm>
              <a:off x="7311902" y="375432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28" name="Line 22"/>
            <p:cNvSpPr>
              <a:spLocks noChangeShapeType="1"/>
            </p:cNvSpPr>
            <p:nvPr/>
          </p:nvSpPr>
          <p:spPr bwMode="auto">
            <a:xfrm>
              <a:off x="7776652" y="3653385"/>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03" name="直接连接符 134"/>
            <p:cNvCxnSpPr>
              <a:cxnSpLocks noChangeShapeType="1"/>
              <a:stCxn id="1052822" idx="4"/>
              <a:endCxn id="1052824" idx="3"/>
            </p:cNvCxnSpPr>
            <p:nvPr/>
          </p:nvCxnSpPr>
          <p:spPr bwMode="auto">
            <a:xfrm>
              <a:off x="6856903" y="2181361"/>
              <a:ext cx="204750" cy="832745"/>
            </a:xfrm>
            <a:prstGeom prst="line"/>
            <a:noFill/>
            <a:ln w="28575" algn="ctr">
              <a:solidFill>
                <a:srgbClr val="0000FF"/>
              </a:solidFill>
              <a:round/>
            </a:ln>
          </p:spPr>
        </p:cxnSp>
        <p:sp>
          <p:nvSpPr>
            <p:cNvPr id="1052829" name="Text Box 206"/>
            <p:cNvSpPr txBox="1">
              <a:spLocks noChangeArrowheads="1"/>
            </p:cNvSpPr>
            <p:nvPr/>
          </p:nvSpPr>
          <p:spPr bwMode="auto">
            <a:xfrm rot="20070649">
              <a:off x="5809549" y="2010746"/>
              <a:ext cx="1114408" cy="3693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30" name="Text Box 206"/>
            <p:cNvSpPr txBox="1">
              <a:spLocks noChangeArrowheads="1"/>
            </p:cNvSpPr>
            <p:nvPr/>
          </p:nvSpPr>
          <p:spPr bwMode="auto">
            <a:xfrm rot="20205303">
              <a:off x="2990278" y="147156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31" name="TextBox 147"/>
            <p:cNvSpPr txBox="1">
              <a:spLocks noChangeArrowheads="1"/>
            </p:cNvSpPr>
            <p:nvPr/>
          </p:nvSpPr>
          <p:spPr bwMode="auto">
            <a:xfrm>
              <a:off x="5542277" y="2191455"/>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32" name="矩形 150"/>
            <p:cNvSpPr>
              <a:spLocks noChangeArrowheads="1"/>
            </p:cNvSpPr>
            <p:nvPr/>
          </p:nvSpPr>
          <p:spPr bwMode="auto">
            <a:xfrm>
              <a:off x="2298778" y="3596186"/>
              <a:ext cx="2575625" cy="126174"/>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33" name="TextBox 148"/>
            <p:cNvSpPr txBox="1">
              <a:spLocks noChangeArrowheads="1"/>
            </p:cNvSpPr>
            <p:nvPr/>
          </p:nvSpPr>
          <p:spPr bwMode="auto">
            <a:xfrm>
              <a:off x="6720403" y="176582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34" name="矩形 151"/>
            <p:cNvSpPr>
              <a:spLocks noChangeArrowheads="1"/>
            </p:cNvSpPr>
            <p:nvPr/>
          </p:nvSpPr>
          <p:spPr bwMode="auto">
            <a:xfrm>
              <a:off x="7237152" y="3596186"/>
              <a:ext cx="607750" cy="114397"/>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04" name="直接连接符 153"/>
            <p:cNvCxnSpPr>
              <a:cxnSpLocks noChangeShapeType="1"/>
            </p:cNvCxnSpPr>
            <p:nvPr/>
          </p:nvCxnSpPr>
          <p:spPr bwMode="auto">
            <a:xfrm flipV="1">
              <a:off x="5903027" y="2630538"/>
              <a:ext cx="11376" cy="1043034"/>
            </a:xfrm>
            <a:prstGeom prst="line"/>
            <a:noFill/>
            <a:ln w="19050" algn="ctr">
              <a:solidFill>
                <a:srgbClr val="000000"/>
              </a:solidFill>
              <a:prstDash val="dash"/>
              <a:round/>
            </a:ln>
          </p:spPr>
        </p:cxnSp>
        <p:cxnSp>
          <p:nvCxnSpPr>
            <p:cNvPr id="3145805" name="直接连接符 157"/>
            <p:cNvCxnSpPr>
              <a:cxnSpLocks noChangeShapeType="1"/>
            </p:cNvCxnSpPr>
            <p:nvPr/>
          </p:nvCxnSpPr>
          <p:spPr bwMode="auto">
            <a:xfrm flipV="1">
              <a:off x="6832527" y="2253700"/>
              <a:ext cx="11376" cy="1520811"/>
            </a:xfrm>
            <a:prstGeom prst="line"/>
            <a:noFill/>
            <a:ln w="19050" algn="ctr">
              <a:solidFill>
                <a:srgbClr val="000000"/>
              </a:solidFill>
              <a:prstDash val="dash"/>
              <a:round/>
            </a:ln>
          </p:spPr>
        </p:cxnSp>
        <p:cxnSp>
          <p:nvCxnSpPr>
            <p:cNvPr id="3145806" name="直接连接符 141"/>
            <p:cNvCxnSpPr>
              <a:cxnSpLocks noChangeShapeType="1"/>
            </p:cNvCxnSpPr>
            <p:nvPr/>
          </p:nvCxnSpPr>
          <p:spPr bwMode="auto">
            <a:xfrm flipV="1">
              <a:off x="7001527" y="2475765"/>
              <a:ext cx="1248000" cy="560211"/>
            </a:xfrm>
            <a:prstGeom prst="line"/>
            <a:noFill/>
            <a:ln w="28575" algn="ctr">
              <a:solidFill>
                <a:srgbClr val="0000FF"/>
              </a:solidFill>
              <a:round/>
            </a:ln>
          </p:spPr>
        </p:cxnSp>
        <p:sp>
          <p:nvSpPr>
            <p:cNvPr id="1052835" name="Oval 202"/>
            <p:cNvSpPr>
              <a:spLocks noChangeArrowheads="1"/>
            </p:cNvSpPr>
            <p:nvPr/>
          </p:nvSpPr>
          <p:spPr bwMode="auto">
            <a:xfrm>
              <a:off x="7724652" y="2655773"/>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36" name="Oval 130"/>
            <p:cNvSpPr>
              <a:spLocks noChangeArrowheads="1"/>
            </p:cNvSpPr>
            <p:nvPr/>
          </p:nvSpPr>
          <p:spPr bwMode="auto">
            <a:xfrm>
              <a:off x="7251777" y="28559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37" name="Oval 130"/>
            <p:cNvSpPr>
              <a:spLocks noChangeArrowheads="1"/>
            </p:cNvSpPr>
            <p:nvPr/>
          </p:nvSpPr>
          <p:spPr bwMode="auto">
            <a:xfrm>
              <a:off x="7490652" y="275839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38" name="TextBox 149"/>
            <p:cNvSpPr txBox="1">
              <a:spLocks noChangeArrowheads="1"/>
            </p:cNvSpPr>
            <p:nvPr/>
          </p:nvSpPr>
          <p:spPr bwMode="auto">
            <a:xfrm>
              <a:off x="6795153" y="298718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39" name="Oval 202"/>
            <p:cNvSpPr>
              <a:spLocks noChangeArrowheads="1"/>
            </p:cNvSpPr>
            <p:nvPr/>
          </p:nvSpPr>
          <p:spPr bwMode="auto">
            <a:xfrm>
              <a:off x="7966777" y="253128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07" name="直接连接符 117"/>
            <p:cNvCxnSpPr>
              <a:cxnSpLocks noChangeShapeType="1"/>
            </p:cNvCxnSpPr>
            <p:nvPr/>
          </p:nvCxnSpPr>
          <p:spPr bwMode="auto">
            <a:xfrm flipH="1">
              <a:off x="4726527" y="1506753"/>
              <a:ext cx="4876" cy="2200466"/>
            </a:xfrm>
            <a:prstGeom prst="line"/>
            <a:noFill/>
            <a:ln w="19050" algn="ctr">
              <a:solidFill>
                <a:srgbClr val="000000"/>
              </a:solidFill>
              <a:prstDash val="dash"/>
              <a:round/>
            </a:ln>
          </p:spPr>
        </p:cxnSp>
        <p:cxnSp>
          <p:nvCxnSpPr>
            <p:cNvPr id="3145808" name="直接连接符 119"/>
            <p:cNvCxnSpPr>
              <a:cxnSpLocks noChangeShapeType="1"/>
            </p:cNvCxnSpPr>
            <p:nvPr/>
          </p:nvCxnSpPr>
          <p:spPr bwMode="auto">
            <a:xfrm>
              <a:off x="2854527" y="2309217"/>
              <a:ext cx="0" cy="1384543"/>
            </a:xfrm>
            <a:prstGeom prst="line"/>
            <a:noFill/>
            <a:ln w="19050" algn="ctr">
              <a:solidFill>
                <a:srgbClr val="000000"/>
              </a:solidFill>
              <a:prstDash val="dash"/>
              <a:round/>
            </a:ln>
          </p:spPr>
        </p:cxnSp>
        <p:sp>
          <p:nvSpPr>
            <p:cNvPr id="1052840" name="Text Box 91"/>
            <p:cNvSpPr txBox="1">
              <a:spLocks noChangeArrowheads="1"/>
            </p:cNvSpPr>
            <p:nvPr/>
          </p:nvSpPr>
          <p:spPr bwMode="auto">
            <a:xfrm>
              <a:off x="1647153" y="3187385"/>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52841" name="Line 167"/>
          <p:cNvSpPr>
            <a:spLocks noChangeShapeType="1"/>
          </p:cNvSpPr>
          <p:nvPr/>
        </p:nvSpPr>
        <p:spPr bwMode="auto">
          <a:xfrm>
            <a:off x="4448944" y="3318248"/>
            <a:ext cx="440153" cy="326776"/>
          </a:xfrm>
          <a:prstGeom prst="line"/>
          <a:noFill/>
          <a:ln w="76200">
            <a:solidFill>
              <a:srgbClr val="FF0000">
                <a:alpha val="80000"/>
              </a:srgbClr>
            </a:solidFill>
            <a:round/>
            <a:headEnd type="none"/>
            <a:tailEnd type="triangle" w="med" len="me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42" name="Text Box 101"/>
          <p:cNvSpPr txBox="1">
            <a:spLocks noChangeArrowheads="1"/>
          </p:cNvSpPr>
          <p:nvPr/>
        </p:nvSpPr>
        <p:spPr bwMode="auto">
          <a:xfrm>
            <a:off x="842392" y="4293096"/>
            <a:ext cx="8655010" cy="1815882"/>
          </a:xfrm>
          <a:prstGeom prst="rect"/>
          <a:noFill/>
          <a:ln>
            <a:noFill/>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zh-CN" dirty="0" sz="2800" kumimoji="0" lang="zh-CN" smtClean="0">
                <a:solidFill>
                  <a:srgbClr val="000099"/>
                </a:solidFill>
                <a:latin typeface="Arial" panose="020B0604020202020204" pitchFamily="34" charset="0"/>
                <a:ea typeface="黑体" panose="02010609060101010101" pitchFamily="2" charset="-122"/>
              </a:rPr>
              <a:t>当</a:t>
            </a:r>
            <a:r>
              <a:rPr altLang="zh-CN" dirty="0" sz="2800" kumimoji="0" lang="zh-CN">
                <a:solidFill>
                  <a:srgbClr val="000099"/>
                </a:solidFill>
                <a:latin typeface="Arial" panose="020B0604020202020204" pitchFamily="34" charset="0"/>
                <a:ea typeface="黑体" panose="02010609060101010101" pitchFamily="2" charset="-122"/>
              </a:rPr>
              <a:t>拥塞</a:t>
            </a:r>
            <a:r>
              <a:rPr altLang="zh-CN" dirty="0" sz="2800" kumimoji="0" lang="zh-CN" smtClean="0">
                <a:solidFill>
                  <a:srgbClr val="000099"/>
                </a:solidFill>
                <a:latin typeface="Arial" panose="020B0604020202020204" pitchFamily="34" charset="0"/>
                <a:ea typeface="黑体" panose="02010609060101010101" pitchFamily="2" charset="-122"/>
              </a:rPr>
              <a:t>窗口</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err="1" smtClean="0">
                <a:solidFill>
                  <a:srgbClr val="000099"/>
                </a:solidFill>
                <a:latin typeface="Arial" panose="020B0604020202020204" pitchFamily="34" charset="0"/>
                <a:ea typeface="黑体" panose="02010609060101010101" pitchFamily="2" charset="-122"/>
              </a:rPr>
              <a:t>cwnd</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a:solidFill>
                  <a:srgbClr val="000099"/>
                </a:solidFill>
                <a:latin typeface="Arial" panose="020B0604020202020204" pitchFamily="34" charset="0"/>
                <a:ea typeface="黑体" panose="02010609060101010101" pitchFamily="2" charset="-122"/>
              </a:rPr>
              <a:t>= </a:t>
            </a:r>
            <a:r>
              <a:rPr altLang="zh-CN" dirty="0" sz="2800" kumimoji="0" lang="en-US" smtClean="0">
                <a:solidFill>
                  <a:srgbClr val="000099"/>
                </a:solidFill>
                <a:latin typeface="Arial" panose="020B0604020202020204" pitchFamily="34" charset="0"/>
                <a:ea typeface="黑体" panose="02010609060101010101" pitchFamily="2" charset="-122"/>
              </a:rPr>
              <a:t>24 </a:t>
            </a:r>
            <a:r>
              <a:rPr altLang="zh-CN" dirty="0" sz="2800" kumimoji="0" lang="zh-CN" smtClean="0">
                <a:solidFill>
                  <a:srgbClr val="000099"/>
                </a:solidFill>
                <a:latin typeface="Arial" panose="020B0604020202020204" pitchFamily="34" charset="0"/>
                <a:ea typeface="黑体" panose="02010609060101010101" pitchFamily="2" charset="-122"/>
              </a:rPr>
              <a:t>时</a:t>
            </a:r>
            <a:r>
              <a:rPr altLang="zh-CN" dirty="0" sz="2800" kumimoji="0" lang="zh-CN">
                <a:solidFill>
                  <a:srgbClr val="000099"/>
                </a:solidFill>
                <a:latin typeface="Arial" panose="020B0604020202020204" pitchFamily="34" charset="0"/>
                <a:ea typeface="黑体" panose="02010609060101010101" pitchFamily="2" charset="-122"/>
              </a:rPr>
              <a:t>，网络出现了</a:t>
            </a:r>
            <a:r>
              <a:rPr altLang="zh-CN" dirty="0" sz="2800" kumimoji="0" lang="zh-CN">
                <a:solidFill>
                  <a:srgbClr val="FF0000"/>
                </a:solidFill>
                <a:latin typeface="Arial" panose="020B0604020202020204" pitchFamily="34" charset="0"/>
                <a:ea typeface="黑体" panose="02010609060101010101" pitchFamily="2" charset="-122"/>
              </a:rPr>
              <a:t>超时</a:t>
            </a:r>
            <a:r>
              <a:rPr altLang="zh-CN" dirty="0" sz="2800" kumimoji="0" lang="zh-CN">
                <a:solidFill>
                  <a:srgbClr val="000099"/>
                </a:solidFill>
                <a:latin typeface="Arial" panose="020B0604020202020204" pitchFamily="34" charset="0"/>
                <a:ea typeface="黑体" panose="02010609060101010101" pitchFamily="2" charset="-122"/>
              </a:rPr>
              <a:t>（图中的点</a:t>
            </a:r>
            <a:r>
              <a:rPr altLang="zh-CN" dirty="0" sz="2800" kumimoji="0" lang="en-US">
                <a:solidFill>
                  <a:srgbClr val="000099"/>
                </a:solidFill>
                <a:latin typeface="Arial" panose="020B0604020202020204" pitchFamily="34" charset="0"/>
                <a:ea typeface="黑体" panose="02010609060101010101" pitchFamily="2" charset="-122"/>
                <a:sym typeface="Wingdings" panose="05000000000000000000"/>
              </a:rPr>
              <a:t></a:t>
            </a:r>
            <a:r>
              <a:rPr altLang="zh-CN" dirty="0" sz="2800" kumimoji="0" lang="zh-CN">
                <a:solidFill>
                  <a:srgbClr val="000099"/>
                </a:solidFill>
                <a:latin typeface="Arial" panose="020B0604020202020204" pitchFamily="34" charset="0"/>
                <a:ea typeface="黑体" panose="02010609060101010101" pitchFamily="2" charset="-122"/>
              </a:rPr>
              <a:t>），发送方判断为网络拥塞。于是</a:t>
            </a:r>
            <a:r>
              <a:rPr altLang="zh-CN" dirty="0" sz="2800" kumimoji="0" lang="zh-CN">
                <a:solidFill>
                  <a:srgbClr val="FF0000"/>
                </a:solidFill>
                <a:latin typeface="Arial" panose="020B0604020202020204" pitchFamily="34" charset="0"/>
                <a:ea typeface="黑体" panose="02010609060101010101" pitchFamily="2" charset="-122"/>
              </a:rPr>
              <a:t>调整</a:t>
            </a:r>
            <a:r>
              <a:rPr altLang="zh-CN" dirty="0" sz="2800" kumimoji="0" lang="zh-CN" smtClean="0">
                <a:solidFill>
                  <a:srgbClr val="FF0000"/>
                </a:solidFill>
                <a:latin typeface="Arial" panose="020B0604020202020204" pitchFamily="34" charset="0"/>
                <a:ea typeface="黑体" panose="02010609060101010101" pitchFamily="2" charset="-122"/>
              </a:rPr>
              <a:t>门限值</a:t>
            </a:r>
            <a:r>
              <a:rPr altLang="zh-CN" dirty="0" sz="2800" kumimoji="0" lang="en-US" smtClean="0">
                <a:solidFill>
                  <a:srgbClr val="FF0000"/>
                </a:solidFill>
                <a:latin typeface="Arial" panose="020B0604020202020204" pitchFamily="34" charset="0"/>
                <a:ea typeface="黑体" panose="02010609060101010101" pitchFamily="2" charset="-122"/>
              </a:rPr>
              <a:t> </a:t>
            </a:r>
            <a:r>
              <a:rPr altLang="zh-CN" dirty="0" sz="2800" kumimoji="0" lang="en-US" err="1" smtClean="0">
                <a:solidFill>
                  <a:srgbClr val="000099"/>
                </a:solidFill>
                <a:latin typeface="Arial" panose="020B0604020202020204" pitchFamily="34" charset="0"/>
                <a:ea typeface="黑体" panose="02010609060101010101" pitchFamily="2" charset="-122"/>
              </a:rPr>
              <a:t>ssthresh</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a:solidFill>
                  <a:srgbClr val="000099"/>
                </a:solidFill>
                <a:latin typeface="Arial" panose="020B0604020202020204" pitchFamily="34" charset="0"/>
                <a:ea typeface="黑体" panose="02010609060101010101" pitchFamily="2" charset="-122"/>
              </a:rPr>
              <a:t>= </a:t>
            </a:r>
            <a:r>
              <a:rPr altLang="zh-CN" dirty="0" sz="2800" kumimoji="0" lang="en-US" err="1">
                <a:solidFill>
                  <a:srgbClr val="000099"/>
                </a:solidFill>
                <a:latin typeface="Arial" panose="020B0604020202020204" pitchFamily="34" charset="0"/>
                <a:ea typeface="黑体" panose="02010609060101010101" pitchFamily="2" charset="-122"/>
              </a:rPr>
              <a:t>cwnd</a:t>
            </a:r>
            <a:r>
              <a:rPr altLang="zh-CN" dirty="0" sz="2800" kumimoji="0" lang="en-US">
                <a:solidFill>
                  <a:srgbClr val="000099"/>
                </a:solidFill>
                <a:latin typeface="Arial" panose="020B0604020202020204" pitchFamily="34" charset="0"/>
                <a:ea typeface="黑体" panose="02010609060101010101" pitchFamily="2" charset="-122"/>
              </a:rPr>
              <a:t> / 2 = 12</a:t>
            </a:r>
            <a:r>
              <a:rPr altLang="zh-CN" dirty="0" sz="2800" kumimoji="0" lang="zh-CN">
                <a:solidFill>
                  <a:srgbClr val="000099"/>
                </a:solidFill>
                <a:latin typeface="Arial" panose="020B0604020202020204" pitchFamily="34" charset="0"/>
                <a:ea typeface="黑体" panose="02010609060101010101" pitchFamily="2" charset="-122"/>
              </a:rPr>
              <a:t>，同时设置拥塞</a:t>
            </a:r>
            <a:r>
              <a:rPr altLang="zh-CN" dirty="0" sz="2800" kumimoji="0" lang="zh-CN" smtClean="0">
                <a:solidFill>
                  <a:srgbClr val="000099"/>
                </a:solidFill>
                <a:latin typeface="Arial" panose="020B0604020202020204" pitchFamily="34" charset="0"/>
                <a:ea typeface="黑体" panose="02010609060101010101" pitchFamily="2" charset="-122"/>
              </a:rPr>
              <a:t>窗口</a:t>
            </a:r>
            <a:r>
              <a:rPr altLang="zh-CN" dirty="0" sz="2800" kumimoji="0" lang="en-US" smtClean="0">
                <a:solidFill>
                  <a:srgbClr val="000099"/>
                </a:solidFill>
                <a:latin typeface="Arial" panose="020B0604020202020204" pitchFamily="34" charset="0"/>
                <a:ea typeface="黑体" panose="02010609060101010101" pitchFamily="2" charset="-122"/>
              </a:rPr>
              <a:t> </a:t>
            </a:r>
            <a:r>
              <a:rPr altLang="zh-CN" dirty="0" sz="2800" kumimoji="0" lang="en-US" err="1" smtClean="0">
                <a:solidFill>
                  <a:srgbClr val="000099"/>
                </a:solidFill>
                <a:latin typeface="Arial" panose="020B0604020202020204" pitchFamily="34" charset="0"/>
                <a:ea typeface="黑体" panose="02010609060101010101" pitchFamily="2" charset="-122"/>
              </a:rPr>
              <a:t>cwnd</a:t>
            </a:r>
            <a:r>
              <a:rPr altLang="zh-CN" dirty="0" sz="2800" kumimoji="0" lang="en-US" smtClean="0">
                <a:solidFill>
                  <a:srgbClr val="000099"/>
                </a:solidFill>
                <a:latin typeface="Arial" panose="020B0604020202020204" pitchFamily="34" charset="0"/>
                <a:ea typeface="黑体" panose="02010609060101010101" pitchFamily="2" charset="-122"/>
              </a:rPr>
              <a:t> = </a:t>
            </a:r>
            <a:r>
              <a:rPr altLang="zh-CN" dirty="0" sz="2800" kumimoji="0" lang="en-US">
                <a:solidFill>
                  <a:srgbClr val="000099"/>
                </a:solidFill>
                <a:latin typeface="Arial" panose="020B0604020202020204" pitchFamily="34" charset="0"/>
                <a:ea typeface="黑体" panose="02010609060101010101" pitchFamily="2" charset="-122"/>
              </a:rPr>
              <a:t>1</a:t>
            </a:r>
            <a:r>
              <a:rPr altLang="zh-CN" dirty="0" sz="2800" kumimoji="0" lang="zh-CN">
                <a:solidFill>
                  <a:srgbClr val="000099"/>
                </a:solidFill>
                <a:latin typeface="Arial" panose="020B0604020202020204" pitchFamily="34" charset="0"/>
                <a:ea typeface="黑体" panose="02010609060101010101" pitchFamily="2" charset="-122"/>
              </a:rPr>
              <a:t>，进入</a:t>
            </a:r>
            <a:r>
              <a:rPr altLang="zh-CN" dirty="0" sz="2800" kumimoji="0" lang="zh-CN">
                <a:solidFill>
                  <a:srgbClr val="FF0000"/>
                </a:solidFill>
                <a:latin typeface="Arial" panose="020B0604020202020204" pitchFamily="34" charset="0"/>
                <a:ea typeface="黑体" panose="02010609060101010101" pitchFamily="2" charset="-122"/>
              </a:rPr>
              <a:t>慢开始</a:t>
            </a:r>
            <a:r>
              <a:rPr altLang="zh-CN" dirty="0" sz="2800" kumimoji="0" lang="zh-CN">
                <a:solidFill>
                  <a:srgbClr val="000099"/>
                </a:solidFill>
                <a:latin typeface="Arial" panose="020B0604020202020204" pitchFamily="34" charset="0"/>
                <a:ea typeface="黑体" panose="02010609060101010101" pitchFamily="2" charset="-122"/>
              </a:rPr>
              <a:t>阶段</a:t>
            </a:r>
            <a:r>
              <a:rPr altLang="zh-CN" dirty="0" sz="2800" kumimoji="0" lang="zh-CN" smtClean="0">
                <a:solidFill>
                  <a:srgbClr val="000099"/>
                </a:solidFill>
                <a:latin typeface="Arial" panose="020B0604020202020204" pitchFamily="34" charset="0"/>
                <a:ea typeface="黑体" panose="02010609060101010101" pitchFamily="2" charset="-122"/>
              </a:rPr>
              <a:t>。</a:t>
            </a:r>
            <a:endParaRPr altLang="zh-CN" dirty="0" sz="2800" kumimoji="0" lang="zh-CN">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633" name=""/>
        <p:cNvGrpSpPr/>
        <p:nvPr/>
      </p:nvGrpSpPr>
      <p:grpSpPr>
        <a:xfrm>
          <a:off x="0" y="0"/>
          <a:ext cx="0" cy="0"/>
          <a:chOff x="0" y="0"/>
          <a:chExt cx="0" cy="0"/>
        </a:xfrm>
      </p:grpSpPr>
      <p:sp>
        <p:nvSpPr>
          <p:cNvPr id="1052846"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634" name="组合 2"/>
          <p:cNvGrpSpPr/>
          <p:nvPr/>
        </p:nvGrpSpPr>
        <p:grpSpPr>
          <a:xfrm>
            <a:off x="272479" y="836711"/>
            <a:ext cx="9536759" cy="3321087"/>
            <a:chOff x="272479" y="836711"/>
            <a:chExt cx="9536759" cy="3321087"/>
          </a:xfrm>
        </p:grpSpPr>
        <p:sp>
          <p:nvSpPr>
            <p:cNvPr id="1052847" name="Text Box 140"/>
            <p:cNvSpPr txBox="1">
              <a:spLocks noChangeArrowheads="1"/>
            </p:cNvSpPr>
            <p:nvPr/>
          </p:nvSpPr>
          <p:spPr bwMode="auto">
            <a:xfrm>
              <a:off x="4863078" y="985683"/>
              <a:ext cx="1157000" cy="40011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848" name="Line 2"/>
            <p:cNvSpPr>
              <a:spLocks noChangeShapeType="1"/>
            </p:cNvSpPr>
            <p:nvPr/>
          </p:nvSpPr>
          <p:spPr bwMode="auto">
            <a:xfrm flipV="1">
              <a:off x="1920153" y="3803111"/>
              <a:ext cx="6358624" cy="5046"/>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49" name="Line 3"/>
            <p:cNvSpPr>
              <a:spLocks noChangeShapeType="1"/>
            </p:cNvSpPr>
            <p:nvPr/>
          </p:nvSpPr>
          <p:spPr bwMode="auto">
            <a:xfrm>
              <a:off x="1918528" y="1177019"/>
              <a:ext cx="1626" cy="2631138"/>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50" name="Line 4"/>
            <p:cNvSpPr>
              <a:spLocks noChangeShapeType="1"/>
            </p:cNvSpPr>
            <p:nvPr/>
          </p:nvSpPr>
          <p:spPr bwMode="auto">
            <a:xfrm>
              <a:off x="2154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51" name="Line 5"/>
            <p:cNvSpPr>
              <a:spLocks noChangeShapeType="1"/>
            </p:cNvSpPr>
            <p:nvPr/>
          </p:nvSpPr>
          <p:spPr bwMode="auto">
            <a:xfrm>
              <a:off x="238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52" name="Line 6"/>
            <p:cNvSpPr>
              <a:spLocks noChangeShapeType="1"/>
            </p:cNvSpPr>
            <p:nvPr/>
          </p:nvSpPr>
          <p:spPr bwMode="auto">
            <a:xfrm>
              <a:off x="262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53" name="Line 7"/>
            <p:cNvSpPr>
              <a:spLocks noChangeShapeType="1"/>
            </p:cNvSpPr>
            <p:nvPr/>
          </p:nvSpPr>
          <p:spPr bwMode="auto">
            <a:xfrm>
              <a:off x="285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54" name="Line 8"/>
            <p:cNvSpPr>
              <a:spLocks noChangeShapeType="1"/>
            </p:cNvSpPr>
            <p:nvPr/>
          </p:nvSpPr>
          <p:spPr bwMode="auto">
            <a:xfrm>
              <a:off x="309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55" name="Line 9"/>
            <p:cNvSpPr>
              <a:spLocks noChangeShapeType="1"/>
            </p:cNvSpPr>
            <p:nvPr/>
          </p:nvSpPr>
          <p:spPr bwMode="auto">
            <a:xfrm>
              <a:off x="332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56" name="Line 10"/>
            <p:cNvSpPr>
              <a:spLocks noChangeShapeType="1"/>
            </p:cNvSpPr>
            <p:nvPr/>
          </p:nvSpPr>
          <p:spPr bwMode="auto">
            <a:xfrm>
              <a:off x="355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57" name="Line 11"/>
            <p:cNvSpPr>
              <a:spLocks noChangeShapeType="1"/>
            </p:cNvSpPr>
            <p:nvPr/>
          </p:nvSpPr>
          <p:spPr bwMode="auto">
            <a:xfrm>
              <a:off x="379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58" name="Line 12"/>
            <p:cNvSpPr>
              <a:spLocks noChangeShapeType="1"/>
            </p:cNvSpPr>
            <p:nvPr/>
          </p:nvSpPr>
          <p:spPr bwMode="auto">
            <a:xfrm>
              <a:off x="402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59" name="Line 13"/>
            <p:cNvSpPr>
              <a:spLocks noChangeShapeType="1"/>
            </p:cNvSpPr>
            <p:nvPr/>
          </p:nvSpPr>
          <p:spPr bwMode="auto">
            <a:xfrm>
              <a:off x="426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60" name="Line 14"/>
            <p:cNvSpPr>
              <a:spLocks noChangeShapeType="1"/>
            </p:cNvSpPr>
            <p:nvPr/>
          </p:nvSpPr>
          <p:spPr bwMode="auto">
            <a:xfrm>
              <a:off x="449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61" name="Line 15"/>
            <p:cNvSpPr>
              <a:spLocks noChangeShapeType="1"/>
            </p:cNvSpPr>
            <p:nvPr/>
          </p:nvSpPr>
          <p:spPr bwMode="auto">
            <a:xfrm>
              <a:off x="472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62" name="Line 16"/>
            <p:cNvSpPr>
              <a:spLocks noChangeShapeType="1"/>
            </p:cNvSpPr>
            <p:nvPr/>
          </p:nvSpPr>
          <p:spPr bwMode="auto">
            <a:xfrm>
              <a:off x="496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63" name="Line 17"/>
            <p:cNvSpPr>
              <a:spLocks noChangeShapeType="1"/>
            </p:cNvSpPr>
            <p:nvPr/>
          </p:nvSpPr>
          <p:spPr bwMode="auto">
            <a:xfrm>
              <a:off x="5196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64" name="Line 18"/>
            <p:cNvSpPr>
              <a:spLocks noChangeShapeType="1"/>
            </p:cNvSpPr>
            <p:nvPr/>
          </p:nvSpPr>
          <p:spPr bwMode="auto">
            <a:xfrm>
              <a:off x="543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65" name="Line 19"/>
            <p:cNvSpPr>
              <a:spLocks noChangeShapeType="1"/>
            </p:cNvSpPr>
            <p:nvPr/>
          </p:nvSpPr>
          <p:spPr bwMode="auto">
            <a:xfrm>
              <a:off x="566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66" name="Line 20"/>
            <p:cNvSpPr>
              <a:spLocks noChangeShapeType="1"/>
            </p:cNvSpPr>
            <p:nvPr/>
          </p:nvSpPr>
          <p:spPr bwMode="auto">
            <a:xfrm>
              <a:off x="589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67" name="Line 21"/>
            <p:cNvSpPr>
              <a:spLocks noChangeShapeType="1"/>
            </p:cNvSpPr>
            <p:nvPr/>
          </p:nvSpPr>
          <p:spPr bwMode="auto">
            <a:xfrm>
              <a:off x="613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68" name="Line 22"/>
            <p:cNvSpPr>
              <a:spLocks noChangeShapeType="1"/>
            </p:cNvSpPr>
            <p:nvPr/>
          </p:nvSpPr>
          <p:spPr bwMode="auto">
            <a:xfrm>
              <a:off x="636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69" name="Line 23"/>
            <p:cNvSpPr>
              <a:spLocks noChangeShapeType="1"/>
            </p:cNvSpPr>
            <p:nvPr/>
          </p:nvSpPr>
          <p:spPr bwMode="auto">
            <a:xfrm>
              <a:off x="660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70" name="Line 24"/>
            <p:cNvSpPr>
              <a:spLocks noChangeShapeType="1"/>
            </p:cNvSpPr>
            <p:nvPr/>
          </p:nvSpPr>
          <p:spPr bwMode="auto">
            <a:xfrm>
              <a:off x="683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71" name="Line 25"/>
            <p:cNvSpPr>
              <a:spLocks noChangeShapeType="1"/>
            </p:cNvSpPr>
            <p:nvPr/>
          </p:nvSpPr>
          <p:spPr bwMode="auto">
            <a:xfrm>
              <a:off x="7068152"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72" name="Line 40"/>
            <p:cNvSpPr>
              <a:spLocks noChangeShapeType="1"/>
            </p:cNvSpPr>
            <p:nvPr/>
          </p:nvSpPr>
          <p:spPr bwMode="auto">
            <a:xfrm>
              <a:off x="1920153" y="340440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73" name="Line 41"/>
            <p:cNvSpPr>
              <a:spLocks noChangeShapeType="1"/>
            </p:cNvSpPr>
            <p:nvPr/>
          </p:nvSpPr>
          <p:spPr bwMode="auto">
            <a:xfrm>
              <a:off x="1920153" y="300064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74" name="Line 42"/>
            <p:cNvSpPr>
              <a:spLocks noChangeShapeType="1"/>
            </p:cNvSpPr>
            <p:nvPr/>
          </p:nvSpPr>
          <p:spPr bwMode="auto">
            <a:xfrm>
              <a:off x="1920153" y="259689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75" name="Line 43"/>
            <p:cNvSpPr>
              <a:spLocks noChangeShapeType="1"/>
            </p:cNvSpPr>
            <p:nvPr/>
          </p:nvSpPr>
          <p:spPr bwMode="auto">
            <a:xfrm>
              <a:off x="1920153" y="219313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76" name="Line 44"/>
            <p:cNvSpPr>
              <a:spLocks noChangeShapeType="1"/>
            </p:cNvSpPr>
            <p:nvPr/>
          </p:nvSpPr>
          <p:spPr bwMode="auto">
            <a:xfrm>
              <a:off x="1920153" y="178938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77" name="Line 45"/>
            <p:cNvSpPr>
              <a:spLocks noChangeShapeType="1"/>
            </p:cNvSpPr>
            <p:nvPr/>
          </p:nvSpPr>
          <p:spPr bwMode="auto">
            <a:xfrm>
              <a:off x="1920153" y="1385626"/>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78" name="Text Box 77"/>
            <p:cNvSpPr txBox="1">
              <a:spLocks noChangeArrowheads="1"/>
            </p:cNvSpPr>
            <p:nvPr/>
          </p:nvSpPr>
          <p:spPr bwMode="auto">
            <a:xfrm>
              <a:off x="2241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79" name="Text Box 78"/>
            <p:cNvSpPr txBox="1">
              <a:spLocks noChangeArrowheads="1"/>
            </p:cNvSpPr>
            <p:nvPr/>
          </p:nvSpPr>
          <p:spPr bwMode="auto">
            <a:xfrm>
              <a:off x="2709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80" name="Text Box 79"/>
            <p:cNvSpPr txBox="1">
              <a:spLocks noChangeArrowheads="1"/>
            </p:cNvSpPr>
            <p:nvPr/>
          </p:nvSpPr>
          <p:spPr bwMode="auto">
            <a:xfrm>
              <a:off x="3177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81" name="Text Box 80"/>
            <p:cNvSpPr txBox="1">
              <a:spLocks noChangeArrowheads="1"/>
            </p:cNvSpPr>
            <p:nvPr/>
          </p:nvSpPr>
          <p:spPr bwMode="auto">
            <a:xfrm>
              <a:off x="3658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82" name="Text Box 81"/>
            <p:cNvSpPr txBox="1">
              <a:spLocks noChangeArrowheads="1"/>
            </p:cNvSpPr>
            <p:nvPr/>
          </p:nvSpPr>
          <p:spPr bwMode="auto">
            <a:xfrm>
              <a:off x="4048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83" name="Text Box 82"/>
            <p:cNvSpPr txBox="1">
              <a:spLocks noChangeArrowheads="1"/>
            </p:cNvSpPr>
            <p:nvPr/>
          </p:nvSpPr>
          <p:spPr bwMode="auto">
            <a:xfrm>
              <a:off x="455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84" name="Text Box 83"/>
            <p:cNvSpPr txBox="1">
              <a:spLocks noChangeArrowheads="1"/>
            </p:cNvSpPr>
            <p:nvPr/>
          </p:nvSpPr>
          <p:spPr bwMode="auto">
            <a:xfrm>
              <a:off x="4997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85" name="Text Box 84"/>
            <p:cNvSpPr txBox="1">
              <a:spLocks noChangeArrowheads="1"/>
            </p:cNvSpPr>
            <p:nvPr/>
          </p:nvSpPr>
          <p:spPr bwMode="auto">
            <a:xfrm>
              <a:off x="546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86" name="Text Box 85"/>
            <p:cNvSpPr txBox="1">
              <a:spLocks noChangeArrowheads="1"/>
            </p:cNvSpPr>
            <p:nvPr/>
          </p:nvSpPr>
          <p:spPr bwMode="auto">
            <a:xfrm>
              <a:off x="5950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87" name="Text Box 86"/>
            <p:cNvSpPr txBox="1">
              <a:spLocks noChangeArrowheads="1"/>
            </p:cNvSpPr>
            <p:nvPr/>
          </p:nvSpPr>
          <p:spPr bwMode="auto">
            <a:xfrm>
              <a:off x="6418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88" name="Text Box 87"/>
            <p:cNvSpPr txBox="1">
              <a:spLocks noChangeArrowheads="1"/>
            </p:cNvSpPr>
            <p:nvPr/>
          </p:nvSpPr>
          <p:spPr bwMode="auto">
            <a:xfrm>
              <a:off x="6873153" y="3757688"/>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89" name="Text Box 89"/>
            <p:cNvSpPr txBox="1">
              <a:spLocks noChangeArrowheads="1"/>
            </p:cNvSpPr>
            <p:nvPr/>
          </p:nvSpPr>
          <p:spPr bwMode="auto">
            <a:xfrm>
              <a:off x="1812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90" name="Text Box 90"/>
            <p:cNvSpPr txBox="1">
              <a:spLocks noChangeArrowheads="1"/>
            </p:cNvSpPr>
            <p:nvPr/>
          </p:nvSpPr>
          <p:spPr bwMode="auto">
            <a:xfrm>
              <a:off x="1647153" y="3591140"/>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91" name="Text Box 92"/>
            <p:cNvSpPr txBox="1">
              <a:spLocks noChangeArrowheads="1"/>
            </p:cNvSpPr>
            <p:nvPr/>
          </p:nvSpPr>
          <p:spPr bwMode="auto">
            <a:xfrm>
              <a:off x="1647153" y="2797088"/>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92" name="Text Box 93"/>
            <p:cNvSpPr txBox="1">
              <a:spLocks noChangeArrowheads="1"/>
            </p:cNvSpPr>
            <p:nvPr/>
          </p:nvSpPr>
          <p:spPr bwMode="auto">
            <a:xfrm>
              <a:off x="1530153" y="2406791"/>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93" name="Text Box 94"/>
            <p:cNvSpPr txBox="1">
              <a:spLocks noChangeArrowheads="1"/>
            </p:cNvSpPr>
            <p:nvPr/>
          </p:nvSpPr>
          <p:spPr bwMode="auto">
            <a:xfrm>
              <a:off x="1530153" y="201649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94" name="Text Box 95"/>
            <p:cNvSpPr txBox="1">
              <a:spLocks noChangeArrowheads="1"/>
            </p:cNvSpPr>
            <p:nvPr/>
          </p:nvSpPr>
          <p:spPr bwMode="auto">
            <a:xfrm>
              <a:off x="1530153" y="1612739"/>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95" name="Text Box 96"/>
            <p:cNvSpPr txBox="1">
              <a:spLocks noChangeArrowheads="1"/>
            </p:cNvSpPr>
            <p:nvPr/>
          </p:nvSpPr>
          <p:spPr bwMode="auto">
            <a:xfrm>
              <a:off x="1530153" y="120898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896" name="Oval 102"/>
            <p:cNvSpPr>
              <a:spLocks noChangeArrowheads="1"/>
            </p:cNvSpPr>
            <p:nvPr/>
          </p:nvSpPr>
          <p:spPr bwMode="auto">
            <a:xfrm>
              <a:off x="2573403" y="296027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97" name="Oval 103"/>
            <p:cNvSpPr>
              <a:spLocks noChangeArrowheads="1"/>
            </p:cNvSpPr>
            <p:nvPr/>
          </p:nvSpPr>
          <p:spPr bwMode="auto">
            <a:xfrm>
              <a:off x="2339403" y="336402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98" name="Oval 104"/>
            <p:cNvSpPr>
              <a:spLocks noChangeArrowheads="1"/>
            </p:cNvSpPr>
            <p:nvPr/>
          </p:nvSpPr>
          <p:spPr bwMode="auto">
            <a:xfrm>
              <a:off x="1881153" y="36264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899" name="Oval 105"/>
            <p:cNvSpPr>
              <a:spLocks noChangeArrowheads="1"/>
            </p:cNvSpPr>
            <p:nvPr/>
          </p:nvSpPr>
          <p:spPr bwMode="auto">
            <a:xfrm>
              <a:off x="2095653" y="355581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00" name="Oval 106"/>
            <p:cNvSpPr>
              <a:spLocks noChangeArrowheads="1"/>
            </p:cNvSpPr>
            <p:nvPr/>
          </p:nvSpPr>
          <p:spPr bwMode="auto">
            <a:xfrm>
              <a:off x="2807403" y="214939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01" name="Oval 107"/>
            <p:cNvSpPr>
              <a:spLocks noChangeArrowheads="1"/>
            </p:cNvSpPr>
            <p:nvPr/>
          </p:nvSpPr>
          <p:spPr bwMode="auto">
            <a:xfrm>
              <a:off x="3041403" y="204172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02" name="Oval 108"/>
            <p:cNvSpPr>
              <a:spLocks noChangeArrowheads="1"/>
            </p:cNvSpPr>
            <p:nvPr/>
          </p:nvSpPr>
          <p:spPr bwMode="auto">
            <a:xfrm>
              <a:off x="3275403" y="19458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03" name="Oval 109"/>
            <p:cNvSpPr>
              <a:spLocks noChangeArrowheads="1"/>
            </p:cNvSpPr>
            <p:nvPr/>
          </p:nvSpPr>
          <p:spPr bwMode="auto">
            <a:xfrm>
              <a:off x="3748277" y="17439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04" name="Oval 110"/>
            <p:cNvSpPr>
              <a:spLocks noChangeArrowheads="1"/>
            </p:cNvSpPr>
            <p:nvPr/>
          </p:nvSpPr>
          <p:spPr bwMode="auto">
            <a:xfrm>
              <a:off x="3509403" y="184489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05" name="Oval 113"/>
            <p:cNvSpPr>
              <a:spLocks noChangeArrowheads="1"/>
            </p:cNvSpPr>
            <p:nvPr/>
          </p:nvSpPr>
          <p:spPr bwMode="auto">
            <a:xfrm>
              <a:off x="3982277" y="164302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06" name="Oval 114"/>
            <p:cNvSpPr>
              <a:spLocks noChangeArrowheads="1"/>
            </p:cNvSpPr>
            <p:nvPr/>
          </p:nvSpPr>
          <p:spPr bwMode="auto">
            <a:xfrm>
              <a:off x="4211403" y="154712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07" name="Oval 116"/>
            <p:cNvSpPr>
              <a:spLocks noChangeArrowheads="1"/>
            </p:cNvSpPr>
            <p:nvPr/>
          </p:nvSpPr>
          <p:spPr bwMode="auto">
            <a:xfrm>
              <a:off x="4674527" y="133011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08" name="Oval 117"/>
            <p:cNvSpPr>
              <a:spLocks noChangeArrowheads="1"/>
            </p:cNvSpPr>
            <p:nvPr/>
          </p:nvSpPr>
          <p:spPr bwMode="auto">
            <a:xfrm>
              <a:off x="4445403" y="1431049"/>
              <a:ext cx="91000" cy="9421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09"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10" name="Text Box 134"/>
            <p:cNvSpPr txBox="1">
              <a:spLocks noChangeArrowheads="1"/>
            </p:cNvSpPr>
            <p:nvPr/>
          </p:nvSpPr>
          <p:spPr bwMode="auto">
            <a:xfrm>
              <a:off x="8280402" y="359618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11" name="Text Box 135"/>
            <p:cNvSpPr txBox="1">
              <a:spLocks noChangeArrowheads="1"/>
            </p:cNvSpPr>
            <p:nvPr/>
          </p:nvSpPr>
          <p:spPr bwMode="auto">
            <a:xfrm>
              <a:off x="966278" y="836711"/>
              <a:ext cx="1930337"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12" name="Text Box 140"/>
            <p:cNvSpPr txBox="1">
              <a:spLocks noChangeArrowheads="1"/>
            </p:cNvSpPr>
            <p:nvPr/>
          </p:nvSpPr>
          <p:spPr bwMode="auto">
            <a:xfrm>
              <a:off x="7049973" y="1815231"/>
              <a:ext cx="1181374" cy="40011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913" name="Rectangle 160"/>
            <p:cNvSpPr>
              <a:spLocks noChangeArrowheads="1"/>
            </p:cNvSpPr>
            <p:nvPr/>
          </p:nvSpPr>
          <p:spPr bwMode="auto">
            <a:xfrm>
              <a:off x="1998153" y="1304875"/>
              <a:ext cx="195000" cy="215336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14" name="Line 156"/>
            <p:cNvSpPr>
              <a:spLocks noChangeShapeType="1"/>
            </p:cNvSpPr>
            <p:nvPr/>
          </p:nvSpPr>
          <p:spPr bwMode="auto">
            <a:xfrm>
              <a:off x="1998153" y="2193137"/>
              <a:ext cx="858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15" name="Line 146"/>
            <p:cNvSpPr>
              <a:spLocks noChangeShapeType="1"/>
            </p:cNvSpPr>
            <p:nvPr/>
          </p:nvSpPr>
          <p:spPr bwMode="auto">
            <a:xfrm flipV="1">
              <a:off x="1998153" y="1378897"/>
              <a:ext cx="2743000" cy="6729"/>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16" name="Rectangle 162"/>
            <p:cNvSpPr>
              <a:spLocks noChangeArrowheads="1"/>
            </p:cNvSpPr>
            <p:nvPr/>
          </p:nvSpPr>
          <p:spPr bwMode="auto">
            <a:xfrm>
              <a:off x="5352153" y="3565904"/>
              <a:ext cx="1480374" cy="161502"/>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17" name="Text Box 203"/>
            <p:cNvSpPr txBox="1">
              <a:spLocks noChangeArrowheads="1"/>
            </p:cNvSpPr>
            <p:nvPr/>
          </p:nvSpPr>
          <p:spPr bwMode="auto">
            <a:xfrm>
              <a:off x="8170649" y="1977696"/>
              <a:ext cx="1638589" cy="83099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2918" name="Text Box 205"/>
            <p:cNvSpPr txBox="1">
              <a:spLocks noChangeArrowheads="1"/>
            </p:cNvSpPr>
            <p:nvPr/>
          </p:nvSpPr>
          <p:spPr bwMode="auto">
            <a:xfrm>
              <a:off x="272479" y="1918920"/>
              <a:ext cx="1281120" cy="707886"/>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2919" name="Line 215"/>
            <p:cNvSpPr>
              <a:spLocks noChangeShapeType="1"/>
            </p:cNvSpPr>
            <p:nvPr/>
          </p:nvSpPr>
          <p:spPr bwMode="auto">
            <a:xfrm flipV="1">
              <a:off x="1413153" y="2223418"/>
              <a:ext cx="219374"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20" name="Text Box 206"/>
            <p:cNvSpPr txBox="1">
              <a:spLocks noChangeArrowheads="1"/>
            </p:cNvSpPr>
            <p:nvPr/>
          </p:nvSpPr>
          <p:spPr bwMode="auto">
            <a:xfrm rot="20245475">
              <a:off x="6948778" y="2393474"/>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21" name="Oval 125"/>
            <p:cNvSpPr>
              <a:spLocks noChangeArrowheads="1"/>
            </p:cNvSpPr>
            <p:nvPr/>
          </p:nvSpPr>
          <p:spPr bwMode="auto">
            <a:xfrm>
              <a:off x="5147403" y="354067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22" name="Oval 126"/>
            <p:cNvSpPr>
              <a:spLocks noChangeArrowheads="1"/>
            </p:cNvSpPr>
            <p:nvPr/>
          </p:nvSpPr>
          <p:spPr bwMode="auto">
            <a:xfrm>
              <a:off x="5383027" y="334383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23" name="Oval 127"/>
            <p:cNvSpPr>
              <a:spLocks noChangeArrowheads="1"/>
            </p:cNvSpPr>
            <p:nvPr/>
          </p:nvSpPr>
          <p:spPr bwMode="auto">
            <a:xfrm>
              <a:off x="4903653" y="361637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24" name="Oval 128"/>
            <p:cNvSpPr>
              <a:spLocks noChangeArrowheads="1"/>
            </p:cNvSpPr>
            <p:nvPr/>
          </p:nvSpPr>
          <p:spPr bwMode="auto">
            <a:xfrm>
              <a:off x="5623527" y="295354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25" name="Oval 129"/>
            <p:cNvSpPr>
              <a:spLocks noChangeArrowheads="1"/>
            </p:cNvSpPr>
            <p:nvPr/>
          </p:nvSpPr>
          <p:spPr bwMode="auto">
            <a:xfrm>
              <a:off x="6106153" y="24404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26" name="Oval 130"/>
            <p:cNvSpPr>
              <a:spLocks noChangeArrowheads="1"/>
            </p:cNvSpPr>
            <p:nvPr/>
          </p:nvSpPr>
          <p:spPr bwMode="auto">
            <a:xfrm>
              <a:off x="6795153" y="214771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27" name="Oval 131"/>
            <p:cNvSpPr>
              <a:spLocks noChangeArrowheads="1"/>
            </p:cNvSpPr>
            <p:nvPr/>
          </p:nvSpPr>
          <p:spPr bwMode="auto">
            <a:xfrm>
              <a:off x="6335277" y="233445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28" name="Oval 132"/>
            <p:cNvSpPr>
              <a:spLocks noChangeArrowheads="1"/>
            </p:cNvSpPr>
            <p:nvPr/>
          </p:nvSpPr>
          <p:spPr bwMode="auto">
            <a:xfrm>
              <a:off x="6569277" y="22385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29" name="Line 147"/>
            <p:cNvSpPr>
              <a:spLocks noChangeShapeType="1"/>
            </p:cNvSpPr>
            <p:nvPr/>
          </p:nvSpPr>
          <p:spPr bwMode="auto">
            <a:xfrm rot="10800000">
              <a:off x="2016028" y="2595210"/>
              <a:ext cx="4134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09" name="直接连接符 115"/>
            <p:cNvCxnSpPr>
              <a:cxnSpLocks noChangeShapeType="1"/>
            </p:cNvCxnSpPr>
            <p:nvPr/>
          </p:nvCxnSpPr>
          <p:spPr bwMode="auto">
            <a:xfrm>
              <a:off x="4728153" y="1375532"/>
              <a:ext cx="234000" cy="2266077"/>
            </a:xfrm>
            <a:prstGeom prst="line"/>
            <a:noFill/>
            <a:ln w="28575" algn="ctr">
              <a:solidFill>
                <a:srgbClr val="0000FF"/>
              </a:solidFill>
              <a:round/>
            </a:ln>
          </p:spPr>
        </p:cxnSp>
        <p:sp>
          <p:nvSpPr>
            <p:cNvPr id="1052930" name="Rectangle 161"/>
            <p:cNvSpPr>
              <a:spLocks noChangeArrowheads="1"/>
            </p:cNvSpPr>
            <p:nvPr/>
          </p:nvSpPr>
          <p:spPr bwMode="auto">
            <a:xfrm>
              <a:off x="2555757" y="1801158"/>
              <a:ext cx="442000" cy="368426"/>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2931" name="Oval 129"/>
            <p:cNvSpPr>
              <a:spLocks noChangeArrowheads="1"/>
            </p:cNvSpPr>
            <p:nvPr/>
          </p:nvSpPr>
          <p:spPr bwMode="auto">
            <a:xfrm>
              <a:off x="5868903" y="254978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32"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33" name="Rectangle 161"/>
            <p:cNvSpPr>
              <a:spLocks noChangeArrowheads="1"/>
            </p:cNvSpPr>
            <p:nvPr/>
          </p:nvSpPr>
          <p:spPr bwMode="auto">
            <a:xfrm>
              <a:off x="4545899" y="1021117"/>
              <a:ext cx="367250" cy="30618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810" name="直接连接符 119"/>
            <p:cNvCxnSpPr>
              <a:cxnSpLocks noChangeShapeType="1"/>
            </p:cNvCxnSpPr>
            <p:nvPr/>
          </p:nvCxnSpPr>
          <p:spPr bwMode="auto">
            <a:xfrm flipH="1">
              <a:off x="7064902" y="3022518"/>
              <a:ext cx="1624" cy="694795"/>
            </a:xfrm>
            <a:prstGeom prst="line"/>
            <a:noFill/>
            <a:ln w="19050" algn="ctr">
              <a:solidFill>
                <a:srgbClr val="000000"/>
              </a:solidFill>
              <a:prstDash val="dash"/>
              <a:round/>
            </a:ln>
          </p:spPr>
        </p:cxnSp>
        <p:cxnSp>
          <p:nvCxnSpPr>
            <p:cNvPr id="3145811" name="直接连接符 121"/>
            <p:cNvCxnSpPr>
              <a:cxnSpLocks noChangeShapeType="1"/>
            </p:cNvCxnSpPr>
            <p:nvPr/>
          </p:nvCxnSpPr>
          <p:spPr bwMode="auto">
            <a:xfrm>
              <a:off x="2032278" y="3005695"/>
              <a:ext cx="5676125" cy="0"/>
            </a:xfrm>
            <a:prstGeom prst="line"/>
            <a:noFill/>
            <a:ln w="19050" algn="ctr">
              <a:solidFill>
                <a:srgbClr val="000000"/>
              </a:solidFill>
              <a:prstDash val="dash"/>
              <a:round/>
            </a:ln>
          </p:spPr>
        </p:cxnSp>
        <p:sp>
          <p:nvSpPr>
            <p:cNvPr id="1052934" name="Oval 130"/>
            <p:cNvSpPr>
              <a:spLocks noChangeArrowheads="1"/>
            </p:cNvSpPr>
            <p:nvPr/>
          </p:nvSpPr>
          <p:spPr bwMode="auto">
            <a:xfrm>
              <a:off x="7021027" y="296195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35" name="Line 24"/>
            <p:cNvSpPr>
              <a:spLocks noChangeShapeType="1"/>
            </p:cNvSpPr>
            <p:nvPr/>
          </p:nvSpPr>
          <p:spPr bwMode="auto">
            <a:xfrm>
              <a:off x="7532902" y="363992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36" name="Line 22"/>
            <p:cNvSpPr>
              <a:spLocks noChangeShapeType="1"/>
            </p:cNvSpPr>
            <p:nvPr/>
          </p:nvSpPr>
          <p:spPr bwMode="auto">
            <a:xfrm>
              <a:off x="7295652" y="3644974"/>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37" name="Text Box 87"/>
            <p:cNvSpPr txBox="1">
              <a:spLocks noChangeArrowheads="1"/>
            </p:cNvSpPr>
            <p:nvPr/>
          </p:nvSpPr>
          <p:spPr bwMode="auto">
            <a:xfrm>
              <a:off x="7311902" y="375432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38" name="Line 22"/>
            <p:cNvSpPr>
              <a:spLocks noChangeShapeType="1"/>
            </p:cNvSpPr>
            <p:nvPr/>
          </p:nvSpPr>
          <p:spPr bwMode="auto">
            <a:xfrm>
              <a:off x="7776652" y="3653385"/>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12" name="直接连接符 134"/>
            <p:cNvCxnSpPr>
              <a:cxnSpLocks noChangeShapeType="1"/>
              <a:stCxn id="1052932" idx="4"/>
              <a:endCxn id="1052934" idx="3"/>
            </p:cNvCxnSpPr>
            <p:nvPr/>
          </p:nvCxnSpPr>
          <p:spPr bwMode="auto">
            <a:xfrm>
              <a:off x="6856903" y="2181361"/>
              <a:ext cx="204750" cy="832745"/>
            </a:xfrm>
            <a:prstGeom prst="line"/>
            <a:noFill/>
            <a:ln w="28575" algn="ctr">
              <a:solidFill>
                <a:srgbClr val="0000FF"/>
              </a:solidFill>
              <a:round/>
            </a:ln>
          </p:spPr>
        </p:cxnSp>
        <p:sp>
          <p:nvSpPr>
            <p:cNvPr id="1052939" name="Text Box 206"/>
            <p:cNvSpPr txBox="1">
              <a:spLocks noChangeArrowheads="1"/>
            </p:cNvSpPr>
            <p:nvPr/>
          </p:nvSpPr>
          <p:spPr bwMode="auto">
            <a:xfrm rot="20070649">
              <a:off x="5809549" y="2010746"/>
              <a:ext cx="1114408" cy="3693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40" name="Text Box 206"/>
            <p:cNvSpPr txBox="1">
              <a:spLocks noChangeArrowheads="1"/>
            </p:cNvSpPr>
            <p:nvPr/>
          </p:nvSpPr>
          <p:spPr bwMode="auto">
            <a:xfrm rot="20205303">
              <a:off x="2990278" y="147156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41" name="TextBox 147"/>
            <p:cNvSpPr txBox="1">
              <a:spLocks noChangeArrowheads="1"/>
            </p:cNvSpPr>
            <p:nvPr/>
          </p:nvSpPr>
          <p:spPr bwMode="auto">
            <a:xfrm>
              <a:off x="5542277" y="2191455"/>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42" name="矩形 150"/>
            <p:cNvSpPr>
              <a:spLocks noChangeArrowheads="1"/>
            </p:cNvSpPr>
            <p:nvPr/>
          </p:nvSpPr>
          <p:spPr bwMode="auto">
            <a:xfrm>
              <a:off x="2298778" y="3596186"/>
              <a:ext cx="2575625" cy="126174"/>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43" name="TextBox 148"/>
            <p:cNvSpPr txBox="1">
              <a:spLocks noChangeArrowheads="1"/>
            </p:cNvSpPr>
            <p:nvPr/>
          </p:nvSpPr>
          <p:spPr bwMode="auto">
            <a:xfrm>
              <a:off x="6720403" y="176582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44" name="矩形 151"/>
            <p:cNvSpPr>
              <a:spLocks noChangeArrowheads="1"/>
            </p:cNvSpPr>
            <p:nvPr/>
          </p:nvSpPr>
          <p:spPr bwMode="auto">
            <a:xfrm>
              <a:off x="7237152" y="3596186"/>
              <a:ext cx="607750" cy="114397"/>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13" name="直接连接符 153"/>
            <p:cNvCxnSpPr>
              <a:cxnSpLocks noChangeShapeType="1"/>
            </p:cNvCxnSpPr>
            <p:nvPr/>
          </p:nvCxnSpPr>
          <p:spPr bwMode="auto">
            <a:xfrm flipV="1">
              <a:off x="5903027" y="2630538"/>
              <a:ext cx="11376" cy="1043034"/>
            </a:xfrm>
            <a:prstGeom prst="line"/>
            <a:noFill/>
            <a:ln w="19050" algn="ctr">
              <a:solidFill>
                <a:srgbClr val="000000"/>
              </a:solidFill>
              <a:prstDash val="dash"/>
              <a:round/>
            </a:ln>
          </p:spPr>
        </p:cxnSp>
        <p:cxnSp>
          <p:nvCxnSpPr>
            <p:cNvPr id="3145814" name="直接连接符 157"/>
            <p:cNvCxnSpPr>
              <a:cxnSpLocks noChangeShapeType="1"/>
            </p:cNvCxnSpPr>
            <p:nvPr/>
          </p:nvCxnSpPr>
          <p:spPr bwMode="auto">
            <a:xfrm flipV="1">
              <a:off x="6832527" y="2253700"/>
              <a:ext cx="11376" cy="1520811"/>
            </a:xfrm>
            <a:prstGeom prst="line"/>
            <a:noFill/>
            <a:ln w="19050" algn="ctr">
              <a:solidFill>
                <a:srgbClr val="000000"/>
              </a:solidFill>
              <a:prstDash val="dash"/>
              <a:round/>
            </a:ln>
          </p:spPr>
        </p:cxnSp>
        <p:cxnSp>
          <p:nvCxnSpPr>
            <p:cNvPr id="3145815" name="直接连接符 141"/>
            <p:cNvCxnSpPr>
              <a:cxnSpLocks noChangeShapeType="1"/>
            </p:cNvCxnSpPr>
            <p:nvPr/>
          </p:nvCxnSpPr>
          <p:spPr bwMode="auto">
            <a:xfrm flipV="1">
              <a:off x="7001527" y="2475765"/>
              <a:ext cx="1248000" cy="560211"/>
            </a:xfrm>
            <a:prstGeom prst="line"/>
            <a:noFill/>
            <a:ln w="28575" algn="ctr">
              <a:solidFill>
                <a:srgbClr val="0000FF"/>
              </a:solidFill>
              <a:round/>
            </a:ln>
          </p:spPr>
        </p:cxnSp>
        <p:sp>
          <p:nvSpPr>
            <p:cNvPr id="1052945" name="Oval 202"/>
            <p:cNvSpPr>
              <a:spLocks noChangeArrowheads="1"/>
            </p:cNvSpPr>
            <p:nvPr/>
          </p:nvSpPr>
          <p:spPr bwMode="auto">
            <a:xfrm>
              <a:off x="7724652" y="2655773"/>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46" name="Oval 130"/>
            <p:cNvSpPr>
              <a:spLocks noChangeArrowheads="1"/>
            </p:cNvSpPr>
            <p:nvPr/>
          </p:nvSpPr>
          <p:spPr bwMode="auto">
            <a:xfrm>
              <a:off x="7251777" y="28559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47" name="Oval 130"/>
            <p:cNvSpPr>
              <a:spLocks noChangeArrowheads="1"/>
            </p:cNvSpPr>
            <p:nvPr/>
          </p:nvSpPr>
          <p:spPr bwMode="auto">
            <a:xfrm>
              <a:off x="7490652" y="275839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48" name="TextBox 149"/>
            <p:cNvSpPr txBox="1">
              <a:spLocks noChangeArrowheads="1"/>
            </p:cNvSpPr>
            <p:nvPr/>
          </p:nvSpPr>
          <p:spPr bwMode="auto">
            <a:xfrm>
              <a:off x="6795153" y="298718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49" name="Oval 202"/>
            <p:cNvSpPr>
              <a:spLocks noChangeArrowheads="1"/>
            </p:cNvSpPr>
            <p:nvPr/>
          </p:nvSpPr>
          <p:spPr bwMode="auto">
            <a:xfrm>
              <a:off x="7966777" y="253128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16" name="直接连接符 117"/>
            <p:cNvCxnSpPr>
              <a:cxnSpLocks noChangeShapeType="1"/>
            </p:cNvCxnSpPr>
            <p:nvPr/>
          </p:nvCxnSpPr>
          <p:spPr bwMode="auto">
            <a:xfrm flipH="1">
              <a:off x="4726527" y="1506753"/>
              <a:ext cx="4876" cy="2200466"/>
            </a:xfrm>
            <a:prstGeom prst="line"/>
            <a:noFill/>
            <a:ln w="19050" algn="ctr">
              <a:solidFill>
                <a:srgbClr val="000000"/>
              </a:solidFill>
              <a:prstDash val="dash"/>
              <a:round/>
            </a:ln>
          </p:spPr>
        </p:cxnSp>
        <p:cxnSp>
          <p:nvCxnSpPr>
            <p:cNvPr id="3145817" name="直接连接符 119"/>
            <p:cNvCxnSpPr>
              <a:cxnSpLocks noChangeShapeType="1"/>
            </p:cNvCxnSpPr>
            <p:nvPr/>
          </p:nvCxnSpPr>
          <p:spPr bwMode="auto">
            <a:xfrm>
              <a:off x="2854527" y="2309217"/>
              <a:ext cx="0" cy="1384543"/>
            </a:xfrm>
            <a:prstGeom prst="line"/>
            <a:noFill/>
            <a:ln w="19050" algn="ctr">
              <a:solidFill>
                <a:srgbClr val="000000"/>
              </a:solidFill>
              <a:prstDash val="dash"/>
              <a:round/>
            </a:ln>
          </p:spPr>
        </p:cxnSp>
        <p:sp>
          <p:nvSpPr>
            <p:cNvPr id="1052950" name="Text Box 91"/>
            <p:cNvSpPr txBox="1">
              <a:spLocks noChangeArrowheads="1"/>
            </p:cNvSpPr>
            <p:nvPr/>
          </p:nvSpPr>
          <p:spPr bwMode="auto">
            <a:xfrm>
              <a:off x="1647153" y="3187385"/>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52951" name="Line 167"/>
          <p:cNvSpPr>
            <a:spLocks noChangeShapeType="1"/>
          </p:cNvSpPr>
          <p:nvPr/>
        </p:nvSpPr>
        <p:spPr bwMode="auto">
          <a:xfrm flipH="1" flipV="1">
            <a:off x="5941095" y="2586774"/>
            <a:ext cx="308049" cy="469390"/>
          </a:xfrm>
          <a:prstGeom prst="line"/>
          <a:noFill/>
          <a:ln w="76200">
            <a:solidFill>
              <a:srgbClr val="FF0000">
                <a:alpha val="80000"/>
              </a:srgbClr>
            </a:solidFill>
            <a:round/>
            <a:headEnd type="none"/>
            <a:tailEnd type="triangle" w="med" len="me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52" name="Text Box 101"/>
          <p:cNvSpPr txBox="1">
            <a:spLocks noChangeArrowheads="1"/>
          </p:cNvSpPr>
          <p:nvPr/>
        </p:nvSpPr>
        <p:spPr bwMode="auto">
          <a:xfrm>
            <a:off x="842392" y="4293096"/>
            <a:ext cx="8655010" cy="2246769"/>
          </a:xfrm>
          <a:prstGeom prst="rect"/>
          <a:noFill/>
          <a:ln>
            <a:noFill/>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zh-CN" dirty="0" sz="2800" kumimoji="0" lang="zh-CN">
                <a:solidFill>
                  <a:srgbClr val="000099"/>
                </a:solidFill>
                <a:latin typeface="Arial" panose="020B0604020202020204" pitchFamily="34" charset="0"/>
                <a:ea typeface="黑体" panose="02010609060101010101" pitchFamily="2" charset="-122"/>
              </a:rPr>
              <a:t>按照慢开始算法，发送方每收到一个对新报文段的确认</a:t>
            </a:r>
            <a:r>
              <a:rPr altLang="zh-CN" dirty="0" sz="2800" kumimoji="0" lang="en-US">
                <a:solidFill>
                  <a:srgbClr val="000099"/>
                </a:solidFill>
                <a:latin typeface="Arial" panose="020B0604020202020204" pitchFamily="34" charset="0"/>
                <a:ea typeface="黑体" panose="02010609060101010101" pitchFamily="2" charset="-122"/>
              </a:rPr>
              <a:t>ACK</a:t>
            </a:r>
            <a:r>
              <a:rPr altLang="zh-CN" dirty="0" sz="2800" kumimoji="0" lang="zh-CN">
                <a:solidFill>
                  <a:srgbClr val="000099"/>
                </a:solidFill>
                <a:latin typeface="Arial" panose="020B0604020202020204" pitchFamily="34" charset="0"/>
                <a:ea typeface="黑体" panose="02010609060101010101" pitchFamily="2" charset="-122"/>
              </a:rPr>
              <a:t>，就把拥塞窗口值加</a:t>
            </a:r>
            <a:r>
              <a:rPr altLang="zh-CN" dirty="0" sz="2800" kumimoji="0" lang="en-US">
                <a:solidFill>
                  <a:srgbClr val="000099"/>
                </a:solidFill>
                <a:latin typeface="Arial" panose="020B0604020202020204" pitchFamily="34" charset="0"/>
                <a:ea typeface="黑体" panose="02010609060101010101" pitchFamily="2" charset="-122"/>
              </a:rPr>
              <a:t>1</a:t>
            </a:r>
            <a:r>
              <a:rPr altLang="zh-CN" dirty="0" sz="2800" kumimoji="0" lang="zh-CN" smtClean="0">
                <a:solidFill>
                  <a:srgbClr val="000099"/>
                </a:solidFill>
                <a:latin typeface="Arial" panose="020B0604020202020204" pitchFamily="34" charset="0"/>
                <a:ea typeface="黑体" panose="02010609060101010101" pitchFamily="2" charset="-122"/>
              </a:rPr>
              <a:t>。</a:t>
            </a:r>
            <a:endParaRPr altLang="zh-CN" dirty="0" sz="2800" kumimoji="0" lang="en-US" smtClean="0">
              <a:solidFill>
                <a:srgbClr val="000099"/>
              </a:solidFill>
              <a:latin typeface="Arial" panose="020B0604020202020204" pitchFamily="34" charset="0"/>
              <a:ea typeface="黑体" panose="02010609060101010101" pitchFamily="2" charset="-122"/>
            </a:endParaRPr>
          </a:p>
          <a:p>
            <a:pPr eaLnBrk="1" hangingPunct="1"/>
            <a:r>
              <a:rPr altLang="zh-CN" dirty="0" sz="2800" kumimoji="0" lang="zh-CN" smtClean="0">
                <a:solidFill>
                  <a:srgbClr val="000099"/>
                </a:solidFill>
                <a:latin typeface="Arial" panose="020B0604020202020204" pitchFamily="34" charset="0"/>
                <a:ea typeface="黑体" panose="02010609060101010101" pitchFamily="2" charset="-122"/>
              </a:rPr>
              <a:t>当</a:t>
            </a:r>
            <a:r>
              <a:rPr altLang="zh-CN" dirty="0" sz="2800" kumimoji="0" lang="zh-CN">
                <a:solidFill>
                  <a:srgbClr val="000099"/>
                </a:solidFill>
                <a:latin typeface="Arial" panose="020B0604020202020204" pitchFamily="34" charset="0"/>
                <a:ea typeface="黑体" panose="02010609060101010101" pitchFamily="2" charset="-122"/>
              </a:rPr>
              <a:t>拥塞窗口</a:t>
            </a:r>
            <a:r>
              <a:rPr altLang="zh-CN" dirty="0" sz="2800" kumimoji="0" lang="en-US" err="1">
                <a:solidFill>
                  <a:srgbClr val="000099"/>
                </a:solidFill>
                <a:latin typeface="Arial" panose="020B0604020202020204" pitchFamily="34" charset="0"/>
                <a:ea typeface="黑体" panose="02010609060101010101" pitchFamily="2" charset="-122"/>
              </a:rPr>
              <a:t>cwnd</a:t>
            </a:r>
            <a:r>
              <a:rPr altLang="zh-CN" dirty="0" sz="2800" kumimoji="0" lang="en-US">
                <a:solidFill>
                  <a:srgbClr val="000099"/>
                </a:solidFill>
                <a:latin typeface="Arial" panose="020B0604020202020204" pitchFamily="34" charset="0"/>
                <a:ea typeface="黑体" panose="02010609060101010101" pitchFamily="2" charset="-122"/>
              </a:rPr>
              <a:t> = </a:t>
            </a:r>
            <a:r>
              <a:rPr altLang="zh-CN" dirty="0" sz="2800" kumimoji="0" lang="en-US" err="1">
                <a:solidFill>
                  <a:srgbClr val="000099"/>
                </a:solidFill>
                <a:latin typeface="Arial" panose="020B0604020202020204" pitchFamily="34" charset="0"/>
                <a:ea typeface="黑体" panose="02010609060101010101" pitchFamily="2" charset="-122"/>
              </a:rPr>
              <a:t>ssthresh</a:t>
            </a:r>
            <a:r>
              <a:rPr altLang="zh-CN" dirty="0" sz="2800" kumimoji="0" lang="en-US">
                <a:solidFill>
                  <a:srgbClr val="000099"/>
                </a:solidFill>
                <a:latin typeface="Arial" panose="020B0604020202020204" pitchFamily="34" charset="0"/>
                <a:ea typeface="黑体" panose="02010609060101010101" pitchFamily="2" charset="-122"/>
              </a:rPr>
              <a:t> = 12</a:t>
            </a:r>
            <a:r>
              <a:rPr altLang="zh-CN" dirty="0" sz="2800" kumimoji="0" lang="zh-CN">
                <a:solidFill>
                  <a:srgbClr val="000099"/>
                </a:solidFill>
                <a:latin typeface="Arial" panose="020B0604020202020204" pitchFamily="34" charset="0"/>
                <a:ea typeface="黑体" panose="02010609060101010101" pitchFamily="2" charset="-122"/>
              </a:rPr>
              <a:t>时（图中的点</a:t>
            </a:r>
            <a:r>
              <a:rPr altLang="zh-CN" dirty="0" sz="2800" kumimoji="0" lang="en-US">
                <a:solidFill>
                  <a:srgbClr val="000099"/>
                </a:solidFill>
                <a:latin typeface="Arial" panose="020B0604020202020204" pitchFamily="34" charset="0"/>
                <a:ea typeface="黑体" panose="02010609060101010101" pitchFamily="2" charset="-122"/>
                <a:sym typeface="Wingdings" panose="05000000000000000000"/>
              </a:rPr>
              <a:t></a:t>
            </a:r>
            <a:r>
              <a:rPr altLang="zh-CN" dirty="0" sz="2800" kumimoji="0" lang="zh-CN">
                <a:solidFill>
                  <a:srgbClr val="000099"/>
                </a:solidFill>
                <a:latin typeface="Arial" panose="020B0604020202020204" pitchFamily="34" charset="0"/>
                <a:ea typeface="黑体" panose="02010609060101010101" pitchFamily="2" charset="-122"/>
              </a:rPr>
              <a:t>，这是新的</a:t>
            </a:r>
            <a:r>
              <a:rPr altLang="zh-CN" dirty="0" sz="2800" kumimoji="0" lang="en-US" err="1">
                <a:solidFill>
                  <a:srgbClr val="000099"/>
                </a:solidFill>
                <a:latin typeface="Arial" panose="020B0604020202020204" pitchFamily="34" charset="0"/>
                <a:ea typeface="黑体" panose="02010609060101010101" pitchFamily="2" charset="-122"/>
              </a:rPr>
              <a:t>ssthresh</a:t>
            </a:r>
            <a:r>
              <a:rPr altLang="zh-CN" dirty="0" sz="2800" kumimoji="0" lang="zh-CN">
                <a:solidFill>
                  <a:srgbClr val="000099"/>
                </a:solidFill>
                <a:latin typeface="Arial" panose="020B0604020202020204" pitchFamily="34" charset="0"/>
                <a:ea typeface="黑体" panose="02010609060101010101" pitchFamily="2" charset="-122"/>
              </a:rPr>
              <a:t>值），改为执行</a:t>
            </a:r>
            <a:r>
              <a:rPr altLang="zh-CN" dirty="0" sz="2800" kumimoji="0" lang="zh-CN">
                <a:solidFill>
                  <a:srgbClr val="FF0000"/>
                </a:solidFill>
                <a:latin typeface="Arial" panose="020B0604020202020204" pitchFamily="34" charset="0"/>
                <a:ea typeface="黑体" panose="02010609060101010101" pitchFamily="2" charset="-122"/>
              </a:rPr>
              <a:t>拥塞避免</a:t>
            </a:r>
            <a:r>
              <a:rPr altLang="zh-CN" dirty="0" sz="2800" kumimoji="0" lang="zh-CN">
                <a:solidFill>
                  <a:srgbClr val="000099"/>
                </a:solidFill>
                <a:latin typeface="Arial" panose="020B0604020202020204" pitchFamily="34" charset="0"/>
                <a:ea typeface="黑体" panose="02010609060101010101" pitchFamily="2" charset="-122"/>
              </a:rPr>
              <a:t>算法，拥塞窗口</a:t>
            </a:r>
            <a:r>
              <a:rPr altLang="zh-CN" dirty="0" sz="2800" kumimoji="0" lang="zh-CN">
                <a:solidFill>
                  <a:srgbClr val="FF0000"/>
                </a:solidFill>
                <a:latin typeface="Arial" panose="020B0604020202020204" pitchFamily="34" charset="0"/>
                <a:ea typeface="黑体" panose="02010609060101010101" pitchFamily="2" charset="-122"/>
              </a:rPr>
              <a:t>按线性规律增大。</a:t>
            </a:r>
            <a:endParaRPr altLang="zh-CN" dirty="0" sz="2800" kumimoji="0" lang="zh-CN">
              <a:solidFill>
                <a:srgbClr val="FF0000"/>
              </a:solidFill>
              <a:latin typeface="Arial" panose="020B0604020202020204" pitchFamily="34" charset="0"/>
              <a:ea typeface="黑体" panose="0201060906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637" name=""/>
        <p:cNvGrpSpPr/>
        <p:nvPr/>
      </p:nvGrpSpPr>
      <p:grpSpPr>
        <a:xfrm>
          <a:off x="0" y="0"/>
          <a:ext cx="0" cy="0"/>
          <a:chOff x="0" y="0"/>
          <a:chExt cx="0" cy="0"/>
        </a:xfrm>
      </p:grpSpPr>
      <p:sp>
        <p:nvSpPr>
          <p:cNvPr id="1052956"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638" name="组合 2"/>
          <p:cNvGrpSpPr/>
          <p:nvPr/>
        </p:nvGrpSpPr>
        <p:grpSpPr>
          <a:xfrm>
            <a:off x="272479" y="836711"/>
            <a:ext cx="9536759" cy="3321087"/>
            <a:chOff x="272479" y="836711"/>
            <a:chExt cx="9536759" cy="3321087"/>
          </a:xfrm>
        </p:grpSpPr>
        <p:sp>
          <p:nvSpPr>
            <p:cNvPr id="1052957" name="Text Box 140"/>
            <p:cNvSpPr txBox="1">
              <a:spLocks noChangeArrowheads="1"/>
            </p:cNvSpPr>
            <p:nvPr/>
          </p:nvSpPr>
          <p:spPr bwMode="auto">
            <a:xfrm>
              <a:off x="4863078" y="985683"/>
              <a:ext cx="1157000" cy="40011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2958" name="Line 2"/>
            <p:cNvSpPr>
              <a:spLocks noChangeShapeType="1"/>
            </p:cNvSpPr>
            <p:nvPr/>
          </p:nvSpPr>
          <p:spPr bwMode="auto">
            <a:xfrm flipV="1">
              <a:off x="1920153" y="3803111"/>
              <a:ext cx="6358624" cy="5046"/>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59" name="Line 3"/>
            <p:cNvSpPr>
              <a:spLocks noChangeShapeType="1"/>
            </p:cNvSpPr>
            <p:nvPr/>
          </p:nvSpPr>
          <p:spPr bwMode="auto">
            <a:xfrm>
              <a:off x="1918528" y="1177019"/>
              <a:ext cx="1626" cy="2631138"/>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60" name="Line 4"/>
            <p:cNvSpPr>
              <a:spLocks noChangeShapeType="1"/>
            </p:cNvSpPr>
            <p:nvPr/>
          </p:nvSpPr>
          <p:spPr bwMode="auto">
            <a:xfrm>
              <a:off x="2154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61" name="Line 5"/>
            <p:cNvSpPr>
              <a:spLocks noChangeShapeType="1"/>
            </p:cNvSpPr>
            <p:nvPr/>
          </p:nvSpPr>
          <p:spPr bwMode="auto">
            <a:xfrm>
              <a:off x="238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62" name="Line 6"/>
            <p:cNvSpPr>
              <a:spLocks noChangeShapeType="1"/>
            </p:cNvSpPr>
            <p:nvPr/>
          </p:nvSpPr>
          <p:spPr bwMode="auto">
            <a:xfrm>
              <a:off x="262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63" name="Line 7"/>
            <p:cNvSpPr>
              <a:spLocks noChangeShapeType="1"/>
            </p:cNvSpPr>
            <p:nvPr/>
          </p:nvSpPr>
          <p:spPr bwMode="auto">
            <a:xfrm>
              <a:off x="285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64" name="Line 8"/>
            <p:cNvSpPr>
              <a:spLocks noChangeShapeType="1"/>
            </p:cNvSpPr>
            <p:nvPr/>
          </p:nvSpPr>
          <p:spPr bwMode="auto">
            <a:xfrm>
              <a:off x="309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65" name="Line 9"/>
            <p:cNvSpPr>
              <a:spLocks noChangeShapeType="1"/>
            </p:cNvSpPr>
            <p:nvPr/>
          </p:nvSpPr>
          <p:spPr bwMode="auto">
            <a:xfrm>
              <a:off x="332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66" name="Line 10"/>
            <p:cNvSpPr>
              <a:spLocks noChangeShapeType="1"/>
            </p:cNvSpPr>
            <p:nvPr/>
          </p:nvSpPr>
          <p:spPr bwMode="auto">
            <a:xfrm>
              <a:off x="355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67" name="Line 11"/>
            <p:cNvSpPr>
              <a:spLocks noChangeShapeType="1"/>
            </p:cNvSpPr>
            <p:nvPr/>
          </p:nvSpPr>
          <p:spPr bwMode="auto">
            <a:xfrm>
              <a:off x="379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68" name="Line 12"/>
            <p:cNvSpPr>
              <a:spLocks noChangeShapeType="1"/>
            </p:cNvSpPr>
            <p:nvPr/>
          </p:nvSpPr>
          <p:spPr bwMode="auto">
            <a:xfrm>
              <a:off x="402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69" name="Line 13"/>
            <p:cNvSpPr>
              <a:spLocks noChangeShapeType="1"/>
            </p:cNvSpPr>
            <p:nvPr/>
          </p:nvSpPr>
          <p:spPr bwMode="auto">
            <a:xfrm>
              <a:off x="426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70" name="Line 14"/>
            <p:cNvSpPr>
              <a:spLocks noChangeShapeType="1"/>
            </p:cNvSpPr>
            <p:nvPr/>
          </p:nvSpPr>
          <p:spPr bwMode="auto">
            <a:xfrm>
              <a:off x="449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71" name="Line 15"/>
            <p:cNvSpPr>
              <a:spLocks noChangeShapeType="1"/>
            </p:cNvSpPr>
            <p:nvPr/>
          </p:nvSpPr>
          <p:spPr bwMode="auto">
            <a:xfrm>
              <a:off x="472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72" name="Line 16"/>
            <p:cNvSpPr>
              <a:spLocks noChangeShapeType="1"/>
            </p:cNvSpPr>
            <p:nvPr/>
          </p:nvSpPr>
          <p:spPr bwMode="auto">
            <a:xfrm>
              <a:off x="496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73" name="Line 17"/>
            <p:cNvSpPr>
              <a:spLocks noChangeShapeType="1"/>
            </p:cNvSpPr>
            <p:nvPr/>
          </p:nvSpPr>
          <p:spPr bwMode="auto">
            <a:xfrm>
              <a:off x="5196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74" name="Line 18"/>
            <p:cNvSpPr>
              <a:spLocks noChangeShapeType="1"/>
            </p:cNvSpPr>
            <p:nvPr/>
          </p:nvSpPr>
          <p:spPr bwMode="auto">
            <a:xfrm>
              <a:off x="543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75" name="Line 19"/>
            <p:cNvSpPr>
              <a:spLocks noChangeShapeType="1"/>
            </p:cNvSpPr>
            <p:nvPr/>
          </p:nvSpPr>
          <p:spPr bwMode="auto">
            <a:xfrm>
              <a:off x="566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76" name="Line 20"/>
            <p:cNvSpPr>
              <a:spLocks noChangeShapeType="1"/>
            </p:cNvSpPr>
            <p:nvPr/>
          </p:nvSpPr>
          <p:spPr bwMode="auto">
            <a:xfrm>
              <a:off x="589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77" name="Line 21"/>
            <p:cNvSpPr>
              <a:spLocks noChangeShapeType="1"/>
            </p:cNvSpPr>
            <p:nvPr/>
          </p:nvSpPr>
          <p:spPr bwMode="auto">
            <a:xfrm>
              <a:off x="613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78" name="Line 22"/>
            <p:cNvSpPr>
              <a:spLocks noChangeShapeType="1"/>
            </p:cNvSpPr>
            <p:nvPr/>
          </p:nvSpPr>
          <p:spPr bwMode="auto">
            <a:xfrm>
              <a:off x="636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79" name="Line 23"/>
            <p:cNvSpPr>
              <a:spLocks noChangeShapeType="1"/>
            </p:cNvSpPr>
            <p:nvPr/>
          </p:nvSpPr>
          <p:spPr bwMode="auto">
            <a:xfrm>
              <a:off x="660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80" name="Line 24"/>
            <p:cNvSpPr>
              <a:spLocks noChangeShapeType="1"/>
            </p:cNvSpPr>
            <p:nvPr/>
          </p:nvSpPr>
          <p:spPr bwMode="auto">
            <a:xfrm>
              <a:off x="683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81" name="Line 25"/>
            <p:cNvSpPr>
              <a:spLocks noChangeShapeType="1"/>
            </p:cNvSpPr>
            <p:nvPr/>
          </p:nvSpPr>
          <p:spPr bwMode="auto">
            <a:xfrm>
              <a:off x="7068152"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82" name="Line 40"/>
            <p:cNvSpPr>
              <a:spLocks noChangeShapeType="1"/>
            </p:cNvSpPr>
            <p:nvPr/>
          </p:nvSpPr>
          <p:spPr bwMode="auto">
            <a:xfrm>
              <a:off x="1920153" y="340440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83" name="Line 41"/>
            <p:cNvSpPr>
              <a:spLocks noChangeShapeType="1"/>
            </p:cNvSpPr>
            <p:nvPr/>
          </p:nvSpPr>
          <p:spPr bwMode="auto">
            <a:xfrm>
              <a:off x="1920153" y="300064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84" name="Line 42"/>
            <p:cNvSpPr>
              <a:spLocks noChangeShapeType="1"/>
            </p:cNvSpPr>
            <p:nvPr/>
          </p:nvSpPr>
          <p:spPr bwMode="auto">
            <a:xfrm>
              <a:off x="1920153" y="259689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85" name="Line 43"/>
            <p:cNvSpPr>
              <a:spLocks noChangeShapeType="1"/>
            </p:cNvSpPr>
            <p:nvPr/>
          </p:nvSpPr>
          <p:spPr bwMode="auto">
            <a:xfrm>
              <a:off x="1920153" y="219313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86" name="Line 44"/>
            <p:cNvSpPr>
              <a:spLocks noChangeShapeType="1"/>
            </p:cNvSpPr>
            <p:nvPr/>
          </p:nvSpPr>
          <p:spPr bwMode="auto">
            <a:xfrm>
              <a:off x="1920153" y="178938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87" name="Line 45"/>
            <p:cNvSpPr>
              <a:spLocks noChangeShapeType="1"/>
            </p:cNvSpPr>
            <p:nvPr/>
          </p:nvSpPr>
          <p:spPr bwMode="auto">
            <a:xfrm>
              <a:off x="1920153" y="1385626"/>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2988" name="Text Box 77"/>
            <p:cNvSpPr txBox="1">
              <a:spLocks noChangeArrowheads="1"/>
            </p:cNvSpPr>
            <p:nvPr/>
          </p:nvSpPr>
          <p:spPr bwMode="auto">
            <a:xfrm>
              <a:off x="2241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89" name="Text Box 78"/>
            <p:cNvSpPr txBox="1">
              <a:spLocks noChangeArrowheads="1"/>
            </p:cNvSpPr>
            <p:nvPr/>
          </p:nvSpPr>
          <p:spPr bwMode="auto">
            <a:xfrm>
              <a:off x="2709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90" name="Text Box 79"/>
            <p:cNvSpPr txBox="1">
              <a:spLocks noChangeArrowheads="1"/>
            </p:cNvSpPr>
            <p:nvPr/>
          </p:nvSpPr>
          <p:spPr bwMode="auto">
            <a:xfrm>
              <a:off x="3177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91" name="Text Box 80"/>
            <p:cNvSpPr txBox="1">
              <a:spLocks noChangeArrowheads="1"/>
            </p:cNvSpPr>
            <p:nvPr/>
          </p:nvSpPr>
          <p:spPr bwMode="auto">
            <a:xfrm>
              <a:off x="3658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92" name="Text Box 81"/>
            <p:cNvSpPr txBox="1">
              <a:spLocks noChangeArrowheads="1"/>
            </p:cNvSpPr>
            <p:nvPr/>
          </p:nvSpPr>
          <p:spPr bwMode="auto">
            <a:xfrm>
              <a:off x="4048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93" name="Text Box 82"/>
            <p:cNvSpPr txBox="1">
              <a:spLocks noChangeArrowheads="1"/>
            </p:cNvSpPr>
            <p:nvPr/>
          </p:nvSpPr>
          <p:spPr bwMode="auto">
            <a:xfrm>
              <a:off x="455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94" name="Text Box 83"/>
            <p:cNvSpPr txBox="1">
              <a:spLocks noChangeArrowheads="1"/>
            </p:cNvSpPr>
            <p:nvPr/>
          </p:nvSpPr>
          <p:spPr bwMode="auto">
            <a:xfrm>
              <a:off x="4997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95" name="Text Box 84"/>
            <p:cNvSpPr txBox="1">
              <a:spLocks noChangeArrowheads="1"/>
            </p:cNvSpPr>
            <p:nvPr/>
          </p:nvSpPr>
          <p:spPr bwMode="auto">
            <a:xfrm>
              <a:off x="546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96" name="Text Box 85"/>
            <p:cNvSpPr txBox="1">
              <a:spLocks noChangeArrowheads="1"/>
            </p:cNvSpPr>
            <p:nvPr/>
          </p:nvSpPr>
          <p:spPr bwMode="auto">
            <a:xfrm>
              <a:off x="5950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97" name="Text Box 86"/>
            <p:cNvSpPr txBox="1">
              <a:spLocks noChangeArrowheads="1"/>
            </p:cNvSpPr>
            <p:nvPr/>
          </p:nvSpPr>
          <p:spPr bwMode="auto">
            <a:xfrm>
              <a:off x="6418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98" name="Text Box 87"/>
            <p:cNvSpPr txBox="1">
              <a:spLocks noChangeArrowheads="1"/>
            </p:cNvSpPr>
            <p:nvPr/>
          </p:nvSpPr>
          <p:spPr bwMode="auto">
            <a:xfrm>
              <a:off x="6873153" y="3757688"/>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2999" name="Text Box 89"/>
            <p:cNvSpPr txBox="1">
              <a:spLocks noChangeArrowheads="1"/>
            </p:cNvSpPr>
            <p:nvPr/>
          </p:nvSpPr>
          <p:spPr bwMode="auto">
            <a:xfrm>
              <a:off x="1812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00" name="Text Box 90"/>
            <p:cNvSpPr txBox="1">
              <a:spLocks noChangeArrowheads="1"/>
            </p:cNvSpPr>
            <p:nvPr/>
          </p:nvSpPr>
          <p:spPr bwMode="auto">
            <a:xfrm>
              <a:off x="1647153" y="3591140"/>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01" name="Text Box 92"/>
            <p:cNvSpPr txBox="1">
              <a:spLocks noChangeArrowheads="1"/>
            </p:cNvSpPr>
            <p:nvPr/>
          </p:nvSpPr>
          <p:spPr bwMode="auto">
            <a:xfrm>
              <a:off x="1647153" y="2797088"/>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02" name="Text Box 93"/>
            <p:cNvSpPr txBox="1">
              <a:spLocks noChangeArrowheads="1"/>
            </p:cNvSpPr>
            <p:nvPr/>
          </p:nvSpPr>
          <p:spPr bwMode="auto">
            <a:xfrm>
              <a:off x="1530153" y="2406791"/>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03" name="Text Box 94"/>
            <p:cNvSpPr txBox="1">
              <a:spLocks noChangeArrowheads="1"/>
            </p:cNvSpPr>
            <p:nvPr/>
          </p:nvSpPr>
          <p:spPr bwMode="auto">
            <a:xfrm>
              <a:off x="1530153" y="201649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04" name="Text Box 95"/>
            <p:cNvSpPr txBox="1">
              <a:spLocks noChangeArrowheads="1"/>
            </p:cNvSpPr>
            <p:nvPr/>
          </p:nvSpPr>
          <p:spPr bwMode="auto">
            <a:xfrm>
              <a:off x="1530153" y="1612739"/>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05" name="Text Box 96"/>
            <p:cNvSpPr txBox="1">
              <a:spLocks noChangeArrowheads="1"/>
            </p:cNvSpPr>
            <p:nvPr/>
          </p:nvSpPr>
          <p:spPr bwMode="auto">
            <a:xfrm>
              <a:off x="1530153" y="120898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06" name="Oval 102"/>
            <p:cNvSpPr>
              <a:spLocks noChangeArrowheads="1"/>
            </p:cNvSpPr>
            <p:nvPr/>
          </p:nvSpPr>
          <p:spPr bwMode="auto">
            <a:xfrm>
              <a:off x="2573403" y="296027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07" name="Oval 103"/>
            <p:cNvSpPr>
              <a:spLocks noChangeArrowheads="1"/>
            </p:cNvSpPr>
            <p:nvPr/>
          </p:nvSpPr>
          <p:spPr bwMode="auto">
            <a:xfrm>
              <a:off x="2339403" y="336402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08" name="Oval 104"/>
            <p:cNvSpPr>
              <a:spLocks noChangeArrowheads="1"/>
            </p:cNvSpPr>
            <p:nvPr/>
          </p:nvSpPr>
          <p:spPr bwMode="auto">
            <a:xfrm>
              <a:off x="1881153" y="36264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09" name="Oval 105"/>
            <p:cNvSpPr>
              <a:spLocks noChangeArrowheads="1"/>
            </p:cNvSpPr>
            <p:nvPr/>
          </p:nvSpPr>
          <p:spPr bwMode="auto">
            <a:xfrm>
              <a:off x="2095653" y="355581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10" name="Oval 106"/>
            <p:cNvSpPr>
              <a:spLocks noChangeArrowheads="1"/>
            </p:cNvSpPr>
            <p:nvPr/>
          </p:nvSpPr>
          <p:spPr bwMode="auto">
            <a:xfrm>
              <a:off x="2807403" y="214939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11" name="Oval 107"/>
            <p:cNvSpPr>
              <a:spLocks noChangeArrowheads="1"/>
            </p:cNvSpPr>
            <p:nvPr/>
          </p:nvSpPr>
          <p:spPr bwMode="auto">
            <a:xfrm>
              <a:off x="3041403" y="204172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12" name="Oval 108"/>
            <p:cNvSpPr>
              <a:spLocks noChangeArrowheads="1"/>
            </p:cNvSpPr>
            <p:nvPr/>
          </p:nvSpPr>
          <p:spPr bwMode="auto">
            <a:xfrm>
              <a:off x="3275403" y="19458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13" name="Oval 109"/>
            <p:cNvSpPr>
              <a:spLocks noChangeArrowheads="1"/>
            </p:cNvSpPr>
            <p:nvPr/>
          </p:nvSpPr>
          <p:spPr bwMode="auto">
            <a:xfrm>
              <a:off x="3748277" y="17439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14" name="Oval 110"/>
            <p:cNvSpPr>
              <a:spLocks noChangeArrowheads="1"/>
            </p:cNvSpPr>
            <p:nvPr/>
          </p:nvSpPr>
          <p:spPr bwMode="auto">
            <a:xfrm>
              <a:off x="3509403" y="184489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15" name="Oval 113"/>
            <p:cNvSpPr>
              <a:spLocks noChangeArrowheads="1"/>
            </p:cNvSpPr>
            <p:nvPr/>
          </p:nvSpPr>
          <p:spPr bwMode="auto">
            <a:xfrm>
              <a:off x="3982277" y="164302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16" name="Oval 114"/>
            <p:cNvSpPr>
              <a:spLocks noChangeArrowheads="1"/>
            </p:cNvSpPr>
            <p:nvPr/>
          </p:nvSpPr>
          <p:spPr bwMode="auto">
            <a:xfrm>
              <a:off x="4211403" y="154712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17" name="Oval 116"/>
            <p:cNvSpPr>
              <a:spLocks noChangeArrowheads="1"/>
            </p:cNvSpPr>
            <p:nvPr/>
          </p:nvSpPr>
          <p:spPr bwMode="auto">
            <a:xfrm>
              <a:off x="4674527" y="133011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18" name="Oval 117"/>
            <p:cNvSpPr>
              <a:spLocks noChangeArrowheads="1"/>
            </p:cNvSpPr>
            <p:nvPr/>
          </p:nvSpPr>
          <p:spPr bwMode="auto">
            <a:xfrm>
              <a:off x="4445403" y="1431049"/>
              <a:ext cx="91000" cy="9421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19"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20" name="Text Box 134"/>
            <p:cNvSpPr txBox="1">
              <a:spLocks noChangeArrowheads="1"/>
            </p:cNvSpPr>
            <p:nvPr/>
          </p:nvSpPr>
          <p:spPr bwMode="auto">
            <a:xfrm>
              <a:off x="8280402" y="359618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21" name="Text Box 135"/>
            <p:cNvSpPr txBox="1">
              <a:spLocks noChangeArrowheads="1"/>
            </p:cNvSpPr>
            <p:nvPr/>
          </p:nvSpPr>
          <p:spPr bwMode="auto">
            <a:xfrm>
              <a:off x="966278" y="836711"/>
              <a:ext cx="1930337"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22" name="Text Box 140"/>
            <p:cNvSpPr txBox="1">
              <a:spLocks noChangeArrowheads="1"/>
            </p:cNvSpPr>
            <p:nvPr/>
          </p:nvSpPr>
          <p:spPr bwMode="auto">
            <a:xfrm>
              <a:off x="7049973" y="1815231"/>
              <a:ext cx="1181374" cy="40011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3023" name="Rectangle 160"/>
            <p:cNvSpPr>
              <a:spLocks noChangeArrowheads="1"/>
            </p:cNvSpPr>
            <p:nvPr/>
          </p:nvSpPr>
          <p:spPr bwMode="auto">
            <a:xfrm>
              <a:off x="1998153" y="1304875"/>
              <a:ext cx="195000" cy="215336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24" name="Line 156"/>
            <p:cNvSpPr>
              <a:spLocks noChangeShapeType="1"/>
            </p:cNvSpPr>
            <p:nvPr/>
          </p:nvSpPr>
          <p:spPr bwMode="auto">
            <a:xfrm>
              <a:off x="1998153" y="2193137"/>
              <a:ext cx="858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25" name="Line 146"/>
            <p:cNvSpPr>
              <a:spLocks noChangeShapeType="1"/>
            </p:cNvSpPr>
            <p:nvPr/>
          </p:nvSpPr>
          <p:spPr bwMode="auto">
            <a:xfrm flipV="1">
              <a:off x="1998153" y="1378897"/>
              <a:ext cx="2743000" cy="6729"/>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26" name="Rectangle 162"/>
            <p:cNvSpPr>
              <a:spLocks noChangeArrowheads="1"/>
            </p:cNvSpPr>
            <p:nvPr/>
          </p:nvSpPr>
          <p:spPr bwMode="auto">
            <a:xfrm>
              <a:off x="5352153" y="3565904"/>
              <a:ext cx="1480374" cy="161502"/>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27" name="Text Box 203"/>
            <p:cNvSpPr txBox="1">
              <a:spLocks noChangeArrowheads="1"/>
            </p:cNvSpPr>
            <p:nvPr/>
          </p:nvSpPr>
          <p:spPr bwMode="auto">
            <a:xfrm>
              <a:off x="8170649" y="1977696"/>
              <a:ext cx="1638589" cy="83099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3028" name="Text Box 205"/>
            <p:cNvSpPr txBox="1">
              <a:spLocks noChangeArrowheads="1"/>
            </p:cNvSpPr>
            <p:nvPr/>
          </p:nvSpPr>
          <p:spPr bwMode="auto">
            <a:xfrm>
              <a:off x="272479" y="1918920"/>
              <a:ext cx="1281120" cy="707886"/>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3029" name="Line 215"/>
            <p:cNvSpPr>
              <a:spLocks noChangeShapeType="1"/>
            </p:cNvSpPr>
            <p:nvPr/>
          </p:nvSpPr>
          <p:spPr bwMode="auto">
            <a:xfrm flipV="1">
              <a:off x="1413153" y="2223418"/>
              <a:ext cx="219374"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30" name="Text Box 206"/>
            <p:cNvSpPr txBox="1">
              <a:spLocks noChangeArrowheads="1"/>
            </p:cNvSpPr>
            <p:nvPr/>
          </p:nvSpPr>
          <p:spPr bwMode="auto">
            <a:xfrm rot="20245475">
              <a:off x="6948778" y="2393474"/>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31" name="Oval 125"/>
            <p:cNvSpPr>
              <a:spLocks noChangeArrowheads="1"/>
            </p:cNvSpPr>
            <p:nvPr/>
          </p:nvSpPr>
          <p:spPr bwMode="auto">
            <a:xfrm>
              <a:off x="5147403" y="354067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32" name="Oval 126"/>
            <p:cNvSpPr>
              <a:spLocks noChangeArrowheads="1"/>
            </p:cNvSpPr>
            <p:nvPr/>
          </p:nvSpPr>
          <p:spPr bwMode="auto">
            <a:xfrm>
              <a:off x="5383027" y="334383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33" name="Oval 127"/>
            <p:cNvSpPr>
              <a:spLocks noChangeArrowheads="1"/>
            </p:cNvSpPr>
            <p:nvPr/>
          </p:nvSpPr>
          <p:spPr bwMode="auto">
            <a:xfrm>
              <a:off x="4903653" y="361637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34" name="Oval 128"/>
            <p:cNvSpPr>
              <a:spLocks noChangeArrowheads="1"/>
            </p:cNvSpPr>
            <p:nvPr/>
          </p:nvSpPr>
          <p:spPr bwMode="auto">
            <a:xfrm>
              <a:off x="5623527" y="295354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35" name="Oval 129"/>
            <p:cNvSpPr>
              <a:spLocks noChangeArrowheads="1"/>
            </p:cNvSpPr>
            <p:nvPr/>
          </p:nvSpPr>
          <p:spPr bwMode="auto">
            <a:xfrm>
              <a:off x="6106153" y="24404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36" name="Oval 130"/>
            <p:cNvSpPr>
              <a:spLocks noChangeArrowheads="1"/>
            </p:cNvSpPr>
            <p:nvPr/>
          </p:nvSpPr>
          <p:spPr bwMode="auto">
            <a:xfrm>
              <a:off x="6795153" y="214771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37" name="Oval 131"/>
            <p:cNvSpPr>
              <a:spLocks noChangeArrowheads="1"/>
            </p:cNvSpPr>
            <p:nvPr/>
          </p:nvSpPr>
          <p:spPr bwMode="auto">
            <a:xfrm>
              <a:off x="6335277" y="233445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38" name="Oval 132"/>
            <p:cNvSpPr>
              <a:spLocks noChangeArrowheads="1"/>
            </p:cNvSpPr>
            <p:nvPr/>
          </p:nvSpPr>
          <p:spPr bwMode="auto">
            <a:xfrm>
              <a:off x="6569277" y="22385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39" name="Line 147"/>
            <p:cNvSpPr>
              <a:spLocks noChangeShapeType="1"/>
            </p:cNvSpPr>
            <p:nvPr/>
          </p:nvSpPr>
          <p:spPr bwMode="auto">
            <a:xfrm rot="10800000">
              <a:off x="2016028" y="2595210"/>
              <a:ext cx="4134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18" name="直接连接符 115"/>
            <p:cNvCxnSpPr>
              <a:cxnSpLocks noChangeShapeType="1"/>
            </p:cNvCxnSpPr>
            <p:nvPr/>
          </p:nvCxnSpPr>
          <p:spPr bwMode="auto">
            <a:xfrm>
              <a:off x="4728153" y="1375532"/>
              <a:ext cx="234000" cy="2266077"/>
            </a:xfrm>
            <a:prstGeom prst="line"/>
            <a:noFill/>
            <a:ln w="28575" algn="ctr">
              <a:solidFill>
                <a:srgbClr val="0000FF"/>
              </a:solidFill>
              <a:round/>
            </a:ln>
          </p:spPr>
        </p:cxnSp>
        <p:sp>
          <p:nvSpPr>
            <p:cNvPr id="1053040" name="Rectangle 161"/>
            <p:cNvSpPr>
              <a:spLocks noChangeArrowheads="1"/>
            </p:cNvSpPr>
            <p:nvPr/>
          </p:nvSpPr>
          <p:spPr bwMode="auto">
            <a:xfrm>
              <a:off x="2555757" y="1801158"/>
              <a:ext cx="442000" cy="368426"/>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3041" name="Oval 129"/>
            <p:cNvSpPr>
              <a:spLocks noChangeArrowheads="1"/>
            </p:cNvSpPr>
            <p:nvPr/>
          </p:nvSpPr>
          <p:spPr bwMode="auto">
            <a:xfrm>
              <a:off x="5868903" y="254978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42"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43" name="Rectangle 161"/>
            <p:cNvSpPr>
              <a:spLocks noChangeArrowheads="1"/>
            </p:cNvSpPr>
            <p:nvPr/>
          </p:nvSpPr>
          <p:spPr bwMode="auto">
            <a:xfrm>
              <a:off x="4545899" y="1021117"/>
              <a:ext cx="367250" cy="30618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819" name="直接连接符 119"/>
            <p:cNvCxnSpPr>
              <a:cxnSpLocks noChangeShapeType="1"/>
            </p:cNvCxnSpPr>
            <p:nvPr/>
          </p:nvCxnSpPr>
          <p:spPr bwMode="auto">
            <a:xfrm flipH="1">
              <a:off x="7064902" y="3022518"/>
              <a:ext cx="1624" cy="694795"/>
            </a:xfrm>
            <a:prstGeom prst="line"/>
            <a:noFill/>
            <a:ln w="19050" algn="ctr">
              <a:solidFill>
                <a:srgbClr val="000000"/>
              </a:solidFill>
              <a:prstDash val="dash"/>
              <a:round/>
            </a:ln>
          </p:spPr>
        </p:cxnSp>
        <p:cxnSp>
          <p:nvCxnSpPr>
            <p:cNvPr id="3145820" name="直接连接符 121"/>
            <p:cNvCxnSpPr>
              <a:cxnSpLocks noChangeShapeType="1"/>
            </p:cNvCxnSpPr>
            <p:nvPr/>
          </p:nvCxnSpPr>
          <p:spPr bwMode="auto">
            <a:xfrm>
              <a:off x="2032278" y="3005695"/>
              <a:ext cx="5676125" cy="0"/>
            </a:xfrm>
            <a:prstGeom prst="line"/>
            <a:noFill/>
            <a:ln w="19050" algn="ctr">
              <a:solidFill>
                <a:srgbClr val="000000"/>
              </a:solidFill>
              <a:prstDash val="dash"/>
              <a:round/>
            </a:ln>
          </p:spPr>
        </p:cxnSp>
        <p:sp>
          <p:nvSpPr>
            <p:cNvPr id="1053044" name="Oval 130"/>
            <p:cNvSpPr>
              <a:spLocks noChangeArrowheads="1"/>
            </p:cNvSpPr>
            <p:nvPr/>
          </p:nvSpPr>
          <p:spPr bwMode="auto">
            <a:xfrm>
              <a:off x="7021027" y="296195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45" name="Line 24"/>
            <p:cNvSpPr>
              <a:spLocks noChangeShapeType="1"/>
            </p:cNvSpPr>
            <p:nvPr/>
          </p:nvSpPr>
          <p:spPr bwMode="auto">
            <a:xfrm>
              <a:off x="7532902" y="363992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46" name="Line 22"/>
            <p:cNvSpPr>
              <a:spLocks noChangeShapeType="1"/>
            </p:cNvSpPr>
            <p:nvPr/>
          </p:nvSpPr>
          <p:spPr bwMode="auto">
            <a:xfrm>
              <a:off x="7295652" y="3644974"/>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47" name="Text Box 87"/>
            <p:cNvSpPr txBox="1">
              <a:spLocks noChangeArrowheads="1"/>
            </p:cNvSpPr>
            <p:nvPr/>
          </p:nvSpPr>
          <p:spPr bwMode="auto">
            <a:xfrm>
              <a:off x="7311902" y="375432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48" name="Line 22"/>
            <p:cNvSpPr>
              <a:spLocks noChangeShapeType="1"/>
            </p:cNvSpPr>
            <p:nvPr/>
          </p:nvSpPr>
          <p:spPr bwMode="auto">
            <a:xfrm>
              <a:off x="7776652" y="3653385"/>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21" name="直接连接符 134"/>
            <p:cNvCxnSpPr>
              <a:cxnSpLocks noChangeShapeType="1"/>
              <a:stCxn id="1053042" idx="4"/>
              <a:endCxn id="1053044" idx="3"/>
            </p:cNvCxnSpPr>
            <p:nvPr/>
          </p:nvCxnSpPr>
          <p:spPr bwMode="auto">
            <a:xfrm>
              <a:off x="6856903" y="2181361"/>
              <a:ext cx="204750" cy="832745"/>
            </a:xfrm>
            <a:prstGeom prst="line"/>
            <a:noFill/>
            <a:ln w="28575" algn="ctr">
              <a:solidFill>
                <a:srgbClr val="0000FF"/>
              </a:solidFill>
              <a:round/>
            </a:ln>
          </p:spPr>
        </p:cxnSp>
        <p:sp>
          <p:nvSpPr>
            <p:cNvPr id="1053049" name="Text Box 206"/>
            <p:cNvSpPr txBox="1">
              <a:spLocks noChangeArrowheads="1"/>
            </p:cNvSpPr>
            <p:nvPr/>
          </p:nvSpPr>
          <p:spPr bwMode="auto">
            <a:xfrm rot="20070649">
              <a:off x="5809549" y="2010746"/>
              <a:ext cx="1114408" cy="3693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50" name="Text Box 206"/>
            <p:cNvSpPr txBox="1">
              <a:spLocks noChangeArrowheads="1"/>
            </p:cNvSpPr>
            <p:nvPr/>
          </p:nvSpPr>
          <p:spPr bwMode="auto">
            <a:xfrm rot="20205303">
              <a:off x="2990278" y="147156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51" name="TextBox 147"/>
            <p:cNvSpPr txBox="1">
              <a:spLocks noChangeArrowheads="1"/>
            </p:cNvSpPr>
            <p:nvPr/>
          </p:nvSpPr>
          <p:spPr bwMode="auto">
            <a:xfrm>
              <a:off x="5542277" y="2191455"/>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52" name="矩形 150"/>
            <p:cNvSpPr>
              <a:spLocks noChangeArrowheads="1"/>
            </p:cNvSpPr>
            <p:nvPr/>
          </p:nvSpPr>
          <p:spPr bwMode="auto">
            <a:xfrm>
              <a:off x="2298778" y="3596186"/>
              <a:ext cx="2575625" cy="126174"/>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53" name="TextBox 148"/>
            <p:cNvSpPr txBox="1">
              <a:spLocks noChangeArrowheads="1"/>
            </p:cNvSpPr>
            <p:nvPr/>
          </p:nvSpPr>
          <p:spPr bwMode="auto">
            <a:xfrm>
              <a:off x="6720403" y="176582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54" name="矩形 151"/>
            <p:cNvSpPr>
              <a:spLocks noChangeArrowheads="1"/>
            </p:cNvSpPr>
            <p:nvPr/>
          </p:nvSpPr>
          <p:spPr bwMode="auto">
            <a:xfrm>
              <a:off x="7237152" y="3596186"/>
              <a:ext cx="607750" cy="114397"/>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22" name="直接连接符 153"/>
            <p:cNvCxnSpPr>
              <a:cxnSpLocks noChangeShapeType="1"/>
            </p:cNvCxnSpPr>
            <p:nvPr/>
          </p:nvCxnSpPr>
          <p:spPr bwMode="auto">
            <a:xfrm flipV="1">
              <a:off x="5903027" y="2630538"/>
              <a:ext cx="11376" cy="1043034"/>
            </a:xfrm>
            <a:prstGeom prst="line"/>
            <a:noFill/>
            <a:ln w="19050" algn="ctr">
              <a:solidFill>
                <a:srgbClr val="000000"/>
              </a:solidFill>
              <a:prstDash val="dash"/>
              <a:round/>
            </a:ln>
          </p:spPr>
        </p:cxnSp>
        <p:cxnSp>
          <p:nvCxnSpPr>
            <p:cNvPr id="3145823" name="直接连接符 157"/>
            <p:cNvCxnSpPr>
              <a:cxnSpLocks noChangeShapeType="1"/>
            </p:cNvCxnSpPr>
            <p:nvPr/>
          </p:nvCxnSpPr>
          <p:spPr bwMode="auto">
            <a:xfrm flipV="1">
              <a:off x="6832527" y="2253700"/>
              <a:ext cx="11376" cy="1520811"/>
            </a:xfrm>
            <a:prstGeom prst="line"/>
            <a:noFill/>
            <a:ln w="19050" algn="ctr">
              <a:solidFill>
                <a:srgbClr val="000000"/>
              </a:solidFill>
              <a:prstDash val="dash"/>
              <a:round/>
            </a:ln>
          </p:spPr>
        </p:cxnSp>
        <p:cxnSp>
          <p:nvCxnSpPr>
            <p:cNvPr id="3145824" name="直接连接符 141"/>
            <p:cNvCxnSpPr>
              <a:cxnSpLocks noChangeShapeType="1"/>
            </p:cNvCxnSpPr>
            <p:nvPr/>
          </p:nvCxnSpPr>
          <p:spPr bwMode="auto">
            <a:xfrm flipV="1">
              <a:off x="7001527" y="2475765"/>
              <a:ext cx="1248000" cy="560211"/>
            </a:xfrm>
            <a:prstGeom prst="line"/>
            <a:noFill/>
            <a:ln w="28575" algn="ctr">
              <a:solidFill>
                <a:srgbClr val="0000FF"/>
              </a:solidFill>
              <a:round/>
            </a:ln>
          </p:spPr>
        </p:cxnSp>
        <p:sp>
          <p:nvSpPr>
            <p:cNvPr id="1053055" name="Oval 202"/>
            <p:cNvSpPr>
              <a:spLocks noChangeArrowheads="1"/>
            </p:cNvSpPr>
            <p:nvPr/>
          </p:nvSpPr>
          <p:spPr bwMode="auto">
            <a:xfrm>
              <a:off x="7724652" y="2655773"/>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56" name="Oval 130"/>
            <p:cNvSpPr>
              <a:spLocks noChangeArrowheads="1"/>
            </p:cNvSpPr>
            <p:nvPr/>
          </p:nvSpPr>
          <p:spPr bwMode="auto">
            <a:xfrm>
              <a:off x="7251777" y="28559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57" name="Oval 130"/>
            <p:cNvSpPr>
              <a:spLocks noChangeArrowheads="1"/>
            </p:cNvSpPr>
            <p:nvPr/>
          </p:nvSpPr>
          <p:spPr bwMode="auto">
            <a:xfrm>
              <a:off x="7490652" y="275839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58" name="TextBox 149"/>
            <p:cNvSpPr txBox="1">
              <a:spLocks noChangeArrowheads="1"/>
            </p:cNvSpPr>
            <p:nvPr/>
          </p:nvSpPr>
          <p:spPr bwMode="auto">
            <a:xfrm>
              <a:off x="6795153" y="298718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059" name="Oval 202"/>
            <p:cNvSpPr>
              <a:spLocks noChangeArrowheads="1"/>
            </p:cNvSpPr>
            <p:nvPr/>
          </p:nvSpPr>
          <p:spPr bwMode="auto">
            <a:xfrm>
              <a:off x="7966777" y="253128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25" name="直接连接符 117"/>
            <p:cNvCxnSpPr>
              <a:cxnSpLocks noChangeShapeType="1"/>
            </p:cNvCxnSpPr>
            <p:nvPr/>
          </p:nvCxnSpPr>
          <p:spPr bwMode="auto">
            <a:xfrm flipH="1">
              <a:off x="4726527" y="1506753"/>
              <a:ext cx="4876" cy="2200466"/>
            </a:xfrm>
            <a:prstGeom prst="line"/>
            <a:noFill/>
            <a:ln w="19050" algn="ctr">
              <a:solidFill>
                <a:srgbClr val="000000"/>
              </a:solidFill>
              <a:prstDash val="dash"/>
              <a:round/>
            </a:ln>
          </p:spPr>
        </p:cxnSp>
        <p:cxnSp>
          <p:nvCxnSpPr>
            <p:cNvPr id="3145826" name="直接连接符 119"/>
            <p:cNvCxnSpPr>
              <a:cxnSpLocks noChangeShapeType="1"/>
            </p:cNvCxnSpPr>
            <p:nvPr/>
          </p:nvCxnSpPr>
          <p:spPr bwMode="auto">
            <a:xfrm>
              <a:off x="2854527" y="2309217"/>
              <a:ext cx="0" cy="1384543"/>
            </a:xfrm>
            <a:prstGeom prst="line"/>
            <a:noFill/>
            <a:ln w="19050" algn="ctr">
              <a:solidFill>
                <a:srgbClr val="000000"/>
              </a:solidFill>
              <a:prstDash val="dash"/>
              <a:round/>
            </a:ln>
          </p:spPr>
        </p:cxnSp>
        <p:sp>
          <p:nvSpPr>
            <p:cNvPr id="1053060" name="Text Box 91"/>
            <p:cNvSpPr txBox="1">
              <a:spLocks noChangeArrowheads="1"/>
            </p:cNvSpPr>
            <p:nvPr/>
          </p:nvSpPr>
          <p:spPr bwMode="auto">
            <a:xfrm>
              <a:off x="1647153" y="3187385"/>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53061" name="Line 167"/>
          <p:cNvSpPr>
            <a:spLocks noChangeShapeType="1"/>
          </p:cNvSpPr>
          <p:nvPr/>
        </p:nvSpPr>
        <p:spPr bwMode="auto">
          <a:xfrm flipV="1">
            <a:off x="6569277" y="2227398"/>
            <a:ext cx="235914" cy="481522"/>
          </a:xfrm>
          <a:prstGeom prst="line"/>
          <a:noFill/>
          <a:ln w="76200">
            <a:solidFill>
              <a:srgbClr val="FF0000">
                <a:alpha val="80000"/>
              </a:srgbClr>
            </a:solidFill>
            <a:round/>
            <a:headEnd type="none"/>
            <a:tailEnd type="triangle" w="med" len="me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062" name="Text Box 101"/>
          <p:cNvSpPr txBox="1">
            <a:spLocks noChangeArrowheads="1"/>
          </p:cNvSpPr>
          <p:nvPr/>
        </p:nvSpPr>
        <p:spPr bwMode="auto">
          <a:xfrm>
            <a:off x="842392" y="4293096"/>
            <a:ext cx="8655010" cy="1815882"/>
          </a:xfrm>
          <a:prstGeom prst="rect"/>
          <a:noFill/>
          <a:ln>
            <a:noFill/>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zh-CN" dirty="0" sz="2800" kumimoji="0" lang="zh-CN" smtClean="0">
                <a:solidFill>
                  <a:srgbClr val="000099"/>
                </a:solidFill>
                <a:latin typeface="Arial" panose="020B0604020202020204" pitchFamily="34" charset="0"/>
                <a:ea typeface="黑体" panose="02010609060101010101" pitchFamily="2" charset="-122"/>
              </a:rPr>
              <a:t>当</a:t>
            </a:r>
            <a:r>
              <a:rPr altLang="zh-CN" dirty="0" sz="2800" kumimoji="0" lang="zh-CN">
                <a:solidFill>
                  <a:srgbClr val="000099"/>
                </a:solidFill>
                <a:latin typeface="Arial" panose="020B0604020202020204" pitchFamily="34" charset="0"/>
                <a:ea typeface="黑体" panose="02010609060101010101" pitchFamily="2" charset="-122"/>
              </a:rPr>
              <a:t>拥塞窗口</a:t>
            </a:r>
            <a:r>
              <a:rPr altLang="zh-CN" dirty="0" sz="2800" kumimoji="0" lang="en-US" err="1">
                <a:solidFill>
                  <a:srgbClr val="000099"/>
                </a:solidFill>
                <a:latin typeface="Arial" panose="020B0604020202020204" pitchFamily="34" charset="0"/>
                <a:ea typeface="黑体" panose="02010609060101010101" pitchFamily="2" charset="-122"/>
              </a:rPr>
              <a:t>cwnd</a:t>
            </a:r>
            <a:r>
              <a:rPr altLang="zh-CN" dirty="0" sz="2800" kumimoji="0" lang="en-US">
                <a:solidFill>
                  <a:srgbClr val="000099"/>
                </a:solidFill>
                <a:latin typeface="Arial" panose="020B0604020202020204" pitchFamily="34" charset="0"/>
                <a:ea typeface="黑体" panose="02010609060101010101" pitchFamily="2" charset="-122"/>
              </a:rPr>
              <a:t> = 16</a:t>
            </a:r>
            <a:r>
              <a:rPr altLang="zh-CN" dirty="0" sz="2800" kumimoji="0" lang="zh-CN">
                <a:solidFill>
                  <a:srgbClr val="000099"/>
                </a:solidFill>
                <a:latin typeface="Arial" panose="020B0604020202020204" pitchFamily="34" charset="0"/>
                <a:ea typeface="黑体" panose="02010609060101010101" pitchFamily="2" charset="-122"/>
              </a:rPr>
              <a:t>时（图中的点</a:t>
            </a:r>
            <a:r>
              <a:rPr altLang="zh-CN" dirty="0" sz="2800" kumimoji="0" lang="en-US">
                <a:solidFill>
                  <a:srgbClr val="000099"/>
                </a:solidFill>
                <a:latin typeface="Arial" panose="020B0604020202020204" pitchFamily="34" charset="0"/>
                <a:ea typeface="黑体" panose="02010609060101010101" pitchFamily="2" charset="-122"/>
                <a:sym typeface="Wingdings" panose="05000000000000000000"/>
              </a:rPr>
              <a:t></a:t>
            </a:r>
            <a:r>
              <a:rPr altLang="zh-CN" dirty="0" sz="2800" kumimoji="0" lang="zh-CN">
                <a:solidFill>
                  <a:srgbClr val="000099"/>
                </a:solidFill>
                <a:latin typeface="Arial" panose="020B0604020202020204" pitchFamily="34" charset="0"/>
                <a:ea typeface="黑体" panose="02010609060101010101" pitchFamily="2" charset="-122"/>
              </a:rPr>
              <a:t>），出现了一个新的情况，就是发送方一连</a:t>
            </a:r>
            <a:r>
              <a:rPr altLang="zh-CN" dirty="0" sz="2800" kumimoji="0" lang="zh-CN" smtClean="0">
                <a:solidFill>
                  <a:srgbClr val="000099"/>
                </a:solidFill>
                <a:latin typeface="Arial" panose="020B0604020202020204" pitchFamily="34" charset="0"/>
                <a:ea typeface="黑体" panose="02010609060101010101" pitchFamily="2" charset="-122"/>
              </a:rPr>
              <a:t>收到</a:t>
            </a:r>
            <a:r>
              <a:rPr altLang="zh-CN" dirty="0" sz="2800" kumimoji="0" lang="en-US" smtClean="0">
                <a:solidFill>
                  <a:srgbClr val="000099"/>
                </a:solidFill>
                <a:latin typeface="Arial" panose="020B0604020202020204" pitchFamily="34" charset="0"/>
                <a:ea typeface="黑体" panose="02010609060101010101" pitchFamily="2" charset="-122"/>
              </a:rPr>
              <a:t> 3 </a:t>
            </a:r>
            <a:r>
              <a:rPr altLang="zh-CN" dirty="0" sz="2800" kumimoji="0" lang="zh-CN" smtClean="0">
                <a:solidFill>
                  <a:srgbClr val="000099"/>
                </a:solidFill>
                <a:latin typeface="Arial" panose="020B0604020202020204" pitchFamily="34" charset="0"/>
                <a:ea typeface="黑体" panose="02010609060101010101" pitchFamily="2" charset="-122"/>
              </a:rPr>
              <a:t>个</a:t>
            </a:r>
            <a:r>
              <a:rPr altLang="zh-CN" dirty="0" sz="2800" kumimoji="0" lang="zh-CN">
                <a:solidFill>
                  <a:srgbClr val="000099"/>
                </a:solidFill>
                <a:latin typeface="Arial" panose="020B0604020202020204" pitchFamily="34" charset="0"/>
                <a:ea typeface="黑体" panose="02010609060101010101" pitchFamily="2" charset="-122"/>
              </a:rPr>
              <a:t>对同一个报文段的重复确认（图中记为</a:t>
            </a:r>
            <a:r>
              <a:rPr altLang="zh-CN" dirty="0" sz="2800" kumimoji="0" lang="en-US">
                <a:solidFill>
                  <a:srgbClr val="000099"/>
                </a:solidFill>
                <a:latin typeface="Arial" panose="020B0604020202020204" pitchFamily="34" charset="0"/>
                <a:ea typeface="黑体" panose="02010609060101010101" pitchFamily="2" charset="-122"/>
              </a:rPr>
              <a:t>3-ACK</a:t>
            </a:r>
            <a:r>
              <a:rPr altLang="zh-CN" dirty="0" sz="2800" kumimoji="0" lang="zh-CN">
                <a:solidFill>
                  <a:srgbClr val="000099"/>
                </a:solidFill>
                <a:latin typeface="Arial" panose="020B0604020202020204" pitchFamily="34" charset="0"/>
                <a:ea typeface="黑体" panose="02010609060101010101" pitchFamily="2" charset="-122"/>
              </a:rPr>
              <a:t>）</a:t>
            </a:r>
            <a:r>
              <a:rPr altLang="zh-CN" dirty="0" sz="2800" kumimoji="0" lang="zh-CN" smtClean="0">
                <a:solidFill>
                  <a:srgbClr val="000099"/>
                </a:solidFill>
                <a:latin typeface="Arial" panose="020B0604020202020204" pitchFamily="34" charset="0"/>
                <a:ea typeface="黑体" panose="02010609060101010101" pitchFamily="2" charset="-122"/>
              </a:rPr>
              <a:t>。</a:t>
            </a:r>
            <a:r>
              <a:rPr altLang="en-US" dirty="0" sz="2800" kumimoji="0" lang="zh-CN" smtClean="0">
                <a:solidFill>
                  <a:srgbClr val="000099"/>
                </a:solidFill>
                <a:latin typeface="Arial" panose="020B0604020202020204" pitchFamily="34" charset="0"/>
                <a:ea typeface="黑体" panose="02010609060101010101" pitchFamily="2" charset="-122"/>
              </a:rPr>
              <a:t>发送方改为执行</a:t>
            </a:r>
            <a:r>
              <a:rPr altLang="en-US" dirty="0" sz="2800" kumimoji="0" lang="zh-CN" smtClean="0">
                <a:solidFill>
                  <a:srgbClr val="FF0000"/>
                </a:solidFill>
                <a:latin typeface="Arial" panose="020B0604020202020204" pitchFamily="34" charset="0"/>
                <a:ea typeface="黑体" panose="02010609060101010101" pitchFamily="2" charset="-122"/>
              </a:rPr>
              <a:t>快重传和快恢复算法。</a:t>
            </a:r>
            <a:endParaRPr altLang="zh-CN" dirty="0" sz="2800" kumimoji="0" lang="en-US">
              <a:solidFill>
                <a:srgbClr val="FF0000"/>
              </a:solidFill>
              <a:latin typeface="Arial" panose="020B0604020202020204" pitchFamily="34" charset="0"/>
              <a:ea typeface="黑体" panose="0201060906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641" name=""/>
        <p:cNvGrpSpPr/>
        <p:nvPr/>
      </p:nvGrpSpPr>
      <p:grpSpPr>
        <a:xfrm>
          <a:off x="0" y="0"/>
          <a:ext cx="0" cy="0"/>
          <a:chOff x="0" y="0"/>
          <a:chExt cx="0" cy="0"/>
        </a:xfrm>
      </p:grpSpPr>
      <p:sp>
        <p:nvSpPr>
          <p:cNvPr id="1053066" name="Rectangle 2"/>
          <p:cNvSpPr>
            <a:spLocks noGrp="1" noChangeArrowheads="1"/>
          </p:cNvSpPr>
          <p:nvPr>
            <p:ph type="title"/>
          </p:nvPr>
        </p:nvSpPr>
        <p:spPr/>
        <p:txBody>
          <a:bodyPr/>
          <a:p>
            <a:pPr algn="ctr" eaLnBrk="1" hangingPunct="1"/>
            <a:r>
              <a:rPr altLang="en-US" dirty="0" lang="zh-CN" smtClean="0"/>
              <a:t>快重传算法</a:t>
            </a:r>
            <a:endParaRPr altLang="en-US" dirty="0" lang="zh-CN" smtClean="0"/>
          </a:p>
        </p:txBody>
      </p:sp>
      <p:sp>
        <p:nvSpPr>
          <p:cNvPr id="1053067" name="Rectangle 3"/>
          <p:cNvSpPr>
            <a:spLocks noGrp="1" noChangeArrowheads="1"/>
          </p:cNvSpPr>
          <p:nvPr>
            <p:ph idx="1"/>
          </p:nvPr>
        </p:nvSpPr>
        <p:spPr/>
        <p:txBody>
          <a:bodyPr/>
          <a:p>
            <a:r>
              <a:rPr altLang="zh-CN" dirty="0" lang="zh-CN"/>
              <a:t>采用</a:t>
            </a:r>
            <a:r>
              <a:rPr altLang="zh-CN" dirty="0" lang="zh-CN">
                <a:solidFill>
                  <a:srgbClr val="FF0000"/>
                </a:solidFill>
              </a:rPr>
              <a:t>快</a:t>
            </a:r>
            <a:r>
              <a:rPr altLang="zh-CN" dirty="0" lang="zh-CN" smtClean="0">
                <a:solidFill>
                  <a:srgbClr val="FF0000"/>
                </a:solidFill>
              </a:rPr>
              <a:t>重传</a:t>
            </a:r>
            <a:r>
              <a:rPr altLang="zh-CN" dirty="0" lang="en-US" smtClean="0"/>
              <a:t>FR </a:t>
            </a:r>
            <a:r>
              <a:rPr altLang="zh-CN" dirty="0" lang="en-US"/>
              <a:t>(Fast Retransmission</a:t>
            </a:r>
            <a:r>
              <a:rPr altLang="zh-CN" dirty="0" lang="en-US" smtClean="0"/>
              <a:t>) </a:t>
            </a:r>
            <a:r>
              <a:rPr altLang="zh-CN" dirty="0" lang="zh-CN" smtClean="0"/>
              <a:t>算法</a:t>
            </a:r>
            <a:r>
              <a:rPr altLang="zh-CN" dirty="0" lang="zh-CN"/>
              <a:t>可以让发送方</a:t>
            </a:r>
            <a:r>
              <a:rPr altLang="zh-CN" dirty="0" lang="zh-CN">
                <a:solidFill>
                  <a:srgbClr val="FF0000"/>
                </a:solidFill>
              </a:rPr>
              <a:t>尽早知道发生了个别报文段的丢失。</a:t>
            </a:r>
            <a:endParaRPr altLang="zh-CN" dirty="0" lang="en-US" smtClean="0">
              <a:solidFill>
                <a:srgbClr val="FF0000"/>
              </a:solidFill>
            </a:endParaRPr>
          </a:p>
          <a:p>
            <a:r>
              <a:rPr altLang="en-US" dirty="0" lang="zh-CN" smtClean="0">
                <a:solidFill>
                  <a:srgbClr val="FF0000"/>
                </a:solidFill>
              </a:rPr>
              <a:t>快重传 </a:t>
            </a:r>
            <a:r>
              <a:rPr altLang="en-US" dirty="0" lang="zh-CN" smtClean="0"/>
              <a:t>算法</a:t>
            </a:r>
            <a:r>
              <a:rPr altLang="zh-CN" dirty="0" lang="zh-CN"/>
              <a:t>首先要求接收方不要等待自己发送数据时才进行捎带确认，而是要立即发送确认，即使收到了失序的报文段也要立即发出对已收到的报文段的重复确认</a:t>
            </a:r>
            <a:r>
              <a:rPr altLang="zh-CN" dirty="0" lang="zh-CN" smtClean="0"/>
              <a:t>。</a:t>
            </a:r>
            <a:endParaRPr altLang="zh-CN" dirty="0" lang="en-US" smtClean="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644" name=""/>
        <p:cNvGrpSpPr/>
        <p:nvPr/>
      </p:nvGrpSpPr>
      <p:grpSpPr>
        <a:xfrm>
          <a:off x="0" y="0"/>
          <a:ext cx="0" cy="0"/>
          <a:chOff x="0" y="0"/>
          <a:chExt cx="0" cy="0"/>
        </a:xfrm>
      </p:grpSpPr>
      <p:sp>
        <p:nvSpPr>
          <p:cNvPr id="1053071" name="Rectangle 2"/>
          <p:cNvSpPr>
            <a:spLocks noGrp="1" noChangeArrowheads="1"/>
          </p:cNvSpPr>
          <p:nvPr>
            <p:ph type="title"/>
          </p:nvPr>
        </p:nvSpPr>
        <p:spPr/>
        <p:txBody>
          <a:bodyPr/>
          <a:p>
            <a:pPr algn="ctr" eaLnBrk="1" hangingPunct="1"/>
            <a:r>
              <a:rPr altLang="en-US" dirty="0" lang="zh-CN" smtClean="0"/>
              <a:t>快重传算法</a:t>
            </a:r>
            <a:endParaRPr altLang="en-US" dirty="0" lang="zh-CN" smtClean="0"/>
          </a:p>
        </p:txBody>
      </p:sp>
      <p:sp>
        <p:nvSpPr>
          <p:cNvPr id="1053072" name="Rectangle 3"/>
          <p:cNvSpPr>
            <a:spLocks noGrp="1" noChangeArrowheads="1"/>
          </p:cNvSpPr>
          <p:nvPr>
            <p:ph idx="1"/>
          </p:nvPr>
        </p:nvSpPr>
        <p:spPr/>
        <p:txBody>
          <a:bodyPr/>
          <a:p>
            <a:r>
              <a:rPr altLang="zh-CN" dirty="0" lang="zh-CN" smtClean="0">
                <a:solidFill>
                  <a:srgbClr val="FF0000"/>
                </a:solidFill>
              </a:rPr>
              <a:t>发送</a:t>
            </a:r>
            <a:r>
              <a:rPr altLang="zh-CN" dirty="0" lang="zh-CN">
                <a:solidFill>
                  <a:srgbClr val="FF0000"/>
                </a:solidFill>
              </a:rPr>
              <a:t>方只要一连收到三个重复确认，</a:t>
            </a:r>
            <a:r>
              <a:rPr altLang="zh-CN" dirty="0" lang="zh-CN"/>
              <a:t>就知道接收方确实没有收到报文</a:t>
            </a:r>
            <a:r>
              <a:rPr altLang="zh-CN" dirty="0" lang="zh-CN" smtClean="0"/>
              <a:t>段，</a:t>
            </a:r>
            <a:r>
              <a:rPr altLang="zh-CN" dirty="0" lang="zh-CN"/>
              <a:t>因而应当</a:t>
            </a:r>
            <a:r>
              <a:rPr altLang="zh-CN" dirty="0" lang="zh-CN">
                <a:solidFill>
                  <a:srgbClr val="FF0000"/>
                </a:solidFill>
              </a:rPr>
              <a:t>立即进行重传（即“快重传”），</a:t>
            </a:r>
            <a:r>
              <a:rPr altLang="zh-CN" dirty="0" lang="zh-CN"/>
              <a:t>这样就不会出现超时，发送方也不就会误认为出现了网络拥塞</a:t>
            </a:r>
            <a:r>
              <a:rPr altLang="zh-CN" dirty="0" lang="zh-CN" smtClean="0"/>
              <a:t>。</a:t>
            </a:r>
            <a:endParaRPr altLang="zh-CN" dirty="0" lang="en-US" smtClean="0"/>
          </a:p>
          <a:p>
            <a:r>
              <a:rPr altLang="zh-CN" dirty="0" lang="zh-CN" smtClean="0"/>
              <a:t>使用</a:t>
            </a:r>
            <a:r>
              <a:rPr altLang="zh-CN" dirty="0" lang="zh-CN"/>
              <a:t>快重传可以使整个网络的吞吐量提高约</a:t>
            </a:r>
            <a:r>
              <a:rPr altLang="zh-CN" dirty="0" lang="en-US"/>
              <a:t>20%</a:t>
            </a:r>
            <a:r>
              <a:rPr altLang="zh-CN" dirty="0" lang="zh-CN" smtClean="0"/>
              <a:t>。</a:t>
            </a:r>
            <a:r>
              <a:rPr altLang="en-US" dirty="0" lang="zh-CN" smtClean="0"/>
              <a:t> </a:t>
            </a:r>
            <a:endParaRPr altLang="en-US" dirty="0" lang="zh-CN" smtClean="0"/>
          </a:p>
        </p:txBody>
      </p:sp>
      <p:sp>
        <p:nvSpPr>
          <p:cNvPr id="1053073" name="矩形 1"/>
          <p:cNvSpPr/>
          <p:nvPr/>
        </p:nvSpPr>
        <p:spPr>
          <a:xfrm>
            <a:off x="848544" y="4684613"/>
            <a:ext cx="8568952" cy="1129348"/>
          </a:xfrm>
          <a:prstGeom prst="rect"/>
          <a:solidFill>
            <a:srgbClr val="66FF66"/>
          </a:solidFill>
          <a:ln>
            <a:solidFill>
              <a:schemeClr val="tx1"/>
            </a:solidFill>
          </a:ln>
        </p:spPr>
        <p:txBody>
          <a:bodyPr wrap="square">
            <a:spAutoFit/>
          </a:bodyPr>
          <a:p>
            <a:pPr algn="just" eaLnBrk="1" hangingPunct="1">
              <a:lnSpc>
                <a:spcPct val="110000"/>
              </a:lnSpc>
            </a:pPr>
            <a:r>
              <a:rPr altLang="en-US" b="1" dirty="0" sz="3200" lang="zh-CN">
                <a:latin typeface="+mn-lt"/>
                <a:ea typeface="黑体" panose="02010609060101010101" pitchFamily="2" charset="-122"/>
              </a:rPr>
              <a:t>不难看出，快重传并非取消重传计时器，而是在某些情况下可</a:t>
            </a:r>
            <a:r>
              <a:rPr altLang="en-US" b="1" dirty="0" sz="3200" lang="zh-CN">
                <a:solidFill>
                  <a:srgbClr val="FF0000"/>
                </a:solidFill>
                <a:latin typeface="+mn-lt"/>
                <a:ea typeface="黑体" panose="02010609060101010101" pitchFamily="2" charset="-122"/>
              </a:rPr>
              <a:t>更早地重传</a:t>
            </a:r>
            <a:r>
              <a:rPr altLang="en-US" b="1" dirty="0" sz="3200" lang="zh-CN">
                <a:latin typeface="+mn-lt"/>
                <a:ea typeface="黑体" panose="02010609060101010101" pitchFamily="2" charset="-122"/>
              </a:rPr>
              <a:t>丢失的报文段。 </a:t>
            </a:r>
            <a:endParaRPr altLang="en-US" b="1" dirty="0" sz="3200" lang="zh-CN">
              <a:latin typeface="+mn-lt"/>
              <a:ea typeface="黑体" panose="02010609060101010101" pitchFamily="2" charset="-122"/>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647" name=""/>
        <p:cNvGrpSpPr/>
        <p:nvPr/>
      </p:nvGrpSpPr>
      <p:grpSpPr>
        <a:xfrm>
          <a:off x="0" y="0"/>
          <a:ext cx="0" cy="0"/>
          <a:chOff x="0" y="0"/>
          <a:chExt cx="0" cy="0"/>
        </a:xfrm>
      </p:grpSpPr>
      <p:sp>
        <p:nvSpPr>
          <p:cNvPr id="1053077" name="Rectangle 2"/>
          <p:cNvSpPr txBox="1">
            <a:spLocks noChangeArrowheads="1"/>
          </p:cNvSpPr>
          <p:nvPr/>
        </p:nvSpPr>
        <p:spPr bwMode="auto">
          <a:xfrm>
            <a:off x="1208584" y="152400"/>
            <a:ext cx="7397750" cy="585788"/>
          </a:xfrm>
          <a:prstGeom prst="rect"/>
          <a:solidFill>
            <a:srgbClr val="FFFF99"/>
          </a:solidFill>
          <a:ln>
            <a:solidFill>
              <a:srgbClr val="3333CC"/>
            </a:solidFill>
            <a:miter lim="800000"/>
          </a:ln>
          <a:effectLst>
            <a:outerShdw algn="ctr" dir="2700000" dist="35921" rotWithShape="0">
              <a:srgbClr val="1C1C1C"/>
            </a:outerShdw>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dirty="0" sz="4000" i="0" kern="0" kumimoji="1" lang="zh-CN" noProof="0" normalizeH="0" spc="0" strike="noStrike" u="none" smtClean="0">
                <a:ln>
                  <a:noFill/>
                </a:ln>
                <a:solidFill>
                  <a:srgbClr val="000099"/>
                </a:solidFill>
                <a:effectLst/>
                <a:uLnTx/>
                <a:uFillTx/>
                <a:latin typeface="Tahoma" panose="020B0604030504040204"/>
                <a:ea typeface="黑体" panose="02010609060101010101" pitchFamily="2" charset="-122"/>
                <a:cs typeface="+mj-cs"/>
              </a:rPr>
              <a:t>快重传举例</a:t>
            </a:r>
            <a:endParaRPr altLang="en-US" baseline="0" b="1" cap="none" dirty="0" sz="4000" i="0" kern="0" kumimoji="1" lang="zh-CN" noProof="0" normalizeH="0" spc="0" strike="noStrike" u="none" smtClean="0">
              <a:ln>
                <a:noFill/>
              </a:ln>
              <a:solidFill>
                <a:srgbClr val="000099"/>
              </a:solidFill>
              <a:effectLst/>
              <a:uLnTx/>
              <a:uFillTx/>
              <a:latin typeface="Tahoma" panose="020B0604030504040204"/>
              <a:ea typeface="黑体" panose="02010609060101010101" pitchFamily="2" charset="-122"/>
              <a:cs typeface="+mj-cs"/>
            </a:endParaRPr>
          </a:p>
        </p:txBody>
      </p:sp>
      <p:sp>
        <p:nvSpPr>
          <p:cNvPr id="1053078" name="Text Box 3"/>
          <p:cNvSpPr txBox="1">
            <a:spLocks noChangeArrowheads="1"/>
          </p:cNvSpPr>
          <p:nvPr/>
        </p:nvSpPr>
        <p:spPr bwMode="auto">
          <a:xfrm>
            <a:off x="3590677" y="1052736"/>
            <a:ext cx="874712" cy="366713"/>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发送方</a:t>
            </a:r>
            <a:endPar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079" name="Text Box 4"/>
          <p:cNvSpPr txBox="1">
            <a:spLocks noChangeArrowheads="1"/>
          </p:cNvSpPr>
          <p:nvPr/>
        </p:nvSpPr>
        <p:spPr bwMode="auto">
          <a:xfrm>
            <a:off x="6881564" y="1114649"/>
            <a:ext cx="874713" cy="36671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接收方</a:t>
            </a:r>
            <a:endPar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080" name="Text Box 5"/>
          <p:cNvSpPr txBox="1">
            <a:spLocks noChangeArrowheads="1"/>
          </p:cNvSpPr>
          <p:nvPr/>
        </p:nvSpPr>
        <p:spPr bwMode="auto">
          <a:xfrm>
            <a:off x="3076327" y="1475011"/>
            <a:ext cx="1012825" cy="366713"/>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发送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1</a:t>
            </a:r>
            <a:endPar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081" name="Line 6"/>
          <p:cNvSpPr>
            <a:spLocks noChangeShapeType="1"/>
          </p:cNvSpPr>
          <p:nvPr/>
        </p:nvSpPr>
        <p:spPr bwMode="auto">
          <a:xfrm>
            <a:off x="4054227" y="1724249"/>
            <a:ext cx="3400425" cy="314325"/>
          </a:xfrm>
          <a:prstGeom prst="line"/>
          <a:noFill/>
          <a:ln w="38100">
            <a:solidFill>
              <a:srgbClr val="333399"/>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082" name="Line 7"/>
          <p:cNvSpPr>
            <a:spLocks noChangeShapeType="1"/>
          </p:cNvSpPr>
          <p:nvPr/>
        </p:nvSpPr>
        <p:spPr bwMode="auto">
          <a:xfrm flipH="1">
            <a:off x="4054227" y="2160811"/>
            <a:ext cx="3400425" cy="314325"/>
          </a:xfrm>
          <a:prstGeom prst="line"/>
          <a:noFill/>
          <a:ln w="38100">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083" name="Text Box 8"/>
          <p:cNvSpPr txBox="1">
            <a:spLocks noChangeArrowheads="1"/>
          </p:cNvSpPr>
          <p:nvPr/>
        </p:nvSpPr>
        <p:spPr bwMode="auto">
          <a:xfrm>
            <a:off x="7353052" y="1979836"/>
            <a:ext cx="1079500" cy="366713"/>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 </a:t>
            </a: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确认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1</a:t>
            </a:r>
            <a:endPar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084" name="Text Box 9"/>
          <p:cNvSpPr txBox="1">
            <a:spLocks noChangeArrowheads="1"/>
          </p:cNvSpPr>
          <p:nvPr/>
        </p:nvSpPr>
        <p:spPr bwMode="auto">
          <a:xfrm>
            <a:off x="4060577" y="5599336"/>
            <a:ext cx="279400" cy="366713"/>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1800" i="1"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t</a:t>
            </a:r>
            <a:endParaRPr altLang="zh-CN" baseline="0" b="1" cap="none" sz="1800" i="1"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grpSp>
        <p:nvGrpSpPr>
          <p:cNvPr id="648" name="Group 10"/>
          <p:cNvGrpSpPr/>
          <p:nvPr/>
        </p:nvGrpSpPr>
        <p:grpSpPr bwMode="auto">
          <a:xfrm>
            <a:off x="4054227" y="1570261"/>
            <a:ext cx="3400425" cy="4346575"/>
            <a:chOff x="1607" y="677"/>
            <a:chExt cx="1640" cy="2728"/>
          </a:xfrm>
        </p:grpSpPr>
        <p:sp>
          <p:nvSpPr>
            <p:cNvPr id="1053085" name="Line 11"/>
            <p:cNvSpPr>
              <a:spLocks noChangeShapeType="1"/>
            </p:cNvSpPr>
            <p:nvPr/>
          </p:nvSpPr>
          <p:spPr bwMode="auto">
            <a:xfrm>
              <a:off x="1607" y="677"/>
              <a:ext cx="0" cy="2728"/>
            </a:xfrm>
            <a:prstGeom prst="line"/>
            <a:noFill/>
            <a:ln w="19050">
              <a:solidFill>
                <a:srgbClr val="333399"/>
              </a:solidFill>
              <a:round/>
              <a:tailEnd type="triangle" w="sm" len="me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086" name="Line 12"/>
            <p:cNvSpPr>
              <a:spLocks noChangeShapeType="1"/>
            </p:cNvSpPr>
            <p:nvPr/>
          </p:nvSpPr>
          <p:spPr bwMode="auto">
            <a:xfrm>
              <a:off x="3247" y="677"/>
              <a:ext cx="0" cy="2728"/>
            </a:xfrm>
            <a:prstGeom prst="line"/>
            <a:noFill/>
            <a:ln w="19050">
              <a:solidFill>
                <a:srgbClr val="333399"/>
              </a:solidFill>
              <a:round/>
              <a:tailEnd type="triangle" w="sm" len="me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grpSp>
      <p:sp>
        <p:nvSpPr>
          <p:cNvPr id="1053087" name="Text Box 13"/>
          <p:cNvSpPr txBox="1">
            <a:spLocks noChangeArrowheads="1"/>
          </p:cNvSpPr>
          <p:nvPr/>
        </p:nvSpPr>
        <p:spPr bwMode="auto">
          <a:xfrm>
            <a:off x="7353052" y="2471961"/>
            <a:ext cx="1495425" cy="36830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 </a:t>
            </a: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确认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2 </a:t>
            </a:r>
            <a:endPar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088" name="Line 14"/>
          <p:cNvSpPr>
            <a:spLocks noChangeShapeType="1"/>
          </p:cNvSpPr>
          <p:nvPr/>
        </p:nvSpPr>
        <p:spPr bwMode="auto">
          <a:xfrm flipH="1">
            <a:off x="4054227" y="2684686"/>
            <a:ext cx="3400425" cy="312738"/>
          </a:xfrm>
          <a:prstGeom prst="line"/>
          <a:noFill/>
          <a:ln w="38100">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089" name="Line 15"/>
          <p:cNvSpPr>
            <a:spLocks noChangeShapeType="1"/>
          </p:cNvSpPr>
          <p:nvPr/>
        </p:nvSpPr>
        <p:spPr bwMode="auto">
          <a:xfrm flipH="1">
            <a:off x="4054227" y="3729261"/>
            <a:ext cx="3400425" cy="311150"/>
          </a:xfrm>
          <a:prstGeom prst="line"/>
          <a:noFill/>
          <a:ln w="38100">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090" name="Line 16"/>
          <p:cNvSpPr>
            <a:spLocks noChangeShapeType="1"/>
          </p:cNvSpPr>
          <p:nvPr/>
        </p:nvSpPr>
        <p:spPr bwMode="auto">
          <a:xfrm flipH="1">
            <a:off x="4054227" y="4248374"/>
            <a:ext cx="3400425" cy="314325"/>
          </a:xfrm>
          <a:prstGeom prst="line"/>
          <a:noFill/>
          <a:ln w="38100">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091" name="Line 17"/>
          <p:cNvSpPr>
            <a:spLocks noChangeShapeType="1"/>
          </p:cNvSpPr>
          <p:nvPr/>
        </p:nvSpPr>
        <p:spPr bwMode="auto">
          <a:xfrm flipH="1">
            <a:off x="4054227" y="4767486"/>
            <a:ext cx="3400425" cy="315913"/>
          </a:xfrm>
          <a:prstGeom prst="line"/>
          <a:noFill/>
          <a:ln w="38100">
            <a:solidFill>
              <a:srgbClr val="FF0000"/>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092" name="Text Box 18"/>
          <p:cNvSpPr txBox="1">
            <a:spLocks noChangeArrowheads="1"/>
          </p:cNvSpPr>
          <p:nvPr/>
        </p:nvSpPr>
        <p:spPr bwMode="auto">
          <a:xfrm>
            <a:off x="3076327" y="1978249"/>
            <a:ext cx="1012825" cy="36671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发送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2</a:t>
            </a:r>
            <a:endPar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093" name="Text Box 19"/>
          <p:cNvSpPr txBox="1">
            <a:spLocks noChangeArrowheads="1"/>
          </p:cNvSpPr>
          <p:nvPr/>
        </p:nvSpPr>
        <p:spPr bwMode="auto">
          <a:xfrm>
            <a:off x="3076327" y="2487836"/>
            <a:ext cx="1012825" cy="366713"/>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发送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3</a:t>
            </a:r>
            <a:endPar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094" name="Text Box 20"/>
          <p:cNvSpPr txBox="1">
            <a:spLocks noChangeArrowheads="1"/>
          </p:cNvSpPr>
          <p:nvPr/>
        </p:nvSpPr>
        <p:spPr bwMode="auto">
          <a:xfrm>
            <a:off x="3076327" y="2994249"/>
            <a:ext cx="1012825" cy="36671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发送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4</a:t>
            </a:r>
            <a:endPar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095" name="Line 21"/>
          <p:cNvSpPr>
            <a:spLocks noChangeShapeType="1"/>
          </p:cNvSpPr>
          <p:nvPr/>
        </p:nvSpPr>
        <p:spPr bwMode="auto">
          <a:xfrm>
            <a:off x="4054227" y="3308574"/>
            <a:ext cx="3400425" cy="314325"/>
          </a:xfrm>
          <a:prstGeom prst="line"/>
          <a:noFill/>
          <a:ln w="38100">
            <a:solidFill>
              <a:srgbClr val="333399"/>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096" name="Text Box 22"/>
          <p:cNvSpPr txBox="1">
            <a:spLocks noChangeArrowheads="1"/>
          </p:cNvSpPr>
          <p:nvPr/>
        </p:nvSpPr>
        <p:spPr bwMode="auto">
          <a:xfrm>
            <a:off x="5789364" y="2698974"/>
            <a:ext cx="663575" cy="396875"/>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   </a:t>
            </a:r>
            <a:r>
              <a:rPr altLang="en-US" baseline="0" b="1" cap="none" sz="20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a:t>
            </a:r>
            <a:endParaRPr altLang="en-US" baseline="0" b="1" cap="none" sz="20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097" name="Text Box 23"/>
          <p:cNvSpPr txBox="1">
            <a:spLocks noChangeArrowheads="1"/>
          </p:cNvSpPr>
          <p:nvPr/>
        </p:nvSpPr>
        <p:spPr bwMode="auto">
          <a:xfrm>
            <a:off x="3076327" y="3541936"/>
            <a:ext cx="1012825" cy="366713"/>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发送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5</a:t>
            </a:r>
            <a:endPar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098" name="Text Box 24"/>
          <p:cNvSpPr txBox="1">
            <a:spLocks noChangeArrowheads="1"/>
          </p:cNvSpPr>
          <p:nvPr/>
        </p:nvSpPr>
        <p:spPr bwMode="auto">
          <a:xfrm>
            <a:off x="3076327" y="4062636"/>
            <a:ext cx="1012825" cy="366713"/>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发送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6</a:t>
            </a:r>
            <a:endPar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099" name="Text Box 25"/>
          <p:cNvSpPr txBox="1">
            <a:spLocks noChangeArrowheads="1"/>
          </p:cNvSpPr>
          <p:nvPr/>
        </p:nvSpPr>
        <p:spPr bwMode="auto">
          <a:xfrm>
            <a:off x="7353052" y="3438749"/>
            <a:ext cx="1584325" cy="36671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 </a:t>
            </a: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重复确认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2 </a:t>
            </a:r>
            <a:endPar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grpSp>
        <p:nvGrpSpPr>
          <p:cNvPr id="649" name="Group 26"/>
          <p:cNvGrpSpPr/>
          <p:nvPr/>
        </p:nvGrpSpPr>
        <p:grpSpPr bwMode="auto">
          <a:xfrm>
            <a:off x="4054227" y="5073878"/>
            <a:ext cx="3400425" cy="533401"/>
            <a:chOff x="2471" y="3290"/>
            <a:chExt cx="2142" cy="336"/>
          </a:xfrm>
        </p:grpSpPr>
        <p:sp>
          <p:nvSpPr>
            <p:cNvPr id="1053100" name="Line 27"/>
            <p:cNvSpPr>
              <a:spLocks noChangeShapeType="1"/>
            </p:cNvSpPr>
            <p:nvPr/>
          </p:nvSpPr>
          <p:spPr bwMode="auto">
            <a:xfrm>
              <a:off x="2471" y="3427"/>
              <a:ext cx="2142" cy="199"/>
            </a:xfrm>
            <a:prstGeom prst="line"/>
            <a:noFill/>
            <a:ln w="38100">
              <a:solidFill>
                <a:srgbClr val="990099"/>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101" name="Text Box 28"/>
            <p:cNvSpPr txBox="1">
              <a:spLocks noChangeArrowheads="1"/>
            </p:cNvSpPr>
            <p:nvPr/>
          </p:nvSpPr>
          <p:spPr bwMode="auto">
            <a:xfrm rot="275181">
              <a:off x="3181" y="3290"/>
              <a:ext cx="1027" cy="25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立即重传 </a:t>
              </a:r>
              <a:r>
                <a:rPr altLang="zh-CN" baseline="0" b="1" cap="none" sz="20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20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3</a:t>
              </a:r>
              <a:endParaRPr altLang="zh-CN" baseline="-25000" b="1" cap="none" sz="20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grpSp>
      <p:sp>
        <p:nvSpPr>
          <p:cNvPr id="1053102" name="Text Box 29"/>
          <p:cNvSpPr txBox="1">
            <a:spLocks noChangeArrowheads="1"/>
          </p:cNvSpPr>
          <p:nvPr/>
        </p:nvSpPr>
        <p:spPr bwMode="auto">
          <a:xfrm>
            <a:off x="7353052" y="3992786"/>
            <a:ext cx="1584325" cy="366713"/>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 </a:t>
            </a: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重复确认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2 </a:t>
            </a:r>
            <a:endPar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103" name="Text Box 30"/>
          <p:cNvSpPr txBox="1">
            <a:spLocks noChangeArrowheads="1"/>
          </p:cNvSpPr>
          <p:nvPr/>
        </p:nvSpPr>
        <p:spPr bwMode="auto">
          <a:xfrm>
            <a:off x="7353052" y="4515074"/>
            <a:ext cx="1584325" cy="36671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 </a:t>
            </a: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重复确认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2 </a:t>
            </a:r>
            <a:endPar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104" name="Text Box 31"/>
          <p:cNvSpPr txBox="1">
            <a:spLocks noChangeArrowheads="1"/>
          </p:cNvSpPr>
          <p:nvPr/>
        </p:nvSpPr>
        <p:spPr bwMode="auto">
          <a:xfrm>
            <a:off x="7445127" y="5599336"/>
            <a:ext cx="279400" cy="366713"/>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1800" i="1"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t</a:t>
            </a:r>
            <a:endParaRPr altLang="zh-CN" baseline="0" b="1" cap="none" sz="1800" i="1"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105" name="Line 32"/>
          <p:cNvSpPr>
            <a:spLocks noChangeShapeType="1"/>
          </p:cNvSpPr>
          <p:nvPr/>
        </p:nvSpPr>
        <p:spPr bwMode="auto">
          <a:xfrm>
            <a:off x="4060577" y="4873849"/>
            <a:ext cx="3398837" cy="314325"/>
          </a:xfrm>
          <a:prstGeom prst="line"/>
          <a:noFill/>
          <a:ln w="38100">
            <a:solidFill>
              <a:srgbClr val="333399"/>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106" name="Text Box 33"/>
          <p:cNvSpPr txBox="1">
            <a:spLocks noChangeArrowheads="1"/>
          </p:cNvSpPr>
          <p:nvPr/>
        </p:nvSpPr>
        <p:spPr bwMode="auto">
          <a:xfrm>
            <a:off x="3076327" y="4616674"/>
            <a:ext cx="1012825" cy="36671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发送 </a:t>
            </a:r>
            <a:r>
              <a:rPr altLang="zh-CN" baseline="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7</a:t>
            </a:r>
            <a:endParaRPr altLang="zh-CN" baseline="-25000" b="1" cap="none" sz="18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grpSp>
        <p:nvGrpSpPr>
          <p:cNvPr id="650" name="Group 34"/>
          <p:cNvGrpSpPr/>
          <p:nvPr/>
        </p:nvGrpSpPr>
        <p:grpSpPr bwMode="auto">
          <a:xfrm>
            <a:off x="442664" y="3872136"/>
            <a:ext cx="3584575" cy="1349375"/>
            <a:chOff x="340" y="2508"/>
            <a:chExt cx="2114" cy="850"/>
          </a:xfrm>
        </p:grpSpPr>
        <p:grpSp>
          <p:nvGrpSpPr>
            <p:cNvPr id="651" name="Group 35"/>
            <p:cNvGrpSpPr/>
            <p:nvPr/>
          </p:nvGrpSpPr>
          <p:grpSpPr bwMode="auto">
            <a:xfrm>
              <a:off x="1729" y="2635"/>
              <a:ext cx="725" cy="666"/>
              <a:chOff x="1257" y="1749"/>
              <a:chExt cx="817" cy="460"/>
            </a:xfrm>
          </p:grpSpPr>
          <p:sp>
            <p:nvSpPr>
              <p:cNvPr id="1053107" name="Line 36"/>
              <p:cNvSpPr>
                <a:spLocks noChangeShapeType="1"/>
              </p:cNvSpPr>
              <p:nvPr/>
            </p:nvSpPr>
            <p:spPr bwMode="auto">
              <a:xfrm>
                <a:off x="1257" y="1749"/>
                <a:ext cx="817" cy="0"/>
              </a:xfrm>
              <a:prstGeom prst="line"/>
              <a:noFill/>
              <a:ln w="28575">
                <a:solidFill>
                  <a:srgbClr val="3333CC"/>
                </a:solidFill>
                <a:prstDash val="dash"/>
                <a:round/>
                <a:head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108" name="Line 37"/>
              <p:cNvSpPr>
                <a:spLocks noChangeShapeType="1"/>
              </p:cNvSpPr>
              <p:nvPr/>
            </p:nvSpPr>
            <p:spPr bwMode="auto">
              <a:xfrm>
                <a:off x="1257" y="1979"/>
                <a:ext cx="817" cy="0"/>
              </a:xfrm>
              <a:prstGeom prst="line"/>
              <a:noFill/>
              <a:ln w="28575">
                <a:solidFill>
                  <a:srgbClr val="3333CC"/>
                </a:solidFill>
                <a:prstDash val="dash"/>
                <a:round/>
                <a:head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109" name="Line 38"/>
              <p:cNvSpPr>
                <a:spLocks noChangeShapeType="1"/>
              </p:cNvSpPr>
              <p:nvPr/>
            </p:nvSpPr>
            <p:spPr bwMode="auto">
              <a:xfrm>
                <a:off x="1257" y="2209"/>
                <a:ext cx="817" cy="0"/>
              </a:xfrm>
              <a:prstGeom prst="line"/>
              <a:noFill/>
              <a:ln w="28575">
                <a:solidFill>
                  <a:srgbClr val="3333CC"/>
                </a:solidFill>
                <a:prstDash val="dash"/>
                <a:round/>
                <a:head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grpSp>
        <p:sp>
          <p:nvSpPr>
            <p:cNvPr id="1053110" name="Text Box 39"/>
            <p:cNvSpPr txBox="1">
              <a:spLocks noChangeArrowheads="1"/>
            </p:cNvSpPr>
            <p:nvPr/>
          </p:nvSpPr>
          <p:spPr bwMode="auto">
            <a:xfrm>
              <a:off x="340" y="2508"/>
              <a:ext cx="1389" cy="850"/>
            </a:xfrm>
            <a:prstGeom prst="rect"/>
            <a:noFill/>
            <a:ln w="9525">
              <a:solidFill>
                <a:srgbClr val="000000"/>
              </a:solidFill>
              <a:miter lim="800000"/>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endParaRPr altLang="zh-CN" baseline="0" b="1" cap="none" sz="9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收到三个连续的</a:t>
              </a:r>
              <a:endParaRPr altLang="en-US" baseline="0" b="1" cap="none" sz="20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对 </a:t>
              </a:r>
              <a:r>
                <a:rPr altLang="zh-CN" baseline="0" b="1" cap="none" sz="20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20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2</a:t>
              </a:r>
              <a:r>
                <a:rPr altLang="zh-CN" baseline="0" b="1" cap="none" sz="20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 </a:t>
              </a:r>
              <a:r>
                <a:rPr altLang="en-US" baseline="0" b="1" cap="none" sz="20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的重复确认</a:t>
              </a:r>
              <a:endParaRPr altLang="en-US" baseline="0" b="1" cap="none" sz="20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a:p>
              <a:pPr defTabSz="914400" eaLnBrk="1" fontAlgn="auto" hangingPunct="1" indent="0" latinLnBrk="0" lvl="0" marL="0" marR="0">
                <a:lnSpc>
                  <a:spcPct val="100000"/>
                </a:lnSpc>
                <a:spcBef>
                  <a:spcPct val="20000"/>
                </a:spcBef>
                <a:spcAft>
                  <a:spcPts val="0"/>
                </a:spcAft>
                <a:buClrTx/>
                <a:buSzTx/>
                <a:buFontTx/>
                <a:buNone/>
              </a:pPr>
              <a:r>
                <a:rPr altLang="en-US" baseline="0" b="1" cap="none" sz="20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立即重传 </a:t>
              </a:r>
              <a:r>
                <a:rPr altLang="zh-CN" baseline="0" b="1" cap="none" sz="20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M</a:t>
              </a:r>
              <a:r>
                <a:rPr altLang="zh-CN" baseline="-25000" b="1" cap="none" sz="20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3</a:t>
              </a:r>
              <a:endParaRPr altLang="zh-CN" baseline="-25000" b="1" cap="none" sz="20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a:p>
              <a:pPr defTabSz="914400" eaLnBrk="1" fontAlgn="auto" hangingPunct="1" indent="0" latinLnBrk="0" lvl="0" marL="0" marR="0">
                <a:lnSpc>
                  <a:spcPct val="100000"/>
                </a:lnSpc>
                <a:spcBef>
                  <a:spcPts val="0"/>
                </a:spcBef>
                <a:spcAft>
                  <a:spcPts val="0"/>
                </a:spcAft>
                <a:buClrTx/>
                <a:buSzTx/>
                <a:buFontTx/>
                <a:buNone/>
              </a:pPr>
              <a:endParaRPr altLang="zh-CN" baseline="0" b="1" cap="none" sz="900" i="0" kern="0" kumimoji="0" lang="en-US"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grpSp>
      <p:sp>
        <p:nvSpPr>
          <p:cNvPr id="1053111" name="AutoShape 40"/>
          <p:cNvSpPr>
            <a:spLocks noChangeArrowheads="1"/>
          </p:cNvSpPr>
          <p:nvPr/>
        </p:nvSpPr>
        <p:spPr bwMode="auto">
          <a:xfrm>
            <a:off x="5797302" y="2416399"/>
            <a:ext cx="871537" cy="1096962"/>
          </a:xfrm>
          <a:prstGeom prst="irregularSeal1"/>
          <a:solidFill>
            <a:srgbClr val="FFC000"/>
          </a:solidFill>
          <a:ln w="9525">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112" name="Text Box 41"/>
          <p:cNvSpPr txBox="1">
            <a:spLocks noChangeArrowheads="1"/>
          </p:cNvSpPr>
          <p:nvPr/>
        </p:nvSpPr>
        <p:spPr bwMode="auto">
          <a:xfrm>
            <a:off x="5868739" y="2698974"/>
            <a:ext cx="644525" cy="36671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rPr>
              <a:t>丢失</a:t>
            </a:r>
            <a:endParaRPr altLang="en-US" baseline="0" b="1" cap="none" dirty="0" sz="1800" i="0" kern="0" kumimoji="0" lang="zh-CN" noProof="0" normalizeH="0" spc="0" strike="noStrike" u="none">
              <a:ln>
                <a:noFill/>
              </a:ln>
              <a:solidFill>
                <a:srgbClr val="000099"/>
              </a:solidFill>
              <a:effectLst/>
              <a:uLnTx/>
              <a:uFillTx/>
              <a:latin typeface="Tahoma" panose="020B0604030504040204" pitchFamily="34" charset="0"/>
              <a:ea typeface="黑体" panose="02010609060101010101" pitchFamily="2" charset="-122"/>
            </a:endParaRPr>
          </a:p>
        </p:txBody>
      </p:sp>
      <p:sp>
        <p:nvSpPr>
          <p:cNvPr id="1053113" name="Line 42"/>
          <p:cNvSpPr>
            <a:spLocks noChangeShapeType="1"/>
          </p:cNvSpPr>
          <p:nvPr/>
        </p:nvSpPr>
        <p:spPr bwMode="auto">
          <a:xfrm>
            <a:off x="4054227" y="2268761"/>
            <a:ext cx="3400425" cy="314325"/>
          </a:xfrm>
          <a:prstGeom prst="line"/>
          <a:noFill/>
          <a:ln w="38100">
            <a:solidFill>
              <a:srgbClr val="333399"/>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114" name="Line 43"/>
          <p:cNvSpPr>
            <a:spLocks noChangeShapeType="1"/>
          </p:cNvSpPr>
          <p:nvPr/>
        </p:nvSpPr>
        <p:spPr bwMode="auto">
          <a:xfrm>
            <a:off x="4054227" y="2787874"/>
            <a:ext cx="1830387" cy="158750"/>
          </a:xfrm>
          <a:prstGeom prst="line"/>
          <a:noFill/>
          <a:ln w="38100">
            <a:solidFill>
              <a:srgbClr val="333399"/>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115" name="Line 44"/>
          <p:cNvSpPr>
            <a:spLocks noChangeShapeType="1"/>
          </p:cNvSpPr>
          <p:nvPr/>
        </p:nvSpPr>
        <p:spPr bwMode="auto">
          <a:xfrm>
            <a:off x="4060577" y="3829274"/>
            <a:ext cx="3398837" cy="315912"/>
          </a:xfrm>
          <a:prstGeom prst="line"/>
          <a:noFill/>
          <a:ln w="38100">
            <a:solidFill>
              <a:srgbClr val="333399"/>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
        <p:nvSpPr>
          <p:cNvPr id="1053116" name="Line 45"/>
          <p:cNvSpPr>
            <a:spLocks noChangeShapeType="1"/>
          </p:cNvSpPr>
          <p:nvPr/>
        </p:nvSpPr>
        <p:spPr bwMode="auto">
          <a:xfrm>
            <a:off x="4060577" y="4351561"/>
            <a:ext cx="3398837" cy="314325"/>
          </a:xfrm>
          <a:prstGeom prst="line"/>
          <a:noFill/>
          <a:ln w="38100">
            <a:solidFill>
              <a:srgbClr val="333399"/>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rgbClr val="000099"/>
              </a:solidFill>
              <a:effectLst/>
              <a:uLnTx/>
              <a:uFillTx/>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2">
                                  <p:stCondLst>
                                    <p:cond delay="0"/>
                                  </p:stCondLst>
                                  <p:childTnLst>
                                    <p:set>
                                      <p:cBhvr>
                                        <p:cTn dur="1" fill="hold" id="6">
                                          <p:stCondLst>
                                            <p:cond delay="0"/>
                                          </p:stCondLst>
                                        </p:cTn>
                                        <p:tgtEl>
                                          <p:spTgt spid="650"/>
                                        </p:tgtEl>
                                        <p:attrNameLst>
                                          <p:attrName>style.visibility</p:attrName>
                                        </p:attrNameLst>
                                      </p:cBhvr>
                                      <p:to>
                                        <p:strVal val="visible"/>
                                      </p:to>
                                    </p:set>
                                    <p:animEffect transition="in" filter="wipe(right)">
                                      <p:cBhvr>
                                        <p:cTn dur="1000" id="7"/>
                                        <p:tgtEl>
                                          <p:spTgt spid="650"/>
                                        </p:tgtEl>
                                      </p:cBhvr>
                                    </p:animEffect>
                                  </p:childTnLst>
                                </p:cTn>
                              </p:par>
                            </p:childTnLst>
                          </p:cTn>
                        </p:par>
                        <p:par>
                          <p:cTn fill="hold" id="8">
                            <p:stCondLst>
                              <p:cond delay="1000"/>
                            </p:stCondLst>
                            <p:childTnLst>
                              <p:par>
                                <p:cTn fill="hold" id="9" nodeType="afterEffect" presetClass="entr" presetID="22" presetSubtype="8">
                                  <p:stCondLst>
                                    <p:cond delay="500"/>
                                  </p:stCondLst>
                                  <p:childTnLst>
                                    <p:set>
                                      <p:cBhvr>
                                        <p:cTn dur="1" fill="hold" id="10">
                                          <p:stCondLst>
                                            <p:cond delay="0"/>
                                          </p:stCondLst>
                                        </p:cTn>
                                        <p:tgtEl>
                                          <p:spTgt spid="649"/>
                                        </p:tgtEl>
                                        <p:attrNameLst>
                                          <p:attrName>style.visibility</p:attrName>
                                        </p:attrNameLst>
                                      </p:cBhvr>
                                      <p:to>
                                        <p:strVal val="visible"/>
                                      </p:to>
                                    </p:set>
                                    <p:animEffect transition="in" filter="wipe(left)">
                                      <p:cBhvr>
                                        <p:cTn dur="1000" id="11"/>
                                        <p:tgtEl>
                                          <p:spTgt spid="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976" name="标题 1"/>
          <p:cNvSpPr>
            <a:spLocks noGrp="1"/>
          </p:cNvSpPr>
          <p:nvPr>
            <p:ph type="title"/>
          </p:nvPr>
        </p:nvSpPr>
        <p:spPr/>
        <p:txBody>
          <a:bodyPr/>
          <a:p>
            <a:r>
              <a:rPr altLang="zh-CN" dirty="0" lang="en-US"/>
              <a:t>5.1.2  </a:t>
            </a:r>
            <a:r>
              <a:rPr altLang="zh-CN" dirty="0" lang="zh-CN"/>
              <a:t>运输层的两个主要协议</a:t>
            </a:r>
            <a:endParaRPr altLang="en-US" dirty="0" lang="zh-CN"/>
          </a:p>
        </p:txBody>
      </p:sp>
      <p:sp>
        <p:nvSpPr>
          <p:cNvPr id="1048977" name="内容占位符 2"/>
          <p:cNvSpPr>
            <a:spLocks noGrp="1"/>
          </p:cNvSpPr>
          <p:nvPr>
            <p:ph idx="1"/>
          </p:nvPr>
        </p:nvSpPr>
        <p:spPr>
          <a:noFill/>
          <a:ln>
            <a:noFill/>
          </a:ln>
          <a:effectLst/>
        </p:spPr>
        <p:txBody>
          <a:bodyPr anchor="t" anchorCtr="0" bIns="45720" compatLnSpc="1" lIns="91440" numCol="1" rIns="91440" tIns="45720" vert="horz" wrap="square"/>
          <a:p>
            <a:pPr indent="-360680" marL="360680">
              <a:buNone/>
            </a:pPr>
            <a:r>
              <a:rPr altLang="zh-CN" dirty="0" sz="2800" lang="en-US" smtClean="0"/>
              <a:t>	TCP/IP </a:t>
            </a:r>
            <a:r>
              <a:rPr altLang="en-US" dirty="0" sz="2800" lang="zh-CN"/>
              <a:t>的运输层有两</a:t>
            </a:r>
            <a:r>
              <a:rPr altLang="en-US" dirty="0" sz="2800" lang="zh-CN" smtClean="0"/>
              <a:t>个主要协议</a:t>
            </a:r>
            <a:r>
              <a:rPr altLang="en-US" dirty="0" sz="2800" lang="zh-CN"/>
              <a:t>：</a:t>
            </a:r>
            <a:endParaRPr altLang="en-US" dirty="0" sz="2800" lang="zh-CN"/>
          </a:p>
          <a:p>
            <a:r>
              <a:rPr altLang="zh-CN" dirty="0" sz="2800" lang="en-US">
                <a:solidFill>
                  <a:srgbClr val="FF0000"/>
                </a:solidFill>
              </a:rPr>
              <a:t>(1) </a:t>
            </a:r>
            <a:r>
              <a:rPr altLang="en-US" dirty="0" sz="2800" lang="zh-CN">
                <a:solidFill>
                  <a:srgbClr val="FF0000"/>
                </a:solidFill>
              </a:rPr>
              <a:t>用户数据报协议 </a:t>
            </a:r>
            <a:r>
              <a:rPr altLang="zh-CN" dirty="0" sz="2800" lang="en-US" smtClean="0">
                <a:solidFill>
                  <a:srgbClr val="FF0000"/>
                </a:solidFill>
              </a:rPr>
              <a:t>UDP </a:t>
            </a:r>
            <a:r>
              <a:rPr altLang="zh-CN" dirty="0" sz="2800" lang="en-US" smtClean="0"/>
              <a:t>(User </a:t>
            </a:r>
            <a:r>
              <a:rPr altLang="zh-CN" dirty="0" sz="2800" lang="en-US"/>
              <a:t>Datagram Protocol)</a:t>
            </a:r>
            <a:endParaRPr altLang="zh-CN" dirty="0" sz="2800" lang="en-US"/>
          </a:p>
          <a:p>
            <a:r>
              <a:rPr altLang="zh-CN" dirty="0" sz="2800" lang="en-US">
                <a:solidFill>
                  <a:srgbClr val="FF0000"/>
                </a:solidFill>
              </a:rPr>
              <a:t>(2) </a:t>
            </a:r>
            <a:r>
              <a:rPr altLang="en-US" dirty="0" sz="2800" lang="zh-CN">
                <a:solidFill>
                  <a:srgbClr val="FF0000"/>
                </a:solidFill>
              </a:rPr>
              <a:t>传输控制协议 </a:t>
            </a:r>
            <a:r>
              <a:rPr altLang="zh-CN" dirty="0" sz="2800" lang="en-US">
                <a:solidFill>
                  <a:srgbClr val="FF0000"/>
                </a:solidFill>
              </a:rPr>
              <a:t>TCP</a:t>
            </a:r>
            <a:r>
              <a:rPr altLang="zh-CN" dirty="0" sz="2800" lang="en-US">
                <a:solidFill>
                  <a:srgbClr val="0000FF"/>
                </a:solidFill>
              </a:rPr>
              <a:t> </a:t>
            </a:r>
            <a:r>
              <a:rPr altLang="zh-CN" dirty="0" sz="2800" lang="en-US" smtClean="0"/>
              <a:t>(</a:t>
            </a:r>
            <a:r>
              <a:rPr altLang="zh-CN" dirty="0" sz="2800" lang="en-US"/>
              <a:t>Transmission Control Protocol)</a:t>
            </a:r>
            <a:endParaRPr altLang="zh-CN" dirty="0" sz="2800" lang="en-US"/>
          </a:p>
          <a:p>
            <a:endParaRPr altLang="en-US" dirty="0" sz="2800" lang="zh-CN"/>
          </a:p>
        </p:txBody>
      </p:sp>
      <p:grpSp>
        <p:nvGrpSpPr>
          <p:cNvPr id="258" name="组合 32"/>
          <p:cNvGrpSpPr/>
          <p:nvPr/>
        </p:nvGrpSpPr>
        <p:grpSpPr>
          <a:xfrm>
            <a:off x="3584848" y="3027461"/>
            <a:ext cx="4242072" cy="2417763"/>
            <a:chOff x="3951288" y="3139919"/>
            <a:chExt cx="4242072" cy="2417763"/>
          </a:xfrm>
        </p:grpSpPr>
        <p:sp>
          <p:nvSpPr>
            <p:cNvPr id="1048978" name="Rectangle 5"/>
            <p:cNvSpPr>
              <a:spLocks noChangeArrowheads="1"/>
            </p:cNvSpPr>
            <p:nvPr/>
          </p:nvSpPr>
          <p:spPr bwMode="auto">
            <a:xfrm>
              <a:off x="3952875" y="3139919"/>
              <a:ext cx="3021013" cy="2417763"/>
            </a:xfrm>
            <a:prstGeom prst="rect"/>
            <a:solidFill>
              <a:schemeClr val="bg1"/>
            </a:solidFill>
            <a:ln w="25400">
              <a:solidFill>
                <a:schemeClr val="tx1"/>
              </a:solidFill>
              <a:miter lim="800000"/>
            </a:ln>
            <a:effectLst/>
          </p:spPr>
          <p:txBody>
            <a:bodyPr anchor="ctr" wrap="none"/>
            <a:p>
              <a:endParaRPr altLang="en-US" b="1" sz="2000" lang="zh-CN">
                <a:solidFill>
                  <a:srgbClr val="000099"/>
                </a:solidFill>
                <a:latin typeface="+mn-lt"/>
                <a:ea typeface="黑体" panose="02010609060101010101" pitchFamily="2" charset="-122"/>
              </a:endParaRPr>
            </a:p>
          </p:txBody>
        </p:sp>
        <p:sp>
          <p:nvSpPr>
            <p:cNvPr id="1048979" name="Line 6"/>
            <p:cNvSpPr>
              <a:spLocks noChangeShapeType="1"/>
            </p:cNvSpPr>
            <p:nvPr/>
          </p:nvSpPr>
          <p:spPr bwMode="auto">
            <a:xfrm>
              <a:off x="3951288" y="3649507"/>
              <a:ext cx="3017837" cy="0"/>
            </a:xfrm>
            <a:prstGeom prst="line"/>
            <a:noFill/>
            <a:ln w="12700">
              <a:solidFill>
                <a:schemeClr val="tx1"/>
              </a:solidFill>
              <a:round/>
            </a:ln>
            <a:effectLst/>
          </p:spPr>
          <p:txBody>
            <a:bodyPr anchor="ctr" wrap="none"/>
            <a:p>
              <a:endParaRPr altLang="en-US" b="1" sz="2000" lang="zh-CN">
                <a:solidFill>
                  <a:srgbClr val="000099"/>
                </a:solidFill>
                <a:latin typeface="+mn-lt"/>
                <a:ea typeface="黑体" panose="02010609060101010101" pitchFamily="2" charset="-122"/>
              </a:endParaRPr>
            </a:p>
          </p:txBody>
        </p:sp>
        <p:sp>
          <p:nvSpPr>
            <p:cNvPr id="1048980" name="Line 7"/>
            <p:cNvSpPr>
              <a:spLocks noChangeShapeType="1"/>
            </p:cNvSpPr>
            <p:nvPr/>
          </p:nvSpPr>
          <p:spPr bwMode="auto">
            <a:xfrm>
              <a:off x="3951288" y="4168619"/>
              <a:ext cx="3028950" cy="0"/>
            </a:xfrm>
            <a:prstGeom prst="line"/>
            <a:noFill/>
            <a:ln w="12700">
              <a:solidFill>
                <a:schemeClr val="tx1"/>
              </a:solidFill>
              <a:round/>
            </a:ln>
            <a:effectLst/>
          </p:spPr>
          <p:txBody>
            <a:bodyPr anchor="ctr" wrap="none"/>
            <a:p>
              <a:endParaRPr altLang="en-US" b="1" sz="2000" lang="zh-CN">
                <a:solidFill>
                  <a:srgbClr val="000099"/>
                </a:solidFill>
                <a:latin typeface="+mn-lt"/>
                <a:ea typeface="黑体" panose="02010609060101010101" pitchFamily="2" charset="-122"/>
              </a:endParaRPr>
            </a:p>
          </p:txBody>
        </p:sp>
        <p:sp>
          <p:nvSpPr>
            <p:cNvPr id="1048981" name="Rectangle 8"/>
            <p:cNvSpPr>
              <a:spLocks noChangeArrowheads="1"/>
            </p:cNvSpPr>
            <p:nvPr/>
          </p:nvSpPr>
          <p:spPr bwMode="auto">
            <a:xfrm>
              <a:off x="3976688" y="3166907"/>
              <a:ext cx="2986087" cy="461962"/>
            </a:xfrm>
            <a:prstGeom prst="rect"/>
            <a:solidFill>
              <a:srgbClr val="FFFF66"/>
            </a:solidFill>
            <a:ln>
              <a:noFill/>
            </a:ln>
            <a:effectLst/>
          </p:spPr>
          <p:txBody>
            <a:bodyPr anchor="ctr" wrap="none"/>
            <a:p>
              <a:endParaRPr altLang="en-US" b="1" sz="2000" lang="zh-CN">
                <a:solidFill>
                  <a:srgbClr val="000099"/>
                </a:solidFill>
                <a:latin typeface="+mn-lt"/>
                <a:ea typeface="黑体" panose="02010609060101010101" pitchFamily="2" charset="-122"/>
              </a:endParaRPr>
            </a:p>
          </p:txBody>
        </p:sp>
        <p:sp>
          <p:nvSpPr>
            <p:cNvPr id="1048982" name="Rectangle 9"/>
            <p:cNvSpPr>
              <a:spLocks noChangeArrowheads="1"/>
            </p:cNvSpPr>
            <p:nvPr/>
          </p:nvSpPr>
          <p:spPr bwMode="auto">
            <a:xfrm>
              <a:off x="3976688" y="4187669"/>
              <a:ext cx="2978150" cy="1346200"/>
            </a:xfrm>
            <a:prstGeom prst="rect"/>
            <a:solidFill>
              <a:srgbClr val="FFFF66"/>
            </a:solidFill>
            <a:ln>
              <a:noFill/>
            </a:ln>
            <a:effectLst/>
          </p:spPr>
          <p:txBody>
            <a:bodyPr anchor="ctr" wrap="none"/>
            <a:p>
              <a:endParaRPr altLang="en-US" b="1" sz="2000" lang="zh-CN">
                <a:solidFill>
                  <a:srgbClr val="000099"/>
                </a:solidFill>
                <a:latin typeface="+mn-lt"/>
                <a:ea typeface="黑体" panose="02010609060101010101" pitchFamily="2" charset="-122"/>
              </a:endParaRPr>
            </a:p>
          </p:txBody>
        </p:sp>
        <p:sp>
          <p:nvSpPr>
            <p:cNvPr id="1048983" name="Line 10"/>
            <p:cNvSpPr>
              <a:spLocks noChangeShapeType="1"/>
            </p:cNvSpPr>
            <p:nvPr/>
          </p:nvSpPr>
          <p:spPr bwMode="auto">
            <a:xfrm>
              <a:off x="5449888" y="3654269"/>
              <a:ext cx="0" cy="508000"/>
            </a:xfrm>
            <a:prstGeom prst="line"/>
            <a:noFill/>
            <a:ln w="12700">
              <a:solidFill>
                <a:schemeClr val="tx1"/>
              </a:solidFill>
              <a:round/>
            </a:ln>
            <a:effectLst/>
          </p:spPr>
          <p:txBody>
            <a:bodyPr anchor="ctr" wrap="none"/>
            <a:p>
              <a:endParaRPr altLang="en-US" b="1" sz="2000" lang="zh-CN">
                <a:solidFill>
                  <a:srgbClr val="000099"/>
                </a:solidFill>
                <a:latin typeface="+mn-lt"/>
                <a:ea typeface="黑体" panose="02010609060101010101" pitchFamily="2" charset="-122"/>
              </a:endParaRPr>
            </a:p>
          </p:txBody>
        </p:sp>
        <p:sp>
          <p:nvSpPr>
            <p:cNvPr id="1048984" name="Rectangle 11"/>
            <p:cNvSpPr>
              <a:spLocks noChangeArrowheads="1"/>
            </p:cNvSpPr>
            <p:nvPr/>
          </p:nvSpPr>
          <p:spPr bwMode="auto">
            <a:xfrm>
              <a:off x="5754688" y="3717032"/>
              <a:ext cx="612776" cy="444500"/>
            </a:xfrm>
            <a:prstGeom prst="rect"/>
            <a:noFill/>
            <a:ln>
              <a:noFill/>
            </a:ln>
            <a:effectLst/>
          </p:spPr>
          <p:txBody>
            <a:bodyPr bIns="44450" lIns="90488" rIns="90488" tIns="44450" wrap="none">
              <a:spAutoFit/>
            </a:bodyPr>
            <a:p>
              <a:pPr defTabSz="762000" eaLnBrk="0" hangingPunct="0"/>
              <a:r>
                <a:rPr altLang="zh-CN" b="1" sz="2400" kumimoji="1" lang="en-US">
                  <a:solidFill>
                    <a:srgbClr val="000099"/>
                  </a:solidFill>
                  <a:latin typeface="+mn-lt"/>
                  <a:ea typeface="黑体" panose="02010609060101010101" pitchFamily="2" charset="-122"/>
                </a:rPr>
                <a:t>TCP</a:t>
              </a:r>
              <a:endParaRPr altLang="zh-CN" b="1" sz="2400" kumimoji="1" lang="en-US">
                <a:solidFill>
                  <a:srgbClr val="000099"/>
                </a:solidFill>
                <a:latin typeface="+mn-lt"/>
                <a:ea typeface="黑体" panose="02010609060101010101" pitchFamily="2" charset="-122"/>
              </a:endParaRPr>
            </a:p>
          </p:txBody>
        </p:sp>
        <p:sp>
          <p:nvSpPr>
            <p:cNvPr id="1048985" name="Rectangle 12"/>
            <p:cNvSpPr>
              <a:spLocks noChangeArrowheads="1"/>
            </p:cNvSpPr>
            <p:nvPr/>
          </p:nvSpPr>
          <p:spPr bwMode="auto">
            <a:xfrm>
              <a:off x="4243388" y="3717032"/>
              <a:ext cx="612776" cy="444500"/>
            </a:xfrm>
            <a:prstGeom prst="rect"/>
            <a:noFill/>
            <a:ln>
              <a:noFill/>
            </a:ln>
            <a:effectLst/>
          </p:spPr>
          <p:txBody>
            <a:bodyPr bIns="44450" lIns="90488" rIns="90488" tIns="44450" wrap="none">
              <a:spAutoFit/>
            </a:bodyPr>
            <a:p>
              <a:pPr defTabSz="762000" eaLnBrk="0" hangingPunct="0"/>
              <a:r>
                <a:rPr altLang="zh-CN" b="1" dirty="0" sz="2400" kumimoji="1" lang="en-US">
                  <a:solidFill>
                    <a:srgbClr val="000099"/>
                  </a:solidFill>
                  <a:latin typeface="+mn-lt"/>
                  <a:ea typeface="黑体" panose="02010609060101010101" pitchFamily="2" charset="-122"/>
                </a:rPr>
                <a:t>UDP</a:t>
              </a:r>
              <a:endParaRPr altLang="zh-CN" b="1" dirty="0" sz="2400" kumimoji="1" lang="en-US">
                <a:solidFill>
                  <a:srgbClr val="000099"/>
                </a:solidFill>
                <a:latin typeface="+mn-lt"/>
                <a:ea typeface="黑体" panose="02010609060101010101" pitchFamily="2" charset="-122"/>
              </a:endParaRPr>
            </a:p>
          </p:txBody>
        </p:sp>
        <p:sp>
          <p:nvSpPr>
            <p:cNvPr id="1048986" name="Rectangle 15"/>
            <p:cNvSpPr>
              <a:spLocks noChangeArrowheads="1"/>
            </p:cNvSpPr>
            <p:nvPr/>
          </p:nvSpPr>
          <p:spPr bwMode="auto">
            <a:xfrm>
              <a:off x="5211763" y="4203544"/>
              <a:ext cx="371476" cy="444501"/>
            </a:xfrm>
            <a:prstGeom prst="rect"/>
            <a:noFill/>
            <a:ln>
              <a:noFill/>
            </a:ln>
            <a:effectLst/>
          </p:spPr>
          <p:txBody>
            <a:bodyPr bIns="44450" lIns="90488" rIns="90488" tIns="44450" wrap="none">
              <a:spAutoFit/>
            </a:bodyPr>
            <a:p>
              <a:pPr defTabSz="762000" eaLnBrk="0" hangingPunct="0"/>
              <a:r>
                <a:rPr altLang="zh-CN" b="1" dirty="0" sz="2400" kumimoji="1" lang="en-US">
                  <a:solidFill>
                    <a:srgbClr val="000099"/>
                  </a:solidFill>
                  <a:latin typeface="+mn-lt"/>
                  <a:ea typeface="黑体" panose="02010609060101010101" pitchFamily="2" charset="-122"/>
                </a:rPr>
                <a:t>IP</a:t>
              </a:r>
              <a:endParaRPr altLang="zh-CN" b="1" dirty="0" sz="2400" kumimoji="1" lang="en-US">
                <a:solidFill>
                  <a:srgbClr val="000099"/>
                </a:solidFill>
                <a:latin typeface="+mn-lt"/>
                <a:ea typeface="黑体" panose="02010609060101010101" pitchFamily="2" charset="-122"/>
              </a:endParaRPr>
            </a:p>
          </p:txBody>
        </p:sp>
        <p:sp>
          <p:nvSpPr>
            <p:cNvPr id="1048987" name="Rectangle 18"/>
            <p:cNvSpPr>
              <a:spLocks noChangeArrowheads="1"/>
            </p:cNvSpPr>
            <p:nvPr/>
          </p:nvSpPr>
          <p:spPr bwMode="auto">
            <a:xfrm>
              <a:off x="4962525" y="3219294"/>
              <a:ext cx="1110883" cy="459100"/>
            </a:xfrm>
            <a:prstGeom prst="rect"/>
            <a:noFill/>
            <a:ln>
              <a:noFill/>
            </a:ln>
            <a:effectLst/>
          </p:spPr>
          <p:txBody>
            <a:bodyPr bIns="44450" lIns="90488" rIns="90488" tIns="44450" wrap="none">
              <a:spAutoFit/>
            </a:bodyPr>
            <a:p>
              <a:pPr defTabSz="762000" eaLnBrk="0" hangingPunct="0"/>
              <a:r>
                <a:rPr altLang="en-US" b="1" sz="2400" kumimoji="1" lang="zh-CN">
                  <a:solidFill>
                    <a:srgbClr val="000099"/>
                  </a:solidFill>
                  <a:latin typeface="+mn-lt"/>
                  <a:ea typeface="黑体" panose="02010609060101010101" pitchFamily="2" charset="-122"/>
                </a:rPr>
                <a:t>应用层</a:t>
              </a:r>
              <a:endParaRPr altLang="en-US" b="1" sz="2400" kumimoji="1" lang="zh-CN">
                <a:solidFill>
                  <a:srgbClr val="000099"/>
                </a:solidFill>
                <a:latin typeface="+mn-lt"/>
                <a:ea typeface="黑体" panose="02010609060101010101" pitchFamily="2" charset="-122"/>
              </a:endParaRPr>
            </a:p>
          </p:txBody>
        </p:sp>
        <p:sp>
          <p:nvSpPr>
            <p:cNvPr id="1048988" name="Rectangle 19"/>
            <p:cNvSpPr>
              <a:spLocks noChangeArrowheads="1"/>
            </p:cNvSpPr>
            <p:nvPr/>
          </p:nvSpPr>
          <p:spPr bwMode="auto">
            <a:xfrm>
              <a:off x="4232920" y="4875057"/>
              <a:ext cx="2565400" cy="459100"/>
            </a:xfrm>
            <a:prstGeom prst="rect"/>
            <a:noFill/>
            <a:ln>
              <a:noFill/>
            </a:ln>
            <a:effectLst/>
          </p:spPr>
          <p:txBody>
            <a:bodyPr bIns="44450" lIns="90488" rIns="90488" tIns="44450" wrap="square">
              <a:spAutoFit/>
            </a:bodyPr>
            <a:p>
              <a:pPr defTabSz="762000" eaLnBrk="0" hangingPunct="0"/>
              <a:r>
                <a:rPr altLang="en-US" b="1" dirty="0" sz="2400" kumimoji="1" lang="zh-CN">
                  <a:solidFill>
                    <a:srgbClr val="000099"/>
                  </a:solidFill>
                  <a:latin typeface="+mn-lt"/>
                  <a:ea typeface="黑体" panose="02010609060101010101" pitchFamily="2" charset="-122"/>
                </a:rPr>
                <a:t>与各种网络接口</a:t>
              </a:r>
              <a:endParaRPr altLang="en-US" b="1" dirty="0" sz="2400" kumimoji="1" lang="zh-CN">
                <a:solidFill>
                  <a:srgbClr val="000099"/>
                </a:solidFill>
                <a:latin typeface="+mn-lt"/>
                <a:ea typeface="黑体" panose="02010609060101010101" pitchFamily="2" charset="-122"/>
              </a:endParaRPr>
            </a:p>
          </p:txBody>
        </p:sp>
        <p:sp>
          <p:nvSpPr>
            <p:cNvPr id="1048989" name="Line 20"/>
            <p:cNvSpPr>
              <a:spLocks noChangeShapeType="1"/>
            </p:cNvSpPr>
            <p:nvPr/>
          </p:nvSpPr>
          <p:spPr bwMode="auto">
            <a:xfrm>
              <a:off x="3951288" y="4668682"/>
              <a:ext cx="3017837" cy="0"/>
            </a:xfrm>
            <a:prstGeom prst="line"/>
            <a:noFill/>
            <a:ln w="12700">
              <a:solidFill>
                <a:schemeClr val="tx1"/>
              </a:solidFill>
              <a:round/>
            </a:ln>
            <a:effectLst/>
          </p:spPr>
          <p:txBody>
            <a:bodyPr anchor="ctr" wrap="none"/>
            <a:p>
              <a:endParaRPr altLang="en-US" b="1" sz="2000" lang="zh-CN">
                <a:solidFill>
                  <a:srgbClr val="000099"/>
                </a:solidFill>
                <a:latin typeface="+mn-lt"/>
                <a:ea typeface="黑体" panose="02010609060101010101" pitchFamily="2" charset="-122"/>
              </a:endParaRPr>
            </a:p>
          </p:txBody>
        </p:sp>
        <p:sp>
          <p:nvSpPr>
            <p:cNvPr id="1048990" name="Text Box 22"/>
            <p:cNvSpPr txBox="1">
              <a:spLocks noChangeArrowheads="1"/>
            </p:cNvSpPr>
            <p:nvPr/>
          </p:nvSpPr>
          <p:spPr bwMode="auto">
            <a:xfrm>
              <a:off x="7080555" y="3687415"/>
              <a:ext cx="1112805" cy="461665"/>
            </a:xfrm>
            <a:prstGeom prst="rect"/>
            <a:noFill/>
            <a:ln>
              <a:noFill/>
            </a:ln>
            <a:effectLst/>
          </p:spPr>
          <p:txBody>
            <a:bodyPr wrap="none">
              <a:spAutoFit/>
            </a:bodyPr>
            <a:p>
              <a:r>
                <a:rPr altLang="en-US" b="1" sz="2400" lang="zh-CN">
                  <a:solidFill>
                    <a:srgbClr val="000099"/>
                  </a:solidFill>
                  <a:latin typeface="+mn-lt"/>
                  <a:ea typeface="黑体" panose="02010609060101010101" pitchFamily="2" charset="-122"/>
                </a:rPr>
                <a:t>运输层</a:t>
              </a:r>
              <a:endParaRPr altLang="en-US" b="1" sz="2400" lang="zh-CN">
                <a:solidFill>
                  <a:srgbClr val="000099"/>
                </a:solidFill>
                <a:latin typeface="+mn-lt"/>
                <a:ea typeface="黑体" panose="02010609060101010101" pitchFamily="2" charset="-122"/>
              </a:endParaRPr>
            </a:p>
          </p:txBody>
        </p:sp>
      </p:grpSp>
      <p:sp>
        <p:nvSpPr>
          <p:cNvPr id="1048991" name="矩形 31"/>
          <p:cNvSpPr/>
          <p:nvPr/>
        </p:nvSpPr>
        <p:spPr>
          <a:xfrm>
            <a:off x="2576736" y="5589240"/>
            <a:ext cx="4884671" cy="461665"/>
          </a:xfrm>
          <a:prstGeom prst="rect"/>
        </p:spPr>
        <p:txBody>
          <a:bodyPr wrap="square">
            <a:spAutoFit/>
          </a:bodyPr>
          <a:p>
            <a:pPr algn="ctr"/>
            <a:r>
              <a:rPr altLang="zh-CN" b="1" dirty="0" sz="2400" lang="en-US" smtClean="0">
                <a:latin typeface="+mn-lt"/>
                <a:ea typeface="黑体" panose="02010609060101010101" pitchFamily="2" charset="-122"/>
              </a:rPr>
              <a:t>TCP/IP </a:t>
            </a:r>
            <a:r>
              <a:rPr altLang="zh-CN" b="1" dirty="0" sz="2400" lang="zh-CN" smtClean="0">
                <a:latin typeface="+mn-lt"/>
                <a:ea typeface="黑体" panose="02010609060101010101" pitchFamily="2" charset="-122"/>
              </a:rPr>
              <a:t>体系</a:t>
            </a:r>
            <a:r>
              <a:rPr altLang="zh-CN" b="1" dirty="0" sz="2400" lang="zh-CN">
                <a:latin typeface="+mn-lt"/>
                <a:ea typeface="黑体" panose="02010609060101010101" pitchFamily="2" charset="-122"/>
              </a:rPr>
              <a:t>中的运输层协议</a:t>
            </a:r>
            <a:endParaRPr altLang="en-US" b="1" dirty="0" sz="2400" lang="zh-CN">
              <a:latin typeface="+mn-lt"/>
              <a:ea typeface="黑体" panose="02010609060101010101" pitchFamily="2"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654" name=""/>
        <p:cNvGrpSpPr/>
        <p:nvPr/>
      </p:nvGrpSpPr>
      <p:grpSpPr>
        <a:xfrm>
          <a:off x="0" y="0"/>
          <a:ext cx="0" cy="0"/>
          <a:chOff x="0" y="0"/>
          <a:chExt cx="0" cy="0"/>
        </a:xfrm>
      </p:grpSpPr>
      <p:sp>
        <p:nvSpPr>
          <p:cNvPr id="1053120" name="Rectangle 2"/>
          <p:cNvSpPr>
            <a:spLocks noGrp="1" noChangeArrowheads="1"/>
          </p:cNvSpPr>
          <p:nvPr>
            <p:ph type="title"/>
          </p:nvPr>
        </p:nvSpPr>
        <p:spPr/>
        <p:txBody>
          <a:bodyPr/>
          <a:p>
            <a:pPr algn="ctr" eaLnBrk="1" hangingPunct="1"/>
            <a:r>
              <a:rPr altLang="en-US" dirty="0" lang="zh-CN" smtClean="0"/>
              <a:t>快恢复算法</a:t>
            </a:r>
            <a:endParaRPr altLang="en-US" dirty="0" lang="zh-CN" smtClean="0"/>
          </a:p>
        </p:txBody>
      </p:sp>
      <p:sp>
        <p:nvSpPr>
          <p:cNvPr id="1053121" name="Rectangle 3"/>
          <p:cNvSpPr>
            <a:spLocks noGrp="1" noChangeArrowheads="1"/>
          </p:cNvSpPr>
          <p:nvPr>
            <p:ph type="body" idx="1"/>
          </p:nvPr>
        </p:nvSpPr>
        <p:spPr/>
        <p:txBody>
          <a:bodyPr/>
          <a:p>
            <a:r>
              <a:rPr altLang="en-US" dirty="0" sz="3200" lang="zh-CN" smtClean="0"/>
              <a:t>当发送端收到连续三个重复的确认时，由于发送方现在认为网络很可能没有发生拥塞，因此现在</a:t>
            </a:r>
            <a:r>
              <a:rPr altLang="en-US" dirty="0" sz="3200" lang="zh-CN" smtClean="0">
                <a:solidFill>
                  <a:srgbClr val="FF0000"/>
                </a:solidFill>
              </a:rPr>
              <a:t>不执行慢开始算法，</a:t>
            </a:r>
            <a:r>
              <a:rPr altLang="en-US" dirty="0" sz="3200" lang="zh-CN" smtClean="0"/>
              <a:t>而是执行</a:t>
            </a:r>
            <a:r>
              <a:rPr altLang="en-US" dirty="0" lang="zh-CN">
                <a:solidFill>
                  <a:srgbClr val="FF0000"/>
                </a:solidFill>
              </a:rPr>
              <a:t>快恢复算法 </a:t>
            </a:r>
            <a:r>
              <a:rPr altLang="zh-CN" dirty="0" lang="en-US"/>
              <a:t>FR (Fast Recovery</a:t>
            </a:r>
            <a:r>
              <a:rPr altLang="zh-CN" dirty="0" lang="en-US" smtClean="0"/>
              <a:t>) </a:t>
            </a:r>
            <a:r>
              <a:rPr altLang="en-US" dirty="0" lang="zh-CN" smtClean="0"/>
              <a:t>算法：</a:t>
            </a:r>
            <a:endParaRPr altLang="zh-CN" dirty="0" sz="3200" lang="en-US" smtClean="0"/>
          </a:p>
          <a:p>
            <a:pPr indent="-365125" marL="365125">
              <a:buNone/>
            </a:pPr>
            <a:r>
              <a:rPr altLang="zh-CN" dirty="0" sz="2800" lang="en-US" smtClean="0">
                <a:solidFill>
                  <a:srgbClr val="0000FF"/>
                </a:solidFill>
              </a:rPr>
              <a:t>	(1) </a:t>
            </a:r>
            <a:r>
              <a:rPr altLang="en-US" dirty="0" sz="2800" lang="zh-CN" smtClean="0">
                <a:solidFill>
                  <a:srgbClr val="0000FF"/>
                </a:solidFill>
              </a:rPr>
              <a:t>慢</a:t>
            </a:r>
            <a:r>
              <a:rPr altLang="en-US" dirty="0" sz="2800" lang="zh-CN">
                <a:solidFill>
                  <a:srgbClr val="0000FF"/>
                </a:solidFill>
              </a:rPr>
              <a:t>开始门限 </a:t>
            </a:r>
            <a:r>
              <a:rPr altLang="zh-CN" dirty="0" sz="2800" lang="en-US" err="1">
                <a:solidFill>
                  <a:srgbClr val="0000FF"/>
                </a:solidFill>
              </a:rPr>
              <a:t>ssthresh</a:t>
            </a:r>
            <a:r>
              <a:rPr altLang="zh-CN" dirty="0" sz="2800" lang="en-US">
                <a:solidFill>
                  <a:srgbClr val="0000FF"/>
                </a:solidFill>
              </a:rPr>
              <a:t> = </a:t>
            </a:r>
            <a:r>
              <a:rPr altLang="en-US" dirty="0" sz="2800" lang="zh-CN" smtClean="0">
                <a:solidFill>
                  <a:srgbClr val="0000FF"/>
                </a:solidFill>
              </a:rPr>
              <a:t>当前</a:t>
            </a:r>
            <a:r>
              <a:rPr altLang="en-US" dirty="0" sz="2800" lang="zh-CN">
                <a:solidFill>
                  <a:srgbClr val="0000FF"/>
                </a:solidFill>
              </a:rPr>
              <a:t>拥塞窗口 </a:t>
            </a:r>
            <a:r>
              <a:rPr altLang="zh-CN" dirty="0" sz="2800" lang="en-US" err="1" smtClean="0">
                <a:solidFill>
                  <a:srgbClr val="0000FF"/>
                </a:solidFill>
              </a:rPr>
              <a:t>cwnd</a:t>
            </a:r>
            <a:r>
              <a:rPr altLang="zh-CN" dirty="0" sz="2800" lang="en-US" smtClean="0">
                <a:solidFill>
                  <a:srgbClr val="0000FF"/>
                </a:solidFill>
              </a:rPr>
              <a:t> </a:t>
            </a:r>
            <a:r>
              <a:rPr altLang="zh-CN" dirty="0" sz="2800" lang="en-US">
                <a:solidFill>
                  <a:srgbClr val="0000FF"/>
                </a:solidFill>
              </a:rPr>
              <a:t>/ </a:t>
            </a:r>
            <a:r>
              <a:rPr altLang="zh-CN" dirty="0" sz="2800" lang="en-US" smtClean="0">
                <a:solidFill>
                  <a:srgbClr val="0000FF"/>
                </a:solidFill>
              </a:rPr>
              <a:t>2 </a:t>
            </a:r>
            <a:r>
              <a:rPr altLang="en-US" dirty="0" sz="2800" lang="zh-CN" smtClean="0">
                <a:solidFill>
                  <a:srgbClr val="0000FF"/>
                </a:solidFill>
              </a:rPr>
              <a:t>；</a:t>
            </a:r>
            <a:endParaRPr altLang="zh-CN" dirty="0" sz="2800" lang="en-US">
              <a:solidFill>
                <a:srgbClr val="0000FF"/>
              </a:solidFill>
            </a:endParaRPr>
          </a:p>
          <a:p>
            <a:pPr indent="-365125" marL="365125">
              <a:buNone/>
            </a:pPr>
            <a:r>
              <a:rPr altLang="zh-CN" dirty="0" sz="2800" lang="en-US" smtClean="0">
                <a:solidFill>
                  <a:srgbClr val="0000FF"/>
                </a:solidFill>
              </a:rPr>
              <a:t>	(2) </a:t>
            </a:r>
            <a:r>
              <a:rPr altLang="en-US" dirty="0" sz="2800" lang="zh-CN" smtClean="0">
                <a:solidFill>
                  <a:srgbClr val="0000FF"/>
                </a:solidFill>
              </a:rPr>
              <a:t>新拥塞</a:t>
            </a:r>
            <a:r>
              <a:rPr altLang="en-US" dirty="0" sz="2800" lang="zh-CN">
                <a:solidFill>
                  <a:srgbClr val="0000FF"/>
                </a:solidFill>
              </a:rPr>
              <a:t>窗口 </a:t>
            </a:r>
            <a:r>
              <a:rPr altLang="zh-CN" dirty="0" sz="2800" lang="en-US" err="1" smtClean="0">
                <a:solidFill>
                  <a:srgbClr val="0000FF"/>
                </a:solidFill>
              </a:rPr>
              <a:t>cwnd</a:t>
            </a:r>
            <a:r>
              <a:rPr altLang="zh-CN" dirty="0" sz="2800" lang="en-US" smtClean="0">
                <a:solidFill>
                  <a:srgbClr val="0000FF"/>
                </a:solidFill>
              </a:rPr>
              <a:t> = </a:t>
            </a:r>
            <a:r>
              <a:rPr altLang="en-US" dirty="0" sz="2800" lang="zh-CN" smtClean="0">
                <a:solidFill>
                  <a:srgbClr val="0000FF"/>
                </a:solidFill>
              </a:rPr>
              <a:t>慢开始门限 </a:t>
            </a:r>
            <a:r>
              <a:rPr altLang="zh-CN" dirty="0" sz="2800" lang="en-US" err="1">
                <a:solidFill>
                  <a:srgbClr val="0000FF"/>
                </a:solidFill>
              </a:rPr>
              <a:t>ssthresh</a:t>
            </a:r>
            <a:r>
              <a:rPr altLang="zh-CN" dirty="0" sz="2800" lang="en-US">
                <a:solidFill>
                  <a:srgbClr val="0000FF"/>
                </a:solidFill>
              </a:rPr>
              <a:t> </a:t>
            </a:r>
            <a:r>
              <a:rPr altLang="en-US" dirty="0" sz="2800" lang="zh-CN" smtClean="0">
                <a:solidFill>
                  <a:srgbClr val="0000FF"/>
                </a:solidFill>
              </a:rPr>
              <a:t>；</a:t>
            </a:r>
            <a:endParaRPr altLang="zh-CN" dirty="0" sz="2800" lang="en-US" smtClean="0">
              <a:solidFill>
                <a:srgbClr val="0000FF"/>
              </a:solidFill>
            </a:endParaRPr>
          </a:p>
          <a:p>
            <a:pPr indent="-533400" marL="898525">
              <a:buNone/>
            </a:pPr>
            <a:r>
              <a:rPr altLang="zh-CN" dirty="0" sz="2800" lang="en-US" smtClean="0">
                <a:solidFill>
                  <a:srgbClr val="0000FF"/>
                </a:solidFill>
              </a:rPr>
              <a:t>(3) </a:t>
            </a:r>
            <a:r>
              <a:rPr altLang="en-US" dirty="0" sz="2800" lang="zh-CN" smtClean="0">
                <a:solidFill>
                  <a:srgbClr val="0000FF"/>
                </a:solidFill>
              </a:rPr>
              <a:t>开始执行拥塞避免算法，使拥塞窗口缓慢地线性增大。 </a:t>
            </a:r>
            <a:endParaRPr altLang="en-US" dirty="0" sz="2800" lang="zh-CN" smtClean="0">
              <a:solidFill>
                <a:srgbClr val="0000FF"/>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657" name=""/>
        <p:cNvGrpSpPr/>
        <p:nvPr/>
      </p:nvGrpSpPr>
      <p:grpSpPr>
        <a:xfrm>
          <a:off x="0" y="0"/>
          <a:ext cx="0" cy="0"/>
          <a:chOff x="0" y="0"/>
          <a:chExt cx="0" cy="0"/>
        </a:xfrm>
      </p:grpSpPr>
      <p:sp>
        <p:nvSpPr>
          <p:cNvPr id="1053125" name="Rectangle 5"/>
          <p:cNvSpPr txBox="1">
            <a:spLocks noChangeArrowheads="1"/>
          </p:cNvSpPr>
          <p:nvPr/>
        </p:nvSpPr>
        <p:spPr bwMode="auto">
          <a:xfrm>
            <a:off x="417512" y="152400"/>
            <a:ext cx="9144000" cy="5334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t>慢开始和拥塞避免算法的实现举例 </a:t>
            </a:r>
            <a:endParaRPr altLang="en-US" baseline="0" b="1" cap="none" sz="3200" i="0" kern="0" kumimoji="1" lang="zh-CN"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658" name="组合 2"/>
          <p:cNvGrpSpPr/>
          <p:nvPr/>
        </p:nvGrpSpPr>
        <p:grpSpPr>
          <a:xfrm>
            <a:off x="272479" y="836711"/>
            <a:ext cx="9536759" cy="3321087"/>
            <a:chOff x="272479" y="836711"/>
            <a:chExt cx="9536759" cy="3321087"/>
          </a:xfrm>
        </p:grpSpPr>
        <p:sp>
          <p:nvSpPr>
            <p:cNvPr id="1053126" name="Text Box 140"/>
            <p:cNvSpPr txBox="1">
              <a:spLocks noChangeArrowheads="1"/>
            </p:cNvSpPr>
            <p:nvPr/>
          </p:nvSpPr>
          <p:spPr bwMode="auto">
            <a:xfrm>
              <a:off x="4863078" y="985683"/>
              <a:ext cx="1157000" cy="400110"/>
            </a:xfrm>
            <a:prstGeom prst="rect"/>
            <a:noFill/>
            <a:ln>
              <a:noFill/>
            </a:ln>
          </p:spPr>
          <p:txBody>
            <a:bodyPr wrap="squar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超时</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3127" name="Line 2"/>
            <p:cNvSpPr>
              <a:spLocks noChangeShapeType="1"/>
            </p:cNvSpPr>
            <p:nvPr/>
          </p:nvSpPr>
          <p:spPr bwMode="auto">
            <a:xfrm flipV="1">
              <a:off x="1920153" y="3803111"/>
              <a:ext cx="6358624" cy="5046"/>
            </a:xfrm>
            <a:prstGeom prst="line"/>
            <a:noFill/>
            <a:ln w="19050">
              <a:solidFill>
                <a:srgbClr val="000000"/>
              </a:solidFill>
              <a:round/>
              <a:tail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28" name="Line 3"/>
            <p:cNvSpPr>
              <a:spLocks noChangeShapeType="1"/>
            </p:cNvSpPr>
            <p:nvPr/>
          </p:nvSpPr>
          <p:spPr bwMode="auto">
            <a:xfrm>
              <a:off x="1918528" y="1177019"/>
              <a:ext cx="1626" cy="2631138"/>
            </a:xfrm>
            <a:prstGeom prst="line"/>
            <a:noFill/>
            <a:ln w="19050">
              <a:solidFill>
                <a:srgbClr val="000000"/>
              </a:solidFill>
              <a:round/>
              <a:headEnd type="triangle" w="sm" len="lg"/>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29" name="Line 4"/>
            <p:cNvSpPr>
              <a:spLocks noChangeShapeType="1"/>
            </p:cNvSpPr>
            <p:nvPr/>
          </p:nvSpPr>
          <p:spPr bwMode="auto">
            <a:xfrm>
              <a:off x="2154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30" name="Line 5"/>
            <p:cNvSpPr>
              <a:spLocks noChangeShapeType="1"/>
            </p:cNvSpPr>
            <p:nvPr/>
          </p:nvSpPr>
          <p:spPr bwMode="auto">
            <a:xfrm>
              <a:off x="238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31" name="Line 6"/>
            <p:cNvSpPr>
              <a:spLocks noChangeShapeType="1"/>
            </p:cNvSpPr>
            <p:nvPr/>
          </p:nvSpPr>
          <p:spPr bwMode="auto">
            <a:xfrm>
              <a:off x="262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32" name="Line 7"/>
            <p:cNvSpPr>
              <a:spLocks noChangeShapeType="1"/>
            </p:cNvSpPr>
            <p:nvPr/>
          </p:nvSpPr>
          <p:spPr bwMode="auto">
            <a:xfrm>
              <a:off x="285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33" name="Line 8"/>
            <p:cNvSpPr>
              <a:spLocks noChangeShapeType="1"/>
            </p:cNvSpPr>
            <p:nvPr/>
          </p:nvSpPr>
          <p:spPr bwMode="auto">
            <a:xfrm>
              <a:off x="309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34" name="Line 9"/>
            <p:cNvSpPr>
              <a:spLocks noChangeShapeType="1"/>
            </p:cNvSpPr>
            <p:nvPr/>
          </p:nvSpPr>
          <p:spPr bwMode="auto">
            <a:xfrm>
              <a:off x="332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35" name="Line 10"/>
            <p:cNvSpPr>
              <a:spLocks noChangeShapeType="1"/>
            </p:cNvSpPr>
            <p:nvPr/>
          </p:nvSpPr>
          <p:spPr bwMode="auto">
            <a:xfrm>
              <a:off x="355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36" name="Line 11"/>
            <p:cNvSpPr>
              <a:spLocks noChangeShapeType="1"/>
            </p:cNvSpPr>
            <p:nvPr/>
          </p:nvSpPr>
          <p:spPr bwMode="auto">
            <a:xfrm>
              <a:off x="379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37" name="Line 12"/>
            <p:cNvSpPr>
              <a:spLocks noChangeShapeType="1"/>
            </p:cNvSpPr>
            <p:nvPr/>
          </p:nvSpPr>
          <p:spPr bwMode="auto">
            <a:xfrm>
              <a:off x="402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38" name="Line 13"/>
            <p:cNvSpPr>
              <a:spLocks noChangeShapeType="1"/>
            </p:cNvSpPr>
            <p:nvPr/>
          </p:nvSpPr>
          <p:spPr bwMode="auto">
            <a:xfrm>
              <a:off x="426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39" name="Line 14"/>
            <p:cNvSpPr>
              <a:spLocks noChangeShapeType="1"/>
            </p:cNvSpPr>
            <p:nvPr/>
          </p:nvSpPr>
          <p:spPr bwMode="auto">
            <a:xfrm>
              <a:off x="449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40" name="Line 15"/>
            <p:cNvSpPr>
              <a:spLocks noChangeShapeType="1"/>
            </p:cNvSpPr>
            <p:nvPr/>
          </p:nvSpPr>
          <p:spPr bwMode="auto">
            <a:xfrm>
              <a:off x="472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41" name="Line 16"/>
            <p:cNvSpPr>
              <a:spLocks noChangeShapeType="1"/>
            </p:cNvSpPr>
            <p:nvPr/>
          </p:nvSpPr>
          <p:spPr bwMode="auto">
            <a:xfrm>
              <a:off x="496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42" name="Line 17"/>
            <p:cNvSpPr>
              <a:spLocks noChangeShapeType="1"/>
            </p:cNvSpPr>
            <p:nvPr/>
          </p:nvSpPr>
          <p:spPr bwMode="auto">
            <a:xfrm>
              <a:off x="5196153" y="3727407"/>
              <a:ext cx="0" cy="80751"/>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43" name="Line 18"/>
            <p:cNvSpPr>
              <a:spLocks noChangeShapeType="1"/>
            </p:cNvSpPr>
            <p:nvPr/>
          </p:nvSpPr>
          <p:spPr bwMode="auto">
            <a:xfrm>
              <a:off x="543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44" name="Line 19"/>
            <p:cNvSpPr>
              <a:spLocks noChangeShapeType="1"/>
            </p:cNvSpPr>
            <p:nvPr/>
          </p:nvSpPr>
          <p:spPr bwMode="auto">
            <a:xfrm>
              <a:off x="566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45" name="Line 20"/>
            <p:cNvSpPr>
              <a:spLocks noChangeShapeType="1"/>
            </p:cNvSpPr>
            <p:nvPr/>
          </p:nvSpPr>
          <p:spPr bwMode="auto">
            <a:xfrm>
              <a:off x="5898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46" name="Line 21"/>
            <p:cNvSpPr>
              <a:spLocks noChangeShapeType="1"/>
            </p:cNvSpPr>
            <p:nvPr/>
          </p:nvSpPr>
          <p:spPr bwMode="auto">
            <a:xfrm>
              <a:off x="6132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47" name="Line 22"/>
            <p:cNvSpPr>
              <a:spLocks noChangeShapeType="1"/>
            </p:cNvSpPr>
            <p:nvPr/>
          </p:nvSpPr>
          <p:spPr bwMode="auto">
            <a:xfrm>
              <a:off x="6366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48" name="Line 23"/>
            <p:cNvSpPr>
              <a:spLocks noChangeShapeType="1"/>
            </p:cNvSpPr>
            <p:nvPr/>
          </p:nvSpPr>
          <p:spPr bwMode="auto">
            <a:xfrm>
              <a:off x="6600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49" name="Line 24"/>
            <p:cNvSpPr>
              <a:spLocks noChangeShapeType="1"/>
            </p:cNvSpPr>
            <p:nvPr/>
          </p:nvSpPr>
          <p:spPr bwMode="auto">
            <a:xfrm>
              <a:off x="6834153"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50" name="Line 25"/>
            <p:cNvSpPr>
              <a:spLocks noChangeShapeType="1"/>
            </p:cNvSpPr>
            <p:nvPr/>
          </p:nvSpPr>
          <p:spPr bwMode="auto">
            <a:xfrm>
              <a:off x="7068152" y="364665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51" name="Line 40"/>
            <p:cNvSpPr>
              <a:spLocks noChangeShapeType="1"/>
            </p:cNvSpPr>
            <p:nvPr/>
          </p:nvSpPr>
          <p:spPr bwMode="auto">
            <a:xfrm>
              <a:off x="1920153" y="340440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52" name="Line 41"/>
            <p:cNvSpPr>
              <a:spLocks noChangeShapeType="1"/>
            </p:cNvSpPr>
            <p:nvPr/>
          </p:nvSpPr>
          <p:spPr bwMode="auto">
            <a:xfrm>
              <a:off x="1920153" y="300064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53" name="Line 42"/>
            <p:cNvSpPr>
              <a:spLocks noChangeShapeType="1"/>
            </p:cNvSpPr>
            <p:nvPr/>
          </p:nvSpPr>
          <p:spPr bwMode="auto">
            <a:xfrm>
              <a:off x="1920153" y="259689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54" name="Line 43"/>
            <p:cNvSpPr>
              <a:spLocks noChangeShapeType="1"/>
            </p:cNvSpPr>
            <p:nvPr/>
          </p:nvSpPr>
          <p:spPr bwMode="auto">
            <a:xfrm>
              <a:off x="1920153" y="2193137"/>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55" name="Line 44"/>
            <p:cNvSpPr>
              <a:spLocks noChangeShapeType="1"/>
            </p:cNvSpPr>
            <p:nvPr/>
          </p:nvSpPr>
          <p:spPr bwMode="auto">
            <a:xfrm>
              <a:off x="1920153" y="1789382"/>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56" name="Line 45"/>
            <p:cNvSpPr>
              <a:spLocks noChangeShapeType="1"/>
            </p:cNvSpPr>
            <p:nvPr/>
          </p:nvSpPr>
          <p:spPr bwMode="auto">
            <a:xfrm>
              <a:off x="1920153" y="1385626"/>
              <a:ext cx="234000" cy="0"/>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57" name="Text Box 77"/>
            <p:cNvSpPr txBox="1">
              <a:spLocks noChangeArrowheads="1"/>
            </p:cNvSpPr>
            <p:nvPr/>
          </p:nvSpPr>
          <p:spPr bwMode="auto">
            <a:xfrm>
              <a:off x="2241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58" name="Text Box 78"/>
            <p:cNvSpPr txBox="1">
              <a:spLocks noChangeArrowheads="1"/>
            </p:cNvSpPr>
            <p:nvPr/>
          </p:nvSpPr>
          <p:spPr bwMode="auto">
            <a:xfrm>
              <a:off x="2709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59" name="Text Box 79"/>
            <p:cNvSpPr txBox="1">
              <a:spLocks noChangeArrowheads="1"/>
            </p:cNvSpPr>
            <p:nvPr/>
          </p:nvSpPr>
          <p:spPr bwMode="auto">
            <a:xfrm>
              <a:off x="3177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60" name="Text Box 80"/>
            <p:cNvSpPr txBox="1">
              <a:spLocks noChangeArrowheads="1"/>
            </p:cNvSpPr>
            <p:nvPr/>
          </p:nvSpPr>
          <p:spPr bwMode="auto">
            <a:xfrm>
              <a:off x="3658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61" name="Text Box 81"/>
            <p:cNvSpPr txBox="1">
              <a:spLocks noChangeArrowheads="1"/>
            </p:cNvSpPr>
            <p:nvPr/>
          </p:nvSpPr>
          <p:spPr bwMode="auto">
            <a:xfrm>
              <a:off x="4048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62" name="Text Box 82"/>
            <p:cNvSpPr txBox="1">
              <a:spLocks noChangeArrowheads="1"/>
            </p:cNvSpPr>
            <p:nvPr/>
          </p:nvSpPr>
          <p:spPr bwMode="auto">
            <a:xfrm>
              <a:off x="455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63" name="Text Box 83"/>
            <p:cNvSpPr txBox="1">
              <a:spLocks noChangeArrowheads="1"/>
            </p:cNvSpPr>
            <p:nvPr/>
          </p:nvSpPr>
          <p:spPr bwMode="auto">
            <a:xfrm>
              <a:off x="4997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64" name="Text Box 84"/>
            <p:cNvSpPr txBox="1">
              <a:spLocks noChangeArrowheads="1"/>
            </p:cNvSpPr>
            <p:nvPr/>
          </p:nvSpPr>
          <p:spPr bwMode="auto">
            <a:xfrm>
              <a:off x="546590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65" name="Text Box 85"/>
            <p:cNvSpPr txBox="1">
              <a:spLocks noChangeArrowheads="1"/>
            </p:cNvSpPr>
            <p:nvPr/>
          </p:nvSpPr>
          <p:spPr bwMode="auto">
            <a:xfrm>
              <a:off x="5950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66" name="Text Box 86"/>
            <p:cNvSpPr txBox="1">
              <a:spLocks noChangeArrowheads="1"/>
            </p:cNvSpPr>
            <p:nvPr/>
          </p:nvSpPr>
          <p:spPr bwMode="auto">
            <a:xfrm>
              <a:off x="6418153" y="3749277"/>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67" name="Text Box 87"/>
            <p:cNvSpPr txBox="1">
              <a:spLocks noChangeArrowheads="1"/>
            </p:cNvSpPr>
            <p:nvPr/>
          </p:nvSpPr>
          <p:spPr bwMode="auto">
            <a:xfrm>
              <a:off x="6873153" y="3757688"/>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68" name="Text Box 89"/>
            <p:cNvSpPr txBox="1">
              <a:spLocks noChangeArrowheads="1"/>
            </p:cNvSpPr>
            <p:nvPr/>
          </p:nvSpPr>
          <p:spPr bwMode="auto">
            <a:xfrm>
              <a:off x="1812903" y="3749277"/>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69" name="Text Box 90"/>
            <p:cNvSpPr txBox="1">
              <a:spLocks noChangeArrowheads="1"/>
            </p:cNvSpPr>
            <p:nvPr/>
          </p:nvSpPr>
          <p:spPr bwMode="auto">
            <a:xfrm>
              <a:off x="1647153" y="3591140"/>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70" name="Text Box 92"/>
            <p:cNvSpPr txBox="1">
              <a:spLocks noChangeArrowheads="1"/>
            </p:cNvSpPr>
            <p:nvPr/>
          </p:nvSpPr>
          <p:spPr bwMode="auto">
            <a:xfrm>
              <a:off x="1647153" y="2797088"/>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8</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71" name="Text Box 93"/>
            <p:cNvSpPr txBox="1">
              <a:spLocks noChangeArrowheads="1"/>
            </p:cNvSpPr>
            <p:nvPr/>
          </p:nvSpPr>
          <p:spPr bwMode="auto">
            <a:xfrm>
              <a:off x="1530153" y="2406791"/>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12</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72" name="Text Box 94"/>
            <p:cNvSpPr txBox="1">
              <a:spLocks noChangeArrowheads="1"/>
            </p:cNvSpPr>
            <p:nvPr/>
          </p:nvSpPr>
          <p:spPr bwMode="auto">
            <a:xfrm>
              <a:off x="1530153" y="201649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16</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73" name="Text Box 95"/>
            <p:cNvSpPr txBox="1">
              <a:spLocks noChangeArrowheads="1"/>
            </p:cNvSpPr>
            <p:nvPr/>
          </p:nvSpPr>
          <p:spPr bwMode="auto">
            <a:xfrm>
              <a:off x="1530153" y="1612739"/>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20</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74" name="Text Box 96"/>
            <p:cNvSpPr txBox="1">
              <a:spLocks noChangeArrowheads="1"/>
            </p:cNvSpPr>
            <p:nvPr/>
          </p:nvSpPr>
          <p:spPr bwMode="auto">
            <a:xfrm>
              <a:off x="1530153" y="120898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75" name="Oval 102"/>
            <p:cNvSpPr>
              <a:spLocks noChangeArrowheads="1"/>
            </p:cNvSpPr>
            <p:nvPr/>
          </p:nvSpPr>
          <p:spPr bwMode="auto">
            <a:xfrm>
              <a:off x="2573403" y="296027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76" name="Oval 103"/>
            <p:cNvSpPr>
              <a:spLocks noChangeArrowheads="1"/>
            </p:cNvSpPr>
            <p:nvPr/>
          </p:nvSpPr>
          <p:spPr bwMode="auto">
            <a:xfrm>
              <a:off x="2339403" y="336402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77" name="Oval 104"/>
            <p:cNvSpPr>
              <a:spLocks noChangeArrowheads="1"/>
            </p:cNvSpPr>
            <p:nvPr/>
          </p:nvSpPr>
          <p:spPr bwMode="auto">
            <a:xfrm>
              <a:off x="1881153" y="36264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78" name="Oval 105"/>
            <p:cNvSpPr>
              <a:spLocks noChangeArrowheads="1"/>
            </p:cNvSpPr>
            <p:nvPr/>
          </p:nvSpPr>
          <p:spPr bwMode="auto">
            <a:xfrm>
              <a:off x="2095653" y="355581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79" name="Oval 106"/>
            <p:cNvSpPr>
              <a:spLocks noChangeArrowheads="1"/>
            </p:cNvSpPr>
            <p:nvPr/>
          </p:nvSpPr>
          <p:spPr bwMode="auto">
            <a:xfrm>
              <a:off x="2807403" y="214939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80" name="Oval 107"/>
            <p:cNvSpPr>
              <a:spLocks noChangeArrowheads="1"/>
            </p:cNvSpPr>
            <p:nvPr/>
          </p:nvSpPr>
          <p:spPr bwMode="auto">
            <a:xfrm>
              <a:off x="3041403" y="204172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81" name="Oval 108"/>
            <p:cNvSpPr>
              <a:spLocks noChangeArrowheads="1"/>
            </p:cNvSpPr>
            <p:nvPr/>
          </p:nvSpPr>
          <p:spPr bwMode="auto">
            <a:xfrm>
              <a:off x="3275403" y="19458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82" name="Oval 109"/>
            <p:cNvSpPr>
              <a:spLocks noChangeArrowheads="1"/>
            </p:cNvSpPr>
            <p:nvPr/>
          </p:nvSpPr>
          <p:spPr bwMode="auto">
            <a:xfrm>
              <a:off x="3748277" y="17439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83" name="Oval 110"/>
            <p:cNvSpPr>
              <a:spLocks noChangeArrowheads="1"/>
            </p:cNvSpPr>
            <p:nvPr/>
          </p:nvSpPr>
          <p:spPr bwMode="auto">
            <a:xfrm>
              <a:off x="3509403" y="184489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84" name="Oval 113"/>
            <p:cNvSpPr>
              <a:spLocks noChangeArrowheads="1"/>
            </p:cNvSpPr>
            <p:nvPr/>
          </p:nvSpPr>
          <p:spPr bwMode="auto">
            <a:xfrm>
              <a:off x="3982277" y="164302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85" name="Oval 114"/>
            <p:cNvSpPr>
              <a:spLocks noChangeArrowheads="1"/>
            </p:cNvSpPr>
            <p:nvPr/>
          </p:nvSpPr>
          <p:spPr bwMode="auto">
            <a:xfrm>
              <a:off x="4211403" y="154712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86" name="Oval 116"/>
            <p:cNvSpPr>
              <a:spLocks noChangeArrowheads="1"/>
            </p:cNvSpPr>
            <p:nvPr/>
          </p:nvSpPr>
          <p:spPr bwMode="auto">
            <a:xfrm>
              <a:off x="4674527" y="133011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87" name="Oval 117"/>
            <p:cNvSpPr>
              <a:spLocks noChangeArrowheads="1"/>
            </p:cNvSpPr>
            <p:nvPr/>
          </p:nvSpPr>
          <p:spPr bwMode="auto">
            <a:xfrm>
              <a:off x="4445403" y="1431049"/>
              <a:ext cx="91000" cy="94210"/>
            </a:xfrm>
            <a:prstGeom prst="ellipse"/>
            <a:solidFill>
              <a:srgbClr val="0000FF"/>
            </a:solidFill>
            <a:ln w="2857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8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89" name="Text Box 134"/>
            <p:cNvSpPr txBox="1">
              <a:spLocks noChangeArrowheads="1"/>
            </p:cNvSpPr>
            <p:nvPr/>
          </p:nvSpPr>
          <p:spPr bwMode="auto">
            <a:xfrm>
              <a:off x="8280402" y="359618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传输轮次</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90" name="Text Box 135"/>
            <p:cNvSpPr txBox="1">
              <a:spLocks noChangeArrowheads="1"/>
            </p:cNvSpPr>
            <p:nvPr/>
          </p:nvSpPr>
          <p:spPr bwMode="auto">
            <a:xfrm>
              <a:off x="966278" y="836711"/>
              <a:ext cx="1930337"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拥塞窗口  </a:t>
              </a:r>
              <a:r>
                <a:rPr altLang="zh-CN" baseline="0" b="1" cap="none" dirty="0" sz="2000" i="0" kern="0" kumimoji="1" lang="en-US" noProof="0" normalizeH="0" spc="0" err="1" strike="noStrike" u="none" smtClean="0">
                  <a:ln>
                    <a:noFill/>
                  </a:ln>
                  <a:solidFill>
                    <a:srgbClr val="000000"/>
                  </a:solidFill>
                  <a:effectLst/>
                  <a:uLnTx/>
                  <a:uFillTx/>
                  <a:latin typeface="Times New Roman" panose="02020603050405020304" pitchFamily="18" charset="0"/>
                  <a:ea typeface="宋体" panose="02010600030101010101" pitchFamily="2" charset="-122"/>
                </a:rPr>
                <a:t>cwnd</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191" name="Text Box 140"/>
            <p:cNvSpPr txBox="1">
              <a:spLocks noChangeArrowheads="1"/>
            </p:cNvSpPr>
            <p:nvPr/>
          </p:nvSpPr>
          <p:spPr bwMode="auto">
            <a:xfrm>
              <a:off x="7049973" y="1815231"/>
              <a:ext cx="1181374" cy="400110"/>
            </a:xfrm>
            <a:prstGeom prst="rect"/>
            <a:noFill/>
            <a:ln>
              <a:noFill/>
            </a:ln>
          </p:spPr>
          <p:txBody>
            <a:bodyPr>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rPr>
                <a:t>3-ACK</a:t>
              </a:r>
              <a:endParaRPr altLang="en-US" baseline="0" b="1" cap="none" dirty="0" sz="2000" i="0" kern="0" kumimoji="1" lang="zh-CN" noProof="0" normalizeH="0" spc="0" strike="noStrike" u="none" smtClean="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053192" name="Rectangle 160"/>
            <p:cNvSpPr>
              <a:spLocks noChangeArrowheads="1"/>
            </p:cNvSpPr>
            <p:nvPr/>
          </p:nvSpPr>
          <p:spPr bwMode="auto">
            <a:xfrm>
              <a:off x="1998153" y="1304875"/>
              <a:ext cx="195000" cy="215336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93" name="Line 156"/>
            <p:cNvSpPr>
              <a:spLocks noChangeShapeType="1"/>
            </p:cNvSpPr>
            <p:nvPr/>
          </p:nvSpPr>
          <p:spPr bwMode="auto">
            <a:xfrm>
              <a:off x="1998153" y="2193137"/>
              <a:ext cx="858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94" name="Line 146"/>
            <p:cNvSpPr>
              <a:spLocks noChangeShapeType="1"/>
            </p:cNvSpPr>
            <p:nvPr/>
          </p:nvSpPr>
          <p:spPr bwMode="auto">
            <a:xfrm flipV="1">
              <a:off x="1998153" y="1378897"/>
              <a:ext cx="2743000" cy="6729"/>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95" name="Rectangle 162"/>
            <p:cNvSpPr>
              <a:spLocks noChangeArrowheads="1"/>
            </p:cNvSpPr>
            <p:nvPr/>
          </p:nvSpPr>
          <p:spPr bwMode="auto">
            <a:xfrm>
              <a:off x="5352153" y="3565904"/>
              <a:ext cx="1480374" cy="161502"/>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96" name="Text Box 203"/>
            <p:cNvSpPr txBox="1">
              <a:spLocks noChangeArrowheads="1"/>
            </p:cNvSpPr>
            <p:nvPr/>
          </p:nvSpPr>
          <p:spPr bwMode="auto">
            <a:xfrm>
              <a:off x="8170649" y="1977696"/>
              <a:ext cx="1638589" cy="830997"/>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TCP Reno </a:t>
              </a:r>
              <a:endParaRPr altLang="zh-CN" baseline="0" b="1" cap="none" dirty="0" i="0" kern="0" kumimoji="1" lang="en-US"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rPr>
                <a:t>版本</a:t>
              </a:r>
              <a:endParaRPr altLang="en-US" baseline="0" b="1" cap="none" dirty="0" i="0" kern="0" kumimoji="1" lang="zh-CN" noProof="0" normalizeH="0" spc="0" strike="noStrike" u="none"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053197" name="Text Box 205"/>
            <p:cNvSpPr txBox="1">
              <a:spLocks noChangeArrowheads="1"/>
            </p:cNvSpPr>
            <p:nvPr/>
          </p:nvSpPr>
          <p:spPr bwMode="auto">
            <a:xfrm>
              <a:off x="272479" y="1918920"/>
              <a:ext cx="1281120" cy="707886"/>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err="1" strike="noStrike" u="none" smtClean="0">
                  <a:ln>
                    <a:noFill/>
                  </a:ln>
                  <a:solidFill>
                    <a:srgbClr val="C00000"/>
                  </a:solidFill>
                  <a:effectLst/>
                  <a:uLnTx/>
                  <a:uFillTx/>
                  <a:latin typeface="Times New Roman" panose="02020603050405020304" pitchFamily="18" charset="0"/>
                  <a:ea typeface="宋体" panose="02010600030101010101" pitchFamily="2" charset="-122"/>
                </a:rPr>
                <a:t>ssthresh</a:t>
              </a:r>
              <a:endParaRPr altLang="zh-CN" baseline="0" b="1" cap="none" dirty="0" sz="2000" i="0" kern="0" kumimoji="1" lang="en-US"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rPr>
                <a:t> 的初始值</a:t>
              </a:r>
              <a:endParaRPr altLang="en-US" baseline="0" b="1" cap="none" dirty="0" sz="2000" i="0" kern="0" kumimoji="1" lang="zh-CN" noProof="0" normalizeH="0" spc="0" strike="noStrike" u="none" smtClean="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053198" name="Line 215"/>
            <p:cNvSpPr>
              <a:spLocks noChangeShapeType="1"/>
            </p:cNvSpPr>
            <p:nvPr/>
          </p:nvSpPr>
          <p:spPr bwMode="auto">
            <a:xfrm flipV="1">
              <a:off x="1413153" y="2223418"/>
              <a:ext cx="219374" cy="0"/>
            </a:xfrm>
            <a:prstGeom prst="line"/>
            <a:noFill/>
            <a:ln w="19050">
              <a:solidFill>
                <a:srgbClr val="C00000"/>
              </a:solidFill>
              <a:round/>
              <a:tailEnd type="triangle" w="sm"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199" name="Text Box 206"/>
            <p:cNvSpPr txBox="1">
              <a:spLocks noChangeArrowheads="1"/>
            </p:cNvSpPr>
            <p:nvPr/>
          </p:nvSpPr>
          <p:spPr bwMode="auto">
            <a:xfrm rot="20245475">
              <a:off x="6948778" y="2393474"/>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200" name="Oval 125"/>
            <p:cNvSpPr>
              <a:spLocks noChangeArrowheads="1"/>
            </p:cNvSpPr>
            <p:nvPr/>
          </p:nvSpPr>
          <p:spPr bwMode="auto">
            <a:xfrm>
              <a:off x="5147403" y="354067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01" name="Oval 126"/>
            <p:cNvSpPr>
              <a:spLocks noChangeArrowheads="1"/>
            </p:cNvSpPr>
            <p:nvPr/>
          </p:nvSpPr>
          <p:spPr bwMode="auto">
            <a:xfrm>
              <a:off x="5383027" y="3343839"/>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02" name="Oval 127"/>
            <p:cNvSpPr>
              <a:spLocks noChangeArrowheads="1"/>
            </p:cNvSpPr>
            <p:nvPr/>
          </p:nvSpPr>
          <p:spPr bwMode="auto">
            <a:xfrm>
              <a:off x="4903653" y="361637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03" name="Oval 128"/>
            <p:cNvSpPr>
              <a:spLocks noChangeArrowheads="1"/>
            </p:cNvSpPr>
            <p:nvPr/>
          </p:nvSpPr>
          <p:spPr bwMode="auto">
            <a:xfrm>
              <a:off x="5623527" y="295354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04" name="Oval 129"/>
            <p:cNvSpPr>
              <a:spLocks noChangeArrowheads="1"/>
            </p:cNvSpPr>
            <p:nvPr/>
          </p:nvSpPr>
          <p:spPr bwMode="auto">
            <a:xfrm>
              <a:off x="6106153" y="244043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05" name="Oval 130"/>
            <p:cNvSpPr>
              <a:spLocks noChangeArrowheads="1"/>
            </p:cNvSpPr>
            <p:nvPr/>
          </p:nvSpPr>
          <p:spPr bwMode="auto">
            <a:xfrm>
              <a:off x="6795153" y="214771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06" name="Oval 131"/>
            <p:cNvSpPr>
              <a:spLocks noChangeArrowheads="1"/>
            </p:cNvSpPr>
            <p:nvPr/>
          </p:nvSpPr>
          <p:spPr bwMode="auto">
            <a:xfrm>
              <a:off x="6335277" y="2334451"/>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07" name="Oval 132"/>
            <p:cNvSpPr>
              <a:spLocks noChangeArrowheads="1"/>
            </p:cNvSpPr>
            <p:nvPr/>
          </p:nvSpPr>
          <p:spPr bwMode="auto">
            <a:xfrm>
              <a:off x="6569277" y="2238560"/>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08" name="Line 147"/>
            <p:cNvSpPr>
              <a:spLocks noChangeShapeType="1"/>
            </p:cNvSpPr>
            <p:nvPr/>
          </p:nvSpPr>
          <p:spPr bwMode="auto">
            <a:xfrm rot="10800000">
              <a:off x="2016028" y="2595210"/>
              <a:ext cx="4134000" cy="0"/>
            </a:xfrm>
            <a:prstGeom prst="line"/>
            <a:noFill/>
            <a:ln w="19050">
              <a:solidFill>
                <a:srgbClr val="000000"/>
              </a:solidFill>
              <a:prstDash val="dash"/>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27" name="直接连接符 115"/>
            <p:cNvCxnSpPr>
              <a:cxnSpLocks noChangeShapeType="1"/>
            </p:cNvCxnSpPr>
            <p:nvPr/>
          </p:nvCxnSpPr>
          <p:spPr bwMode="auto">
            <a:xfrm>
              <a:off x="4728153" y="1375532"/>
              <a:ext cx="234000" cy="2266077"/>
            </a:xfrm>
            <a:prstGeom prst="line"/>
            <a:noFill/>
            <a:ln w="28575" algn="ctr">
              <a:solidFill>
                <a:srgbClr val="0000FF"/>
              </a:solidFill>
              <a:round/>
            </a:ln>
          </p:spPr>
        </p:cxnSp>
        <p:sp>
          <p:nvSpPr>
            <p:cNvPr id="1053209" name="Rectangle 161"/>
            <p:cNvSpPr>
              <a:spLocks noChangeArrowheads="1"/>
            </p:cNvSpPr>
            <p:nvPr/>
          </p:nvSpPr>
          <p:spPr bwMode="auto">
            <a:xfrm>
              <a:off x="2555757" y="1801158"/>
              <a:ext cx="442000" cy="368426"/>
            </a:xfrm>
            <a:prstGeom prst="rect"/>
            <a:no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sp>
          <p:nvSpPr>
            <p:cNvPr id="1053210" name="Oval 129"/>
            <p:cNvSpPr>
              <a:spLocks noChangeArrowheads="1"/>
            </p:cNvSpPr>
            <p:nvPr/>
          </p:nvSpPr>
          <p:spPr bwMode="auto">
            <a:xfrm>
              <a:off x="5868903" y="2549787"/>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11"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12" name="Rectangle 161"/>
            <p:cNvSpPr>
              <a:spLocks noChangeArrowheads="1"/>
            </p:cNvSpPr>
            <p:nvPr/>
          </p:nvSpPr>
          <p:spPr bwMode="auto">
            <a:xfrm>
              <a:off x="4545899" y="1021117"/>
              <a:ext cx="367250" cy="306181"/>
            </a:xfrm>
            <a:prstGeom prst="rect"/>
            <a:solidFill>
              <a:srgbClr val="FFFFFF"/>
            </a:solidFill>
            <a:ln>
              <a:noFill/>
            </a:ln>
          </p:spPr>
          <p:txBody>
            <a:bodyPr anchor="ctr" wrap="none"/>
            <a:p>
              <a:pPr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smtClean="0">
                  <a:ln>
                    <a:noFill/>
                  </a:ln>
                  <a:solidFill>
                    <a:sysClr lastClr="000000" val="windowText"/>
                  </a:solidFill>
                  <a:effectLst/>
                  <a:uLnTx/>
                  <a:uFillTx/>
                  <a:sym typeface="Wingdings" panose="05000000000000000000" pitchFamily="2" charset="2"/>
                </a:rPr>
                <a:t></a:t>
              </a:r>
              <a:endParaRPr altLang="en-US" baseline="0" b="1" cap="none" dirty="0" sz="2800" i="0" kern="0" kumimoji="0" lang="zh-CN" noProof="0" normalizeH="0" spc="0" strike="noStrike" u="none" smtClean="0">
                <a:ln>
                  <a:noFill/>
                </a:ln>
                <a:solidFill>
                  <a:sysClr lastClr="000000" val="windowText"/>
                </a:solidFill>
                <a:effectLst/>
                <a:uLnTx/>
                <a:uFillTx/>
              </a:endParaRPr>
            </a:p>
          </p:txBody>
        </p:sp>
        <p:cxnSp>
          <p:nvCxnSpPr>
            <p:cNvPr id="3145828" name="直接连接符 119"/>
            <p:cNvCxnSpPr>
              <a:cxnSpLocks noChangeShapeType="1"/>
            </p:cNvCxnSpPr>
            <p:nvPr/>
          </p:nvCxnSpPr>
          <p:spPr bwMode="auto">
            <a:xfrm flipH="1">
              <a:off x="7064902" y="3022518"/>
              <a:ext cx="1624" cy="694795"/>
            </a:xfrm>
            <a:prstGeom prst="line"/>
            <a:noFill/>
            <a:ln w="19050" algn="ctr">
              <a:solidFill>
                <a:srgbClr val="000000"/>
              </a:solidFill>
              <a:prstDash val="dash"/>
              <a:round/>
            </a:ln>
          </p:spPr>
        </p:cxnSp>
        <p:cxnSp>
          <p:nvCxnSpPr>
            <p:cNvPr id="3145829" name="直接连接符 121"/>
            <p:cNvCxnSpPr>
              <a:cxnSpLocks noChangeShapeType="1"/>
            </p:cNvCxnSpPr>
            <p:nvPr/>
          </p:nvCxnSpPr>
          <p:spPr bwMode="auto">
            <a:xfrm>
              <a:off x="2032278" y="3005695"/>
              <a:ext cx="5676125" cy="0"/>
            </a:xfrm>
            <a:prstGeom prst="line"/>
            <a:noFill/>
            <a:ln w="19050" algn="ctr">
              <a:solidFill>
                <a:srgbClr val="000000"/>
              </a:solidFill>
              <a:prstDash val="dash"/>
              <a:round/>
            </a:ln>
          </p:spPr>
        </p:cxnSp>
        <p:sp>
          <p:nvSpPr>
            <p:cNvPr id="1053213" name="Oval 130"/>
            <p:cNvSpPr>
              <a:spLocks noChangeArrowheads="1"/>
            </p:cNvSpPr>
            <p:nvPr/>
          </p:nvSpPr>
          <p:spPr bwMode="auto">
            <a:xfrm>
              <a:off x="7021027" y="2961955"/>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14" name="Line 24"/>
            <p:cNvSpPr>
              <a:spLocks noChangeShapeType="1"/>
            </p:cNvSpPr>
            <p:nvPr/>
          </p:nvSpPr>
          <p:spPr bwMode="auto">
            <a:xfrm>
              <a:off x="7532902" y="3639926"/>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15" name="Line 22"/>
            <p:cNvSpPr>
              <a:spLocks noChangeShapeType="1"/>
            </p:cNvSpPr>
            <p:nvPr/>
          </p:nvSpPr>
          <p:spPr bwMode="auto">
            <a:xfrm>
              <a:off x="7295652" y="3644974"/>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16" name="Text Box 87"/>
            <p:cNvSpPr txBox="1">
              <a:spLocks noChangeArrowheads="1"/>
            </p:cNvSpPr>
            <p:nvPr/>
          </p:nvSpPr>
          <p:spPr bwMode="auto">
            <a:xfrm>
              <a:off x="7311902" y="3754324"/>
              <a:ext cx="44114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24</a:t>
              </a:r>
              <a:endParaRPr altLang="zh-CN" baseline="0" b="1" cap="none"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217" name="Line 22"/>
            <p:cNvSpPr>
              <a:spLocks noChangeShapeType="1"/>
            </p:cNvSpPr>
            <p:nvPr/>
          </p:nvSpPr>
          <p:spPr bwMode="auto">
            <a:xfrm>
              <a:off x="7776652" y="3653385"/>
              <a:ext cx="0" cy="161502"/>
            </a:xfrm>
            <a:prstGeom prst="line"/>
            <a:noFill/>
            <a:ln w="9525">
              <a:solidFill>
                <a:srgbClr val="000000"/>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30" name="直接连接符 134"/>
            <p:cNvCxnSpPr>
              <a:cxnSpLocks noChangeShapeType="1"/>
              <a:stCxn id="1053211" idx="4"/>
              <a:endCxn id="1053213" idx="3"/>
            </p:cNvCxnSpPr>
            <p:nvPr/>
          </p:nvCxnSpPr>
          <p:spPr bwMode="auto">
            <a:xfrm>
              <a:off x="6856903" y="2181361"/>
              <a:ext cx="204750" cy="832745"/>
            </a:xfrm>
            <a:prstGeom prst="line"/>
            <a:noFill/>
            <a:ln w="28575" algn="ctr">
              <a:solidFill>
                <a:srgbClr val="0000FF"/>
              </a:solidFill>
              <a:round/>
            </a:ln>
          </p:spPr>
        </p:cxnSp>
        <p:sp>
          <p:nvSpPr>
            <p:cNvPr id="1053218" name="Text Box 206"/>
            <p:cNvSpPr txBox="1">
              <a:spLocks noChangeArrowheads="1"/>
            </p:cNvSpPr>
            <p:nvPr/>
          </p:nvSpPr>
          <p:spPr bwMode="auto">
            <a:xfrm rot="20070649">
              <a:off x="5809549" y="2010746"/>
              <a:ext cx="1114408" cy="369332"/>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dirty="0" sz="1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219" name="Text Box 206"/>
            <p:cNvSpPr txBox="1">
              <a:spLocks noChangeArrowheads="1"/>
            </p:cNvSpPr>
            <p:nvPr/>
          </p:nvSpPr>
          <p:spPr bwMode="auto">
            <a:xfrm rot="20205303">
              <a:off x="2990278" y="1471566"/>
              <a:ext cx="1216999"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拥塞避免</a:t>
              </a:r>
              <a:endParaRPr altLang="en-US" baseline="0" b="1" cap="none" sz="20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220" name="TextBox 147"/>
            <p:cNvSpPr txBox="1">
              <a:spLocks noChangeArrowheads="1"/>
            </p:cNvSpPr>
            <p:nvPr/>
          </p:nvSpPr>
          <p:spPr bwMode="auto">
            <a:xfrm>
              <a:off x="5542277" y="2191455"/>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221" name="矩形 150"/>
            <p:cNvSpPr>
              <a:spLocks noChangeArrowheads="1"/>
            </p:cNvSpPr>
            <p:nvPr/>
          </p:nvSpPr>
          <p:spPr bwMode="auto">
            <a:xfrm>
              <a:off x="2298778" y="3596186"/>
              <a:ext cx="2575625" cy="126174"/>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22" name="TextBox 148"/>
            <p:cNvSpPr txBox="1">
              <a:spLocks noChangeArrowheads="1"/>
            </p:cNvSpPr>
            <p:nvPr/>
          </p:nvSpPr>
          <p:spPr bwMode="auto">
            <a:xfrm>
              <a:off x="6720403" y="176582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223" name="矩形 151"/>
            <p:cNvSpPr>
              <a:spLocks noChangeArrowheads="1"/>
            </p:cNvSpPr>
            <p:nvPr/>
          </p:nvSpPr>
          <p:spPr bwMode="auto">
            <a:xfrm>
              <a:off x="7237152" y="3596186"/>
              <a:ext cx="607750" cy="114397"/>
            </a:xfrm>
            <a:prstGeom prst="rect"/>
            <a:solidFill>
              <a:srgbClr val="FFFFFF"/>
            </a:solidFill>
            <a:ln>
              <a:noFill/>
            </a:ln>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31" name="直接连接符 153"/>
            <p:cNvCxnSpPr>
              <a:cxnSpLocks noChangeShapeType="1"/>
            </p:cNvCxnSpPr>
            <p:nvPr/>
          </p:nvCxnSpPr>
          <p:spPr bwMode="auto">
            <a:xfrm flipV="1">
              <a:off x="5903027" y="2630538"/>
              <a:ext cx="11376" cy="1043034"/>
            </a:xfrm>
            <a:prstGeom prst="line"/>
            <a:noFill/>
            <a:ln w="19050" algn="ctr">
              <a:solidFill>
                <a:srgbClr val="000000"/>
              </a:solidFill>
              <a:prstDash val="dash"/>
              <a:round/>
            </a:ln>
          </p:spPr>
        </p:cxnSp>
        <p:cxnSp>
          <p:nvCxnSpPr>
            <p:cNvPr id="3145832" name="直接连接符 157"/>
            <p:cNvCxnSpPr>
              <a:cxnSpLocks noChangeShapeType="1"/>
            </p:cNvCxnSpPr>
            <p:nvPr/>
          </p:nvCxnSpPr>
          <p:spPr bwMode="auto">
            <a:xfrm flipV="1">
              <a:off x="6832527" y="2253700"/>
              <a:ext cx="11376" cy="1520811"/>
            </a:xfrm>
            <a:prstGeom prst="line"/>
            <a:noFill/>
            <a:ln w="19050" algn="ctr">
              <a:solidFill>
                <a:srgbClr val="000000"/>
              </a:solidFill>
              <a:prstDash val="dash"/>
              <a:round/>
            </a:ln>
          </p:spPr>
        </p:cxnSp>
        <p:cxnSp>
          <p:nvCxnSpPr>
            <p:cNvPr id="3145833" name="直接连接符 141"/>
            <p:cNvCxnSpPr>
              <a:cxnSpLocks noChangeShapeType="1"/>
            </p:cNvCxnSpPr>
            <p:nvPr/>
          </p:nvCxnSpPr>
          <p:spPr bwMode="auto">
            <a:xfrm flipV="1">
              <a:off x="7001527" y="2475765"/>
              <a:ext cx="1248000" cy="560211"/>
            </a:xfrm>
            <a:prstGeom prst="line"/>
            <a:noFill/>
            <a:ln w="28575" algn="ctr">
              <a:solidFill>
                <a:srgbClr val="0000FF"/>
              </a:solidFill>
              <a:round/>
            </a:ln>
          </p:spPr>
        </p:cxnSp>
        <p:sp>
          <p:nvSpPr>
            <p:cNvPr id="1053224" name="Oval 202"/>
            <p:cNvSpPr>
              <a:spLocks noChangeArrowheads="1"/>
            </p:cNvSpPr>
            <p:nvPr/>
          </p:nvSpPr>
          <p:spPr bwMode="auto">
            <a:xfrm>
              <a:off x="7724652" y="2655773"/>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25" name="Oval 130"/>
            <p:cNvSpPr>
              <a:spLocks noChangeArrowheads="1"/>
            </p:cNvSpPr>
            <p:nvPr/>
          </p:nvSpPr>
          <p:spPr bwMode="auto">
            <a:xfrm>
              <a:off x="7251777" y="2855968"/>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26" name="Oval 130"/>
            <p:cNvSpPr>
              <a:spLocks noChangeArrowheads="1"/>
            </p:cNvSpPr>
            <p:nvPr/>
          </p:nvSpPr>
          <p:spPr bwMode="auto">
            <a:xfrm>
              <a:off x="7490652" y="2758394"/>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27" name="TextBox 149"/>
            <p:cNvSpPr txBox="1">
              <a:spLocks noChangeArrowheads="1"/>
            </p:cNvSpPr>
            <p:nvPr/>
          </p:nvSpPr>
          <p:spPr bwMode="auto">
            <a:xfrm>
              <a:off x="6795153" y="2987189"/>
              <a:ext cx="505267" cy="52322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sym typeface="Wingdings" panose="05000000000000000000" pitchFamily="2" charset="2"/>
                </a:rPr>
                <a:t></a:t>
              </a:r>
              <a:endParaRPr altLang="en-US" baseline="0" b="1" cap="none" dirty="0" sz="2800" i="0" kern="0" kumimoji="1" lang="zh-CN"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3228" name="Oval 202"/>
            <p:cNvSpPr>
              <a:spLocks noChangeArrowheads="1"/>
            </p:cNvSpPr>
            <p:nvPr/>
          </p:nvSpPr>
          <p:spPr bwMode="auto">
            <a:xfrm>
              <a:off x="7966777" y="2531282"/>
              <a:ext cx="91000" cy="94210"/>
            </a:xfrm>
            <a:prstGeom prst="ellipse"/>
            <a:solidFill>
              <a:srgbClr val="0000FF"/>
            </a:solidFill>
            <a:ln w="9525">
              <a:solidFill>
                <a:srgbClr val="0000FF"/>
              </a:solidFill>
              <a:roun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cxnSp>
          <p:nvCxnSpPr>
            <p:cNvPr id="3145834" name="直接连接符 117"/>
            <p:cNvCxnSpPr>
              <a:cxnSpLocks noChangeShapeType="1"/>
            </p:cNvCxnSpPr>
            <p:nvPr/>
          </p:nvCxnSpPr>
          <p:spPr bwMode="auto">
            <a:xfrm flipH="1">
              <a:off x="4726527" y="1506753"/>
              <a:ext cx="4876" cy="2200466"/>
            </a:xfrm>
            <a:prstGeom prst="line"/>
            <a:noFill/>
            <a:ln w="19050" algn="ctr">
              <a:solidFill>
                <a:srgbClr val="000000"/>
              </a:solidFill>
              <a:prstDash val="dash"/>
              <a:round/>
            </a:ln>
          </p:spPr>
        </p:cxnSp>
        <p:cxnSp>
          <p:nvCxnSpPr>
            <p:cNvPr id="3145835" name="直接连接符 119"/>
            <p:cNvCxnSpPr>
              <a:cxnSpLocks noChangeShapeType="1"/>
            </p:cNvCxnSpPr>
            <p:nvPr/>
          </p:nvCxnSpPr>
          <p:spPr bwMode="auto">
            <a:xfrm>
              <a:off x="2854527" y="2309217"/>
              <a:ext cx="0" cy="1384543"/>
            </a:xfrm>
            <a:prstGeom prst="line"/>
            <a:noFill/>
            <a:ln w="19050" algn="ctr">
              <a:solidFill>
                <a:srgbClr val="000000"/>
              </a:solidFill>
              <a:prstDash val="dash"/>
              <a:round/>
            </a:ln>
          </p:spPr>
        </p:cxnSp>
        <p:sp>
          <p:nvSpPr>
            <p:cNvPr id="1053229" name="Text Box 91"/>
            <p:cNvSpPr txBox="1">
              <a:spLocks noChangeArrowheads="1"/>
            </p:cNvSpPr>
            <p:nvPr/>
          </p:nvSpPr>
          <p:spPr bwMode="auto">
            <a:xfrm>
              <a:off x="1647153" y="3187385"/>
              <a:ext cx="312906" cy="400110"/>
            </a:xfrm>
            <a:prstGeom prst="rect"/>
            <a:noFill/>
            <a:ln>
              <a:noFill/>
            </a:ln>
          </p:spPr>
          <p:txBody>
            <a:bodyPr wrap="none">
              <a:spAutoFit/>
            </a:bodyPr>
            <a:lstStyle>
              <a:lvl1pPr eaLnBrk="0" hangingPunct="0">
                <a:defRPr sz="2400" kumimoji="1">
                  <a:solidFill>
                    <a:schemeClr val="tx1"/>
                  </a:solidFill>
                  <a:latin typeface="Times New Roman" panose="02020603050405020304" pitchFamily="18" charset="0"/>
                  <a:ea typeface="宋体" panose="02010600030101010101" pitchFamily="2" charset="-122"/>
                </a:defRPr>
              </a:lvl1pPr>
              <a:lvl2pPr eaLnBrk="0" hangingPunct="0" indent="-285750" marL="742950">
                <a:defRPr sz="2400" kumimoji="1">
                  <a:solidFill>
                    <a:schemeClr val="tx1"/>
                  </a:solidFill>
                  <a:latin typeface="Times New Roman" panose="02020603050405020304" pitchFamily="18" charset="0"/>
                  <a:ea typeface="宋体" panose="02010600030101010101" pitchFamily="2" charset="-122"/>
                </a:defRPr>
              </a:lvl2pPr>
              <a:lvl3pPr eaLnBrk="0" hangingPunct="0" indent="-228600" marL="1143000">
                <a:defRPr sz="2400" kumimoji="1">
                  <a:solidFill>
                    <a:schemeClr val="tx1"/>
                  </a:solidFill>
                  <a:latin typeface="Times New Roman" panose="02020603050405020304" pitchFamily="18" charset="0"/>
                  <a:ea typeface="宋体" panose="02010600030101010101" pitchFamily="2" charset="-122"/>
                </a:defRPr>
              </a:lvl3pPr>
              <a:lvl4pPr eaLnBrk="0" hangingPunct="0" indent="-228600" marL="1600200">
                <a:defRPr sz="2400" kumimoji="1">
                  <a:solidFill>
                    <a:schemeClr val="tx1"/>
                  </a:solidFill>
                  <a:latin typeface="Times New Roman" panose="02020603050405020304" pitchFamily="18" charset="0"/>
                  <a:ea typeface="宋体" panose="02010600030101010101" pitchFamily="2" charset="-122"/>
                </a:defRPr>
              </a:lvl4pPr>
              <a:lvl5pPr eaLnBrk="0" hangingPunct="0" indent="-228600" marL="2057400">
                <a:defRPr sz="2400" kumimoji="1">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imes New Roman" panose="02020603050405020304" pitchFamily="18"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rPr>
                <a:t>4</a:t>
              </a:r>
              <a:endParaRPr altLang="zh-CN" baseline="0" b="1" cap="none" dirty="0" sz="2000" i="0" kern="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53230" name="Line 167"/>
          <p:cNvSpPr>
            <a:spLocks noChangeShapeType="1"/>
          </p:cNvSpPr>
          <p:nvPr/>
        </p:nvSpPr>
        <p:spPr bwMode="auto">
          <a:xfrm>
            <a:off x="6609184" y="2774554"/>
            <a:ext cx="399947" cy="222398"/>
          </a:xfrm>
          <a:prstGeom prst="line"/>
          <a:noFill/>
          <a:ln w="76200">
            <a:solidFill>
              <a:srgbClr val="FF0000">
                <a:alpha val="80000"/>
              </a:srgbClr>
            </a:solidFill>
            <a:round/>
            <a:headEnd type="none"/>
            <a:tailEnd type="triangle" w="med" len="med"/>
          </a:ln>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smtClean="0">
              <a:ln>
                <a:noFill/>
              </a:ln>
              <a:solidFill>
                <a:sysClr lastClr="000000" val="windowText"/>
              </a:solidFill>
              <a:effectLst/>
              <a:uLnTx/>
              <a:uFillTx/>
            </a:endParaRPr>
          </a:p>
        </p:txBody>
      </p:sp>
      <p:sp>
        <p:nvSpPr>
          <p:cNvPr id="1053231" name="Text Box 101"/>
          <p:cNvSpPr txBox="1">
            <a:spLocks noChangeArrowheads="1"/>
          </p:cNvSpPr>
          <p:nvPr/>
        </p:nvSpPr>
        <p:spPr bwMode="auto">
          <a:xfrm>
            <a:off x="842392" y="4293096"/>
            <a:ext cx="8655010" cy="2246769"/>
          </a:xfrm>
          <a:prstGeom prst="rect"/>
          <a:noFill/>
          <a:ln>
            <a:noFill/>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zh-CN" dirty="0" sz="2800" kumimoji="0" lang="zh-CN" smtClean="0">
                <a:solidFill>
                  <a:srgbClr val="000099"/>
                </a:solidFill>
                <a:latin typeface="Arial" panose="020B0604020202020204" pitchFamily="34" charset="0"/>
                <a:ea typeface="黑体" panose="02010609060101010101" pitchFamily="2" charset="-122"/>
              </a:rPr>
              <a:t>因此</a:t>
            </a:r>
            <a:r>
              <a:rPr altLang="zh-CN" dirty="0" sz="2800" kumimoji="0" lang="zh-CN">
                <a:solidFill>
                  <a:srgbClr val="000099"/>
                </a:solidFill>
                <a:latin typeface="Arial" panose="020B0604020202020204" pitchFamily="34" charset="0"/>
                <a:ea typeface="黑体" panose="02010609060101010101" pitchFamily="2" charset="-122"/>
              </a:rPr>
              <a:t>，在图的点</a:t>
            </a:r>
            <a:r>
              <a:rPr altLang="zh-CN" dirty="0" sz="2800" kumimoji="0" lang="en-US">
                <a:solidFill>
                  <a:srgbClr val="000099"/>
                </a:solidFill>
                <a:latin typeface="Arial" panose="020B0604020202020204" pitchFamily="34" charset="0"/>
                <a:ea typeface="黑体" panose="02010609060101010101" pitchFamily="2" charset="-122"/>
                <a:sym typeface="Wingdings" panose="05000000000000000000"/>
              </a:rPr>
              <a:t></a:t>
            </a:r>
            <a:r>
              <a:rPr altLang="zh-CN" dirty="0" sz="2800" kumimoji="0" lang="zh-CN">
                <a:solidFill>
                  <a:srgbClr val="000099"/>
                </a:solidFill>
                <a:latin typeface="Arial" panose="020B0604020202020204" pitchFamily="34" charset="0"/>
                <a:ea typeface="黑体" panose="02010609060101010101" pitchFamily="2" charset="-122"/>
              </a:rPr>
              <a:t>，发送方知道现在只是丢失了个别的报文段。于是</a:t>
            </a:r>
            <a:r>
              <a:rPr altLang="zh-CN" dirty="0" sz="2800" kumimoji="0" lang="zh-CN">
                <a:solidFill>
                  <a:srgbClr val="FF0000"/>
                </a:solidFill>
                <a:latin typeface="Arial" panose="020B0604020202020204" pitchFamily="34" charset="0"/>
                <a:ea typeface="黑体" panose="02010609060101010101" pitchFamily="2" charset="-122"/>
              </a:rPr>
              <a:t>不启动慢开始，而是执行快恢复算法。</a:t>
            </a:r>
            <a:r>
              <a:rPr altLang="zh-CN" dirty="0" sz="2800" kumimoji="0" lang="zh-CN">
                <a:solidFill>
                  <a:srgbClr val="000099"/>
                </a:solidFill>
                <a:latin typeface="Arial" panose="020B0604020202020204" pitchFamily="34" charset="0"/>
                <a:ea typeface="黑体" panose="02010609060101010101" pitchFamily="2" charset="-122"/>
              </a:rPr>
              <a:t>这时，发送方调整门限值</a:t>
            </a:r>
            <a:r>
              <a:rPr altLang="zh-CN" dirty="0" sz="2800" kumimoji="0" lang="en-US" err="1">
                <a:solidFill>
                  <a:srgbClr val="000099"/>
                </a:solidFill>
                <a:latin typeface="Arial" panose="020B0604020202020204" pitchFamily="34" charset="0"/>
                <a:ea typeface="黑体" panose="02010609060101010101" pitchFamily="2" charset="-122"/>
              </a:rPr>
              <a:t>ssthresh</a:t>
            </a:r>
            <a:r>
              <a:rPr altLang="zh-CN" dirty="0" sz="2800" kumimoji="0" lang="en-US">
                <a:solidFill>
                  <a:srgbClr val="000099"/>
                </a:solidFill>
                <a:latin typeface="Arial" panose="020B0604020202020204" pitchFamily="34" charset="0"/>
                <a:ea typeface="黑体" panose="02010609060101010101" pitchFamily="2" charset="-122"/>
              </a:rPr>
              <a:t> = </a:t>
            </a:r>
            <a:r>
              <a:rPr altLang="zh-CN" dirty="0" sz="2800" kumimoji="0" lang="en-US" err="1">
                <a:solidFill>
                  <a:srgbClr val="000099"/>
                </a:solidFill>
                <a:latin typeface="Arial" panose="020B0604020202020204" pitchFamily="34" charset="0"/>
                <a:ea typeface="黑体" panose="02010609060101010101" pitchFamily="2" charset="-122"/>
              </a:rPr>
              <a:t>cwnd</a:t>
            </a:r>
            <a:r>
              <a:rPr altLang="zh-CN" dirty="0" sz="2800" kumimoji="0" lang="en-US">
                <a:solidFill>
                  <a:srgbClr val="000099"/>
                </a:solidFill>
                <a:latin typeface="Arial" panose="020B0604020202020204" pitchFamily="34" charset="0"/>
                <a:ea typeface="黑体" panose="02010609060101010101" pitchFamily="2" charset="-122"/>
              </a:rPr>
              <a:t> / 2 = 8</a:t>
            </a:r>
            <a:r>
              <a:rPr altLang="zh-CN" dirty="0" sz="2800" kumimoji="0" lang="zh-CN">
                <a:solidFill>
                  <a:srgbClr val="000099"/>
                </a:solidFill>
                <a:latin typeface="Arial" panose="020B0604020202020204" pitchFamily="34" charset="0"/>
                <a:ea typeface="黑体" panose="02010609060101010101" pitchFamily="2" charset="-122"/>
              </a:rPr>
              <a:t>，同时设置拥塞窗口</a:t>
            </a:r>
            <a:r>
              <a:rPr altLang="zh-CN" dirty="0" sz="2800" kumimoji="0" lang="en-US" err="1">
                <a:solidFill>
                  <a:srgbClr val="000099"/>
                </a:solidFill>
                <a:latin typeface="Arial" panose="020B0604020202020204" pitchFamily="34" charset="0"/>
                <a:ea typeface="黑体" panose="02010609060101010101" pitchFamily="2" charset="-122"/>
              </a:rPr>
              <a:t>cwnd</a:t>
            </a:r>
            <a:r>
              <a:rPr altLang="zh-CN" dirty="0" sz="2800" kumimoji="0" lang="en-US">
                <a:solidFill>
                  <a:srgbClr val="000099"/>
                </a:solidFill>
                <a:latin typeface="Arial" panose="020B0604020202020204" pitchFamily="34" charset="0"/>
                <a:ea typeface="黑体" panose="02010609060101010101" pitchFamily="2" charset="-122"/>
              </a:rPr>
              <a:t> = </a:t>
            </a:r>
            <a:r>
              <a:rPr altLang="zh-CN" dirty="0" sz="2800" kumimoji="0" lang="en-US" err="1">
                <a:solidFill>
                  <a:srgbClr val="000099"/>
                </a:solidFill>
                <a:latin typeface="Arial" panose="020B0604020202020204" pitchFamily="34" charset="0"/>
                <a:ea typeface="黑体" panose="02010609060101010101" pitchFamily="2" charset="-122"/>
              </a:rPr>
              <a:t>ssthresh</a:t>
            </a:r>
            <a:r>
              <a:rPr altLang="zh-CN" dirty="0" sz="2800" kumimoji="0" lang="en-US">
                <a:solidFill>
                  <a:srgbClr val="000099"/>
                </a:solidFill>
                <a:latin typeface="Arial" panose="020B0604020202020204" pitchFamily="34" charset="0"/>
                <a:ea typeface="黑体" panose="02010609060101010101" pitchFamily="2" charset="-122"/>
              </a:rPr>
              <a:t> = 8</a:t>
            </a:r>
            <a:r>
              <a:rPr altLang="zh-CN" dirty="0" sz="2800" kumimoji="0" lang="zh-CN">
                <a:solidFill>
                  <a:srgbClr val="000099"/>
                </a:solidFill>
                <a:latin typeface="Arial" panose="020B0604020202020204" pitchFamily="34" charset="0"/>
                <a:ea typeface="黑体" panose="02010609060101010101" pitchFamily="2" charset="-122"/>
              </a:rPr>
              <a:t>（见</a:t>
            </a:r>
            <a:r>
              <a:rPr altLang="zh-CN" dirty="0" sz="2800" kumimoji="0" lang="zh-CN" smtClean="0">
                <a:solidFill>
                  <a:srgbClr val="000099"/>
                </a:solidFill>
                <a:latin typeface="Arial" panose="020B0604020202020204" pitchFamily="34" charset="0"/>
                <a:ea typeface="黑体" panose="02010609060101010101" pitchFamily="2" charset="-122"/>
              </a:rPr>
              <a:t>图中</a:t>
            </a:r>
            <a:r>
              <a:rPr altLang="zh-CN" dirty="0" sz="2800" kumimoji="0" lang="zh-CN">
                <a:solidFill>
                  <a:srgbClr val="000099"/>
                </a:solidFill>
                <a:latin typeface="Arial" panose="020B0604020202020204" pitchFamily="34" charset="0"/>
                <a:ea typeface="黑体" panose="02010609060101010101" pitchFamily="2" charset="-122"/>
              </a:rPr>
              <a:t>的点</a:t>
            </a:r>
            <a:r>
              <a:rPr altLang="zh-CN" dirty="0" sz="2800" kumimoji="0" lang="en-US">
                <a:solidFill>
                  <a:srgbClr val="000099"/>
                </a:solidFill>
                <a:latin typeface="Arial" panose="020B0604020202020204" pitchFamily="34" charset="0"/>
                <a:ea typeface="黑体" panose="02010609060101010101" pitchFamily="2" charset="-122"/>
                <a:sym typeface="Wingdings" panose="05000000000000000000"/>
              </a:rPr>
              <a:t></a:t>
            </a:r>
            <a:r>
              <a:rPr altLang="zh-CN" dirty="0" sz="2800" kumimoji="0" lang="zh-CN">
                <a:solidFill>
                  <a:srgbClr val="000099"/>
                </a:solidFill>
                <a:latin typeface="Arial" panose="020B0604020202020204" pitchFamily="34" charset="0"/>
                <a:ea typeface="黑体" panose="02010609060101010101" pitchFamily="2" charset="-122"/>
              </a:rPr>
              <a:t>），并开始执行拥塞避免</a:t>
            </a:r>
            <a:r>
              <a:rPr altLang="zh-CN" dirty="0" sz="2800" kumimoji="0" lang="zh-CN" smtClean="0">
                <a:solidFill>
                  <a:srgbClr val="000099"/>
                </a:solidFill>
                <a:latin typeface="Arial" panose="020B0604020202020204" pitchFamily="34" charset="0"/>
                <a:ea typeface="黑体" panose="02010609060101010101" pitchFamily="2" charset="-122"/>
              </a:rPr>
              <a:t>算法。</a:t>
            </a:r>
            <a:endParaRPr altLang="zh-CN" dirty="0" sz="2800" kumimoji="0" lang="en-US">
              <a:solidFill>
                <a:srgbClr val="000099"/>
              </a:solidFill>
              <a:latin typeface="Arial" panose="020B0604020202020204" pitchFamily="34" charset="0"/>
              <a:ea typeface="黑体" panose="02010609060101010101" pitchFamily="2"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661" name=""/>
        <p:cNvGrpSpPr/>
        <p:nvPr/>
      </p:nvGrpSpPr>
      <p:grpSpPr>
        <a:xfrm>
          <a:off x="0" y="0"/>
          <a:ext cx="0" cy="0"/>
          <a:chOff x="0" y="0"/>
          <a:chExt cx="0" cy="0"/>
        </a:xfrm>
      </p:grpSpPr>
      <p:sp>
        <p:nvSpPr>
          <p:cNvPr id="1053235" name="标题 1"/>
          <p:cNvSpPr>
            <a:spLocks noGrp="1"/>
          </p:cNvSpPr>
          <p:nvPr>
            <p:ph type="title"/>
          </p:nvPr>
        </p:nvSpPr>
        <p:spPr/>
        <p:txBody>
          <a:bodyPr/>
          <a:p>
            <a:pPr algn="ctr"/>
            <a:r>
              <a:rPr altLang="en-US" dirty="0" lang="zh-CN"/>
              <a:t>加法</a:t>
            </a:r>
            <a:r>
              <a:rPr altLang="en-US" dirty="0" lang="zh-CN" smtClean="0"/>
              <a:t>增大，</a:t>
            </a:r>
            <a:r>
              <a:rPr altLang="en-US" dirty="0" lang="zh-CN"/>
              <a:t>乘法</a:t>
            </a:r>
            <a:r>
              <a:rPr altLang="en-US" dirty="0" lang="zh-CN" smtClean="0"/>
              <a:t>减小 </a:t>
            </a:r>
            <a:r>
              <a:rPr altLang="zh-CN" dirty="0" lang="en-US" smtClean="0"/>
              <a:t>(AIMD)</a:t>
            </a:r>
            <a:endParaRPr altLang="en-US" dirty="0" lang="zh-CN"/>
          </a:p>
        </p:txBody>
      </p:sp>
      <p:sp>
        <p:nvSpPr>
          <p:cNvPr id="1053236" name="内容占位符 2"/>
          <p:cNvSpPr>
            <a:spLocks noGrp="1"/>
          </p:cNvSpPr>
          <p:nvPr>
            <p:ph idx="1"/>
          </p:nvPr>
        </p:nvSpPr>
        <p:spPr/>
        <p:txBody>
          <a:bodyPr/>
          <a:p>
            <a:r>
              <a:rPr altLang="zh-CN" dirty="0" lang="zh-CN"/>
              <a:t>可以看出，在拥塞避免阶段，拥塞窗口是按照线性规律增大的。这常</a:t>
            </a:r>
            <a:r>
              <a:rPr altLang="zh-CN" dirty="0" lang="zh-CN" smtClean="0"/>
              <a:t>称为</a:t>
            </a:r>
            <a:r>
              <a:rPr altLang="en-US" dirty="0" lang="zh-CN" smtClean="0">
                <a:solidFill>
                  <a:srgbClr val="FF0000"/>
                </a:solidFill>
              </a:rPr>
              <a:t>“</a:t>
            </a:r>
            <a:r>
              <a:rPr altLang="zh-CN" dirty="0" lang="zh-CN" smtClean="0">
                <a:solidFill>
                  <a:srgbClr val="FF0000"/>
                </a:solidFill>
              </a:rPr>
              <a:t>加法增大</a:t>
            </a:r>
            <a:r>
              <a:rPr altLang="en-US" dirty="0" lang="zh-CN" smtClean="0">
                <a:solidFill>
                  <a:srgbClr val="FF0000"/>
                </a:solidFill>
              </a:rPr>
              <a:t>”</a:t>
            </a:r>
            <a:r>
              <a:rPr altLang="zh-CN" dirty="0" lang="en-US" smtClean="0">
                <a:solidFill>
                  <a:srgbClr val="FF0000"/>
                </a:solidFill>
              </a:rPr>
              <a:t> </a:t>
            </a:r>
            <a:r>
              <a:rPr altLang="zh-CN" dirty="0" lang="en-US" smtClean="0"/>
              <a:t>AI </a:t>
            </a:r>
            <a:r>
              <a:rPr altLang="zh-CN" dirty="0" lang="en-US"/>
              <a:t>(Additive Increase)</a:t>
            </a:r>
            <a:r>
              <a:rPr altLang="zh-CN" dirty="0" lang="zh-CN" smtClean="0"/>
              <a:t>。</a:t>
            </a:r>
            <a:endParaRPr altLang="zh-CN" dirty="0" lang="en-US" smtClean="0"/>
          </a:p>
          <a:p>
            <a:r>
              <a:rPr altLang="en-US" dirty="0" lang="zh-CN" smtClean="0"/>
              <a:t>当</a:t>
            </a:r>
            <a:r>
              <a:rPr altLang="zh-CN" dirty="0" lang="zh-CN" smtClean="0"/>
              <a:t>出现</a:t>
            </a:r>
            <a:r>
              <a:rPr altLang="zh-CN" dirty="0" lang="zh-CN"/>
              <a:t>超时或</a:t>
            </a:r>
            <a:r>
              <a:rPr altLang="zh-CN" dirty="0" lang="en-US"/>
              <a:t>3</a:t>
            </a:r>
            <a:r>
              <a:rPr altLang="zh-CN" dirty="0" lang="zh-CN"/>
              <a:t>个重复的</a:t>
            </a:r>
            <a:r>
              <a:rPr altLang="zh-CN" dirty="0" lang="zh-CN" smtClean="0"/>
              <a:t>确认</a:t>
            </a:r>
            <a:r>
              <a:rPr altLang="en-US" dirty="0" lang="zh-CN"/>
              <a:t>时</a:t>
            </a:r>
            <a:r>
              <a:rPr altLang="zh-CN" dirty="0" lang="zh-CN" smtClean="0"/>
              <a:t>，</a:t>
            </a:r>
            <a:r>
              <a:rPr altLang="zh-CN" dirty="0" lang="zh-CN"/>
              <a:t>就要把门限值设置为当前拥塞窗口值的一半，并大大减小拥塞窗口的数值。这常称为</a:t>
            </a:r>
            <a:r>
              <a:rPr altLang="zh-CN" dirty="0" lang="zh-CN">
                <a:solidFill>
                  <a:srgbClr val="FF0000"/>
                </a:solidFill>
              </a:rPr>
              <a:t>“乘法减小”</a:t>
            </a:r>
            <a:r>
              <a:rPr altLang="zh-CN" dirty="0" lang="en-US"/>
              <a:t>MD (Multiplicative Decrease)</a:t>
            </a:r>
            <a:r>
              <a:rPr altLang="zh-CN" dirty="0" lang="zh-CN" smtClean="0"/>
              <a:t>。</a:t>
            </a:r>
            <a:endParaRPr altLang="zh-CN" dirty="0" lang="en-US" smtClean="0"/>
          </a:p>
          <a:p>
            <a:r>
              <a:rPr altLang="zh-CN" dirty="0" lang="zh-CN" smtClean="0"/>
              <a:t>二者</a:t>
            </a:r>
            <a:r>
              <a:rPr altLang="zh-CN" dirty="0" lang="zh-CN"/>
              <a:t>合在一起就是所谓</a:t>
            </a:r>
            <a:r>
              <a:rPr altLang="zh-CN" dirty="0" lang="zh-CN" smtClean="0"/>
              <a:t>的</a:t>
            </a:r>
            <a:r>
              <a:rPr altLang="zh-CN" dirty="0" lang="en-US" smtClean="0"/>
              <a:t> AIMD </a:t>
            </a:r>
            <a:r>
              <a:rPr altLang="zh-CN" dirty="0" lang="zh-CN" smtClean="0"/>
              <a:t>算法</a:t>
            </a:r>
            <a:r>
              <a:rPr altLang="zh-CN" dirty="0" lang="zh-CN"/>
              <a:t>。</a:t>
            </a:r>
            <a:endParaRPr altLang="en-US" dirty="0" 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662" name=""/>
        <p:cNvGrpSpPr/>
        <p:nvPr/>
      </p:nvGrpSpPr>
      <p:grpSpPr>
        <a:xfrm>
          <a:off x="0" y="0"/>
          <a:ext cx="0" cy="0"/>
          <a:chOff x="0" y="0"/>
          <a:chExt cx="0" cy="0"/>
        </a:xfrm>
      </p:grpSpPr>
      <p:sp>
        <p:nvSpPr>
          <p:cNvPr id="1053237" name="标题 1"/>
          <p:cNvSpPr>
            <a:spLocks noGrp="1"/>
          </p:cNvSpPr>
          <p:nvPr>
            <p:ph type="title"/>
          </p:nvPr>
        </p:nvSpPr>
        <p:spPr/>
        <p:txBody>
          <a:bodyPr/>
          <a:p>
            <a:pPr algn="ctr"/>
            <a:r>
              <a:rPr altLang="zh-CN" dirty="0" lang="en-US"/>
              <a:t>TCP</a:t>
            </a:r>
            <a:r>
              <a:rPr altLang="zh-CN" dirty="0" lang="zh-CN"/>
              <a:t>拥塞控制流程图</a:t>
            </a:r>
            <a:endParaRPr altLang="en-US" dirty="0" lang="zh-CN"/>
          </a:p>
        </p:txBody>
      </p:sp>
      <p:cxnSp>
        <p:nvCxnSpPr>
          <p:cNvPr id="3145836" name="直接箭头连接符 6"/>
          <p:cNvCxnSpPr>
            <a:cxnSpLocks/>
          </p:cNvCxnSpPr>
          <p:nvPr/>
        </p:nvCxnSpPr>
        <p:spPr>
          <a:xfrm>
            <a:off x="5005388" y="1668870"/>
            <a:ext cx="0" cy="499555"/>
          </a:xfrm>
          <a:prstGeom prst="straightConnector1"/>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053238" name="TextBox 31"/>
          <p:cNvSpPr txBox="1">
            <a:spLocks noChangeArrowheads="1"/>
          </p:cNvSpPr>
          <p:nvPr/>
        </p:nvSpPr>
        <p:spPr bwMode="auto">
          <a:xfrm>
            <a:off x="4394912" y="1207205"/>
            <a:ext cx="1422184" cy="461665"/>
          </a:xfrm>
          <a:prstGeom prst="rect"/>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altLang="en-US" b="1" dirty="0" sz="2400" lang="zh-CN">
                <a:latin typeface="+mn-lt"/>
                <a:ea typeface="黑体" panose="02010609060101010101" pitchFamily="2" charset="-122"/>
              </a:rPr>
              <a:t>连接建立</a:t>
            </a:r>
            <a:endParaRPr altLang="en-US" b="1" dirty="0" sz="2400" lang="zh-CN">
              <a:latin typeface="+mn-lt"/>
              <a:ea typeface="黑体" panose="02010609060101010101" pitchFamily="2" charset="-122"/>
            </a:endParaRPr>
          </a:p>
        </p:txBody>
      </p:sp>
      <p:cxnSp>
        <p:nvCxnSpPr>
          <p:cNvPr id="3145837" name="直接箭头连接符 9"/>
          <p:cNvCxnSpPr>
            <a:cxnSpLocks/>
          </p:cNvCxnSpPr>
          <p:nvPr/>
        </p:nvCxnSpPr>
        <p:spPr>
          <a:xfrm flipH="1">
            <a:off x="5022057" y="3451125"/>
            <a:ext cx="1587" cy="863600"/>
          </a:xfrm>
          <a:prstGeom prst="straightConnector1"/>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053239" name="AutoShape 5"/>
          <p:cNvSpPr>
            <a:spLocks noChangeArrowheads="1"/>
          </p:cNvSpPr>
          <p:nvPr/>
        </p:nvSpPr>
        <p:spPr bwMode="auto">
          <a:xfrm>
            <a:off x="2809082" y="4314725"/>
            <a:ext cx="4392612" cy="1169987"/>
          </a:xfrm>
          <a:prstGeom prst="flowChartProcess"/>
          <a:solidFill>
            <a:srgbClr val="FFCC00"/>
          </a:solidFill>
          <a:ln w="9525">
            <a:solidFill>
              <a:schemeClr val="tx1"/>
            </a:solidFill>
            <a:miter lim="800000"/>
          </a:ln>
        </p:spPr>
        <p:txBody>
          <a:bodyPr anchor="ctr" wrap="none"/>
          <a:p>
            <a:pPr algn="ctr"/>
            <a:endParaRPr altLang="zh-CN" b="1" sz="1600" lang="zh-CN"/>
          </a:p>
        </p:txBody>
      </p:sp>
      <p:sp>
        <p:nvSpPr>
          <p:cNvPr id="1053240" name="TextBox 65"/>
          <p:cNvSpPr txBox="1">
            <a:spLocks noChangeArrowheads="1"/>
          </p:cNvSpPr>
          <p:nvPr/>
        </p:nvSpPr>
        <p:spPr bwMode="auto">
          <a:xfrm>
            <a:off x="560512" y="1433413"/>
            <a:ext cx="2214909" cy="646331"/>
          </a:xfrm>
          <a:prstGeom prst="rect"/>
          <a:solidFill>
            <a:srgbClr val="66FF66"/>
          </a:solidFill>
          <a:ln w="12700">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altLang="zh-CN" b="1" dirty="0" lang="en-US" err="1">
                <a:latin typeface="Times New Roman" panose="02020603050405020304" pitchFamily="18" charset="0"/>
                <a:cs typeface="Times New Roman" panose="02020603050405020304" pitchFamily="18" charset="0"/>
              </a:rPr>
              <a:t>ssthresh</a:t>
            </a:r>
            <a:r>
              <a:rPr altLang="zh-CN" b="1" dirty="0" lang="en-US">
                <a:latin typeface="Times New Roman" panose="02020603050405020304" pitchFamily="18" charset="0"/>
                <a:cs typeface="Times New Roman" panose="02020603050405020304" pitchFamily="18" charset="0"/>
              </a:rPr>
              <a:t> = </a:t>
            </a:r>
            <a:r>
              <a:rPr altLang="zh-CN" b="1" dirty="0" lang="en-US" err="1">
                <a:latin typeface="Times New Roman" panose="02020603050405020304" pitchFamily="18" charset="0"/>
                <a:cs typeface="Times New Roman" panose="02020603050405020304" pitchFamily="18" charset="0"/>
              </a:rPr>
              <a:t>cwnd</a:t>
            </a:r>
            <a:r>
              <a:rPr altLang="zh-CN" b="1" dirty="0" lang="en-US">
                <a:latin typeface="Times New Roman" panose="02020603050405020304" pitchFamily="18" charset="0"/>
                <a:cs typeface="Times New Roman" panose="02020603050405020304" pitchFamily="18" charset="0"/>
              </a:rPr>
              <a:t> / 2</a:t>
            </a:r>
            <a:endParaRPr altLang="zh-CN" b="1" dirty="0" lang="en-US">
              <a:latin typeface="Times New Roman" panose="02020603050405020304" pitchFamily="18" charset="0"/>
              <a:cs typeface="Times New Roman" panose="02020603050405020304" pitchFamily="18" charset="0"/>
            </a:endParaRPr>
          </a:p>
          <a:p>
            <a:pPr algn="ctr" eaLnBrk="1" hangingPunct="1"/>
            <a:r>
              <a:rPr altLang="zh-CN" b="1" dirty="0" lang="en-US" err="1">
                <a:latin typeface="Times New Roman" panose="02020603050405020304" pitchFamily="18" charset="0"/>
                <a:cs typeface="Times New Roman" panose="02020603050405020304" pitchFamily="18" charset="0"/>
              </a:rPr>
              <a:t>cwnd</a:t>
            </a:r>
            <a:r>
              <a:rPr altLang="zh-CN" b="1" dirty="0" lang="en-US">
                <a:latin typeface="Times New Roman" panose="02020603050405020304" pitchFamily="18" charset="0"/>
                <a:cs typeface="Times New Roman" panose="02020603050405020304" pitchFamily="18" charset="0"/>
              </a:rPr>
              <a:t> = 1</a:t>
            </a:r>
            <a:endParaRPr altLang="en-US" b="1" dirty="0" lang="zh-CN">
              <a:latin typeface="Times New Roman" panose="02020603050405020304" pitchFamily="18" charset="0"/>
              <a:cs typeface="Times New Roman" panose="02020603050405020304" pitchFamily="18" charset="0"/>
            </a:endParaRPr>
          </a:p>
        </p:txBody>
      </p:sp>
      <p:cxnSp>
        <p:nvCxnSpPr>
          <p:cNvPr id="3145838" name="肘形连接符 16"/>
          <p:cNvCxnSpPr>
            <a:cxnSpLocks/>
            <a:stCxn id="1053247" idx="1"/>
            <a:endCxn id="1053240" idx="2"/>
          </p:cNvCxnSpPr>
          <p:nvPr/>
        </p:nvCxnSpPr>
        <p:spPr>
          <a:xfrm rot="10800000">
            <a:off x="1667968" y="2079745"/>
            <a:ext cx="1141115" cy="706249"/>
          </a:xfrm>
          <a:prstGeom prst="bentConnector2"/>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145839" name="肘形连接符 17"/>
          <p:cNvCxnSpPr>
            <a:cxnSpLocks/>
            <a:stCxn id="1053239" idx="1"/>
            <a:endCxn id="1053240" idx="2"/>
          </p:cNvCxnSpPr>
          <p:nvPr/>
        </p:nvCxnSpPr>
        <p:spPr>
          <a:xfrm rot="10800000">
            <a:off x="1667968" y="2079745"/>
            <a:ext cx="1141115" cy="2819975"/>
          </a:xfrm>
          <a:prstGeom prst="bentConnector2"/>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53241" name="TextBox 36"/>
          <p:cNvSpPr txBox="1">
            <a:spLocks noChangeArrowheads="1"/>
          </p:cNvSpPr>
          <p:nvPr/>
        </p:nvSpPr>
        <p:spPr bwMode="auto">
          <a:xfrm>
            <a:off x="7490619" y="3594000"/>
            <a:ext cx="2214909" cy="646331"/>
          </a:xfrm>
          <a:prstGeom prst="rect"/>
          <a:solidFill>
            <a:srgbClr val="66FF66"/>
          </a:solidFill>
          <a:ln w="9525">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altLang="zh-CN" b="1" lang="en-US">
                <a:latin typeface="Times New Roman" panose="02020603050405020304" pitchFamily="18" charset="0"/>
                <a:cs typeface="Times New Roman" panose="02020603050405020304" pitchFamily="18" charset="0"/>
              </a:rPr>
              <a:t>ssthresh = cwnd / 2</a:t>
            </a:r>
            <a:endParaRPr altLang="zh-CN" b="1" lang="en-US">
              <a:latin typeface="Times New Roman" panose="02020603050405020304" pitchFamily="18" charset="0"/>
              <a:cs typeface="Times New Roman" panose="02020603050405020304" pitchFamily="18" charset="0"/>
            </a:endParaRPr>
          </a:p>
          <a:p>
            <a:pPr algn="ctr" eaLnBrk="1" hangingPunct="1"/>
            <a:r>
              <a:rPr altLang="zh-CN" b="1" lang="en-US">
                <a:latin typeface="Times New Roman" panose="02020603050405020304" pitchFamily="18" charset="0"/>
                <a:cs typeface="Times New Roman" panose="02020603050405020304" pitchFamily="18" charset="0"/>
              </a:rPr>
              <a:t>cwnd = ssthresh</a:t>
            </a:r>
            <a:endParaRPr altLang="en-US" b="1" lang="zh-CN">
              <a:latin typeface="Times New Roman" panose="02020603050405020304" pitchFamily="18" charset="0"/>
              <a:cs typeface="Times New Roman" panose="02020603050405020304" pitchFamily="18" charset="0"/>
            </a:endParaRPr>
          </a:p>
        </p:txBody>
      </p:sp>
      <p:cxnSp>
        <p:nvCxnSpPr>
          <p:cNvPr id="3145840" name="直接箭头连接符 20"/>
          <p:cNvCxnSpPr>
            <a:cxnSpLocks/>
            <a:stCxn id="1053241" idx="1"/>
          </p:cNvCxnSpPr>
          <p:nvPr/>
        </p:nvCxnSpPr>
        <p:spPr>
          <a:xfrm flipH="1">
            <a:off x="5022057" y="3917166"/>
            <a:ext cx="2468562" cy="0"/>
          </a:xfrm>
          <a:prstGeom prst="straightConnector1"/>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145841" name="肘形连接符 21"/>
          <p:cNvCxnSpPr>
            <a:cxnSpLocks/>
            <a:stCxn id="1053250" idx="3"/>
            <a:endCxn id="1053241" idx="2"/>
          </p:cNvCxnSpPr>
          <p:nvPr/>
        </p:nvCxnSpPr>
        <p:spPr>
          <a:xfrm flipV="1">
            <a:off x="7261817" y="4240331"/>
            <a:ext cx="1336257" cy="575360"/>
          </a:xfrm>
          <a:prstGeom prst="bentConnector2"/>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145842" name="肘形连接符 105"/>
          <p:cNvCxnSpPr>
            <a:cxnSpLocks/>
            <a:endCxn id="1053241" idx="0"/>
          </p:cNvCxnSpPr>
          <p:nvPr/>
        </p:nvCxnSpPr>
        <p:spPr>
          <a:xfrm>
            <a:off x="7201694" y="2730400"/>
            <a:ext cx="1396380" cy="863600"/>
          </a:xfrm>
          <a:prstGeom prst="bentConnector2"/>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3145843" name="直接箭头连接符 23"/>
          <p:cNvCxnSpPr>
            <a:cxnSpLocks/>
          </p:cNvCxnSpPr>
          <p:nvPr/>
        </p:nvCxnSpPr>
        <p:spPr>
          <a:xfrm>
            <a:off x="5022057" y="5482555"/>
            <a:ext cx="4762" cy="466725"/>
          </a:xfrm>
          <a:prstGeom prst="straightConnector1"/>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053242" name="TextBox 114"/>
          <p:cNvSpPr txBox="1">
            <a:spLocks noChangeArrowheads="1"/>
          </p:cNvSpPr>
          <p:nvPr/>
        </p:nvSpPr>
        <p:spPr bwMode="auto">
          <a:xfrm>
            <a:off x="4322904" y="5847655"/>
            <a:ext cx="1422184" cy="461665"/>
          </a:xfrm>
          <a:prstGeom prst="rect"/>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altLang="en-US" b="1" dirty="0" sz="2400" lang="zh-CN">
                <a:latin typeface="+mn-lt"/>
                <a:ea typeface="黑体" panose="02010609060101010101" pitchFamily="2" charset="-122"/>
              </a:rPr>
              <a:t>连接终止</a:t>
            </a:r>
            <a:endParaRPr altLang="en-US" b="1" dirty="0" sz="2400" lang="zh-CN">
              <a:latin typeface="+mn-lt"/>
              <a:ea typeface="黑体" panose="02010609060101010101" pitchFamily="2" charset="-122"/>
            </a:endParaRPr>
          </a:p>
        </p:txBody>
      </p:sp>
      <p:sp>
        <p:nvSpPr>
          <p:cNvPr id="1053243" name="AutoShape 5"/>
          <p:cNvSpPr>
            <a:spLocks noChangeArrowheads="1"/>
          </p:cNvSpPr>
          <p:nvPr/>
        </p:nvSpPr>
        <p:spPr bwMode="auto">
          <a:xfrm>
            <a:off x="2809082" y="2154138"/>
            <a:ext cx="4392612" cy="1296987"/>
          </a:xfrm>
          <a:prstGeom prst="flowChartProcess"/>
          <a:solidFill>
            <a:srgbClr val="FFFF66"/>
          </a:solidFill>
          <a:ln w="12700">
            <a:solidFill>
              <a:schemeClr val="tx1"/>
            </a:solidFill>
            <a:miter lim="800000"/>
          </a:ln>
          <a:effectLst>
            <a:outerShdw algn="tl" blurRad="50800" dir="2700000" dist="38100" rotWithShape="0">
              <a:prstClr val="black">
                <a:alpha val="40000"/>
              </a:prstClr>
            </a:outerShdw>
          </a:effectLst>
        </p:spPr>
        <p:txBody>
          <a:bodyPr anchor="ctr" wrap="none"/>
          <a:p>
            <a:pPr algn="ctr"/>
            <a:endParaRPr altLang="zh-CN" b="1" sz="1600" lang="zh-CN">
              <a:effectLst>
                <a:outerShdw algn="tl" blurRad="38100" dir="2700000" dist="38100">
                  <a:srgbClr val="000000">
                    <a:alpha val="43137"/>
                  </a:srgbClr>
                </a:outerShdw>
              </a:effectLst>
            </a:endParaRPr>
          </a:p>
        </p:txBody>
      </p:sp>
      <p:sp>
        <p:nvSpPr>
          <p:cNvPr id="1053244" name="Text Box 15"/>
          <p:cNvSpPr txBox="1">
            <a:spLocks noChangeArrowheads="1"/>
          </p:cNvSpPr>
          <p:nvPr/>
        </p:nvSpPr>
        <p:spPr bwMode="auto">
          <a:xfrm>
            <a:off x="4448944" y="2154138"/>
            <a:ext cx="1112805" cy="461665"/>
          </a:xfrm>
          <a:prstGeom prst="rect"/>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altLang="en-US" b="1" dirty="0" sz="2400" lang="zh-CN">
                <a:solidFill>
                  <a:srgbClr val="FF0000"/>
                </a:solidFill>
                <a:latin typeface="+mn-lt"/>
                <a:ea typeface="黑体" panose="02010609060101010101" pitchFamily="2" charset="-122"/>
              </a:rPr>
              <a:t>慢开始</a:t>
            </a:r>
            <a:endParaRPr altLang="en-US" b="1" dirty="0" sz="2400" lang="zh-CN">
              <a:solidFill>
                <a:srgbClr val="FF0000"/>
              </a:solidFill>
              <a:latin typeface="+mn-lt"/>
              <a:ea typeface="黑体" panose="02010609060101010101" pitchFamily="2" charset="-122"/>
            </a:endParaRPr>
          </a:p>
        </p:txBody>
      </p:sp>
      <p:sp>
        <p:nvSpPr>
          <p:cNvPr id="1053245" name="Text Box 16"/>
          <p:cNvSpPr txBox="1">
            <a:spLocks noChangeArrowheads="1"/>
          </p:cNvSpPr>
          <p:nvPr/>
        </p:nvSpPr>
        <p:spPr bwMode="auto">
          <a:xfrm>
            <a:off x="3800872" y="2504975"/>
            <a:ext cx="2386612" cy="646331"/>
          </a:xfrm>
          <a:prstGeom prst="rect"/>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altLang="en-US" b="1" dirty="0" lang="zh-CN">
                <a:latin typeface="+mn-lt"/>
                <a:ea typeface="黑体" panose="02010609060101010101" pitchFamily="2" charset="-122"/>
              </a:rPr>
              <a:t>拥塞窗口 </a:t>
            </a:r>
            <a:r>
              <a:rPr altLang="zh-CN" b="1" dirty="0" lang="en-US" err="1">
                <a:latin typeface="+mn-lt"/>
                <a:ea typeface="黑体" panose="02010609060101010101" pitchFamily="2" charset="-122"/>
              </a:rPr>
              <a:t>cwnd</a:t>
            </a:r>
            <a:r>
              <a:rPr altLang="zh-CN" b="1" dirty="0" lang="en-US">
                <a:latin typeface="+mn-lt"/>
                <a:ea typeface="黑体" panose="02010609060101010101" pitchFamily="2" charset="-122"/>
              </a:rPr>
              <a:t> =</a:t>
            </a:r>
            <a:r>
              <a:rPr altLang="en-US" b="1" dirty="0" lang="zh-CN">
                <a:latin typeface="+mn-lt"/>
                <a:ea typeface="黑体" panose="02010609060101010101" pitchFamily="2" charset="-122"/>
              </a:rPr>
              <a:t> </a:t>
            </a:r>
            <a:r>
              <a:rPr altLang="zh-CN" b="1" dirty="0" lang="en-US">
                <a:latin typeface="+mn-lt"/>
                <a:ea typeface="黑体" panose="02010609060101010101" pitchFamily="2" charset="-122"/>
              </a:rPr>
              <a:t>1 </a:t>
            </a:r>
            <a:endParaRPr altLang="en-US" b="1" dirty="0" lang="zh-CN">
              <a:latin typeface="+mn-lt"/>
              <a:ea typeface="黑体" panose="02010609060101010101" pitchFamily="2" charset="-122"/>
            </a:endParaRPr>
          </a:p>
          <a:p>
            <a:pPr algn="ctr" eaLnBrk="1" hangingPunct="1"/>
            <a:r>
              <a:rPr altLang="en-US" b="1" dirty="0" lang="zh-CN">
                <a:latin typeface="+mn-lt"/>
                <a:ea typeface="黑体" panose="02010609060101010101" pitchFamily="2" charset="-122"/>
              </a:rPr>
              <a:t>按指数规律增大</a:t>
            </a:r>
            <a:endParaRPr altLang="zh-CN" b="1" dirty="0" lang="en-US" u="sng">
              <a:latin typeface="+mn-lt"/>
              <a:ea typeface="黑体" panose="02010609060101010101" pitchFamily="2" charset="-122"/>
              <a:sym typeface="Symbol" panose="05050102010706020507" pitchFamily="18" charset="2"/>
            </a:endParaRPr>
          </a:p>
        </p:txBody>
      </p:sp>
      <p:sp>
        <p:nvSpPr>
          <p:cNvPr id="1053246" name="TextBox 25"/>
          <p:cNvSpPr txBox="1">
            <a:spLocks noChangeArrowheads="1"/>
          </p:cNvSpPr>
          <p:nvPr/>
        </p:nvSpPr>
        <p:spPr bwMode="auto">
          <a:xfrm>
            <a:off x="6187484" y="2443063"/>
            <a:ext cx="1074333" cy="646331"/>
          </a:xfrm>
          <a:prstGeom prst="rect"/>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altLang="zh-CN" b="1" lang="en-US">
                <a:solidFill>
                  <a:srgbClr val="0000FF"/>
                </a:solidFill>
                <a:latin typeface="+mn-lt"/>
                <a:ea typeface="黑体" panose="02010609060101010101" pitchFamily="2" charset="-122"/>
                <a:cs typeface="Times New Roman" panose="02020603050405020304" pitchFamily="18" charset="0"/>
              </a:rPr>
              <a:t>3 </a:t>
            </a:r>
            <a:r>
              <a:rPr altLang="en-US" b="1" lang="zh-CN">
                <a:solidFill>
                  <a:srgbClr val="0000FF"/>
                </a:solidFill>
                <a:latin typeface="+mn-lt"/>
                <a:ea typeface="黑体" panose="02010609060101010101" pitchFamily="2" charset="-122"/>
                <a:cs typeface="Times New Roman" panose="02020603050405020304" pitchFamily="18" charset="0"/>
              </a:rPr>
              <a:t>个重复</a:t>
            </a:r>
            <a:endParaRPr altLang="zh-CN" b="1" lang="en-US">
              <a:solidFill>
                <a:srgbClr val="0000FF"/>
              </a:solidFill>
              <a:latin typeface="+mn-lt"/>
              <a:ea typeface="黑体" panose="02010609060101010101" pitchFamily="2" charset="-122"/>
              <a:cs typeface="Times New Roman" panose="02020603050405020304" pitchFamily="18" charset="0"/>
            </a:endParaRPr>
          </a:p>
          <a:p>
            <a:pPr algn="ctr" eaLnBrk="1" hangingPunct="1"/>
            <a:r>
              <a:rPr altLang="en-US" b="1" lang="zh-CN">
                <a:solidFill>
                  <a:srgbClr val="0000FF"/>
                </a:solidFill>
                <a:latin typeface="+mn-lt"/>
                <a:ea typeface="黑体" panose="02010609060101010101" pitchFamily="2" charset="-122"/>
                <a:cs typeface="Times New Roman" panose="02020603050405020304" pitchFamily="18" charset="0"/>
              </a:rPr>
              <a:t>的 </a:t>
            </a:r>
            <a:r>
              <a:rPr altLang="zh-CN" b="1" lang="en-US">
                <a:solidFill>
                  <a:srgbClr val="0000FF"/>
                </a:solidFill>
                <a:latin typeface="+mn-lt"/>
                <a:ea typeface="黑体" panose="02010609060101010101" pitchFamily="2" charset="-122"/>
                <a:cs typeface="Times New Roman" panose="02020603050405020304" pitchFamily="18" charset="0"/>
              </a:rPr>
              <a:t>ACK</a:t>
            </a:r>
            <a:endParaRPr altLang="en-US" b="1" lang="zh-CN">
              <a:solidFill>
                <a:srgbClr val="0000FF"/>
              </a:solidFill>
              <a:latin typeface="+mn-lt"/>
              <a:ea typeface="黑体" panose="02010609060101010101" pitchFamily="2" charset="-122"/>
              <a:cs typeface="Times New Roman" panose="02020603050405020304" pitchFamily="18" charset="0"/>
            </a:endParaRPr>
          </a:p>
        </p:txBody>
      </p:sp>
      <p:sp>
        <p:nvSpPr>
          <p:cNvPr id="1053247" name="TextBox 26"/>
          <p:cNvSpPr txBox="1">
            <a:spLocks noChangeArrowheads="1"/>
          </p:cNvSpPr>
          <p:nvPr/>
        </p:nvSpPr>
        <p:spPr bwMode="auto">
          <a:xfrm>
            <a:off x="2809082" y="2585938"/>
            <a:ext cx="700833" cy="400110"/>
          </a:xfrm>
          <a:prstGeom prst="rect"/>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altLang="en-US" b="1" dirty="0" sz="2000" lang="zh-CN">
                <a:solidFill>
                  <a:srgbClr val="0000FF"/>
                </a:solidFill>
                <a:latin typeface="+mn-lt"/>
                <a:ea typeface="黑体" panose="02010609060101010101" pitchFamily="2" charset="-122"/>
              </a:rPr>
              <a:t>超时</a:t>
            </a:r>
            <a:endParaRPr altLang="en-US" b="1" dirty="0" sz="2000" lang="zh-CN">
              <a:solidFill>
                <a:srgbClr val="0000FF"/>
              </a:solidFill>
              <a:latin typeface="+mn-lt"/>
              <a:ea typeface="黑体" panose="02010609060101010101" pitchFamily="2" charset="-122"/>
            </a:endParaRPr>
          </a:p>
        </p:txBody>
      </p:sp>
      <p:sp>
        <p:nvSpPr>
          <p:cNvPr id="1053248" name="TextBox 32"/>
          <p:cNvSpPr txBox="1">
            <a:spLocks noChangeArrowheads="1"/>
          </p:cNvSpPr>
          <p:nvPr/>
        </p:nvSpPr>
        <p:spPr bwMode="auto">
          <a:xfrm>
            <a:off x="4336257" y="3114575"/>
            <a:ext cx="1790875" cy="338554"/>
          </a:xfrm>
          <a:prstGeom prst="rect"/>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altLang="zh-CN" b="1" dirty="0" sz="1600" lang="en-US" err="1">
                <a:solidFill>
                  <a:srgbClr val="0000FF"/>
                </a:solidFill>
                <a:latin typeface="+mn-lt"/>
              </a:rPr>
              <a:t>cwnd</a:t>
            </a:r>
            <a:r>
              <a:rPr altLang="zh-CN" b="1" dirty="0" sz="1600" lang="en-US">
                <a:solidFill>
                  <a:srgbClr val="0000FF"/>
                </a:solidFill>
                <a:latin typeface="+mn-lt"/>
              </a:rPr>
              <a:t> </a:t>
            </a:r>
            <a:r>
              <a:rPr altLang="zh-CN" b="1" dirty="0" sz="1600" lang="en-US">
                <a:solidFill>
                  <a:srgbClr val="0000FF"/>
                </a:solidFill>
                <a:latin typeface="+mn-lt"/>
                <a:sym typeface="Symbol" panose="05050102010706020507" pitchFamily="18" charset="2"/>
              </a:rPr>
              <a:t> </a:t>
            </a:r>
            <a:r>
              <a:rPr altLang="zh-CN" b="1" dirty="0" sz="1600" lang="en-US" err="1">
                <a:solidFill>
                  <a:srgbClr val="0000FF"/>
                </a:solidFill>
                <a:latin typeface="+mn-lt"/>
                <a:sym typeface="Symbol" panose="05050102010706020507" pitchFamily="18" charset="2"/>
              </a:rPr>
              <a:t>ssthresh</a:t>
            </a:r>
            <a:endParaRPr altLang="en-US" b="1" dirty="0" sz="1600" lang="zh-CN">
              <a:solidFill>
                <a:srgbClr val="0000FF"/>
              </a:solidFill>
              <a:latin typeface="+mn-lt"/>
            </a:endParaRPr>
          </a:p>
        </p:txBody>
      </p:sp>
      <p:sp>
        <p:nvSpPr>
          <p:cNvPr id="1053249" name="Text Box 15"/>
          <p:cNvSpPr txBox="1">
            <a:spLocks noChangeArrowheads="1"/>
          </p:cNvSpPr>
          <p:nvPr/>
        </p:nvSpPr>
        <p:spPr bwMode="auto">
          <a:xfrm>
            <a:off x="4304928" y="4314725"/>
            <a:ext cx="1422184" cy="461665"/>
          </a:xfrm>
          <a:prstGeom prst="rect"/>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altLang="en-US" b="1" dirty="0" sz="2400" lang="zh-CN">
                <a:solidFill>
                  <a:srgbClr val="FF0000"/>
                </a:solidFill>
                <a:latin typeface="+mn-lt"/>
                <a:ea typeface="黑体" panose="02010609060101010101" pitchFamily="2" charset="-122"/>
              </a:rPr>
              <a:t>拥塞避免</a:t>
            </a:r>
            <a:endParaRPr altLang="en-US" b="1" dirty="0" sz="2400" lang="zh-CN">
              <a:solidFill>
                <a:srgbClr val="FF0000"/>
              </a:solidFill>
              <a:latin typeface="+mn-lt"/>
              <a:ea typeface="黑体" panose="02010609060101010101" pitchFamily="2" charset="-122"/>
            </a:endParaRPr>
          </a:p>
        </p:txBody>
      </p:sp>
      <p:sp>
        <p:nvSpPr>
          <p:cNvPr id="1053250" name="TextBox 41"/>
          <p:cNvSpPr txBox="1">
            <a:spLocks noChangeArrowheads="1"/>
          </p:cNvSpPr>
          <p:nvPr/>
        </p:nvSpPr>
        <p:spPr bwMode="auto">
          <a:xfrm>
            <a:off x="6187484" y="4492525"/>
            <a:ext cx="1074333" cy="646331"/>
          </a:xfrm>
          <a:prstGeom prst="rect"/>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altLang="zh-CN" b="1" lang="en-US">
                <a:solidFill>
                  <a:srgbClr val="0000FF"/>
                </a:solidFill>
                <a:latin typeface="+mn-lt"/>
                <a:ea typeface="黑体" panose="02010609060101010101" pitchFamily="2" charset="-122"/>
                <a:cs typeface="Times New Roman" panose="02020603050405020304" pitchFamily="18" charset="0"/>
              </a:rPr>
              <a:t>3 </a:t>
            </a:r>
            <a:r>
              <a:rPr altLang="en-US" b="1" lang="zh-CN">
                <a:solidFill>
                  <a:srgbClr val="0000FF"/>
                </a:solidFill>
                <a:latin typeface="+mn-lt"/>
                <a:ea typeface="黑体" panose="02010609060101010101" pitchFamily="2" charset="-122"/>
                <a:cs typeface="Times New Roman" panose="02020603050405020304" pitchFamily="18" charset="0"/>
              </a:rPr>
              <a:t>个重复</a:t>
            </a:r>
            <a:endParaRPr altLang="zh-CN" b="1" lang="en-US">
              <a:solidFill>
                <a:srgbClr val="0000FF"/>
              </a:solidFill>
              <a:latin typeface="+mn-lt"/>
              <a:ea typeface="黑体" panose="02010609060101010101" pitchFamily="2" charset="-122"/>
              <a:cs typeface="Times New Roman" panose="02020603050405020304" pitchFamily="18" charset="0"/>
            </a:endParaRPr>
          </a:p>
          <a:p>
            <a:pPr algn="ctr" eaLnBrk="1" hangingPunct="1"/>
            <a:r>
              <a:rPr altLang="en-US" b="1" lang="zh-CN">
                <a:solidFill>
                  <a:srgbClr val="0000FF"/>
                </a:solidFill>
                <a:latin typeface="+mn-lt"/>
                <a:ea typeface="黑体" panose="02010609060101010101" pitchFamily="2" charset="-122"/>
                <a:cs typeface="Times New Roman" panose="02020603050405020304" pitchFamily="18" charset="0"/>
              </a:rPr>
              <a:t>的 </a:t>
            </a:r>
            <a:r>
              <a:rPr altLang="zh-CN" b="1" lang="en-US">
                <a:solidFill>
                  <a:srgbClr val="0000FF"/>
                </a:solidFill>
                <a:latin typeface="+mn-lt"/>
                <a:ea typeface="黑体" panose="02010609060101010101" pitchFamily="2" charset="-122"/>
                <a:cs typeface="Times New Roman" panose="02020603050405020304" pitchFamily="18" charset="0"/>
              </a:rPr>
              <a:t>ACK</a:t>
            </a:r>
            <a:endParaRPr altLang="en-US" b="1" lang="zh-CN">
              <a:solidFill>
                <a:srgbClr val="0000FF"/>
              </a:solidFill>
              <a:latin typeface="+mn-lt"/>
              <a:ea typeface="黑体" panose="02010609060101010101" pitchFamily="2" charset="-122"/>
              <a:cs typeface="Times New Roman" panose="02020603050405020304" pitchFamily="18" charset="0"/>
            </a:endParaRPr>
          </a:p>
        </p:txBody>
      </p:sp>
      <p:sp>
        <p:nvSpPr>
          <p:cNvPr id="1053251" name="TextBox 42"/>
          <p:cNvSpPr txBox="1">
            <a:spLocks noChangeArrowheads="1"/>
          </p:cNvSpPr>
          <p:nvPr/>
        </p:nvSpPr>
        <p:spPr bwMode="auto">
          <a:xfrm>
            <a:off x="2821782" y="4624288"/>
            <a:ext cx="700833" cy="400110"/>
          </a:xfrm>
          <a:prstGeom prst="rect"/>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altLang="en-US" b="1" dirty="0" sz="2000" lang="zh-CN">
                <a:solidFill>
                  <a:srgbClr val="0000FF"/>
                </a:solidFill>
                <a:latin typeface="+mn-lt"/>
                <a:ea typeface="黑体" panose="02010609060101010101" pitchFamily="2" charset="-122"/>
              </a:rPr>
              <a:t>超时</a:t>
            </a:r>
            <a:endParaRPr altLang="en-US" b="1" dirty="0" sz="2000" lang="zh-CN">
              <a:solidFill>
                <a:srgbClr val="0000FF"/>
              </a:solidFill>
              <a:latin typeface="+mn-lt"/>
              <a:ea typeface="黑体" panose="02010609060101010101" pitchFamily="2" charset="-122"/>
            </a:endParaRPr>
          </a:p>
        </p:txBody>
      </p:sp>
      <p:sp>
        <p:nvSpPr>
          <p:cNvPr id="1053252" name="Text Box 16"/>
          <p:cNvSpPr txBox="1">
            <a:spLocks noChangeArrowheads="1"/>
          </p:cNvSpPr>
          <p:nvPr/>
        </p:nvSpPr>
        <p:spPr bwMode="auto">
          <a:xfrm>
            <a:off x="4159870" y="4725144"/>
            <a:ext cx="1873250" cy="646331"/>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altLang="en-US" b="1" dirty="0" lang="zh-CN">
                <a:latin typeface="+mn-lt"/>
                <a:ea typeface="黑体" panose="02010609060101010101" pitchFamily="2" charset="-122"/>
              </a:rPr>
              <a:t>拥塞窗口 </a:t>
            </a:r>
            <a:r>
              <a:rPr altLang="zh-CN" b="1" dirty="0" lang="en-US" err="1">
                <a:latin typeface="+mn-lt"/>
                <a:ea typeface="黑体" panose="02010609060101010101" pitchFamily="2" charset="-122"/>
              </a:rPr>
              <a:t>cwnd</a:t>
            </a:r>
            <a:r>
              <a:rPr altLang="zh-CN" b="1" dirty="0" lang="en-US">
                <a:latin typeface="+mn-lt"/>
                <a:ea typeface="黑体" panose="02010609060101010101" pitchFamily="2" charset="-122"/>
              </a:rPr>
              <a:t> </a:t>
            </a:r>
            <a:endParaRPr altLang="en-US" b="1" dirty="0" lang="zh-CN">
              <a:latin typeface="+mn-lt"/>
              <a:ea typeface="黑体" panose="02010609060101010101" pitchFamily="2" charset="-122"/>
            </a:endParaRPr>
          </a:p>
          <a:p>
            <a:pPr algn="ctr" eaLnBrk="1" hangingPunct="1"/>
            <a:r>
              <a:rPr altLang="en-US" b="1" dirty="0" lang="zh-CN">
                <a:latin typeface="+mn-lt"/>
                <a:ea typeface="黑体" panose="02010609060101010101" pitchFamily="2" charset="-122"/>
              </a:rPr>
              <a:t>按线性规律增大</a:t>
            </a:r>
            <a:endParaRPr altLang="zh-CN" b="1" dirty="0" lang="en-US" u="sng">
              <a:latin typeface="+mn-lt"/>
              <a:ea typeface="黑体" panose="02010609060101010101" pitchFamily="2" charset="-122"/>
              <a:sym typeface="Symbol" panose="05050102010706020507" pitchFamily="18" charset="2"/>
            </a:endParaRPr>
          </a:p>
        </p:txBody>
      </p:sp>
      <p:grpSp>
        <p:nvGrpSpPr>
          <p:cNvPr id="663" name="组合 50"/>
          <p:cNvGrpSpPr/>
          <p:nvPr/>
        </p:nvGrpSpPr>
        <p:grpSpPr>
          <a:xfrm>
            <a:off x="2775421" y="1756578"/>
            <a:ext cx="1169467" cy="397560"/>
            <a:chOff x="2775421" y="1756578"/>
            <a:chExt cx="1169467" cy="397560"/>
          </a:xfrm>
        </p:grpSpPr>
        <p:cxnSp>
          <p:nvCxnSpPr>
            <p:cNvPr id="3145844" name="直接连接符 45"/>
            <p:cNvCxnSpPr>
              <a:cxnSpLocks/>
              <a:stCxn id="1053240" idx="3"/>
            </p:cNvCxnSpPr>
            <p:nvPr/>
          </p:nvCxnSpPr>
          <p:spPr bwMode="auto">
            <a:xfrm flipV="1">
              <a:off x="2775421" y="1756578"/>
              <a:ext cx="1169467" cy="1"/>
            </a:xfrm>
            <a:prstGeom prst="line"/>
            <a:solidFill>
              <a:schemeClr val="accent1"/>
            </a:solidFill>
            <a:ln w="19050" cap="flat" cmpd="sng" algn="ctr">
              <a:solidFill>
                <a:schemeClr val="tx1"/>
              </a:solidFill>
              <a:prstDash val="solid"/>
              <a:round/>
              <a:headEnd type="none" w="med" len="med"/>
              <a:tailEnd type="none" w="med" len="med"/>
            </a:ln>
            <a:effectLst/>
          </p:spPr>
        </p:cxnSp>
        <p:cxnSp>
          <p:nvCxnSpPr>
            <p:cNvPr id="3145845" name="直接箭头连接符 47"/>
            <p:cNvCxnSpPr>
              <a:cxnSpLocks/>
            </p:cNvCxnSpPr>
            <p:nvPr/>
          </p:nvCxnSpPr>
          <p:spPr bwMode="auto">
            <a:xfrm>
              <a:off x="3944888" y="1756579"/>
              <a:ext cx="0" cy="397559"/>
            </a:xfrm>
            <a:prstGeom prst="straightConnector1"/>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664" name=""/>
        <p:cNvGrpSpPr/>
        <p:nvPr/>
      </p:nvGrpSpPr>
      <p:grpSpPr>
        <a:xfrm>
          <a:off x="0" y="0"/>
          <a:ext cx="0" cy="0"/>
          <a:chOff x="0" y="0"/>
          <a:chExt cx="0" cy="0"/>
        </a:xfrm>
      </p:grpSpPr>
      <p:sp>
        <p:nvSpPr>
          <p:cNvPr id="1053253" name="Rectangle 3"/>
          <p:cNvSpPr>
            <a:spLocks noGrp="1" noChangeArrowheads="1"/>
          </p:cNvSpPr>
          <p:nvPr>
            <p:ph type="title"/>
          </p:nvPr>
        </p:nvSpPr>
        <p:spPr/>
        <p:txBody>
          <a:bodyPr/>
          <a:p>
            <a:pPr algn="ctr"/>
            <a:r>
              <a:rPr altLang="en-US" lang="zh-CN"/>
              <a:t>发送窗口的上限值</a:t>
            </a:r>
            <a:endParaRPr altLang="en-US" lang="zh-CN"/>
          </a:p>
        </p:txBody>
      </p:sp>
      <p:sp>
        <p:nvSpPr>
          <p:cNvPr id="1053254" name="Rectangle 4"/>
          <p:cNvSpPr>
            <a:spLocks noGrp="1" noChangeArrowheads="1"/>
          </p:cNvSpPr>
          <p:nvPr>
            <p:ph idx="1"/>
          </p:nvPr>
        </p:nvSpPr>
        <p:spPr>
          <a:noFill/>
          <a:ln>
            <a:noFill/>
          </a:ln>
          <a:effectLst/>
        </p:spPr>
        <p:txBody>
          <a:bodyPr anchor="t" anchorCtr="0" bIns="45720" compatLnSpc="1" lIns="91440" numCol="1" rIns="91440" tIns="45720" vert="horz" wrap="square"/>
          <a:p>
            <a:pPr algn="just">
              <a:lnSpc>
                <a:spcPct val="100000"/>
              </a:lnSpc>
            </a:pPr>
            <a:r>
              <a:rPr altLang="en-US" dirty="0" sz="2800" lang="zh-CN"/>
              <a:t>发送方的发送窗口的上限值应当取为接收方窗口 </a:t>
            </a:r>
            <a:r>
              <a:rPr altLang="zh-CN" dirty="0" sz="2800" lang="en-US" err="1"/>
              <a:t>rwnd</a:t>
            </a:r>
            <a:r>
              <a:rPr altLang="zh-CN" dirty="0" sz="2800" lang="en-US"/>
              <a:t> </a:t>
            </a:r>
            <a:r>
              <a:rPr altLang="en-US" dirty="0" sz="2800" lang="zh-CN"/>
              <a:t>和拥塞窗口 </a:t>
            </a:r>
            <a:r>
              <a:rPr altLang="zh-CN" dirty="0" sz="2800" lang="en-US" err="1"/>
              <a:t>cwnd</a:t>
            </a:r>
            <a:r>
              <a:rPr altLang="zh-CN" dirty="0" sz="2800" lang="en-US"/>
              <a:t> </a:t>
            </a:r>
            <a:r>
              <a:rPr altLang="en-US" dirty="0" sz="2800" lang="zh-CN"/>
              <a:t>这两个变量中较小的一个，即应按以下公式确定：</a:t>
            </a:r>
            <a:endParaRPr altLang="en-US" dirty="0" sz="2800" lang="zh-CN"/>
          </a:p>
          <a:p>
            <a:pPr algn="just">
              <a:lnSpc>
                <a:spcPct val="100000"/>
              </a:lnSpc>
            </a:pPr>
            <a:endParaRPr altLang="zh-CN" dirty="0" sz="2800" lang="en-US"/>
          </a:p>
          <a:p>
            <a:pPr algn="just">
              <a:lnSpc>
                <a:spcPct val="100000"/>
              </a:lnSpc>
            </a:pPr>
            <a:endParaRPr altLang="zh-CN" dirty="0" sz="1000" lang="en-US" smtClean="0"/>
          </a:p>
          <a:p>
            <a:pPr algn="just">
              <a:lnSpc>
                <a:spcPct val="100000"/>
              </a:lnSpc>
            </a:pPr>
            <a:r>
              <a:rPr altLang="en-US" dirty="0" sz="2800" lang="zh-CN" smtClean="0"/>
              <a:t>当 </a:t>
            </a:r>
            <a:r>
              <a:rPr altLang="zh-CN" dirty="0" sz="2800" lang="en-US" err="1"/>
              <a:t>rwnd</a:t>
            </a:r>
            <a:r>
              <a:rPr altLang="zh-CN" dirty="0" sz="2800" lang="en-US"/>
              <a:t> &lt; </a:t>
            </a:r>
            <a:r>
              <a:rPr altLang="zh-CN" dirty="0" sz="2800" lang="en-US" err="1"/>
              <a:t>cwnd</a:t>
            </a:r>
            <a:r>
              <a:rPr altLang="zh-CN" dirty="0" sz="2800" lang="en-US"/>
              <a:t> </a:t>
            </a:r>
            <a:r>
              <a:rPr altLang="en-US" dirty="0" sz="2800" lang="zh-CN"/>
              <a:t>时，是接收方的接收能力限制发送窗口的最大值。</a:t>
            </a:r>
            <a:endParaRPr altLang="en-US" dirty="0" sz="2800" lang="zh-CN"/>
          </a:p>
          <a:p>
            <a:pPr algn="just">
              <a:lnSpc>
                <a:spcPct val="100000"/>
              </a:lnSpc>
            </a:pPr>
            <a:r>
              <a:rPr altLang="en-US" dirty="0" sz="2800" lang="zh-CN"/>
              <a:t>当 </a:t>
            </a:r>
            <a:r>
              <a:rPr altLang="zh-CN" dirty="0" sz="2800" lang="en-US" err="1"/>
              <a:t>cwnd</a:t>
            </a:r>
            <a:r>
              <a:rPr altLang="zh-CN" dirty="0" sz="2800" lang="en-US"/>
              <a:t> &lt; </a:t>
            </a:r>
            <a:r>
              <a:rPr altLang="zh-CN" dirty="0" sz="2800" lang="en-US" err="1"/>
              <a:t>rwnd</a:t>
            </a:r>
            <a:r>
              <a:rPr altLang="zh-CN" dirty="0" sz="2800" lang="en-US"/>
              <a:t> </a:t>
            </a:r>
            <a:r>
              <a:rPr altLang="en-US" dirty="0" sz="2800" lang="zh-CN"/>
              <a:t>时，则是网络的拥塞限制发送窗口的最大值。 </a:t>
            </a:r>
            <a:endParaRPr altLang="en-US" dirty="0" sz="2800" lang="zh-CN"/>
          </a:p>
        </p:txBody>
      </p:sp>
      <p:sp>
        <p:nvSpPr>
          <p:cNvPr id="1053255" name="Rectangle 2"/>
          <p:cNvSpPr>
            <a:spLocks noChangeArrowheads="1"/>
          </p:cNvSpPr>
          <p:nvPr/>
        </p:nvSpPr>
        <p:spPr bwMode="auto">
          <a:xfrm>
            <a:off x="704528" y="2636912"/>
            <a:ext cx="8928992" cy="648072"/>
          </a:xfrm>
          <a:prstGeom prst="rect"/>
          <a:solidFill>
            <a:srgbClr val="FFFF66"/>
          </a:solidFill>
          <a:ln w="9525" algn="ctr">
            <a:solidFill>
              <a:schemeClr val="tx1"/>
            </a:solidFill>
            <a:miter lim="800000"/>
          </a:ln>
          <a:effectLst>
            <a:outerShdw algn="ctr" dist="35921" rotWithShape="0" sx="1000" sy="1000">
              <a:schemeClr val="bg2"/>
            </a:outerShdw>
          </a:effectLst>
        </p:spPr>
        <p:txBody>
          <a:bodyPr anchor="ctr" wrap="none"/>
          <a:p>
            <a:pPr algn="ctr"/>
            <a:r>
              <a:rPr altLang="en-US" b="1" dirty="0" sz="2800" lang="zh-CN">
                <a:solidFill>
                  <a:srgbClr val="000099"/>
                </a:solidFill>
                <a:latin typeface="+mn-lt"/>
                <a:ea typeface="黑体" panose="02010609060101010101" pitchFamily="2" charset="-122"/>
              </a:rPr>
              <a:t>发送窗口的上限值 </a:t>
            </a:r>
            <a:r>
              <a:rPr altLang="en-US" b="1" dirty="0" sz="2800" lang="zh-CN">
                <a:solidFill>
                  <a:srgbClr val="000099"/>
                </a:solidFill>
                <a:latin typeface="+mn-lt"/>
                <a:ea typeface="黑体" panose="02010609060101010101" pitchFamily="2" charset="-122"/>
                <a:sym typeface="Symbol" panose="05050102010706020507" pitchFamily="18" charset="2"/>
              </a:rPr>
              <a:t></a:t>
            </a:r>
            <a:r>
              <a:rPr altLang="en-US" b="1" dirty="0" sz="2800" lang="zh-CN">
                <a:solidFill>
                  <a:srgbClr val="000099"/>
                </a:solidFill>
                <a:latin typeface="+mn-lt"/>
                <a:ea typeface="黑体" panose="02010609060101010101" pitchFamily="2" charset="-122"/>
              </a:rPr>
              <a:t> </a:t>
            </a:r>
            <a:r>
              <a:rPr altLang="zh-CN" b="1" dirty="0" sz="2800" lang="en-US">
                <a:solidFill>
                  <a:srgbClr val="000099"/>
                </a:solidFill>
                <a:latin typeface="+mn-lt"/>
                <a:ea typeface="黑体" panose="02010609060101010101" pitchFamily="2" charset="-122"/>
              </a:rPr>
              <a:t>Min [</a:t>
            </a:r>
            <a:r>
              <a:rPr altLang="zh-CN" b="1" dirty="0" sz="2800" lang="en-US" err="1">
                <a:solidFill>
                  <a:srgbClr val="000099"/>
                </a:solidFill>
                <a:latin typeface="+mn-lt"/>
                <a:ea typeface="黑体" panose="02010609060101010101" pitchFamily="2" charset="-122"/>
              </a:rPr>
              <a:t>rwnd</a:t>
            </a:r>
            <a:r>
              <a:rPr altLang="zh-CN" b="1" dirty="0" sz="2800" lang="en-US">
                <a:solidFill>
                  <a:srgbClr val="000099"/>
                </a:solidFill>
                <a:latin typeface="+mn-lt"/>
                <a:ea typeface="黑体" panose="02010609060101010101" pitchFamily="2" charset="-122"/>
              </a:rPr>
              <a:t>, </a:t>
            </a:r>
            <a:r>
              <a:rPr altLang="zh-CN" b="1" dirty="0" sz="2800" lang="en-US" err="1">
                <a:solidFill>
                  <a:srgbClr val="000099"/>
                </a:solidFill>
                <a:latin typeface="+mn-lt"/>
                <a:ea typeface="黑体" panose="02010609060101010101" pitchFamily="2" charset="-122"/>
              </a:rPr>
              <a:t>cwnd</a:t>
            </a:r>
            <a:r>
              <a:rPr altLang="zh-CN" b="1" dirty="0" sz="2800" lang="en-US">
                <a:solidFill>
                  <a:srgbClr val="000099"/>
                </a:solidFill>
                <a:latin typeface="+mn-lt"/>
                <a:ea typeface="黑体" panose="02010609060101010101" pitchFamily="2" charset="-122"/>
              </a:rPr>
              <a:t>]                </a:t>
            </a:r>
            <a:r>
              <a:rPr altLang="zh-CN" b="1" dirty="0" sz="2800" lang="en-US" smtClean="0">
                <a:solidFill>
                  <a:srgbClr val="000099"/>
                </a:solidFill>
                <a:latin typeface="+mn-lt"/>
                <a:ea typeface="黑体" panose="02010609060101010101" pitchFamily="2" charset="-122"/>
              </a:rPr>
              <a:t>(5-9)</a:t>
            </a:r>
            <a:endParaRPr altLang="zh-CN" b="1" dirty="0" sz="2800" lang="en-US">
              <a:solidFill>
                <a:srgbClr val="000099"/>
              </a:solidFill>
              <a:latin typeface="+mn-lt"/>
              <a:ea typeface="黑体" panose="02010609060101010101" pitchFamily="2" charset="-122"/>
            </a:endParaRPr>
          </a:p>
        </p:txBody>
      </p:sp>
      <p:sp>
        <p:nvSpPr>
          <p:cNvPr id="1053256" name="矩形 1"/>
          <p:cNvSpPr/>
          <p:nvPr/>
        </p:nvSpPr>
        <p:spPr>
          <a:xfrm>
            <a:off x="776536" y="5229200"/>
            <a:ext cx="8784976" cy="999697"/>
          </a:xfrm>
          <a:prstGeom prst="rect"/>
          <a:solidFill>
            <a:srgbClr val="66FF66"/>
          </a:solidFill>
          <a:ln>
            <a:solidFill>
              <a:schemeClr val="tx1"/>
            </a:solidFill>
          </a:ln>
        </p:spPr>
        <p:txBody>
          <a:bodyPr wrap="square">
            <a:spAutoFit/>
          </a:bodyPr>
          <a:p>
            <a:pPr eaLnBrk="1" hangingPunct="1">
              <a:lnSpc>
                <a:spcPct val="110000"/>
              </a:lnSpc>
            </a:pPr>
            <a:r>
              <a:rPr altLang="zh-CN" b="1" dirty="0" sz="2800" lang="zh-CN">
                <a:solidFill>
                  <a:srgbClr val="000099"/>
                </a:solidFill>
                <a:latin typeface="+mn-lt"/>
                <a:ea typeface="黑体" panose="02010609060101010101" pitchFamily="2" charset="-122"/>
              </a:rPr>
              <a:t>也就是说</a:t>
            </a:r>
            <a:r>
              <a:rPr altLang="zh-CN" b="1" dirty="0" sz="2800" lang="zh-CN" smtClean="0">
                <a:solidFill>
                  <a:srgbClr val="000099"/>
                </a:solidFill>
                <a:latin typeface="+mn-lt"/>
                <a:ea typeface="黑体" panose="02010609060101010101" pitchFamily="2" charset="-122"/>
              </a:rPr>
              <a:t>，</a:t>
            </a:r>
            <a:r>
              <a:rPr altLang="zh-CN" b="1" dirty="0" sz="2800" lang="en-US" err="1" smtClean="0">
                <a:solidFill>
                  <a:srgbClr val="000099"/>
                </a:solidFill>
                <a:latin typeface="+mn-lt"/>
                <a:ea typeface="黑体" panose="02010609060101010101" pitchFamily="2" charset="-122"/>
              </a:rPr>
              <a:t>rwnd</a:t>
            </a:r>
            <a:r>
              <a:rPr altLang="zh-CN" b="1" dirty="0" sz="2800" lang="en-US" smtClean="0">
                <a:solidFill>
                  <a:srgbClr val="000099"/>
                </a:solidFill>
                <a:latin typeface="+mn-lt"/>
                <a:ea typeface="黑体" panose="02010609060101010101" pitchFamily="2" charset="-122"/>
              </a:rPr>
              <a:t> </a:t>
            </a:r>
            <a:r>
              <a:rPr altLang="zh-CN" b="1" dirty="0" sz="2800" lang="zh-CN" smtClean="0">
                <a:solidFill>
                  <a:srgbClr val="000099"/>
                </a:solidFill>
                <a:latin typeface="+mn-lt"/>
                <a:ea typeface="黑体" panose="02010609060101010101" pitchFamily="2" charset="-122"/>
              </a:rPr>
              <a:t>和</a:t>
            </a:r>
            <a:r>
              <a:rPr altLang="zh-CN" b="1" dirty="0" sz="2800" lang="en-US" smtClean="0">
                <a:solidFill>
                  <a:srgbClr val="000099"/>
                </a:solidFill>
                <a:latin typeface="+mn-lt"/>
                <a:ea typeface="黑体" panose="02010609060101010101" pitchFamily="2" charset="-122"/>
              </a:rPr>
              <a:t> </a:t>
            </a:r>
            <a:r>
              <a:rPr altLang="zh-CN" b="1" dirty="0" sz="2800" lang="en-US" err="1" smtClean="0">
                <a:solidFill>
                  <a:srgbClr val="000099"/>
                </a:solidFill>
                <a:latin typeface="+mn-lt"/>
                <a:ea typeface="黑体" panose="02010609060101010101" pitchFamily="2" charset="-122"/>
              </a:rPr>
              <a:t>cwnd</a:t>
            </a:r>
            <a:r>
              <a:rPr altLang="zh-CN" b="1" dirty="0" sz="2800" lang="en-US" smtClean="0">
                <a:solidFill>
                  <a:srgbClr val="000099"/>
                </a:solidFill>
                <a:latin typeface="+mn-lt"/>
                <a:ea typeface="黑体" panose="02010609060101010101" pitchFamily="2" charset="-122"/>
              </a:rPr>
              <a:t> </a:t>
            </a:r>
            <a:r>
              <a:rPr altLang="zh-CN" b="1" dirty="0" sz="2800" lang="zh-CN" smtClean="0">
                <a:solidFill>
                  <a:srgbClr val="000099"/>
                </a:solidFill>
                <a:latin typeface="+mn-lt"/>
                <a:ea typeface="黑体" panose="02010609060101010101" pitchFamily="2" charset="-122"/>
              </a:rPr>
              <a:t>中</a:t>
            </a:r>
            <a:r>
              <a:rPr altLang="zh-CN" b="1" dirty="0" sz="2800" lang="zh-CN">
                <a:solidFill>
                  <a:srgbClr val="000099"/>
                </a:solidFill>
                <a:latin typeface="+mn-lt"/>
                <a:ea typeface="黑体" panose="02010609060101010101" pitchFamily="2" charset="-122"/>
              </a:rPr>
              <a:t>数值较小的一个，控制了发送方发送数据的速率。</a:t>
            </a:r>
            <a:endParaRPr altLang="zh-CN" b="1" dirty="0" sz="2800" lang="zh-CN">
              <a:solidFill>
                <a:srgbClr val="000099"/>
              </a:solidFill>
              <a:latin typeface="+mn-lt"/>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3254">
                                            <p:txEl>
                                              <p:pRg st="3" end="3"/>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53254">
                                            <p:txEl>
                                              <p:pRg st="4" end="4"/>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53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254" grpId="0" build="p"/>
      <p:bldP spid="1053256"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667" name=""/>
        <p:cNvGrpSpPr/>
        <p:nvPr/>
      </p:nvGrpSpPr>
      <p:grpSpPr>
        <a:xfrm>
          <a:off x="0" y="0"/>
          <a:ext cx="0" cy="0"/>
          <a:chOff x="0" y="0"/>
          <a:chExt cx="0" cy="0"/>
        </a:xfrm>
      </p:grpSpPr>
      <p:sp>
        <p:nvSpPr>
          <p:cNvPr id="1053260" name="Rectangle 2"/>
          <p:cNvSpPr>
            <a:spLocks noGrp="1" noChangeArrowheads="1"/>
          </p:cNvSpPr>
          <p:nvPr>
            <p:ph type="title"/>
          </p:nvPr>
        </p:nvSpPr>
        <p:spPr/>
        <p:txBody>
          <a:bodyPr/>
          <a:p>
            <a:r>
              <a:rPr altLang="zh-CN" dirty="0" lang="en-US"/>
              <a:t>5.9  </a:t>
            </a:r>
            <a:r>
              <a:rPr altLang="zh-CN" dirty="0" lang="en-US" smtClean="0"/>
              <a:t>TCP </a:t>
            </a:r>
            <a:r>
              <a:rPr altLang="zh-CN" dirty="0" lang="zh-CN" smtClean="0"/>
              <a:t>的</a:t>
            </a:r>
            <a:r>
              <a:rPr altLang="zh-CN" dirty="0" lang="zh-CN"/>
              <a:t>运输连接管理</a:t>
            </a:r>
            <a:endParaRPr altLang="zh-CN" dirty="0" lang="zh-CN"/>
          </a:p>
        </p:txBody>
      </p:sp>
      <p:sp>
        <p:nvSpPr>
          <p:cNvPr id="1053261" name="Rectangle 3"/>
          <p:cNvSpPr>
            <a:spLocks noGrp="1" noChangeArrowheads="1"/>
          </p:cNvSpPr>
          <p:nvPr>
            <p:ph idx="1"/>
          </p:nvPr>
        </p:nvSpPr>
        <p:spPr/>
        <p:txBody>
          <a:bodyPr/>
          <a:p>
            <a:r>
              <a:rPr altLang="zh-CN" dirty="0" lang="en-US"/>
              <a:t>5.9.1  </a:t>
            </a:r>
            <a:r>
              <a:rPr altLang="zh-CN" dirty="0" lang="en-US" smtClean="0"/>
              <a:t>TCP </a:t>
            </a:r>
            <a:r>
              <a:rPr altLang="zh-CN" dirty="0" lang="zh-CN" smtClean="0"/>
              <a:t>的</a:t>
            </a:r>
            <a:r>
              <a:rPr altLang="zh-CN" dirty="0" lang="zh-CN"/>
              <a:t>连接建立</a:t>
            </a:r>
            <a:endParaRPr altLang="zh-CN" dirty="0" lang="zh-CN"/>
          </a:p>
          <a:p>
            <a:r>
              <a:rPr altLang="zh-CN" dirty="0" lang="en-US" smtClean="0"/>
              <a:t>5.9.2  TCP </a:t>
            </a:r>
            <a:r>
              <a:rPr altLang="zh-CN" dirty="0" lang="zh-CN" smtClean="0"/>
              <a:t>的</a:t>
            </a:r>
            <a:r>
              <a:rPr altLang="zh-CN" dirty="0" lang="zh-CN"/>
              <a:t>连接释放</a:t>
            </a:r>
            <a:endParaRPr altLang="zh-CN" dirty="0" lang="zh-CN"/>
          </a:p>
          <a:p>
            <a:r>
              <a:rPr altLang="zh-CN" dirty="0" lang="en-US"/>
              <a:t>5.9.3  </a:t>
            </a:r>
            <a:r>
              <a:rPr altLang="zh-CN" dirty="0" lang="en-US" smtClean="0"/>
              <a:t>TCP </a:t>
            </a:r>
            <a:r>
              <a:rPr altLang="zh-CN" dirty="0" lang="zh-CN" smtClean="0"/>
              <a:t>的</a:t>
            </a:r>
            <a:r>
              <a:rPr altLang="zh-CN" dirty="0" lang="zh-CN"/>
              <a:t>有限状态机</a:t>
            </a:r>
            <a:endParaRPr altLang="zh-CN" dirty="0" 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670" name=""/>
        <p:cNvGrpSpPr/>
        <p:nvPr/>
      </p:nvGrpSpPr>
      <p:grpSpPr>
        <a:xfrm>
          <a:off x="0" y="0"/>
          <a:ext cx="0" cy="0"/>
          <a:chOff x="0" y="0"/>
          <a:chExt cx="0" cy="0"/>
        </a:xfrm>
      </p:grpSpPr>
      <p:sp>
        <p:nvSpPr>
          <p:cNvPr id="1053265" name="Rectangle 2"/>
          <p:cNvSpPr>
            <a:spLocks noGrp="1" noChangeArrowheads="1"/>
          </p:cNvSpPr>
          <p:nvPr>
            <p:ph type="title"/>
          </p:nvPr>
        </p:nvSpPr>
        <p:spPr/>
        <p:txBody>
          <a:bodyPr/>
          <a:p>
            <a:pPr algn="ctr"/>
            <a:r>
              <a:rPr altLang="zh-CN" dirty="0" lang="zh-CN"/>
              <a:t>运输</a:t>
            </a:r>
            <a:r>
              <a:rPr altLang="zh-CN" dirty="0" lang="zh-CN" smtClean="0"/>
              <a:t>连接</a:t>
            </a:r>
            <a:r>
              <a:rPr altLang="en-US" dirty="0" lang="zh-CN" smtClean="0"/>
              <a:t>的</a:t>
            </a:r>
            <a:r>
              <a:rPr altLang="zh-CN" dirty="0" lang="zh-CN" smtClean="0"/>
              <a:t>三</a:t>
            </a:r>
            <a:r>
              <a:rPr altLang="zh-CN" dirty="0" lang="zh-CN"/>
              <a:t>个阶段</a:t>
            </a:r>
            <a:endParaRPr altLang="zh-CN" dirty="0" lang="zh-CN"/>
          </a:p>
        </p:txBody>
      </p:sp>
      <p:sp>
        <p:nvSpPr>
          <p:cNvPr id="1053266" name="Rectangle 3"/>
          <p:cNvSpPr>
            <a:spLocks noGrp="1" noChangeArrowheads="1"/>
          </p:cNvSpPr>
          <p:nvPr>
            <p:ph idx="1"/>
          </p:nvPr>
        </p:nvSpPr>
        <p:spPr/>
        <p:txBody>
          <a:bodyPr/>
          <a:p>
            <a:r>
              <a:rPr altLang="zh-CN" dirty="0" lang="en-US" smtClean="0"/>
              <a:t>TCP </a:t>
            </a:r>
            <a:r>
              <a:rPr altLang="zh-CN" dirty="0" lang="zh-CN" smtClean="0"/>
              <a:t>是</a:t>
            </a:r>
            <a:r>
              <a:rPr altLang="zh-CN" dirty="0" lang="zh-CN"/>
              <a:t>面向连接的协议</a:t>
            </a:r>
            <a:r>
              <a:rPr altLang="zh-CN" dirty="0" lang="zh-CN" smtClean="0"/>
              <a:t>。</a:t>
            </a:r>
            <a:endParaRPr altLang="zh-CN" dirty="0" lang="en-US" smtClean="0"/>
          </a:p>
          <a:p>
            <a:r>
              <a:rPr altLang="zh-CN" dirty="0" lang="zh-CN"/>
              <a:t>运输</a:t>
            </a:r>
            <a:r>
              <a:rPr altLang="zh-CN" dirty="0" lang="zh-CN" smtClean="0"/>
              <a:t>连接有</a:t>
            </a:r>
            <a:r>
              <a:rPr altLang="zh-CN" dirty="0" lang="zh-CN"/>
              <a:t>三个</a:t>
            </a:r>
            <a:r>
              <a:rPr altLang="zh-CN" dirty="0" lang="zh-CN" smtClean="0"/>
              <a:t>阶段：</a:t>
            </a:r>
            <a:endParaRPr altLang="zh-CN" dirty="0" lang="en-US" smtClean="0"/>
          </a:p>
          <a:p>
            <a:pPr lvl="1"/>
            <a:r>
              <a:rPr altLang="zh-CN" dirty="0" lang="zh-CN" smtClean="0">
                <a:solidFill>
                  <a:srgbClr val="0000FF"/>
                </a:solidFill>
              </a:rPr>
              <a:t>连接建立</a:t>
            </a:r>
            <a:endParaRPr altLang="zh-CN" dirty="0" lang="en-US" smtClean="0">
              <a:solidFill>
                <a:srgbClr val="0000FF"/>
              </a:solidFill>
            </a:endParaRPr>
          </a:p>
          <a:p>
            <a:pPr lvl="1"/>
            <a:r>
              <a:rPr altLang="zh-CN" dirty="0" lang="zh-CN" smtClean="0">
                <a:solidFill>
                  <a:srgbClr val="0000FF"/>
                </a:solidFill>
              </a:rPr>
              <a:t>数据传送</a:t>
            </a:r>
            <a:endParaRPr altLang="zh-CN" dirty="0" lang="en-US" smtClean="0">
              <a:solidFill>
                <a:srgbClr val="0000FF"/>
              </a:solidFill>
            </a:endParaRPr>
          </a:p>
          <a:p>
            <a:pPr lvl="1"/>
            <a:r>
              <a:rPr altLang="zh-CN" dirty="0" lang="zh-CN" smtClean="0">
                <a:solidFill>
                  <a:srgbClr val="0000FF"/>
                </a:solidFill>
              </a:rPr>
              <a:t>连接释放</a:t>
            </a:r>
            <a:endParaRPr altLang="zh-CN" dirty="0" lang="en-US" smtClean="0">
              <a:solidFill>
                <a:srgbClr val="0000FF"/>
              </a:solidFill>
            </a:endParaRPr>
          </a:p>
          <a:p>
            <a:r>
              <a:rPr altLang="zh-CN" dirty="0" lang="zh-CN" smtClean="0">
                <a:solidFill>
                  <a:srgbClr val="FF0000"/>
                </a:solidFill>
              </a:rPr>
              <a:t>运输</a:t>
            </a:r>
            <a:r>
              <a:rPr altLang="zh-CN" dirty="0" lang="zh-CN">
                <a:solidFill>
                  <a:srgbClr val="FF0000"/>
                </a:solidFill>
              </a:rPr>
              <a:t>连接的管理</a:t>
            </a:r>
            <a:r>
              <a:rPr altLang="zh-CN" dirty="0" lang="zh-CN"/>
              <a:t>就是使运输连接的建立和释放都能正常地进行。</a:t>
            </a:r>
            <a:endParaRPr altLang="zh-CN" dirty="0" 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673" name=""/>
        <p:cNvGrpSpPr/>
        <p:nvPr/>
      </p:nvGrpSpPr>
      <p:grpSpPr>
        <a:xfrm>
          <a:off x="0" y="0"/>
          <a:ext cx="0" cy="0"/>
          <a:chOff x="0" y="0"/>
          <a:chExt cx="0" cy="0"/>
        </a:xfrm>
      </p:grpSpPr>
      <p:sp>
        <p:nvSpPr>
          <p:cNvPr id="1053270" name="Rectangle 2"/>
          <p:cNvSpPr>
            <a:spLocks noGrp="1" noChangeArrowheads="1"/>
          </p:cNvSpPr>
          <p:nvPr>
            <p:ph type="title"/>
          </p:nvPr>
        </p:nvSpPr>
        <p:spPr>
          <a:xfrm>
            <a:off x="495300" y="188640"/>
            <a:ext cx="8490148" cy="792088"/>
          </a:xfrm>
        </p:spPr>
        <p:txBody>
          <a:bodyPr/>
          <a:p>
            <a:pPr algn="ctr"/>
            <a:r>
              <a:rPr altLang="zh-CN" dirty="0" sz="3600" lang="en-US" smtClean="0"/>
              <a:t>TCP </a:t>
            </a:r>
            <a:r>
              <a:rPr altLang="zh-CN" dirty="0" sz="3600" lang="zh-CN" smtClean="0"/>
              <a:t>连接建立</a:t>
            </a:r>
            <a:r>
              <a:rPr altLang="zh-CN" dirty="0" sz="3600" lang="zh-CN"/>
              <a:t>过程中要</a:t>
            </a:r>
            <a:r>
              <a:rPr altLang="zh-CN" dirty="0" sz="3600" lang="zh-CN" smtClean="0"/>
              <a:t>解决</a:t>
            </a:r>
            <a:r>
              <a:rPr altLang="en-US" dirty="0" sz="3600" lang="zh-CN" smtClean="0"/>
              <a:t>的</a:t>
            </a:r>
            <a:r>
              <a:rPr altLang="zh-CN" dirty="0" sz="3600" lang="zh-CN" smtClean="0"/>
              <a:t>三</a:t>
            </a:r>
            <a:r>
              <a:rPr altLang="zh-CN" dirty="0" sz="3600" lang="zh-CN"/>
              <a:t>个问题</a:t>
            </a:r>
            <a:endParaRPr altLang="zh-CN" dirty="0" sz="3600" lang="zh-CN"/>
          </a:p>
        </p:txBody>
      </p:sp>
      <p:sp>
        <p:nvSpPr>
          <p:cNvPr id="1053271" name="Rectangle 3"/>
          <p:cNvSpPr>
            <a:spLocks noGrp="1" noChangeArrowheads="1"/>
          </p:cNvSpPr>
          <p:nvPr>
            <p:ph idx="1"/>
          </p:nvPr>
        </p:nvSpPr>
        <p:spPr/>
        <p:txBody>
          <a:bodyPr/>
          <a:p>
            <a:r>
              <a:rPr altLang="zh-CN" dirty="0" lang="en-US"/>
              <a:t>(1) </a:t>
            </a:r>
            <a:r>
              <a:rPr altLang="zh-CN" dirty="0" lang="zh-CN"/>
              <a:t>要使每一方能够确知对方的存在。</a:t>
            </a:r>
            <a:endParaRPr altLang="zh-CN" dirty="0" lang="zh-CN"/>
          </a:p>
          <a:p>
            <a:r>
              <a:rPr altLang="zh-CN" dirty="0" lang="en-US" smtClean="0"/>
              <a:t>(</a:t>
            </a:r>
            <a:r>
              <a:rPr altLang="zh-CN" dirty="0" lang="en-US"/>
              <a:t>2) </a:t>
            </a:r>
            <a:r>
              <a:rPr altLang="zh-CN" dirty="0" lang="zh-CN"/>
              <a:t>要允许双方协商一些参数（如最大窗口值、是否使用窗口扩大选项和时间戳选项以及服务质量等）。</a:t>
            </a:r>
            <a:endParaRPr altLang="zh-CN" dirty="0" lang="zh-CN"/>
          </a:p>
          <a:p>
            <a:r>
              <a:rPr altLang="zh-CN" dirty="0" lang="en-US" smtClean="0"/>
              <a:t>(</a:t>
            </a:r>
            <a:r>
              <a:rPr altLang="zh-CN" dirty="0" lang="en-US"/>
              <a:t>3) </a:t>
            </a:r>
            <a:r>
              <a:rPr altLang="zh-CN" dirty="0" lang="zh-CN"/>
              <a:t>能够对运输实体资源（如缓存大小、连接表中的项目等）进行分配</a:t>
            </a:r>
            <a:r>
              <a:rPr altLang="zh-CN" dirty="0" lang="zh-CN" smtClean="0"/>
              <a:t>。</a:t>
            </a:r>
            <a:endParaRPr altLang="zh-CN" dirty="0" lang="zh-C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676" name=""/>
        <p:cNvGrpSpPr/>
        <p:nvPr/>
      </p:nvGrpSpPr>
      <p:grpSpPr>
        <a:xfrm>
          <a:off x="0" y="0"/>
          <a:ext cx="0" cy="0"/>
          <a:chOff x="0" y="0"/>
          <a:chExt cx="0" cy="0"/>
        </a:xfrm>
      </p:grpSpPr>
      <p:sp>
        <p:nvSpPr>
          <p:cNvPr id="1053275" name="Rectangle 2"/>
          <p:cNvSpPr>
            <a:spLocks noGrp="1" noChangeArrowheads="1"/>
          </p:cNvSpPr>
          <p:nvPr>
            <p:ph type="title"/>
          </p:nvPr>
        </p:nvSpPr>
        <p:spPr/>
        <p:txBody>
          <a:bodyPr/>
          <a:p>
            <a:pPr algn="ctr"/>
            <a:r>
              <a:rPr altLang="en-US" dirty="0" lang="zh-CN"/>
              <a:t>客户</a:t>
            </a:r>
            <a:r>
              <a:rPr altLang="en-US" dirty="0" lang="zh-CN">
                <a:sym typeface="Symbol" panose="05050102010706020507" pitchFamily="18" charset="2"/>
              </a:rPr>
              <a:t></a:t>
            </a:r>
            <a:r>
              <a:rPr altLang="en-US" dirty="0" lang="zh-CN"/>
              <a:t>服务器方式 </a:t>
            </a:r>
            <a:endParaRPr altLang="zh-CN" dirty="0" lang="zh-CN"/>
          </a:p>
        </p:txBody>
      </p:sp>
      <p:sp>
        <p:nvSpPr>
          <p:cNvPr id="1053276" name="Rectangle 3"/>
          <p:cNvSpPr>
            <a:spLocks noGrp="1" noChangeArrowheads="1"/>
          </p:cNvSpPr>
          <p:nvPr>
            <p:ph idx="1"/>
          </p:nvPr>
        </p:nvSpPr>
        <p:spPr/>
        <p:txBody>
          <a:bodyPr/>
          <a:p>
            <a:r>
              <a:rPr altLang="zh-CN" dirty="0" lang="en-US" smtClean="0"/>
              <a:t>TCP</a:t>
            </a:r>
            <a:r>
              <a:rPr altLang="zh-CN" dirty="0" lang="zh-CN"/>
              <a:t>连接的建立</a:t>
            </a:r>
            <a:r>
              <a:rPr altLang="zh-CN" dirty="0" lang="zh-CN">
                <a:solidFill>
                  <a:srgbClr val="FF0000"/>
                </a:solidFill>
              </a:rPr>
              <a:t>采用客户服务器方式</a:t>
            </a:r>
            <a:r>
              <a:rPr altLang="zh-CN" dirty="0" lang="zh-CN" smtClean="0">
                <a:solidFill>
                  <a:srgbClr val="FF0000"/>
                </a:solidFill>
              </a:rPr>
              <a:t>。</a:t>
            </a:r>
            <a:endParaRPr altLang="zh-CN" dirty="0" lang="en-US" smtClean="0">
              <a:solidFill>
                <a:srgbClr val="FF0000"/>
              </a:solidFill>
            </a:endParaRPr>
          </a:p>
          <a:p>
            <a:r>
              <a:rPr altLang="zh-CN" dirty="0" lang="zh-CN" smtClean="0"/>
              <a:t>主动</a:t>
            </a:r>
            <a:r>
              <a:rPr altLang="zh-CN" dirty="0" lang="zh-CN"/>
              <a:t>发起连接建立的应用进程叫做</a:t>
            </a:r>
            <a:r>
              <a:rPr altLang="zh-CN" dirty="0" lang="zh-CN">
                <a:solidFill>
                  <a:srgbClr val="FF0000"/>
                </a:solidFill>
              </a:rPr>
              <a:t>客户</a:t>
            </a:r>
            <a:r>
              <a:rPr altLang="zh-CN" dirty="0" lang="en-US"/>
              <a:t>(client)</a:t>
            </a:r>
            <a:r>
              <a:rPr altLang="zh-CN" dirty="0" lang="zh-CN" smtClean="0"/>
              <a:t>，</a:t>
            </a:r>
            <a:endParaRPr altLang="zh-CN" dirty="0" lang="en-US" smtClean="0"/>
          </a:p>
          <a:p>
            <a:r>
              <a:rPr altLang="zh-CN" dirty="0" lang="zh-CN" smtClean="0"/>
              <a:t>被动</a:t>
            </a:r>
            <a:r>
              <a:rPr altLang="zh-CN" dirty="0" lang="zh-CN"/>
              <a:t>等待连接建立的应用进程叫做</a:t>
            </a:r>
            <a:r>
              <a:rPr altLang="zh-CN" dirty="0" lang="zh-CN">
                <a:solidFill>
                  <a:srgbClr val="FF0000"/>
                </a:solidFill>
              </a:rPr>
              <a:t>服务器</a:t>
            </a:r>
            <a:r>
              <a:rPr altLang="zh-CN" dirty="0" lang="en-US"/>
              <a:t>(server)</a:t>
            </a:r>
            <a:r>
              <a:rPr altLang="zh-CN" dirty="0" lang="zh-CN"/>
              <a:t>。</a:t>
            </a:r>
            <a:endParaRPr altLang="zh-CN" dirty="0" 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679" name=""/>
        <p:cNvGrpSpPr/>
        <p:nvPr/>
      </p:nvGrpSpPr>
      <p:grpSpPr>
        <a:xfrm>
          <a:off x="0" y="0"/>
          <a:ext cx="0" cy="0"/>
          <a:chOff x="0" y="0"/>
          <a:chExt cx="0" cy="0"/>
        </a:xfrm>
      </p:grpSpPr>
      <p:sp>
        <p:nvSpPr>
          <p:cNvPr id="1053280" name="标题 1"/>
          <p:cNvSpPr>
            <a:spLocks noGrp="1"/>
          </p:cNvSpPr>
          <p:nvPr>
            <p:ph type="title"/>
          </p:nvPr>
        </p:nvSpPr>
        <p:spPr/>
        <p:txBody>
          <a:bodyPr/>
          <a:p>
            <a:r>
              <a:rPr altLang="zh-CN" dirty="0" lang="en-US"/>
              <a:t>5.9.1  </a:t>
            </a:r>
            <a:r>
              <a:rPr altLang="zh-CN" dirty="0" lang="en-US" smtClean="0"/>
              <a:t>TCP </a:t>
            </a:r>
            <a:r>
              <a:rPr altLang="zh-CN" dirty="0" lang="zh-CN" smtClean="0"/>
              <a:t>的连接建立</a:t>
            </a:r>
            <a:endParaRPr altLang="en-US" dirty="0" lang="zh-CN"/>
          </a:p>
        </p:txBody>
      </p:sp>
      <p:sp>
        <p:nvSpPr>
          <p:cNvPr id="1053281" name="内容占位符 2"/>
          <p:cNvSpPr>
            <a:spLocks noGrp="1"/>
          </p:cNvSpPr>
          <p:nvPr>
            <p:ph idx="1"/>
          </p:nvPr>
        </p:nvSpPr>
        <p:spPr/>
        <p:txBody>
          <a:bodyPr/>
          <a:p>
            <a:r>
              <a:rPr altLang="zh-CN" dirty="0" lang="en-US" smtClean="0"/>
              <a:t>TCP </a:t>
            </a:r>
            <a:r>
              <a:rPr altLang="zh-CN" dirty="0" lang="zh-CN" smtClean="0"/>
              <a:t>建立</a:t>
            </a:r>
            <a:r>
              <a:rPr altLang="zh-CN" dirty="0" lang="zh-CN"/>
              <a:t>连接的过程叫做</a:t>
            </a:r>
            <a:r>
              <a:rPr altLang="zh-CN" dirty="0" lang="zh-CN" smtClean="0">
                <a:solidFill>
                  <a:srgbClr val="FF0000"/>
                </a:solidFill>
              </a:rPr>
              <a:t>握手</a:t>
            </a:r>
            <a:r>
              <a:rPr altLang="en-US" dirty="0" lang="zh-CN" smtClean="0">
                <a:solidFill>
                  <a:srgbClr val="FF0000"/>
                </a:solidFill>
              </a:rPr>
              <a:t>。</a:t>
            </a:r>
            <a:endParaRPr altLang="zh-CN" dirty="0" lang="en-US" smtClean="0">
              <a:solidFill>
                <a:srgbClr val="FF0000"/>
              </a:solidFill>
            </a:endParaRPr>
          </a:p>
          <a:p>
            <a:r>
              <a:rPr altLang="zh-CN" dirty="0" lang="zh-CN"/>
              <a:t>握手需要在客户和服务器之间交换三</a:t>
            </a:r>
            <a:r>
              <a:rPr altLang="zh-CN" dirty="0" lang="zh-CN" smtClean="0"/>
              <a:t>个</a:t>
            </a:r>
            <a:r>
              <a:rPr altLang="zh-CN" dirty="0" lang="en-US" smtClean="0"/>
              <a:t> TCP </a:t>
            </a:r>
            <a:r>
              <a:rPr altLang="zh-CN" dirty="0" lang="zh-CN" smtClean="0"/>
              <a:t>报文</a:t>
            </a:r>
            <a:r>
              <a:rPr altLang="zh-CN" dirty="0" lang="zh-CN"/>
              <a:t>段</a:t>
            </a:r>
            <a:r>
              <a:rPr altLang="zh-CN" dirty="0" lang="zh-CN" smtClean="0"/>
              <a:t>。</a:t>
            </a:r>
            <a:r>
              <a:rPr altLang="en-US" dirty="0" lang="zh-CN" smtClean="0"/>
              <a:t>称之为</a:t>
            </a:r>
            <a:r>
              <a:rPr altLang="zh-CN" dirty="0" lang="zh-CN" smtClean="0">
                <a:solidFill>
                  <a:srgbClr val="FF0000"/>
                </a:solidFill>
              </a:rPr>
              <a:t>三</a:t>
            </a:r>
            <a:r>
              <a:rPr altLang="zh-CN" dirty="0" lang="zh-CN">
                <a:solidFill>
                  <a:srgbClr val="FF0000"/>
                </a:solidFill>
              </a:rPr>
              <a:t>报文握手</a:t>
            </a:r>
            <a:r>
              <a:rPr altLang="en-US" dirty="0" lang="zh-CN" smtClean="0">
                <a:solidFill>
                  <a:srgbClr val="FF0000"/>
                </a:solidFill>
              </a:rPr>
              <a:t>。</a:t>
            </a:r>
            <a:endParaRPr altLang="zh-CN" dirty="0" lang="en-US" smtClean="0">
              <a:solidFill>
                <a:srgbClr val="FF0000"/>
              </a:solidFill>
            </a:endParaRPr>
          </a:p>
          <a:p>
            <a:r>
              <a:rPr altLang="en-US" dirty="0" lang="zh-CN" smtClean="0"/>
              <a:t>采用</a:t>
            </a:r>
            <a:r>
              <a:rPr altLang="zh-CN" dirty="0" lang="zh-CN">
                <a:solidFill>
                  <a:srgbClr val="FF0000"/>
                </a:solidFill>
              </a:rPr>
              <a:t>三报文握手</a:t>
            </a:r>
            <a:r>
              <a:rPr altLang="zh-CN" dirty="0" lang="zh-CN" smtClean="0"/>
              <a:t>主要</a:t>
            </a:r>
            <a:r>
              <a:rPr altLang="zh-CN" dirty="0" lang="zh-CN"/>
              <a:t>是为了防止已失效的连接请求报文段突然又传送到</a:t>
            </a:r>
            <a:r>
              <a:rPr altLang="zh-CN" dirty="0" lang="zh-CN" smtClean="0"/>
              <a:t>了，因而产生错误。</a:t>
            </a:r>
            <a:endParaRPr altLang="zh-CN" dirty="0" 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992" name="Rectangle 3"/>
          <p:cNvSpPr>
            <a:spLocks noGrp="1" noChangeArrowheads="1"/>
          </p:cNvSpPr>
          <p:nvPr>
            <p:ph type="title"/>
          </p:nvPr>
        </p:nvSpPr>
        <p:spPr/>
        <p:txBody>
          <a:bodyPr/>
          <a:p>
            <a:pPr algn="ctr"/>
            <a:r>
              <a:rPr altLang="zh-CN" lang="en-US"/>
              <a:t>TCP </a:t>
            </a:r>
            <a:r>
              <a:rPr altLang="en-US" lang="zh-CN"/>
              <a:t>与 </a:t>
            </a:r>
            <a:r>
              <a:rPr altLang="zh-CN" lang="en-US"/>
              <a:t>UDP </a:t>
            </a:r>
            <a:endParaRPr altLang="zh-CN" lang="en-US"/>
          </a:p>
        </p:txBody>
      </p:sp>
      <p:sp>
        <p:nvSpPr>
          <p:cNvPr id="1048993" name="Rectangle 2"/>
          <p:cNvSpPr>
            <a:spLocks noGrp="1" noChangeArrowheads="1"/>
          </p:cNvSpPr>
          <p:nvPr>
            <p:ph idx="1"/>
          </p:nvPr>
        </p:nvSpPr>
        <p:spPr/>
        <p:txBody>
          <a:bodyPr/>
          <a:p>
            <a:r>
              <a:rPr altLang="en-US" dirty="0" lang="zh-CN"/>
              <a:t>两个对等运输实体在通信时传送的数据单位叫作</a:t>
            </a:r>
            <a:r>
              <a:rPr altLang="en-US" dirty="0" lang="zh-CN">
                <a:solidFill>
                  <a:srgbClr val="FF0000"/>
                </a:solidFill>
              </a:rPr>
              <a:t>运输协议数据单元</a:t>
            </a:r>
            <a:r>
              <a:rPr altLang="en-US" dirty="0" lang="zh-CN"/>
              <a:t> </a:t>
            </a:r>
            <a:r>
              <a:rPr altLang="zh-CN" dirty="0" lang="en-US"/>
              <a:t>TPDU (Transport Protocol Data Unit)</a:t>
            </a:r>
            <a:r>
              <a:rPr altLang="en-US" dirty="0" lang="zh-CN"/>
              <a:t>。</a:t>
            </a:r>
            <a:endParaRPr altLang="en-US" dirty="0" lang="zh-CN"/>
          </a:p>
          <a:p>
            <a:r>
              <a:rPr altLang="zh-CN" dirty="0" lang="en-US"/>
              <a:t>TCP </a:t>
            </a:r>
            <a:r>
              <a:rPr altLang="en-US" dirty="0" lang="zh-CN"/>
              <a:t>传送的数据单位协议是 </a:t>
            </a:r>
            <a:r>
              <a:rPr altLang="zh-CN" dirty="0" lang="en-US">
                <a:solidFill>
                  <a:srgbClr val="FF0000"/>
                </a:solidFill>
              </a:rPr>
              <a:t>TCP </a:t>
            </a:r>
            <a:r>
              <a:rPr altLang="en-US" dirty="0" lang="zh-CN">
                <a:solidFill>
                  <a:srgbClr val="FF0000"/>
                </a:solidFill>
              </a:rPr>
              <a:t>报文段</a:t>
            </a:r>
            <a:r>
              <a:rPr altLang="zh-CN" dirty="0" lang="en-US"/>
              <a:t>(segment</a:t>
            </a:r>
            <a:r>
              <a:rPr altLang="zh-CN" dirty="0" lang="en-US" smtClean="0"/>
              <a:t>)</a:t>
            </a:r>
            <a:r>
              <a:rPr altLang="en-US" dirty="0" lang="zh-CN" smtClean="0"/>
              <a:t>。</a:t>
            </a:r>
            <a:endParaRPr altLang="zh-CN" dirty="0" lang="en-US"/>
          </a:p>
          <a:p>
            <a:r>
              <a:rPr altLang="zh-CN" dirty="0" lang="en-US"/>
              <a:t> UDP </a:t>
            </a:r>
            <a:r>
              <a:rPr altLang="en-US" dirty="0" lang="zh-CN"/>
              <a:t>传送的数据单位协议是 </a:t>
            </a:r>
            <a:r>
              <a:rPr altLang="zh-CN" dirty="0" lang="en-US">
                <a:solidFill>
                  <a:srgbClr val="FF0000"/>
                </a:solidFill>
              </a:rPr>
              <a:t>UDP </a:t>
            </a:r>
            <a:r>
              <a:rPr altLang="en-US" dirty="0" lang="zh-CN">
                <a:solidFill>
                  <a:srgbClr val="FF0000"/>
                </a:solidFill>
              </a:rPr>
              <a:t>报文</a:t>
            </a:r>
            <a:r>
              <a:rPr altLang="en-US" dirty="0" lang="zh-CN"/>
              <a:t>或</a:t>
            </a:r>
            <a:r>
              <a:rPr altLang="en-US" dirty="0" lang="zh-CN">
                <a:solidFill>
                  <a:srgbClr val="FF0000"/>
                </a:solidFill>
              </a:rPr>
              <a:t>用户数据报。 </a:t>
            </a:r>
            <a:endParaRPr altLang="en-US" dirty="0" lang="zh-CN">
              <a:solidFill>
                <a:srgbClr val="FF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993">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9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3"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680" name=""/>
        <p:cNvGrpSpPr/>
        <p:nvPr/>
      </p:nvGrpSpPr>
      <p:grpSpPr>
        <a:xfrm>
          <a:off x="0" y="0"/>
          <a:ext cx="0" cy="0"/>
          <a:chOff x="0" y="0"/>
          <a:chExt cx="0" cy="0"/>
        </a:xfrm>
      </p:grpSpPr>
      <p:grpSp>
        <p:nvGrpSpPr>
          <p:cNvPr id="681" name="Group 2"/>
          <p:cNvGrpSpPr/>
          <p:nvPr/>
        </p:nvGrpSpPr>
        <p:grpSpPr bwMode="auto">
          <a:xfrm>
            <a:off x="2802259" y="2997200"/>
            <a:ext cx="4248150" cy="3441700"/>
            <a:chOff x="1474" y="1888"/>
            <a:chExt cx="2676" cy="2432"/>
          </a:xfrm>
        </p:grpSpPr>
        <p:sp>
          <p:nvSpPr>
            <p:cNvPr id="1053282" name="Line 3"/>
            <p:cNvSpPr>
              <a:spLocks noChangeShapeType="1"/>
            </p:cNvSpPr>
            <p:nvPr/>
          </p:nvSpPr>
          <p:spPr bwMode="auto">
            <a:xfrm>
              <a:off x="1474"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3283" name="Line 4"/>
            <p:cNvSpPr>
              <a:spLocks noChangeShapeType="1"/>
            </p:cNvSpPr>
            <p:nvPr/>
          </p:nvSpPr>
          <p:spPr bwMode="auto">
            <a:xfrm>
              <a:off x="4150"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grpSp>
      <p:sp>
        <p:nvSpPr>
          <p:cNvPr id="1053284" name="Rectangle 5"/>
          <p:cNvSpPr txBox="1">
            <a:spLocks noChangeArrowheads="1"/>
          </p:cNvSpPr>
          <p:nvPr/>
        </p:nvSpPr>
        <p:spPr bwMode="auto">
          <a:xfrm>
            <a:off x="0" y="152400"/>
            <a:ext cx="8791575" cy="76200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br>
              <a:rPr altLang="zh-CN" baseline="0" b="1" cap="none" sz="4000" i="0" kern="0" kumimoji="1" lang="en-US" noProof="0" normalizeH="0" spc="0" strike="noStrike" u="none" smtClean="0">
                <a:ln>
                  <a:noFill/>
                </a:ln>
                <a:solidFill>
                  <a:srgbClr val="333399"/>
                </a:solidFill>
                <a:effectLst/>
                <a:uLnTx/>
                <a:uFillTx/>
                <a:latin typeface="Tahoma" panose="020B0604030504040204"/>
                <a:ea typeface="黑体" panose="02010609060101010101" pitchFamily="2" charset="-122"/>
                <a:cs typeface="+mj-cs"/>
              </a:rPr>
            </a:br>
            <a:endParaRPr altLang="zh-CN" baseline="0" b="1" cap="none" sz="4000" i="0" kern="0" kumimoji="1" lang="en-US" noProof="0" normalizeH="0" spc="0" strike="noStrike" u="none" smtClean="0">
              <a:ln>
                <a:noFill/>
              </a:ln>
              <a:solidFill>
                <a:srgbClr val="333399"/>
              </a:solidFill>
              <a:effectLst/>
              <a:uLnTx/>
              <a:uFillTx/>
              <a:latin typeface="Tahoma" panose="020B0604030504040204"/>
              <a:ea typeface="黑体" panose="02010609060101010101" pitchFamily="2" charset="-122"/>
              <a:cs typeface="+mj-cs"/>
            </a:endParaRPr>
          </a:p>
        </p:txBody>
      </p:sp>
      <p:grpSp>
        <p:nvGrpSpPr>
          <p:cNvPr id="682" name="Group 6"/>
          <p:cNvGrpSpPr/>
          <p:nvPr/>
        </p:nvGrpSpPr>
        <p:grpSpPr bwMode="auto">
          <a:xfrm>
            <a:off x="2875284" y="3005141"/>
            <a:ext cx="4111625" cy="801688"/>
            <a:chOff x="1520" y="1893"/>
            <a:chExt cx="2590" cy="505"/>
          </a:xfrm>
        </p:grpSpPr>
        <p:sp>
          <p:nvSpPr>
            <p:cNvPr id="1053285" name="Rectangle 7"/>
            <p:cNvSpPr>
              <a:spLocks noChangeArrowheads="1"/>
            </p:cNvSpPr>
            <p:nvPr/>
          </p:nvSpPr>
          <p:spPr bwMode="auto">
            <a:xfrm rot="665985">
              <a:off x="2095" y="1903"/>
              <a:ext cx="1604" cy="250"/>
            </a:xfrm>
            <a:prstGeom prst="rect"/>
            <a:noFill/>
            <a:ln>
              <a:noFill/>
            </a:ln>
            <a:effectLst/>
          </p:spPr>
          <p:txBody>
            <a:bodyPr bIns="44450" lIns="90488" rIns="90488" tIns="44450" wrap="squar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rPr>
                <a:t>SYN = 1, </a:t>
              </a:r>
              <a:r>
                <a:rPr altLang="zh-CN" baseline="0" b="1" cap="none" dirty="0" sz="20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rPr>
                <a:t> = x</a:t>
              </a:r>
              <a:endPar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286" name="Line 8"/>
            <p:cNvSpPr>
              <a:spLocks noChangeShapeType="1"/>
            </p:cNvSpPr>
            <p:nvPr/>
          </p:nvSpPr>
          <p:spPr bwMode="auto">
            <a:xfrm>
              <a:off x="1520" y="1893"/>
              <a:ext cx="2590" cy="505"/>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287" name="Rectangle 9"/>
          <p:cNvSpPr>
            <a:spLocks noChangeArrowheads="1"/>
          </p:cNvSpPr>
          <p:nvPr/>
        </p:nvSpPr>
        <p:spPr bwMode="auto">
          <a:xfrm>
            <a:off x="1898972" y="2393950"/>
            <a:ext cx="966787" cy="549275"/>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288" name="Text Box 10"/>
          <p:cNvSpPr txBox="1">
            <a:spLocks noChangeArrowheads="1"/>
          </p:cNvSpPr>
          <p:nvPr/>
        </p:nvSpPr>
        <p:spPr bwMode="auto">
          <a:xfrm>
            <a:off x="1849759" y="2455863"/>
            <a:ext cx="1146468" cy="36933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a:r>
              <a:rPr altLang="zh-CN" sz="1800" lang="en-US">
                <a:solidFill>
                  <a:srgbClr val="FFFF99"/>
                </a:solidFill>
                <a:latin typeface="+mn-lt"/>
                <a:ea typeface="黑体" panose="02010609060101010101" pitchFamily="2" charset="-122"/>
              </a:rPr>
              <a:t>CLOSED</a:t>
            </a:r>
            <a:endParaRPr altLang="zh-CN" sz="1800" lang="en-US">
              <a:solidFill>
                <a:srgbClr val="FFFF99"/>
              </a:solidFill>
              <a:latin typeface="+mn-lt"/>
              <a:ea typeface="黑体" panose="02010609060101010101" pitchFamily="2" charset="-122"/>
            </a:endParaRPr>
          </a:p>
        </p:txBody>
      </p:sp>
      <p:sp>
        <p:nvSpPr>
          <p:cNvPr id="1053289" name="Rectangle 11"/>
          <p:cNvSpPr>
            <a:spLocks noChangeArrowheads="1"/>
          </p:cNvSpPr>
          <p:nvPr/>
        </p:nvSpPr>
        <p:spPr bwMode="auto">
          <a:xfrm>
            <a:off x="6988497" y="2393950"/>
            <a:ext cx="985837" cy="549275"/>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290" name="Text Box 12"/>
          <p:cNvSpPr txBox="1">
            <a:spLocks noChangeArrowheads="1"/>
          </p:cNvSpPr>
          <p:nvPr/>
        </p:nvSpPr>
        <p:spPr bwMode="auto">
          <a:xfrm>
            <a:off x="6948809" y="2455863"/>
            <a:ext cx="1146468" cy="36933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a:r>
              <a:rPr altLang="zh-CN" sz="1800" lang="en-US">
                <a:solidFill>
                  <a:srgbClr val="FFFF99"/>
                </a:solidFill>
                <a:latin typeface="+mn-lt"/>
                <a:ea typeface="黑体" panose="02010609060101010101" pitchFamily="2" charset="-122"/>
              </a:rPr>
              <a:t>CLOSED</a:t>
            </a:r>
            <a:endParaRPr altLang="zh-CN" sz="1800" lang="en-US">
              <a:solidFill>
                <a:srgbClr val="FFFF99"/>
              </a:solidFill>
              <a:latin typeface="+mn-lt"/>
              <a:ea typeface="黑体" panose="02010609060101010101" pitchFamily="2" charset="-122"/>
            </a:endParaRPr>
          </a:p>
        </p:txBody>
      </p:sp>
      <p:grpSp>
        <p:nvGrpSpPr>
          <p:cNvPr id="683" name="Group 13"/>
          <p:cNvGrpSpPr/>
          <p:nvPr/>
        </p:nvGrpSpPr>
        <p:grpSpPr bwMode="auto">
          <a:xfrm>
            <a:off x="857572" y="2057400"/>
            <a:ext cx="1320800" cy="947738"/>
            <a:chOff x="249" y="1296"/>
            <a:chExt cx="832" cy="597"/>
          </a:xfrm>
        </p:grpSpPr>
        <p:sp>
          <p:nvSpPr>
            <p:cNvPr id="1053291" name="Rectangle 14"/>
            <p:cNvSpPr>
              <a:spLocks noChangeArrowheads="1"/>
            </p:cNvSpPr>
            <p:nvPr/>
          </p:nvSpPr>
          <p:spPr bwMode="auto">
            <a:xfrm>
              <a:off x="251" y="1638"/>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主动打开</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292" name="Freeform 15"/>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684" name="Group 16"/>
          <p:cNvGrpSpPr/>
          <p:nvPr/>
        </p:nvGrpSpPr>
        <p:grpSpPr bwMode="auto">
          <a:xfrm>
            <a:off x="7685412" y="2065338"/>
            <a:ext cx="1401763" cy="939800"/>
            <a:chOff x="4550" y="1301"/>
            <a:chExt cx="883" cy="592"/>
          </a:xfrm>
        </p:grpSpPr>
        <p:sp>
          <p:nvSpPr>
            <p:cNvPr id="1053293" name="Rectangle 17"/>
            <p:cNvSpPr>
              <a:spLocks noChangeArrowheads="1"/>
            </p:cNvSpPr>
            <p:nvPr/>
          </p:nvSpPr>
          <p:spPr bwMode="auto">
            <a:xfrm>
              <a:off x="4732" y="1617"/>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被动打开</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294" name="Freeform 18"/>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pic>
        <p:nvPicPr>
          <p:cNvPr id="2097166" name="Picture 19"/>
          <p:cNvPicPr>
            <a:picLocks noChangeArrowheads="1"/>
          </p:cNvPicPr>
          <p:nvPr/>
        </p:nvPicPr>
        <p:blipFill>
          <a:blip xmlns:r="http://schemas.openxmlformats.org/officeDocument/2006/relationships" r:embed="rId1" cstate="print"/>
          <a:srcRect/>
          <a:stretch>
            <a:fillRect/>
          </a:stretch>
        </p:blipFill>
        <p:spPr bwMode="auto">
          <a:xfrm>
            <a:off x="2132334" y="1779588"/>
            <a:ext cx="501650" cy="517525"/>
          </a:xfrm>
          <a:prstGeom prst="rect"/>
          <a:noFill/>
          <a:ln>
            <a:noFill/>
          </a:ln>
          <a:effectLst/>
        </p:spPr>
      </p:pic>
      <p:pic>
        <p:nvPicPr>
          <p:cNvPr id="2097167" name="Picture 20"/>
          <p:cNvPicPr>
            <a:picLocks noChangeArrowheads="1"/>
          </p:cNvPicPr>
          <p:nvPr/>
        </p:nvPicPr>
        <p:blipFill>
          <a:blip xmlns:r="http://schemas.openxmlformats.org/officeDocument/2006/relationships" r:embed="rId1" cstate="print"/>
          <a:srcRect/>
          <a:stretch>
            <a:fillRect/>
          </a:stretch>
        </p:blipFill>
        <p:spPr bwMode="auto">
          <a:xfrm>
            <a:off x="7231384" y="1779588"/>
            <a:ext cx="501650" cy="517525"/>
          </a:xfrm>
          <a:prstGeom prst="rect"/>
          <a:noFill/>
          <a:ln>
            <a:noFill/>
          </a:ln>
          <a:effectLst/>
        </p:spPr>
      </p:pic>
      <p:sp>
        <p:nvSpPr>
          <p:cNvPr id="1053295" name="Rectangle 21"/>
          <p:cNvSpPr>
            <a:spLocks noChangeArrowheads="1"/>
          </p:cNvSpPr>
          <p:nvPr/>
        </p:nvSpPr>
        <p:spPr bwMode="auto">
          <a:xfrm>
            <a:off x="2556197" y="1779588"/>
            <a:ext cx="368692" cy="397545"/>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rPr>
              <a:t>A</a:t>
            </a:r>
            <a:endPar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296" name="Rectangle 22"/>
          <p:cNvSpPr>
            <a:spLocks noChangeArrowheads="1"/>
          </p:cNvSpPr>
          <p:nvPr/>
        </p:nvSpPr>
        <p:spPr bwMode="auto">
          <a:xfrm>
            <a:off x="6998022" y="1779588"/>
            <a:ext cx="368692" cy="397545"/>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rPr>
              <a:t>B</a:t>
            </a:r>
            <a:endPar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297" name="Rectangle 23"/>
          <p:cNvSpPr>
            <a:spLocks noChangeArrowheads="1"/>
          </p:cNvSpPr>
          <p:nvPr/>
        </p:nvSpPr>
        <p:spPr bwMode="auto">
          <a:xfrm>
            <a:off x="2051372" y="1425575"/>
            <a:ext cx="647614"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dirty="0" sz="1800" i="0" kern="0" kumimoji="0" lang="zh-CN" noProof="0" normalizeH="0" spc="0" strike="noStrike" u="none">
                <a:ln>
                  <a:noFill/>
                </a:ln>
                <a:solidFill>
                  <a:srgbClr val="3333CC"/>
                </a:solidFill>
                <a:effectLst/>
                <a:uLnTx/>
                <a:uFillTx/>
                <a:latin typeface="+mn-lt"/>
                <a:ea typeface="黑体" panose="02010609060101010101" pitchFamily="2" charset="-122"/>
              </a:rPr>
              <a:t>客户</a:t>
            </a:r>
            <a:endParaRPr altLang="en-US" baseline="0" b="1" cap="none" dirty="0"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298" name="Rectangle 24"/>
          <p:cNvSpPr>
            <a:spLocks noChangeArrowheads="1"/>
          </p:cNvSpPr>
          <p:nvPr/>
        </p:nvSpPr>
        <p:spPr bwMode="auto">
          <a:xfrm>
            <a:off x="7047234" y="1425575"/>
            <a:ext cx="880050"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服务器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299" name="Text Box 26"/>
          <p:cNvSpPr txBox="1">
            <a:spLocks noChangeArrowheads="1"/>
          </p:cNvSpPr>
          <p:nvPr/>
        </p:nvSpPr>
        <p:spPr bwMode="auto">
          <a:xfrm>
            <a:off x="1217934" y="5068341"/>
            <a:ext cx="8050602" cy="1384995"/>
          </a:xfrm>
          <a:prstGeom prst="rect"/>
          <a:solidFill>
            <a:srgbClr val="FFFF99"/>
          </a:solidFill>
          <a:ln w="9525">
            <a:solidFill>
              <a:srgbClr val="3333CC"/>
            </a:solidFill>
            <a:miter lim="800000"/>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的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向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B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发出连接请求报文段，其首部中的</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同步位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SYN = 1</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，并选择序号 </a:t>
            </a:r>
            <a:r>
              <a:rPr altLang="zh-CN" baseline="0" b="1" cap="none" dirty="0" sz="2800" i="0" kern="0" kumimoji="0" lang="en-US" noProof="0" normalizeH="0" spc="0" err="1" strike="noStrike" u="none">
                <a:ln>
                  <a:noFill/>
                </a:ln>
                <a:solidFill>
                  <a:srgbClr val="000099"/>
                </a:solidFill>
                <a:effectLst/>
                <a:uLnTx/>
                <a:uFillTx/>
                <a:latin typeface="Arial" panose="020B0604020202020204" pitchFamily="34" charset="0"/>
                <a:ea typeface="黑体" panose="02010609060101010101" pitchFamily="2" charset="-122"/>
              </a:rPr>
              <a:t>seq</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 x</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，表明传送</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数据时的第一个数据字节的序号是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x</a:t>
            </a:r>
            <a:r>
              <a:rPr altLang="en-US" baseline="0" b="1" cap="none" dirty="0" sz="2800" i="0" kern="0" kumimoji="0" lang="zh-CN" noProof="0" normalizeH="0" spc="0" strike="noStrike" u="none" smtClean="0">
                <a:ln>
                  <a:noFill/>
                </a:ln>
                <a:solidFill>
                  <a:srgbClr val="000099"/>
                </a:solidFill>
                <a:effectLst/>
                <a:uLnTx/>
                <a:uFillTx/>
                <a:latin typeface="Arial" panose="020B0604020202020204" pitchFamily="34" charset="0"/>
                <a:ea typeface="黑体" panose="02010609060101010101" pitchFamily="2" charset="-122"/>
              </a:rPr>
              <a:t>。</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p:txBody>
      </p:sp>
      <p:sp>
        <p:nvSpPr>
          <p:cNvPr id="1053300" name="Text Box 48"/>
          <p:cNvSpPr txBox="1">
            <a:spLocks noChangeArrowheads="1"/>
          </p:cNvSpPr>
          <p:nvPr/>
        </p:nvSpPr>
        <p:spPr bwMode="auto">
          <a:xfrm>
            <a:off x="992559" y="116632"/>
            <a:ext cx="8041781" cy="646331"/>
          </a:xfrm>
          <a:prstGeom prst="rect"/>
          <a:solidFill>
            <a:srgbClr val="FFFF99"/>
          </a:solidFill>
          <a:ln w="9525">
            <a:solidFill>
              <a:srgbClr val="3333CC"/>
            </a:solidFill>
            <a:miter lim="800000"/>
          </a:ln>
          <a:effectLst>
            <a:outerShdw algn="ctr" dir="2700000" dist="35921" rotWithShape="0">
              <a:srgbClr val="1C1C1C"/>
            </a:outerShdw>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36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dirty="0" sz="36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的连接建立：</a:t>
            </a:r>
            <a:r>
              <a:rPr altLang="en-US" dirty="0" sz="3600" kern="0" kumimoji="0" lang="zh-CN">
                <a:solidFill>
                  <a:srgbClr val="000099"/>
                </a:solidFill>
                <a:latin typeface="Arial" panose="020B0604020202020204" pitchFamily="34" charset="0"/>
                <a:ea typeface="黑体" panose="02010609060101010101" pitchFamily="2" charset="-122"/>
              </a:rPr>
              <a:t>采用</a:t>
            </a:r>
            <a:r>
              <a:rPr altLang="zh-CN" dirty="0" sz="3600" kern="0" kumimoji="0" lang="zh-CN">
                <a:solidFill>
                  <a:srgbClr val="FF0000"/>
                </a:solidFill>
                <a:latin typeface="Arial" panose="020B0604020202020204" pitchFamily="34" charset="0"/>
                <a:ea typeface="黑体" panose="02010609060101010101" pitchFamily="2" charset="-122"/>
              </a:rPr>
              <a:t>三报文</a:t>
            </a:r>
            <a:r>
              <a:rPr altLang="zh-CN" dirty="0" sz="3600" kern="0" kumimoji="0" lang="zh-CN" smtClean="0">
                <a:solidFill>
                  <a:srgbClr val="FF0000"/>
                </a:solidFill>
                <a:latin typeface="Arial" panose="020B0604020202020204" pitchFamily="34" charset="0"/>
                <a:ea typeface="黑体" panose="02010609060101010101" pitchFamily="2" charset="-122"/>
              </a:rPr>
              <a:t>握手</a:t>
            </a:r>
            <a:endParaRPr altLang="en-US" dirty="0" sz="3600" kern="0" kumimoji="0" lang="zh-CN">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1">
                                  <p:stCondLst>
                                    <p:cond delay="0"/>
                                  </p:stCondLst>
                                  <p:childTnLst>
                                    <p:set>
                                      <p:cBhvr>
                                        <p:cTn dur="1" fill="hold" id="6">
                                          <p:stCondLst>
                                            <p:cond delay="0"/>
                                          </p:stCondLst>
                                        </p:cTn>
                                        <p:tgtEl>
                                          <p:spTgt spid="684"/>
                                        </p:tgtEl>
                                        <p:attrNameLst>
                                          <p:attrName>style.visibility</p:attrName>
                                        </p:attrNameLst>
                                      </p:cBhvr>
                                      <p:to>
                                        <p:strVal val="visible"/>
                                      </p:to>
                                    </p:set>
                                    <p:animEffect transition="in" filter="wipe(up)">
                                      <p:cBhvr>
                                        <p:cTn dur="1000" id="7"/>
                                        <p:tgtEl>
                                          <p:spTgt spid="684"/>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1">
                                  <p:stCondLst>
                                    <p:cond delay="0"/>
                                  </p:stCondLst>
                                  <p:childTnLst>
                                    <p:set>
                                      <p:cBhvr>
                                        <p:cTn dur="1" fill="hold" id="11">
                                          <p:stCondLst>
                                            <p:cond delay="0"/>
                                          </p:stCondLst>
                                        </p:cTn>
                                        <p:tgtEl>
                                          <p:spTgt spid="683"/>
                                        </p:tgtEl>
                                        <p:attrNameLst>
                                          <p:attrName>style.visibility</p:attrName>
                                        </p:attrNameLst>
                                      </p:cBhvr>
                                      <p:to>
                                        <p:strVal val="visible"/>
                                      </p:to>
                                    </p:set>
                                    <p:animEffect transition="in" filter="wipe(up)">
                                      <p:cBhvr>
                                        <p:cTn dur="1000" id="12"/>
                                        <p:tgtEl>
                                          <p:spTgt spid="683"/>
                                        </p:tgtEl>
                                      </p:cBhvr>
                                    </p:animEffect>
                                  </p:childTnLst>
                                </p:cTn>
                              </p:par>
                            </p:childTnLst>
                          </p:cTn>
                        </p:par>
                        <p:par>
                          <p:cTn fill="hold" id="13">
                            <p:stCondLst>
                              <p:cond delay="1000"/>
                            </p:stCondLst>
                            <p:childTnLst>
                              <p:par>
                                <p:cTn fill="hold" grpId="0" id="14" nodeType="afterEffect" presetClass="entr" presetID="1" presetSubtype="0">
                                  <p:stCondLst>
                                    <p:cond delay="0"/>
                                  </p:stCondLst>
                                  <p:childTnLst>
                                    <p:set>
                                      <p:cBhvr>
                                        <p:cTn dur="1" fill="hold" id="15">
                                          <p:stCondLst>
                                            <p:cond delay="0"/>
                                          </p:stCondLst>
                                        </p:cTn>
                                        <p:tgtEl>
                                          <p:spTgt spid="1053299"/>
                                        </p:tgtEl>
                                        <p:attrNameLst>
                                          <p:attrName>style.visibility</p:attrName>
                                        </p:attrNameLst>
                                      </p:cBhvr>
                                      <p:to>
                                        <p:strVal val="visible"/>
                                      </p:to>
                                    </p:set>
                                  </p:childTnLst>
                                </p:cTn>
                              </p:par>
                            </p:childTnLst>
                          </p:cTn>
                        </p:par>
                        <p:par>
                          <p:cTn fill="hold" id="16">
                            <p:stCondLst>
                              <p:cond delay="1000"/>
                            </p:stCondLst>
                            <p:childTnLst>
                              <p:par>
                                <p:cTn fill="hold" id="17" nodeType="afterEffect" presetClass="entr" presetID="22" presetSubtype="8">
                                  <p:stCondLst>
                                    <p:cond delay="2000"/>
                                  </p:stCondLst>
                                  <p:childTnLst>
                                    <p:set>
                                      <p:cBhvr>
                                        <p:cTn dur="1" fill="hold" id="18">
                                          <p:stCondLst>
                                            <p:cond delay="0"/>
                                          </p:stCondLst>
                                        </p:cTn>
                                        <p:tgtEl>
                                          <p:spTgt spid="682"/>
                                        </p:tgtEl>
                                        <p:attrNameLst>
                                          <p:attrName>style.visibility</p:attrName>
                                        </p:attrNameLst>
                                      </p:cBhvr>
                                      <p:to>
                                        <p:strVal val="visible"/>
                                      </p:to>
                                    </p:set>
                                    <p:animEffect transition="in" filter="wipe(left)">
                                      <p:cBhvr>
                                        <p:cTn dur="1000" id="19"/>
                                        <p:tgtEl>
                                          <p:spTgt spid="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299"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685" name=""/>
        <p:cNvGrpSpPr/>
        <p:nvPr/>
      </p:nvGrpSpPr>
      <p:grpSpPr>
        <a:xfrm>
          <a:off x="0" y="0"/>
          <a:ext cx="0" cy="0"/>
          <a:chOff x="0" y="0"/>
          <a:chExt cx="0" cy="0"/>
        </a:xfrm>
      </p:grpSpPr>
      <p:grpSp>
        <p:nvGrpSpPr>
          <p:cNvPr id="686" name="Group 2"/>
          <p:cNvGrpSpPr/>
          <p:nvPr/>
        </p:nvGrpSpPr>
        <p:grpSpPr bwMode="auto">
          <a:xfrm>
            <a:off x="2770063" y="2997200"/>
            <a:ext cx="4248150" cy="3441700"/>
            <a:chOff x="1474" y="1888"/>
            <a:chExt cx="2676" cy="2432"/>
          </a:xfrm>
        </p:grpSpPr>
        <p:sp>
          <p:nvSpPr>
            <p:cNvPr id="1053301" name="Line 3"/>
            <p:cNvSpPr>
              <a:spLocks noChangeShapeType="1"/>
            </p:cNvSpPr>
            <p:nvPr/>
          </p:nvSpPr>
          <p:spPr bwMode="auto">
            <a:xfrm>
              <a:off x="1474"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3302" name="Line 4"/>
            <p:cNvSpPr>
              <a:spLocks noChangeShapeType="1"/>
            </p:cNvSpPr>
            <p:nvPr/>
          </p:nvSpPr>
          <p:spPr bwMode="auto">
            <a:xfrm>
              <a:off x="4150"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grpSp>
      <p:grpSp>
        <p:nvGrpSpPr>
          <p:cNvPr id="687" name="Group 6"/>
          <p:cNvGrpSpPr/>
          <p:nvPr/>
        </p:nvGrpSpPr>
        <p:grpSpPr bwMode="auto">
          <a:xfrm>
            <a:off x="2843088" y="3005141"/>
            <a:ext cx="4111625" cy="801688"/>
            <a:chOff x="1520" y="1893"/>
            <a:chExt cx="2590" cy="505"/>
          </a:xfrm>
        </p:grpSpPr>
        <p:sp>
          <p:nvSpPr>
            <p:cNvPr id="1053303" name="Rectangle 7"/>
            <p:cNvSpPr>
              <a:spLocks noChangeArrowheads="1"/>
            </p:cNvSpPr>
            <p:nvPr/>
          </p:nvSpPr>
          <p:spPr bwMode="auto">
            <a:xfrm rot="665985">
              <a:off x="2094" y="1905"/>
              <a:ext cx="1624" cy="250"/>
            </a:xfrm>
            <a:prstGeom prst="rect"/>
            <a:noFill/>
            <a:ln>
              <a:noFill/>
            </a:ln>
            <a:effectLst/>
          </p:spPr>
          <p:txBody>
            <a:bodyPr bIns="44450" lIns="90488" rIns="90488" tIns="44450" wrap="squar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rPr>
                <a:t>SYN = 1, </a:t>
              </a:r>
              <a:r>
                <a:rPr altLang="zh-CN" baseline="0" b="1" cap="none" dirty="0" sz="20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rPr>
                <a:t> = x</a:t>
              </a:r>
              <a:endPar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04" name="Line 8"/>
            <p:cNvSpPr>
              <a:spLocks noChangeShapeType="1"/>
            </p:cNvSpPr>
            <p:nvPr/>
          </p:nvSpPr>
          <p:spPr bwMode="auto">
            <a:xfrm>
              <a:off x="1520" y="1893"/>
              <a:ext cx="2590" cy="505"/>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305" name="Rectangle 9"/>
          <p:cNvSpPr>
            <a:spLocks noChangeArrowheads="1"/>
          </p:cNvSpPr>
          <p:nvPr/>
        </p:nvSpPr>
        <p:spPr bwMode="auto">
          <a:xfrm>
            <a:off x="1866776" y="2393950"/>
            <a:ext cx="966787" cy="549275"/>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06" name="Text Box 10"/>
          <p:cNvSpPr txBox="1">
            <a:spLocks noChangeArrowheads="1"/>
          </p:cNvSpPr>
          <p:nvPr/>
        </p:nvSpPr>
        <p:spPr bwMode="auto">
          <a:xfrm>
            <a:off x="1817563" y="2455863"/>
            <a:ext cx="1146468" cy="36933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a:r>
              <a:rPr altLang="zh-CN" sz="1800" lang="en-US">
                <a:solidFill>
                  <a:srgbClr val="FFFF99"/>
                </a:solidFill>
                <a:latin typeface="+mn-lt"/>
                <a:ea typeface="黑体" panose="02010609060101010101" pitchFamily="2" charset="-122"/>
              </a:rPr>
              <a:t>CLOSED</a:t>
            </a:r>
            <a:endParaRPr altLang="zh-CN" sz="1800" lang="en-US">
              <a:solidFill>
                <a:srgbClr val="FFFF99"/>
              </a:solidFill>
              <a:latin typeface="+mn-lt"/>
              <a:ea typeface="黑体" panose="02010609060101010101" pitchFamily="2" charset="-122"/>
            </a:endParaRPr>
          </a:p>
        </p:txBody>
      </p:sp>
      <p:sp>
        <p:nvSpPr>
          <p:cNvPr id="1053307" name="Rectangle 11"/>
          <p:cNvSpPr>
            <a:spLocks noChangeArrowheads="1"/>
          </p:cNvSpPr>
          <p:nvPr/>
        </p:nvSpPr>
        <p:spPr bwMode="auto">
          <a:xfrm>
            <a:off x="6956301" y="2393950"/>
            <a:ext cx="985837" cy="549275"/>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08" name="Text Box 12"/>
          <p:cNvSpPr txBox="1">
            <a:spLocks noChangeArrowheads="1"/>
          </p:cNvSpPr>
          <p:nvPr/>
        </p:nvSpPr>
        <p:spPr bwMode="auto">
          <a:xfrm>
            <a:off x="6916613" y="2455863"/>
            <a:ext cx="1146468" cy="36933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a:r>
              <a:rPr altLang="zh-CN" sz="1800" lang="en-US">
                <a:solidFill>
                  <a:srgbClr val="FFFF99"/>
                </a:solidFill>
                <a:latin typeface="+mn-lt"/>
                <a:ea typeface="黑体" panose="02010609060101010101" pitchFamily="2" charset="-122"/>
              </a:rPr>
              <a:t>CLOSED</a:t>
            </a:r>
            <a:endParaRPr altLang="zh-CN" sz="1800" lang="en-US">
              <a:solidFill>
                <a:srgbClr val="FFFF99"/>
              </a:solidFill>
              <a:latin typeface="+mn-lt"/>
              <a:ea typeface="黑体" panose="02010609060101010101" pitchFamily="2" charset="-122"/>
            </a:endParaRPr>
          </a:p>
        </p:txBody>
      </p:sp>
      <p:grpSp>
        <p:nvGrpSpPr>
          <p:cNvPr id="688" name="Group 13"/>
          <p:cNvGrpSpPr/>
          <p:nvPr/>
        </p:nvGrpSpPr>
        <p:grpSpPr bwMode="auto">
          <a:xfrm>
            <a:off x="825376" y="2057400"/>
            <a:ext cx="1320800" cy="947738"/>
            <a:chOff x="249" y="1296"/>
            <a:chExt cx="832" cy="597"/>
          </a:xfrm>
        </p:grpSpPr>
        <p:sp>
          <p:nvSpPr>
            <p:cNvPr id="1053309" name="Rectangle 14"/>
            <p:cNvSpPr>
              <a:spLocks noChangeArrowheads="1"/>
            </p:cNvSpPr>
            <p:nvPr/>
          </p:nvSpPr>
          <p:spPr bwMode="auto">
            <a:xfrm>
              <a:off x="251" y="1638"/>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主动打开</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10" name="Freeform 15"/>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689" name="Group 16"/>
          <p:cNvGrpSpPr/>
          <p:nvPr/>
        </p:nvGrpSpPr>
        <p:grpSpPr bwMode="auto">
          <a:xfrm>
            <a:off x="7653216" y="2065338"/>
            <a:ext cx="1401763" cy="939800"/>
            <a:chOff x="4550" y="1301"/>
            <a:chExt cx="883" cy="592"/>
          </a:xfrm>
        </p:grpSpPr>
        <p:sp>
          <p:nvSpPr>
            <p:cNvPr id="1053311" name="Rectangle 17"/>
            <p:cNvSpPr>
              <a:spLocks noChangeArrowheads="1"/>
            </p:cNvSpPr>
            <p:nvPr/>
          </p:nvSpPr>
          <p:spPr bwMode="auto">
            <a:xfrm>
              <a:off x="4732" y="1617"/>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被动打开</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12" name="Freeform 18"/>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pic>
        <p:nvPicPr>
          <p:cNvPr id="2097168" name="Picture 19"/>
          <p:cNvPicPr>
            <a:picLocks noChangeArrowheads="1"/>
          </p:cNvPicPr>
          <p:nvPr/>
        </p:nvPicPr>
        <p:blipFill>
          <a:blip xmlns:r="http://schemas.openxmlformats.org/officeDocument/2006/relationships" r:embed="rId1" cstate="print"/>
          <a:srcRect/>
          <a:stretch>
            <a:fillRect/>
          </a:stretch>
        </p:blipFill>
        <p:spPr bwMode="auto">
          <a:xfrm>
            <a:off x="2100138" y="1779588"/>
            <a:ext cx="501650" cy="517525"/>
          </a:xfrm>
          <a:prstGeom prst="rect"/>
          <a:noFill/>
          <a:ln>
            <a:noFill/>
          </a:ln>
          <a:effectLst/>
        </p:spPr>
      </p:pic>
      <p:pic>
        <p:nvPicPr>
          <p:cNvPr id="2097169" name="Picture 20"/>
          <p:cNvPicPr>
            <a:picLocks noChangeArrowheads="1"/>
          </p:cNvPicPr>
          <p:nvPr/>
        </p:nvPicPr>
        <p:blipFill>
          <a:blip xmlns:r="http://schemas.openxmlformats.org/officeDocument/2006/relationships" r:embed="rId1" cstate="print"/>
          <a:srcRect/>
          <a:stretch>
            <a:fillRect/>
          </a:stretch>
        </p:blipFill>
        <p:spPr bwMode="auto">
          <a:xfrm>
            <a:off x="7199188" y="1779588"/>
            <a:ext cx="501650" cy="517525"/>
          </a:xfrm>
          <a:prstGeom prst="rect"/>
          <a:noFill/>
          <a:ln>
            <a:noFill/>
          </a:ln>
          <a:effectLst/>
        </p:spPr>
      </p:pic>
      <p:sp>
        <p:nvSpPr>
          <p:cNvPr id="1053313" name="Rectangle 21"/>
          <p:cNvSpPr>
            <a:spLocks noChangeArrowheads="1"/>
          </p:cNvSpPr>
          <p:nvPr/>
        </p:nvSpPr>
        <p:spPr bwMode="auto">
          <a:xfrm>
            <a:off x="2524001" y="1779588"/>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14" name="Rectangle 22"/>
          <p:cNvSpPr>
            <a:spLocks noChangeArrowheads="1"/>
          </p:cNvSpPr>
          <p:nvPr/>
        </p:nvSpPr>
        <p:spPr bwMode="auto">
          <a:xfrm>
            <a:off x="6965826" y="1779588"/>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15" name="Rectangle 23"/>
          <p:cNvSpPr>
            <a:spLocks noChangeArrowheads="1"/>
          </p:cNvSpPr>
          <p:nvPr/>
        </p:nvSpPr>
        <p:spPr bwMode="auto">
          <a:xfrm>
            <a:off x="2019176" y="1425575"/>
            <a:ext cx="647614"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客户</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16" name="Rectangle 24"/>
          <p:cNvSpPr>
            <a:spLocks noChangeArrowheads="1"/>
          </p:cNvSpPr>
          <p:nvPr/>
        </p:nvSpPr>
        <p:spPr bwMode="auto">
          <a:xfrm>
            <a:off x="7015038" y="1425575"/>
            <a:ext cx="880050"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服务器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nvGrpSpPr>
          <p:cNvPr id="690" name="Group 26"/>
          <p:cNvGrpSpPr/>
          <p:nvPr/>
        </p:nvGrpSpPr>
        <p:grpSpPr bwMode="auto">
          <a:xfrm>
            <a:off x="2501777" y="3881438"/>
            <a:ext cx="4452938" cy="801687"/>
            <a:chOff x="1305" y="2445"/>
            <a:chExt cx="2805" cy="505"/>
          </a:xfrm>
        </p:grpSpPr>
        <p:sp>
          <p:nvSpPr>
            <p:cNvPr id="1053317" name="Line 27"/>
            <p:cNvSpPr>
              <a:spLocks noChangeShapeType="1"/>
            </p:cNvSpPr>
            <p:nvPr/>
          </p:nvSpPr>
          <p:spPr bwMode="auto">
            <a:xfrm flipH="1">
              <a:off x="1520" y="2445"/>
              <a:ext cx="2590" cy="505"/>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18" name="Rectangle 28"/>
            <p:cNvSpPr>
              <a:spLocks noChangeArrowheads="1"/>
            </p:cNvSpPr>
            <p:nvPr/>
          </p:nvSpPr>
          <p:spPr bwMode="auto">
            <a:xfrm rot="20990024" flipH="1">
              <a:off x="1305" y="2483"/>
              <a:ext cx="2773" cy="212"/>
            </a:xfrm>
            <a:prstGeom prst="rect"/>
            <a:noFill/>
            <a:ln>
              <a:noFill/>
            </a:ln>
            <a:effectLst/>
          </p:spPr>
          <p:txBody>
            <a:bodyPr bIns="44450" lIns="90488" rIns="90488" tIns="44450" wrap="square">
              <a:spAutoFit/>
            </a:bodyPr>
            <a:p>
              <a:pPr algn="ctr" defTabSz="762000" eaLnBrk="0" fontAlgn="auto" hangingPunct="0" indent="0" latinLnBrk="0" lvl="0" marL="0" marR="0">
                <a:lnSpc>
                  <a:spcPct val="100000"/>
                </a:lnSpc>
                <a:spcBef>
                  <a:spcPts val="0"/>
                </a:spcBef>
                <a:spcAft>
                  <a:spcPts val="0"/>
                </a:spcAft>
                <a:buClrTx/>
                <a:buSzTx/>
                <a:buFontTx/>
                <a:buNone/>
              </a:pP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SYN = 1, ACK = 1, </a:t>
              </a:r>
              <a:r>
                <a:rPr altLang="zh-CN" baseline="0" b="1" cap="none" dirty="0" sz="16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 = y, </a:t>
              </a:r>
              <a:r>
                <a:rPr altLang="zh-CN" baseline="0" b="1" cap="none" dirty="0" sz="1600" i="0" kern="0" kumimoji="0" lang="en-US" noProof="0" normalizeH="0" spc="0" err="1" strike="noStrike" u="none">
                  <a:ln>
                    <a:noFill/>
                  </a:ln>
                  <a:solidFill>
                    <a:srgbClr val="3333CC"/>
                  </a:solidFill>
                  <a:effectLst/>
                  <a:uLnTx/>
                  <a:uFillTx/>
                  <a:latin typeface="+mn-lt"/>
                  <a:ea typeface="黑体" panose="02010609060101010101" pitchFamily="2" charset="-122"/>
                </a:rPr>
                <a:t>ack</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 x </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319" name="Text Box 29"/>
          <p:cNvSpPr txBox="1">
            <a:spLocks noChangeArrowheads="1"/>
          </p:cNvSpPr>
          <p:nvPr/>
        </p:nvSpPr>
        <p:spPr bwMode="auto">
          <a:xfrm>
            <a:off x="1041276" y="4932363"/>
            <a:ext cx="8237537" cy="1809750"/>
          </a:xfrm>
          <a:prstGeom prst="rect"/>
          <a:solidFill>
            <a:srgbClr val="FFFF99"/>
          </a:solidFill>
          <a:ln w="9525">
            <a:solidFill>
              <a:srgbClr val="3333CC"/>
            </a:solidFill>
            <a:miter lim="800000"/>
          </a:ln>
          <a:effectLst>
            <a:outerShdw algn="ctr" dir="2700000" dist="35921" rotWithShape="0">
              <a:srgbClr val="1C1C1C"/>
            </a:outerShdw>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Char char="•"/>
            </a:pP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B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的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收到连接请求报文段后，如同意，则</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发回确认。</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Char char="•"/>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B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在确认报文段中应使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SYN = 1</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，使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ACK = 1</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其确认号</a:t>
            </a:r>
            <a:r>
              <a:rPr altLang="zh-CN" baseline="0" b="1" cap="none" dirty="0" sz="2800" i="0" kern="0" kumimoji="0" lang="en-US" noProof="0" normalizeH="0" spc="0" err="1" strike="noStrike" u="none">
                <a:ln>
                  <a:noFill/>
                </a:ln>
                <a:solidFill>
                  <a:srgbClr val="000099"/>
                </a:solidFill>
                <a:effectLst/>
                <a:uLnTx/>
                <a:uFillTx/>
                <a:latin typeface="Arial" panose="020B0604020202020204" pitchFamily="34" charset="0"/>
                <a:ea typeface="黑体" panose="02010609060101010101" pitchFamily="2" charset="-122"/>
              </a:rPr>
              <a:t>ack</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 x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sym typeface="Symbol" panose="05050102010706020507" pitchFamily="18" charset="2"/>
              </a:rPr>
              <a:t></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1</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，自己选择的序号 </a:t>
            </a:r>
            <a:r>
              <a:rPr altLang="zh-CN" baseline="0" b="1" cap="none" dirty="0" sz="2800" i="0" kern="0" kumimoji="0" lang="en-US" noProof="0" normalizeH="0" spc="0" err="1" strike="noStrike" u="none">
                <a:ln>
                  <a:noFill/>
                </a:ln>
                <a:solidFill>
                  <a:srgbClr val="000099"/>
                </a:solidFill>
                <a:effectLst/>
                <a:uLnTx/>
                <a:uFillTx/>
                <a:latin typeface="Arial" panose="020B0604020202020204" pitchFamily="34" charset="0"/>
                <a:ea typeface="黑体" panose="02010609060101010101" pitchFamily="2" charset="-122"/>
              </a:rPr>
              <a:t>seq</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 y</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p:txBody>
      </p:sp>
      <p:sp>
        <p:nvSpPr>
          <p:cNvPr id="1053320" name="Text Box 48"/>
          <p:cNvSpPr txBox="1">
            <a:spLocks noChangeArrowheads="1"/>
          </p:cNvSpPr>
          <p:nvPr/>
        </p:nvSpPr>
        <p:spPr bwMode="auto">
          <a:xfrm>
            <a:off x="992559" y="116632"/>
            <a:ext cx="8041781" cy="646331"/>
          </a:xfrm>
          <a:prstGeom prst="rect"/>
          <a:solidFill>
            <a:srgbClr val="FFFF99"/>
          </a:solidFill>
          <a:ln w="9525">
            <a:solidFill>
              <a:srgbClr val="3333CC"/>
            </a:solidFill>
            <a:miter lim="800000"/>
          </a:ln>
          <a:effectLst>
            <a:outerShdw algn="ctr" dir="2700000" dist="35921" rotWithShape="0">
              <a:srgbClr val="1C1C1C"/>
            </a:outerShdw>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36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dirty="0" sz="36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的连接建立：</a:t>
            </a:r>
            <a:r>
              <a:rPr altLang="en-US" dirty="0" sz="3600" kern="0" kumimoji="0" lang="zh-CN">
                <a:solidFill>
                  <a:srgbClr val="000099"/>
                </a:solidFill>
                <a:latin typeface="Arial" panose="020B0604020202020204" pitchFamily="34" charset="0"/>
                <a:ea typeface="黑体" panose="02010609060101010101" pitchFamily="2" charset="-122"/>
              </a:rPr>
              <a:t>采用</a:t>
            </a:r>
            <a:r>
              <a:rPr altLang="zh-CN" dirty="0" sz="3600" kern="0" kumimoji="0" lang="zh-CN">
                <a:solidFill>
                  <a:srgbClr val="FF0000"/>
                </a:solidFill>
                <a:latin typeface="Arial" panose="020B0604020202020204" pitchFamily="34" charset="0"/>
                <a:ea typeface="黑体" panose="02010609060101010101" pitchFamily="2" charset="-122"/>
              </a:rPr>
              <a:t>三报文</a:t>
            </a:r>
            <a:r>
              <a:rPr altLang="zh-CN" dirty="0" sz="3600" kern="0" kumimoji="0" lang="zh-CN" smtClean="0">
                <a:solidFill>
                  <a:srgbClr val="FF0000"/>
                </a:solidFill>
                <a:latin typeface="Arial" panose="020B0604020202020204" pitchFamily="34" charset="0"/>
                <a:ea typeface="黑体" panose="02010609060101010101" pitchFamily="2" charset="-122"/>
              </a:rPr>
              <a:t>握手</a:t>
            </a:r>
            <a:endParaRPr altLang="en-US" dirty="0" sz="3600" kern="0" kumimoji="0" lang="zh-CN">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 presetSubtype="0">
                                  <p:stCondLst>
                                    <p:cond delay="0"/>
                                  </p:stCondLst>
                                  <p:childTnLst>
                                    <p:set>
                                      <p:cBhvr>
                                        <p:cTn dur="1" fill="hold" id="6">
                                          <p:stCondLst>
                                            <p:cond delay="0"/>
                                          </p:stCondLst>
                                        </p:cTn>
                                        <p:tgtEl>
                                          <p:spTgt spid="1053319"/>
                                        </p:tgtEl>
                                        <p:attrNameLst>
                                          <p:attrName>style.visibility</p:attrName>
                                        </p:attrNameLst>
                                      </p:cBhvr>
                                      <p:to>
                                        <p:strVal val="visible"/>
                                      </p:to>
                                    </p:set>
                                  </p:childTnLst>
                                </p:cTn>
                              </p:par>
                            </p:childTnLst>
                          </p:cTn>
                        </p:par>
                        <p:par>
                          <p:cTn fill="hold" id="7">
                            <p:stCondLst>
                              <p:cond delay="0"/>
                            </p:stCondLst>
                            <p:childTnLst>
                              <p:par>
                                <p:cTn fill="hold" id="8" nodeType="afterEffect" presetClass="entr" presetID="22" presetSubtype="2">
                                  <p:stCondLst>
                                    <p:cond delay="2000"/>
                                  </p:stCondLst>
                                  <p:childTnLst>
                                    <p:set>
                                      <p:cBhvr>
                                        <p:cTn dur="1" fill="hold" id="9">
                                          <p:stCondLst>
                                            <p:cond delay="0"/>
                                          </p:stCondLst>
                                        </p:cTn>
                                        <p:tgtEl>
                                          <p:spTgt spid="690"/>
                                        </p:tgtEl>
                                        <p:attrNameLst>
                                          <p:attrName>style.visibility</p:attrName>
                                        </p:attrNameLst>
                                      </p:cBhvr>
                                      <p:to>
                                        <p:strVal val="visible"/>
                                      </p:to>
                                    </p:set>
                                    <p:animEffect transition="in" filter="wipe(right)">
                                      <p:cBhvr>
                                        <p:cTn dur="1000" id="10"/>
                                        <p:tgtEl>
                                          <p:spTgt spid="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319"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691" name=""/>
        <p:cNvGrpSpPr/>
        <p:nvPr/>
      </p:nvGrpSpPr>
      <p:grpSpPr>
        <a:xfrm>
          <a:off x="0" y="0"/>
          <a:ext cx="0" cy="0"/>
          <a:chOff x="0" y="0"/>
          <a:chExt cx="0" cy="0"/>
        </a:xfrm>
      </p:grpSpPr>
      <p:grpSp>
        <p:nvGrpSpPr>
          <p:cNvPr id="692" name="Group 2"/>
          <p:cNvGrpSpPr/>
          <p:nvPr/>
        </p:nvGrpSpPr>
        <p:grpSpPr bwMode="auto">
          <a:xfrm>
            <a:off x="2783656" y="2997200"/>
            <a:ext cx="4248150" cy="3441700"/>
            <a:chOff x="1474" y="1888"/>
            <a:chExt cx="2676" cy="2432"/>
          </a:xfrm>
        </p:grpSpPr>
        <p:sp>
          <p:nvSpPr>
            <p:cNvPr id="1053321" name="Line 3"/>
            <p:cNvSpPr>
              <a:spLocks noChangeShapeType="1"/>
            </p:cNvSpPr>
            <p:nvPr/>
          </p:nvSpPr>
          <p:spPr bwMode="auto">
            <a:xfrm>
              <a:off x="1474"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22" name="Line 4"/>
            <p:cNvSpPr>
              <a:spLocks noChangeShapeType="1"/>
            </p:cNvSpPr>
            <p:nvPr/>
          </p:nvSpPr>
          <p:spPr bwMode="auto">
            <a:xfrm>
              <a:off x="4150"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693" name="Group 5"/>
          <p:cNvGrpSpPr/>
          <p:nvPr/>
        </p:nvGrpSpPr>
        <p:grpSpPr bwMode="auto">
          <a:xfrm>
            <a:off x="2856681" y="3005138"/>
            <a:ext cx="4111625" cy="801687"/>
            <a:chOff x="1520" y="1893"/>
            <a:chExt cx="2590" cy="505"/>
          </a:xfrm>
        </p:grpSpPr>
        <p:sp>
          <p:nvSpPr>
            <p:cNvPr id="1053323" name="Rectangle 6"/>
            <p:cNvSpPr>
              <a:spLocks noChangeArrowheads="1"/>
            </p:cNvSpPr>
            <p:nvPr/>
          </p:nvSpPr>
          <p:spPr bwMode="auto">
            <a:xfrm rot="665985">
              <a:off x="2094" y="1904"/>
              <a:ext cx="1615" cy="250"/>
            </a:xfrm>
            <a:prstGeom prst="rect"/>
            <a:noFill/>
            <a:ln>
              <a:noFill/>
            </a:ln>
            <a:effectLst/>
          </p:spPr>
          <p:txBody>
            <a:bodyPr bIns="44450" lIns="90488" rIns="90488" tIns="44450" wrap="squar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rPr>
                <a:t>SYN = 1, </a:t>
              </a:r>
              <a:r>
                <a:rPr altLang="zh-CN" baseline="0" b="1" cap="none" dirty="0" sz="20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rPr>
                <a:t> = x</a:t>
              </a:r>
              <a:endPar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24" name="Line 7"/>
            <p:cNvSpPr>
              <a:spLocks noChangeShapeType="1"/>
            </p:cNvSpPr>
            <p:nvPr/>
          </p:nvSpPr>
          <p:spPr bwMode="auto">
            <a:xfrm>
              <a:off x="1520" y="1893"/>
              <a:ext cx="2590" cy="505"/>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694" name="Group 8"/>
          <p:cNvGrpSpPr/>
          <p:nvPr/>
        </p:nvGrpSpPr>
        <p:grpSpPr bwMode="auto">
          <a:xfrm>
            <a:off x="2856681" y="4756150"/>
            <a:ext cx="4202113" cy="800100"/>
            <a:chOff x="1520" y="2996"/>
            <a:chExt cx="2647" cy="504"/>
          </a:xfrm>
        </p:grpSpPr>
        <p:sp>
          <p:nvSpPr>
            <p:cNvPr id="1053325" name="Rectangle 9"/>
            <p:cNvSpPr>
              <a:spLocks noChangeArrowheads="1"/>
            </p:cNvSpPr>
            <p:nvPr/>
          </p:nvSpPr>
          <p:spPr bwMode="auto">
            <a:xfrm rot="649536">
              <a:off x="1856" y="3064"/>
              <a:ext cx="2311" cy="23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ACK = 1, </a:t>
              </a:r>
              <a:r>
                <a:rPr altLang="zh-CN" baseline="0" b="1" cap="none" dirty="0" sz="18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 = x + 1, </a:t>
              </a:r>
              <a:r>
                <a:rPr altLang="zh-CN" baseline="0" b="1" cap="none" dirty="0" sz="1800" i="0" kern="0" kumimoji="0" lang="en-US" noProof="0" normalizeH="0" spc="0" err="1" strike="noStrike" u="none">
                  <a:ln>
                    <a:noFill/>
                  </a:ln>
                  <a:solidFill>
                    <a:srgbClr val="3333CC"/>
                  </a:solidFill>
                  <a:effectLst/>
                  <a:uLnTx/>
                  <a:uFillTx/>
                  <a:latin typeface="+mn-lt"/>
                  <a:ea typeface="黑体" panose="02010609060101010101" pitchFamily="2" charset="-122"/>
                </a:rPr>
                <a:t>ack</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 = y </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endParaRPr>
            </a:p>
          </p:txBody>
        </p:sp>
        <p:sp>
          <p:nvSpPr>
            <p:cNvPr id="1053326" name="Line 10"/>
            <p:cNvSpPr>
              <a:spLocks noChangeShapeType="1"/>
            </p:cNvSpPr>
            <p:nvPr/>
          </p:nvSpPr>
          <p:spPr bwMode="auto">
            <a:xfrm>
              <a:off x="1520" y="2996"/>
              <a:ext cx="2590" cy="504"/>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327" name="Rectangle 11"/>
          <p:cNvSpPr>
            <a:spLocks noChangeArrowheads="1"/>
          </p:cNvSpPr>
          <p:nvPr/>
        </p:nvSpPr>
        <p:spPr bwMode="auto">
          <a:xfrm>
            <a:off x="1880369" y="2393950"/>
            <a:ext cx="966787" cy="549275"/>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28" name="Text Box 12"/>
          <p:cNvSpPr txBox="1">
            <a:spLocks noChangeArrowheads="1"/>
          </p:cNvSpPr>
          <p:nvPr/>
        </p:nvSpPr>
        <p:spPr bwMode="auto">
          <a:xfrm>
            <a:off x="1831156" y="2455863"/>
            <a:ext cx="1146468" cy="36933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a:r>
              <a:rPr altLang="zh-CN" sz="1800" lang="en-US">
                <a:solidFill>
                  <a:srgbClr val="FFFF99"/>
                </a:solidFill>
                <a:latin typeface="+mn-lt"/>
                <a:ea typeface="黑体" panose="02010609060101010101" pitchFamily="2" charset="-122"/>
              </a:rPr>
              <a:t>CLOSED</a:t>
            </a:r>
            <a:endParaRPr altLang="zh-CN" sz="1800" lang="en-US">
              <a:solidFill>
                <a:srgbClr val="FFFF99"/>
              </a:solidFill>
              <a:latin typeface="+mn-lt"/>
              <a:ea typeface="黑体" panose="02010609060101010101" pitchFamily="2" charset="-122"/>
            </a:endParaRPr>
          </a:p>
        </p:txBody>
      </p:sp>
      <p:sp>
        <p:nvSpPr>
          <p:cNvPr id="1053329" name="Rectangle 13"/>
          <p:cNvSpPr>
            <a:spLocks noChangeArrowheads="1"/>
          </p:cNvSpPr>
          <p:nvPr/>
        </p:nvSpPr>
        <p:spPr bwMode="auto">
          <a:xfrm>
            <a:off x="6969894" y="2393950"/>
            <a:ext cx="985837" cy="549275"/>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30" name="Text Box 14"/>
          <p:cNvSpPr txBox="1">
            <a:spLocks noChangeArrowheads="1"/>
          </p:cNvSpPr>
          <p:nvPr/>
        </p:nvSpPr>
        <p:spPr bwMode="auto">
          <a:xfrm>
            <a:off x="6930206" y="2455863"/>
            <a:ext cx="1146468" cy="36933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a:r>
              <a:rPr altLang="zh-CN" sz="1800" lang="en-US">
                <a:solidFill>
                  <a:srgbClr val="FFFF99"/>
                </a:solidFill>
                <a:latin typeface="+mn-lt"/>
                <a:ea typeface="黑体" panose="02010609060101010101" pitchFamily="2" charset="-122"/>
              </a:rPr>
              <a:t>CLOSED</a:t>
            </a:r>
            <a:endParaRPr altLang="zh-CN" sz="1800" lang="en-US">
              <a:solidFill>
                <a:srgbClr val="FFFF99"/>
              </a:solidFill>
              <a:latin typeface="+mn-lt"/>
              <a:ea typeface="黑体" panose="02010609060101010101" pitchFamily="2" charset="-122"/>
            </a:endParaRPr>
          </a:p>
        </p:txBody>
      </p:sp>
      <p:grpSp>
        <p:nvGrpSpPr>
          <p:cNvPr id="695" name="Group 15"/>
          <p:cNvGrpSpPr/>
          <p:nvPr/>
        </p:nvGrpSpPr>
        <p:grpSpPr bwMode="auto">
          <a:xfrm>
            <a:off x="838969" y="2057400"/>
            <a:ext cx="1320800" cy="947738"/>
            <a:chOff x="249" y="1296"/>
            <a:chExt cx="832" cy="597"/>
          </a:xfrm>
        </p:grpSpPr>
        <p:sp>
          <p:nvSpPr>
            <p:cNvPr id="1053331" name="Rectangle 16"/>
            <p:cNvSpPr>
              <a:spLocks noChangeArrowheads="1"/>
            </p:cNvSpPr>
            <p:nvPr/>
          </p:nvSpPr>
          <p:spPr bwMode="auto">
            <a:xfrm>
              <a:off x="251" y="1638"/>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主动打开</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32" name="Freeform 17"/>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696" name="Group 18"/>
          <p:cNvGrpSpPr/>
          <p:nvPr/>
        </p:nvGrpSpPr>
        <p:grpSpPr bwMode="auto">
          <a:xfrm>
            <a:off x="7666809" y="2065338"/>
            <a:ext cx="1401763" cy="939800"/>
            <a:chOff x="4550" y="1301"/>
            <a:chExt cx="883" cy="592"/>
          </a:xfrm>
        </p:grpSpPr>
        <p:sp>
          <p:nvSpPr>
            <p:cNvPr id="1053333" name="Rectangle 19"/>
            <p:cNvSpPr>
              <a:spLocks noChangeArrowheads="1"/>
            </p:cNvSpPr>
            <p:nvPr/>
          </p:nvSpPr>
          <p:spPr bwMode="auto">
            <a:xfrm>
              <a:off x="4732" y="1617"/>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被动打开</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34" name="Freeform 20"/>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pic>
        <p:nvPicPr>
          <p:cNvPr id="2097170" name="Picture 21"/>
          <p:cNvPicPr>
            <a:picLocks noChangeArrowheads="1"/>
          </p:cNvPicPr>
          <p:nvPr/>
        </p:nvPicPr>
        <p:blipFill>
          <a:blip xmlns:r="http://schemas.openxmlformats.org/officeDocument/2006/relationships" r:embed="rId1" cstate="print"/>
          <a:srcRect/>
          <a:stretch>
            <a:fillRect/>
          </a:stretch>
        </p:blipFill>
        <p:spPr bwMode="auto">
          <a:xfrm>
            <a:off x="2113731" y="1779588"/>
            <a:ext cx="501650" cy="517525"/>
          </a:xfrm>
          <a:prstGeom prst="rect"/>
          <a:noFill/>
          <a:ln>
            <a:noFill/>
          </a:ln>
          <a:effectLst/>
        </p:spPr>
      </p:pic>
      <p:pic>
        <p:nvPicPr>
          <p:cNvPr id="2097171" name="Picture 22"/>
          <p:cNvPicPr>
            <a:picLocks noChangeArrowheads="1"/>
          </p:cNvPicPr>
          <p:nvPr/>
        </p:nvPicPr>
        <p:blipFill>
          <a:blip xmlns:r="http://schemas.openxmlformats.org/officeDocument/2006/relationships" r:embed="rId1" cstate="print"/>
          <a:srcRect/>
          <a:stretch>
            <a:fillRect/>
          </a:stretch>
        </p:blipFill>
        <p:spPr bwMode="auto">
          <a:xfrm>
            <a:off x="7212781" y="1779588"/>
            <a:ext cx="501650" cy="517525"/>
          </a:xfrm>
          <a:prstGeom prst="rect"/>
          <a:noFill/>
          <a:ln>
            <a:noFill/>
          </a:ln>
          <a:effectLst/>
        </p:spPr>
      </p:pic>
      <p:sp>
        <p:nvSpPr>
          <p:cNvPr id="1053335" name="Rectangle 23"/>
          <p:cNvSpPr>
            <a:spLocks noChangeArrowheads="1"/>
          </p:cNvSpPr>
          <p:nvPr/>
        </p:nvSpPr>
        <p:spPr bwMode="auto">
          <a:xfrm>
            <a:off x="2537594" y="1779588"/>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36" name="Rectangle 24"/>
          <p:cNvSpPr>
            <a:spLocks noChangeArrowheads="1"/>
          </p:cNvSpPr>
          <p:nvPr/>
        </p:nvSpPr>
        <p:spPr bwMode="auto">
          <a:xfrm>
            <a:off x="6979419" y="1779588"/>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37" name="Rectangle 25"/>
          <p:cNvSpPr>
            <a:spLocks noChangeArrowheads="1"/>
          </p:cNvSpPr>
          <p:nvPr/>
        </p:nvSpPr>
        <p:spPr bwMode="auto">
          <a:xfrm>
            <a:off x="2032769" y="1425575"/>
            <a:ext cx="647614"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客户</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38" name="Rectangle 26"/>
          <p:cNvSpPr>
            <a:spLocks noChangeArrowheads="1"/>
          </p:cNvSpPr>
          <p:nvPr/>
        </p:nvSpPr>
        <p:spPr bwMode="auto">
          <a:xfrm>
            <a:off x="7028631" y="1425575"/>
            <a:ext cx="880050"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服务器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nvGrpSpPr>
          <p:cNvPr id="697" name="Group 27"/>
          <p:cNvGrpSpPr/>
          <p:nvPr/>
        </p:nvGrpSpPr>
        <p:grpSpPr bwMode="auto">
          <a:xfrm>
            <a:off x="2810645" y="3881438"/>
            <a:ext cx="4157663" cy="801687"/>
            <a:chOff x="1491" y="2445"/>
            <a:chExt cx="2619" cy="505"/>
          </a:xfrm>
        </p:grpSpPr>
        <p:sp>
          <p:nvSpPr>
            <p:cNvPr id="1053339" name="Line 28"/>
            <p:cNvSpPr>
              <a:spLocks noChangeShapeType="1"/>
            </p:cNvSpPr>
            <p:nvPr/>
          </p:nvSpPr>
          <p:spPr bwMode="auto">
            <a:xfrm flipH="1">
              <a:off x="1520" y="2445"/>
              <a:ext cx="2590" cy="505"/>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40" name="Rectangle 29"/>
            <p:cNvSpPr>
              <a:spLocks noChangeArrowheads="1"/>
            </p:cNvSpPr>
            <p:nvPr/>
          </p:nvSpPr>
          <p:spPr bwMode="auto">
            <a:xfrm rot="20990024" flipH="1">
              <a:off x="1491" y="2483"/>
              <a:ext cx="2373" cy="212"/>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SYN = 1, ACK = 1, </a:t>
              </a:r>
              <a:r>
                <a:rPr altLang="zh-CN" baseline="0" b="1" cap="none" dirty="0" sz="16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 = y, </a:t>
              </a:r>
              <a:r>
                <a:rPr altLang="zh-CN" baseline="0" b="1" cap="none" dirty="0" sz="1600" i="0" kern="0" kumimoji="0" lang="en-US" noProof="0" normalizeH="0" spc="0" err="1" strike="noStrike" u="none">
                  <a:ln>
                    <a:noFill/>
                  </a:ln>
                  <a:solidFill>
                    <a:srgbClr val="3333CC"/>
                  </a:solidFill>
                  <a:effectLst/>
                  <a:uLnTx/>
                  <a:uFillTx/>
                  <a:latin typeface="+mn-lt"/>
                  <a:ea typeface="黑体" panose="02010609060101010101" pitchFamily="2" charset="-122"/>
                </a:rPr>
                <a:t>ack</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 x </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341" name="Text Box 30"/>
          <p:cNvSpPr txBox="1">
            <a:spLocks noChangeArrowheads="1"/>
          </p:cNvSpPr>
          <p:nvPr/>
        </p:nvSpPr>
        <p:spPr bwMode="auto">
          <a:xfrm>
            <a:off x="906785" y="44450"/>
            <a:ext cx="8294687" cy="1296988"/>
          </a:xfrm>
          <a:prstGeom prst="rect"/>
          <a:solidFill>
            <a:srgbClr val="FFFF99"/>
          </a:solidFill>
          <a:ln w="9525">
            <a:solidFill>
              <a:srgbClr val="3333CC"/>
            </a:solidFill>
            <a:miter lim="800000"/>
          </a:ln>
          <a:effectLst>
            <a:outerShdw algn="ctr" dir="2700000" dist="35921" rotWithShape="0">
              <a:srgbClr val="1C1C1C"/>
            </a:outerShdw>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just" defTabSz="914400" eaLnBrk="1" fontAlgn="auto" hangingPunct="1" indent="0" latinLnBrk="0" lvl="0" marL="0" marR="0">
              <a:lnSpc>
                <a:spcPct val="90000"/>
              </a:lnSpc>
              <a:spcBef>
                <a:spcPts val="0"/>
              </a:spcBef>
              <a:spcAft>
                <a:spcPts val="0"/>
              </a:spcAft>
              <a:buClrTx/>
              <a:buSzTx/>
              <a:buFontTx/>
              <a:buChar char="•"/>
            </a:pP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 </a:t>
            </a: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收到此报文段后向 </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B </a:t>
            </a: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给出确认，其 </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ACK = 1</a:t>
            </a: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t>
            </a:r>
            <a:endPar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just" defTabSz="914400" eaLnBrk="1" fontAlgn="auto" hangingPunct="1" indent="0" latinLnBrk="0" lvl="0" marL="0" marR="0">
              <a:lnSpc>
                <a:spcPct val="90000"/>
              </a:lnSpc>
              <a:spcBef>
                <a:spcPts val="0"/>
              </a:spcBef>
              <a:spcAft>
                <a:spcPts val="0"/>
              </a:spcAft>
              <a:buClrTx/>
              <a:buSzTx/>
              <a:buFontTx/>
              <a:buNone/>
            </a:pP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确认号 </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ack = y </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sym typeface="Symbol" panose="05050102010706020507" pitchFamily="18" charset="2"/>
              </a:rPr>
              <a:t></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1</a:t>
            </a: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t>
            </a:r>
            <a:endPar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just" defTabSz="914400" eaLnBrk="1" fontAlgn="auto" hangingPunct="1" indent="0" latinLnBrk="0" lvl="0" marL="0" marR="0">
              <a:lnSpc>
                <a:spcPct val="100000"/>
              </a:lnSpc>
              <a:spcBef>
                <a:spcPts val="0"/>
              </a:spcBef>
              <a:spcAft>
                <a:spcPts val="0"/>
              </a:spcAft>
              <a:buClrTx/>
              <a:buSzTx/>
              <a:buFontTx/>
              <a:buChar char="•"/>
            </a:pP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 </a:t>
            </a: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的 </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通知上层应用进程，连接已经建立。   </a:t>
            </a:r>
            <a:endPar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8">
                                  <p:stCondLst>
                                    <p:cond delay="2000"/>
                                  </p:stCondLst>
                                  <p:childTnLst>
                                    <p:set>
                                      <p:cBhvr>
                                        <p:cTn dur="1" fill="hold" id="6">
                                          <p:stCondLst>
                                            <p:cond delay="0"/>
                                          </p:stCondLst>
                                        </p:cTn>
                                        <p:tgtEl>
                                          <p:spTgt spid="694"/>
                                        </p:tgtEl>
                                        <p:attrNameLst>
                                          <p:attrName>style.visibility</p:attrName>
                                        </p:attrNameLst>
                                      </p:cBhvr>
                                      <p:to>
                                        <p:strVal val="visible"/>
                                      </p:to>
                                    </p:set>
                                    <p:animEffect transition="in" filter="wipe(left)">
                                      <p:cBhvr>
                                        <p:cTn dur="1000" id="7"/>
                                        <p:tgtEl>
                                          <p:spTgt spid="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698" name=""/>
        <p:cNvGrpSpPr/>
        <p:nvPr/>
      </p:nvGrpSpPr>
      <p:grpSpPr>
        <a:xfrm>
          <a:off x="0" y="0"/>
          <a:ext cx="0" cy="0"/>
          <a:chOff x="0" y="0"/>
          <a:chExt cx="0" cy="0"/>
        </a:xfrm>
      </p:grpSpPr>
      <p:grpSp>
        <p:nvGrpSpPr>
          <p:cNvPr id="699" name="Group 2"/>
          <p:cNvGrpSpPr/>
          <p:nvPr/>
        </p:nvGrpSpPr>
        <p:grpSpPr bwMode="auto">
          <a:xfrm>
            <a:off x="2793678" y="2997200"/>
            <a:ext cx="4248150" cy="3441700"/>
            <a:chOff x="1474" y="1888"/>
            <a:chExt cx="2676" cy="2432"/>
          </a:xfrm>
        </p:grpSpPr>
        <p:sp>
          <p:nvSpPr>
            <p:cNvPr id="1053342" name="Line 3"/>
            <p:cNvSpPr>
              <a:spLocks noChangeShapeType="1"/>
            </p:cNvSpPr>
            <p:nvPr/>
          </p:nvSpPr>
          <p:spPr bwMode="auto">
            <a:xfrm>
              <a:off x="1474"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43" name="Line 4"/>
            <p:cNvSpPr>
              <a:spLocks noChangeShapeType="1"/>
            </p:cNvSpPr>
            <p:nvPr/>
          </p:nvSpPr>
          <p:spPr bwMode="auto">
            <a:xfrm>
              <a:off x="4150"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00" name="Group 5"/>
          <p:cNvGrpSpPr/>
          <p:nvPr/>
        </p:nvGrpSpPr>
        <p:grpSpPr bwMode="auto">
          <a:xfrm>
            <a:off x="2866703" y="3005141"/>
            <a:ext cx="4111625" cy="801688"/>
            <a:chOff x="1520" y="1893"/>
            <a:chExt cx="2590" cy="505"/>
          </a:xfrm>
        </p:grpSpPr>
        <p:sp>
          <p:nvSpPr>
            <p:cNvPr id="1053344" name="Rectangle 6"/>
            <p:cNvSpPr>
              <a:spLocks noChangeArrowheads="1"/>
            </p:cNvSpPr>
            <p:nvPr/>
          </p:nvSpPr>
          <p:spPr bwMode="auto">
            <a:xfrm rot="665985">
              <a:off x="2093" y="1917"/>
              <a:ext cx="1743" cy="250"/>
            </a:xfrm>
            <a:prstGeom prst="rect"/>
            <a:noFill/>
            <a:ln>
              <a:noFill/>
            </a:ln>
            <a:effectLst/>
          </p:spPr>
          <p:txBody>
            <a:bodyPr bIns="44450" lIns="90488" rIns="90488" tIns="44450" wrap="squar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rPr>
                <a:t>SYN = 1, </a:t>
              </a:r>
              <a:r>
                <a:rPr altLang="zh-CN" baseline="0" b="1" cap="none" dirty="0" sz="20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rPr>
                <a:t> = x</a:t>
              </a:r>
              <a:endPar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45" name="Line 7"/>
            <p:cNvSpPr>
              <a:spLocks noChangeShapeType="1"/>
            </p:cNvSpPr>
            <p:nvPr/>
          </p:nvSpPr>
          <p:spPr bwMode="auto">
            <a:xfrm>
              <a:off x="1520" y="1893"/>
              <a:ext cx="2590" cy="505"/>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01" name="Group 8"/>
          <p:cNvGrpSpPr/>
          <p:nvPr/>
        </p:nvGrpSpPr>
        <p:grpSpPr bwMode="auto">
          <a:xfrm>
            <a:off x="2866703" y="4756150"/>
            <a:ext cx="4202113" cy="800100"/>
            <a:chOff x="1520" y="2996"/>
            <a:chExt cx="2647" cy="504"/>
          </a:xfrm>
        </p:grpSpPr>
        <p:sp>
          <p:nvSpPr>
            <p:cNvPr id="1053346" name="Rectangle 9"/>
            <p:cNvSpPr>
              <a:spLocks noChangeArrowheads="1"/>
            </p:cNvSpPr>
            <p:nvPr/>
          </p:nvSpPr>
          <p:spPr bwMode="auto">
            <a:xfrm rot="649536">
              <a:off x="1856" y="3064"/>
              <a:ext cx="2311" cy="23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ACK = 1, </a:t>
              </a:r>
              <a:r>
                <a:rPr altLang="zh-CN" baseline="0" b="1" cap="none" dirty="0" sz="18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 = x + 1, </a:t>
              </a:r>
              <a:r>
                <a:rPr altLang="zh-CN" baseline="0" b="1" cap="none" dirty="0" sz="1800" i="0" kern="0" kumimoji="0" lang="en-US" noProof="0" normalizeH="0" spc="0" err="1" strike="noStrike" u="none">
                  <a:ln>
                    <a:noFill/>
                  </a:ln>
                  <a:solidFill>
                    <a:srgbClr val="3333CC"/>
                  </a:solidFill>
                  <a:effectLst/>
                  <a:uLnTx/>
                  <a:uFillTx/>
                  <a:latin typeface="+mn-lt"/>
                  <a:ea typeface="黑体" panose="02010609060101010101" pitchFamily="2" charset="-122"/>
                </a:rPr>
                <a:t>ack</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 = y </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endParaRPr>
            </a:p>
          </p:txBody>
        </p:sp>
        <p:sp>
          <p:nvSpPr>
            <p:cNvPr id="1053347" name="Line 10"/>
            <p:cNvSpPr>
              <a:spLocks noChangeShapeType="1"/>
            </p:cNvSpPr>
            <p:nvPr/>
          </p:nvSpPr>
          <p:spPr bwMode="auto">
            <a:xfrm>
              <a:off x="1520" y="2996"/>
              <a:ext cx="2590" cy="504"/>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348" name="Rectangle 11"/>
          <p:cNvSpPr>
            <a:spLocks noChangeArrowheads="1"/>
          </p:cNvSpPr>
          <p:nvPr/>
        </p:nvSpPr>
        <p:spPr bwMode="auto">
          <a:xfrm>
            <a:off x="1890391" y="2393950"/>
            <a:ext cx="966787" cy="549275"/>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49" name="Text Box 12"/>
          <p:cNvSpPr txBox="1">
            <a:spLocks noChangeArrowheads="1"/>
          </p:cNvSpPr>
          <p:nvPr/>
        </p:nvSpPr>
        <p:spPr bwMode="auto">
          <a:xfrm>
            <a:off x="1841178" y="2455863"/>
            <a:ext cx="1146468" cy="36933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a:r>
              <a:rPr altLang="zh-CN" sz="1800" lang="en-US">
                <a:solidFill>
                  <a:srgbClr val="FFFF99"/>
                </a:solidFill>
                <a:latin typeface="+mn-lt"/>
                <a:ea typeface="黑体" panose="02010609060101010101" pitchFamily="2" charset="-122"/>
              </a:rPr>
              <a:t>CLOSED</a:t>
            </a:r>
            <a:endParaRPr altLang="zh-CN" sz="1800" lang="en-US">
              <a:solidFill>
                <a:srgbClr val="FFFF99"/>
              </a:solidFill>
              <a:latin typeface="+mn-lt"/>
              <a:ea typeface="黑体" panose="02010609060101010101" pitchFamily="2" charset="-122"/>
            </a:endParaRPr>
          </a:p>
        </p:txBody>
      </p:sp>
      <p:sp>
        <p:nvSpPr>
          <p:cNvPr id="1053350" name="Rectangle 13"/>
          <p:cNvSpPr>
            <a:spLocks noChangeArrowheads="1"/>
          </p:cNvSpPr>
          <p:nvPr/>
        </p:nvSpPr>
        <p:spPr bwMode="auto">
          <a:xfrm>
            <a:off x="6979916" y="2393950"/>
            <a:ext cx="985837" cy="549275"/>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51" name="Text Box 14"/>
          <p:cNvSpPr txBox="1">
            <a:spLocks noChangeArrowheads="1"/>
          </p:cNvSpPr>
          <p:nvPr/>
        </p:nvSpPr>
        <p:spPr bwMode="auto">
          <a:xfrm>
            <a:off x="6940228" y="2455863"/>
            <a:ext cx="1146468" cy="36933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a:r>
              <a:rPr altLang="zh-CN" sz="1800" lang="en-US">
                <a:solidFill>
                  <a:srgbClr val="FFFF99"/>
                </a:solidFill>
                <a:latin typeface="+mn-lt"/>
                <a:ea typeface="黑体" panose="02010609060101010101" pitchFamily="2" charset="-122"/>
              </a:rPr>
              <a:t>CLOSED</a:t>
            </a:r>
            <a:endParaRPr altLang="zh-CN" sz="1800" lang="en-US">
              <a:solidFill>
                <a:srgbClr val="FFFF99"/>
              </a:solidFill>
              <a:latin typeface="+mn-lt"/>
              <a:ea typeface="黑体" panose="02010609060101010101" pitchFamily="2" charset="-122"/>
            </a:endParaRPr>
          </a:p>
        </p:txBody>
      </p:sp>
      <p:grpSp>
        <p:nvGrpSpPr>
          <p:cNvPr id="702" name="Group 15"/>
          <p:cNvGrpSpPr/>
          <p:nvPr/>
        </p:nvGrpSpPr>
        <p:grpSpPr bwMode="auto">
          <a:xfrm>
            <a:off x="3768403" y="5805264"/>
            <a:ext cx="2371725" cy="396874"/>
            <a:chOff x="2088" y="3679"/>
            <a:chExt cx="1494" cy="250"/>
          </a:xfrm>
        </p:grpSpPr>
        <p:sp>
          <p:nvSpPr>
            <p:cNvPr id="1053352" name="AutoShape 16"/>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53" name="Rectangle 17"/>
            <p:cNvSpPr>
              <a:spLocks noChangeArrowheads="1"/>
            </p:cNvSpPr>
            <p:nvPr/>
          </p:nvSpPr>
          <p:spPr bwMode="auto">
            <a:xfrm>
              <a:off x="2462" y="3679"/>
              <a:ext cx="765" cy="250"/>
            </a:xfrm>
            <a:prstGeom prst="rect"/>
            <a:solidFill>
              <a:srgbClr val="CCECFF"/>
            </a:solidFill>
            <a:ln w="38100" cmpd="dbl">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dirty="0"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dirty="0"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grpSp>
        <p:nvGrpSpPr>
          <p:cNvPr id="703" name="Group 18"/>
          <p:cNvGrpSpPr/>
          <p:nvPr/>
        </p:nvGrpSpPr>
        <p:grpSpPr bwMode="auto">
          <a:xfrm>
            <a:off x="848991" y="2057400"/>
            <a:ext cx="1320800" cy="947738"/>
            <a:chOff x="249" y="1296"/>
            <a:chExt cx="832" cy="597"/>
          </a:xfrm>
        </p:grpSpPr>
        <p:sp>
          <p:nvSpPr>
            <p:cNvPr id="1053354" name="Rectangle 19"/>
            <p:cNvSpPr>
              <a:spLocks noChangeArrowheads="1"/>
            </p:cNvSpPr>
            <p:nvPr/>
          </p:nvSpPr>
          <p:spPr bwMode="auto">
            <a:xfrm>
              <a:off x="251" y="1638"/>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主动打开</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55" name="Freeform 20"/>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04" name="Group 21"/>
          <p:cNvGrpSpPr/>
          <p:nvPr/>
        </p:nvGrpSpPr>
        <p:grpSpPr bwMode="auto">
          <a:xfrm>
            <a:off x="7676831" y="2065338"/>
            <a:ext cx="1401763" cy="939800"/>
            <a:chOff x="4550" y="1301"/>
            <a:chExt cx="883" cy="592"/>
          </a:xfrm>
        </p:grpSpPr>
        <p:sp>
          <p:nvSpPr>
            <p:cNvPr id="1053356" name="Rectangle 22"/>
            <p:cNvSpPr>
              <a:spLocks noChangeArrowheads="1"/>
            </p:cNvSpPr>
            <p:nvPr/>
          </p:nvSpPr>
          <p:spPr bwMode="auto">
            <a:xfrm>
              <a:off x="4732" y="1617"/>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被动打开</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57" name="Freeform 23"/>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pic>
        <p:nvPicPr>
          <p:cNvPr id="2097172" name="Picture 24"/>
          <p:cNvPicPr>
            <a:picLocks noChangeArrowheads="1"/>
          </p:cNvPicPr>
          <p:nvPr/>
        </p:nvPicPr>
        <p:blipFill>
          <a:blip xmlns:r="http://schemas.openxmlformats.org/officeDocument/2006/relationships" r:embed="rId1" cstate="print"/>
          <a:srcRect/>
          <a:stretch>
            <a:fillRect/>
          </a:stretch>
        </p:blipFill>
        <p:spPr bwMode="auto">
          <a:xfrm>
            <a:off x="2123753" y="1779588"/>
            <a:ext cx="501650" cy="517525"/>
          </a:xfrm>
          <a:prstGeom prst="rect"/>
          <a:noFill/>
          <a:ln>
            <a:noFill/>
          </a:ln>
          <a:effectLst/>
        </p:spPr>
      </p:pic>
      <p:pic>
        <p:nvPicPr>
          <p:cNvPr id="2097173" name="Picture 25"/>
          <p:cNvPicPr>
            <a:picLocks noChangeArrowheads="1"/>
          </p:cNvPicPr>
          <p:nvPr/>
        </p:nvPicPr>
        <p:blipFill>
          <a:blip xmlns:r="http://schemas.openxmlformats.org/officeDocument/2006/relationships" r:embed="rId1" cstate="print"/>
          <a:srcRect/>
          <a:stretch>
            <a:fillRect/>
          </a:stretch>
        </p:blipFill>
        <p:spPr bwMode="auto">
          <a:xfrm>
            <a:off x="7222803" y="1779588"/>
            <a:ext cx="501650" cy="517525"/>
          </a:xfrm>
          <a:prstGeom prst="rect"/>
          <a:noFill/>
          <a:ln>
            <a:noFill/>
          </a:ln>
          <a:effectLst/>
        </p:spPr>
      </p:pic>
      <p:sp>
        <p:nvSpPr>
          <p:cNvPr id="1053358" name="Rectangle 26"/>
          <p:cNvSpPr>
            <a:spLocks noChangeArrowheads="1"/>
          </p:cNvSpPr>
          <p:nvPr/>
        </p:nvSpPr>
        <p:spPr bwMode="auto">
          <a:xfrm>
            <a:off x="2547616" y="1779588"/>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59" name="Rectangle 27"/>
          <p:cNvSpPr>
            <a:spLocks noChangeArrowheads="1"/>
          </p:cNvSpPr>
          <p:nvPr/>
        </p:nvSpPr>
        <p:spPr bwMode="auto">
          <a:xfrm>
            <a:off x="6989441" y="1779588"/>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60" name="Rectangle 28"/>
          <p:cNvSpPr>
            <a:spLocks noChangeArrowheads="1"/>
          </p:cNvSpPr>
          <p:nvPr/>
        </p:nvSpPr>
        <p:spPr bwMode="auto">
          <a:xfrm>
            <a:off x="2042791" y="1425575"/>
            <a:ext cx="647614"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客户</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61" name="Rectangle 29"/>
          <p:cNvSpPr>
            <a:spLocks noChangeArrowheads="1"/>
          </p:cNvSpPr>
          <p:nvPr/>
        </p:nvSpPr>
        <p:spPr bwMode="auto">
          <a:xfrm>
            <a:off x="7038653" y="1425575"/>
            <a:ext cx="880050"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服务器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nvGrpSpPr>
          <p:cNvPr id="705" name="Group 30"/>
          <p:cNvGrpSpPr/>
          <p:nvPr/>
        </p:nvGrpSpPr>
        <p:grpSpPr bwMode="auto">
          <a:xfrm>
            <a:off x="2820667" y="3881438"/>
            <a:ext cx="4157663" cy="801687"/>
            <a:chOff x="1491" y="2445"/>
            <a:chExt cx="2619" cy="505"/>
          </a:xfrm>
        </p:grpSpPr>
        <p:sp>
          <p:nvSpPr>
            <p:cNvPr id="1053362" name="Line 31"/>
            <p:cNvSpPr>
              <a:spLocks noChangeShapeType="1"/>
            </p:cNvSpPr>
            <p:nvPr/>
          </p:nvSpPr>
          <p:spPr bwMode="auto">
            <a:xfrm flipH="1">
              <a:off x="1520" y="2445"/>
              <a:ext cx="2590" cy="505"/>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63" name="Rectangle 32"/>
            <p:cNvSpPr>
              <a:spLocks noChangeArrowheads="1"/>
            </p:cNvSpPr>
            <p:nvPr/>
          </p:nvSpPr>
          <p:spPr bwMode="auto">
            <a:xfrm rot="20990024" flipH="1">
              <a:off x="1491" y="2483"/>
              <a:ext cx="2373" cy="212"/>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SYN = 1, ACK = 1, </a:t>
              </a:r>
              <a:r>
                <a:rPr altLang="zh-CN" baseline="0" b="1" cap="none" dirty="0" sz="16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 = y, </a:t>
              </a:r>
              <a:r>
                <a:rPr altLang="zh-CN" baseline="0" b="1" cap="none" dirty="0" sz="1600" i="0" kern="0" kumimoji="0" lang="en-US" noProof="0" normalizeH="0" spc="0" err="1" strike="noStrike" u="none">
                  <a:ln>
                    <a:noFill/>
                  </a:ln>
                  <a:solidFill>
                    <a:srgbClr val="3333CC"/>
                  </a:solidFill>
                  <a:effectLst/>
                  <a:uLnTx/>
                  <a:uFillTx/>
                  <a:latin typeface="+mn-lt"/>
                  <a:ea typeface="黑体" panose="02010609060101010101" pitchFamily="2" charset="-122"/>
                </a:rPr>
                <a:t>ack</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 x </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364" name="Text Box 33"/>
          <p:cNvSpPr txBox="1">
            <a:spLocks noChangeArrowheads="1"/>
          </p:cNvSpPr>
          <p:nvPr/>
        </p:nvSpPr>
        <p:spPr bwMode="auto">
          <a:xfrm>
            <a:off x="979166" y="116632"/>
            <a:ext cx="8294687" cy="869950"/>
          </a:xfrm>
          <a:prstGeom prst="rect"/>
          <a:solidFill>
            <a:srgbClr val="FFFF99"/>
          </a:solidFill>
          <a:ln w="9525">
            <a:solidFill>
              <a:srgbClr val="3333CC"/>
            </a:solidFill>
            <a:miter lim="800000"/>
          </a:ln>
          <a:effectLst>
            <a:outerShdw algn="ctr" dir="2700000" dist="35921" rotWithShape="0">
              <a:srgbClr val="1C1C1C"/>
            </a:outerShdw>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just" defTabSz="914400" eaLnBrk="1" fontAlgn="auto" hangingPunct="1" indent="0" latinLnBrk="0" lvl="0" marL="0" marR="0">
              <a:lnSpc>
                <a:spcPct val="90000"/>
              </a:lnSpc>
              <a:spcBef>
                <a:spcPts val="0"/>
              </a:spcBef>
              <a:spcAft>
                <a:spcPts val="0"/>
              </a:spcAft>
              <a:buClrTx/>
              <a:buSzTx/>
              <a:buFontTx/>
              <a:buChar char="•"/>
            </a:pP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B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的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收到主机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的确认后，也通知其上层</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just" defTabSz="914400" eaLnBrk="1" fontAlgn="auto" hangingPunct="1" indent="0" latinLnBrk="0" lvl="0" marL="0" marR="0">
              <a:lnSpc>
                <a:spcPct val="9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应用进程：</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连接已经建立。</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 presetSubtype="0">
                                  <p:stCondLst>
                                    <p:cond delay="2000"/>
                                  </p:stCondLst>
                                  <p:childTnLst>
                                    <p:set>
                                      <p:cBhvr>
                                        <p:cTn dur="1" fill="hold" id="6">
                                          <p:stCondLst>
                                            <p:cond delay="0"/>
                                          </p:stCondLst>
                                        </p:cTn>
                                        <p:tgtEl>
                                          <p:spTgt spid="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706" name=""/>
        <p:cNvGrpSpPr/>
        <p:nvPr/>
      </p:nvGrpSpPr>
      <p:grpSpPr>
        <a:xfrm>
          <a:off x="0" y="0"/>
          <a:ext cx="0" cy="0"/>
          <a:chOff x="0" y="0"/>
          <a:chExt cx="0" cy="0"/>
        </a:xfrm>
      </p:grpSpPr>
      <p:grpSp>
        <p:nvGrpSpPr>
          <p:cNvPr id="707" name="Group 2"/>
          <p:cNvGrpSpPr/>
          <p:nvPr/>
        </p:nvGrpSpPr>
        <p:grpSpPr bwMode="auto">
          <a:xfrm>
            <a:off x="1855663" y="3005138"/>
            <a:ext cx="6140450" cy="3765550"/>
            <a:chOff x="898" y="1893"/>
            <a:chExt cx="3868" cy="2372"/>
          </a:xfrm>
        </p:grpSpPr>
        <p:grpSp>
          <p:nvGrpSpPr>
            <p:cNvPr id="708" name="Group 3"/>
            <p:cNvGrpSpPr/>
            <p:nvPr/>
          </p:nvGrpSpPr>
          <p:grpSpPr bwMode="auto">
            <a:xfrm>
              <a:off x="899" y="1916"/>
              <a:ext cx="622" cy="1048"/>
              <a:chOff x="899" y="1916"/>
              <a:chExt cx="622" cy="1048"/>
            </a:xfrm>
          </p:grpSpPr>
          <p:sp>
            <p:nvSpPr>
              <p:cNvPr id="1053365" name="Rectangle 4"/>
              <p:cNvSpPr>
                <a:spLocks noChangeArrowheads="1"/>
              </p:cNvSpPr>
              <p:nvPr/>
            </p:nvSpPr>
            <p:spPr bwMode="auto">
              <a:xfrm>
                <a:off x="899" y="1916"/>
                <a:ext cx="622" cy="1048"/>
              </a:xfrm>
              <a:prstGeom prst="rect"/>
              <a:solidFill>
                <a:srgbClr val="FFCCCC"/>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66" name="Rectangle 5"/>
              <p:cNvSpPr>
                <a:spLocks noChangeArrowheads="1"/>
              </p:cNvSpPr>
              <p:nvPr/>
            </p:nvSpPr>
            <p:spPr bwMode="auto">
              <a:xfrm>
                <a:off x="964" y="2169"/>
                <a:ext cx="503" cy="406"/>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SYN-</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SENT</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grpSp>
          <p:nvGrpSpPr>
            <p:cNvPr id="709" name="Group 6"/>
            <p:cNvGrpSpPr/>
            <p:nvPr/>
          </p:nvGrpSpPr>
          <p:grpSpPr bwMode="auto">
            <a:xfrm>
              <a:off x="898" y="3013"/>
              <a:ext cx="656" cy="1252"/>
              <a:chOff x="898" y="3013"/>
              <a:chExt cx="656" cy="1252"/>
            </a:xfrm>
          </p:grpSpPr>
          <p:sp>
            <p:nvSpPr>
              <p:cNvPr id="1053367" name="Rectangle 7"/>
              <p:cNvSpPr>
                <a:spLocks noChangeArrowheads="1"/>
              </p:cNvSpPr>
              <p:nvPr/>
            </p:nvSpPr>
            <p:spPr bwMode="auto">
              <a:xfrm>
                <a:off x="905" y="3013"/>
                <a:ext cx="609" cy="1252"/>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68" name="Rectangle 8"/>
              <p:cNvSpPr>
                <a:spLocks noChangeArrowheads="1"/>
              </p:cNvSpPr>
              <p:nvPr/>
            </p:nvSpPr>
            <p:spPr bwMode="auto">
              <a:xfrm>
                <a:off x="898" y="3383"/>
                <a:ext cx="656" cy="406"/>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grpSp>
          <p:nvGrpSpPr>
            <p:cNvPr id="710" name="Group 9"/>
            <p:cNvGrpSpPr/>
            <p:nvPr/>
          </p:nvGrpSpPr>
          <p:grpSpPr bwMode="auto">
            <a:xfrm>
              <a:off x="4111" y="2445"/>
              <a:ext cx="621" cy="1064"/>
              <a:chOff x="4111" y="2445"/>
              <a:chExt cx="621" cy="1064"/>
            </a:xfrm>
          </p:grpSpPr>
          <p:sp>
            <p:nvSpPr>
              <p:cNvPr id="1053369" name="Rectangle 10"/>
              <p:cNvSpPr>
                <a:spLocks noChangeArrowheads="1"/>
              </p:cNvSpPr>
              <p:nvPr/>
            </p:nvSpPr>
            <p:spPr bwMode="auto">
              <a:xfrm>
                <a:off x="4111" y="2445"/>
                <a:ext cx="621" cy="1064"/>
              </a:xfrm>
              <a:prstGeom prst="rect"/>
              <a:solidFill>
                <a:srgbClr val="FFCCCC"/>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70" name="Rectangle 11"/>
              <p:cNvSpPr>
                <a:spLocks noChangeArrowheads="1"/>
              </p:cNvSpPr>
              <p:nvPr/>
            </p:nvSpPr>
            <p:spPr bwMode="auto">
              <a:xfrm>
                <a:off x="4156" y="2721"/>
                <a:ext cx="527" cy="406"/>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SYN-</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RCVD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grpSp>
          <p:nvGrpSpPr>
            <p:cNvPr id="711" name="Group 12"/>
            <p:cNvGrpSpPr/>
            <p:nvPr/>
          </p:nvGrpSpPr>
          <p:grpSpPr bwMode="auto">
            <a:xfrm>
              <a:off x="4111" y="1893"/>
              <a:ext cx="639" cy="519"/>
              <a:chOff x="4111" y="1893"/>
              <a:chExt cx="639" cy="519"/>
            </a:xfrm>
          </p:grpSpPr>
          <p:sp>
            <p:nvSpPr>
              <p:cNvPr id="1053371" name="Rectangle 13"/>
              <p:cNvSpPr>
                <a:spLocks noChangeArrowheads="1"/>
              </p:cNvSpPr>
              <p:nvPr/>
            </p:nvSpPr>
            <p:spPr bwMode="auto">
              <a:xfrm>
                <a:off x="4111" y="1893"/>
                <a:ext cx="621" cy="519"/>
              </a:xfrm>
              <a:prstGeom prst="rect"/>
              <a:solidFill>
                <a:srgbClr val="FF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72" name="Rectangle 14"/>
              <p:cNvSpPr>
                <a:spLocks noChangeArrowheads="1"/>
              </p:cNvSpPr>
              <p:nvPr/>
            </p:nvSpPr>
            <p:spPr bwMode="auto">
              <a:xfrm>
                <a:off x="4118" y="2004"/>
                <a:ext cx="632"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LISTEN</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grpSp>
          <p:nvGrpSpPr>
            <p:cNvPr id="712" name="Group 15"/>
            <p:cNvGrpSpPr/>
            <p:nvPr/>
          </p:nvGrpSpPr>
          <p:grpSpPr bwMode="auto">
            <a:xfrm>
              <a:off x="4110" y="3564"/>
              <a:ext cx="656" cy="701"/>
              <a:chOff x="4110" y="3564"/>
              <a:chExt cx="656" cy="701"/>
            </a:xfrm>
          </p:grpSpPr>
          <p:sp>
            <p:nvSpPr>
              <p:cNvPr id="1053373" name="Rectangle 16"/>
              <p:cNvSpPr>
                <a:spLocks noChangeArrowheads="1"/>
              </p:cNvSpPr>
              <p:nvPr/>
            </p:nvSpPr>
            <p:spPr bwMode="auto">
              <a:xfrm>
                <a:off x="4111" y="3564"/>
                <a:ext cx="621" cy="701"/>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74" name="Rectangle 17"/>
              <p:cNvSpPr>
                <a:spLocks noChangeArrowheads="1"/>
              </p:cNvSpPr>
              <p:nvPr/>
            </p:nvSpPr>
            <p:spPr bwMode="auto">
              <a:xfrm>
                <a:off x="4110" y="3708"/>
                <a:ext cx="656" cy="406"/>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grpSp>
      <p:sp>
        <p:nvSpPr>
          <p:cNvPr id="1053375" name="Rectangle 18"/>
          <p:cNvSpPr txBox="1">
            <a:spLocks noChangeArrowheads="1"/>
          </p:cNvSpPr>
          <p:nvPr/>
        </p:nvSpPr>
        <p:spPr bwMode="auto">
          <a:xfrm>
            <a:off x="1424608" y="692150"/>
            <a:ext cx="7345362" cy="768350"/>
          </a:xfrm>
          <a:prstGeom prst="rect"/>
          <a:noFill/>
          <a:ln>
            <a:noFill/>
          </a:ln>
          <a:effectLst/>
        </p:spPr>
        <p:txBody>
          <a:bodyPr anchor="ctr" anchorCtr="0" bIns="45720" compatLnSpc="1" lIns="91440" numCol="1" rIns="91440" tIns="45720" vert="horz" wrap="square"/>
          <a:lstStyle>
            <a:lvl1pPr algn="l" eaLnBrk="0" fontAlgn="base" hangingPunct="0" rtl="0">
              <a:spcBef>
                <a:spcPct val="0"/>
              </a:spcBef>
              <a:spcAft>
                <a:spcPct val="0"/>
              </a:spcAft>
              <a:defRPr b="1" sz="4400" kumimoji="1">
                <a:solidFill>
                  <a:schemeClr val="tx2"/>
                </a:solidFill>
                <a:latin typeface="+mj-lt"/>
                <a:ea typeface="+mj-ea"/>
                <a:cs typeface="+mj-cs"/>
              </a:defRPr>
            </a:lvl1pPr>
            <a:lvl2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2pPr>
            <a:lvl3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3pPr>
            <a:lvl4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4pPr>
            <a:lvl5pPr algn="l" eaLnBrk="0" fontAlgn="base" hangingPunct="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5pPr>
            <a:lvl6pPr algn="l" fontAlgn="base" marL="4572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6pPr>
            <a:lvl7pPr algn="l" fontAlgn="base" marL="9144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7pPr>
            <a:lvl8pPr algn="l" fontAlgn="base" marL="13716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8pPr>
            <a:lvl9pPr algn="l" fontAlgn="base" marL="1828800" rtl="0">
              <a:spcBef>
                <a:spcPct val="0"/>
              </a:spcBef>
              <a:spcAft>
                <a:spcPct val="0"/>
              </a:spcAft>
              <a:defRPr b="1" sz="4400" kumimoji="1">
                <a:solidFill>
                  <a:schemeClr val="tx2"/>
                </a:solidFill>
                <a:latin typeface="Tahoma" panose="020B0604030504040204" pitchFamily="34" charset="0"/>
                <a:ea typeface="黑体" panose="0201060906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dirty="0" sz="3200" i="0" kern="0" kumimoji="1" lang="zh-CN" noProof="0" normalizeH="0" spc="0" strike="noStrike" u="none" smtClean="0">
                <a:ln>
                  <a:noFill/>
                </a:ln>
                <a:solidFill>
                  <a:srgbClr val="000099"/>
                </a:solidFill>
                <a:effectLst/>
                <a:uLnTx/>
                <a:uFillTx/>
                <a:latin typeface="Tahoma" panose="020B0604030504040204"/>
                <a:ea typeface="黑体" panose="02010609060101010101" pitchFamily="2" charset="-122"/>
                <a:cs typeface="+mj-cs"/>
              </a:rPr>
              <a:t>采用三报文握手建立 </a:t>
            </a:r>
            <a:r>
              <a:rPr altLang="zh-CN" baseline="0" b="1" cap="none" dirty="0" sz="3200" i="0" kern="0" kumimoji="1" lang="en-US" noProof="0" normalizeH="0" spc="0" strike="noStrike" u="none" smtClean="0">
                <a:ln>
                  <a:noFill/>
                </a:ln>
                <a:solidFill>
                  <a:srgbClr val="000099"/>
                </a:solidFill>
                <a:effectLst/>
                <a:uLnTx/>
                <a:uFillTx/>
                <a:latin typeface="Tahoma" panose="020B0604030504040204"/>
                <a:ea typeface="黑体" panose="02010609060101010101" pitchFamily="2" charset="-122"/>
                <a:cs typeface="+mj-cs"/>
              </a:rPr>
              <a:t>TCP </a:t>
            </a:r>
            <a:r>
              <a:rPr altLang="en-US" baseline="0" b="1" cap="none" dirty="0" sz="3200" i="0" kern="0" kumimoji="1" lang="zh-CN" noProof="0" normalizeH="0" spc="0" strike="noStrike" u="none" smtClean="0">
                <a:ln>
                  <a:noFill/>
                </a:ln>
                <a:solidFill>
                  <a:srgbClr val="000099"/>
                </a:solidFill>
                <a:effectLst/>
                <a:uLnTx/>
                <a:uFillTx/>
                <a:latin typeface="Tahoma" panose="020B0604030504040204"/>
                <a:ea typeface="黑体" panose="02010609060101010101" pitchFamily="2" charset="-122"/>
                <a:cs typeface="+mj-cs"/>
              </a:rPr>
              <a:t>连接的各状态</a:t>
            </a:r>
            <a:r>
              <a:rPr altLang="en-US" baseline="0" b="1" cap="none" dirty="0" sz="4000" i="0" kern="0" kumimoji="1" lang="zh-CN" noProof="0" normalizeH="0" spc="0" strike="noStrike" u="none" smtClean="0">
                <a:ln>
                  <a:noFill/>
                </a:ln>
                <a:solidFill>
                  <a:srgbClr val="000099"/>
                </a:solidFill>
                <a:effectLst/>
                <a:uLnTx/>
                <a:uFillTx/>
                <a:latin typeface="Tahoma" panose="020B0604030504040204"/>
                <a:ea typeface="黑体" panose="02010609060101010101" pitchFamily="2" charset="-122"/>
                <a:cs typeface="+mj-cs"/>
              </a:rPr>
              <a:t> </a:t>
            </a:r>
            <a:endParaRPr altLang="en-US" baseline="0" b="1" cap="none" dirty="0" sz="4000" i="0" kern="0" kumimoji="1" lang="zh-CN" noProof="0" normalizeH="0" spc="0" strike="noStrike" u="none" smtClean="0">
              <a:ln>
                <a:noFill/>
              </a:ln>
              <a:solidFill>
                <a:srgbClr val="000099"/>
              </a:solidFill>
              <a:effectLst/>
              <a:uLnTx/>
              <a:uFillTx/>
              <a:latin typeface="Tahoma" panose="020B0604030504040204"/>
              <a:ea typeface="黑体" panose="02010609060101010101" pitchFamily="2" charset="-122"/>
              <a:cs typeface="+mj-cs"/>
            </a:endParaRPr>
          </a:p>
        </p:txBody>
      </p:sp>
      <p:grpSp>
        <p:nvGrpSpPr>
          <p:cNvPr id="713" name="Group 19"/>
          <p:cNvGrpSpPr/>
          <p:nvPr/>
        </p:nvGrpSpPr>
        <p:grpSpPr bwMode="auto">
          <a:xfrm>
            <a:off x="2843088" y="3005138"/>
            <a:ext cx="4111625" cy="801687"/>
            <a:chOff x="1520" y="1893"/>
            <a:chExt cx="2590" cy="505"/>
          </a:xfrm>
        </p:grpSpPr>
        <p:sp>
          <p:nvSpPr>
            <p:cNvPr id="1053376" name="Rectangle 20"/>
            <p:cNvSpPr>
              <a:spLocks noChangeArrowheads="1"/>
            </p:cNvSpPr>
            <p:nvPr/>
          </p:nvSpPr>
          <p:spPr bwMode="auto">
            <a:xfrm rot="665985">
              <a:off x="2093" y="1914"/>
              <a:ext cx="1717" cy="250"/>
            </a:xfrm>
            <a:prstGeom prst="rect"/>
            <a:noFill/>
            <a:ln>
              <a:noFill/>
            </a:ln>
            <a:effectLst/>
          </p:spPr>
          <p:txBody>
            <a:bodyPr bIns="44450" lIns="90488" rIns="90488" tIns="44450" wrap="squar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rPr>
                <a:t>SYN = 1, </a:t>
              </a:r>
              <a:r>
                <a:rPr altLang="zh-CN" baseline="0" b="1" cap="none" dirty="0" sz="20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rPr>
                <a:t> = x</a:t>
              </a:r>
              <a:endParaRPr altLang="zh-CN" baseline="0" b="1" cap="none" dirty="0"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77" name="Line 21"/>
            <p:cNvSpPr>
              <a:spLocks noChangeShapeType="1"/>
            </p:cNvSpPr>
            <p:nvPr/>
          </p:nvSpPr>
          <p:spPr bwMode="auto">
            <a:xfrm>
              <a:off x="1520" y="1893"/>
              <a:ext cx="2590" cy="505"/>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14" name="Group 22"/>
          <p:cNvGrpSpPr/>
          <p:nvPr/>
        </p:nvGrpSpPr>
        <p:grpSpPr bwMode="auto">
          <a:xfrm>
            <a:off x="2843088" y="4756150"/>
            <a:ext cx="4202113" cy="800100"/>
            <a:chOff x="1520" y="2996"/>
            <a:chExt cx="2647" cy="504"/>
          </a:xfrm>
        </p:grpSpPr>
        <p:sp>
          <p:nvSpPr>
            <p:cNvPr id="1053378" name="Rectangle 23"/>
            <p:cNvSpPr>
              <a:spLocks noChangeArrowheads="1"/>
            </p:cNvSpPr>
            <p:nvPr/>
          </p:nvSpPr>
          <p:spPr bwMode="auto">
            <a:xfrm rot="649536">
              <a:off x="1856" y="3064"/>
              <a:ext cx="2311" cy="23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ACK = 1, seq = x + 1, ack = y </a:t>
              </a: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endParaRPr>
            </a:p>
          </p:txBody>
        </p:sp>
        <p:sp>
          <p:nvSpPr>
            <p:cNvPr id="1053379" name="Line 24"/>
            <p:cNvSpPr>
              <a:spLocks noChangeShapeType="1"/>
            </p:cNvSpPr>
            <p:nvPr/>
          </p:nvSpPr>
          <p:spPr bwMode="auto">
            <a:xfrm>
              <a:off x="1520" y="2996"/>
              <a:ext cx="2590" cy="504"/>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380" name="Rectangle 25"/>
          <p:cNvSpPr>
            <a:spLocks noChangeArrowheads="1"/>
          </p:cNvSpPr>
          <p:nvPr/>
        </p:nvSpPr>
        <p:spPr bwMode="auto">
          <a:xfrm>
            <a:off x="1866776" y="2393950"/>
            <a:ext cx="966787" cy="549275"/>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81" name="Text Box 26"/>
          <p:cNvSpPr txBox="1">
            <a:spLocks noChangeArrowheads="1"/>
          </p:cNvSpPr>
          <p:nvPr/>
        </p:nvSpPr>
        <p:spPr bwMode="auto">
          <a:xfrm>
            <a:off x="1817563" y="2455863"/>
            <a:ext cx="1146468" cy="36933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a:r>
              <a:rPr altLang="zh-CN" sz="1800" lang="en-US">
                <a:solidFill>
                  <a:srgbClr val="FFFF99"/>
                </a:solidFill>
                <a:latin typeface="+mn-lt"/>
                <a:ea typeface="黑体" panose="02010609060101010101" pitchFamily="2" charset="-122"/>
              </a:rPr>
              <a:t>CLOSED</a:t>
            </a:r>
            <a:endParaRPr altLang="zh-CN" sz="1800" lang="en-US">
              <a:solidFill>
                <a:srgbClr val="FFFF99"/>
              </a:solidFill>
              <a:latin typeface="+mn-lt"/>
              <a:ea typeface="黑体" panose="02010609060101010101" pitchFamily="2" charset="-122"/>
            </a:endParaRPr>
          </a:p>
        </p:txBody>
      </p:sp>
      <p:sp>
        <p:nvSpPr>
          <p:cNvPr id="1053382" name="Rectangle 27"/>
          <p:cNvSpPr>
            <a:spLocks noChangeArrowheads="1"/>
          </p:cNvSpPr>
          <p:nvPr/>
        </p:nvSpPr>
        <p:spPr bwMode="auto">
          <a:xfrm>
            <a:off x="6956301" y="2393950"/>
            <a:ext cx="985837" cy="549275"/>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83" name="Text Box 28"/>
          <p:cNvSpPr txBox="1">
            <a:spLocks noChangeArrowheads="1"/>
          </p:cNvSpPr>
          <p:nvPr/>
        </p:nvSpPr>
        <p:spPr bwMode="auto">
          <a:xfrm>
            <a:off x="6916613" y="2455863"/>
            <a:ext cx="1146468" cy="36933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a:r>
              <a:rPr altLang="zh-CN" sz="1800" lang="en-US">
                <a:solidFill>
                  <a:srgbClr val="FFFF99"/>
                </a:solidFill>
                <a:latin typeface="+mn-lt"/>
                <a:ea typeface="黑体" panose="02010609060101010101" pitchFamily="2" charset="-122"/>
              </a:rPr>
              <a:t>CLOSED</a:t>
            </a:r>
            <a:endParaRPr altLang="zh-CN" sz="1800" lang="en-US">
              <a:solidFill>
                <a:srgbClr val="FFFF99"/>
              </a:solidFill>
              <a:latin typeface="+mn-lt"/>
              <a:ea typeface="黑体" panose="02010609060101010101" pitchFamily="2" charset="-122"/>
            </a:endParaRPr>
          </a:p>
        </p:txBody>
      </p:sp>
      <p:grpSp>
        <p:nvGrpSpPr>
          <p:cNvPr id="715" name="Group 29"/>
          <p:cNvGrpSpPr/>
          <p:nvPr/>
        </p:nvGrpSpPr>
        <p:grpSpPr bwMode="auto">
          <a:xfrm>
            <a:off x="3744788" y="5840405"/>
            <a:ext cx="2371725" cy="396874"/>
            <a:chOff x="2088" y="3679"/>
            <a:chExt cx="1494" cy="250"/>
          </a:xfrm>
        </p:grpSpPr>
        <p:sp>
          <p:nvSpPr>
            <p:cNvPr id="1053384" name="AutoShape 30"/>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0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85" name="Rectangle 31"/>
            <p:cNvSpPr>
              <a:spLocks noChangeArrowheads="1"/>
            </p:cNvSpPr>
            <p:nvPr/>
          </p:nvSpPr>
          <p:spPr bwMode="auto">
            <a:xfrm>
              <a:off x="2462" y="3679"/>
              <a:ext cx="765" cy="250"/>
            </a:xfrm>
            <a:prstGeom prst="rect"/>
            <a:solidFill>
              <a:srgbClr val="CCECFF"/>
            </a:solidFill>
            <a:ln w="38100" cmpd="dbl">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dirty="0"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dirty="0"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grpSp>
        <p:nvGrpSpPr>
          <p:cNvPr id="716" name="Group 32"/>
          <p:cNvGrpSpPr/>
          <p:nvPr/>
        </p:nvGrpSpPr>
        <p:grpSpPr bwMode="auto">
          <a:xfrm>
            <a:off x="825376" y="2057400"/>
            <a:ext cx="1320800" cy="947738"/>
            <a:chOff x="249" y="1296"/>
            <a:chExt cx="832" cy="597"/>
          </a:xfrm>
        </p:grpSpPr>
        <p:sp>
          <p:nvSpPr>
            <p:cNvPr id="1053386" name="Rectangle 33"/>
            <p:cNvSpPr>
              <a:spLocks noChangeArrowheads="1"/>
            </p:cNvSpPr>
            <p:nvPr/>
          </p:nvSpPr>
          <p:spPr bwMode="auto">
            <a:xfrm>
              <a:off x="251" y="1638"/>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主动打开</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87" name="Freeform 34"/>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17" name="Group 35"/>
          <p:cNvGrpSpPr/>
          <p:nvPr/>
        </p:nvGrpSpPr>
        <p:grpSpPr bwMode="auto">
          <a:xfrm>
            <a:off x="7653216" y="2065338"/>
            <a:ext cx="1401763" cy="939800"/>
            <a:chOff x="4550" y="1301"/>
            <a:chExt cx="883" cy="592"/>
          </a:xfrm>
        </p:grpSpPr>
        <p:sp>
          <p:nvSpPr>
            <p:cNvPr id="1053388" name="Rectangle 36"/>
            <p:cNvSpPr>
              <a:spLocks noChangeArrowheads="1"/>
            </p:cNvSpPr>
            <p:nvPr/>
          </p:nvSpPr>
          <p:spPr bwMode="auto">
            <a:xfrm>
              <a:off x="4732" y="1617"/>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被动打开</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89" name="Freeform 37"/>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pic>
        <p:nvPicPr>
          <p:cNvPr id="2097174" name="Picture 38"/>
          <p:cNvPicPr>
            <a:picLocks noChangeArrowheads="1"/>
          </p:cNvPicPr>
          <p:nvPr/>
        </p:nvPicPr>
        <p:blipFill>
          <a:blip xmlns:r="http://schemas.openxmlformats.org/officeDocument/2006/relationships" r:embed="rId1" cstate="print"/>
          <a:srcRect/>
          <a:stretch>
            <a:fillRect/>
          </a:stretch>
        </p:blipFill>
        <p:spPr bwMode="auto">
          <a:xfrm>
            <a:off x="2100138" y="1779588"/>
            <a:ext cx="501650" cy="517525"/>
          </a:xfrm>
          <a:prstGeom prst="rect"/>
          <a:noFill/>
          <a:ln>
            <a:noFill/>
          </a:ln>
          <a:effectLst/>
        </p:spPr>
      </p:pic>
      <p:pic>
        <p:nvPicPr>
          <p:cNvPr id="2097175" name="Picture 39"/>
          <p:cNvPicPr>
            <a:picLocks noChangeArrowheads="1"/>
          </p:cNvPicPr>
          <p:nvPr/>
        </p:nvPicPr>
        <p:blipFill>
          <a:blip xmlns:r="http://schemas.openxmlformats.org/officeDocument/2006/relationships" r:embed="rId1" cstate="print"/>
          <a:srcRect/>
          <a:stretch>
            <a:fillRect/>
          </a:stretch>
        </p:blipFill>
        <p:spPr bwMode="auto">
          <a:xfrm>
            <a:off x="7199188" y="1779588"/>
            <a:ext cx="501650" cy="517525"/>
          </a:xfrm>
          <a:prstGeom prst="rect"/>
          <a:noFill/>
          <a:ln>
            <a:noFill/>
          </a:ln>
          <a:effectLst/>
        </p:spPr>
      </p:pic>
      <p:sp>
        <p:nvSpPr>
          <p:cNvPr id="1053390" name="Rectangle 40"/>
          <p:cNvSpPr>
            <a:spLocks noChangeArrowheads="1"/>
          </p:cNvSpPr>
          <p:nvPr/>
        </p:nvSpPr>
        <p:spPr bwMode="auto">
          <a:xfrm>
            <a:off x="2524001" y="1779588"/>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91" name="Rectangle 41"/>
          <p:cNvSpPr>
            <a:spLocks noChangeArrowheads="1"/>
          </p:cNvSpPr>
          <p:nvPr/>
        </p:nvSpPr>
        <p:spPr bwMode="auto">
          <a:xfrm>
            <a:off x="6965826" y="1779588"/>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392" name="Rectangle 42"/>
          <p:cNvSpPr>
            <a:spLocks noChangeArrowheads="1"/>
          </p:cNvSpPr>
          <p:nvPr/>
        </p:nvSpPr>
        <p:spPr bwMode="auto">
          <a:xfrm>
            <a:off x="2019176" y="1425575"/>
            <a:ext cx="647614"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客户</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393" name="Rectangle 43"/>
          <p:cNvSpPr>
            <a:spLocks noChangeArrowheads="1"/>
          </p:cNvSpPr>
          <p:nvPr/>
        </p:nvSpPr>
        <p:spPr bwMode="auto">
          <a:xfrm>
            <a:off x="7015038" y="1425575"/>
            <a:ext cx="880050"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服务器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nvGrpSpPr>
          <p:cNvPr id="718" name="Group 45"/>
          <p:cNvGrpSpPr/>
          <p:nvPr/>
        </p:nvGrpSpPr>
        <p:grpSpPr bwMode="auto">
          <a:xfrm>
            <a:off x="2797052" y="3881438"/>
            <a:ext cx="4157663" cy="801687"/>
            <a:chOff x="1491" y="2445"/>
            <a:chExt cx="2619" cy="505"/>
          </a:xfrm>
        </p:grpSpPr>
        <p:sp>
          <p:nvSpPr>
            <p:cNvPr id="1053394" name="Line 46"/>
            <p:cNvSpPr>
              <a:spLocks noChangeShapeType="1"/>
            </p:cNvSpPr>
            <p:nvPr/>
          </p:nvSpPr>
          <p:spPr bwMode="auto">
            <a:xfrm flipH="1">
              <a:off x="1520" y="2445"/>
              <a:ext cx="2590" cy="505"/>
            </a:xfrm>
            <a:prstGeom prst="line"/>
            <a:noFill/>
            <a:ln w="5715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395" name="Rectangle 47"/>
            <p:cNvSpPr>
              <a:spLocks noChangeArrowheads="1"/>
            </p:cNvSpPr>
            <p:nvPr/>
          </p:nvSpPr>
          <p:spPr bwMode="auto">
            <a:xfrm rot="20990024" flipH="1">
              <a:off x="1491" y="2483"/>
              <a:ext cx="2373" cy="212"/>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SYN = 1, ACK = 1, </a:t>
              </a:r>
              <a:r>
                <a:rPr altLang="zh-CN" baseline="0" b="1" cap="none" dirty="0" sz="16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 = y, </a:t>
              </a:r>
              <a:r>
                <a:rPr altLang="zh-CN" baseline="0" b="1" cap="none" dirty="0" sz="1600" i="0" kern="0" kumimoji="0" lang="en-US" noProof="0" normalizeH="0" spc="0" err="1" strike="noStrike" u="none">
                  <a:ln>
                    <a:noFill/>
                  </a:ln>
                  <a:solidFill>
                    <a:srgbClr val="3333CC"/>
                  </a:solidFill>
                  <a:effectLst/>
                  <a:uLnTx/>
                  <a:uFillTx/>
                  <a:latin typeface="+mn-lt"/>
                  <a:ea typeface="黑体" panose="02010609060101010101" pitchFamily="2" charset="-122"/>
                </a:rPr>
                <a:t>ack</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rPr>
                <a:t>= x </a:t>
              </a:r>
              <a:r>
                <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dirty="0" sz="16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396" name="Text Box 48"/>
          <p:cNvSpPr txBox="1">
            <a:spLocks noChangeArrowheads="1"/>
          </p:cNvSpPr>
          <p:nvPr/>
        </p:nvSpPr>
        <p:spPr bwMode="auto">
          <a:xfrm>
            <a:off x="992559" y="116632"/>
            <a:ext cx="8041781" cy="646331"/>
          </a:xfrm>
          <a:prstGeom prst="rect"/>
          <a:solidFill>
            <a:srgbClr val="FFFF99"/>
          </a:solidFill>
          <a:ln w="9525">
            <a:solidFill>
              <a:srgbClr val="3333CC"/>
            </a:solidFill>
            <a:miter lim="800000"/>
          </a:ln>
          <a:effectLst>
            <a:outerShdw algn="ctr" dir="2700000" dist="35921" rotWithShape="0">
              <a:srgbClr val="1C1C1C"/>
            </a:outerShdw>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ctr" defTabSz="914400" eaLnBrk="1" fontAlgn="auto" hangingPunct="1" indent="0" latinLnBrk="0" lvl="0" marL="0" marR="0">
              <a:lnSpc>
                <a:spcPct val="100000"/>
              </a:lnSpc>
              <a:spcBef>
                <a:spcPts val="0"/>
              </a:spcBef>
              <a:spcAft>
                <a:spcPts val="0"/>
              </a:spcAft>
              <a:buClrTx/>
              <a:buSzTx/>
              <a:buFontTx/>
              <a:buNone/>
            </a:pPr>
            <a:r>
              <a:rPr altLang="zh-CN" baseline="0" b="1" cap="none" dirty="0" sz="36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dirty="0" sz="36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的连接建立：</a:t>
            </a:r>
            <a:r>
              <a:rPr altLang="en-US" dirty="0" sz="3600" kern="0" kumimoji="0" lang="zh-CN">
                <a:solidFill>
                  <a:srgbClr val="000099"/>
                </a:solidFill>
                <a:latin typeface="Arial" panose="020B0604020202020204" pitchFamily="34" charset="0"/>
                <a:ea typeface="黑体" panose="02010609060101010101" pitchFamily="2" charset="-122"/>
              </a:rPr>
              <a:t>采用</a:t>
            </a:r>
            <a:r>
              <a:rPr altLang="zh-CN" dirty="0" sz="3600" kern="0" kumimoji="0" lang="zh-CN">
                <a:solidFill>
                  <a:srgbClr val="FF0000"/>
                </a:solidFill>
                <a:latin typeface="Arial" panose="020B0604020202020204" pitchFamily="34" charset="0"/>
                <a:ea typeface="黑体" panose="02010609060101010101" pitchFamily="2" charset="-122"/>
              </a:rPr>
              <a:t>三报文</a:t>
            </a:r>
            <a:r>
              <a:rPr altLang="zh-CN" dirty="0" sz="3600" kern="0" kumimoji="0" lang="zh-CN" smtClean="0">
                <a:solidFill>
                  <a:srgbClr val="FF0000"/>
                </a:solidFill>
                <a:latin typeface="Arial" panose="020B0604020202020204" pitchFamily="34" charset="0"/>
                <a:ea typeface="黑体" panose="02010609060101010101" pitchFamily="2" charset="-122"/>
              </a:rPr>
              <a:t>握手</a:t>
            </a:r>
            <a:endParaRPr altLang="en-US" dirty="0" sz="3600" kern="0" kumimoji="0" lang="zh-CN">
              <a:solidFill>
                <a:srgbClr val="FF0000"/>
              </a:solidFill>
              <a:latin typeface="Arial" panose="020B0604020202020204" pitchFamily="34" charset="0"/>
              <a:ea typeface="黑体" panose="02010609060101010101" pitchFamily="2"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719" name=""/>
        <p:cNvGrpSpPr/>
        <p:nvPr/>
      </p:nvGrpSpPr>
      <p:grpSpPr>
        <a:xfrm>
          <a:off x="0" y="0"/>
          <a:ext cx="0" cy="0"/>
          <a:chOff x="0" y="0"/>
          <a:chExt cx="0" cy="0"/>
        </a:xfrm>
      </p:grpSpPr>
      <p:sp>
        <p:nvSpPr>
          <p:cNvPr id="1053397" name="标题 1"/>
          <p:cNvSpPr>
            <a:spLocks noGrp="1"/>
          </p:cNvSpPr>
          <p:nvPr>
            <p:ph type="title"/>
          </p:nvPr>
        </p:nvSpPr>
        <p:spPr/>
        <p:txBody>
          <a:bodyPr/>
          <a:p>
            <a:r>
              <a:rPr altLang="zh-CN" dirty="0" lang="en-US"/>
              <a:t>5.9.2  </a:t>
            </a:r>
            <a:r>
              <a:rPr altLang="zh-CN" dirty="0" lang="en-US" smtClean="0"/>
              <a:t>TCP </a:t>
            </a:r>
            <a:r>
              <a:rPr altLang="zh-CN" dirty="0" lang="zh-CN" smtClean="0"/>
              <a:t>的</a:t>
            </a:r>
            <a:r>
              <a:rPr altLang="zh-CN" dirty="0" lang="zh-CN"/>
              <a:t>连接释放</a:t>
            </a:r>
            <a:endParaRPr altLang="en-US" dirty="0" lang="zh-CN"/>
          </a:p>
        </p:txBody>
      </p:sp>
      <p:sp>
        <p:nvSpPr>
          <p:cNvPr id="1053398" name="内容占位符 2"/>
          <p:cNvSpPr>
            <a:spLocks noGrp="1"/>
          </p:cNvSpPr>
          <p:nvPr>
            <p:ph idx="1"/>
          </p:nvPr>
        </p:nvSpPr>
        <p:spPr/>
        <p:txBody>
          <a:bodyPr/>
          <a:p>
            <a:r>
              <a:rPr altLang="zh-CN" dirty="0" lang="en-US" smtClean="0"/>
              <a:t>TCP </a:t>
            </a:r>
            <a:r>
              <a:rPr altLang="zh-CN" dirty="0" lang="zh-CN" smtClean="0"/>
              <a:t>连接释放</a:t>
            </a:r>
            <a:r>
              <a:rPr altLang="zh-CN" dirty="0" lang="zh-CN"/>
              <a:t>过程比较</a:t>
            </a:r>
            <a:r>
              <a:rPr altLang="zh-CN" dirty="0" lang="zh-CN" smtClean="0"/>
              <a:t>复杂</a:t>
            </a:r>
            <a:r>
              <a:rPr altLang="en-US" dirty="0" lang="zh-CN" smtClean="0"/>
              <a:t>。</a:t>
            </a:r>
            <a:endParaRPr altLang="zh-CN" dirty="0" lang="en-US" smtClean="0"/>
          </a:p>
          <a:p>
            <a:r>
              <a:rPr altLang="zh-CN" dirty="0" lang="zh-CN"/>
              <a:t>数据传输结束后，通信的双方都可释放连接。</a:t>
            </a:r>
            <a:endParaRPr altLang="zh-CN" dirty="0" lang="en-US" smtClean="0"/>
          </a:p>
          <a:p>
            <a:r>
              <a:rPr altLang="zh-CN" dirty="0" lang="en-US" smtClean="0"/>
              <a:t>TCP </a:t>
            </a:r>
            <a:r>
              <a:rPr altLang="zh-CN" dirty="0" lang="zh-CN" smtClean="0"/>
              <a:t>连接释放</a:t>
            </a:r>
            <a:r>
              <a:rPr altLang="zh-CN" dirty="0" lang="zh-CN"/>
              <a:t>过程是</a:t>
            </a:r>
            <a:r>
              <a:rPr altLang="zh-CN" dirty="0" lang="zh-CN">
                <a:solidFill>
                  <a:srgbClr val="FF0000"/>
                </a:solidFill>
              </a:rPr>
              <a:t>四报文握手</a:t>
            </a:r>
            <a:r>
              <a:rPr altLang="zh-CN" dirty="0" lang="zh-CN" smtClean="0">
                <a:solidFill>
                  <a:srgbClr val="FF0000"/>
                </a:solidFill>
              </a:rPr>
              <a:t>。</a:t>
            </a:r>
            <a:endParaRPr altLang="zh-CN" dirty="0" lang="en-US" smtClean="0">
              <a:solidFill>
                <a:srgbClr val="FF0000"/>
              </a:solidFill>
            </a:endParaRPr>
          </a:p>
          <a:p>
            <a:endParaRPr altLang="en-US" dirty="0" lang="zh-CN"/>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720" name=""/>
        <p:cNvGrpSpPr/>
        <p:nvPr/>
      </p:nvGrpSpPr>
      <p:grpSpPr>
        <a:xfrm>
          <a:off x="0" y="0"/>
          <a:ext cx="0" cy="0"/>
          <a:chOff x="0" y="0"/>
          <a:chExt cx="0" cy="0"/>
        </a:xfrm>
      </p:grpSpPr>
      <p:grpSp>
        <p:nvGrpSpPr>
          <p:cNvPr id="721" name="Group 2"/>
          <p:cNvGrpSpPr/>
          <p:nvPr/>
        </p:nvGrpSpPr>
        <p:grpSpPr bwMode="auto">
          <a:xfrm>
            <a:off x="2880494" y="2349500"/>
            <a:ext cx="4248150" cy="4062413"/>
            <a:chOff x="1474" y="1888"/>
            <a:chExt cx="2676" cy="2432"/>
          </a:xfrm>
        </p:grpSpPr>
        <p:sp>
          <p:nvSpPr>
            <p:cNvPr id="1053399" name="Line 3"/>
            <p:cNvSpPr>
              <a:spLocks noChangeShapeType="1"/>
            </p:cNvSpPr>
            <p:nvPr/>
          </p:nvSpPr>
          <p:spPr bwMode="auto">
            <a:xfrm>
              <a:off x="1474"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00" name="Line 4"/>
            <p:cNvSpPr>
              <a:spLocks noChangeShapeType="1"/>
            </p:cNvSpPr>
            <p:nvPr/>
          </p:nvSpPr>
          <p:spPr bwMode="auto">
            <a:xfrm>
              <a:off x="4150"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401" name="AutoShape 5"/>
          <p:cNvSpPr>
            <a:spLocks noChangeArrowheads="1"/>
          </p:cNvSpPr>
          <p:nvPr/>
        </p:nvSpPr>
        <p:spPr bwMode="auto">
          <a:xfrm>
            <a:off x="3866331"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22" name="Group 6"/>
          <p:cNvGrpSpPr/>
          <p:nvPr/>
        </p:nvGrpSpPr>
        <p:grpSpPr bwMode="auto">
          <a:xfrm>
            <a:off x="2932881" y="2355850"/>
            <a:ext cx="4133850" cy="768350"/>
            <a:chOff x="1614" y="1484"/>
            <a:chExt cx="2604" cy="484"/>
          </a:xfrm>
        </p:grpSpPr>
        <p:sp>
          <p:nvSpPr>
            <p:cNvPr id="1053402" name="Rectangle 7"/>
            <p:cNvSpPr>
              <a:spLocks noChangeArrowheads="1"/>
            </p:cNvSpPr>
            <p:nvPr/>
          </p:nvSpPr>
          <p:spPr bwMode="auto">
            <a:xfrm rot="597975">
              <a:off x="2449" y="1520"/>
              <a:ext cx="1298" cy="25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rPr>
                <a:t>FIN = 1, seq = u</a:t>
              </a:r>
              <a:endPar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03" name="Line 8"/>
            <p:cNvSpPr>
              <a:spLocks noChangeShapeType="1"/>
            </p:cNvSpPr>
            <p:nvPr/>
          </p:nvSpPr>
          <p:spPr bwMode="auto">
            <a:xfrm>
              <a:off x="1614" y="1484"/>
              <a:ext cx="2604" cy="484"/>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404" name="Rectangle 9"/>
          <p:cNvSpPr>
            <a:spLocks noChangeArrowheads="1"/>
          </p:cNvSpPr>
          <p:nvPr/>
        </p:nvSpPr>
        <p:spPr bwMode="auto">
          <a:xfrm>
            <a:off x="1977206" y="1611313"/>
            <a:ext cx="954088" cy="67310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05" name="Rectangle 10"/>
          <p:cNvSpPr>
            <a:spLocks noChangeArrowheads="1"/>
          </p:cNvSpPr>
          <p:nvPr/>
        </p:nvSpPr>
        <p:spPr bwMode="auto">
          <a:xfrm>
            <a:off x="7063556" y="1611313"/>
            <a:ext cx="955675" cy="147955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23" name="Group 11"/>
          <p:cNvGrpSpPr/>
          <p:nvPr/>
        </p:nvGrpSpPr>
        <p:grpSpPr bwMode="auto">
          <a:xfrm>
            <a:off x="1878781" y="1528763"/>
            <a:ext cx="6278563" cy="82550"/>
            <a:chOff x="1020" y="481"/>
            <a:chExt cx="4037" cy="46"/>
          </a:xfrm>
        </p:grpSpPr>
        <p:sp>
          <p:nvSpPr>
            <p:cNvPr id="1053406" name="Line 12"/>
            <p:cNvSpPr>
              <a:spLocks noChangeShapeType="1"/>
            </p:cNvSpPr>
            <p:nvPr/>
          </p:nvSpPr>
          <p:spPr bwMode="auto">
            <a:xfrm>
              <a:off x="1020" y="527"/>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07" name="Line 13"/>
            <p:cNvSpPr>
              <a:spLocks noChangeShapeType="1"/>
            </p:cNvSpPr>
            <p:nvPr/>
          </p:nvSpPr>
          <p:spPr bwMode="auto">
            <a:xfrm>
              <a:off x="1020" y="481"/>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24" name="Group 15"/>
          <p:cNvGrpSpPr/>
          <p:nvPr/>
        </p:nvGrpSpPr>
        <p:grpSpPr bwMode="auto">
          <a:xfrm>
            <a:off x="869131" y="1257300"/>
            <a:ext cx="1403350" cy="1082675"/>
            <a:chOff x="314" y="792"/>
            <a:chExt cx="884" cy="682"/>
          </a:xfrm>
        </p:grpSpPr>
        <p:sp>
          <p:nvSpPr>
            <p:cNvPr id="1053408" name="Freeform 16"/>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09" name="Rectangle 17"/>
            <p:cNvSpPr>
              <a:spLocks noChangeArrowheads="1"/>
            </p:cNvSpPr>
            <p:nvPr/>
          </p:nvSpPr>
          <p:spPr bwMode="auto">
            <a:xfrm>
              <a:off x="314" y="1227"/>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dirty="0" sz="1800" i="0" kern="0" kumimoji="0" lang="zh-CN" noProof="0" normalizeH="0" spc="0" strike="noStrike" u="none">
                  <a:ln>
                    <a:noFill/>
                  </a:ln>
                  <a:solidFill>
                    <a:srgbClr val="3333CC"/>
                  </a:solidFill>
                  <a:effectLst/>
                  <a:uLnTx/>
                  <a:uFillTx/>
                  <a:latin typeface="+mn-lt"/>
                  <a:ea typeface="黑体" panose="02010609060101010101" pitchFamily="2" charset="-122"/>
                </a:rPr>
                <a:t>主动关闭</a:t>
              </a:r>
              <a:endParaRPr altLang="en-US" baseline="0" b="1" cap="none" dirty="0"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410" name="Rectangle 18"/>
          <p:cNvSpPr>
            <a:spLocks noChangeArrowheads="1"/>
          </p:cNvSpPr>
          <p:nvPr/>
        </p:nvSpPr>
        <p:spPr bwMode="auto">
          <a:xfrm>
            <a:off x="4501331" y="1778000"/>
            <a:ext cx="1215077" cy="397545"/>
          </a:xfrm>
          <a:prstGeom prst="rect"/>
          <a:solidFill>
            <a:srgbClr val="CCECFF"/>
          </a:solidFill>
          <a:ln w="38100" cmpd="dbl" algn="ctr">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411" name="Rectangle 19"/>
          <p:cNvSpPr>
            <a:spLocks noChangeArrowheads="1"/>
          </p:cNvSpPr>
          <p:nvPr/>
        </p:nvSpPr>
        <p:spPr bwMode="auto">
          <a:xfrm>
            <a:off x="1958156" y="1622425"/>
            <a:ext cx="1041953" cy="643766"/>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12" name="Rectangle 20"/>
          <p:cNvSpPr>
            <a:spLocks noChangeArrowheads="1"/>
          </p:cNvSpPr>
          <p:nvPr/>
        </p:nvSpPr>
        <p:spPr bwMode="auto">
          <a:xfrm>
            <a:off x="7044506" y="2058988"/>
            <a:ext cx="1041953" cy="643766"/>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pic>
        <p:nvPicPr>
          <p:cNvPr id="2097176" name="Picture 21"/>
          <p:cNvPicPr>
            <a:picLocks noChangeArrowheads="1"/>
          </p:cNvPicPr>
          <p:nvPr/>
        </p:nvPicPr>
        <p:blipFill>
          <a:blip xmlns:r="http://schemas.openxmlformats.org/officeDocument/2006/relationships" r:embed="rId1" cstate="print"/>
          <a:srcRect/>
          <a:stretch>
            <a:fillRect/>
          </a:stretch>
        </p:blipFill>
        <p:spPr bwMode="auto">
          <a:xfrm>
            <a:off x="2202631" y="969963"/>
            <a:ext cx="504825" cy="496887"/>
          </a:xfrm>
          <a:prstGeom prst="rect"/>
          <a:noFill/>
          <a:ln>
            <a:noFill/>
          </a:ln>
          <a:effectLst/>
        </p:spPr>
      </p:pic>
      <p:pic>
        <p:nvPicPr>
          <p:cNvPr id="2097177" name="Picture 22"/>
          <p:cNvPicPr>
            <a:picLocks noChangeArrowheads="1"/>
          </p:cNvPicPr>
          <p:nvPr/>
        </p:nvPicPr>
        <p:blipFill>
          <a:blip xmlns:r="http://schemas.openxmlformats.org/officeDocument/2006/relationships" r:embed="rId1" cstate="print"/>
          <a:srcRect/>
          <a:stretch>
            <a:fillRect/>
          </a:stretch>
        </p:blipFill>
        <p:spPr bwMode="auto">
          <a:xfrm>
            <a:off x="7288981" y="969963"/>
            <a:ext cx="504825" cy="496887"/>
          </a:xfrm>
          <a:prstGeom prst="rect"/>
          <a:noFill/>
          <a:ln>
            <a:noFill/>
          </a:ln>
          <a:effectLst/>
        </p:spPr>
      </p:pic>
      <p:sp>
        <p:nvSpPr>
          <p:cNvPr id="1053413" name="Rectangle 23"/>
          <p:cNvSpPr>
            <a:spLocks noChangeArrowheads="1"/>
          </p:cNvSpPr>
          <p:nvPr/>
        </p:nvSpPr>
        <p:spPr bwMode="auto">
          <a:xfrm>
            <a:off x="2593156" y="938213"/>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14" name="Rectangle 24"/>
          <p:cNvSpPr>
            <a:spLocks noChangeArrowheads="1"/>
          </p:cNvSpPr>
          <p:nvPr/>
        </p:nvSpPr>
        <p:spPr bwMode="auto">
          <a:xfrm>
            <a:off x="7093719" y="938213"/>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15" name="Rectangle 25"/>
          <p:cNvSpPr>
            <a:spLocks noChangeArrowheads="1"/>
          </p:cNvSpPr>
          <p:nvPr/>
        </p:nvSpPr>
        <p:spPr bwMode="auto">
          <a:xfrm>
            <a:off x="2137544" y="647700"/>
            <a:ext cx="647614"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客户</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416" name="Rectangle 26"/>
          <p:cNvSpPr>
            <a:spLocks noChangeArrowheads="1"/>
          </p:cNvSpPr>
          <p:nvPr/>
        </p:nvSpPr>
        <p:spPr bwMode="auto">
          <a:xfrm>
            <a:off x="7104831" y="647700"/>
            <a:ext cx="880050"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服务器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417" name="Text Box 28"/>
          <p:cNvSpPr txBox="1">
            <a:spLocks noChangeArrowheads="1"/>
          </p:cNvSpPr>
          <p:nvPr/>
        </p:nvSpPr>
        <p:spPr bwMode="auto">
          <a:xfrm>
            <a:off x="2855094" y="66675"/>
            <a:ext cx="4502150" cy="579438"/>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32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5.9.2   TCP </a:t>
            </a:r>
            <a:r>
              <a:rPr altLang="en-US" baseline="0" b="1" cap="none" sz="32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的连接释放 </a:t>
            </a:r>
            <a:endParaRPr altLang="en-US" baseline="0" b="1" cap="none" sz="32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3418" name="Text Box 29"/>
          <p:cNvSpPr txBox="1">
            <a:spLocks noChangeArrowheads="1"/>
          </p:cNvSpPr>
          <p:nvPr/>
        </p:nvSpPr>
        <p:spPr bwMode="auto">
          <a:xfrm>
            <a:off x="1263462" y="3727450"/>
            <a:ext cx="7721986" cy="2677656"/>
          </a:xfrm>
          <a:prstGeom prst="rect"/>
          <a:solidFill>
            <a:srgbClr val="FFFF99"/>
          </a:solidFill>
          <a:ln w="9525">
            <a:solidFill>
              <a:srgbClr val="3333CC"/>
            </a:solidFill>
            <a:miter lim="800000"/>
          </a:ln>
          <a:effectLst>
            <a:outerShdw algn="ctr" dir="2700000" dist="35921" rotWithShape="0">
              <a:srgbClr val="1C1C1C"/>
            </a:outerShdw>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Char char="•"/>
            </a:pP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数据传输结束后，通信的双方都可释放连接</a:t>
            </a:r>
            <a:r>
              <a:rPr altLang="en-US" baseline="0" b="1" cap="none" dirty="0" sz="2800" i="0" kern="0" kumimoji="0" lang="zh-CN" noProof="0" normalizeH="0" spc="0" strike="noStrike" u="none" smtClean="0">
                <a:ln>
                  <a:noFill/>
                </a:ln>
                <a:solidFill>
                  <a:srgbClr val="000099"/>
                </a:solidFill>
                <a:effectLst/>
                <a:uLnTx/>
                <a:uFillTx/>
                <a:latin typeface="Arial" panose="020B0604020202020204" pitchFamily="34" charset="0"/>
                <a:ea typeface="黑体" panose="02010609060101010101" pitchFamily="2" charset="-122"/>
              </a:rPr>
              <a:t>。</a:t>
            </a:r>
            <a:endParaRPr altLang="zh-CN" baseline="0" b="1" cap="none" dirty="0" sz="2800" i="0" kern="0" kumimoji="0" lang="en-US" noProof="0" normalizeH="0" spc="0" strike="noStrike" u="none" smtClean="0">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Char char="•"/>
            </a:pPr>
            <a:r>
              <a:rPr altLang="zh-CN" dirty="0" sz="2800" kern="0" kumimoji="0" lang="en-US">
                <a:solidFill>
                  <a:srgbClr val="000099"/>
                </a:solidFill>
                <a:latin typeface="Arial" panose="020B0604020202020204" pitchFamily="34" charset="0"/>
                <a:ea typeface="黑体" panose="02010609060101010101" pitchFamily="2" charset="-122"/>
              </a:rPr>
              <a:t> </a:t>
            </a:r>
            <a:r>
              <a:rPr altLang="zh-CN" dirty="0" sz="2800" kern="0" kumimoji="0" lang="en-US" smtClean="0">
                <a:solidFill>
                  <a:srgbClr val="000099"/>
                </a:solidFill>
                <a:latin typeface="Arial" panose="020B0604020202020204" pitchFamily="34" charset="0"/>
                <a:ea typeface="黑体" panose="02010609060101010101" pitchFamily="2" charset="-122"/>
              </a:rPr>
              <a:t> </a:t>
            </a:r>
            <a:r>
              <a:rPr altLang="en-US" baseline="0" b="1" cap="none" dirty="0" sz="2800" i="0" kern="0" kumimoji="0" lang="zh-CN" noProof="0" normalizeH="0" spc="0" strike="noStrike" u="none" smtClean="0">
                <a:ln>
                  <a:noFill/>
                </a:ln>
                <a:solidFill>
                  <a:srgbClr val="000099"/>
                </a:solidFill>
                <a:effectLst/>
                <a:uLnTx/>
                <a:uFillTx/>
                <a:latin typeface="Arial" panose="020B0604020202020204" pitchFamily="34" charset="0"/>
                <a:ea typeface="黑体" panose="02010609060101010101" pitchFamily="2" charset="-122"/>
              </a:rPr>
              <a:t>现在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的应用进程先向其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发出连接释放</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报文段，并停止再发送数据，主动关闭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endPar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连接。</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Char char="•"/>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把连接释放报文段首部的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FIN = 1</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，其序号</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t>
            </a:r>
            <a:r>
              <a:rPr altLang="zh-CN" baseline="0" b="1" cap="none" dirty="0" sz="2800" i="0" kern="0" kumimoji="0" lang="en-US" noProof="0" normalizeH="0" spc="0" err="1" strike="noStrike" u="none">
                <a:ln>
                  <a:noFill/>
                </a:ln>
                <a:solidFill>
                  <a:srgbClr val="000099"/>
                </a:solidFill>
                <a:effectLst/>
                <a:uLnTx/>
                <a:uFillTx/>
                <a:latin typeface="Arial" panose="020B0604020202020204" pitchFamily="34" charset="0"/>
                <a:ea typeface="黑体" panose="02010609060101010101" pitchFamily="2" charset="-122"/>
              </a:rPr>
              <a:t>seq</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 u</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，等待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B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的确认。</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p:txBody>
      </p:sp>
      <p:sp>
        <p:nvSpPr>
          <p:cNvPr id="1053419" name="Text Box 30"/>
          <p:cNvSpPr txBox="1">
            <a:spLocks noChangeArrowheads="1"/>
          </p:cNvSpPr>
          <p:nvPr/>
        </p:nvSpPr>
        <p:spPr bwMode="auto">
          <a:xfrm>
            <a:off x="1132656" y="34925"/>
            <a:ext cx="7924800" cy="650875"/>
          </a:xfrm>
          <a:prstGeom prst="rect"/>
          <a:solidFill>
            <a:srgbClr val="FFFF99"/>
          </a:solidFill>
          <a:ln w="9525">
            <a:solidFill>
              <a:srgbClr val="3333CC"/>
            </a:solidFill>
            <a:miter lim="800000"/>
          </a:ln>
          <a:effectLst>
            <a:outerShdw algn="ctr" dir="2700000" dist="35921" rotWithShape="0">
              <a:srgbClr val="1C1C1C"/>
            </a:outerShdw>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3600" i="0" kern="0" kumimoji="0" lang="en-US" noProof="0" normalizeH="0" spc="0" strike="noStrike" u="none">
                <a:ln>
                  <a:noFill/>
                </a:ln>
                <a:solidFill>
                  <a:srgbClr val="333399"/>
                </a:solidFill>
                <a:effectLst/>
                <a:uLnTx/>
                <a:uFillTx/>
                <a:latin typeface="Arial" panose="020B0604020202020204" pitchFamily="34" charset="0"/>
                <a:ea typeface="黑体" panose="02010609060101010101" pitchFamily="2" charset="-122"/>
              </a:rPr>
              <a:t>TCP </a:t>
            </a:r>
            <a:r>
              <a:rPr altLang="en-US" baseline="0" b="1" cap="none" dirty="0" sz="3600" i="0" kern="0" kumimoji="0" lang="zh-CN" noProof="0" normalizeH="0" spc="0" strike="noStrike" u="none">
                <a:ln>
                  <a:noFill/>
                </a:ln>
                <a:solidFill>
                  <a:srgbClr val="333399"/>
                </a:solidFill>
                <a:effectLst/>
                <a:uLnTx/>
                <a:uFillTx/>
                <a:latin typeface="Arial" panose="020B0604020202020204" pitchFamily="34" charset="0"/>
                <a:ea typeface="黑体" panose="02010609060101010101" pitchFamily="2" charset="-122"/>
              </a:rPr>
              <a:t>的连接释放：</a:t>
            </a:r>
            <a:r>
              <a:rPr altLang="en-US" baseline="0" b="1" cap="none" dirty="0" sz="3600" i="0" kern="0" kumimoji="0" lang="zh-CN" noProof="0" normalizeH="0" spc="0" strike="noStrike" u="none" smtClean="0">
                <a:ln>
                  <a:noFill/>
                </a:ln>
                <a:solidFill>
                  <a:srgbClr val="333399"/>
                </a:solidFill>
                <a:effectLst/>
                <a:uLnTx/>
                <a:uFillTx/>
                <a:latin typeface="Arial" panose="020B0604020202020204" pitchFamily="34" charset="0"/>
                <a:ea typeface="黑体" panose="02010609060101010101" pitchFamily="2" charset="-122"/>
              </a:rPr>
              <a:t>采用</a:t>
            </a:r>
            <a:r>
              <a:rPr altLang="zh-CN" dirty="0" sz="3600" kern="0" kumimoji="0" lang="zh-CN">
                <a:solidFill>
                  <a:srgbClr val="FF0000"/>
                </a:solidFill>
                <a:latin typeface="Arial" panose="020B0604020202020204" pitchFamily="34" charset="0"/>
                <a:ea typeface="黑体" panose="02010609060101010101" pitchFamily="2" charset="-122"/>
              </a:rPr>
              <a:t>四报文握手</a:t>
            </a:r>
            <a:endParaRPr altLang="en-US" dirty="0" sz="3600" kern="0" kumimoji="0" lang="zh-CN">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1">
                                  <p:stCondLst>
                                    <p:cond delay="1500"/>
                                  </p:stCondLst>
                                  <p:childTnLst>
                                    <p:set>
                                      <p:cBhvr>
                                        <p:cTn dur="1" fill="hold" id="6">
                                          <p:stCondLst>
                                            <p:cond delay="0"/>
                                          </p:stCondLst>
                                        </p:cTn>
                                        <p:tgtEl>
                                          <p:spTgt spid="724"/>
                                        </p:tgtEl>
                                        <p:attrNameLst>
                                          <p:attrName>style.visibility</p:attrName>
                                        </p:attrNameLst>
                                      </p:cBhvr>
                                      <p:to>
                                        <p:strVal val="visible"/>
                                      </p:to>
                                    </p:set>
                                    <p:animEffect transition="in" filter="wipe(up)">
                                      <p:cBhvr>
                                        <p:cTn dur="1000" id="7"/>
                                        <p:tgtEl>
                                          <p:spTgt spid="724"/>
                                        </p:tgtEl>
                                      </p:cBhvr>
                                    </p:animEffect>
                                  </p:childTnLst>
                                </p:cTn>
                              </p:par>
                            </p:childTnLst>
                          </p:cTn>
                        </p:par>
                        <p:par>
                          <p:cTn fill="hold" id="8">
                            <p:stCondLst>
                              <p:cond delay="2500"/>
                            </p:stCondLst>
                            <p:childTnLst>
                              <p:par>
                                <p:cTn fill="hold" id="9" nodeType="afterEffect" presetClass="entr" presetID="22" presetSubtype="8">
                                  <p:stCondLst>
                                    <p:cond delay="0"/>
                                  </p:stCondLst>
                                  <p:childTnLst>
                                    <p:set>
                                      <p:cBhvr>
                                        <p:cTn dur="1" fill="hold" id="10">
                                          <p:stCondLst>
                                            <p:cond delay="0"/>
                                          </p:stCondLst>
                                        </p:cTn>
                                        <p:tgtEl>
                                          <p:spTgt spid="722"/>
                                        </p:tgtEl>
                                        <p:attrNameLst>
                                          <p:attrName>style.visibility</p:attrName>
                                        </p:attrNameLst>
                                      </p:cBhvr>
                                      <p:to>
                                        <p:strVal val="visible"/>
                                      </p:to>
                                    </p:set>
                                    <p:animEffect transition="in" filter="wipe(left)">
                                      <p:cBhvr>
                                        <p:cTn dur="1000" id="11"/>
                                        <p:tgtEl>
                                          <p:spTgt spid="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725" name=""/>
        <p:cNvGrpSpPr/>
        <p:nvPr/>
      </p:nvGrpSpPr>
      <p:grpSpPr>
        <a:xfrm>
          <a:off x="0" y="0"/>
          <a:ext cx="0" cy="0"/>
          <a:chOff x="0" y="0"/>
          <a:chExt cx="0" cy="0"/>
        </a:xfrm>
      </p:grpSpPr>
      <p:grpSp>
        <p:nvGrpSpPr>
          <p:cNvPr id="726" name="Group 2"/>
          <p:cNvGrpSpPr/>
          <p:nvPr/>
        </p:nvGrpSpPr>
        <p:grpSpPr bwMode="auto">
          <a:xfrm>
            <a:off x="2891533" y="2349500"/>
            <a:ext cx="4248150" cy="4062413"/>
            <a:chOff x="1474" y="1888"/>
            <a:chExt cx="2676" cy="2432"/>
          </a:xfrm>
        </p:grpSpPr>
        <p:sp>
          <p:nvSpPr>
            <p:cNvPr id="1053420" name="Line 3"/>
            <p:cNvSpPr>
              <a:spLocks noChangeShapeType="1"/>
            </p:cNvSpPr>
            <p:nvPr/>
          </p:nvSpPr>
          <p:spPr bwMode="auto">
            <a:xfrm>
              <a:off x="1474"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21" name="Line 4"/>
            <p:cNvSpPr>
              <a:spLocks noChangeShapeType="1"/>
            </p:cNvSpPr>
            <p:nvPr/>
          </p:nvSpPr>
          <p:spPr bwMode="auto">
            <a:xfrm>
              <a:off x="4150"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422" name="AutoShape 5"/>
          <p:cNvSpPr>
            <a:spLocks noChangeArrowheads="1"/>
          </p:cNvSpPr>
          <p:nvPr/>
        </p:nvSpPr>
        <p:spPr bwMode="auto">
          <a:xfrm>
            <a:off x="3877370"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27" name="Group 6"/>
          <p:cNvGrpSpPr/>
          <p:nvPr/>
        </p:nvGrpSpPr>
        <p:grpSpPr bwMode="auto">
          <a:xfrm>
            <a:off x="2943920" y="2355850"/>
            <a:ext cx="4133850" cy="768350"/>
            <a:chOff x="1614" y="1484"/>
            <a:chExt cx="2604" cy="484"/>
          </a:xfrm>
        </p:grpSpPr>
        <p:sp>
          <p:nvSpPr>
            <p:cNvPr id="1053423" name="Rectangle 7"/>
            <p:cNvSpPr>
              <a:spLocks noChangeArrowheads="1"/>
            </p:cNvSpPr>
            <p:nvPr/>
          </p:nvSpPr>
          <p:spPr bwMode="auto">
            <a:xfrm rot="597975">
              <a:off x="2449" y="1520"/>
              <a:ext cx="1298" cy="25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rPr>
                <a:t>FIN = 1, seq = u</a:t>
              </a:r>
              <a:endPar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24" name="Line 8"/>
            <p:cNvSpPr>
              <a:spLocks noChangeShapeType="1"/>
            </p:cNvSpPr>
            <p:nvPr/>
          </p:nvSpPr>
          <p:spPr bwMode="auto">
            <a:xfrm>
              <a:off x="1614" y="1484"/>
              <a:ext cx="2604" cy="484"/>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28" name="Group 9"/>
          <p:cNvGrpSpPr/>
          <p:nvPr/>
        </p:nvGrpSpPr>
        <p:grpSpPr bwMode="auto">
          <a:xfrm>
            <a:off x="2958208" y="3167063"/>
            <a:ext cx="4133850" cy="769937"/>
            <a:chOff x="1623" y="1995"/>
            <a:chExt cx="2604" cy="485"/>
          </a:xfrm>
        </p:grpSpPr>
        <p:sp>
          <p:nvSpPr>
            <p:cNvPr id="1053425" name="Rectangle 10"/>
            <p:cNvSpPr>
              <a:spLocks noChangeArrowheads="1"/>
            </p:cNvSpPr>
            <p:nvPr/>
          </p:nvSpPr>
          <p:spPr bwMode="auto">
            <a:xfrm rot="20990024" flipH="1">
              <a:off x="1828" y="2020"/>
              <a:ext cx="2033" cy="23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ACK = 1, seq = v, ack= u </a:t>
              </a: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26" name="Line 11"/>
            <p:cNvSpPr>
              <a:spLocks noChangeShapeType="1"/>
            </p:cNvSpPr>
            <p:nvPr/>
          </p:nvSpPr>
          <p:spPr bwMode="auto">
            <a:xfrm flipH="1">
              <a:off x="1623" y="1995"/>
              <a:ext cx="2604" cy="485"/>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427" name="Rectangle 12"/>
          <p:cNvSpPr>
            <a:spLocks noChangeArrowheads="1"/>
          </p:cNvSpPr>
          <p:nvPr/>
        </p:nvSpPr>
        <p:spPr bwMode="auto">
          <a:xfrm>
            <a:off x="1988245" y="1611313"/>
            <a:ext cx="954088" cy="67310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28" name="Rectangle 13"/>
          <p:cNvSpPr>
            <a:spLocks noChangeArrowheads="1"/>
          </p:cNvSpPr>
          <p:nvPr/>
        </p:nvSpPr>
        <p:spPr bwMode="auto">
          <a:xfrm>
            <a:off x="7074595" y="1611313"/>
            <a:ext cx="955675" cy="147955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29" name="Group 14"/>
          <p:cNvGrpSpPr/>
          <p:nvPr/>
        </p:nvGrpSpPr>
        <p:grpSpPr bwMode="auto">
          <a:xfrm>
            <a:off x="1889820" y="1528763"/>
            <a:ext cx="6278563" cy="82550"/>
            <a:chOff x="1020" y="481"/>
            <a:chExt cx="4037" cy="46"/>
          </a:xfrm>
        </p:grpSpPr>
        <p:sp>
          <p:nvSpPr>
            <p:cNvPr id="1053429" name="Line 15"/>
            <p:cNvSpPr>
              <a:spLocks noChangeShapeType="1"/>
            </p:cNvSpPr>
            <p:nvPr/>
          </p:nvSpPr>
          <p:spPr bwMode="auto">
            <a:xfrm>
              <a:off x="1020" y="527"/>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30" name="Line 16"/>
            <p:cNvSpPr>
              <a:spLocks noChangeShapeType="1"/>
            </p:cNvSpPr>
            <p:nvPr/>
          </p:nvSpPr>
          <p:spPr bwMode="auto">
            <a:xfrm>
              <a:off x="1020" y="481"/>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30" name="Group 17"/>
          <p:cNvGrpSpPr/>
          <p:nvPr/>
        </p:nvGrpSpPr>
        <p:grpSpPr bwMode="auto">
          <a:xfrm>
            <a:off x="880170" y="1257300"/>
            <a:ext cx="1403350" cy="1082675"/>
            <a:chOff x="314" y="792"/>
            <a:chExt cx="884" cy="682"/>
          </a:xfrm>
        </p:grpSpPr>
        <p:sp>
          <p:nvSpPr>
            <p:cNvPr id="1053431" name="Freeform 18"/>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32" name="Rectangle 19"/>
            <p:cNvSpPr>
              <a:spLocks noChangeArrowheads="1"/>
            </p:cNvSpPr>
            <p:nvPr/>
          </p:nvSpPr>
          <p:spPr bwMode="auto">
            <a:xfrm>
              <a:off x="314" y="1227"/>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主动关闭</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433" name="Rectangle 20"/>
          <p:cNvSpPr>
            <a:spLocks noChangeArrowheads="1"/>
          </p:cNvSpPr>
          <p:nvPr/>
        </p:nvSpPr>
        <p:spPr bwMode="auto">
          <a:xfrm>
            <a:off x="4512370" y="1778000"/>
            <a:ext cx="1215077" cy="397545"/>
          </a:xfrm>
          <a:prstGeom prst="rect"/>
          <a:solidFill>
            <a:srgbClr val="CCECFF"/>
          </a:solidFill>
          <a:ln w="38100" cmpd="dbl" algn="ctr">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434" name="Freeform 21"/>
          <p:cNvSpPr/>
          <p:nvPr/>
        </p:nvSpPr>
        <p:spPr bwMode="auto">
          <a:xfrm>
            <a:off x="7835008" y="1376363"/>
            <a:ext cx="573087" cy="1789112"/>
          </a:xfrm>
          <a:custGeom>
            <a:avLst/>
            <a:gdLst>
              <a:gd name="T0" fmla="*/ 127070 w 451"/>
              <a:gd name="T1" fmla="*/ 1789112 h 965"/>
              <a:gd name="T2" fmla="*/ 426956 w 451"/>
              <a:gd name="T3" fmla="*/ 1657478 h 965"/>
              <a:gd name="T4" fmla="*/ 541319 w 451"/>
              <a:gd name="T5" fmla="*/ 1312633 h 965"/>
              <a:gd name="T6" fmla="*/ 573087 w 451"/>
              <a:gd name="T7" fmla="*/ 773119 h 965"/>
              <a:gd name="T8" fmla="*/ 541319 w 451"/>
              <a:gd name="T9" fmla="*/ 383778 h 965"/>
              <a:gd name="T10" fmla="*/ 426956 w 451"/>
              <a:gd name="T11" fmla="*/ 133488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35" name="Rectangle 22"/>
          <p:cNvSpPr>
            <a:spLocks noChangeArrowheads="1"/>
          </p:cNvSpPr>
          <p:nvPr/>
        </p:nvSpPr>
        <p:spPr bwMode="auto">
          <a:xfrm>
            <a:off x="8393808" y="1778000"/>
            <a:ext cx="647614" cy="920765"/>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通知</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应用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进程</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436" name="Rectangle 23"/>
          <p:cNvSpPr>
            <a:spLocks noChangeArrowheads="1"/>
          </p:cNvSpPr>
          <p:nvPr/>
        </p:nvSpPr>
        <p:spPr bwMode="auto">
          <a:xfrm>
            <a:off x="1969195" y="1622425"/>
            <a:ext cx="1041953" cy="643766"/>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37" name="Rectangle 24"/>
          <p:cNvSpPr>
            <a:spLocks noChangeArrowheads="1"/>
          </p:cNvSpPr>
          <p:nvPr/>
        </p:nvSpPr>
        <p:spPr bwMode="auto">
          <a:xfrm>
            <a:off x="7055545" y="2058988"/>
            <a:ext cx="1041953" cy="643766"/>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pic>
        <p:nvPicPr>
          <p:cNvPr id="2097178" name="Picture 25"/>
          <p:cNvPicPr>
            <a:picLocks noChangeArrowheads="1"/>
          </p:cNvPicPr>
          <p:nvPr/>
        </p:nvPicPr>
        <p:blipFill>
          <a:blip xmlns:r="http://schemas.openxmlformats.org/officeDocument/2006/relationships" r:embed="rId1" cstate="print"/>
          <a:srcRect/>
          <a:stretch>
            <a:fillRect/>
          </a:stretch>
        </p:blipFill>
        <p:spPr bwMode="auto">
          <a:xfrm>
            <a:off x="2213670" y="969963"/>
            <a:ext cx="504825" cy="496887"/>
          </a:xfrm>
          <a:prstGeom prst="rect"/>
          <a:noFill/>
          <a:ln>
            <a:noFill/>
          </a:ln>
          <a:effectLst/>
        </p:spPr>
      </p:pic>
      <p:pic>
        <p:nvPicPr>
          <p:cNvPr id="2097179" name="Picture 26"/>
          <p:cNvPicPr>
            <a:picLocks noChangeArrowheads="1"/>
          </p:cNvPicPr>
          <p:nvPr/>
        </p:nvPicPr>
        <p:blipFill>
          <a:blip xmlns:r="http://schemas.openxmlformats.org/officeDocument/2006/relationships" r:embed="rId1" cstate="print"/>
          <a:srcRect/>
          <a:stretch>
            <a:fillRect/>
          </a:stretch>
        </p:blipFill>
        <p:spPr bwMode="auto">
          <a:xfrm>
            <a:off x="7300020" y="969963"/>
            <a:ext cx="504825" cy="496887"/>
          </a:xfrm>
          <a:prstGeom prst="rect"/>
          <a:noFill/>
          <a:ln>
            <a:noFill/>
          </a:ln>
          <a:effectLst/>
        </p:spPr>
      </p:pic>
      <p:sp>
        <p:nvSpPr>
          <p:cNvPr id="1053438" name="Rectangle 27"/>
          <p:cNvSpPr>
            <a:spLocks noChangeArrowheads="1"/>
          </p:cNvSpPr>
          <p:nvPr/>
        </p:nvSpPr>
        <p:spPr bwMode="auto">
          <a:xfrm>
            <a:off x="2604195" y="938213"/>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39" name="Rectangle 28"/>
          <p:cNvSpPr>
            <a:spLocks noChangeArrowheads="1"/>
          </p:cNvSpPr>
          <p:nvPr/>
        </p:nvSpPr>
        <p:spPr bwMode="auto">
          <a:xfrm>
            <a:off x="7104758" y="938213"/>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40" name="Rectangle 29"/>
          <p:cNvSpPr>
            <a:spLocks noChangeArrowheads="1"/>
          </p:cNvSpPr>
          <p:nvPr/>
        </p:nvSpPr>
        <p:spPr bwMode="auto">
          <a:xfrm>
            <a:off x="2148583" y="647700"/>
            <a:ext cx="647614"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客户</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441" name="Rectangle 30"/>
          <p:cNvSpPr>
            <a:spLocks noChangeArrowheads="1"/>
          </p:cNvSpPr>
          <p:nvPr/>
        </p:nvSpPr>
        <p:spPr bwMode="auto">
          <a:xfrm>
            <a:off x="7115870" y="647700"/>
            <a:ext cx="880050"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服务器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442" name="Text Box 32"/>
          <p:cNvSpPr txBox="1">
            <a:spLocks noChangeArrowheads="1"/>
          </p:cNvSpPr>
          <p:nvPr/>
        </p:nvSpPr>
        <p:spPr bwMode="auto">
          <a:xfrm>
            <a:off x="1214759" y="4216400"/>
            <a:ext cx="7986713" cy="2236788"/>
          </a:xfrm>
          <a:prstGeom prst="rect"/>
          <a:solidFill>
            <a:srgbClr val="FFFF99"/>
          </a:solidFill>
          <a:ln w="9525">
            <a:solidFill>
              <a:srgbClr val="3333CC"/>
            </a:solidFill>
            <a:miter lim="800000"/>
          </a:ln>
          <a:effectLst>
            <a:outerShdw algn="ctr" dir="2700000" dist="35921" rotWithShape="0">
              <a:srgbClr val="1C1C1C"/>
            </a:outerShdw>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Char char="•"/>
            </a:pP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B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发出确认，确认号 </a:t>
            </a:r>
            <a:r>
              <a:rPr altLang="zh-CN" baseline="0" b="1" cap="none" dirty="0" sz="2800" i="0" kern="0" kumimoji="0" lang="en-US" noProof="0" normalizeH="0" spc="0" err="1" strike="noStrike" u="none">
                <a:ln>
                  <a:noFill/>
                </a:ln>
                <a:solidFill>
                  <a:srgbClr val="000099"/>
                </a:solidFill>
                <a:effectLst/>
                <a:uLnTx/>
                <a:uFillTx/>
                <a:latin typeface="Arial" panose="020B0604020202020204" pitchFamily="34" charset="0"/>
                <a:ea typeface="黑体" panose="02010609060101010101" pitchFamily="2" charset="-122"/>
              </a:rPr>
              <a:t>ack</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 u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sym typeface="Symbol" panose="05050102010706020507" pitchFamily="18" charset="2"/>
              </a:rPr>
              <a:t></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1</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而这个报文段自己的序号 </a:t>
            </a:r>
            <a:r>
              <a:rPr altLang="zh-CN" baseline="0" b="1" cap="none" dirty="0" sz="2800" i="0" kern="0" kumimoji="0" lang="en-US" noProof="0" normalizeH="0" spc="0" err="1" strike="noStrike" u="none">
                <a:ln>
                  <a:noFill/>
                </a:ln>
                <a:solidFill>
                  <a:srgbClr val="000099"/>
                </a:solidFill>
                <a:effectLst/>
                <a:uLnTx/>
                <a:uFillTx/>
                <a:latin typeface="Arial" panose="020B0604020202020204" pitchFamily="34" charset="0"/>
                <a:ea typeface="黑体" panose="02010609060101010101" pitchFamily="2" charset="-122"/>
              </a:rPr>
              <a:t>seq</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 v</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Char char="•"/>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服务器进程通知高层应用进程。</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Char char="•"/>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从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到 </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B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这个方向的连接就释放了，</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TCP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连接</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处于</a:t>
            </a:r>
            <a:r>
              <a:rPr altLang="en-US" baseline="0" b="1" cap="none" dirty="0" sz="2800" i="0" kern="0" kumimoji="0" lang="zh-CN" noProof="0" normalizeH="0" spc="0" strike="noStrike" u="none">
                <a:ln>
                  <a:noFill/>
                </a:ln>
                <a:solidFill>
                  <a:srgbClr val="FF0000"/>
                </a:solidFill>
                <a:effectLst/>
                <a:uLnTx/>
                <a:uFillTx/>
                <a:latin typeface="Arial" panose="020B0604020202020204" pitchFamily="34" charset="0"/>
                <a:ea typeface="黑体" panose="02010609060101010101" pitchFamily="2" charset="-122"/>
              </a:rPr>
              <a:t>半关闭</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状态。</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B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若发送数据，</a:t>
            </a:r>
            <a:r>
              <a:rPr altLang="zh-CN" baseline="0" b="1" cap="none" dirty="0"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 </a:t>
            </a:r>
            <a:r>
              <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仍要接收。</a:t>
            </a:r>
            <a:endParaRPr altLang="en-US" baseline="0" b="1" cap="none" dirty="0"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p:txBody>
      </p:sp>
      <p:sp>
        <p:nvSpPr>
          <p:cNvPr id="1053443" name="Text Box 30"/>
          <p:cNvSpPr txBox="1">
            <a:spLocks noChangeArrowheads="1"/>
          </p:cNvSpPr>
          <p:nvPr/>
        </p:nvSpPr>
        <p:spPr bwMode="auto">
          <a:xfrm>
            <a:off x="1132656" y="34925"/>
            <a:ext cx="7924800" cy="650875"/>
          </a:xfrm>
          <a:prstGeom prst="rect"/>
          <a:solidFill>
            <a:srgbClr val="FFFF99"/>
          </a:solidFill>
          <a:ln w="9525">
            <a:solidFill>
              <a:srgbClr val="3333CC"/>
            </a:solidFill>
            <a:miter lim="800000"/>
          </a:ln>
          <a:effectLst>
            <a:outerShdw algn="ctr" dir="2700000" dist="35921" rotWithShape="0">
              <a:srgbClr val="1C1C1C"/>
            </a:outerShdw>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3600" i="0" kern="0" kumimoji="0" lang="en-US" noProof="0" normalizeH="0" spc="0" strike="noStrike" u="none">
                <a:ln>
                  <a:noFill/>
                </a:ln>
                <a:solidFill>
                  <a:srgbClr val="333399"/>
                </a:solidFill>
                <a:effectLst/>
                <a:uLnTx/>
                <a:uFillTx/>
                <a:latin typeface="Arial" panose="020B0604020202020204" pitchFamily="34" charset="0"/>
                <a:ea typeface="黑体" panose="02010609060101010101" pitchFamily="2" charset="-122"/>
              </a:rPr>
              <a:t>TCP </a:t>
            </a:r>
            <a:r>
              <a:rPr altLang="en-US" baseline="0" b="1" cap="none" dirty="0" sz="3600" i="0" kern="0" kumimoji="0" lang="zh-CN" noProof="0" normalizeH="0" spc="0" strike="noStrike" u="none">
                <a:ln>
                  <a:noFill/>
                </a:ln>
                <a:solidFill>
                  <a:srgbClr val="333399"/>
                </a:solidFill>
                <a:effectLst/>
                <a:uLnTx/>
                <a:uFillTx/>
                <a:latin typeface="Arial" panose="020B0604020202020204" pitchFamily="34" charset="0"/>
                <a:ea typeface="黑体" panose="02010609060101010101" pitchFamily="2" charset="-122"/>
              </a:rPr>
              <a:t>的连接释放：</a:t>
            </a:r>
            <a:r>
              <a:rPr altLang="en-US" baseline="0" b="1" cap="none" dirty="0" sz="3600" i="0" kern="0" kumimoji="0" lang="zh-CN" noProof="0" normalizeH="0" spc="0" strike="noStrike" u="none" smtClean="0">
                <a:ln>
                  <a:noFill/>
                </a:ln>
                <a:solidFill>
                  <a:srgbClr val="333399"/>
                </a:solidFill>
                <a:effectLst/>
                <a:uLnTx/>
                <a:uFillTx/>
                <a:latin typeface="Arial" panose="020B0604020202020204" pitchFamily="34" charset="0"/>
                <a:ea typeface="黑体" panose="02010609060101010101" pitchFamily="2" charset="-122"/>
              </a:rPr>
              <a:t>采用</a:t>
            </a:r>
            <a:r>
              <a:rPr altLang="zh-CN" dirty="0" sz="3600" kern="0" kumimoji="0" lang="zh-CN">
                <a:solidFill>
                  <a:srgbClr val="FF0000"/>
                </a:solidFill>
                <a:latin typeface="Arial" panose="020B0604020202020204" pitchFamily="34" charset="0"/>
                <a:ea typeface="黑体" panose="02010609060101010101" pitchFamily="2" charset="-122"/>
              </a:rPr>
              <a:t>四报文握手</a:t>
            </a:r>
            <a:endParaRPr altLang="en-US" dirty="0" sz="3600" kern="0" kumimoji="0" lang="zh-CN">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2">
                                  <p:stCondLst>
                                    <p:cond delay="0"/>
                                  </p:stCondLst>
                                  <p:childTnLst>
                                    <p:set>
                                      <p:cBhvr>
                                        <p:cTn dur="1" fill="hold" id="6">
                                          <p:stCondLst>
                                            <p:cond delay="0"/>
                                          </p:stCondLst>
                                        </p:cTn>
                                        <p:tgtEl>
                                          <p:spTgt spid="728"/>
                                        </p:tgtEl>
                                        <p:attrNameLst>
                                          <p:attrName>style.visibility</p:attrName>
                                        </p:attrNameLst>
                                      </p:cBhvr>
                                      <p:to>
                                        <p:strVal val="visible"/>
                                      </p:to>
                                    </p:set>
                                    <p:animEffect transition="in" filter="wipe(right)">
                                      <p:cBhvr>
                                        <p:cTn dur="1000" id="7"/>
                                        <p:tgtEl>
                                          <p:spTgt spid="728"/>
                                        </p:tgtEl>
                                      </p:cBhvr>
                                    </p:animEffect>
                                  </p:childTnLst>
                                </p:cTn>
                              </p:par>
                            </p:childTnLst>
                          </p:cTn>
                        </p:par>
                        <p:par>
                          <p:cTn fill="hold" id="8">
                            <p:stCondLst>
                              <p:cond delay="1000"/>
                            </p:stCondLst>
                            <p:childTnLst>
                              <p:par>
                                <p:cTn fill="hold" grpId="0" id="9" nodeType="afterEffect" presetClass="entr" presetID="22" presetSubtype="4">
                                  <p:stCondLst>
                                    <p:cond delay="0"/>
                                  </p:stCondLst>
                                  <p:childTnLst>
                                    <p:set>
                                      <p:cBhvr>
                                        <p:cTn dur="1" fill="hold" id="10">
                                          <p:stCondLst>
                                            <p:cond delay="0"/>
                                          </p:stCondLst>
                                        </p:cTn>
                                        <p:tgtEl>
                                          <p:spTgt spid="1053434"/>
                                        </p:tgtEl>
                                        <p:attrNameLst>
                                          <p:attrName>style.visibility</p:attrName>
                                        </p:attrNameLst>
                                      </p:cBhvr>
                                      <p:to>
                                        <p:strVal val="visible"/>
                                      </p:to>
                                    </p:set>
                                    <p:animEffect transition="in" filter="wipe(down)">
                                      <p:cBhvr>
                                        <p:cTn dur="1000" id="11"/>
                                        <p:tgtEl>
                                          <p:spTgt spid="1053434"/>
                                        </p:tgtEl>
                                      </p:cBhvr>
                                    </p:animEffect>
                                  </p:childTnLst>
                                </p:cTn>
                              </p:par>
                            </p:childTnLst>
                          </p:cTn>
                        </p:par>
                        <p:par>
                          <p:cTn fill="hold" id="12">
                            <p:stCondLst>
                              <p:cond delay="2000"/>
                            </p:stCondLst>
                            <p:childTnLst>
                              <p:par>
                                <p:cTn fill="hold" grpId="0" id="13" nodeType="afterEffect" presetClass="entr" presetID="1" presetSubtype="0">
                                  <p:stCondLst>
                                    <p:cond delay="0"/>
                                  </p:stCondLst>
                                  <p:childTnLst>
                                    <p:set>
                                      <p:cBhvr>
                                        <p:cTn dur="1" fill="hold" id="14">
                                          <p:stCondLst>
                                            <p:cond delay="0"/>
                                          </p:stCondLst>
                                        </p:cTn>
                                        <p:tgtEl>
                                          <p:spTgt spid="1053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434" grpId="0" animBg="1"/>
      <p:bldP spid="1053435"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731" name=""/>
        <p:cNvGrpSpPr/>
        <p:nvPr/>
      </p:nvGrpSpPr>
      <p:grpSpPr>
        <a:xfrm>
          <a:off x="0" y="0"/>
          <a:ext cx="0" cy="0"/>
          <a:chOff x="0" y="0"/>
          <a:chExt cx="0" cy="0"/>
        </a:xfrm>
      </p:grpSpPr>
      <p:grpSp>
        <p:nvGrpSpPr>
          <p:cNvPr id="732" name="Group 2"/>
          <p:cNvGrpSpPr/>
          <p:nvPr/>
        </p:nvGrpSpPr>
        <p:grpSpPr bwMode="auto">
          <a:xfrm>
            <a:off x="2867918" y="2349500"/>
            <a:ext cx="4248150" cy="4062413"/>
            <a:chOff x="1474" y="1888"/>
            <a:chExt cx="2676" cy="2432"/>
          </a:xfrm>
        </p:grpSpPr>
        <p:sp>
          <p:nvSpPr>
            <p:cNvPr id="1053444" name="Line 3"/>
            <p:cNvSpPr>
              <a:spLocks noChangeShapeType="1"/>
            </p:cNvSpPr>
            <p:nvPr/>
          </p:nvSpPr>
          <p:spPr bwMode="auto">
            <a:xfrm>
              <a:off x="1474"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45" name="Line 4"/>
            <p:cNvSpPr>
              <a:spLocks noChangeShapeType="1"/>
            </p:cNvSpPr>
            <p:nvPr/>
          </p:nvSpPr>
          <p:spPr bwMode="auto">
            <a:xfrm>
              <a:off x="4150"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446" name="AutoShape 5"/>
          <p:cNvSpPr>
            <a:spLocks noChangeArrowheads="1"/>
          </p:cNvSpPr>
          <p:nvPr/>
        </p:nvSpPr>
        <p:spPr bwMode="auto">
          <a:xfrm rot="-651552">
            <a:off x="4144268" y="3895725"/>
            <a:ext cx="676275" cy="236538"/>
          </a:xfrm>
          <a:prstGeom prst="leftArrow">
            <a:avLst>
              <a:gd name="adj1" fmla="val 53620"/>
              <a:gd name="adj2" fmla="val 119816"/>
            </a:avLst>
          </a:prstGeom>
          <a:solidFill>
            <a:srgbClr val="FF0000"/>
          </a:solidFill>
          <a:ln w="12700" algn="ctr">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47" name="AutoShape 6"/>
          <p:cNvSpPr>
            <a:spLocks noChangeArrowheads="1"/>
          </p:cNvSpPr>
          <p:nvPr/>
        </p:nvSpPr>
        <p:spPr bwMode="auto">
          <a:xfrm>
            <a:off x="3853755"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33" name="Group 7"/>
          <p:cNvGrpSpPr/>
          <p:nvPr/>
        </p:nvGrpSpPr>
        <p:grpSpPr bwMode="auto">
          <a:xfrm>
            <a:off x="2920305" y="2355850"/>
            <a:ext cx="4133850" cy="768350"/>
            <a:chOff x="1614" y="1484"/>
            <a:chExt cx="2604" cy="484"/>
          </a:xfrm>
        </p:grpSpPr>
        <p:sp>
          <p:nvSpPr>
            <p:cNvPr id="1053448" name="Rectangle 8"/>
            <p:cNvSpPr>
              <a:spLocks noChangeArrowheads="1"/>
            </p:cNvSpPr>
            <p:nvPr/>
          </p:nvSpPr>
          <p:spPr bwMode="auto">
            <a:xfrm rot="597975">
              <a:off x="2449" y="1520"/>
              <a:ext cx="1298" cy="25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rPr>
                <a:t>FIN = 1, seq = u</a:t>
              </a:r>
              <a:endPar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49" name="Line 9"/>
            <p:cNvSpPr>
              <a:spLocks noChangeShapeType="1"/>
            </p:cNvSpPr>
            <p:nvPr/>
          </p:nvSpPr>
          <p:spPr bwMode="auto">
            <a:xfrm>
              <a:off x="1614" y="1484"/>
              <a:ext cx="2604" cy="484"/>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34" name="Group 10"/>
          <p:cNvGrpSpPr/>
          <p:nvPr/>
        </p:nvGrpSpPr>
        <p:grpSpPr bwMode="auto">
          <a:xfrm>
            <a:off x="2934593" y="3167063"/>
            <a:ext cx="4133850" cy="769937"/>
            <a:chOff x="1623" y="1995"/>
            <a:chExt cx="2604" cy="485"/>
          </a:xfrm>
        </p:grpSpPr>
        <p:sp>
          <p:nvSpPr>
            <p:cNvPr id="1053450" name="Rectangle 11"/>
            <p:cNvSpPr>
              <a:spLocks noChangeArrowheads="1"/>
            </p:cNvSpPr>
            <p:nvPr/>
          </p:nvSpPr>
          <p:spPr bwMode="auto">
            <a:xfrm rot="20990024" flipH="1">
              <a:off x="1829" y="2020"/>
              <a:ext cx="2033" cy="23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ACK = 1, seq = v, ack= u </a:t>
              </a: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51" name="Line 12"/>
            <p:cNvSpPr>
              <a:spLocks noChangeShapeType="1"/>
            </p:cNvSpPr>
            <p:nvPr/>
          </p:nvSpPr>
          <p:spPr bwMode="auto">
            <a:xfrm flipH="1">
              <a:off x="1623" y="1995"/>
              <a:ext cx="2604" cy="485"/>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35" name="Group 13"/>
          <p:cNvGrpSpPr/>
          <p:nvPr/>
        </p:nvGrpSpPr>
        <p:grpSpPr bwMode="auto">
          <a:xfrm>
            <a:off x="2899669" y="4086223"/>
            <a:ext cx="4298950" cy="787399"/>
            <a:chOff x="1601" y="2574"/>
            <a:chExt cx="2708" cy="496"/>
          </a:xfrm>
        </p:grpSpPr>
        <p:sp>
          <p:nvSpPr>
            <p:cNvPr id="1053452" name="Line 14"/>
            <p:cNvSpPr>
              <a:spLocks noChangeShapeType="1"/>
            </p:cNvSpPr>
            <p:nvPr/>
          </p:nvSpPr>
          <p:spPr bwMode="auto">
            <a:xfrm flipH="1">
              <a:off x="1601" y="2585"/>
              <a:ext cx="2604" cy="485"/>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53" name="Rectangle 15"/>
            <p:cNvSpPr>
              <a:spLocks noChangeArrowheads="1"/>
            </p:cNvSpPr>
            <p:nvPr/>
          </p:nvSpPr>
          <p:spPr bwMode="auto">
            <a:xfrm rot="20943314" flipH="1">
              <a:off x="1683" y="2574"/>
              <a:ext cx="2626" cy="23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FIN = 1, ACK = 1, seq = w, ack= u </a:t>
              </a: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454" name="Rectangle 16"/>
          <p:cNvSpPr>
            <a:spLocks noChangeArrowheads="1"/>
          </p:cNvSpPr>
          <p:nvPr/>
        </p:nvSpPr>
        <p:spPr bwMode="auto">
          <a:xfrm>
            <a:off x="1964630" y="1611313"/>
            <a:ext cx="954088" cy="67310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55" name="Rectangle 17"/>
          <p:cNvSpPr>
            <a:spLocks noChangeArrowheads="1"/>
          </p:cNvSpPr>
          <p:nvPr/>
        </p:nvSpPr>
        <p:spPr bwMode="auto">
          <a:xfrm>
            <a:off x="7050980" y="1611313"/>
            <a:ext cx="955675" cy="147955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36" name="Group 18"/>
          <p:cNvGrpSpPr/>
          <p:nvPr/>
        </p:nvGrpSpPr>
        <p:grpSpPr bwMode="auto">
          <a:xfrm>
            <a:off x="1866205" y="1528763"/>
            <a:ext cx="6278563" cy="82550"/>
            <a:chOff x="1020" y="481"/>
            <a:chExt cx="4037" cy="46"/>
          </a:xfrm>
        </p:grpSpPr>
        <p:sp>
          <p:nvSpPr>
            <p:cNvPr id="1053456" name="Line 19"/>
            <p:cNvSpPr>
              <a:spLocks noChangeShapeType="1"/>
            </p:cNvSpPr>
            <p:nvPr/>
          </p:nvSpPr>
          <p:spPr bwMode="auto">
            <a:xfrm>
              <a:off x="1020" y="527"/>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57" name="Line 20"/>
            <p:cNvSpPr>
              <a:spLocks noChangeShapeType="1"/>
            </p:cNvSpPr>
            <p:nvPr/>
          </p:nvSpPr>
          <p:spPr bwMode="auto">
            <a:xfrm>
              <a:off x="1020" y="481"/>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37" name="Group 21"/>
          <p:cNvGrpSpPr/>
          <p:nvPr/>
        </p:nvGrpSpPr>
        <p:grpSpPr bwMode="auto">
          <a:xfrm>
            <a:off x="856555" y="1257300"/>
            <a:ext cx="1403350" cy="1082675"/>
            <a:chOff x="314" y="792"/>
            <a:chExt cx="884" cy="682"/>
          </a:xfrm>
        </p:grpSpPr>
        <p:sp>
          <p:nvSpPr>
            <p:cNvPr id="1053458" name="Freeform 22"/>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59" name="Rectangle 23"/>
            <p:cNvSpPr>
              <a:spLocks noChangeArrowheads="1"/>
            </p:cNvSpPr>
            <p:nvPr/>
          </p:nvSpPr>
          <p:spPr bwMode="auto">
            <a:xfrm>
              <a:off x="314" y="1227"/>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主动关闭</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grpSp>
        <p:nvGrpSpPr>
          <p:cNvPr id="738" name="Group 24"/>
          <p:cNvGrpSpPr/>
          <p:nvPr/>
        </p:nvGrpSpPr>
        <p:grpSpPr bwMode="auto">
          <a:xfrm>
            <a:off x="7770118" y="1190625"/>
            <a:ext cx="1408112" cy="2905125"/>
            <a:chOff x="4669" y="750"/>
            <a:chExt cx="887" cy="1830"/>
          </a:xfrm>
        </p:grpSpPr>
        <p:sp>
          <p:nvSpPr>
            <p:cNvPr id="1053460" name="Freeform 25"/>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61" name="Rectangle 26"/>
            <p:cNvSpPr>
              <a:spLocks noChangeArrowheads="1"/>
            </p:cNvSpPr>
            <p:nvPr/>
          </p:nvSpPr>
          <p:spPr bwMode="auto">
            <a:xfrm>
              <a:off x="4855" y="2306"/>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被动关闭</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462" name="Rectangle 27"/>
          <p:cNvSpPr>
            <a:spLocks noChangeArrowheads="1"/>
          </p:cNvSpPr>
          <p:nvPr/>
        </p:nvSpPr>
        <p:spPr bwMode="auto">
          <a:xfrm>
            <a:off x="4488755" y="1778000"/>
            <a:ext cx="1215077" cy="397545"/>
          </a:xfrm>
          <a:prstGeom prst="rect"/>
          <a:solidFill>
            <a:srgbClr val="CCECFF"/>
          </a:solidFill>
          <a:ln w="38100" cmpd="dbl" algn="ctr">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nvGrpSpPr>
          <p:cNvPr id="739" name="Group 28"/>
          <p:cNvGrpSpPr/>
          <p:nvPr/>
        </p:nvGrpSpPr>
        <p:grpSpPr bwMode="auto">
          <a:xfrm>
            <a:off x="7811393" y="1376363"/>
            <a:ext cx="1206500" cy="1789112"/>
            <a:chOff x="4695" y="867"/>
            <a:chExt cx="760" cy="1127"/>
          </a:xfrm>
        </p:grpSpPr>
        <p:sp>
          <p:nvSpPr>
            <p:cNvPr id="1053463" name="Freeform 29"/>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64" name="Rectangle 30"/>
            <p:cNvSpPr>
              <a:spLocks noChangeArrowheads="1"/>
            </p:cNvSpPr>
            <p:nvPr/>
          </p:nvSpPr>
          <p:spPr bwMode="auto">
            <a:xfrm>
              <a:off x="5047" y="1120"/>
              <a:ext cx="408" cy="58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通知</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应用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进程</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465" name="Rectangle 31"/>
          <p:cNvSpPr>
            <a:spLocks noChangeArrowheads="1"/>
          </p:cNvSpPr>
          <p:nvPr/>
        </p:nvSpPr>
        <p:spPr bwMode="auto">
          <a:xfrm>
            <a:off x="1945580" y="1622425"/>
            <a:ext cx="1041953" cy="643766"/>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66" name="Rectangle 32"/>
          <p:cNvSpPr>
            <a:spLocks noChangeArrowheads="1"/>
          </p:cNvSpPr>
          <p:nvPr/>
        </p:nvSpPr>
        <p:spPr bwMode="auto">
          <a:xfrm>
            <a:off x="7031930" y="2058988"/>
            <a:ext cx="1041953" cy="643766"/>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pic>
        <p:nvPicPr>
          <p:cNvPr id="2097180" name="Picture 33"/>
          <p:cNvPicPr>
            <a:picLocks noChangeArrowheads="1"/>
          </p:cNvPicPr>
          <p:nvPr/>
        </p:nvPicPr>
        <p:blipFill>
          <a:blip xmlns:r="http://schemas.openxmlformats.org/officeDocument/2006/relationships" r:embed="rId1" cstate="print"/>
          <a:srcRect/>
          <a:stretch>
            <a:fillRect/>
          </a:stretch>
        </p:blipFill>
        <p:spPr bwMode="auto">
          <a:xfrm>
            <a:off x="2190055" y="969963"/>
            <a:ext cx="504825" cy="496887"/>
          </a:xfrm>
          <a:prstGeom prst="rect"/>
          <a:noFill/>
          <a:ln>
            <a:noFill/>
          </a:ln>
          <a:effectLst/>
        </p:spPr>
      </p:pic>
      <p:pic>
        <p:nvPicPr>
          <p:cNvPr id="2097181" name="Picture 34"/>
          <p:cNvPicPr>
            <a:picLocks noChangeArrowheads="1"/>
          </p:cNvPicPr>
          <p:nvPr/>
        </p:nvPicPr>
        <p:blipFill>
          <a:blip xmlns:r="http://schemas.openxmlformats.org/officeDocument/2006/relationships" r:embed="rId1" cstate="print"/>
          <a:srcRect/>
          <a:stretch>
            <a:fillRect/>
          </a:stretch>
        </p:blipFill>
        <p:spPr bwMode="auto">
          <a:xfrm>
            <a:off x="7276405" y="969963"/>
            <a:ext cx="504825" cy="496887"/>
          </a:xfrm>
          <a:prstGeom prst="rect"/>
          <a:noFill/>
          <a:ln>
            <a:noFill/>
          </a:ln>
          <a:effectLst/>
        </p:spPr>
      </p:pic>
      <p:sp>
        <p:nvSpPr>
          <p:cNvPr id="1053467" name="Rectangle 35"/>
          <p:cNvSpPr>
            <a:spLocks noChangeArrowheads="1"/>
          </p:cNvSpPr>
          <p:nvPr/>
        </p:nvSpPr>
        <p:spPr bwMode="auto">
          <a:xfrm>
            <a:off x="2580580" y="938213"/>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68" name="Rectangle 36"/>
          <p:cNvSpPr>
            <a:spLocks noChangeArrowheads="1"/>
          </p:cNvSpPr>
          <p:nvPr/>
        </p:nvSpPr>
        <p:spPr bwMode="auto">
          <a:xfrm>
            <a:off x="7081143" y="938213"/>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69" name="Rectangle 37"/>
          <p:cNvSpPr>
            <a:spLocks noChangeArrowheads="1"/>
          </p:cNvSpPr>
          <p:nvPr/>
        </p:nvSpPr>
        <p:spPr bwMode="auto">
          <a:xfrm>
            <a:off x="2124968" y="647700"/>
            <a:ext cx="647614"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客户</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470" name="Rectangle 38"/>
          <p:cNvSpPr>
            <a:spLocks noChangeArrowheads="1"/>
          </p:cNvSpPr>
          <p:nvPr/>
        </p:nvSpPr>
        <p:spPr bwMode="auto">
          <a:xfrm>
            <a:off x="7092255" y="647700"/>
            <a:ext cx="880050"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服务器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471" name="Rectangle 39"/>
          <p:cNvSpPr>
            <a:spLocks noChangeArrowheads="1"/>
          </p:cNvSpPr>
          <p:nvPr/>
        </p:nvSpPr>
        <p:spPr bwMode="auto">
          <a:xfrm rot="-628888">
            <a:off x="4660679" y="3629484"/>
            <a:ext cx="1215077" cy="397545"/>
          </a:xfrm>
          <a:prstGeom prst="rect"/>
          <a:solidFill>
            <a:srgbClr val="CCECFF"/>
          </a:solidFill>
          <a:ln w="38100" cmpd="dbl" algn="ctr">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472" name="Text Box 41"/>
          <p:cNvSpPr txBox="1">
            <a:spLocks noChangeArrowheads="1"/>
          </p:cNvSpPr>
          <p:nvPr/>
        </p:nvSpPr>
        <p:spPr bwMode="auto">
          <a:xfrm>
            <a:off x="1853505" y="5373688"/>
            <a:ext cx="6167073" cy="954107"/>
          </a:xfrm>
          <a:prstGeom prst="rect"/>
          <a:solidFill>
            <a:srgbClr val="FFFF99"/>
          </a:solidFill>
          <a:ln w="9525">
            <a:solidFill>
              <a:srgbClr val="3333CC"/>
            </a:solidFill>
            <a:miter lim="800000"/>
          </a:ln>
          <a:effectLst>
            <a:outerShdw algn="ctr" dir="2700000" dist="35921" rotWithShape="0">
              <a:srgbClr val="1C1C1C"/>
            </a:outerShdw>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Char char="•"/>
            </a:pPr>
            <a:r>
              <a:rPr altLang="zh-CN" baseline="0" cap="none" sz="2800" i="0" kern="0" kumimoji="0" lang="en-US" noProof="0" normalizeH="0" spc="0" strike="noStrike" u="none">
                <a:ln>
                  <a:noFill/>
                </a:ln>
                <a:solidFill>
                  <a:srgbClr val="000099"/>
                </a:solidFill>
                <a:effectLst/>
                <a:uLnTx/>
                <a:uFillTx/>
                <a:latin typeface="+mn-lt"/>
                <a:ea typeface="黑体" panose="02010609060101010101" pitchFamily="2" charset="-122"/>
              </a:rPr>
              <a:t>  </a:t>
            </a:r>
            <a:r>
              <a:rPr altLang="en-US" baseline="0" cap="none" sz="2800" i="0" kern="0" kumimoji="0" lang="zh-CN" noProof="0" normalizeH="0" spc="0" strike="noStrike" u="none">
                <a:ln>
                  <a:noFill/>
                </a:ln>
                <a:solidFill>
                  <a:srgbClr val="000099"/>
                </a:solidFill>
                <a:effectLst/>
                <a:uLnTx/>
                <a:uFillTx/>
                <a:latin typeface="+mn-lt"/>
                <a:ea typeface="黑体" panose="02010609060101010101" pitchFamily="2" charset="-122"/>
              </a:rPr>
              <a:t>若 </a:t>
            </a:r>
            <a:r>
              <a:rPr altLang="zh-CN" baseline="0" cap="none" sz="2800" i="0" kern="0" kumimoji="0" lang="en-US" noProof="0" normalizeH="0" spc="0" strike="noStrike" u="none">
                <a:ln>
                  <a:noFill/>
                </a:ln>
                <a:solidFill>
                  <a:srgbClr val="000099"/>
                </a:solidFill>
                <a:effectLst/>
                <a:uLnTx/>
                <a:uFillTx/>
                <a:latin typeface="+mn-lt"/>
                <a:ea typeface="黑体" panose="02010609060101010101" pitchFamily="2" charset="-122"/>
              </a:rPr>
              <a:t>B </a:t>
            </a:r>
            <a:r>
              <a:rPr altLang="en-US" baseline="0" cap="none" sz="2800" i="0" kern="0" kumimoji="0" lang="zh-CN" noProof="0" normalizeH="0" spc="0" strike="noStrike" u="none">
                <a:ln>
                  <a:noFill/>
                </a:ln>
                <a:solidFill>
                  <a:srgbClr val="000099"/>
                </a:solidFill>
                <a:effectLst/>
                <a:uLnTx/>
                <a:uFillTx/>
                <a:latin typeface="+mn-lt"/>
                <a:ea typeface="黑体" panose="02010609060101010101" pitchFamily="2" charset="-122"/>
              </a:rPr>
              <a:t>已经没有要向 </a:t>
            </a:r>
            <a:r>
              <a:rPr altLang="zh-CN" baseline="0" cap="none" sz="2800" i="0" kern="0" kumimoji="0" lang="en-US" noProof="0" normalizeH="0" spc="0" strike="noStrike" u="none">
                <a:ln>
                  <a:noFill/>
                </a:ln>
                <a:solidFill>
                  <a:srgbClr val="000099"/>
                </a:solidFill>
                <a:effectLst/>
                <a:uLnTx/>
                <a:uFillTx/>
                <a:latin typeface="+mn-lt"/>
                <a:ea typeface="黑体" panose="02010609060101010101" pitchFamily="2" charset="-122"/>
              </a:rPr>
              <a:t>A </a:t>
            </a:r>
            <a:r>
              <a:rPr altLang="en-US" baseline="0" cap="none" sz="2800" i="0" kern="0" kumimoji="0" lang="zh-CN" noProof="0" normalizeH="0" spc="0" strike="noStrike" u="none">
                <a:ln>
                  <a:noFill/>
                </a:ln>
                <a:solidFill>
                  <a:srgbClr val="000099"/>
                </a:solidFill>
                <a:effectLst/>
                <a:uLnTx/>
                <a:uFillTx/>
                <a:latin typeface="+mn-lt"/>
                <a:ea typeface="黑体" panose="02010609060101010101" pitchFamily="2" charset="-122"/>
              </a:rPr>
              <a:t>发送的数据，</a:t>
            </a:r>
            <a:endParaRPr altLang="en-US" baseline="0" cap="none" sz="2800" i="0" kern="0" kumimoji="0" lang="zh-CN" noProof="0" normalizeH="0" spc="0" strike="noStrike" u="none">
              <a:ln>
                <a:noFill/>
              </a:ln>
              <a:solidFill>
                <a:srgbClr val="000099"/>
              </a:solidFill>
              <a:effectLst/>
              <a:uLnTx/>
              <a:uFillTx/>
              <a:latin typeface="+mn-lt"/>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cap="none" sz="2800" i="0" kern="0" kumimoji="0" lang="zh-CN" noProof="0" normalizeH="0" spc="0" strike="noStrike" u="none">
                <a:ln>
                  <a:noFill/>
                </a:ln>
                <a:solidFill>
                  <a:srgbClr val="000099"/>
                </a:solidFill>
                <a:effectLst/>
                <a:uLnTx/>
                <a:uFillTx/>
                <a:latin typeface="+mn-lt"/>
                <a:ea typeface="黑体" panose="02010609060101010101" pitchFamily="2" charset="-122"/>
              </a:rPr>
              <a:t>   其应用进程就通知 </a:t>
            </a:r>
            <a:r>
              <a:rPr altLang="zh-CN" baseline="0" cap="none" sz="2800" i="0" kern="0" kumimoji="0" lang="en-US" noProof="0" normalizeH="0" spc="0" strike="noStrike" u="none">
                <a:ln>
                  <a:noFill/>
                </a:ln>
                <a:solidFill>
                  <a:srgbClr val="000099"/>
                </a:solidFill>
                <a:effectLst/>
                <a:uLnTx/>
                <a:uFillTx/>
                <a:latin typeface="+mn-lt"/>
                <a:ea typeface="黑体" panose="02010609060101010101" pitchFamily="2" charset="-122"/>
              </a:rPr>
              <a:t>TCP </a:t>
            </a:r>
            <a:r>
              <a:rPr altLang="en-US" baseline="0" cap="none" sz="2800" i="0" kern="0" kumimoji="0" lang="zh-CN" noProof="0" normalizeH="0" spc="0" strike="noStrike" u="none">
                <a:ln>
                  <a:noFill/>
                </a:ln>
                <a:solidFill>
                  <a:srgbClr val="000099"/>
                </a:solidFill>
                <a:effectLst/>
                <a:uLnTx/>
                <a:uFillTx/>
                <a:latin typeface="+mn-lt"/>
                <a:ea typeface="黑体" panose="02010609060101010101" pitchFamily="2" charset="-122"/>
              </a:rPr>
              <a:t>释放连接。 </a:t>
            </a:r>
            <a:endParaRPr altLang="en-US" baseline="0" cap="none" sz="28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53473" name="Text Box 30"/>
          <p:cNvSpPr txBox="1">
            <a:spLocks noChangeArrowheads="1"/>
          </p:cNvSpPr>
          <p:nvPr/>
        </p:nvSpPr>
        <p:spPr bwMode="auto">
          <a:xfrm>
            <a:off x="1132656" y="34925"/>
            <a:ext cx="7924800" cy="650875"/>
          </a:xfrm>
          <a:prstGeom prst="rect"/>
          <a:solidFill>
            <a:srgbClr val="FFFF99"/>
          </a:solidFill>
          <a:ln w="9525">
            <a:solidFill>
              <a:srgbClr val="3333CC"/>
            </a:solidFill>
            <a:miter lim="800000"/>
          </a:ln>
          <a:effectLst>
            <a:outerShdw algn="ctr" dir="2700000" dist="35921" rotWithShape="0">
              <a:srgbClr val="1C1C1C"/>
            </a:outerShdw>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3600" i="0" kern="0" kumimoji="0" lang="en-US" noProof="0" normalizeH="0" spc="0" strike="noStrike" u="none">
                <a:ln>
                  <a:noFill/>
                </a:ln>
                <a:solidFill>
                  <a:srgbClr val="333399"/>
                </a:solidFill>
                <a:effectLst/>
                <a:uLnTx/>
                <a:uFillTx/>
                <a:latin typeface="Arial" panose="020B0604020202020204" pitchFamily="34" charset="0"/>
                <a:ea typeface="黑体" panose="02010609060101010101" pitchFamily="2" charset="-122"/>
              </a:rPr>
              <a:t>TCP </a:t>
            </a:r>
            <a:r>
              <a:rPr altLang="en-US" baseline="0" b="1" cap="none" dirty="0" sz="3600" i="0" kern="0" kumimoji="0" lang="zh-CN" noProof="0" normalizeH="0" spc="0" strike="noStrike" u="none">
                <a:ln>
                  <a:noFill/>
                </a:ln>
                <a:solidFill>
                  <a:srgbClr val="333399"/>
                </a:solidFill>
                <a:effectLst/>
                <a:uLnTx/>
                <a:uFillTx/>
                <a:latin typeface="Arial" panose="020B0604020202020204" pitchFamily="34" charset="0"/>
                <a:ea typeface="黑体" panose="02010609060101010101" pitchFamily="2" charset="-122"/>
              </a:rPr>
              <a:t>的连接释放：</a:t>
            </a:r>
            <a:r>
              <a:rPr altLang="en-US" baseline="0" b="1" cap="none" dirty="0" sz="3600" i="0" kern="0" kumimoji="0" lang="zh-CN" noProof="0" normalizeH="0" spc="0" strike="noStrike" u="none" smtClean="0">
                <a:ln>
                  <a:noFill/>
                </a:ln>
                <a:solidFill>
                  <a:srgbClr val="333399"/>
                </a:solidFill>
                <a:effectLst/>
                <a:uLnTx/>
                <a:uFillTx/>
                <a:latin typeface="Arial" panose="020B0604020202020204" pitchFamily="34" charset="0"/>
                <a:ea typeface="黑体" panose="02010609060101010101" pitchFamily="2" charset="-122"/>
              </a:rPr>
              <a:t>采用</a:t>
            </a:r>
            <a:r>
              <a:rPr altLang="zh-CN" dirty="0" sz="3600" kern="0" kumimoji="0" lang="zh-CN">
                <a:solidFill>
                  <a:srgbClr val="FF0000"/>
                </a:solidFill>
                <a:latin typeface="Arial" panose="020B0604020202020204" pitchFamily="34" charset="0"/>
                <a:ea typeface="黑体" panose="02010609060101010101" pitchFamily="2" charset="-122"/>
              </a:rPr>
              <a:t>四报文握手</a:t>
            </a:r>
            <a:endParaRPr altLang="en-US" dirty="0" sz="3600" kern="0" kumimoji="0" lang="zh-CN">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 presetSubtype="0">
                                  <p:stCondLst>
                                    <p:cond delay="0"/>
                                  </p:stCondLst>
                                  <p:childTnLst>
                                    <p:set>
                                      <p:cBhvr>
                                        <p:cTn dur="1" fill="hold" id="6">
                                          <p:stCondLst>
                                            <p:cond delay="0"/>
                                          </p:stCondLst>
                                        </p:cTn>
                                        <p:tgtEl>
                                          <p:spTgt spid="1053472"/>
                                        </p:tgtEl>
                                        <p:attrNameLst>
                                          <p:attrName>style.visibility</p:attrName>
                                        </p:attrNameLst>
                                      </p:cBhvr>
                                      <p:to>
                                        <p:strVal val="visible"/>
                                      </p:to>
                                    </p:set>
                                  </p:childTnLst>
                                </p:cTn>
                              </p:par>
                            </p:childTnLst>
                          </p:cTn>
                        </p:par>
                        <p:par>
                          <p:cTn fill="hold" id="7">
                            <p:stCondLst>
                              <p:cond delay="0"/>
                            </p:stCondLst>
                            <p:childTnLst>
                              <p:par>
                                <p:cTn fill="hold" id="8" nodeType="afterEffect" presetClass="entr" presetID="22" presetSubtype="1">
                                  <p:stCondLst>
                                    <p:cond delay="1000"/>
                                  </p:stCondLst>
                                  <p:childTnLst>
                                    <p:set>
                                      <p:cBhvr>
                                        <p:cTn dur="1" fill="hold" id="9">
                                          <p:stCondLst>
                                            <p:cond delay="0"/>
                                          </p:stCondLst>
                                        </p:cTn>
                                        <p:tgtEl>
                                          <p:spTgt spid="738"/>
                                        </p:tgtEl>
                                        <p:attrNameLst>
                                          <p:attrName>style.visibility</p:attrName>
                                        </p:attrNameLst>
                                      </p:cBhvr>
                                      <p:to>
                                        <p:strVal val="visible"/>
                                      </p:to>
                                    </p:set>
                                    <p:animEffect transition="in" filter="wipe(up)">
                                      <p:cBhvr>
                                        <p:cTn dur="1000" id="10"/>
                                        <p:tgtEl>
                                          <p:spTgt spid="738"/>
                                        </p:tgtEl>
                                      </p:cBhvr>
                                    </p:animEffect>
                                  </p:childTnLst>
                                </p:cTn>
                              </p:par>
                            </p:childTnLst>
                          </p:cTn>
                        </p:par>
                        <p:par>
                          <p:cTn fill="hold" id="11">
                            <p:stCondLst>
                              <p:cond delay="2000"/>
                            </p:stCondLst>
                            <p:childTnLst>
                              <p:par>
                                <p:cTn fill="hold" id="12" nodeType="afterEffect" presetClass="entr" presetID="22" presetSubtype="2">
                                  <p:stCondLst>
                                    <p:cond delay="0"/>
                                  </p:stCondLst>
                                  <p:childTnLst>
                                    <p:set>
                                      <p:cBhvr>
                                        <p:cTn dur="1" fill="hold" id="13">
                                          <p:stCondLst>
                                            <p:cond delay="0"/>
                                          </p:stCondLst>
                                        </p:cTn>
                                        <p:tgtEl>
                                          <p:spTgt spid="735"/>
                                        </p:tgtEl>
                                        <p:attrNameLst>
                                          <p:attrName>style.visibility</p:attrName>
                                        </p:attrNameLst>
                                      </p:cBhvr>
                                      <p:to>
                                        <p:strVal val="visible"/>
                                      </p:to>
                                    </p:set>
                                    <p:animEffect transition="in" filter="wipe(right)">
                                      <p:cBhvr>
                                        <p:cTn dur="1000" id="14"/>
                                        <p:tgtEl>
                                          <p:spTgt spid="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472"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740" name=""/>
        <p:cNvGrpSpPr/>
        <p:nvPr/>
      </p:nvGrpSpPr>
      <p:grpSpPr>
        <a:xfrm>
          <a:off x="0" y="0"/>
          <a:ext cx="0" cy="0"/>
          <a:chOff x="0" y="0"/>
          <a:chExt cx="0" cy="0"/>
        </a:xfrm>
      </p:grpSpPr>
      <p:grpSp>
        <p:nvGrpSpPr>
          <p:cNvPr id="741" name="Group 2"/>
          <p:cNvGrpSpPr/>
          <p:nvPr/>
        </p:nvGrpSpPr>
        <p:grpSpPr bwMode="auto">
          <a:xfrm>
            <a:off x="2891160" y="2349500"/>
            <a:ext cx="4248150" cy="4062413"/>
            <a:chOff x="1474" y="1888"/>
            <a:chExt cx="2676" cy="2432"/>
          </a:xfrm>
        </p:grpSpPr>
        <p:sp>
          <p:nvSpPr>
            <p:cNvPr id="1053474" name="Line 3"/>
            <p:cNvSpPr>
              <a:spLocks noChangeShapeType="1"/>
            </p:cNvSpPr>
            <p:nvPr/>
          </p:nvSpPr>
          <p:spPr bwMode="auto">
            <a:xfrm>
              <a:off x="1474"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sp>
          <p:nvSpPr>
            <p:cNvPr id="1053475" name="Line 4"/>
            <p:cNvSpPr>
              <a:spLocks noChangeShapeType="1"/>
            </p:cNvSpPr>
            <p:nvPr/>
          </p:nvSpPr>
          <p:spPr bwMode="auto">
            <a:xfrm>
              <a:off x="4150"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0" cap="none" sz="1800" i="0" kern="0" kumimoji="0" lang="zh-CN" noProof="0" normalizeH="0" spc="0" strike="noStrike" u="none">
                <a:ln>
                  <a:noFill/>
                </a:ln>
                <a:solidFill>
                  <a:sysClr lastClr="000000" val="windowText"/>
                </a:solidFill>
                <a:effectLst/>
                <a:uLnTx/>
                <a:uFillTx/>
              </a:endParaRPr>
            </a:p>
          </p:txBody>
        </p:sp>
      </p:grpSp>
      <p:sp>
        <p:nvSpPr>
          <p:cNvPr id="1053476" name="AutoShape 5"/>
          <p:cNvSpPr>
            <a:spLocks noChangeArrowheads="1"/>
          </p:cNvSpPr>
          <p:nvPr/>
        </p:nvSpPr>
        <p:spPr bwMode="auto">
          <a:xfrm rot="-651552">
            <a:off x="4136257" y="3895725"/>
            <a:ext cx="676275" cy="236538"/>
          </a:xfrm>
          <a:prstGeom prst="leftArrow">
            <a:avLst>
              <a:gd name="adj1" fmla="val 53620"/>
              <a:gd name="adj2" fmla="val 119816"/>
            </a:avLst>
          </a:prstGeom>
          <a:solidFill>
            <a:srgbClr val="FF0000"/>
          </a:solidFill>
          <a:ln w="12700" algn="ctr">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77" name="AutoShape 6"/>
          <p:cNvSpPr>
            <a:spLocks noChangeArrowheads="1"/>
          </p:cNvSpPr>
          <p:nvPr/>
        </p:nvSpPr>
        <p:spPr bwMode="auto">
          <a:xfrm>
            <a:off x="3845744"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42" name="Group 7"/>
          <p:cNvGrpSpPr/>
          <p:nvPr/>
        </p:nvGrpSpPr>
        <p:grpSpPr bwMode="auto">
          <a:xfrm>
            <a:off x="2912294" y="2355850"/>
            <a:ext cx="4133850" cy="768350"/>
            <a:chOff x="1614" y="1484"/>
            <a:chExt cx="2604" cy="484"/>
          </a:xfrm>
        </p:grpSpPr>
        <p:sp>
          <p:nvSpPr>
            <p:cNvPr id="1053478" name="Rectangle 8"/>
            <p:cNvSpPr>
              <a:spLocks noChangeArrowheads="1"/>
            </p:cNvSpPr>
            <p:nvPr/>
          </p:nvSpPr>
          <p:spPr bwMode="auto">
            <a:xfrm rot="597975">
              <a:off x="2449" y="1520"/>
              <a:ext cx="1298" cy="25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rPr>
                <a:t>FIN = 1, seq = u</a:t>
              </a:r>
              <a:endPar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79" name="Line 9"/>
            <p:cNvSpPr>
              <a:spLocks noChangeShapeType="1"/>
            </p:cNvSpPr>
            <p:nvPr/>
          </p:nvSpPr>
          <p:spPr bwMode="auto">
            <a:xfrm>
              <a:off x="1614" y="1484"/>
              <a:ext cx="2604" cy="484"/>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43" name="Group 10"/>
          <p:cNvGrpSpPr/>
          <p:nvPr/>
        </p:nvGrpSpPr>
        <p:grpSpPr bwMode="auto">
          <a:xfrm>
            <a:off x="2926582" y="3167063"/>
            <a:ext cx="4133850" cy="769937"/>
            <a:chOff x="1623" y="1995"/>
            <a:chExt cx="2604" cy="485"/>
          </a:xfrm>
        </p:grpSpPr>
        <p:sp>
          <p:nvSpPr>
            <p:cNvPr id="1053480" name="Rectangle 11"/>
            <p:cNvSpPr>
              <a:spLocks noChangeArrowheads="1"/>
            </p:cNvSpPr>
            <p:nvPr/>
          </p:nvSpPr>
          <p:spPr bwMode="auto">
            <a:xfrm rot="20990024" flipH="1">
              <a:off x="1828" y="2020"/>
              <a:ext cx="2033" cy="23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ACK = 1, seq = v, ack= u </a:t>
              </a: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81" name="Line 12"/>
            <p:cNvSpPr>
              <a:spLocks noChangeShapeType="1"/>
            </p:cNvSpPr>
            <p:nvPr/>
          </p:nvSpPr>
          <p:spPr bwMode="auto">
            <a:xfrm flipH="1">
              <a:off x="1623" y="1995"/>
              <a:ext cx="2604" cy="485"/>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44" name="Group 13"/>
          <p:cNvGrpSpPr/>
          <p:nvPr/>
        </p:nvGrpSpPr>
        <p:grpSpPr bwMode="auto">
          <a:xfrm>
            <a:off x="2891657" y="4086223"/>
            <a:ext cx="4298950" cy="787399"/>
            <a:chOff x="1601" y="2574"/>
            <a:chExt cx="2708" cy="496"/>
          </a:xfrm>
        </p:grpSpPr>
        <p:sp>
          <p:nvSpPr>
            <p:cNvPr id="1053482" name="Line 14"/>
            <p:cNvSpPr>
              <a:spLocks noChangeShapeType="1"/>
            </p:cNvSpPr>
            <p:nvPr/>
          </p:nvSpPr>
          <p:spPr bwMode="auto">
            <a:xfrm flipH="1">
              <a:off x="1601" y="2585"/>
              <a:ext cx="2604" cy="485"/>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83" name="Rectangle 15"/>
            <p:cNvSpPr>
              <a:spLocks noChangeArrowheads="1"/>
            </p:cNvSpPr>
            <p:nvPr/>
          </p:nvSpPr>
          <p:spPr bwMode="auto">
            <a:xfrm rot="20943314" flipH="1">
              <a:off x="1683" y="2574"/>
              <a:ext cx="2626" cy="23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FIN = 1, ACK = 1, seq = w, ack= u </a:t>
              </a: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484" name="Rectangle 16"/>
          <p:cNvSpPr>
            <a:spLocks noChangeArrowheads="1"/>
          </p:cNvSpPr>
          <p:nvPr/>
        </p:nvSpPr>
        <p:spPr bwMode="auto">
          <a:xfrm>
            <a:off x="1956619" y="1611313"/>
            <a:ext cx="954088" cy="67310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85" name="Rectangle 17"/>
          <p:cNvSpPr>
            <a:spLocks noChangeArrowheads="1"/>
          </p:cNvSpPr>
          <p:nvPr/>
        </p:nvSpPr>
        <p:spPr bwMode="auto">
          <a:xfrm>
            <a:off x="7042969" y="1611313"/>
            <a:ext cx="955675" cy="147955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45" name="Group 18"/>
          <p:cNvGrpSpPr/>
          <p:nvPr/>
        </p:nvGrpSpPr>
        <p:grpSpPr bwMode="auto">
          <a:xfrm>
            <a:off x="1858194" y="1528763"/>
            <a:ext cx="6278563" cy="82550"/>
            <a:chOff x="1020" y="481"/>
            <a:chExt cx="4037" cy="46"/>
          </a:xfrm>
        </p:grpSpPr>
        <p:sp>
          <p:nvSpPr>
            <p:cNvPr id="1053486" name="Line 19"/>
            <p:cNvSpPr>
              <a:spLocks noChangeShapeType="1"/>
            </p:cNvSpPr>
            <p:nvPr/>
          </p:nvSpPr>
          <p:spPr bwMode="auto">
            <a:xfrm>
              <a:off x="1020" y="527"/>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87" name="Line 20"/>
            <p:cNvSpPr>
              <a:spLocks noChangeShapeType="1"/>
            </p:cNvSpPr>
            <p:nvPr/>
          </p:nvSpPr>
          <p:spPr bwMode="auto">
            <a:xfrm>
              <a:off x="1020" y="481"/>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46" name="Group 21"/>
          <p:cNvGrpSpPr/>
          <p:nvPr/>
        </p:nvGrpSpPr>
        <p:grpSpPr bwMode="auto">
          <a:xfrm>
            <a:off x="848544" y="1257300"/>
            <a:ext cx="1403350" cy="1082675"/>
            <a:chOff x="314" y="792"/>
            <a:chExt cx="884" cy="682"/>
          </a:xfrm>
        </p:grpSpPr>
        <p:sp>
          <p:nvSpPr>
            <p:cNvPr id="1053488" name="Freeform 22"/>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89" name="Rectangle 23"/>
            <p:cNvSpPr>
              <a:spLocks noChangeArrowheads="1"/>
            </p:cNvSpPr>
            <p:nvPr/>
          </p:nvSpPr>
          <p:spPr bwMode="auto">
            <a:xfrm>
              <a:off x="314" y="1227"/>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主动关闭</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grpSp>
        <p:nvGrpSpPr>
          <p:cNvPr id="747" name="Group 24"/>
          <p:cNvGrpSpPr/>
          <p:nvPr/>
        </p:nvGrpSpPr>
        <p:grpSpPr bwMode="auto">
          <a:xfrm>
            <a:off x="7762107" y="1190625"/>
            <a:ext cx="1408112" cy="2905125"/>
            <a:chOff x="4669" y="750"/>
            <a:chExt cx="887" cy="1830"/>
          </a:xfrm>
        </p:grpSpPr>
        <p:sp>
          <p:nvSpPr>
            <p:cNvPr id="1053490" name="Freeform 25"/>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91" name="Rectangle 26"/>
            <p:cNvSpPr>
              <a:spLocks noChangeArrowheads="1"/>
            </p:cNvSpPr>
            <p:nvPr/>
          </p:nvSpPr>
          <p:spPr bwMode="auto">
            <a:xfrm>
              <a:off x="4855" y="2306"/>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被动关闭</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492" name="Rectangle 27"/>
          <p:cNvSpPr>
            <a:spLocks noChangeArrowheads="1"/>
          </p:cNvSpPr>
          <p:nvPr/>
        </p:nvSpPr>
        <p:spPr bwMode="auto">
          <a:xfrm>
            <a:off x="4480744" y="1778000"/>
            <a:ext cx="1215077" cy="397545"/>
          </a:xfrm>
          <a:prstGeom prst="rect"/>
          <a:solidFill>
            <a:srgbClr val="CCECFF"/>
          </a:solidFill>
          <a:ln w="38100" cmpd="dbl" algn="ctr">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nvGrpSpPr>
          <p:cNvPr id="748" name="Group 28"/>
          <p:cNvGrpSpPr/>
          <p:nvPr/>
        </p:nvGrpSpPr>
        <p:grpSpPr bwMode="auto">
          <a:xfrm>
            <a:off x="7803382" y="1376363"/>
            <a:ext cx="1206500" cy="1789112"/>
            <a:chOff x="4695" y="867"/>
            <a:chExt cx="760" cy="1127"/>
          </a:xfrm>
        </p:grpSpPr>
        <p:sp>
          <p:nvSpPr>
            <p:cNvPr id="1053493" name="Freeform 29"/>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494" name="Rectangle 30"/>
            <p:cNvSpPr>
              <a:spLocks noChangeArrowheads="1"/>
            </p:cNvSpPr>
            <p:nvPr/>
          </p:nvSpPr>
          <p:spPr bwMode="auto">
            <a:xfrm>
              <a:off x="5047" y="1120"/>
              <a:ext cx="408" cy="58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通知</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应用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进程</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495" name="Rectangle 31"/>
          <p:cNvSpPr>
            <a:spLocks noChangeArrowheads="1"/>
          </p:cNvSpPr>
          <p:nvPr/>
        </p:nvSpPr>
        <p:spPr bwMode="auto">
          <a:xfrm>
            <a:off x="1937569" y="1622425"/>
            <a:ext cx="1041953" cy="643766"/>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96" name="Rectangle 32"/>
          <p:cNvSpPr>
            <a:spLocks noChangeArrowheads="1"/>
          </p:cNvSpPr>
          <p:nvPr/>
        </p:nvSpPr>
        <p:spPr bwMode="auto">
          <a:xfrm>
            <a:off x="7023919" y="2058988"/>
            <a:ext cx="1041953" cy="643766"/>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pic>
        <p:nvPicPr>
          <p:cNvPr id="2097182" name="Picture 33"/>
          <p:cNvPicPr>
            <a:picLocks noChangeArrowheads="1"/>
          </p:cNvPicPr>
          <p:nvPr/>
        </p:nvPicPr>
        <p:blipFill>
          <a:blip xmlns:r="http://schemas.openxmlformats.org/officeDocument/2006/relationships" r:embed="rId1" cstate="print"/>
          <a:srcRect/>
          <a:stretch>
            <a:fillRect/>
          </a:stretch>
        </p:blipFill>
        <p:spPr bwMode="auto">
          <a:xfrm>
            <a:off x="2182044" y="969963"/>
            <a:ext cx="504825" cy="496887"/>
          </a:xfrm>
          <a:prstGeom prst="rect"/>
          <a:noFill/>
          <a:ln>
            <a:noFill/>
          </a:ln>
          <a:effectLst/>
        </p:spPr>
      </p:pic>
      <p:pic>
        <p:nvPicPr>
          <p:cNvPr id="2097183" name="Picture 34"/>
          <p:cNvPicPr>
            <a:picLocks noChangeArrowheads="1"/>
          </p:cNvPicPr>
          <p:nvPr/>
        </p:nvPicPr>
        <p:blipFill>
          <a:blip xmlns:r="http://schemas.openxmlformats.org/officeDocument/2006/relationships" r:embed="rId1" cstate="print"/>
          <a:srcRect/>
          <a:stretch>
            <a:fillRect/>
          </a:stretch>
        </p:blipFill>
        <p:spPr bwMode="auto">
          <a:xfrm>
            <a:off x="7268394" y="969963"/>
            <a:ext cx="504825" cy="496887"/>
          </a:xfrm>
          <a:prstGeom prst="rect"/>
          <a:noFill/>
          <a:ln>
            <a:noFill/>
          </a:ln>
          <a:effectLst/>
        </p:spPr>
      </p:pic>
      <p:sp>
        <p:nvSpPr>
          <p:cNvPr id="1053497" name="Rectangle 35"/>
          <p:cNvSpPr>
            <a:spLocks noChangeArrowheads="1"/>
          </p:cNvSpPr>
          <p:nvPr/>
        </p:nvSpPr>
        <p:spPr bwMode="auto">
          <a:xfrm>
            <a:off x="2572569" y="938213"/>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98" name="Rectangle 36"/>
          <p:cNvSpPr>
            <a:spLocks noChangeArrowheads="1"/>
          </p:cNvSpPr>
          <p:nvPr/>
        </p:nvSpPr>
        <p:spPr bwMode="auto">
          <a:xfrm>
            <a:off x="7073132" y="938213"/>
            <a:ext cx="349456"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499" name="Rectangle 37"/>
          <p:cNvSpPr>
            <a:spLocks noChangeArrowheads="1"/>
          </p:cNvSpPr>
          <p:nvPr/>
        </p:nvSpPr>
        <p:spPr bwMode="auto">
          <a:xfrm>
            <a:off x="2116957" y="647700"/>
            <a:ext cx="647614"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客户</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500" name="Rectangle 38"/>
          <p:cNvSpPr>
            <a:spLocks noChangeArrowheads="1"/>
          </p:cNvSpPr>
          <p:nvPr/>
        </p:nvSpPr>
        <p:spPr bwMode="auto">
          <a:xfrm>
            <a:off x="7084244" y="647700"/>
            <a:ext cx="880050"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服务器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501" name="Rectangle 39"/>
          <p:cNvSpPr>
            <a:spLocks noChangeArrowheads="1"/>
          </p:cNvSpPr>
          <p:nvPr/>
        </p:nvSpPr>
        <p:spPr bwMode="auto">
          <a:xfrm rot="-628888">
            <a:off x="4652668" y="3629484"/>
            <a:ext cx="1215077" cy="397545"/>
          </a:xfrm>
          <a:prstGeom prst="rect"/>
          <a:solidFill>
            <a:srgbClr val="CCECFF"/>
          </a:solidFill>
          <a:ln w="38100" cmpd="dbl" algn="ctr">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502" name="Text Box 41"/>
          <p:cNvSpPr txBox="1">
            <a:spLocks noChangeArrowheads="1"/>
          </p:cNvSpPr>
          <p:nvPr/>
        </p:nvSpPr>
        <p:spPr bwMode="auto">
          <a:xfrm>
            <a:off x="1371674" y="6021388"/>
            <a:ext cx="7397750" cy="528637"/>
          </a:xfrm>
          <a:prstGeom prst="rect"/>
          <a:solidFill>
            <a:srgbClr val="FFFF99"/>
          </a:solidFill>
          <a:ln w="9525">
            <a:solidFill>
              <a:srgbClr val="3333CC"/>
            </a:solidFill>
            <a:miter lim="800000"/>
          </a:ln>
          <a:effectLst>
            <a:outerShdw algn="ctr" dir="2700000" dist="35921" rotWithShape="0">
              <a:srgbClr val="1C1C1C"/>
            </a:outerShdw>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Char char="•"/>
            </a:pP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 </a:t>
            </a: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收到连接释放报文段后，必须发出确认。 </a:t>
            </a:r>
            <a:endPar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p:txBody>
      </p:sp>
      <p:grpSp>
        <p:nvGrpSpPr>
          <p:cNvPr id="749" name="Group 42"/>
          <p:cNvGrpSpPr/>
          <p:nvPr/>
        </p:nvGrpSpPr>
        <p:grpSpPr bwMode="auto">
          <a:xfrm>
            <a:off x="2912294" y="4933339"/>
            <a:ext cx="4189413" cy="769937"/>
            <a:chOff x="1614" y="3081"/>
            <a:chExt cx="2639" cy="485"/>
          </a:xfrm>
        </p:grpSpPr>
        <p:sp>
          <p:nvSpPr>
            <p:cNvPr id="1053503" name="Rectangle 43"/>
            <p:cNvSpPr>
              <a:spLocks noChangeArrowheads="1"/>
            </p:cNvSpPr>
            <p:nvPr/>
          </p:nvSpPr>
          <p:spPr bwMode="auto">
            <a:xfrm rot="610931">
              <a:off x="1901" y="3121"/>
              <a:ext cx="2352" cy="23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ACK = 1, </a:t>
              </a:r>
              <a:r>
                <a:rPr altLang="zh-CN" baseline="0" b="1" cap="none" dirty="0" sz="18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 = u + 1, </a:t>
              </a:r>
              <a:r>
                <a:rPr altLang="zh-CN" baseline="0" b="1" cap="none" dirty="0" sz="1800" i="0" kern="0" kumimoji="0" lang="en-US" noProof="0" normalizeH="0" spc="0" err="1" strike="noStrike" u="none">
                  <a:ln>
                    <a:noFill/>
                  </a:ln>
                  <a:solidFill>
                    <a:srgbClr val="3333CC"/>
                  </a:solidFill>
                  <a:effectLst/>
                  <a:uLnTx/>
                  <a:uFillTx/>
                  <a:latin typeface="+mn-lt"/>
                  <a:ea typeface="黑体" panose="02010609060101010101" pitchFamily="2" charset="-122"/>
                </a:rPr>
                <a:t>ack</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 = w </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endParaRPr>
            </a:p>
          </p:txBody>
        </p:sp>
        <p:sp>
          <p:nvSpPr>
            <p:cNvPr id="1053504" name="Line 44"/>
            <p:cNvSpPr>
              <a:spLocks noChangeShapeType="1"/>
            </p:cNvSpPr>
            <p:nvPr/>
          </p:nvSpPr>
          <p:spPr bwMode="auto">
            <a:xfrm>
              <a:off x="1614" y="3081"/>
              <a:ext cx="2604" cy="485"/>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505" name="Text Box 30"/>
          <p:cNvSpPr txBox="1">
            <a:spLocks noChangeArrowheads="1"/>
          </p:cNvSpPr>
          <p:nvPr/>
        </p:nvSpPr>
        <p:spPr bwMode="auto">
          <a:xfrm>
            <a:off x="1132656" y="34925"/>
            <a:ext cx="7924800" cy="650875"/>
          </a:xfrm>
          <a:prstGeom prst="rect"/>
          <a:solidFill>
            <a:srgbClr val="FFFF99"/>
          </a:solidFill>
          <a:ln w="9525">
            <a:solidFill>
              <a:srgbClr val="3333CC"/>
            </a:solidFill>
            <a:miter lim="800000"/>
          </a:ln>
          <a:effectLst>
            <a:outerShdw algn="ctr" dir="2700000" dist="35921" rotWithShape="0">
              <a:srgbClr val="1C1C1C"/>
            </a:outerShdw>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3600" i="0" kern="0" kumimoji="0" lang="en-US" noProof="0" normalizeH="0" spc="0" strike="noStrike" u="none">
                <a:ln>
                  <a:noFill/>
                </a:ln>
                <a:solidFill>
                  <a:srgbClr val="333399"/>
                </a:solidFill>
                <a:effectLst/>
                <a:uLnTx/>
                <a:uFillTx/>
                <a:latin typeface="Arial" panose="020B0604020202020204" pitchFamily="34" charset="0"/>
                <a:ea typeface="黑体" panose="02010609060101010101" pitchFamily="2" charset="-122"/>
              </a:rPr>
              <a:t>TCP </a:t>
            </a:r>
            <a:r>
              <a:rPr altLang="en-US" baseline="0" b="1" cap="none" dirty="0" sz="3600" i="0" kern="0" kumimoji="0" lang="zh-CN" noProof="0" normalizeH="0" spc="0" strike="noStrike" u="none">
                <a:ln>
                  <a:noFill/>
                </a:ln>
                <a:solidFill>
                  <a:srgbClr val="333399"/>
                </a:solidFill>
                <a:effectLst/>
                <a:uLnTx/>
                <a:uFillTx/>
                <a:latin typeface="Arial" panose="020B0604020202020204" pitchFamily="34" charset="0"/>
                <a:ea typeface="黑体" panose="02010609060101010101" pitchFamily="2" charset="-122"/>
              </a:rPr>
              <a:t>的连接释放：</a:t>
            </a:r>
            <a:r>
              <a:rPr altLang="en-US" baseline="0" b="1" cap="none" dirty="0" sz="3600" i="0" kern="0" kumimoji="0" lang="zh-CN" noProof="0" normalizeH="0" spc="0" strike="noStrike" u="none" smtClean="0">
                <a:ln>
                  <a:noFill/>
                </a:ln>
                <a:solidFill>
                  <a:srgbClr val="333399"/>
                </a:solidFill>
                <a:effectLst/>
                <a:uLnTx/>
                <a:uFillTx/>
                <a:latin typeface="Arial" panose="020B0604020202020204" pitchFamily="34" charset="0"/>
                <a:ea typeface="黑体" panose="02010609060101010101" pitchFamily="2" charset="-122"/>
              </a:rPr>
              <a:t>采用</a:t>
            </a:r>
            <a:r>
              <a:rPr altLang="zh-CN" dirty="0" sz="3600" kern="0" kumimoji="0" lang="zh-CN">
                <a:solidFill>
                  <a:srgbClr val="FF0000"/>
                </a:solidFill>
                <a:latin typeface="Arial" panose="020B0604020202020204" pitchFamily="34" charset="0"/>
                <a:ea typeface="黑体" panose="02010609060101010101" pitchFamily="2" charset="-122"/>
              </a:rPr>
              <a:t>四报文握手</a:t>
            </a:r>
            <a:endParaRPr altLang="en-US" dirty="0" sz="3600" kern="0" kumimoji="0" lang="zh-CN">
              <a:solidFill>
                <a:srgbClr val="FF0000"/>
              </a:solidFill>
              <a:latin typeface="Arial" panose="020B060402020202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8">
                                  <p:stCondLst>
                                    <p:cond delay="1000"/>
                                  </p:stCondLst>
                                  <p:childTnLst>
                                    <p:set>
                                      <p:cBhvr>
                                        <p:cTn dur="1" fill="hold" id="6">
                                          <p:stCondLst>
                                            <p:cond delay="0"/>
                                          </p:stCondLst>
                                        </p:cTn>
                                        <p:tgtEl>
                                          <p:spTgt spid="749"/>
                                        </p:tgtEl>
                                        <p:attrNameLst>
                                          <p:attrName>style.visibility</p:attrName>
                                        </p:attrNameLst>
                                      </p:cBhvr>
                                      <p:to>
                                        <p:strVal val="visible"/>
                                      </p:to>
                                    </p:set>
                                    <p:animEffect transition="in" filter="wipe(left)">
                                      <p:cBhvr>
                                        <p:cTn dur="500" id="7"/>
                                        <p:tgtEl>
                                          <p:spTgt spid="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8997" name="Rectangle 3"/>
          <p:cNvSpPr>
            <a:spLocks noGrp="1" noChangeArrowheads="1"/>
          </p:cNvSpPr>
          <p:nvPr>
            <p:ph type="title"/>
          </p:nvPr>
        </p:nvSpPr>
        <p:spPr/>
        <p:txBody>
          <a:bodyPr/>
          <a:p>
            <a:pPr algn="ctr"/>
            <a:r>
              <a:rPr altLang="zh-CN" lang="en-US"/>
              <a:t>TCP </a:t>
            </a:r>
            <a:r>
              <a:rPr altLang="en-US" lang="zh-CN"/>
              <a:t>与 </a:t>
            </a:r>
            <a:r>
              <a:rPr altLang="zh-CN" lang="en-US"/>
              <a:t>UDP </a:t>
            </a:r>
            <a:endParaRPr altLang="zh-CN" lang="en-US"/>
          </a:p>
        </p:txBody>
      </p:sp>
      <p:sp>
        <p:nvSpPr>
          <p:cNvPr id="1048998" name="Rectangle 15"/>
          <p:cNvSpPr>
            <a:spLocks noGrp="1" noChangeArrowheads="1"/>
          </p:cNvSpPr>
          <p:nvPr>
            <p:ph idx="1"/>
          </p:nvPr>
        </p:nvSpPr>
        <p:spPr/>
        <p:txBody>
          <a:bodyPr/>
          <a:p>
            <a:r>
              <a:rPr altLang="zh-CN" dirty="0" lang="en-US">
                <a:solidFill>
                  <a:srgbClr val="0000FF"/>
                </a:solidFill>
              </a:rPr>
              <a:t>UDP</a:t>
            </a:r>
            <a:r>
              <a:rPr altLang="en-US" dirty="0" lang="zh-CN">
                <a:solidFill>
                  <a:srgbClr val="0000FF"/>
                </a:solidFill>
              </a:rPr>
              <a:t>：一种无连接协议</a:t>
            </a:r>
            <a:endParaRPr altLang="en-US" dirty="0" lang="zh-CN">
              <a:solidFill>
                <a:srgbClr val="0000FF"/>
              </a:solidFill>
            </a:endParaRPr>
          </a:p>
          <a:p>
            <a:pPr lvl="1"/>
            <a:r>
              <a:rPr altLang="en-US" dirty="0" lang="zh-CN"/>
              <a:t>提供无连接</a:t>
            </a:r>
            <a:r>
              <a:rPr altLang="en-US" dirty="0" lang="zh-CN" smtClean="0"/>
              <a:t>服务。</a:t>
            </a:r>
            <a:endParaRPr altLang="en-US" dirty="0" lang="zh-CN"/>
          </a:p>
          <a:p>
            <a:pPr lvl="1"/>
            <a:r>
              <a:rPr altLang="en-US" dirty="0" lang="zh-CN">
                <a:solidFill>
                  <a:srgbClr val="FF0000"/>
                </a:solidFill>
              </a:rPr>
              <a:t>在传送数据之前不需要先建立</a:t>
            </a:r>
            <a:r>
              <a:rPr altLang="en-US" dirty="0" lang="zh-CN" smtClean="0">
                <a:solidFill>
                  <a:srgbClr val="FF0000"/>
                </a:solidFill>
              </a:rPr>
              <a:t>连接。</a:t>
            </a:r>
            <a:endParaRPr altLang="en-US" dirty="0" lang="zh-CN">
              <a:solidFill>
                <a:srgbClr val="FF0000"/>
              </a:solidFill>
            </a:endParaRPr>
          </a:p>
          <a:p>
            <a:pPr lvl="1"/>
            <a:r>
              <a:rPr altLang="en-US" dirty="0" lang="zh-CN"/>
              <a:t>传送的数据单位协议是 </a:t>
            </a:r>
            <a:r>
              <a:rPr altLang="zh-CN" dirty="0" lang="en-US">
                <a:solidFill>
                  <a:srgbClr val="FF0000"/>
                </a:solidFill>
              </a:rPr>
              <a:t>UDP </a:t>
            </a:r>
            <a:r>
              <a:rPr altLang="en-US" dirty="0" lang="zh-CN">
                <a:solidFill>
                  <a:srgbClr val="FF0000"/>
                </a:solidFill>
              </a:rPr>
              <a:t>报文</a:t>
            </a:r>
            <a:r>
              <a:rPr altLang="en-US" dirty="0" lang="zh-CN"/>
              <a:t>或</a:t>
            </a:r>
            <a:r>
              <a:rPr altLang="en-US" dirty="0" lang="zh-CN">
                <a:solidFill>
                  <a:srgbClr val="FF0000"/>
                </a:solidFill>
              </a:rPr>
              <a:t>用户</a:t>
            </a:r>
            <a:r>
              <a:rPr altLang="en-US" dirty="0" lang="zh-CN" smtClean="0">
                <a:solidFill>
                  <a:srgbClr val="FF0000"/>
                </a:solidFill>
              </a:rPr>
              <a:t>数据报。</a:t>
            </a:r>
            <a:endParaRPr altLang="en-US" dirty="0" sz="3600" lang="zh-CN">
              <a:solidFill>
                <a:srgbClr val="FF0000"/>
              </a:solidFill>
            </a:endParaRPr>
          </a:p>
          <a:p>
            <a:pPr lvl="1"/>
            <a:r>
              <a:rPr altLang="en-US" dirty="0" lang="zh-CN"/>
              <a:t>对方的运输层在收到 </a:t>
            </a:r>
            <a:r>
              <a:rPr altLang="zh-CN" dirty="0" lang="en-US"/>
              <a:t>UDP </a:t>
            </a:r>
            <a:r>
              <a:rPr altLang="en-US" dirty="0" lang="zh-CN"/>
              <a:t>报文后，不需要给出任何</a:t>
            </a:r>
            <a:r>
              <a:rPr altLang="en-US" dirty="0" lang="zh-CN" smtClean="0"/>
              <a:t>确认。</a:t>
            </a:r>
            <a:endParaRPr altLang="en-US" dirty="0" lang="zh-CN"/>
          </a:p>
          <a:p>
            <a:pPr lvl="1"/>
            <a:r>
              <a:rPr altLang="en-US" dirty="0" lang="zh-CN"/>
              <a:t>虽然 </a:t>
            </a:r>
            <a:r>
              <a:rPr altLang="zh-CN" dirty="0" lang="en-US">
                <a:solidFill>
                  <a:srgbClr val="FF0000"/>
                </a:solidFill>
              </a:rPr>
              <a:t>UDP </a:t>
            </a:r>
            <a:r>
              <a:rPr altLang="en-US" dirty="0" lang="zh-CN">
                <a:solidFill>
                  <a:srgbClr val="FF0000"/>
                </a:solidFill>
              </a:rPr>
              <a:t>不提供可靠交付，</a:t>
            </a:r>
            <a:r>
              <a:rPr altLang="en-US" dirty="0" lang="zh-CN"/>
              <a:t>但在某些情况下 </a:t>
            </a:r>
            <a:r>
              <a:rPr altLang="zh-CN" dirty="0" lang="en-US"/>
              <a:t>UDP </a:t>
            </a:r>
            <a:r>
              <a:rPr altLang="en-US" dirty="0" lang="zh-CN"/>
              <a:t>是一种最有效的工作</a:t>
            </a:r>
            <a:r>
              <a:rPr altLang="en-US" dirty="0" lang="zh-CN" smtClean="0"/>
              <a:t>方式。</a:t>
            </a:r>
            <a:endParaRPr altLang="en-US" dirty="0" lang="zh-CN"/>
          </a:p>
          <a:p>
            <a:endParaRPr altLang="en-US" dirty="0" sz="2800" lang="zh-CN"/>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750" name=""/>
        <p:cNvGrpSpPr/>
        <p:nvPr/>
      </p:nvGrpSpPr>
      <p:grpSpPr>
        <a:xfrm>
          <a:off x="0" y="0"/>
          <a:ext cx="0" cy="0"/>
          <a:chOff x="0" y="0"/>
          <a:chExt cx="0" cy="0"/>
        </a:xfrm>
      </p:grpSpPr>
      <p:grpSp>
        <p:nvGrpSpPr>
          <p:cNvPr id="751" name="Group 2"/>
          <p:cNvGrpSpPr/>
          <p:nvPr/>
        </p:nvGrpSpPr>
        <p:grpSpPr bwMode="auto">
          <a:xfrm>
            <a:off x="2881188" y="2349500"/>
            <a:ext cx="4248150" cy="4062413"/>
            <a:chOff x="1474" y="1888"/>
            <a:chExt cx="2676" cy="2432"/>
          </a:xfrm>
        </p:grpSpPr>
        <p:sp>
          <p:nvSpPr>
            <p:cNvPr id="1053506" name="Line 3"/>
            <p:cNvSpPr>
              <a:spLocks noChangeShapeType="1"/>
            </p:cNvSpPr>
            <p:nvPr/>
          </p:nvSpPr>
          <p:spPr bwMode="auto">
            <a:xfrm>
              <a:off x="1474"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07" name="Line 4"/>
            <p:cNvSpPr>
              <a:spLocks noChangeShapeType="1"/>
            </p:cNvSpPr>
            <p:nvPr/>
          </p:nvSpPr>
          <p:spPr bwMode="auto">
            <a:xfrm>
              <a:off x="4150" y="1888"/>
              <a:ext cx="0" cy="2432"/>
            </a:xfrm>
            <a:prstGeom prst="line"/>
            <a:noFill/>
            <a:ln w="28575">
              <a:solidFill>
                <a:srgbClr val="3333CC"/>
              </a:solidFill>
              <a:roun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508" name="AutoShape 5"/>
          <p:cNvSpPr>
            <a:spLocks noChangeArrowheads="1"/>
          </p:cNvSpPr>
          <p:nvPr/>
        </p:nvSpPr>
        <p:spPr bwMode="auto">
          <a:xfrm rot="-651552">
            <a:off x="4157538" y="3895725"/>
            <a:ext cx="676275" cy="236538"/>
          </a:xfrm>
          <a:prstGeom prst="leftArrow">
            <a:avLst>
              <a:gd name="adj1" fmla="val 53620"/>
              <a:gd name="adj2" fmla="val 119816"/>
            </a:avLst>
          </a:prstGeom>
          <a:solidFill>
            <a:srgbClr val="FF0000"/>
          </a:solidFill>
          <a:ln w="12700" algn="ctr">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09" name="AutoShape 6"/>
          <p:cNvSpPr>
            <a:spLocks noChangeArrowheads="1"/>
          </p:cNvSpPr>
          <p:nvPr/>
        </p:nvSpPr>
        <p:spPr bwMode="auto">
          <a:xfrm>
            <a:off x="3867025"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52" name="Group 7"/>
          <p:cNvGrpSpPr/>
          <p:nvPr/>
        </p:nvGrpSpPr>
        <p:grpSpPr bwMode="auto">
          <a:xfrm>
            <a:off x="2933575" y="2355850"/>
            <a:ext cx="4133850" cy="768350"/>
            <a:chOff x="1614" y="1484"/>
            <a:chExt cx="2604" cy="484"/>
          </a:xfrm>
        </p:grpSpPr>
        <p:sp>
          <p:nvSpPr>
            <p:cNvPr id="1053510" name="Rectangle 8"/>
            <p:cNvSpPr>
              <a:spLocks noChangeArrowheads="1"/>
            </p:cNvSpPr>
            <p:nvPr/>
          </p:nvSpPr>
          <p:spPr bwMode="auto">
            <a:xfrm rot="597975">
              <a:off x="2449" y="1521"/>
              <a:ext cx="1323" cy="249"/>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rPr>
                <a:t>FIN = 1, seq = u</a:t>
              </a:r>
              <a:endPar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11" name="Line 9"/>
            <p:cNvSpPr>
              <a:spLocks noChangeShapeType="1"/>
            </p:cNvSpPr>
            <p:nvPr/>
          </p:nvSpPr>
          <p:spPr bwMode="auto">
            <a:xfrm>
              <a:off x="1614" y="1484"/>
              <a:ext cx="2604" cy="484"/>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53" name="Group 10"/>
          <p:cNvGrpSpPr/>
          <p:nvPr/>
        </p:nvGrpSpPr>
        <p:grpSpPr bwMode="auto">
          <a:xfrm>
            <a:off x="2947863" y="3167063"/>
            <a:ext cx="4133850" cy="769937"/>
            <a:chOff x="1623" y="1995"/>
            <a:chExt cx="2604" cy="485"/>
          </a:xfrm>
        </p:grpSpPr>
        <p:sp>
          <p:nvSpPr>
            <p:cNvPr id="1053512" name="Rectangle 11"/>
            <p:cNvSpPr>
              <a:spLocks noChangeArrowheads="1"/>
            </p:cNvSpPr>
            <p:nvPr/>
          </p:nvSpPr>
          <p:spPr bwMode="auto">
            <a:xfrm rot="20990024" flipH="1">
              <a:off x="1828" y="2024"/>
              <a:ext cx="2131" cy="224"/>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ACK = 1, seq = v, ack= u </a:t>
              </a: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13" name="Line 12"/>
            <p:cNvSpPr>
              <a:spLocks noChangeShapeType="1"/>
            </p:cNvSpPr>
            <p:nvPr/>
          </p:nvSpPr>
          <p:spPr bwMode="auto">
            <a:xfrm flipH="1">
              <a:off x="1623" y="1995"/>
              <a:ext cx="2604" cy="485"/>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54" name="Group 13"/>
          <p:cNvGrpSpPr/>
          <p:nvPr/>
        </p:nvGrpSpPr>
        <p:grpSpPr bwMode="auto">
          <a:xfrm>
            <a:off x="2912938" y="4092573"/>
            <a:ext cx="4541837" cy="781049"/>
            <a:chOff x="1601" y="2578"/>
            <a:chExt cx="2861" cy="492"/>
          </a:xfrm>
        </p:grpSpPr>
        <p:sp>
          <p:nvSpPr>
            <p:cNvPr id="1053514" name="Line 14"/>
            <p:cNvSpPr>
              <a:spLocks noChangeShapeType="1"/>
            </p:cNvSpPr>
            <p:nvPr/>
          </p:nvSpPr>
          <p:spPr bwMode="auto">
            <a:xfrm flipH="1">
              <a:off x="1601" y="2585"/>
              <a:ext cx="2604" cy="485"/>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15" name="Rectangle 15"/>
            <p:cNvSpPr>
              <a:spLocks noChangeArrowheads="1"/>
            </p:cNvSpPr>
            <p:nvPr/>
          </p:nvSpPr>
          <p:spPr bwMode="auto">
            <a:xfrm rot="20943314" flipH="1">
              <a:off x="1683" y="2578"/>
              <a:ext cx="2779" cy="224"/>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FIN = 1, ACK = 1, seq = w, ack= u </a:t>
              </a: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516" name="Rectangle 16"/>
          <p:cNvSpPr>
            <a:spLocks noChangeArrowheads="1"/>
          </p:cNvSpPr>
          <p:nvPr/>
        </p:nvSpPr>
        <p:spPr bwMode="auto">
          <a:xfrm>
            <a:off x="1977900" y="1611313"/>
            <a:ext cx="954088" cy="67310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17" name="Rectangle 17"/>
          <p:cNvSpPr>
            <a:spLocks noChangeArrowheads="1"/>
          </p:cNvSpPr>
          <p:nvPr/>
        </p:nvSpPr>
        <p:spPr bwMode="auto">
          <a:xfrm>
            <a:off x="7064250" y="1611313"/>
            <a:ext cx="955675" cy="147955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55" name="Group 18"/>
          <p:cNvGrpSpPr/>
          <p:nvPr/>
        </p:nvGrpSpPr>
        <p:grpSpPr bwMode="auto">
          <a:xfrm>
            <a:off x="1879475" y="1528763"/>
            <a:ext cx="6278563" cy="82550"/>
            <a:chOff x="1020" y="481"/>
            <a:chExt cx="4037" cy="46"/>
          </a:xfrm>
        </p:grpSpPr>
        <p:sp>
          <p:nvSpPr>
            <p:cNvPr id="1053518" name="Line 19"/>
            <p:cNvSpPr>
              <a:spLocks noChangeShapeType="1"/>
            </p:cNvSpPr>
            <p:nvPr/>
          </p:nvSpPr>
          <p:spPr bwMode="auto">
            <a:xfrm>
              <a:off x="1020" y="527"/>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19" name="Line 20"/>
            <p:cNvSpPr>
              <a:spLocks noChangeShapeType="1"/>
            </p:cNvSpPr>
            <p:nvPr/>
          </p:nvSpPr>
          <p:spPr bwMode="auto">
            <a:xfrm>
              <a:off x="1020" y="481"/>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56" name="Group 21"/>
          <p:cNvGrpSpPr/>
          <p:nvPr/>
        </p:nvGrpSpPr>
        <p:grpSpPr bwMode="auto">
          <a:xfrm>
            <a:off x="869825" y="1257300"/>
            <a:ext cx="1403350" cy="1082675"/>
            <a:chOff x="314" y="792"/>
            <a:chExt cx="884" cy="682"/>
          </a:xfrm>
        </p:grpSpPr>
        <p:sp>
          <p:nvSpPr>
            <p:cNvPr id="1053520" name="Freeform 22"/>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21" name="Rectangle 23"/>
            <p:cNvSpPr>
              <a:spLocks noChangeArrowheads="1"/>
            </p:cNvSpPr>
            <p:nvPr/>
          </p:nvSpPr>
          <p:spPr bwMode="auto">
            <a:xfrm>
              <a:off x="314" y="1227"/>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主动关闭</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grpSp>
        <p:nvGrpSpPr>
          <p:cNvPr id="757" name="Group 24"/>
          <p:cNvGrpSpPr/>
          <p:nvPr/>
        </p:nvGrpSpPr>
        <p:grpSpPr bwMode="auto">
          <a:xfrm>
            <a:off x="7783388" y="1190625"/>
            <a:ext cx="1408112" cy="2905125"/>
            <a:chOff x="4669" y="750"/>
            <a:chExt cx="887" cy="1830"/>
          </a:xfrm>
        </p:grpSpPr>
        <p:sp>
          <p:nvSpPr>
            <p:cNvPr id="1053522" name="Freeform 25"/>
            <p:cNvSpPr/>
            <p:nvPr/>
          </p:nvSpPr>
          <p:spPr bwMode="auto">
            <a:xfrm>
              <a:off x="4669" y="750"/>
              <a:ext cx="887" cy="1830"/>
            </a:xfrm>
            <a:custGeom>
              <a:avLst/>
              <a:gdLst>
                <a:gd name="T0" fmla="*/ 0 w 868"/>
                <a:gd name="T1" fmla="*/ 0 h 1493"/>
                <a:gd name="T2" fmla="*/ 887 w 868"/>
                <a:gd name="T3" fmla="*/ 9 h 1493"/>
                <a:gd name="T4" fmla="*/ 887 w 868"/>
                <a:gd name="T5" fmla="*/ 1830 h 1493"/>
                <a:gd name="T6" fmla="*/ 127 w 868"/>
                <a:gd name="T7" fmla="*/ 1830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23" name="Rectangle 26"/>
            <p:cNvSpPr>
              <a:spLocks noChangeArrowheads="1"/>
            </p:cNvSpPr>
            <p:nvPr/>
          </p:nvSpPr>
          <p:spPr bwMode="auto">
            <a:xfrm>
              <a:off x="4855" y="2306"/>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被动关闭</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524" name="Rectangle 27"/>
          <p:cNvSpPr>
            <a:spLocks noChangeArrowheads="1"/>
          </p:cNvSpPr>
          <p:nvPr/>
        </p:nvSpPr>
        <p:spPr bwMode="auto">
          <a:xfrm>
            <a:off x="4502025" y="1778000"/>
            <a:ext cx="1215077" cy="397545"/>
          </a:xfrm>
          <a:prstGeom prst="rect"/>
          <a:solidFill>
            <a:srgbClr val="CCECFF"/>
          </a:solidFill>
          <a:ln w="38100" cmpd="dbl" algn="ctr">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nvGrpSpPr>
          <p:cNvPr id="758" name="Group 28"/>
          <p:cNvGrpSpPr/>
          <p:nvPr/>
        </p:nvGrpSpPr>
        <p:grpSpPr bwMode="auto">
          <a:xfrm>
            <a:off x="7824663" y="1376363"/>
            <a:ext cx="1198562" cy="1789112"/>
            <a:chOff x="4695" y="867"/>
            <a:chExt cx="755" cy="1127"/>
          </a:xfrm>
        </p:grpSpPr>
        <p:sp>
          <p:nvSpPr>
            <p:cNvPr id="1053525" name="Freeform 29"/>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26" name="Rectangle 30"/>
            <p:cNvSpPr>
              <a:spLocks noChangeArrowheads="1"/>
            </p:cNvSpPr>
            <p:nvPr/>
          </p:nvSpPr>
          <p:spPr bwMode="auto">
            <a:xfrm>
              <a:off x="5047" y="1120"/>
              <a:ext cx="403" cy="56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通知</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应用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进程</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527" name="Rectangle 31"/>
          <p:cNvSpPr>
            <a:spLocks noChangeArrowheads="1"/>
          </p:cNvSpPr>
          <p:nvPr/>
        </p:nvSpPr>
        <p:spPr bwMode="auto">
          <a:xfrm>
            <a:off x="1958850" y="1622425"/>
            <a:ext cx="917576" cy="62230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28" name="Rectangle 32"/>
          <p:cNvSpPr>
            <a:spLocks noChangeArrowheads="1"/>
          </p:cNvSpPr>
          <p:nvPr/>
        </p:nvSpPr>
        <p:spPr bwMode="auto">
          <a:xfrm>
            <a:off x="7045200" y="2058988"/>
            <a:ext cx="917577" cy="62230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pic>
        <p:nvPicPr>
          <p:cNvPr id="2097184" name="Picture 33"/>
          <p:cNvPicPr>
            <a:picLocks noChangeArrowheads="1"/>
          </p:cNvPicPr>
          <p:nvPr/>
        </p:nvPicPr>
        <p:blipFill>
          <a:blip xmlns:r="http://schemas.openxmlformats.org/officeDocument/2006/relationships" r:embed="rId1" cstate="print"/>
          <a:srcRect/>
          <a:stretch>
            <a:fillRect/>
          </a:stretch>
        </p:blipFill>
        <p:spPr bwMode="auto">
          <a:xfrm>
            <a:off x="2203325" y="969963"/>
            <a:ext cx="504825" cy="496887"/>
          </a:xfrm>
          <a:prstGeom prst="rect"/>
          <a:noFill/>
          <a:ln>
            <a:noFill/>
          </a:ln>
          <a:effectLst/>
        </p:spPr>
      </p:pic>
      <p:pic>
        <p:nvPicPr>
          <p:cNvPr id="2097185" name="Picture 34"/>
          <p:cNvPicPr>
            <a:picLocks noChangeArrowheads="1"/>
          </p:cNvPicPr>
          <p:nvPr/>
        </p:nvPicPr>
        <p:blipFill>
          <a:blip xmlns:r="http://schemas.openxmlformats.org/officeDocument/2006/relationships" r:embed="rId1" cstate="print"/>
          <a:srcRect/>
          <a:stretch>
            <a:fillRect/>
          </a:stretch>
        </p:blipFill>
        <p:spPr bwMode="auto">
          <a:xfrm>
            <a:off x="7289675" y="969963"/>
            <a:ext cx="504825" cy="496887"/>
          </a:xfrm>
          <a:prstGeom prst="rect"/>
          <a:noFill/>
          <a:ln>
            <a:noFill/>
          </a:ln>
          <a:effectLst/>
        </p:spPr>
      </p:pic>
      <p:sp>
        <p:nvSpPr>
          <p:cNvPr id="1053529" name="Rectangle 35"/>
          <p:cNvSpPr>
            <a:spLocks noChangeArrowheads="1"/>
          </p:cNvSpPr>
          <p:nvPr/>
        </p:nvSpPr>
        <p:spPr bwMode="auto">
          <a:xfrm>
            <a:off x="2593850" y="938213"/>
            <a:ext cx="307977" cy="35560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30" name="Rectangle 36"/>
          <p:cNvSpPr>
            <a:spLocks noChangeArrowheads="1"/>
          </p:cNvSpPr>
          <p:nvPr/>
        </p:nvSpPr>
        <p:spPr bwMode="auto">
          <a:xfrm>
            <a:off x="7094413" y="938213"/>
            <a:ext cx="295276" cy="35560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31" name="Rectangle 37"/>
          <p:cNvSpPr>
            <a:spLocks noChangeArrowheads="1"/>
          </p:cNvSpPr>
          <p:nvPr/>
        </p:nvSpPr>
        <p:spPr bwMode="auto">
          <a:xfrm>
            <a:off x="2138238" y="647700"/>
            <a:ext cx="647614"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客户</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532" name="Rectangle 38"/>
          <p:cNvSpPr>
            <a:spLocks noChangeArrowheads="1"/>
          </p:cNvSpPr>
          <p:nvPr/>
        </p:nvSpPr>
        <p:spPr bwMode="auto">
          <a:xfrm>
            <a:off x="7105525" y="647700"/>
            <a:ext cx="880050"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服务器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533" name="Rectangle 39"/>
          <p:cNvSpPr>
            <a:spLocks noChangeArrowheads="1"/>
          </p:cNvSpPr>
          <p:nvPr/>
        </p:nvSpPr>
        <p:spPr bwMode="auto">
          <a:xfrm rot="-628888">
            <a:off x="4673949" y="3629484"/>
            <a:ext cx="1215077" cy="397545"/>
          </a:xfrm>
          <a:prstGeom prst="rect"/>
          <a:solidFill>
            <a:srgbClr val="CCECFF"/>
          </a:solidFill>
          <a:ln w="38100" cmpd="dbl" algn="ctr">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dirty="0"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dirty="0"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534" name="Text Box 41"/>
          <p:cNvSpPr txBox="1">
            <a:spLocks noChangeArrowheads="1"/>
          </p:cNvSpPr>
          <p:nvPr/>
        </p:nvSpPr>
        <p:spPr bwMode="auto">
          <a:xfrm>
            <a:off x="1136576" y="5786438"/>
            <a:ext cx="8412480" cy="929640"/>
          </a:xfrm>
          <a:prstGeom prst="rect"/>
          <a:solidFill>
            <a:srgbClr val="FFFF99"/>
          </a:solidFill>
          <a:ln w="9525">
            <a:solidFill>
              <a:srgbClr val="3333CC"/>
            </a:solidFill>
            <a:miter lim="800000"/>
          </a:ln>
          <a:effectLst>
            <a:outerShdw algn="ctr" dir="2700000" dist="35921" rotWithShape="0">
              <a:srgbClr val="1C1C1C"/>
            </a:outerShdw>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Char char="•"/>
            </a:pP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t>
            </a: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在确认报文段中 </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ACK = 1</a:t>
            </a: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，确认号 </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ack </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sym typeface="Symbol" panose="05050102010706020507" pitchFamily="18" charset="2"/>
              </a:rPr>
              <a:t></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w </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sym typeface="Symbol" panose="05050102010706020507" pitchFamily="18" charset="2"/>
              </a:rPr>
              <a:t></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1</a:t>
            </a: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a:t>
            </a:r>
            <a:endPar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a:p>
            <a:pPr algn="l" defTabSz="914400" eaLnBrk="1" fontAlgn="auto" hangingPunct="1" indent="0" latinLnBrk="0" lvl="0" marL="0" marR="0">
              <a:lnSpc>
                <a:spcPct val="100000"/>
              </a:lnSpc>
              <a:spcBef>
                <a:spcPts val="0"/>
              </a:spcBef>
              <a:spcAft>
                <a:spcPts val="0"/>
              </a:spcAft>
              <a:buClrTx/>
              <a:buSzTx/>
              <a:buFontTx/>
              <a:buNone/>
            </a:pP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自己的序号 </a:t>
            </a:r>
            <a:r>
              <a:rPr altLang="zh-CN" baseline="0" b="1" cap="none" sz="2800" i="0" kern="0" kumimoji="0" lang="en-US"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seq = u + 1</a:t>
            </a:r>
            <a:r>
              <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rPr>
              <a:t>。 </a:t>
            </a:r>
            <a:endParaRPr altLang="en-US" baseline="0" b="1" cap="none" sz="2800" i="0" kern="0" kumimoji="0" lang="zh-CN" noProof="0" normalizeH="0" spc="0" strike="noStrike" u="none">
              <a:ln>
                <a:noFill/>
              </a:ln>
              <a:solidFill>
                <a:srgbClr val="000099"/>
              </a:solidFill>
              <a:effectLst/>
              <a:uLnTx/>
              <a:uFillTx/>
              <a:latin typeface="Arial" panose="020B0604020202020204" pitchFamily="34" charset="0"/>
              <a:ea typeface="黑体" panose="02010609060101010101" pitchFamily="2" charset="-122"/>
            </a:endParaRPr>
          </a:p>
        </p:txBody>
      </p:sp>
      <p:sp>
        <p:nvSpPr>
          <p:cNvPr id="1053535" name="Rectangle 42"/>
          <p:cNvSpPr>
            <a:spLocks noChangeArrowheads="1"/>
          </p:cNvSpPr>
          <p:nvPr/>
        </p:nvSpPr>
        <p:spPr bwMode="auto">
          <a:xfrm rot="610931">
            <a:off x="3390184" y="5002395"/>
            <a:ext cx="4029075" cy="35560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ACK = 1, </a:t>
            </a:r>
            <a:r>
              <a:rPr altLang="zh-CN" baseline="0" b="1" cap="none" dirty="0" sz="18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 = u + 1, </a:t>
            </a:r>
            <a:r>
              <a:rPr altLang="zh-CN" baseline="0" b="1" cap="none" dirty="0" sz="1800" i="0" kern="0" kumimoji="0" lang="en-US" noProof="0" normalizeH="0" spc="0" err="1" strike="noStrike" u="none">
                <a:ln>
                  <a:noFill/>
                </a:ln>
                <a:solidFill>
                  <a:srgbClr val="3333CC"/>
                </a:solidFill>
                <a:effectLst/>
                <a:uLnTx/>
                <a:uFillTx/>
                <a:latin typeface="+mn-lt"/>
                <a:ea typeface="黑体" panose="02010609060101010101" pitchFamily="2" charset="-122"/>
              </a:rPr>
              <a:t>ack</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 = w </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endParaRPr>
          </a:p>
        </p:txBody>
      </p:sp>
      <p:sp>
        <p:nvSpPr>
          <p:cNvPr id="1053536" name="Line 43"/>
          <p:cNvSpPr>
            <a:spLocks noChangeShapeType="1"/>
          </p:cNvSpPr>
          <p:nvPr/>
        </p:nvSpPr>
        <p:spPr bwMode="auto">
          <a:xfrm>
            <a:off x="2933575" y="4933339"/>
            <a:ext cx="4133850" cy="769937"/>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37" name="Text Box 30"/>
          <p:cNvSpPr txBox="1">
            <a:spLocks noChangeArrowheads="1"/>
          </p:cNvSpPr>
          <p:nvPr/>
        </p:nvSpPr>
        <p:spPr bwMode="auto">
          <a:xfrm>
            <a:off x="1132656" y="34925"/>
            <a:ext cx="7924800" cy="624840"/>
          </a:xfrm>
          <a:prstGeom prst="rect"/>
          <a:solidFill>
            <a:srgbClr val="FFFF99"/>
          </a:solidFill>
          <a:ln w="9525">
            <a:solidFill>
              <a:srgbClr val="3333CC"/>
            </a:solidFill>
            <a:miter lim="800000"/>
          </a:ln>
          <a:effectLst>
            <a:outerShdw algn="ctr" dir="2700000" dist="35921" rotWithShape="0">
              <a:srgbClr val="1C1C1C"/>
            </a:outerShdw>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defTabSz="914400" eaLnBrk="1" fontAlgn="auto" hangingPunct="1" indent="0" latinLnBrk="0" lvl="0" marL="0" marR="0">
              <a:lnSpc>
                <a:spcPct val="100000"/>
              </a:lnSpc>
              <a:spcBef>
                <a:spcPts val="0"/>
              </a:spcBef>
              <a:spcAft>
                <a:spcPts val="0"/>
              </a:spcAft>
              <a:buClrTx/>
              <a:buSzTx/>
              <a:buFontTx/>
              <a:buNone/>
            </a:pPr>
            <a:r>
              <a:rPr altLang="zh-CN" baseline="0" b="1" cap="none" dirty="0" sz="3600" i="0" kern="0" kumimoji="0" lang="en-US" noProof="0" normalizeH="0" spc="0" strike="noStrike" u="none">
                <a:ln>
                  <a:noFill/>
                </a:ln>
                <a:solidFill>
                  <a:srgbClr val="333399"/>
                </a:solidFill>
                <a:effectLst/>
                <a:uLnTx/>
                <a:uFillTx/>
                <a:latin typeface="Arial" panose="020B0604020202020204" pitchFamily="34" charset="0"/>
                <a:ea typeface="黑体" panose="02010609060101010101" pitchFamily="2" charset="-122"/>
              </a:rPr>
              <a:t>TCP </a:t>
            </a:r>
            <a:r>
              <a:rPr altLang="en-US" baseline="0" b="1" cap="none" dirty="0" sz="3600" i="0" kern="0" kumimoji="0" lang="zh-CN" noProof="0" normalizeH="0" spc="0" strike="noStrike" u="none">
                <a:ln>
                  <a:noFill/>
                </a:ln>
                <a:solidFill>
                  <a:srgbClr val="333399"/>
                </a:solidFill>
                <a:effectLst/>
                <a:uLnTx/>
                <a:uFillTx/>
                <a:latin typeface="Arial" panose="020B0604020202020204" pitchFamily="34" charset="0"/>
                <a:ea typeface="黑体" panose="02010609060101010101" pitchFamily="2" charset="-122"/>
              </a:rPr>
              <a:t>的连接释放：</a:t>
            </a:r>
            <a:r>
              <a:rPr altLang="en-US" baseline="0" b="1" cap="none" dirty="0" sz="3600" i="0" kern="0" kumimoji="0" lang="zh-CN" noProof="0" normalizeH="0" spc="0" strike="noStrike" u="none" smtClean="0">
                <a:ln>
                  <a:noFill/>
                </a:ln>
                <a:solidFill>
                  <a:srgbClr val="333399"/>
                </a:solidFill>
                <a:effectLst/>
                <a:uLnTx/>
                <a:uFillTx/>
                <a:latin typeface="Arial" panose="020B0604020202020204" pitchFamily="34" charset="0"/>
                <a:ea typeface="黑体" panose="02010609060101010101" pitchFamily="2" charset="-122"/>
              </a:rPr>
              <a:t>采用</a:t>
            </a:r>
            <a:r>
              <a:rPr altLang="zh-CN" dirty="0" sz="3600" kern="0" kumimoji="0" lang="zh-CN">
                <a:solidFill>
                  <a:srgbClr val="FF0000"/>
                </a:solidFill>
                <a:latin typeface="Arial" panose="020B0604020202020204" pitchFamily="34" charset="0"/>
                <a:ea typeface="黑体" panose="02010609060101010101" pitchFamily="2" charset="-122"/>
              </a:rPr>
              <a:t>四报文握手</a:t>
            </a:r>
            <a:endParaRPr altLang="en-US" dirty="0" sz="3600" kern="0" kumimoji="0" lang="zh-CN">
              <a:solidFill>
                <a:srgbClr val="FF0000"/>
              </a:solidFill>
              <a:latin typeface="Arial" panose="020B0604020202020204" pitchFamily="34" charset="0"/>
              <a:ea typeface="黑体" panose="02010609060101010101" pitchFamily="2" charset="-122"/>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759" name=""/>
        <p:cNvGrpSpPr/>
        <p:nvPr/>
      </p:nvGrpSpPr>
      <p:grpSpPr>
        <a:xfrm>
          <a:off x="0" y="0"/>
          <a:ext cx="0" cy="0"/>
          <a:chOff x="0" y="0"/>
          <a:chExt cx="0" cy="0"/>
        </a:xfrm>
      </p:grpSpPr>
      <p:grpSp>
        <p:nvGrpSpPr>
          <p:cNvPr id="760" name="Group 2"/>
          <p:cNvGrpSpPr/>
          <p:nvPr/>
        </p:nvGrpSpPr>
        <p:grpSpPr bwMode="auto">
          <a:xfrm>
            <a:off x="1833885" y="6213475"/>
            <a:ext cx="1012825" cy="528638"/>
            <a:chOff x="975" y="3914"/>
            <a:chExt cx="638" cy="333"/>
          </a:xfrm>
        </p:grpSpPr>
        <p:sp>
          <p:nvSpPr>
            <p:cNvPr id="1053538" name="Rectangle 3"/>
            <p:cNvSpPr>
              <a:spLocks noChangeArrowheads="1"/>
            </p:cNvSpPr>
            <p:nvPr/>
          </p:nvSpPr>
          <p:spPr bwMode="auto">
            <a:xfrm>
              <a:off x="1012" y="3914"/>
              <a:ext cx="601" cy="333"/>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39" name="Text Box 4"/>
            <p:cNvSpPr txBox="1">
              <a:spLocks noChangeArrowheads="1"/>
            </p:cNvSpPr>
            <p:nvPr/>
          </p:nvSpPr>
          <p:spPr bwMode="auto">
            <a:xfrm>
              <a:off x="975" y="3967"/>
              <a:ext cx="612" cy="212"/>
            </a:xfrm>
            <a:prstGeom prst="rect"/>
            <a:noFill/>
            <a:ln>
              <a:noFill/>
            </a:ln>
            <a:effectLst/>
          </p:spPr>
          <p:txBody>
            <a:bodyPr anchor="ctr" wrap="none"/>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0" fontAlgn="auto" hangingPunct="0" indent="0" latinLnBrk="0" lvl="0" marL="0" marR="0">
                <a:lnSpc>
                  <a:spcPct val="100000"/>
                </a:lnSpc>
                <a:spcBef>
                  <a:spcPts val="0"/>
                </a:spcBef>
                <a:spcAft>
                  <a:spcPts val="0"/>
                </a:spcAft>
                <a:buClrTx/>
                <a:buSzTx/>
                <a:buFontTx/>
                <a:buNone/>
              </a:pPr>
              <a:r>
                <a:rPr altLang="zh-CN" baseline="0" cap="none" sz="1800" i="0" kern="0" kumimoji="1" lang="en-US" noProof="0" normalizeH="0" spc="0" strike="noStrike" u="none">
                  <a:ln>
                    <a:noFill/>
                  </a:ln>
                  <a:solidFill>
                    <a:srgbClr val="FFFF99"/>
                  </a:solidFill>
                  <a:effectLst/>
                  <a:uLnTx/>
                  <a:uFillTx/>
                  <a:latin typeface="+mn-lt"/>
                  <a:ea typeface="黑体" panose="02010609060101010101" pitchFamily="2" charset="-122"/>
                </a:rPr>
                <a:t>CLOSED</a:t>
              </a:r>
              <a:endParaRPr altLang="zh-CN" baseline="0" cap="none" sz="1800" i="0" kern="0" kumimoji="1" lang="en-US" noProof="0" normalizeH="0" spc="0" strike="noStrike" u="none">
                <a:ln>
                  <a:noFill/>
                </a:ln>
                <a:solidFill>
                  <a:srgbClr val="FFFF99"/>
                </a:solidFill>
                <a:effectLst/>
                <a:uLnTx/>
                <a:uFillTx/>
                <a:latin typeface="+mn-lt"/>
                <a:ea typeface="黑体" panose="02010609060101010101" pitchFamily="2" charset="-122"/>
              </a:endParaRPr>
            </a:p>
          </p:txBody>
        </p:sp>
      </p:grpSp>
      <p:sp>
        <p:nvSpPr>
          <p:cNvPr id="1053540" name="AutoShape 5"/>
          <p:cNvSpPr>
            <a:spLocks noChangeArrowheads="1"/>
          </p:cNvSpPr>
          <p:nvPr/>
        </p:nvSpPr>
        <p:spPr bwMode="auto">
          <a:xfrm rot="-651552">
            <a:off x="4072260" y="3895725"/>
            <a:ext cx="676275" cy="236538"/>
          </a:xfrm>
          <a:prstGeom prst="leftArrow">
            <a:avLst>
              <a:gd name="adj1" fmla="val 53620"/>
              <a:gd name="adj2" fmla="val 119816"/>
            </a:avLst>
          </a:prstGeom>
          <a:solidFill>
            <a:srgbClr val="FF0000"/>
          </a:solidFill>
          <a:ln w="12700" algn="ctr">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41" name="AutoShape 6"/>
          <p:cNvSpPr>
            <a:spLocks noChangeArrowheads="1"/>
          </p:cNvSpPr>
          <p:nvPr/>
        </p:nvSpPr>
        <p:spPr bwMode="auto">
          <a:xfrm>
            <a:off x="3781747" y="1863725"/>
            <a:ext cx="2384425" cy="252413"/>
          </a:xfrm>
          <a:prstGeom prst="leftRightArrow">
            <a:avLst>
              <a:gd name="adj1" fmla="val 55880"/>
              <a:gd name="adj2" fmla="val 108285"/>
            </a:avLst>
          </a:prstGeom>
          <a:solidFill>
            <a:srgbClr val="FF0000"/>
          </a:solidFill>
          <a:ln w="12700" algn="ctr">
            <a:solidFill>
              <a:srgbClr val="FF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42" name="Rectangle 7"/>
          <p:cNvSpPr>
            <a:spLocks noChangeArrowheads="1"/>
          </p:cNvSpPr>
          <p:nvPr/>
        </p:nvSpPr>
        <p:spPr bwMode="auto">
          <a:xfrm rot="610931">
            <a:off x="3304906" y="5002395"/>
            <a:ext cx="4029076" cy="35560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ACK = 1, </a:t>
            </a:r>
            <a:r>
              <a:rPr altLang="zh-CN" baseline="0" b="1" cap="none" dirty="0" sz="1800" i="0" kern="0" kumimoji="0" lang="en-US" noProof="0" normalizeH="0" spc="0" err="1" strike="noStrike" u="none">
                <a:ln>
                  <a:noFill/>
                </a:ln>
                <a:solidFill>
                  <a:srgbClr val="3333CC"/>
                </a:solidFill>
                <a:effectLst/>
                <a:uLnTx/>
                <a:uFillTx/>
                <a:latin typeface="+mn-lt"/>
                <a:ea typeface="黑体" panose="02010609060101010101" pitchFamily="2" charset="-122"/>
              </a:rPr>
              <a:t>seq</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 = u + 1, </a:t>
            </a:r>
            <a:r>
              <a:rPr altLang="zh-CN" baseline="0" b="1" cap="none" dirty="0" sz="1800" i="0" kern="0" kumimoji="0" lang="en-US" noProof="0" normalizeH="0" spc="0" err="1" strike="noStrike" u="none">
                <a:ln>
                  <a:noFill/>
                </a:ln>
                <a:solidFill>
                  <a:srgbClr val="3333CC"/>
                </a:solidFill>
                <a:effectLst/>
                <a:uLnTx/>
                <a:uFillTx/>
                <a:latin typeface="+mn-lt"/>
                <a:ea typeface="黑体" panose="02010609060101010101" pitchFamily="2" charset="-122"/>
              </a:rPr>
              <a:t>ack</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rPr>
              <a:t> = w </a:t>
            </a:r>
            <a:r>
              <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dirty="0"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endParaRPr>
          </a:p>
        </p:txBody>
      </p:sp>
      <p:grpSp>
        <p:nvGrpSpPr>
          <p:cNvPr id="761" name="Group 8"/>
          <p:cNvGrpSpPr/>
          <p:nvPr/>
        </p:nvGrpSpPr>
        <p:grpSpPr bwMode="auto">
          <a:xfrm>
            <a:off x="2848297" y="2355850"/>
            <a:ext cx="4133850" cy="768350"/>
            <a:chOff x="1614" y="1484"/>
            <a:chExt cx="2604" cy="484"/>
          </a:xfrm>
        </p:grpSpPr>
        <p:sp>
          <p:nvSpPr>
            <p:cNvPr id="1053543" name="Rectangle 9"/>
            <p:cNvSpPr>
              <a:spLocks noChangeArrowheads="1"/>
            </p:cNvSpPr>
            <p:nvPr/>
          </p:nvSpPr>
          <p:spPr bwMode="auto">
            <a:xfrm rot="597975">
              <a:off x="2449" y="1521"/>
              <a:ext cx="1323" cy="249"/>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rPr>
                <a:t>FIN = 1, seq = u</a:t>
              </a:r>
              <a:endParaRPr altLang="zh-CN" baseline="0" b="1" cap="none" sz="20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44" name="Line 10"/>
            <p:cNvSpPr>
              <a:spLocks noChangeShapeType="1"/>
            </p:cNvSpPr>
            <p:nvPr/>
          </p:nvSpPr>
          <p:spPr bwMode="auto">
            <a:xfrm>
              <a:off x="1614" y="1484"/>
              <a:ext cx="2604" cy="484"/>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grpSp>
        <p:nvGrpSpPr>
          <p:cNvPr id="762" name="Group 11"/>
          <p:cNvGrpSpPr/>
          <p:nvPr/>
        </p:nvGrpSpPr>
        <p:grpSpPr bwMode="auto">
          <a:xfrm>
            <a:off x="2862585" y="3167063"/>
            <a:ext cx="4133850" cy="769937"/>
            <a:chOff x="1623" y="1995"/>
            <a:chExt cx="2604" cy="485"/>
          </a:xfrm>
        </p:grpSpPr>
        <p:sp>
          <p:nvSpPr>
            <p:cNvPr id="1053545" name="Rectangle 12"/>
            <p:cNvSpPr>
              <a:spLocks noChangeArrowheads="1"/>
            </p:cNvSpPr>
            <p:nvPr/>
          </p:nvSpPr>
          <p:spPr bwMode="auto">
            <a:xfrm rot="20990024" flipH="1">
              <a:off x="1829" y="2024"/>
              <a:ext cx="2131" cy="224"/>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ACK = 1, seq = v, ack= u </a:t>
              </a: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46" name="Line 13"/>
            <p:cNvSpPr>
              <a:spLocks noChangeShapeType="1"/>
            </p:cNvSpPr>
            <p:nvPr/>
          </p:nvSpPr>
          <p:spPr bwMode="auto">
            <a:xfrm flipH="1">
              <a:off x="1623" y="1995"/>
              <a:ext cx="2604" cy="485"/>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547" name="Line 14"/>
          <p:cNvSpPr>
            <a:spLocks noChangeShapeType="1"/>
          </p:cNvSpPr>
          <p:nvPr/>
        </p:nvSpPr>
        <p:spPr bwMode="auto">
          <a:xfrm>
            <a:off x="2848297" y="4933339"/>
            <a:ext cx="4133850" cy="769937"/>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48" name="Line 15"/>
          <p:cNvSpPr>
            <a:spLocks noChangeShapeType="1"/>
          </p:cNvSpPr>
          <p:nvPr/>
        </p:nvSpPr>
        <p:spPr bwMode="auto">
          <a:xfrm flipH="1">
            <a:off x="2827660" y="4103688"/>
            <a:ext cx="4133850" cy="769937"/>
          </a:xfrm>
          <a:prstGeom prst="line"/>
          <a:noFill/>
          <a:ln w="38100">
            <a:solidFill>
              <a:srgbClr val="3333CC"/>
            </a:solidFill>
            <a:round/>
            <a:tailEnd type="triangle" w="med" len="lg"/>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49" name="Rectangle 16"/>
          <p:cNvSpPr>
            <a:spLocks noChangeArrowheads="1"/>
          </p:cNvSpPr>
          <p:nvPr/>
        </p:nvSpPr>
        <p:spPr bwMode="auto">
          <a:xfrm rot="20943314" flipH="1">
            <a:off x="2958310" y="4091781"/>
            <a:ext cx="4410075" cy="35560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FIN = 1, ACK = 1, seq = w, ack= u </a:t>
            </a: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sym typeface="Symbol" panose="05050102010706020507" pitchFamily="18" charset="2"/>
              </a:rPr>
              <a:t> 1</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50" name="Rectangle 17"/>
          <p:cNvSpPr>
            <a:spLocks noChangeArrowheads="1"/>
          </p:cNvSpPr>
          <p:nvPr/>
        </p:nvSpPr>
        <p:spPr bwMode="auto">
          <a:xfrm>
            <a:off x="1892622" y="1611313"/>
            <a:ext cx="954088" cy="67310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51" name="Rectangle 18"/>
          <p:cNvSpPr>
            <a:spLocks noChangeArrowheads="1"/>
          </p:cNvSpPr>
          <p:nvPr/>
        </p:nvSpPr>
        <p:spPr bwMode="auto">
          <a:xfrm>
            <a:off x="1892622" y="2368550"/>
            <a:ext cx="954088" cy="1554163"/>
          </a:xfrm>
          <a:prstGeom prst="rect"/>
          <a:solidFill>
            <a:srgbClr val="FFCCFF"/>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52" name="Rectangle 19"/>
          <p:cNvSpPr>
            <a:spLocks noChangeArrowheads="1"/>
          </p:cNvSpPr>
          <p:nvPr/>
        </p:nvSpPr>
        <p:spPr bwMode="auto">
          <a:xfrm>
            <a:off x="6978972" y="1611313"/>
            <a:ext cx="955675" cy="1479550"/>
          </a:xfrm>
          <a:prstGeom prst="rect"/>
          <a:solidFill>
            <a:srgbClr val="CC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63" name="Group 20"/>
          <p:cNvGrpSpPr/>
          <p:nvPr/>
        </p:nvGrpSpPr>
        <p:grpSpPr bwMode="auto">
          <a:xfrm>
            <a:off x="1794197" y="1528763"/>
            <a:ext cx="6278563" cy="82550"/>
            <a:chOff x="1020" y="481"/>
            <a:chExt cx="4037" cy="46"/>
          </a:xfrm>
        </p:grpSpPr>
        <p:sp>
          <p:nvSpPr>
            <p:cNvPr id="1053553" name="Line 21"/>
            <p:cNvSpPr>
              <a:spLocks noChangeShapeType="1"/>
            </p:cNvSpPr>
            <p:nvPr/>
          </p:nvSpPr>
          <p:spPr bwMode="auto">
            <a:xfrm>
              <a:off x="1020" y="527"/>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54" name="Line 22"/>
            <p:cNvSpPr>
              <a:spLocks noChangeShapeType="1"/>
            </p:cNvSpPr>
            <p:nvPr/>
          </p:nvSpPr>
          <p:spPr bwMode="auto">
            <a:xfrm>
              <a:off x="1020" y="481"/>
              <a:ext cx="4037" cy="0"/>
            </a:xfrm>
            <a:prstGeom prst="line"/>
            <a:noFill/>
            <a:ln w="12700">
              <a:solidFill>
                <a:srgbClr val="3333CC"/>
              </a:solidFill>
              <a:prstDash val="dash"/>
              <a:round/>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sp>
        <p:nvSpPr>
          <p:cNvPr id="1053555" name="Rectangle 23"/>
          <p:cNvSpPr>
            <a:spLocks noChangeArrowheads="1"/>
          </p:cNvSpPr>
          <p:nvPr/>
        </p:nvSpPr>
        <p:spPr bwMode="auto">
          <a:xfrm>
            <a:off x="1865635" y="2703513"/>
            <a:ext cx="892176" cy="622301"/>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FIN-</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WAIT-1</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56" name="Rectangle 24"/>
          <p:cNvSpPr>
            <a:spLocks noChangeArrowheads="1"/>
          </p:cNvSpPr>
          <p:nvPr/>
        </p:nvSpPr>
        <p:spPr bwMode="auto">
          <a:xfrm>
            <a:off x="6978972" y="3178175"/>
            <a:ext cx="955675" cy="877888"/>
          </a:xfrm>
          <a:prstGeom prst="rect"/>
          <a:solidFill>
            <a:srgbClr val="FF66FF"/>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57" name="Rectangle 25"/>
          <p:cNvSpPr>
            <a:spLocks noChangeArrowheads="1"/>
          </p:cNvSpPr>
          <p:nvPr/>
        </p:nvSpPr>
        <p:spPr bwMode="auto">
          <a:xfrm>
            <a:off x="6920235" y="3290888"/>
            <a:ext cx="892177" cy="622300"/>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CLOSE-</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WAIT</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58" name="Rectangle 26"/>
          <p:cNvSpPr>
            <a:spLocks noChangeArrowheads="1"/>
          </p:cNvSpPr>
          <p:nvPr/>
        </p:nvSpPr>
        <p:spPr bwMode="auto">
          <a:xfrm>
            <a:off x="1892622" y="3995738"/>
            <a:ext cx="954088" cy="871537"/>
          </a:xfrm>
          <a:prstGeom prst="rect"/>
          <a:solidFill>
            <a:srgbClr val="CCCC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59" name="Rectangle 27"/>
          <p:cNvSpPr>
            <a:spLocks noChangeArrowheads="1"/>
          </p:cNvSpPr>
          <p:nvPr/>
        </p:nvSpPr>
        <p:spPr bwMode="auto">
          <a:xfrm>
            <a:off x="1865635" y="4049713"/>
            <a:ext cx="892176" cy="622300"/>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FIN-</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WAIT-2</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60" name="Rectangle 28"/>
          <p:cNvSpPr>
            <a:spLocks noChangeArrowheads="1"/>
          </p:cNvSpPr>
          <p:nvPr/>
        </p:nvSpPr>
        <p:spPr bwMode="auto">
          <a:xfrm>
            <a:off x="6978972" y="4135438"/>
            <a:ext cx="955675" cy="1482725"/>
          </a:xfrm>
          <a:prstGeom prst="rect"/>
          <a:solidFill>
            <a:srgbClr val="00FFFF"/>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61" name="Rectangle 29"/>
          <p:cNvSpPr>
            <a:spLocks noChangeArrowheads="1"/>
          </p:cNvSpPr>
          <p:nvPr/>
        </p:nvSpPr>
        <p:spPr bwMode="auto">
          <a:xfrm>
            <a:off x="7007547" y="4556125"/>
            <a:ext cx="790576" cy="622300"/>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LAST-</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ACK</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grpSp>
        <p:nvGrpSpPr>
          <p:cNvPr id="764" name="Group 30"/>
          <p:cNvGrpSpPr/>
          <p:nvPr/>
        </p:nvGrpSpPr>
        <p:grpSpPr bwMode="auto">
          <a:xfrm>
            <a:off x="681360" y="4921068"/>
            <a:ext cx="2165350" cy="1268412"/>
            <a:chOff x="249" y="3081"/>
            <a:chExt cx="1364" cy="799"/>
          </a:xfrm>
        </p:grpSpPr>
        <p:sp>
          <p:nvSpPr>
            <p:cNvPr id="1053562" name="Rectangle 31"/>
            <p:cNvSpPr>
              <a:spLocks noChangeArrowheads="1"/>
            </p:cNvSpPr>
            <p:nvPr/>
          </p:nvSpPr>
          <p:spPr bwMode="auto">
            <a:xfrm>
              <a:off x="249" y="3081"/>
              <a:ext cx="763" cy="225"/>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等待 </a:t>
              </a: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2MSL</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63" name="Rectangle 32"/>
            <p:cNvSpPr>
              <a:spLocks noChangeArrowheads="1"/>
            </p:cNvSpPr>
            <p:nvPr/>
          </p:nvSpPr>
          <p:spPr bwMode="auto">
            <a:xfrm>
              <a:off x="1012" y="3097"/>
              <a:ext cx="601" cy="779"/>
            </a:xfrm>
            <a:prstGeom prst="rect"/>
            <a:solidFill>
              <a:srgbClr val="FFFF99"/>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64" name="Rectangle 33"/>
            <p:cNvSpPr>
              <a:spLocks noChangeArrowheads="1"/>
            </p:cNvSpPr>
            <p:nvPr/>
          </p:nvSpPr>
          <p:spPr bwMode="auto">
            <a:xfrm>
              <a:off x="1039" y="3292"/>
              <a:ext cx="475" cy="393"/>
            </a:xfrm>
            <a:prstGeom prst="rect"/>
            <a:noFill/>
            <a:ln>
              <a:noFill/>
            </a:ln>
            <a:effectLst/>
          </p:spPr>
          <p:txBody>
            <a:bodyPr bIns="44450" lIns="90488" rIns="90488" tIns="44450" wrap="none">
              <a:spAutoFit/>
            </a:bodyPr>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TIME-</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WAIT</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65" name="Freeform 34"/>
            <p:cNvSpPr/>
            <p:nvPr/>
          </p:nvSpPr>
          <p:spPr bwMode="auto">
            <a:xfrm>
              <a:off x="255" y="3081"/>
              <a:ext cx="74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66" name="Text Box 35"/>
            <p:cNvSpPr txBox="1">
              <a:spLocks noChangeArrowheads="1"/>
            </p:cNvSpPr>
            <p:nvPr/>
          </p:nvSpPr>
          <p:spPr bwMode="auto">
            <a:xfrm>
              <a:off x="476" y="3208"/>
              <a:ext cx="372" cy="378"/>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cap="none" sz="3600" i="0" kern="0" kumimoji="0" lang="en-US" noProof="0" normalizeH="0" spc="0" strike="noStrike" u="none">
                  <a:ln>
                    <a:noFill/>
                  </a:ln>
                  <a:solidFill>
                    <a:srgbClr val="3333CC"/>
                  </a:solidFill>
                  <a:effectLst/>
                  <a:uLnTx/>
                  <a:uFillTx/>
                  <a:latin typeface="+mn-lt"/>
                  <a:ea typeface="黑体" panose="02010609060101010101" pitchFamily="2" charset="-122"/>
                  <a:sym typeface="Wingdings" panose="05000000000000000000" pitchFamily="2" charset="2"/>
                </a:rPr>
                <a:t></a:t>
              </a:r>
              <a:endParaRPr altLang="zh-CN" baseline="0" cap="none" sz="3600" i="0" kern="0" kumimoji="0" lang="en-US" noProof="0" normalizeH="0" spc="0" strike="noStrike" u="none">
                <a:ln>
                  <a:noFill/>
                </a:ln>
                <a:solidFill>
                  <a:srgbClr val="3333CC"/>
                </a:solidFill>
                <a:effectLst/>
                <a:uLnTx/>
                <a:uFillTx/>
                <a:latin typeface="+mn-lt"/>
                <a:ea typeface="黑体" panose="02010609060101010101" pitchFamily="2" charset="-122"/>
                <a:sym typeface="Wingdings" panose="05000000000000000000" pitchFamily="2" charset="2"/>
              </a:endParaRPr>
            </a:p>
          </p:txBody>
        </p:sp>
      </p:grpSp>
      <p:sp>
        <p:nvSpPr>
          <p:cNvPr id="1053567" name="Rectangle 36"/>
          <p:cNvSpPr>
            <a:spLocks noChangeArrowheads="1"/>
          </p:cNvSpPr>
          <p:nvPr/>
        </p:nvSpPr>
        <p:spPr bwMode="auto">
          <a:xfrm>
            <a:off x="6978972" y="5708650"/>
            <a:ext cx="955675" cy="528638"/>
          </a:xfrm>
          <a:prstGeom prst="rect"/>
          <a:solidFill>
            <a:srgbClr val="663300"/>
          </a:solidFill>
          <a:ln>
            <a:noFill/>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grpSp>
        <p:nvGrpSpPr>
          <p:cNvPr id="765" name="Group 37"/>
          <p:cNvGrpSpPr/>
          <p:nvPr/>
        </p:nvGrpSpPr>
        <p:grpSpPr bwMode="auto">
          <a:xfrm>
            <a:off x="784547" y="1257300"/>
            <a:ext cx="1403350" cy="1082675"/>
            <a:chOff x="314" y="792"/>
            <a:chExt cx="884" cy="682"/>
          </a:xfrm>
        </p:grpSpPr>
        <p:sp>
          <p:nvSpPr>
            <p:cNvPr id="1053568" name="Freeform 38"/>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69" name="Rectangle 39"/>
            <p:cNvSpPr>
              <a:spLocks noChangeArrowheads="1"/>
            </p:cNvSpPr>
            <p:nvPr/>
          </p:nvSpPr>
          <p:spPr bwMode="auto">
            <a:xfrm>
              <a:off x="314" y="1227"/>
              <a:ext cx="701" cy="23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主动关闭</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570" name="Freeform 40"/>
          <p:cNvSpPr/>
          <p:nvPr/>
        </p:nvSpPr>
        <p:spPr bwMode="auto">
          <a:xfrm>
            <a:off x="7698110" y="1190625"/>
            <a:ext cx="1408112"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71" name="Rectangle 41"/>
          <p:cNvSpPr>
            <a:spLocks noChangeArrowheads="1"/>
          </p:cNvSpPr>
          <p:nvPr/>
        </p:nvSpPr>
        <p:spPr bwMode="auto">
          <a:xfrm>
            <a:off x="7993385" y="3660775"/>
            <a:ext cx="1112485"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被动关闭</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572" name="Rectangle 42"/>
          <p:cNvSpPr>
            <a:spLocks noChangeArrowheads="1"/>
          </p:cNvSpPr>
          <p:nvPr/>
        </p:nvSpPr>
        <p:spPr bwMode="auto">
          <a:xfrm>
            <a:off x="4416747" y="1778000"/>
            <a:ext cx="1215077" cy="397545"/>
          </a:xfrm>
          <a:prstGeom prst="rect"/>
          <a:solidFill>
            <a:srgbClr val="CCECFF"/>
          </a:solidFill>
          <a:ln w="38100" cmpd="dbl" algn="ctr">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nvGrpSpPr>
          <p:cNvPr id="766" name="Group 43"/>
          <p:cNvGrpSpPr/>
          <p:nvPr/>
        </p:nvGrpSpPr>
        <p:grpSpPr bwMode="auto">
          <a:xfrm>
            <a:off x="7739385" y="1376363"/>
            <a:ext cx="1198562" cy="1789112"/>
            <a:chOff x="4695" y="867"/>
            <a:chExt cx="755" cy="1127"/>
          </a:xfrm>
        </p:grpSpPr>
        <p:sp>
          <p:nvSpPr>
            <p:cNvPr id="1053573" name="Freeform 44"/>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p:spPr>
          <p:txBody>
            <a:bodyPr/>
            <a:p>
              <a:pPr defTabSz="914400" eaLnBrk="1" fontAlgn="auto" hangingPunct="1" indent="0" latinLnBrk="0" lvl="0" marL="0" marR="0">
                <a:lnSpc>
                  <a:spcPct val="100000"/>
                </a:lnSpc>
                <a:spcBef>
                  <a:spcPts val="0"/>
                </a:spcBef>
                <a:spcAft>
                  <a:spcPts val="0"/>
                </a:spcAft>
                <a:buClrTx/>
                <a:buSzTx/>
                <a:buFontTx/>
                <a:buNone/>
              </a:pPr>
              <a:endParaRPr altLang="en-US" baseline="0" b="1" cap="none" sz="1800" i="0" kern="0" kumimoji="0" lang="zh-CN" noProof="0" normalizeH="0" spc="0" strike="noStrike" u="none">
                <a:ln>
                  <a:noFill/>
                </a:ln>
                <a:solidFill>
                  <a:sysClr lastClr="000000" val="windowText"/>
                </a:solidFill>
                <a:effectLst/>
                <a:uLnTx/>
                <a:uFillTx/>
                <a:latin typeface="+mn-lt"/>
                <a:ea typeface="黑体" panose="02010609060101010101" pitchFamily="2" charset="-122"/>
              </a:endParaRPr>
            </a:p>
          </p:txBody>
        </p:sp>
        <p:sp>
          <p:nvSpPr>
            <p:cNvPr id="1053574" name="Rectangle 45"/>
            <p:cNvSpPr>
              <a:spLocks noChangeArrowheads="1"/>
            </p:cNvSpPr>
            <p:nvPr/>
          </p:nvSpPr>
          <p:spPr bwMode="auto">
            <a:xfrm>
              <a:off x="5047" y="1120"/>
              <a:ext cx="403" cy="56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通知</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应用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进程</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grpSp>
      <p:sp>
        <p:nvSpPr>
          <p:cNvPr id="1053575" name="Rectangle 46"/>
          <p:cNvSpPr>
            <a:spLocks noChangeArrowheads="1"/>
          </p:cNvSpPr>
          <p:nvPr/>
        </p:nvSpPr>
        <p:spPr bwMode="auto">
          <a:xfrm>
            <a:off x="1873572" y="1622425"/>
            <a:ext cx="917577" cy="62230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76" name="Rectangle 47"/>
          <p:cNvSpPr>
            <a:spLocks noChangeArrowheads="1"/>
          </p:cNvSpPr>
          <p:nvPr/>
        </p:nvSpPr>
        <p:spPr bwMode="auto">
          <a:xfrm>
            <a:off x="6959922" y="2058988"/>
            <a:ext cx="917576" cy="62230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ESTAB-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LISHED</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pic>
        <p:nvPicPr>
          <p:cNvPr id="2097186" name="Picture 48"/>
          <p:cNvPicPr>
            <a:picLocks noChangeArrowheads="1"/>
          </p:cNvPicPr>
          <p:nvPr/>
        </p:nvPicPr>
        <p:blipFill>
          <a:blip xmlns:r="http://schemas.openxmlformats.org/officeDocument/2006/relationships" r:embed="rId1" cstate="print"/>
          <a:srcRect/>
          <a:stretch>
            <a:fillRect/>
          </a:stretch>
        </p:blipFill>
        <p:spPr bwMode="auto">
          <a:xfrm>
            <a:off x="2118047" y="969963"/>
            <a:ext cx="504825" cy="496887"/>
          </a:xfrm>
          <a:prstGeom prst="rect"/>
          <a:noFill/>
          <a:ln>
            <a:noFill/>
          </a:ln>
          <a:effectLst/>
        </p:spPr>
      </p:pic>
      <p:pic>
        <p:nvPicPr>
          <p:cNvPr id="2097187" name="Picture 49"/>
          <p:cNvPicPr>
            <a:picLocks noChangeArrowheads="1"/>
          </p:cNvPicPr>
          <p:nvPr/>
        </p:nvPicPr>
        <p:blipFill>
          <a:blip xmlns:r="http://schemas.openxmlformats.org/officeDocument/2006/relationships" r:embed="rId1" cstate="print"/>
          <a:srcRect/>
          <a:stretch>
            <a:fillRect/>
          </a:stretch>
        </p:blipFill>
        <p:spPr bwMode="auto">
          <a:xfrm>
            <a:off x="7204397" y="969963"/>
            <a:ext cx="504825" cy="496887"/>
          </a:xfrm>
          <a:prstGeom prst="rect"/>
          <a:noFill/>
          <a:ln>
            <a:noFill/>
          </a:ln>
          <a:effectLst/>
        </p:spPr>
      </p:pic>
      <p:sp>
        <p:nvSpPr>
          <p:cNvPr id="1053577" name="Rectangle 50"/>
          <p:cNvSpPr>
            <a:spLocks noChangeArrowheads="1"/>
          </p:cNvSpPr>
          <p:nvPr/>
        </p:nvSpPr>
        <p:spPr bwMode="auto">
          <a:xfrm>
            <a:off x="2508572" y="938213"/>
            <a:ext cx="307977" cy="35560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A</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78" name="Rectangle 51"/>
          <p:cNvSpPr>
            <a:spLocks noChangeArrowheads="1"/>
          </p:cNvSpPr>
          <p:nvPr/>
        </p:nvSpPr>
        <p:spPr bwMode="auto">
          <a:xfrm>
            <a:off x="7009135" y="938213"/>
            <a:ext cx="295276" cy="35560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rPr>
              <a:t>B</a:t>
            </a:r>
            <a:endParaRPr altLang="zh-CN" baseline="0" b="1" cap="none" sz="1800" i="0" kern="0" kumimoji="0" lang="en-US" noProof="0" normalizeH="0" spc="0" strike="noStrike" u="none">
              <a:ln>
                <a:noFill/>
              </a:ln>
              <a:solidFill>
                <a:srgbClr val="3333CC"/>
              </a:solidFill>
              <a:effectLst/>
              <a:uLnTx/>
              <a:uFillTx/>
              <a:latin typeface="+mn-lt"/>
              <a:ea typeface="黑体" panose="02010609060101010101" pitchFamily="2" charset="-122"/>
            </a:endParaRPr>
          </a:p>
        </p:txBody>
      </p:sp>
      <p:sp>
        <p:nvSpPr>
          <p:cNvPr id="1053579" name="Rectangle 52"/>
          <p:cNvSpPr>
            <a:spLocks noChangeArrowheads="1"/>
          </p:cNvSpPr>
          <p:nvPr/>
        </p:nvSpPr>
        <p:spPr bwMode="auto">
          <a:xfrm>
            <a:off x="2052960" y="647700"/>
            <a:ext cx="647614"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客户</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580" name="Rectangle 53"/>
          <p:cNvSpPr>
            <a:spLocks noChangeArrowheads="1"/>
          </p:cNvSpPr>
          <p:nvPr/>
        </p:nvSpPr>
        <p:spPr bwMode="auto">
          <a:xfrm>
            <a:off x="7020247" y="647700"/>
            <a:ext cx="880050" cy="366767"/>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rPr>
              <a:t>服务器</a:t>
            </a:r>
            <a:endParaRPr altLang="en-US" baseline="0" b="1" cap="none" sz="18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581" name="Rectangle 54"/>
          <p:cNvSpPr>
            <a:spLocks noChangeArrowheads="1"/>
          </p:cNvSpPr>
          <p:nvPr/>
        </p:nvSpPr>
        <p:spPr bwMode="auto">
          <a:xfrm rot="-628888">
            <a:off x="4588671" y="3629484"/>
            <a:ext cx="1215077" cy="397545"/>
          </a:xfrm>
          <a:prstGeom prst="rect"/>
          <a:solidFill>
            <a:srgbClr val="CCECFF"/>
          </a:solidFill>
          <a:ln w="38100" cmpd="dbl" algn="ctr">
            <a:solidFill>
              <a:srgbClr val="3333CC"/>
            </a:solidFill>
            <a:miter lim="800000"/>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rPr>
              <a:t>数据传送</a:t>
            </a:r>
            <a:endParaRPr altLang="en-US" baseline="0" b="1" cap="none" sz="2000" i="0" kern="0" kumimoji="0" lang="zh-CN" noProof="0" normalizeH="0" spc="0" strike="noStrike" u="none">
              <a:ln>
                <a:noFill/>
              </a:ln>
              <a:solidFill>
                <a:srgbClr val="3333CC"/>
              </a:solidFill>
              <a:effectLst/>
              <a:uLnTx/>
              <a:uFillTx/>
              <a:latin typeface="+mn-lt"/>
              <a:ea typeface="黑体" panose="02010609060101010101" pitchFamily="2" charset="-122"/>
            </a:endParaRPr>
          </a:p>
        </p:txBody>
      </p:sp>
      <p:sp>
        <p:nvSpPr>
          <p:cNvPr id="1053582" name="Text Box 55"/>
          <p:cNvSpPr txBox="1">
            <a:spLocks noChangeArrowheads="1"/>
          </p:cNvSpPr>
          <p:nvPr/>
        </p:nvSpPr>
        <p:spPr bwMode="auto">
          <a:xfrm>
            <a:off x="6931347" y="5803900"/>
            <a:ext cx="971550" cy="336550"/>
          </a:xfrm>
          <a:prstGeom prst="rect"/>
          <a:noFill/>
          <a:ln>
            <a:noFill/>
          </a:ln>
          <a:effectLst/>
        </p:spPr>
        <p:txBody>
          <a:bodyPr anchor="ctr" wrap="none"/>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a:r>
              <a:rPr altLang="zh-CN" sz="1800" lang="en-US">
                <a:solidFill>
                  <a:srgbClr val="FFFF99"/>
                </a:solidFill>
                <a:latin typeface="+mn-lt"/>
                <a:ea typeface="黑体" panose="02010609060101010101" pitchFamily="2" charset="-122"/>
              </a:rPr>
              <a:t>CLOSED</a:t>
            </a:r>
            <a:endParaRPr altLang="zh-CN" sz="1800" lang="en-US">
              <a:solidFill>
                <a:srgbClr val="FFFF99"/>
              </a:solidFill>
              <a:latin typeface="+mn-lt"/>
              <a:ea typeface="黑体" panose="02010609060101010101" pitchFamily="2" charset="-122"/>
            </a:endParaRPr>
          </a:p>
        </p:txBody>
      </p:sp>
      <p:sp>
        <p:nvSpPr>
          <p:cNvPr id="1053583" name="Text Box 56"/>
          <p:cNvSpPr txBox="1">
            <a:spLocks noChangeArrowheads="1"/>
          </p:cNvSpPr>
          <p:nvPr/>
        </p:nvSpPr>
        <p:spPr bwMode="auto">
          <a:xfrm>
            <a:off x="2986410" y="115888"/>
            <a:ext cx="4069080" cy="51054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sz="28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5.9.2   TCP </a:t>
            </a:r>
            <a:r>
              <a:rPr altLang="en-US" baseline="0" b="1" cap="none" sz="28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的连接释放 </a:t>
            </a:r>
            <a:endParaRPr altLang="en-US" baseline="0" b="1" cap="none" sz="28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
        <p:nvSpPr>
          <p:cNvPr id="1053584" name="Text Box 57"/>
          <p:cNvSpPr txBox="1">
            <a:spLocks noChangeArrowheads="1"/>
          </p:cNvSpPr>
          <p:nvPr/>
        </p:nvSpPr>
        <p:spPr bwMode="auto">
          <a:xfrm>
            <a:off x="970285" y="92075"/>
            <a:ext cx="7625081" cy="510540"/>
          </a:xfrm>
          <a:prstGeom prst="rect"/>
          <a:solidFill>
            <a:srgbClr val="FFFF99"/>
          </a:solidFill>
          <a:ln w="9525">
            <a:solidFill>
              <a:srgbClr val="3333CC"/>
            </a:solidFill>
            <a:miter lim="800000"/>
          </a:ln>
          <a:effectLst>
            <a:outerShdw algn="ctr" dir="2700000" dist="35921" rotWithShape="0">
              <a:srgbClr val="1C1C1C"/>
            </a:outerShdw>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defTabSz="914400" eaLnBrk="1" fontAlgn="auto" hangingPunct="1" indent="0" latinLnBrk="0" lvl="0" marL="0" marR="0">
              <a:lnSpc>
                <a:spcPct val="100000"/>
              </a:lnSpc>
              <a:spcBef>
                <a:spcPts val="0"/>
              </a:spcBef>
              <a:spcAft>
                <a:spcPts val="0"/>
              </a:spcAft>
              <a:buClrTx/>
              <a:buSzTx/>
              <a:buFontTx/>
              <a:buNone/>
            </a:pPr>
            <a:r>
              <a:rPr altLang="zh-CN" baseline="0" b="1" cap="none" dirty="0" sz="28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TCP </a:t>
            </a:r>
            <a:r>
              <a:rPr altLang="en-US" baseline="0" b="1" cap="none" dirty="0" sz="28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连接必须经过时间 </a:t>
            </a:r>
            <a:r>
              <a:rPr altLang="zh-CN" baseline="0" b="1" cap="none" dirty="0" sz="2800" i="0" kern="0" kumimoji="0" lang="en-US"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2MSL </a:t>
            </a:r>
            <a:r>
              <a:rPr altLang="en-US" baseline="0" b="1" cap="none" dirty="0" sz="28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rPr>
              <a:t>后才真正释放掉。 </a:t>
            </a:r>
            <a:endParaRPr altLang="en-US" baseline="0" b="1" cap="none" dirty="0" sz="2800" i="0" kern="0" kumimoji="0" lang="zh-CN" noProof="0" normalizeH="0" spc="0" strike="noStrike" u="none">
              <a:ln>
                <a:noFill/>
              </a:ln>
              <a:solidFill>
                <a:srgbClr val="3333CC"/>
              </a:solidFill>
              <a:effectLst/>
              <a:uLnTx/>
              <a:uFillTx/>
              <a:latin typeface="Arial" panose="020B060402020202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1">
                                  <p:stCondLst>
                                    <p:cond delay="500"/>
                                  </p:stCondLst>
                                  <p:childTnLst>
                                    <p:set>
                                      <p:cBhvr>
                                        <p:cTn dur="1" fill="hold" id="6">
                                          <p:stCondLst>
                                            <p:cond delay="0"/>
                                          </p:stCondLst>
                                        </p:cTn>
                                        <p:tgtEl>
                                          <p:spTgt spid="764"/>
                                        </p:tgtEl>
                                        <p:attrNameLst>
                                          <p:attrName>style.visibility</p:attrName>
                                        </p:attrNameLst>
                                      </p:cBhvr>
                                      <p:to>
                                        <p:strVal val="visible"/>
                                      </p:to>
                                    </p:set>
                                    <p:animEffect transition="in" filter="wipe(up)">
                                      <p:cBhvr>
                                        <p:cTn dur="1000" id="7"/>
                                        <p:tgtEl>
                                          <p:spTgt spid="764"/>
                                        </p:tgtEl>
                                      </p:cBhvr>
                                    </p:animEffect>
                                  </p:childTnLst>
                                </p:cTn>
                              </p:par>
                            </p:childTnLst>
                          </p:cTn>
                        </p:par>
                        <p:par>
                          <p:cTn fill="hold" id="8">
                            <p:stCondLst>
                              <p:cond delay="1500"/>
                            </p:stCondLst>
                            <p:childTnLst>
                              <p:par>
                                <p:cTn fill="hold" id="9" nodeType="afterEffect" presetClass="entr" presetID="22" presetSubtype="1">
                                  <p:stCondLst>
                                    <p:cond delay="500"/>
                                  </p:stCondLst>
                                  <p:childTnLst>
                                    <p:set>
                                      <p:cBhvr>
                                        <p:cTn dur="1" fill="hold" id="10">
                                          <p:stCondLst>
                                            <p:cond delay="0"/>
                                          </p:stCondLst>
                                        </p:cTn>
                                        <p:tgtEl>
                                          <p:spTgt spid="760"/>
                                        </p:tgtEl>
                                        <p:attrNameLst>
                                          <p:attrName>style.visibility</p:attrName>
                                        </p:attrNameLst>
                                      </p:cBhvr>
                                      <p:to>
                                        <p:strVal val="visible"/>
                                      </p:to>
                                    </p:set>
                                    <p:animEffect transition="in" filter="wipe(up)">
                                      <p:cBhvr>
                                        <p:cTn dur="500" id="11"/>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670" name="Rectangle 2"/>
          <p:cNvSpPr>
            <a:spLocks noGrp="1" noChangeArrowheads="1"/>
          </p:cNvSpPr>
          <p:nvPr>
            <p:ph type="title"/>
          </p:nvPr>
        </p:nvSpPr>
        <p:spPr/>
        <p:txBody>
          <a:bodyPr/>
          <a:p>
            <a:pPr algn="ctr"/>
            <a:r>
              <a:rPr altLang="zh-CN" lang="en-US"/>
              <a:t>A </a:t>
            </a:r>
            <a:r>
              <a:rPr altLang="en-US" lang="zh-CN"/>
              <a:t>必须等待 </a:t>
            </a:r>
            <a:r>
              <a:rPr altLang="zh-CN" lang="en-US"/>
              <a:t>2MSL </a:t>
            </a:r>
            <a:r>
              <a:rPr altLang="en-US" lang="zh-CN"/>
              <a:t>的时间</a:t>
            </a:r>
            <a:endParaRPr altLang="en-US" lang="zh-CN"/>
          </a:p>
        </p:txBody>
      </p:sp>
      <p:sp>
        <p:nvSpPr>
          <p:cNvPr id="1048671" name="Rectangle 3"/>
          <p:cNvSpPr>
            <a:spLocks noGrp="1" noChangeArrowheads="1"/>
          </p:cNvSpPr>
          <p:nvPr>
            <p:ph idx="1"/>
          </p:nvPr>
        </p:nvSpPr>
        <p:spPr/>
        <p:txBody>
          <a:bodyPr/>
          <a:p>
            <a:r>
              <a:rPr altLang="en-US" dirty="0" lang="zh-CN">
                <a:solidFill>
                  <a:srgbClr val="FF0000"/>
                </a:solidFill>
              </a:rPr>
              <a:t>第一，</a:t>
            </a:r>
            <a:r>
              <a:rPr altLang="en-US" dirty="0" lang="zh-CN"/>
              <a:t>为了保证 </a:t>
            </a:r>
            <a:r>
              <a:rPr altLang="zh-CN" dirty="0" lang="en-US"/>
              <a:t>A </a:t>
            </a:r>
            <a:r>
              <a:rPr altLang="en-US" dirty="0" lang="zh-CN"/>
              <a:t>发送的最后一个 </a:t>
            </a:r>
            <a:r>
              <a:rPr altLang="zh-CN" dirty="0" lang="en-US"/>
              <a:t>ACK </a:t>
            </a:r>
            <a:r>
              <a:rPr altLang="en-US" dirty="0" lang="zh-CN"/>
              <a:t>报文段能够到达 </a:t>
            </a:r>
            <a:r>
              <a:rPr altLang="zh-CN" dirty="0" lang="en-US"/>
              <a:t>B</a:t>
            </a:r>
            <a:r>
              <a:rPr altLang="en-US" dirty="0" lang="zh-CN"/>
              <a:t>。</a:t>
            </a:r>
            <a:endParaRPr altLang="en-US" dirty="0" lang="zh-CN"/>
          </a:p>
          <a:p>
            <a:r>
              <a:rPr altLang="en-US" dirty="0" lang="zh-CN">
                <a:solidFill>
                  <a:srgbClr val="FF0000"/>
                </a:solidFill>
              </a:rPr>
              <a:t>第二，</a:t>
            </a:r>
            <a:r>
              <a:rPr altLang="en-US" dirty="0" lang="zh-CN"/>
              <a:t>防止 “已失效的连接请求报文段”出现在本连接中。</a:t>
            </a:r>
            <a:r>
              <a:rPr altLang="zh-CN" dirty="0" lang="en-US"/>
              <a:t>A </a:t>
            </a:r>
            <a:r>
              <a:rPr altLang="en-US" dirty="0" lang="zh-CN"/>
              <a:t>在发送完最后一个 </a:t>
            </a:r>
            <a:r>
              <a:rPr altLang="zh-CN" dirty="0" lang="en-US"/>
              <a:t>ACK </a:t>
            </a:r>
            <a:r>
              <a:rPr altLang="en-US" dirty="0" lang="zh-CN"/>
              <a:t>报文段后，再经过时间 </a:t>
            </a:r>
            <a:r>
              <a:rPr altLang="zh-CN" dirty="0" lang="en-US"/>
              <a:t>2MSL</a:t>
            </a:r>
            <a:r>
              <a:rPr altLang="en-US" dirty="0" lang="zh-CN"/>
              <a:t>，就可以使本连接持续的时间内所产生的所有报文段，都从网络中消失。这样就可以使下一个新的连接中不会出现这种旧的连接请求报文段。</a:t>
            </a:r>
            <a:endParaRPr altLang="en-US" dirty="0" lang="zh-C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665" name="Rectangle 2"/>
          <p:cNvSpPr>
            <a:spLocks noGrp="1" noChangeArrowheads="1"/>
          </p:cNvSpPr>
          <p:nvPr>
            <p:ph type="title"/>
          </p:nvPr>
        </p:nvSpPr>
        <p:spPr/>
        <p:txBody>
          <a:bodyPr/>
          <a:p>
            <a:r>
              <a:rPr altLang="zh-CN" dirty="0" lang="en-US"/>
              <a:t>5.9.3  </a:t>
            </a:r>
            <a:r>
              <a:rPr altLang="zh-CN" dirty="0" lang="en-US" smtClean="0"/>
              <a:t>TCP </a:t>
            </a:r>
            <a:r>
              <a:rPr altLang="zh-CN" dirty="0" lang="zh-CN" smtClean="0"/>
              <a:t>的</a:t>
            </a:r>
            <a:r>
              <a:rPr altLang="zh-CN" dirty="0" lang="zh-CN"/>
              <a:t>有限状态机</a:t>
            </a:r>
            <a:endParaRPr altLang="en-US" dirty="0" lang="zh-CN"/>
          </a:p>
        </p:txBody>
      </p:sp>
      <p:sp>
        <p:nvSpPr>
          <p:cNvPr id="1048666" name="Rectangle 3"/>
          <p:cNvSpPr>
            <a:spLocks noGrp="1" noChangeArrowheads="1"/>
          </p:cNvSpPr>
          <p:nvPr>
            <p:ph idx="1"/>
          </p:nvPr>
        </p:nvSpPr>
        <p:spPr/>
        <p:txBody>
          <a:bodyPr/>
          <a:p>
            <a:r>
              <a:rPr altLang="zh-CN" dirty="0" lang="en-US" smtClean="0"/>
              <a:t>TCP </a:t>
            </a:r>
            <a:r>
              <a:rPr altLang="zh-CN" dirty="0" lang="zh-CN" smtClean="0"/>
              <a:t>的有限状态机</a:t>
            </a:r>
            <a:r>
              <a:rPr altLang="en-US" dirty="0" lang="zh-CN" smtClean="0"/>
              <a:t>可以</a:t>
            </a:r>
            <a:r>
              <a:rPr altLang="zh-CN" dirty="0" lang="zh-CN" smtClean="0"/>
              <a:t>更</a:t>
            </a:r>
            <a:r>
              <a:rPr altLang="zh-CN" dirty="0" lang="zh-CN"/>
              <a:t>清晰地</a:t>
            </a:r>
            <a:r>
              <a:rPr altLang="zh-CN" dirty="0" lang="zh-CN" smtClean="0"/>
              <a:t>看出</a:t>
            </a:r>
            <a:r>
              <a:rPr altLang="zh-CN" dirty="0" lang="en-US" smtClean="0"/>
              <a:t> TCP </a:t>
            </a:r>
            <a:r>
              <a:rPr altLang="zh-CN" dirty="0" lang="zh-CN" smtClean="0"/>
              <a:t>连接</a:t>
            </a:r>
            <a:r>
              <a:rPr altLang="zh-CN" dirty="0" lang="zh-CN"/>
              <a:t>的各种状态之间的</a:t>
            </a:r>
            <a:r>
              <a:rPr altLang="zh-CN" dirty="0" lang="zh-CN" smtClean="0"/>
              <a:t>关系</a:t>
            </a:r>
            <a:r>
              <a:rPr altLang="en-US" dirty="0" lang="zh-CN" smtClean="0"/>
              <a:t>。</a:t>
            </a:r>
            <a:endParaRPr altLang="zh-CN" dirty="0" lang="en-US" smtClean="0"/>
          </a:p>
          <a:p>
            <a:r>
              <a:rPr altLang="zh-CN" dirty="0" lang="en-US" smtClean="0"/>
              <a:t>TCP </a:t>
            </a:r>
            <a:r>
              <a:rPr altLang="en-US" dirty="0" lang="zh-CN"/>
              <a:t>有限状态机的图中每一个方框都是 </a:t>
            </a:r>
            <a:r>
              <a:rPr altLang="zh-CN" dirty="0" lang="en-US"/>
              <a:t>TCP </a:t>
            </a:r>
            <a:r>
              <a:rPr altLang="en-US" dirty="0" lang="zh-CN"/>
              <a:t>可能具有的状态。</a:t>
            </a:r>
            <a:endParaRPr altLang="en-US" dirty="0" lang="zh-CN"/>
          </a:p>
          <a:p>
            <a:r>
              <a:rPr altLang="en-US" dirty="0" lang="zh-CN"/>
              <a:t>每个方框中的大写英文字符串是 </a:t>
            </a:r>
            <a:r>
              <a:rPr altLang="zh-CN" dirty="0" lang="en-US"/>
              <a:t>TCP </a:t>
            </a:r>
            <a:r>
              <a:rPr altLang="en-US" dirty="0" lang="zh-CN"/>
              <a:t>标准所使用的 </a:t>
            </a:r>
            <a:r>
              <a:rPr altLang="zh-CN" dirty="0" lang="en-US"/>
              <a:t>TCP </a:t>
            </a:r>
            <a:r>
              <a:rPr altLang="en-US" dirty="0" lang="zh-CN"/>
              <a:t>连接状态名</a:t>
            </a:r>
            <a:r>
              <a:rPr altLang="en-US" dirty="0" lang="zh-CN" smtClean="0"/>
              <a:t>。</a:t>
            </a:r>
            <a:endParaRPr altLang="zh-CN" dirty="0" lang="en-US" smtClean="0"/>
          </a:p>
          <a:p>
            <a:r>
              <a:rPr altLang="en-US" dirty="0" lang="zh-CN" smtClean="0"/>
              <a:t>状态</a:t>
            </a:r>
            <a:r>
              <a:rPr altLang="en-US" dirty="0" lang="zh-CN"/>
              <a:t>之间的箭头表示可能发生的状态变迁</a:t>
            </a:r>
            <a:r>
              <a:rPr altLang="en-US" dirty="0" lang="zh-CN" smtClean="0"/>
              <a:t>。</a:t>
            </a:r>
            <a:endParaRPr altLang="en-US" dirty="0" lang="zh-CN"/>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660" name="Rectangle 2"/>
          <p:cNvSpPr>
            <a:spLocks noGrp="1" noChangeArrowheads="1"/>
          </p:cNvSpPr>
          <p:nvPr>
            <p:ph type="title"/>
          </p:nvPr>
        </p:nvSpPr>
        <p:spPr/>
        <p:txBody>
          <a:bodyPr/>
          <a:p>
            <a:r>
              <a:rPr altLang="zh-CN" dirty="0" lang="en-US"/>
              <a:t>5.9.3  </a:t>
            </a:r>
            <a:r>
              <a:rPr altLang="zh-CN" dirty="0" lang="en-US" smtClean="0"/>
              <a:t>TCP </a:t>
            </a:r>
            <a:r>
              <a:rPr altLang="zh-CN" dirty="0" lang="zh-CN" smtClean="0"/>
              <a:t>的</a:t>
            </a:r>
            <a:r>
              <a:rPr altLang="zh-CN" dirty="0" lang="zh-CN"/>
              <a:t>有限状态机</a:t>
            </a:r>
            <a:endParaRPr altLang="en-US" dirty="0" lang="zh-CN"/>
          </a:p>
        </p:txBody>
      </p:sp>
      <p:sp>
        <p:nvSpPr>
          <p:cNvPr id="1048661" name="Rectangle 3"/>
          <p:cNvSpPr>
            <a:spLocks noGrp="1" noChangeArrowheads="1"/>
          </p:cNvSpPr>
          <p:nvPr>
            <p:ph idx="1"/>
          </p:nvPr>
        </p:nvSpPr>
        <p:spPr/>
        <p:txBody>
          <a:bodyPr/>
          <a:p>
            <a:r>
              <a:rPr altLang="en-US" dirty="0" lang="zh-CN"/>
              <a:t>箭头旁边的字，表明引起这种变迁的原因，或表明发生状态变迁后又出现什么动作。</a:t>
            </a:r>
            <a:endParaRPr altLang="en-US" dirty="0" lang="zh-CN"/>
          </a:p>
          <a:p>
            <a:r>
              <a:rPr altLang="en-US" dirty="0" lang="zh-CN"/>
              <a:t>图中有三种不同的箭头。</a:t>
            </a:r>
            <a:endParaRPr altLang="en-US" dirty="0" lang="zh-CN"/>
          </a:p>
          <a:p>
            <a:pPr lvl="1"/>
            <a:r>
              <a:rPr altLang="en-US" dirty="0" lang="zh-CN">
                <a:solidFill>
                  <a:srgbClr val="FF0000"/>
                </a:solidFill>
                <a:latin typeface="黑体" panose="02010609060101010101" pitchFamily="2" charset="-122"/>
              </a:rPr>
              <a:t>粗实线箭头</a:t>
            </a:r>
            <a:r>
              <a:rPr altLang="en-US" dirty="0" lang="zh-CN">
                <a:solidFill>
                  <a:srgbClr val="0000FF"/>
                </a:solidFill>
                <a:latin typeface="黑体" panose="02010609060101010101" pitchFamily="2" charset="-122"/>
              </a:rPr>
              <a:t>表示对客户进程的正常变迁。</a:t>
            </a:r>
            <a:endParaRPr altLang="en-US" dirty="0" lang="zh-CN">
              <a:solidFill>
                <a:srgbClr val="0000FF"/>
              </a:solidFill>
              <a:latin typeface="黑体" panose="02010609060101010101" pitchFamily="2" charset="-122"/>
            </a:endParaRPr>
          </a:p>
          <a:p>
            <a:pPr lvl="1"/>
            <a:r>
              <a:rPr altLang="en-US" dirty="0" lang="zh-CN">
                <a:solidFill>
                  <a:srgbClr val="FF0000"/>
                </a:solidFill>
                <a:latin typeface="黑体" panose="02010609060101010101" pitchFamily="2" charset="-122"/>
              </a:rPr>
              <a:t>粗虚线箭头</a:t>
            </a:r>
            <a:r>
              <a:rPr altLang="en-US" dirty="0" lang="zh-CN">
                <a:solidFill>
                  <a:srgbClr val="0000FF"/>
                </a:solidFill>
                <a:latin typeface="黑体" panose="02010609060101010101" pitchFamily="2" charset="-122"/>
              </a:rPr>
              <a:t>表示对服务器进程的正常变迁。</a:t>
            </a:r>
            <a:endParaRPr altLang="en-US" dirty="0" lang="zh-CN">
              <a:solidFill>
                <a:srgbClr val="0000FF"/>
              </a:solidFill>
              <a:latin typeface="黑体" panose="02010609060101010101" pitchFamily="2" charset="-122"/>
            </a:endParaRPr>
          </a:p>
          <a:p>
            <a:pPr lvl="1"/>
            <a:r>
              <a:rPr altLang="en-US" dirty="0" lang="zh-CN" smtClean="0">
                <a:solidFill>
                  <a:srgbClr val="FF0000"/>
                </a:solidFill>
                <a:latin typeface="黑体" panose="02010609060101010101" pitchFamily="2" charset="-122"/>
              </a:rPr>
              <a:t>细线</a:t>
            </a:r>
            <a:r>
              <a:rPr altLang="en-US" dirty="0" lang="zh-CN">
                <a:solidFill>
                  <a:srgbClr val="FF0000"/>
                </a:solidFill>
                <a:latin typeface="黑体" panose="02010609060101010101" pitchFamily="2" charset="-122"/>
              </a:rPr>
              <a:t>箭头</a:t>
            </a:r>
            <a:r>
              <a:rPr altLang="en-US" dirty="0" lang="zh-CN">
                <a:solidFill>
                  <a:srgbClr val="0000FF"/>
                </a:solidFill>
                <a:latin typeface="黑体" panose="02010609060101010101" pitchFamily="2" charset="-122"/>
              </a:rPr>
              <a:t>表示异常变迁。 </a:t>
            </a:r>
            <a:endParaRPr altLang="en-US" dirty="0" lang="zh-CN">
              <a:solidFill>
                <a:srgbClr val="0000FF"/>
              </a:solidFill>
              <a:latin typeface="黑体" panose="02010609060101010101" pitchFamily="2" charset="-122"/>
            </a:endParaRPr>
          </a:p>
          <a:p>
            <a:endParaRPr altLang="en-US" dirty="0" sz="2800" lang="zh-CN">
              <a:solidFill>
                <a:schemeClr val="folHlink"/>
              </a:solidFill>
              <a:latin typeface="黑体" panose="02010609060101010101" pitchFamily="2" charset="-122"/>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587" name="Rectangle 4"/>
          <p:cNvSpPr>
            <a:spLocks noGrp="1" noChangeArrowheads="1"/>
          </p:cNvSpPr>
          <p:nvPr>
            <p:ph type="title" idx="4294967295"/>
          </p:nvPr>
        </p:nvSpPr>
        <p:spPr>
          <a:xfrm>
            <a:off x="8337376" y="1365547"/>
            <a:ext cx="1208087" cy="3503613"/>
          </a:xfrm>
        </p:spPr>
        <p:txBody>
          <a:bodyPr/>
          <a:p>
            <a:pPr algn="ctr"/>
            <a:r>
              <a:rPr altLang="zh-CN" dirty="0" sz="3200" lang="en-US"/>
              <a:t>TCP</a:t>
            </a:r>
            <a:br>
              <a:rPr altLang="zh-CN" dirty="0" sz="3200" lang="en-US"/>
            </a:br>
            <a:r>
              <a:rPr altLang="en-US" dirty="0" sz="3200" lang="zh-CN"/>
              <a:t>的</a:t>
            </a:r>
            <a:br>
              <a:rPr altLang="en-US" dirty="0" sz="3200" lang="zh-CN"/>
            </a:br>
            <a:r>
              <a:rPr altLang="en-US" dirty="0" sz="3200" lang="zh-CN"/>
              <a:t>有</a:t>
            </a:r>
            <a:br>
              <a:rPr altLang="en-US" dirty="0" sz="3200" lang="zh-CN"/>
            </a:br>
            <a:r>
              <a:rPr altLang="en-US" dirty="0" sz="3200" lang="zh-CN"/>
              <a:t>限</a:t>
            </a:r>
            <a:br>
              <a:rPr altLang="en-US" dirty="0" sz="3200" lang="zh-CN"/>
            </a:br>
            <a:r>
              <a:rPr altLang="en-US" dirty="0" sz="3200" lang="zh-CN"/>
              <a:t>状</a:t>
            </a:r>
            <a:br>
              <a:rPr altLang="en-US" dirty="0" sz="3200" lang="zh-CN"/>
            </a:br>
            <a:r>
              <a:rPr altLang="en-US" dirty="0" sz="3200" lang="zh-CN"/>
              <a:t>态</a:t>
            </a:r>
            <a:br>
              <a:rPr altLang="en-US" dirty="0" sz="3200" lang="zh-CN"/>
            </a:br>
            <a:r>
              <a:rPr altLang="en-US" dirty="0" sz="3200" lang="zh-CN"/>
              <a:t>机 </a:t>
            </a:r>
            <a:endParaRPr altLang="en-US" dirty="0" sz="3200" lang="zh-CN"/>
          </a:p>
        </p:txBody>
      </p:sp>
      <p:sp>
        <p:nvSpPr>
          <p:cNvPr id="1048588" name="Rectangle 5"/>
          <p:cNvSpPr>
            <a:spLocks noChangeArrowheads="1"/>
          </p:cNvSpPr>
          <p:nvPr/>
        </p:nvSpPr>
        <p:spPr bwMode="auto">
          <a:xfrm>
            <a:off x="930233" y="4575176"/>
            <a:ext cx="4541970" cy="2263775"/>
          </a:xfrm>
          <a:prstGeom prst="rect"/>
          <a:solidFill>
            <a:srgbClr val="66FFFF"/>
          </a:solidFill>
          <a:ln w="9525">
            <a:solidFill>
              <a:schemeClr val="tx1"/>
            </a:solidFill>
            <a:prstDash val="dash"/>
            <a:miter lim="800000"/>
          </a:ln>
          <a:effectLst/>
        </p:spPr>
        <p:txBody>
          <a:bodyPr anchor="ctr" wrap="none"/>
          <a:p>
            <a:endParaRPr altLang="en-US" b="1" lang="zh-CN">
              <a:latin typeface="+mn-lt"/>
              <a:ea typeface="黑体" panose="02010609060101010101" pitchFamily="2" charset="-122"/>
            </a:endParaRPr>
          </a:p>
        </p:txBody>
      </p:sp>
      <p:sp>
        <p:nvSpPr>
          <p:cNvPr id="1048589" name="Rectangle 6"/>
          <p:cNvSpPr>
            <a:spLocks noChangeArrowheads="1"/>
          </p:cNvSpPr>
          <p:nvPr/>
        </p:nvSpPr>
        <p:spPr bwMode="auto">
          <a:xfrm>
            <a:off x="5726732" y="3632200"/>
            <a:ext cx="1575329" cy="2012950"/>
          </a:xfrm>
          <a:prstGeom prst="rect"/>
          <a:solidFill>
            <a:srgbClr val="66FFFF"/>
          </a:solidFill>
          <a:ln w="9525">
            <a:solidFill>
              <a:schemeClr val="tx1"/>
            </a:solidFill>
            <a:prstDash val="dash"/>
            <a:miter lim="800000"/>
          </a:ln>
          <a:effectLst/>
        </p:spPr>
        <p:txBody>
          <a:bodyPr anchor="ctr" wrap="none"/>
          <a:p>
            <a:endParaRPr altLang="en-US" b="1" lang="zh-CN">
              <a:latin typeface="+mn-lt"/>
              <a:ea typeface="黑体" panose="02010609060101010101" pitchFamily="2" charset="-122"/>
            </a:endParaRPr>
          </a:p>
        </p:txBody>
      </p:sp>
      <p:sp>
        <p:nvSpPr>
          <p:cNvPr id="1048590" name="Line 7"/>
          <p:cNvSpPr>
            <a:spLocks noChangeShapeType="1"/>
          </p:cNvSpPr>
          <p:nvPr/>
        </p:nvSpPr>
        <p:spPr bwMode="auto">
          <a:xfrm rot="5400000" flipV="1">
            <a:off x="5303663" y="3291285"/>
            <a:ext cx="0" cy="1186656"/>
          </a:xfrm>
          <a:prstGeom prst="line"/>
          <a:noFill/>
          <a:ln w="57150">
            <a:solidFill>
              <a:srgbClr val="C00000"/>
            </a:solidFill>
            <a:prstDash val="sysDot"/>
            <a:round/>
            <a:tailEnd type="triangle" w="med" len="lg"/>
          </a:ln>
          <a:effectLst/>
        </p:spPr>
        <p:txBody>
          <a:bodyPr anchor="ctr" wrap="none"/>
          <a:p>
            <a:endParaRPr altLang="en-US" b="1" lang="zh-CN">
              <a:latin typeface="+mn-lt"/>
              <a:ea typeface="黑体" panose="02010609060101010101" pitchFamily="2" charset="-122"/>
            </a:endParaRPr>
          </a:p>
        </p:txBody>
      </p:sp>
      <p:sp>
        <p:nvSpPr>
          <p:cNvPr id="1048591" name="Rectangle 8"/>
          <p:cNvSpPr>
            <a:spLocks noChangeArrowheads="1"/>
          </p:cNvSpPr>
          <p:nvPr/>
        </p:nvSpPr>
        <p:spPr bwMode="auto">
          <a:xfrm>
            <a:off x="3609668" y="236538"/>
            <a:ext cx="846138" cy="252412"/>
          </a:xfrm>
          <a:prstGeom prst="rect"/>
          <a:solidFill>
            <a:srgbClr val="FFFF99"/>
          </a:solidFill>
          <a:ln w="9525">
            <a:solidFill>
              <a:schemeClr val="tx1"/>
            </a:solidFill>
            <a:miter lim="800000"/>
          </a:ln>
          <a:effectLst/>
        </p:spPr>
        <p:txBody>
          <a:bodyPr anchor="ctr" wrap="none"/>
          <a:p>
            <a:pPr algn="ctr"/>
            <a:r>
              <a:rPr altLang="zh-CN" b="1" sz="1400" kumimoji="1" lang="en-US">
                <a:latin typeface="+mn-lt"/>
                <a:ea typeface="黑体" panose="02010609060101010101" pitchFamily="2" charset="-122"/>
              </a:rPr>
              <a:t>CLOSED</a:t>
            </a:r>
            <a:endParaRPr altLang="zh-CN" b="1" sz="1400" kumimoji="1" lang="en-US">
              <a:latin typeface="+mn-lt"/>
              <a:ea typeface="黑体" panose="02010609060101010101" pitchFamily="2" charset="-122"/>
            </a:endParaRPr>
          </a:p>
        </p:txBody>
      </p:sp>
      <p:sp>
        <p:nvSpPr>
          <p:cNvPr id="1048592" name="Rectangle 9"/>
          <p:cNvSpPr>
            <a:spLocks noChangeArrowheads="1"/>
          </p:cNvSpPr>
          <p:nvPr/>
        </p:nvSpPr>
        <p:spPr bwMode="auto">
          <a:xfrm>
            <a:off x="3270870" y="3759201"/>
            <a:ext cx="1439465" cy="250825"/>
          </a:xfrm>
          <a:prstGeom prst="rect"/>
          <a:solidFill>
            <a:srgbClr val="FFFF99"/>
          </a:solidFill>
          <a:ln w="9525">
            <a:solidFill>
              <a:schemeClr val="tx1"/>
            </a:solidFill>
            <a:miter lim="800000"/>
          </a:ln>
          <a:effectLst/>
        </p:spPr>
        <p:txBody>
          <a:bodyPr anchor="ctr" wrap="none"/>
          <a:p>
            <a:pPr algn="ctr"/>
            <a:r>
              <a:rPr altLang="zh-CN" b="1" sz="1400" kumimoji="1" lang="en-US">
                <a:latin typeface="+mn-lt"/>
                <a:ea typeface="黑体" panose="02010609060101010101" pitchFamily="2" charset="-122"/>
              </a:rPr>
              <a:t>ESTABLISHED</a:t>
            </a:r>
            <a:endParaRPr altLang="zh-CN" b="1" sz="1400" kumimoji="1" lang="en-US">
              <a:latin typeface="+mn-lt"/>
              <a:ea typeface="黑体" panose="02010609060101010101" pitchFamily="2" charset="-122"/>
            </a:endParaRPr>
          </a:p>
        </p:txBody>
      </p:sp>
      <p:sp>
        <p:nvSpPr>
          <p:cNvPr id="1048593" name="Rectangle 10"/>
          <p:cNvSpPr>
            <a:spLocks noChangeArrowheads="1"/>
          </p:cNvSpPr>
          <p:nvPr/>
        </p:nvSpPr>
        <p:spPr bwMode="auto">
          <a:xfrm>
            <a:off x="3609668" y="1243013"/>
            <a:ext cx="846138" cy="252412"/>
          </a:xfrm>
          <a:prstGeom prst="rect"/>
          <a:solidFill>
            <a:srgbClr val="FFFF99"/>
          </a:solidFill>
          <a:ln w="9525">
            <a:solidFill>
              <a:schemeClr val="tx1"/>
            </a:solidFill>
            <a:miter lim="800000"/>
          </a:ln>
          <a:effectLst/>
        </p:spPr>
        <p:txBody>
          <a:bodyPr anchor="ctr" wrap="none"/>
          <a:p>
            <a:pPr algn="ctr"/>
            <a:r>
              <a:rPr altLang="zh-CN" b="1" sz="1400" kumimoji="1" lang="en-US">
                <a:latin typeface="+mn-lt"/>
                <a:ea typeface="黑体" panose="02010609060101010101" pitchFamily="2" charset="-122"/>
              </a:rPr>
              <a:t>LISTEN</a:t>
            </a:r>
            <a:endParaRPr altLang="zh-CN" b="1" sz="1400" kumimoji="1" lang="en-US">
              <a:latin typeface="+mn-lt"/>
              <a:ea typeface="黑体" panose="02010609060101010101" pitchFamily="2" charset="-122"/>
            </a:endParaRPr>
          </a:p>
        </p:txBody>
      </p:sp>
      <p:sp>
        <p:nvSpPr>
          <p:cNvPr id="1048594" name="Rectangle 11"/>
          <p:cNvSpPr>
            <a:spLocks noChangeArrowheads="1"/>
          </p:cNvSpPr>
          <p:nvPr/>
        </p:nvSpPr>
        <p:spPr bwMode="auto">
          <a:xfrm>
            <a:off x="5853996" y="3759201"/>
            <a:ext cx="1355196" cy="250825"/>
          </a:xfrm>
          <a:prstGeom prst="rect"/>
          <a:solidFill>
            <a:srgbClr val="FFFF99"/>
          </a:solidFill>
          <a:ln w="9525">
            <a:solidFill>
              <a:schemeClr val="tx1"/>
            </a:solidFill>
            <a:miter lim="800000"/>
          </a:ln>
          <a:effectLst/>
        </p:spPr>
        <p:txBody>
          <a:bodyPr anchor="ctr" wrap="none"/>
          <a:p>
            <a:pPr algn="ctr"/>
            <a:r>
              <a:rPr altLang="zh-CN" b="1" sz="1400" kumimoji="1" lang="en-US">
                <a:latin typeface="+mn-lt"/>
                <a:ea typeface="黑体" panose="02010609060101010101" pitchFamily="2" charset="-122"/>
              </a:rPr>
              <a:t>CLOSE_WAIT</a:t>
            </a:r>
            <a:endParaRPr altLang="zh-CN" b="1" sz="1400" kumimoji="1" lang="en-US">
              <a:latin typeface="+mn-lt"/>
              <a:ea typeface="黑体" panose="02010609060101010101" pitchFamily="2" charset="-122"/>
            </a:endParaRPr>
          </a:p>
        </p:txBody>
      </p:sp>
      <p:sp>
        <p:nvSpPr>
          <p:cNvPr id="1048595" name="Rectangle 12"/>
          <p:cNvSpPr>
            <a:spLocks noChangeArrowheads="1"/>
          </p:cNvSpPr>
          <p:nvPr/>
        </p:nvSpPr>
        <p:spPr bwMode="auto">
          <a:xfrm>
            <a:off x="983547" y="4891089"/>
            <a:ext cx="1184936" cy="250825"/>
          </a:xfrm>
          <a:prstGeom prst="rect"/>
          <a:solidFill>
            <a:srgbClr val="FFFF99"/>
          </a:solidFill>
          <a:ln w="9525">
            <a:solidFill>
              <a:schemeClr val="tx1"/>
            </a:solidFill>
            <a:miter lim="800000"/>
          </a:ln>
          <a:effectLst/>
        </p:spPr>
        <p:txBody>
          <a:bodyPr anchor="ctr" wrap="none"/>
          <a:p>
            <a:pPr algn="ctr"/>
            <a:r>
              <a:rPr altLang="zh-CN" b="1" sz="1400" kumimoji="1" lang="en-US">
                <a:latin typeface="+mn-lt"/>
                <a:ea typeface="黑体" panose="02010609060101010101" pitchFamily="2" charset="-122"/>
              </a:rPr>
              <a:t>FIN_WAIT_1</a:t>
            </a:r>
            <a:endParaRPr altLang="zh-CN" b="1" sz="1400" kumimoji="1" lang="en-US">
              <a:latin typeface="+mn-lt"/>
              <a:ea typeface="黑体" panose="02010609060101010101" pitchFamily="2" charset="-122"/>
            </a:endParaRPr>
          </a:p>
        </p:txBody>
      </p:sp>
      <p:sp>
        <p:nvSpPr>
          <p:cNvPr id="1048596" name="Rectangle 13"/>
          <p:cNvSpPr>
            <a:spLocks noChangeArrowheads="1"/>
          </p:cNvSpPr>
          <p:nvPr/>
        </p:nvSpPr>
        <p:spPr bwMode="auto">
          <a:xfrm>
            <a:off x="983547" y="2312989"/>
            <a:ext cx="1184936" cy="250825"/>
          </a:xfrm>
          <a:prstGeom prst="rect"/>
          <a:solidFill>
            <a:srgbClr val="FFFF99"/>
          </a:solidFill>
          <a:ln w="9525">
            <a:solidFill>
              <a:schemeClr val="tx1"/>
            </a:solidFill>
            <a:miter lim="800000"/>
          </a:ln>
          <a:effectLst/>
        </p:spPr>
        <p:txBody>
          <a:bodyPr anchor="ctr" wrap="none"/>
          <a:p>
            <a:pPr algn="ctr"/>
            <a:r>
              <a:rPr altLang="zh-CN" b="1" sz="1400" kumimoji="1" lang="en-US">
                <a:latin typeface="+mn-lt"/>
                <a:ea typeface="黑体" panose="02010609060101010101" pitchFamily="2" charset="-122"/>
              </a:rPr>
              <a:t>SYN_RCVD</a:t>
            </a:r>
            <a:endParaRPr altLang="zh-CN" b="1" sz="1400" kumimoji="1" lang="en-US">
              <a:latin typeface="+mn-lt"/>
              <a:ea typeface="黑体" panose="02010609060101010101" pitchFamily="2" charset="-122"/>
            </a:endParaRPr>
          </a:p>
        </p:txBody>
      </p:sp>
      <p:sp>
        <p:nvSpPr>
          <p:cNvPr id="1048597" name="Rectangle 14"/>
          <p:cNvSpPr>
            <a:spLocks noChangeArrowheads="1"/>
          </p:cNvSpPr>
          <p:nvPr/>
        </p:nvSpPr>
        <p:spPr bwMode="auto">
          <a:xfrm>
            <a:off x="983547" y="6337301"/>
            <a:ext cx="1184936" cy="250825"/>
          </a:xfrm>
          <a:prstGeom prst="rect"/>
          <a:solidFill>
            <a:srgbClr val="FFFF99"/>
          </a:solidFill>
          <a:ln w="9525">
            <a:solidFill>
              <a:schemeClr val="tx1"/>
            </a:solidFill>
            <a:miter lim="800000"/>
          </a:ln>
          <a:effectLst/>
        </p:spPr>
        <p:txBody>
          <a:bodyPr anchor="ctr" wrap="none"/>
          <a:p>
            <a:pPr algn="ctr"/>
            <a:r>
              <a:rPr altLang="zh-CN" b="1" sz="1400" kumimoji="1" lang="en-US">
                <a:latin typeface="+mn-lt"/>
                <a:ea typeface="黑体" panose="02010609060101010101" pitchFamily="2" charset="-122"/>
              </a:rPr>
              <a:t>FIN_WAIT_2</a:t>
            </a:r>
            <a:endParaRPr altLang="zh-CN" b="1" sz="1400" kumimoji="1" lang="en-US">
              <a:latin typeface="+mn-lt"/>
              <a:ea typeface="黑体" panose="02010609060101010101" pitchFamily="2" charset="-122"/>
            </a:endParaRPr>
          </a:p>
        </p:txBody>
      </p:sp>
      <p:sp>
        <p:nvSpPr>
          <p:cNvPr id="1048598" name="Rectangle 15"/>
          <p:cNvSpPr>
            <a:spLocks noChangeArrowheads="1"/>
          </p:cNvSpPr>
          <p:nvPr/>
        </p:nvSpPr>
        <p:spPr bwMode="auto">
          <a:xfrm>
            <a:off x="3566674" y="4891089"/>
            <a:ext cx="932127" cy="250825"/>
          </a:xfrm>
          <a:prstGeom prst="rect"/>
          <a:solidFill>
            <a:srgbClr val="FFFF99"/>
          </a:solidFill>
          <a:ln w="9525">
            <a:solidFill>
              <a:schemeClr val="tx1"/>
            </a:solidFill>
            <a:miter lim="800000"/>
          </a:ln>
          <a:effectLst/>
        </p:spPr>
        <p:txBody>
          <a:bodyPr anchor="ctr" wrap="none"/>
          <a:p>
            <a:pPr algn="ctr"/>
            <a:r>
              <a:rPr altLang="zh-CN" b="1" sz="1400" kumimoji="1" lang="en-US">
                <a:latin typeface="+mn-lt"/>
                <a:ea typeface="黑体" panose="02010609060101010101" pitchFamily="2" charset="-122"/>
              </a:rPr>
              <a:t>CLOSING</a:t>
            </a:r>
            <a:endParaRPr altLang="zh-CN" b="1" sz="1400" kumimoji="1" lang="en-US">
              <a:latin typeface="+mn-lt"/>
              <a:ea typeface="黑体" panose="02010609060101010101" pitchFamily="2" charset="-122"/>
            </a:endParaRPr>
          </a:p>
        </p:txBody>
      </p:sp>
      <p:sp>
        <p:nvSpPr>
          <p:cNvPr id="1048599" name="Rectangle 16"/>
          <p:cNvSpPr>
            <a:spLocks noChangeArrowheads="1"/>
          </p:cNvSpPr>
          <p:nvPr/>
        </p:nvSpPr>
        <p:spPr bwMode="auto">
          <a:xfrm>
            <a:off x="3439410" y="6337301"/>
            <a:ext cx="1186656" cy="250825"/>
          </a:xfrm>
          <a:prstGeom prst="rect"/>
          <a:solidFill>
            <a:srgbClr val="FFFF99"/>
          </a:solidFill>
          <a:ln w="9525">
            <a:solidFill>
              <a:schemeClr val="tx1"/>
            </a:solidFill>
            <a:miter lim="800000"/>
          </a:ln>
          <a:effectLst/>
        </p:spPr>
        <p:txBody>
          <a:bodyPr anchor="ctr" wrap="none"/>
          <a:p>
            <a:pPr algn="ctr"/>
            <a:r>
              <a:rPr altLang="zh-CN" b="1" sz="1400" kumimoji="1" lang="en-US">
                <a:latin typeface="+mn-lt"/>
                <a:ea typeface="黑体" panose="02010609060101010101" pitchFamily="2" charset="-122"/>
              </a:rPr>
              <a:t>TIME_WAIT</a:t>
            </a:r>
            <a:endParaRPr altLang="zh-CN" b="1" sz="1400" kumimoji="1" lang="en-US">
              <a:latin typeface="+mn-lt"/>
              <a:ea typeface="黑体" panose="02010609060101010101" pitchFamily="2" charset="-122"/>
            </a:endParaRPr>
          </a:p>
        </p:txBody>
      </p:sp>
      <p:sp>
        <p:nvSpPr>
          <p:cNvPr id="1048600" name="Rectangle 17"/>
          <p:cNvSpPr>
            <a:spLocks noChangeArrowheads="1"/>
          </p:cNvSpPr>
          <p:nvPr/>
        </p:nvSpPr>
        <p:spPr bwMode="auto">
          <a:xfrm>
            <a:off x="5981261" y="2312989"/>
            <a:ext cx="1100667" cy="250825"/>
          </a:xfrm>
          <a:prstGeom prst="rect"/>
          <a:solidFill>
            <a:srgbClr val="FFFF99"/>
          </a:solidFill>
          <a:ln w="9525">
            <a:solidFill>
              <a:schemeClr val="tx1"/>
            </a:solidFill>
            <a:miter lim="800000"/>
          </a:ln>
          <a:effectLst/>
        </p:spPr>
        <p:txBody>
          <a:bodyPr anchor="ctr" wrap="none"/>
          <a:p>
            <a:pPr algn="ctr"/>
            <a:r>
              <a:rPr altLang="zh-CN" b="1" sz="1400" kumimoji="1" lang="en-US">
                <a:latin typeface="+mn-lt"/>
                <a:ea typeface="黑体" panose="02010609060101010101" pitchFamily="2" charset="-122"/>
              </a:rPr>
              <a:t>SYN_SENT</a:t>
            </a:r>
            <a:endParaRPr altLang="zh-CN" b="1" sz="1400" kumimoji="1" lang="en-US">
              <a:latin typeface="+mn-lt"/>
              <a:ea typeface="黑体" panose="02010609060101010101" pitchFamily="2" charset="-122"/>
            </a:endParaRPr>
          </a:p>
        </p:txBody>
      </p:sp>
      <p:sp>
        <p:nvSpPr>
          <p:cNvPr id="1048601" name="Rectangle 18"/>
          <p:cNvSpPr>
            <a:spLocks noChangeArrowheads="1"/>
          </p:cNvSpPr>
          <p:nvPr/>
        </p:nvSpPr>
        <p:spPr bwMode="auto">
          <a:xfrm>
            <a:off x="5938266" y="5267326"/>
            <a:ext cx="1186656" cy="252413"/>
          </a:xfrm>
          <a:prstGeom prst="rect"/>
          <a:solidFill>
            <a:srgbClr val="FFFF99"/>
          </a:solidFill>
          <a:ln w="9525">
            <a:solidFill>
              <a:schemeClr val="tx1"/>
            </a:solidFill>
            <a:miter lim="800000"/>
          </a:ln>
          <a:effectLst/>
        </p:spPr>
        <p:txBody>
          <a:bodyPr anchor="ctr" wrap="none"/>
          <a:p>
            <a:pPr algn="ctr"/>
            <a:r>
              <a:rPr altLang="zh-CN" b="1" sz="1400" kumimoji="1" lang="en-US">
                <a:latin typeface="+mn-lt"/>
                <a:ea typeface="黑体" panose="02010609060101010101" pitchFamily="2" charset="-122"/>
              </a:rPr>
              <a:t>LAST_ACK</a:t>
            </a:r>
            <a:endParaRPr altLang="zh-CN" b="1" sz="1400" kumimoji="1" lang="en-US">
              <a:latin typeface="+mn-lt"/>
              <a:ea typeface="黑体" panose="02010609060101010101" pitchFamily="2" charset="-122"/>
            </a:endParaRPr>
          </a:p>
        </p:txBody>
      </p:sp>
      <p:sp>
        <p:nvSpPr>
          <p:cNvPr id="1048602" name="Line 19"/>
          <p:cNvSpPr>
            <a:spLocks noChangeShapeType="1"/>
          </p:cNvSpPr>
          <p:nvPr/>
        </p:nvSpPr>
        <p:spPr bwMode="auto">
          <a:xfrm>
            <a:off x="4287266" y="488950"/>
            <a:ext cx="2244329" cy="1824038"/>
          </a:xfrm>
          <a:prstGeom prst="line"/>
          <a:noFill/>
          <a:ln w="57150">
            <a:solidFill>
              <a:srgbClr val="0000FF"/>
            </a:solidFill>
            <a:round/>
            <a:tailEnd type="triangle" w="med" len="lg"/>
          </a:ln>
          <a:effectLst/>
        </p:spPr>
        <p:txBody>
          <a:bodyPr anchor="ctr" wrap="none"/>
          <a:p>
            <a:endParaRPr altLang="en-US" b="1" lang="zh-CN">
              <a:latin typeface="+mn-lt"/>
              <a:ea typeface="黑体" panose="02010609060101010101" pitchFamily="2" charset="-122"/>
            </a:endParaRPr>
          </a:p>
        </p:txBody>
      </p:sp>
      <p:sp>
        <p:nvSpPr>
          <p:cNvPr id="1048603" name="Line 20"/>
          <p:cNvSpPr>
            <a:spLocks noChangeShapeType="1"/>
          </p:cNvSpPr>
          <p:nvPr/>
        </p:nvSpPr>
        <p:spPr bwMode="auto">
          <a:xfrm flipH="1">
            <a:off x="4371536" y="2563814"/>
            <a:ext cx="1736990" cy="1195387"/>
          </a:xfrm>
          <a:prstGeom prst="line"/>
          <a:noFill/>
          <a:ln w="57150">
            <a:solidFill>
              <a:srgbClr val="0000FF"/>
            </a:solidFill>
            <a:round/>
            <a:tailEnd type="triangle" w="med" len="lg"/>
          </a:ln>
          <a:effectLst/>
        </p:spPr>
        <p:txBody>
          <a:bodyPr anchor="ctr" wrap="none"/>
          <a:p>
            <a:endParaRPr altLang="en-US" b="1" lang="zh-CN">
              <a:latin typeface="+mn-lt"/>
              <a:ea typeface="黑体" panose="02010609060101010101" pitchFamily="2" charset="-122"/>
            </a:endParaRPr>
          </a:p>
        </p:txBody>
      </p:sp>
      <p:sp>
        <p:nvSpPr>
          <p:cNvPr id="1048604" name="Line 21"/>
          <p:cNvSpPr>
            <a:spLocks noChangeShapeType="1"/>
          </p:cNvSpPr>
          <p:nvPr/>
        </p:nvSpPr>
        <p:spPr bwMode="auto">
          <a:xfrm flipH="1">
            <a:off x="1915674" y="4010026"/>
            <a:ext cx="1693994" cy="881063"/>
          </a:xfrm>
          <a:prstGeom prst="line"/>
          <a:noFill/>
          <a:ln w="57150">
            <a:solidFill>
              <a:srgbClr val="0000FF"/>
            </a:solidFill>
            <a:round/>
            <a:tailEnd type="triangle" w="med" len="lg"/>
          </a:ln>
          <a:effectLst/>
        </p:spPr>
        <p:txBody>
          <a:bodyPr anchor="ctr" wrap="none"/>
          <a:p>
            <a:endParaRPr altLang="en-US" b="1" lang="zh-CN">
              <a:latin typeface="+mn-lt"/>
              <a:ea typeface="黑体" panose="02010609060101010101" pitchFamily="2" charset="-122"/>
            </a:endParaRPr>
          </a:p>
        </p:txBody>
      </p:sp>
      <p:sp>
        <p:nvSpPr>
          <p:cNvPr id="1048605" name="Line 22"/>
          <p:cNvSpPr>
            <a:spLocks noChangeShapeType="1"/>
          </p:cNvSpPr>
          <p:nvPr/>
        </p:nvSpPr>
        <p:spPr bwMode="auto">
          <a:xfrm flipH="1">
            <a:off x="1554517" y="5141914"/>
            <a:ext cx="0" cy="1195387"/>
          </a:xfrm>
          <a:prstGeom prst="line"/>
          <a:noFill/>
          <a:ln w="57150">
            <a:solidFill>
              <a:srgbClr val="0000FF"/>
            </a:solidFill>
            <a:round/>
            <a:tailEnd type="triangle" w="med" len="lg"/>
          </a:ln>
          <a:effectLst/>
        </p:spPr>
        <p:txBody>
          <a:bodyPr anchor="ctr" wrap="none"/>
          <a:p>
            <a:endParaRPr altLang="en-US" b="1" lang="zh-CN">
              <a:latin typeface="+mn-lt"/>
              <a:ea typeface="黑体" panose="02010609060101010101" pitchFamily="2" charset="-122"/>
            </a:endParaRPr>
          </a:p>
        </p:txBody>
      </p:sp>
      <p:sp>
        <p:nvSpPr>
          <p:cNvPr id="1048606" name="Line 23"/>
          <p:cNvSpPr>
            <a:spLocks noChangeShapeType="1"/>
          </p:cNvSpPr>
          <p:nvPr/>
        </p:nvSpPr>
        <p:spPr bwMode="auto">
          <a:xfrm>
            <a:off x="2166763" y="6462713"/>
            <a:ext cx="1277805" cy="0"/>
          </a:xfrm>
          <a:prstGeom prst="line"/>
          <a:noFill/>
          <a:ln w="57150">
            <a:solidFill>
              <a:srgbClr val="0000FF"/>
            </a:solidFill>
            <a:round/>
            <a:tailEnd type="triangle" w="med" len="lg"/>
          </a:ln>
          <a:effectLst/>
        </p:spPr>
        <p:txBody>
          <a:bodyPr anchor="ctr" wrap="none"/>
          <a:p>
            <a:endParaRPr altLang="en-US" b="1" lang="zh-CN">
              <a:latin typeface="+mn-lt"/>
              <a:ea typeface="黑体" panose="02010609060101010101" pitchFamily="2" charset="-122"/>
            </a:endParaRPr>
          </a:p>
        </p:txBody>
      </p:sp>
      <p:sp>
        <p:nvSpPr>
          <p:cNvPr id="1048607" name="Line 24"/>
          <p:cNvSpPr>
            <a:spLocks noChangeShapeType="1"/>
          </p:cNvSpPr>
          <p:nvPr/>
        </p:nvSpPr>
        <p:spPr bwMode="auto">
          <a:xfrm>
            <a:off x="3857318" y="498475"/>
            <a:ext cx="6879" cy="736600"/>
          </a:xfrm>
          <a:prstGeom prst="line"/>
          <a:noFill/>
          <a:ln w="57150">
            <a:solidFill>
              <a:srgbClr val="C00000"/>
            </a:solidFill>
            <a:prstDash val="sysDot"/>
            <a:round/>
            <a:tailEnd type="triangle" w="med" len="lg"/>
          </a:ln>
          <a:effectLst/>
        </p:spPr>
        <p:txBody>
          <a:bodyPr anchor="ctr" wrap="none"/>
          <a:p>
            <a:endParaRPr altLang="en-US" b="1" lang="zh-CN">
              <a:latin typeface="+mn-lt"/>
              <a:ea typeface="黑体" panose="02010609060101010101" pitchFamily="2" charset="-122"/>
            </a:endParaRPr>
          </a:p>
        </p:txBody>
      </p:sp>
      <p:sp>
        <p:nvSpPr>
          <p:cNvPr id="1048608" name="Line 25"/>
          <p:cNvSpPr>
            <a:spLocks noChangeShapeType="1"/>
          </p:cNvSpPr>
          <p:nvPr/>
        </p:nvSpPr>
        <p:spPr bwMode="auto">
          <a:xfrm flipH="1">
            <a:off x="1363620" y="1306514"/>
            <a:ext cx="2246048" cy="1006475"/>
          </a:xfrm>
          <a:prstGeom prst="line"/>
          <a:noFill/>
          <a:ln w="57150">
            <a:solidFill>
              <a:srgbClr val="C00000"/>
            </a:solidFill>
            <a:prstDash val="sysDot"/>
            <a:round/>
            <a:tailEnd type="triangle" w="med" len="lg"/>
          </a:ln>
          <a:effectLst/>
        </p:spPr>
        <p:txBody>
          <a:bodyPr anchor="ctr" wrap="none"/>
          <a:p>
            <a:endParaRPr altLang="en-US" b="1" lang="zh-CN">
              <a:latin typeface="+mn-lt"/>
              <a:ea typeface="黑体" panose="02010609060101010101" pitchFamily="2" charset="-122"/>
            </a:endParaRPr>
          </a:p>
        </p:txBody>
      </p:sp>
      <p:sp>
        <p:nvSpPr>
          <p:cNvPr id="1048609" name="Line 26"/>
          <p:cNvSpPr>
            <a:spLocks noChangeShapeType="1"/>
          </p:cNvSpPr>
          <p:nvPr/>
        </p:nvSpPr>
        <p:spPr bwMode="auto">
          <a:xfrm>
            <a:off x="1829684" y="2563814"/>
            <a:ext cx="1864254" cy="1195387"/>
          </a:xfrm>
          <a:prstGeom prst="line"/>
          <a:noFill/>
          <a:ln w="57150">
            <a:solidFill>
              <a:srgbClr val="C00000"/>
            </a:solidFill>
            <a:prstDash val="sysDot"/>
            <a:round/>
            <a:tailEnd type="triangle" w="med" len="lg"/>
          </a:ln>
          <a:effectLst/>
        </p:spPr>
        <p:txBody>
          <a:bodyPr anchor="ctr" wrap="none"/>
          <a:p>
            <a:endParaRPr altLang="en-US" b="1" lang="zh-CN">
              <a:latin typeface="+mn-lt"/>
              <a:ea typeface="黑体" panose="02010609060101010101" pitchFamily="2" charset="-122"/>
            </a:endParaRPr>
          </a:p>
        </p:txBody>
      </p:sp>
      <p:sp>
        <p:nvSpPr>
          <p:cNvPr id="1048610" name="Line 27"/>
          <p:cNvSpPr>
            <a:spLocks noChangeShapeType="1"/>
          </p:cNvSpPr>
          <p:nvPr/>
        </p:nvSpPr>
        <p:spPr bwMode="auto">
          <a:xfrm>
            <a:off x="6658859" y="4010025"/>
            <a:ext cx="0" cy="1257300"/>
          </a:xfrm>
          <a:prstGeom prst="line"/>
          <a:noFill/>
          <a:ln w="57150">
            <a:solidFill>
              <a:srgbClr val="C00000"/>
            </a:solidFill>
            <a:prstDash val="sysDot"/>
            <a:round/>
            <a:tailEnd type="triangle" w="med" len="lg"/>
          </a:ln>
          <a:effectLst/>
        </p:spPr>
        <p:txBody>
          <a:bodyPr anchor="ctr" wrap="none"/>
          <a:p>
            <a:endParaRPr altLang="en-US" b="1" lang="zh-CN">
              <a:latin typeface="+mn-lt"/>
              <a:ea typeface="黑体" panose="02010609060101010101" pitchFamily="2" charset="-122"/>
            </a:endParaRPr>
          </a:p>
        </p:txBody>
      </p:sp>
      <p:sp>
        <p:nvSpPr>
          <p:cNvPr id="1048611" name="Freeform 28"/>
          <p:cNvSpPr/>
          <p:nvPr/>
        </p:nvSpPr>
        <p:spPr bwMode="auto">
          <a:xfrm>
            <a:off x="7133522" y="5386388"/>
            <a:ext cx="1203854" cy="6350"/>
          </a:xfrm>
          <a:custGeom>
            <a:avLst/>
            <a:gdLst>
              <a:gd name="T0" fmla="*/ 0 w 682"/>
              <a:gd name="T1" fmla="*/ 5 h 5"/>
              <a:gd name="T2" fmla="*/ 682 w 682"/>
              <a:gd name="T3" fmla="*/ 0 h 5"/>
            </a:gdLst>
            <a:ahLst/>
            <a:cxnLst>
              <a:cxn ang="0">
                <a:pos x="T0" y="T1"/>
              </a:cxn>
              <a:cxn ang="0">
                <a:pos x="T2" y="T3"/>
              </a:cxn>
            </a:cxnLst>
            <a:rect l="0" t="0" r="r" b="b"/>
            <a:pathLst>
              <a:path w="682" h="5">
                <a:moveTo>
                  <a:pt x="0" y="5"/>
                </a:moveTo>
                <a:lnTo>
                  <a:pt x="682" y="0"/>
                </a:lnTo>
              </a:path>
            </a:pathLst>
          </a:custGeom>
          <a:noFill/>
          <a:ln w="57150" cmpd="sng">
            <a:solidFill>
              <a:srgbClr val="C00000"/>
            </a:solidFill>
            <a:prstDash val="sysDot"/>
            <a:round/>
            <a:tailEnd type="triangle" w="med" len="lg"/>
          </a:ln>
          <a:effectLst/>
        </p:spPr>
        <p:txBody>
          <a:bodyPr anchor="ctr" wrap="none"/>
          <a:p>
            <a:endParaRPr altLang="en-US" b="1" lang="zh-CN">
              <a:latin typeface="+mn-lt"/>
              <a:ea typeface="黑体" panose="02010609060101010101" pitchFamily="2" charset="-122"/>
            </a:endParaRPr>
          </a:p>
        </p:txBody>
      </p:sp>
      <p:sp>
        <p:nvSpPr>
          <p:cNvPr id="1048612" name="Line 29"/>
          <p:cNvSpPr>
            <a:spLocks noChangeShapeType="1"/>
          </p:cNvSpPr>
          <p:nvPr/>
        </p:nvSpPr>
        <p:spPr bwMode="auto">
          <a:xfrm>
            <a:off x="1554517" y="2563814"/>
            <a:ext cx="0" cy="2327275"/>
          </a:xfrm>
          <a:prstGeom prst="line"/>
          <a:noFill/>
          <a:ln w="19050">
            <a:solidFill>
              <a:srgbClr val="FF0000"/>
            </a:solidFill>
            <a:round/>
            <a:tailEnd type="triangle" w="sm" len="lg"/>
          </a:ln>
          <a:effectLst/>
        </p:spPr>
        <p:txBody>
          <a:bodyPr anchor="ctr" wrap="none"/>
          <a:p>
            <a:endParaRPr altLang="en-US" b="1" lang="zh-CN">
              <a:latin typeface="+mn-lt"/>
              <a:ea typeface="黑体" panose="02010609060101010101" pitchFamily="2" charset="-122"/>
            </a:endParaRPr>
          </a:p>
        </p:txBody>
      </p:sp>
      <p:sp>
        <p:nvSpPr>
          <p:cNvPr id="1048613" name="Line 30"/>
          <p:cNvSpPr>
            <a:spLocks noChangeShapeType="1"/>
          </p:cNvSpPr>
          <p:nvPr/>
        </p:nvSpPr>
        <p:spPr bwMode="auto">
          <a:xfrm>
            <a:off x="4032737" y="5141914"/>
            <a:ext cx="0" cy="1195387"/>
          </a:xfrm>
          <a:prstGeom prst="line"/>
          <a:noFill/>
          <a:ln w="19050">
            <a:solidFill>
              <a:srgbClr val="FF0000"/>
            </a:solidFill>
            <a:round/>
            <a:tailEnd type="triangle" w="sm" len="lg"/>
          </a:ln>
          <a:effectLst/>
        </p:spPr>
        <p:txBody>
          <a:bodyPr anchor="ctr" wrap="none"/>
          <a:p>
            <a:endParaRPr altLang="en-US" b="1" lang="zh-CN">
              <a:latin typeface="+mn-lt"/>
              <a:ea typeface="黑体" panose="02010609060101010101" pitchFamily="2" charset="-122"/>
            </a:endParaRPr>
          </a:p>
        </p:txBody>
      </p:sp>
      <p:sp>
        <p:nvSpPr>
          <p:cNvPr id="1048614" name="Line 31"/>
          <p:cNvSpPr>
            <a:spLocks noChangeShapeType="1"/>
          </p:cNvSpPr>
          <p:nvPr/>
        </p:nvSpPr>
        <p:spPr bwMode="auto">
          <a:xfrm rot="-5400000">
            <a:off x="2864205" y="4319192"/>
            <a:ext cx="1587" cy="1393031"/>
          </a:xfrm>
          <a:prstGeom prst="line"/>
          <a:noFill/>
          <a:ln w="19050">
            <a:solidFill>
              <a:srgbClr val="FF0000"/>
            </a:solidFill>
            <a:round/>
            <a:tailEnd type="triangle" w="sm" len="lg"/>
          </a:ln>
          <a:effectLst/>
        </p:spPr>
        <p:txBody>
          <a:bodyPr anchor="ctr" wrap="none"/>
          <a:p>
            <a:endParaRPr altLang="en-US" b="1" lang="zh-CN">
              <a:latin typeface="+mn-lt"/>
              <a:ea typeface="黑体" panose="02010609060101010101" pitchFamily="2" charset="-122"/>
            </a:endParaRPr>
          </a:p>
        </p:txBody>
      </p:sp>
      <p:sp>
        <p:nvSpPr>
          <p:cNvPr id="1048615" name="Line 33"/>
          <p:cNvSpPr>
            <a:spLocks noChangeShapeType="1"/>
          </p:cNvSpPr>
          <p:nvPr/>
        </p:nvSpPr>
        <p:spPr bwMode="auto">
          <a:xfrm rot="5400000" flipH="1">
            <a:off x="4070572" y="529300"/>
            <a:ext cx="0" cy="3821377"/>
          </a:xfrm>
          <a:prstGeom prst="line"/>
          <a:noFill/>
          <a:ln w="19050">
            <a:solidFill>
              <a:srgbClr val="FF0000"/>
            </a:solidFill>
            <a:round/>
            <a:tailEnd type="triangle" w="sm" len="lg"/>
          </a:ln>
          <a:effectLst/>
        </p:spPr>
        <p:txBody>
          <a:bodyPr anchor="ctr" wrap="none"/>
          <a:p>
            <a:endParaRPr altLang="en-US" b="1" lang="zh-CN">
              <a:latin typeface="+mn-lt"/>
              <a:ea typeface="黑体" panose="02010609060101010101" pitchFamily="2" charset="-122"/>
            </a:endParaRPr>
          </a:p>
        </p:txBody>
      </p:sp>
      <p:sp>
        <p:nvSpPr>
          <p:cNvPr id="1048616" name="Line 34"/>
          <p:cNvSpPr>
            <a:spLocks noChangeShapeType="1"/>
          </p:cNvSpPr>
          <p:nvPr/>
        </p:nvSpPr>
        <p:spPr bwMode="auto">
          <a:xfrm rot="-5400000">
            <a:off x="2184357" y="882915"/>
            <a:ext cx="876300" cy="1974321"/>
          </a:xfrm>
          <a:prstGeom prst="line"/>
          <a:noFill/>
          <a:ln w="19050">
            <a:solidFill>
              <a:srgbClr val="FF0000"/>
            </a:solidFill>
            <a:round/>
            <a:tailEnd type="triangle" w="sm" len="lg"/>
          </a:ln>
          <a:effectLst/>
        </p:spPr>
        <p:txBody>
          <a:bodyPr anchor="ctr" wrap="none"/>
          <a:p>
            <a:endParaRPr altLang="en-US" b="1" lang="zh-CN">
              <a:latin typeface="+mn-lt"/>
              <a:ea typeface="黑体" panose="02010609060101010101" pitchFamily="2" charset="-122"/>
            </a:endParaRPr>
          </a:p>
        </p:txBody>
      </p:sp>
      <p:sp>
        <p:nvSpPr>
          <p:cNvPr id="1048617" name="Line 35"/>
          <p:cNvSpPr>
            <a:spLocks noChangeShapeType="1"/>
          </p:cNvSpPr>
          <p:nvPr/>
        </p:nvSpPr>
        <p:spPr bwMode="auto">
          <a:xfrm>
            <a:off x="1915674" y="5141914"/>
            <a:ext cx="1693994" cy="1195387"/>
          </a:xfrm>
          <a:prstGeom prst="line"/>
          <a:noFill/>
          <a:ln w="19050">
            <a:solidFill>
              <a:srgbClr val="FF0000"/>
            </a:solidFill>
            <a:round/>
            <a:tailEnd type="triangle" w="sm" len="lg"/>
          </a:ln>
          <a:effectLst/>
        </p:spPr>
        <p:txBody>
          <a:bodyPr anchor="ctr" wrap="none"/>
          <a:p>
            <a:endParaRPr altLang="en-US" b="1" lang="zh-CN">
              <a:latin typeface="+mn-lt"/>
              <a:ea typeface="黑体" panose="02010609060101010101" pitchFamily="2" charset="-122"/>
            </a:endParaRPr>
          </a:p>
        </p:txBody>
      </p:sp>
      <p:sp>
        <p:nvSpPr>
          <p:cNvPr id="1048618" name="Freeform 36"/>
          <p:cNvSpPr/>
          <p:nvPr/>
        </p:nvSpPr>
        <p:spPr bwMode="auto">
          <a:xfrm>
            <a:off x="4455805" y="1368425"/>
            <a:ext cx="1666479" cy="933450"/>
          </a:xfrm>
          <a:custGeom>
            <a:avLst/>
            <a:gdLst>
              <a:gd name="T0" fmla="*/ 0 w 944"/>
              <a:gd name="T1" fmla="*/ 0 h 712"/>
              <a:gd name="T2" fmla="*/ 944 w 944"/>
              <a:gd name="T3" fmla="*/ 712 h 712"/>
            </a:gdLst>
            <a:ahLst/>
            <a:cxnLst>
              <a:cxn ang="0">
                <a:pos x="T0" y="T1"/>
              </a:cxn>
              <a:cxn ang="0">
                <a:pos x="T2" y="T3"/>
              </a:cxn>
            </a:cxnLst>
            <a:rect l="0" t="0" r="r" b="b"/>
            <a:pathLst>
              <a:path w="944" h="712">
                <a:moveTo>
                  <a:pt x="0" y="0"/>
                </a:moveTo>
                <a:lnTo>
                  <a:pt x="944" y="712"/>
                </a:lnTo>
              </a:path>
            </a:pathLst>
          </a:custGeom>
          <a:noFill/>
          <a:ln w="19050">
            <a:solidFill>
              <a:srgbClr val="FF0000"/>
            </a:solidFill>
            <a:round/>
            <a:tailEnd type="triangle" w="sm" len="lg"/>
          </a:ln>
          <a:effectLst/>
        </p:spPr>
        <p:txBody>
          <a:bodyPr anchor="ctr" wrap="none"/>
          <a:p>
            <a:endParaRPr altLang="en-US" b="1" lang="zh-CN">
              <a:latin typeface="+mn-lt"/>
              <a:ea typeface="黑体" panose="02010609060101010101" pitchFamily="2" charset="-122"/>
            </a:endParaRPr>
          </a:p>
        </p:txBody>
      </p:sp>
      <p:sp>
        <p:nvSpPr>
          <p:cNvPr id="1048619" name="Text Box 37"/>
          <p:cNvSpPr txBox="1">
            <a:spLocks noChangeArrowheads="1"/>
          </p:cNvSpPr>
          <p:nvPr/>
        </p:nvSpPr>
        <p:spPr bwMode="auto">
          <a:xfrm>
            <a:off x="6086168" y="2554289"/>
            <a:ext cx="902811" cy="307777"/>
          </a:xfrm>
          <a:prstGeom prst="rect"/>
          <a:noFill/>
          <a:ln>
            <a:noFill/>
          </a:ln>
          <a:effectLst/>
        </p:spPr>
        <p:txBody>
          <a:bodyPr wrap="none">
            <a:spAutoFit/>
          </a:bodyPr>
          <a:p>
            <a:r>
              <a:rPr altLang="en-US" b="1" sz="1400" kumimoji="1" lang="zh-CN">
                <a:latin typeface="+mn-lt"/>
                <a:ea typeface="黑体" panose="02010609060101010101" pitchFamily="2" charset="-122"/>
              </a:rPr>
              <a:t>主动打开</a:t>
            </a:r>
            <a:endParaRPr altLang="en-US" b="1" sz="1400" kumimoji="1" lang="zh-CN">
              <a:latin typeface="+mn-lt"/>
              <a:ea typeface="黑体" panose="02010609060101010101" pitchFamily="2" charset="-122"/>
            </a:endParaRPr>
          </a:p>
        </p:txBody>
      </p:sp>
      <p:sp>
        <p:nvSpPr>
          <p:cNvPr id="1048620" name="Text Box 38"/>
          <p:cNvSpPr txBox="1">
            <a:spLocks noChangeArrowheads="1"/>
          </p:cNvSpPr>
          <p:nvPr/>
        </p:nvSpPr>
        <p:spPr bwMode="auto">
          <a:xfrm>
            <a:off x="3568393" y="1495425"/>
            <a:ext cx="902811" cy="307777"/>
          </a:xfrm>
          <a:prstGeom prst="rect"/>
          <a:noFill/>
          <a:ln>
            <a:noFill/>
          </a:ln>
          <a:effectLst/>
        </p:spPr>
        <p:txBody>
          <a:bodyPr wrap="none">
            <a:spAutoFit/>
          </a:bodyPr>
          <a:p>
            <a:r>
              <a:rPr altLang="en-US" b="1" sz="1400" kumimoji="1" lang="zh-CN">
                <a:latin typeface="+mn-lt"/>
                <a:ea typeface="黑体" panose="02010609060101010101" pitchFamily="2" charset="-122"/>
              </a:rPr>
              <a:t>被动打开</a:t>
            </a:r>
            <a:endParaRPr altLang="en-US" b="1" sz="1400" kumimoji="1" lang="zh-CN">
              <a:latin typeface="+mn-lt"/>
              <a:ea typeface="黑体" panose="02010609060101010101" pitchFamily="2" charset="-122"/>
            </a:endParaRPr>
          </a:p>
        </p:txBody>
      </p:sp>
      <p:sp>
        <p:nvSpPr>
          <p:cNvPr id="1048621" name="Text Box 39"/>
          <p:cNvSpPr txBox="1">
            <a:spLocks noChangeArrowheads="1"/>
          </p:cNvSpPr>
          <p:nvPr/>
        </p:nvSpPr>
        <p:spPr bwMode="auto">
          <a:xfrm>
            <a:off x="5981261" y="3359150"/>
            <a:ext cx="902811" cy="307777"/>
          </a:xfrm>
          <a:prstGeom prst="rect"/>
          <a:noFill/>
          <a:ln>
            <a:noFill/>
          </a:ln>
          <a:effectLst/>
        </p:spPr>
        <p:txBody>
          <a:bodyPr wrap="none">
            <a:spAutoFit/>
          </a:bodyPr>
          <a:p>
            <a:r>
              <a:rPr altLang="en-US" b="1" sz="1400" kumimoji="1" lang="zh-CN">
                <a:latin typeface="+mn-lt"/>
                <a:ea typeface="黑体" panose="02010609060101010101" pitchFamily="2" charset="-122"/>
              </a:rPr>
              <a:t>被动关闭</a:t>
            </a:r>
            <a:endParaRPr altLang="en-US" b="1" sz="1400" kumimoji="1" lang="zh-CN">
              <a:latin typeface="+mn-lt"/>
              <a:ea typeface="黑体" panose="02010609060101010101" pitchFamily="2" charset="-122"/>
            </a:endParaRPr>
          </a:p>
        </p:txBody>
      </p:sp>
      <p:sp>
        <p:nvSpPr>
          <p:cNvPr id="1048622" name="Text Box 40"/>
          <p:cNvSpPr txBox="1">
            <a:spLocks noChangeArrowheads="1"/>
          </p:cNvSpPr>
          <p:nvPr/>
        </p:nvSpPr>
        <p:spPr bwMode="auto">
          <a:xfrm>
            <a:off x="3461766" y="4260850"/>
            <a:ext cx="902811" cy="307777"/>
          </a:xfrm>
          <a:prstGeom prst="rect"/>
          <a:noFill/>
          <a:ln>
            <a:noFill/>
          </a:ln>
          <a:effectLst/>
        </p:spPr>
        <p:txBody>
          <a:bodyPr wrap="none">
            <a:spAutoFit/>
          </a:bodyPr>
          <a:p>
            <a:r>
              <a:rPr altLang="en-US" b="1" sz="1400" kumimoji="1" lang="zh-CN">
                <a:latin typeface="+mn-lt"/>
                <a:ea typeface="黑体" panose="02010609060101010101" pitchFamily="2" charset="-122"/>
              </a:rPr>
              <a:t>主动关闭</a:t>
            </a:r>
            <a:endParaRPr altLang="en-US" b="1" sz="1400" kumimoji="1" lang="zh-CN">
              <a:latin typeface="+mn-lt"/>
              <a:ea typeface="黑体" panose="02010609060101010101" pitchFamily="2" charset="-122"/>
            </a:endParaRPr>
          </a:p>
        </p:txBody>
      </p:sp>
      <p:sp>
        <p:nvSpPr>
          <p:cNvPr id="1048623" name="Text Box 41"/>
          <p:cNvSpPr txBox="1">
            <a:spLocks noChangeArrowheads="1"/>
          </p:cNvSpPr>
          <p:nvPr/>
        </p:nvSpPr>
        <p:spPr bwMode="auto">
          <a:xfrm>
            <a:off x="3767889" y="-26988"/>
            <a:ext cx="543739" cy="307777"/>
          </a:xfrm>
          <a:prstGeom prst="rect"/>
          <a:noFill/>
          <a:ln>
            <a:noFill/>
          </a:ln>
          <a:effectLst/>
        </p:spPr>
        <p:txBody>
          <a:bodyPr wrap="none">
            <a:spAutoFit/>
          </a:bodyPr>
          <a:p>
            <a:r>
              <a:rPr altLang="en-US" b="1" sz="1400" kumimoji="1" lang="zh-CN">
                <a:latin typeface="+mn-lt"/>
                <a:ea typeface="黑体" panose="02010609060101010101" pitchFamily="2" charset="-122"/>
              </a:rPr>
              <a:t>起点</a:t>
            </a:r>
            <a:endParaRPr altLang="en-US" b="1" sz="1400" kumimoji="1" lang="zh-CN">
              <a:latin typeface="+mn-lt"/>
              <a:ea typeface="黑体" panose="02010609060101010101" pitchFamily="2" charset="-122"/>
            </a:endParaRPr>
          </a:p>
        </p:txBody>
      </p:sp>
      <p:sp>
        <p:nvSpPr>
          <p:cNvPr id="1048624" name="Text Box 42"/>
          <p:cNvSpPr txBox="1">
            <a:spLocks noChangeArrowheads="1"/>
          </p:cNvSpPr>
          <p:nvPr/>
        </p:nvSpPr>
        <p:spPr bwMode="auto">
          <a:xfrm>
            <a:off x="2844361" y="592139"/>
            <a:ext cx="902811" cy="307777"/>
          </a:xfrm>
          <a:prstGeom prst="rect"/>
          <a:noFill/>
          <a:ln>
            <a:noFill/>
          </a:ln>
          <a:effectLst/>
        </p:spPr>
        <p:txBody>
          <a:bodyPr wrap="none">
            <a:spAutoFit/>
          </a:bodyPr>
          <a:p>
            <a:r>
              <a:rPr altLang="en-US" b="1" sz="1400" kumimoji="1" lang="zh-CN">
                <a:latin typeface="+mn-lt"/>
                <a:ea typeface="黑体" panose="02010609060101010101" pitchFamily="2" charset="-122"/>
              </a:rPr>
              <a:t>被动打开</a:t>
            </a:r>
            <a:endParaRPr altLang="en-US" b="1" sz="1400" kumimoji="1" lang="zh-CN">
              <a:latin typeface="+mn-lt"/>
              <a:ea typeface="黑体" panose="02010609060101010101" pitchFamily="2" charset="-122"/>
            </a:endParaRPr>
          </a:p>
        </p:txBody>
      </p:sp>
      <p:sp>
        <p:nvSpPr>
          <p:cNvPr id="1048625" name="Text Box 43"/>
          <p:cNvSpPr txBox="1">
            <a:spLocks noChangeArrowheads="1"/>
          </p:cNvSpPr>
          <p:nvPr/>
        </p:nvSpPr>
        <p:spPr bwMode="auto">
          <a:xfrm>
            <a:off x="5043974" y="717550"/>
            <a:ext cx="1046480" cy="497840"/>
          </a:xfrm>
          <a:prstGeom prst="rect"/>
          <a:noFill/>
          <a:ln>
            <a:noFill/>
          </a:ln>
          <a:effectLst/>
        </p:spPr>
        <p:txBody>
          <a:bodyPr wrap="none">
            <a:spAutoFit/>
          </a:bodyPr>
          <a:p>
            <a:r>
              <a:rPr altLang="en-US" b="1" sz="1400" kumimoji="1" lang="zh-CN">
                <a:latin typeface="+mn-lt"/>
                <a:ea typeface="黑体" panose="02010609060101010101" pitchFamily="2" charset="-122"/>
              </a:rPr>
              <a:t>主动打开</a:t>
            </a:r>
            <a:endParaRPr altLang="en-US" b="1" sz="1400" kumimoji="1" lang="zh-CN">
              <a:latin typeface="+mn-lt"/>
              <a:ea typeface="黑体" panose="02010609060101010101" pitchFamily="2" charset="-122"/>
            </a:endParaRPr>
          </a:p>
          <a:p>
            <a:r>
              <a:rPr altLang="en-US" b="1" sz="1400" kumimoji="1" lang="zh-CN">
                <a:latin typeface="+mn-lt"/>
                <a:ea typeface="黑体" panose="02010609060101010101" pitchFamily="2" charset="-122"/>
              </a:rPr>
              <a:t>  发送 </a:t>
            </a:r>
            <a:r>
              <a:rPr altLang="zh-CN" b="1" sz="1400" kumimoji="1" lang="en-US">
                <a:latin typeface="+mn-lt"/>
                <a:ea typeface="黑体" panose="02010609060101010101" pitchFamily="2" charset="-122"/>
              </a:rPr>
              <a:t>SYN</a:t>
            </a:r>
            <a:endParaRPr altLang="zh-CN" b="1" sz="1400" kumimoji="1" lang="en-US">
              <a:latin typeface="+mn-lt"/>
              <a:ea typeface="黑体" panose="02010609060101010101" pitchFamily="2" charset="-122"/>
            </a:endParaRPr>
          </a:p>
        </p:txBody>
      </p:sp>
      <p:sp>
        <p:nvSpPr>
          <p:cNvPr id="1048626" name="Text Box 44"/>
          <p:cNvSpPr txBox="1">
            <a:spLocks noChangeArrowheads="1"/>
          </p:cNvSpPr>
          <p:nvPr/>
        </p:nvSpPr>
        <p:spPr bwMode="auto">
          <a:xfrm>
            <a:off x="3609668" y="2438400"/>
            <a:ext cx="902811" cy="307777"/>
          </a:xfrm>
          <a:prstGeom prst="rect"/>
          <a:noFill/>
          <a:ln>
            <a:noFill/>
          </a:ln>
          <a:effectLst/>
        </p:spPr>
        <p:txBody>
          <a:bodyPr wrap="none">
            <a:spAutoFit/>
          </a:bodyPr>
          <a:p>
            <a:r>
              <a:rPr altLang="en-US" b="1" sz="1400" kumimoji="1" lang="zh-CN">
                <a:latin typeface="+mn-lt"/>
                <a:ea typeface="黑体" panose="02010609060101010101" pitchFamily="2" charset="-122"/>
              </a:rPr>
              <a:t>同时打开</a:t>
            </a:r>
            <a:endParaRPr altLang="en-US" b="1" sz="1400" kumimoji="1" lang="zh-CN">
              <a:latin typeface="+mn-lt"/>
              <a:ea typeface="黑体" panose="02010609060101010101" pitchFamily="2" charset="-122"/>
            </a:endParaRPr>
          </a:p>
        </p:txBody>
      </p:sp>
      <p:sp>
        <p:nvSpPr>
          <p:cNvPr id="1048627" name="Text Box 45"/>
          <p:cNvSpPr txBox="1">
            <a:spLocks noChangeArrowheads="1"/>
          </p:cNvSpPr>
          <p:nvPr/>
        </p:nvSpPr>
        <p:spPr bwMode="auto">
          <a:xfrm>
            <a:off x="2835761" y="2200275"/>
            <a:ext cx="2278380" cy="294641"/>
          </a:xfrm>
          <a:prstGeom prst="rect"/>
          <a:noFill/>
          <a:ln>
            <a:noFill/>
          </a:ln>
          <a:effectLst/>
        </p:spPr>
        <p:txBody>
          <a:bodyPr wrap="none">
            <a:spAutoFit/>
          </a:bodyPr>
          <a:p>
            <a:r>
              <a:rPr altLang="en-US" b="1" dirty="0" sz="1400" kumimoji="1" lang="zh-CN">
                <a:latin typeface="+mn-lt"/>
                <a:ea typeface="黑体" panose="02010609060101010101" pitchFamily="2" charset="-122"/>
              </a:rPr>
              <a:t>收到 </a:t>
            </a:r>
            <a:r>
              <a:rPr altLang="zh-CN" b="1" dirty="0" sz="1400" kumimoji="1" lang="en-US">
                <a:latin typeface="+mn-lt"/>
                <a:ea typeface="黑体" panose="02010609060101010101" pitchFamily="2" charset="-122"/>
              </a:rPr>
              <a:t>SYN</a:t>
            </a:r>
            <a:r>
              <a:rPr altLang="en-US" b="1" dirty="0" sz="1400" kumimoji="1" lang="zh-CN">
                <a:latin typeface="+mn-lt"/>
                <a:ea typeface="黑体" panose="02010609060101010101" pitchFamily="2" charset="-122"/>
              </a:rPr>
              <a:t>，发送 </a:t>
            </a:r>
            <a:r>
              <a:rPr altLang="zh-CN" b="1" dirty="0" sz="1400" kumimoji="1" lang="en-US" smtClean="0">
                <a:latin typeface="+mn-lt"/>
                <a:ea typeface="黑体" panose="02010609060101010101" pitchFamily="2" charset="-122"/>
              </a:rPr>
              <a:t>SYN</a:t>
            </a:r>
            <a:r>
              <a:rPr altLang="en-US" b="1" dirty="0" sz="1400" kumimoji="1" lang="zh-CN" smtClean="0">
                <a:latin typeface="+mn-lt"/>
                <a:ea typeface="黑体" panose="02010609060101010101" pitchFamily="2" charset="-122"/>
              </a:rPr>
              <a:t>，</a:t>
            </a:r>
            <a:r>
              <a:rPr altLang="zh-CN" b="1" dirty="0" sz="1400" kumimoji="1" lang="en-US" smtClean="0">
                <a:latin typeface="+mn-lt"/>
                <a:ea typeface="黑体" panose="02010609060101010101" pitchFamily="2" charset="-122"/>
              </a:rPr>
              <a:t> </a:t>
            </a:r>
            <a:r>
              <a:rPr altLang="zh-CN" b="1" dirty="0" sz="1400" kumimoji="1" lang="en-US">
                <a:latin typeface="+mn-lt"/>
                <a:ea typeface="黑体" panose="02010609060101010101" pitchFamily="2" charset="-122"/>
              </a:rPr>
              <a:t>ACK</a:t>
            </a:r>
            <a:endParaRPr altLang="zh-CN" b="1" dirty="0" sz="1400" kumimoji="1" lang="en-US">
              <a:latin typeface="+mn-lt"/>
              <a:ea typeface="黑体" panose="02010609060101010101" pitchFamily="2" charset="-122"/>
            </a:endParaRPr>
          </a:p>
        </p:txBody>
      </p:sp>
      <p:sp>
        <p:nvSpPr>
          <p:cNvPr id="1048628" name="Text Box 46"/>
          <p:cNvSpPr txBox="1">
            <a:spLocks noChangeArrowheads="1"/>
          </p:cNvSpPr>
          <p:nvPr/>
        </p:nvSpPr>
        <p:spPr bwMode="auto">
          <a:xfrm>
            <a:off x="2309505" y="2670175"/>
            <a:ext cx="906781" cy="294641"/>
          </a:xfrm>
          <a:prstGeom prst="rect"/>
          <a:noFill/>
          <a:ln>
            <a:noFill/>
          </a:ln>
          <a:effectLst/>
        </p:spPr>
        <p:txBody>
          <a:bodyPr wrap="none">
            <a:spAutoFit/>
          </a:bodyPr>
          <a:p>
            <a:r>
              <a:rPr altLang="en-US" b="1" sz="1400" kumimoji="1" lang="zh-CN">
                <a:latin typeface="+mn-lt"/>
                <a:ea typeface="黑体" panose="02010609060101010101" pitchFamily="2" charset="-122"/>
              </a:rPr>
              <a:t>收到 </a:t>
            </a:r>
            <a:r>
              <a:rPr altLang="zh-CN" b="1" sz="1400" kumimoji="1" lang="en-US">
                <a:latin typeface="+mn-lt"/>
                <a:ea typeface="黑体" panose="02010609060101010101" pitchFamily="2" charset="-122"/>
              </a:rPr>
              <a:t>ACK</a:t>
            </a:r>
            <a:endParaRPr altLang="zh-CN" b="1" sz="1400" kumimoji="1" lang="en-US">
              <a:latin typeface="+mn-lt"/>
              <a:ea typeface="黑体" panose="02010609060101010101" pitchFamily="2" charset="-122"/>
            </a:endParaRPr>
          </a:p>
        </p:txBody>
      </p:sp>
      <p:sp>
        <p:nvSpPr>
          <p:cNvPr id="1048629" name="Text Box 47"/>
          <p:cNvSpPr txBox="1">
            <a:spLocks noChangeArrowheads="1"/>
          </p:cNvSpPr>
          <p:nvPr/>
        </p:nvSpPr>
        <p:spPr bwMode="auto">
          <a:xfrm>
            <a:off x="3484123" y="3284984"/>
            <a:ext cx="902811" cy="523220"/>
          </a:xfrm>
          <a:prstGeom prst="rect"/>
          <a:noFill/>
          <a:ln>
            <a:noFill/>
          </a:ln>
          <a:effectLst/>
        </p:spPr>
        <p:txBody>
          <a:bodyPr wrap="none">
            <a:spAutoFit/>
          </a:bodyPr>
          <a:p>
            <a:r>
              <a:rPr altLang="en-US" b="1" dirty="0" sz="1400" kumimoji="1" lang="zh-CN">
                <a:solidFill>
                  <a:srgbClr val="FF0000"/>
                </a:solidFill>
                <a:latin typeface="+mn-lt"/>
                <a:ea typeface="黑体" panose="02010609060101010101" pitchFamily="2" charset="-122"/>
              </a:rPr>
              <a:t>数据传送</a:t>
            </a:r>
            <a:endParaRPr altLang="en-US" b="1" dirty="0" sz="1400" kumimoji="1" lang="zh-CN">
              <a:solidFill>
                <a:srgbClr val="FF0000"/>
              </a:solidFill>
              <a:latin typeface="+mn-lt"/>
              <a:ea typeface="黑体" panose="02010609060101010101" pitchFamily="2" charset="-122"/>
            </a:endParaRPr>
          </a:p>
          <a:p>
            <a:r>
              <a:rPr altLang="en-US" b="1" dirty="0" sz="1400" kumimoji="1" lang="zh-CN">
                <a:solidFill>
                  <a:srgbClr val="FF0000"/>
                </a:solidFill>
                <a:latin typeface="+mn-lt"/>
                <a:ea typeface="黑体" panose="02010609060101010101" pitchFamily="2" charset="-122"/>
              </a:rPr>
              <a:t>    阶段</a:t>
            </a:r>
            <a:endParaRPr altLang="en-US" b="1" dirty="0" sz="1400" kumimoji="1" lang="zh-CN">
              <a:solidFill>
                <a:srgbClr val="FF0000"/>
              </a:solidFill>
              <a:latin typeface="+mn-lt"/>
              <a:ea typeface="黑体" panose="02010609060101010101" pitchFamily="2" charset="-122"/>
            </a:endParaRPr>
          </a:p>
        </p:txBody>
      </p:sp>
      <p:sp>
        <p:nvSpPr>
          <p:cNvPr id="1048630" name="Text Box 48"/>
          <p:cNvSpPr txBox="1">
            <a:spLocks noChangeArrowheads="1"/>
          </p:cNvSpPr>
          <p:nvPr/>
        </p:nvSpPr>
        <p:spPr bwMode="auto">
          <a:xfrm>
            <a:off x="5702655" y="4314826"/>
            <a:ext cx="843280" cy="497840"/>
          </a:xfrm>
          <a:prstGeom prst="rect"/>
          <a:noFill/>
          <a:ln>
            <a:noFill/>
          </a:ln>
          <a:effectLst/>
        </p:spPr>
        <p:txBody>
          <a:bodyPr wrap="none">
            <a:spAutoFit/>
          </a:bodyPr>
          <a:p>
            <a:r>
              <a:rPr altLang="zh-CN" b="1" sz="1400" kumimoji="1" lang="en-US">
                <a:latin typeface="+mn-lt"/>
                <a:ea typeface="黑体" panose="02010609060101010101" pitchFamily="2" charset="-122"/>
              </a:rPr>
              <a:t>   </a:t>
            </a:r>
            <a:r>
              <a:rPr altLang="en-US" b="1" sz="1400" kumimoji="1" lang="zh-CN">
                <a:latin typeface="+mn-lt"/>
                <a:ea typeface="黑体" panose="02010609060101010101" pitchFamily="2" charset="-122"/>
              </a:rPr>
              <a:t>关闭</a:t>
            </a:r>
            <a:endParaRPr altLang="en-US" b="1" sz="1400" kumimoji="1" lang="zh-CN">
              <a:latin typeface="+mn-lt"/>
              <a:ea typeface="黑体" panose="02010609060101010101" pitchFamily="2" charset="-122"/>
            </a:endParaRPr>
          </a:p>
          <a:p>
            <a:r>
              <a:rPr altLang="en-US" b="1" sz="1400" kumimoji="1" lang="zh-CN">
                <a:latin typeface="+mn-lt"/>
                <a:ea typeface="黑体" panose="02010609060101010101" pitchFamily="2" charset="-122"/>
              </a:rPr>
              <a:t>发送 </a:t>
            </a:r>
            <a:r>
              <a:rPr altLang="zh-CN" b="1" sz="1400" kumimoji="1" lang="en-US">
                <a:latin typeface="+mn-lt"/>
                <a:ea typeface="黑体" panose="02010609060101010101" pitchFamily="2" charset="-122"/>
              </a:rPr>
              <a:t>FIN</a:t>
            </a:r>
            <a:endParaRPr altLang="zh-CN" b="1" sz="1400" kumimoji="1" lang="en-US">
              <a:latin typeface="+mn-lt"/>
              <a:ea typeface="黑体" panose="02010609060101010101" pitchFamily="2" charset="-122"/>
            </a:endParaRPr>
          </a:p>
        </p:txBody>
      </p:sp>
      <p:sp>
        <p:nvSpPr>
          <p:cNvPr id="1048631" name="Text Box 49"/>
          <p:cNvSpPr txBox="1">
            <a:spLocks noChangeArrowheads="1"/>
          </p:cNvSpPr>
          <p:nvPr/>
        </p:nvSpPr>
        <p:spPr bwMode="auto">
          <a:xfrm>
            <a:off x="1963828" y="3933826"/>
            <a:ext cx="843281" cy="497840"/>
          </a:xfrm>
          <a:prstGeom prst="rect"/>
          <a:noFill/>
          <a:ln>
            <a:noFill/>
          </a:ln>
          <a:effectLst/>
        </p:spPr>
        <p:txBody>
          <a:bodyPr wrap="none">
            <a:spAutoFit/>
          </a:bodyPr>
          <a:p>
            <a:r>
              <a:rPr altLang="zh-CN" b="1" sz="1400" kumimoji="1" lang="en-US">
                <a:latin typeface="+mn-lt"/>
                <a:ea typeface="黑体" panose="02010609060101010101" pitchFamily="2" charset="-122"/>
              </a:rPr>
              <a:t>   </a:t>
            </a:r>
            <a:r>
              <a:rPr altLang="en-US" b="1" sz="1400" kumimoji="1" lang="zh-CN">
                <a:latin typeface="+mn-lt"/>
                <a:ea typeface="黑体" panose="02010609060101010101" pitchFamily="2" charset="-122"/>
              </a:rPr>
              <a:t>关闭</a:t>
            </a:r>
            <a:endParaRPr altLang="en-US" b="1" sz="1400" kumimoji="1" lang="zh-CN">
              <a:latin typeface="+mn-lt"/>
              <a:ea typeface="黑体" panose="02010609060101010101" pitchFamily="2" charset="-122"/>
            </a:endParaRPr>
          </a:p>
          <a:p>
            <a:r>
              <a:rPr altLang="en-US" b="1" sz="1400" kumimoji="1" lang="zh-CN">
                <a:latin typeface="+mn-lt"/>
                <a:ea typeface="黑体" panose="02010609060101010101" pitchFamily="2" charset="-122"/>
              </a:rPr>
              <a:t>发送 </a:t>
            </a:r>
            <a:r>
              <a:rPr altLang="zh-CN" b="1" sz="1400" kumimoji="1" lang="en-US">
                <a:latin typeface="+mn-lt"/>
                <a:ea typeface="黑体" panose="02010609060101010101" pitchFamily="2" charset="-122"/>
              </a:rPr>
              <a:t>FIN</a:t>
            </a:r>
            <a:endParaRPr altLang="zh-CN" b="1" sz="1400" kumimoji="1" lang="en-US">
              <a:latin typeface="+mn-lt"/>
              <a:ea typeface="黑体" panose="02010609060101010101" pitchFamily="2" charset="-122"/>
            </a:endParaRPr>
          </a:p>
        </p:txBody>
      </p:sp>
      <p:sp>
        <p:nvSpPr>
          <p:cNvPr id="1048632" name="Text Box 50"/>
          <p:cNvSpPr txBox="1">
            <a:spLocks noChangeArrowheads="1"/>
          </p:cNvSpPr>
          <p:nvPr/>
        </p:nvSpPr>
        <p:spPr bwMode="auto">
          <a:xfrm>
            <a:off x="1506363" y="3429001"/>
            <a:ext cx="843280" cy="497840"/>
          </a:xfrm>
          <a:prstGeom prst="rect"/>
          <a:noFill/>
          <a:ln>
            <a:noFill/>
          </a:ln>
          <a:effectLst/>
        </p:spPr>
        <p:txBody>
          <a:bodyPr wrap="none">
            <a:spAutoFit/>
          </a:bodyPr>
          <a:p>
            <a:r>
              <a:rPr altLang="zh-CN" b="1" sz="1400" kumimoji="1" lang="en-US">
                <a:latin typeface="+mn-lt"/>
                <a:ea typeface="黑体" panose="02010609060101010101" pitchFamily="2" charset="-122"/>
              </a:rPr>
              <a:t>   </a:t>
            </a:r>
            <a:r>
              <a:rPr altLang="en-US" b="1" sz="1400" kumimoji="1" lang="zh-CN">
                <a:latin typeface="+mn-lt"/>
                <a:ea typeface="黑体" panose="02010609060101010101" pitchFamily="2" charset="-122"/>
              </a:rPr>
              <a:t>关闭</a:t>
            </a:r>
            <a:endParaRPr altLang="en-US" b="1" sz="1400" kumimoji="1" lang="zh-CN">
              <a:latin typeface="+mn-lt"/>
              <a:ea typeface="黑体" panose="02010609060101010101" pitchFamily="2" charset="-122"/>
            </a:endParaRPr>
          </a:p>
          <a:p>
            <a:r>
              <a:rPr altLang="en-US" b="1" sz="1400" kumimoji="1" lang="zh-CN">
                <a:latin typeface="+mn-lt"/>
                <a:ea typeface="黑体" panose="02010609060101010101" pitchFamily="2" charset="-122"/>
              </a:rPr>
              <a:t>发送 </a:t>
            </a:r>
            <a:r>
              <a:rPr altLang="zh-CN" b="1" sz="1400" kumimoji="1" lang="en-US">
                <a:latin typeface="+mn-lt"/>
                <a:ea typeface="黑体" panose="02010609060101010101" pitchFamily="2" charset="-122"/>
              </a:rPr>
              <a:t>FIN</a:t>
            </a:r>
            <a:endParaRPr altLang="zh-CN" b="1" sz="1400" kumimoji="1" lang="en-US">
              <a:latin typeface="+mn-lt"/>
              <a:ea typeface="黑体" panose="02010609060101010101" pitchFamily="2" charset="-122"/>
            </a:endParaRPr>
          </a:p>
        </p:txBody>
      </p:sp>
      <p:sp>
        <p:nvSpPr>
          <p:cNvPr id="1048633" name="Text Box 51"/>
          <p:cNvSpPr txBox="1">
            <a:spLocks noChangeArrowheads="1"/>
          </p:cNvSpPr>
          <p:nvPr/>
        </p:nvSpPr>
        <p:spPr bwMode="auto">
          <a:xfrm>
            <a:off x="2591551" y="1787525"/>
            <a:ext cx="894080" cy="294641"/>
          </a:xfrm>
          <a:prstGeom prst="rect"/>
          <a:noFill/>
          <a:ln>
            <a:noFill/>
          </a:ln>
          <a:effectLst/>
        </p:spPr>
        <p:txBody>
          <a:bodyPr wrap="none">
            <a:spAutoFit/>
          </a:bodyPr>
          <a:p>
            <a:r>
              <a:rPr altLang="en-US" b="1" sz="1400" kumimoji="1" lang="zh-CN">
                <a:latin typeface="+mn-lt"/>
                <a:ea typeface="黑体" panose="02010609060101010101" pitchFamily="2" charset="-122"/>
              </a:rPr>
              <a:t>收到 </a:t>
            </a:r>
            <a:r>
              <a:rPr altLang="zh-CN" b="1" sz="1400" kumimoji="1" lang="en-US">
                <a:latin typeface="+mn-lt"/>
                <a:ea typeface="黑体" panose="02010609060101010101" pitchFamily="2" charset="-122"/>
              </a:rPr>
              <a:t>RST</a:t>
            </a:r>
            <a:endParaRPr altLang="zh-CN" b="1" sz="1400" kumimoji="1" lang="en-US">
              <a:latin typeface="+mn-lt"/>
              <a:ea typeface="黑体" panose="02010609060101010101" pitchFamily="2" charset="-122"/>
            </a:endParaRPr>
          </a:p>
        </p:txBody>
      </p:sp>
      <p:sp>
        <p:nvSpPr>
          <p:cNvPr id="1048634" name="Text Box 52"/>
          <p:cNvSpPr txBox="1">
            <a:spLocks noChangeArrowheads="1"/>
          </p:cNvSpPr>
          <p:nvPr/>
        </p:nvSpPr>
        <p:spPr bwMode="auto">
          <a:xfrm>
            <a:off x="1272472" y="1243014"/>
            <a:ext cx="1668780" cy="497840"/>
          </a:xfrm>
          <a:prstGeom prst="rect"/>
          <a:noFill/>
          <a:ln>
            <a:noFill/>
          </a:ln>
          <a:effectLst/>
        </p:spPr>
        <p:txBody>
          <a:bodyPr wrap="none">
            <a:spAutoFit/>
          </a:bodyPr>
          <a:p>
            <a:r>
              <a:rPr altLang="zh-CN" b="1" sz="1400" kumimoji="1" lang="en-US">
                <a:latin typeface="+mn-lt"/>
                <a:ea typeface="黑体" panose="02010609060101010101" pitchFamily="2" charset="-122"/>
              </a:rPr>
              <a:t>         </a:t>
            </a:r>
            <a:r>
              <a:rPr altLang="en-US" b="1" sz="1400" kumimoji="1" lang="zh-CN">
                <a:latin typeface="+mn-lt"/>
                <a:ea typeface="黑体" panose="02010609060101010101" pitchFamily="2" charset="-122"/>
              </a:rPr>
              <a:t>收到 </a:t>
            </a:r>
            <a:r>
              <a:rPr altLang="zh-CN" b="1" sz="1400" kumimoji="1" lang="en-US">
                <a:latin typeface="+mn-lt"/>
                <a:ea typeface="黑体" panose="02010609060101010101" pitchFamily="2" charset="-122"/>
              </a:rPr>
              <a:t>SYN</a:t>
            </a:r>
            <a:endParaRPr altLang="zh-CN" b="1" sz="1400" kumimoji="1" lang="en-US">
              <a:latin typeface="+mn-lt"/>
              <a:ea typeface="黑体" panose="02010609060101010101" pitchFamily="2" charset="-122"/>
            </a:endParaRPr>
          </a:p>
          <a:p>
            <a:r>
              <a:rPr altLang="en-US" b="1" sz="1400" kumimoji="1" lang="zh-CN">
                <a:latin typeface="+mn-lt"/>
                <a:ea typeface="黑体" panose="02010609060101010101" pitchFamily="2" charset="-122"/>
              </a:rPr>
              <a:t>发送 </a:t>
            </a:r>
            <a:r>
              <a:rPr altLang="zh-CN" b="1" sz="1400" kumimoji="1" lang="en-US">
                <a:latin typeface="+mn-lt"/>
                <a:ea typeface="黑体" panose="02010609060101010101" pitchFamily="2" charset="-122"/>
              </a:rPr>
              <a:t>SYN, ACK</a:t>
            </a:r>
            <a:endParaRPr altLang="zh-CN" b="1" sz="1400" kumimoji="1" lang="en-US">
              <a:latin typeface="+mn-lt"/>
              <a:ea typeface="黑体" panose="02010609060101010101" pitchFamily="2" charset="-122"/>
            </a:endParaRPr>
          </a:p>
        </p:txBody>
      </p:sp>
      <p:sp>
        <p:nvSpPr>
          <p:cNvPr id="1048635" name="Text Box 53"/>
          <p:cNvSpPr txBox="1">
            <a:spLocks noChangeArrowheads="1"/>
          </p:cNvSpPr>
          <p:nvPr/>
        </p:nvSpPr>
        <p:spPr bwMode="auto">
          <a:xfrm>
            <a:off x="7222951" y="1916114"/>
            <a:ext cx="723275" cy="523220"/>
          </a:xfrm>
          <a:prstGeom prst="rect"/>
          <a:noFill/>
          <a:ln>
            <a:noFill/>
          </a:ln>
          <a:effectLst/>
        </p:spPr>
        <p:txBody>
          <a:bodyPr wrap="none">
            <a:spAutoFit/>
          </a:bodyPr>
          <a:p>
            <a:r>
              <a:rPr altLang="zh-CN" b="1" sz="1400" kumimoji="1" lang="en-US">
                <a:latin typeface="+mn-lt"/>
                <a:ea typeface="黑体" panose="02010609060101010101" pitchFamily="2" charset="-122"/>
              </a:rPr>
              <a:t>  </a:t>
            </a:r>
            <a:r>
              <a:rPr altLang="en-US" b="1" sz="1400" kumimoji="1" lang="zh-CN">
                <a:latin typeface="+mn-lt"/>
                <a:ea typeface="黑体" panose="02010609060101010101" pitchFamily="2" charset="-122"/>
              </a:rPr>
              <a:t>关闭</a:t>
            </a:r>
            <a:endParaRPr altLang="en-US" b="1" sz="1400" kumimoji="1" lang="zh-CN">
              <a:latin typeface="+mn-lt"/>
              <a:ea typeface="黑体" panose="02010609060101010101" pitchFamily="2" charset="-122"/>
            </a:endParaRPr>
          </a:p>
          <a:p>
            <a:r>
              <a:rPr altLang="en-US" b="1" sz="1400" kumimoji="1" lang="zh-CN">
                <a:latin typeface="+mn-lt"/>
                <a:ea typeface="黑体" panose="02010609060101010101" pitchFamily="2" charset="-122"/>
              </a:rPr>
              <a:t>或超时</a:t>
            </a:r>
            <a:endParaRPr altLang="en-US" b="1" sz="1400" kumimoji="1" lang="zh-CN">
              <a:latin typeface="+mn-lt"/>
              <a:ea typeface="黑体" panose="02010609060101010101" pitchFamily="2" charset="-122"/>
            </a:endParaRPr>
          </a:p>
        </p:txBody>
      </p:sp>
      <p:sp>
        <p:nvSpPr>
          <p:cNvPr id="1048636" name="Text Box 54"/>
          <p:cNvSpPr txBox="1">
            <a:spLocks noChangeArrowheads="1"/>
          </p:cNvSpPr>
          <p:nvPr/>
        </p:nvSpPr>
        <p:spPr bwMode="auto">
          <a:xfrm>
            <a:off x="7248747" y="5013325"/>
            <a:ext cx="906780" cy="294641"/>
          </a:xfrm>
          <a:prstGeom prst="rect"/>
          <a:noFill/>
          <a:ln>
            <a:noFill/>
          </a:ln>
          <a:effectLst/>
        </p:spPr>
        <p:txBody>
          <a:bodyPr wrap="none">
            <a:spAutoFit/>
          </a:bodyPr>
          <a:p>
            <a:r>
              <a:rPr altLang="en-US" b="1" sz="1400" kumimoji="1" lang="zh-CN">
                <a:latin typeface="+mn-lt"/>
                <a:ea typeface="黑体" panose="02010609060101010101" pitchFamily="2" charset="-122"/>
              </a:rPr>
              <a:t>收到 </a:t>
            </a:r>
            <a:r>
              <a:rPr altLang="zh-CN" b="1" sz="1400" kumimoji="1" lang="en-US">
                <a:latin typeface="+mn-lt"/>
                <a:ea typeface="黑体" panose="02010609060101010101" pitchFamily="2" charset="-122"/>
              </a:rPr>
              <a:t>ACK</a:t>
            </a:r>
            <a:endParaRPr altLang="zh-CN" b="1" sz="1400" kumimoji="1" lang="en-US">
              <a:latin typeface="+mn-lt"/>
              <a:ea typeface="黑体" panose="02010609060101010101" pitchFamily="2" charset="-122"/>
            </a:endParaRPr>
          </a:p>
        </p:txBody>
      </p:sp>
      <p:sp>
        <p:nvSpPr>
          <p:cNvPr id="1048637" name="Text Box 55"/>
          <p:cNvSpPr txBox="1">
            <a:spLocks noChangeArrowheads="1"/>
          </p:cNvSpPr>
          <p:nvPr/>
        </p:nvSpPr>
        <p:spPr bwMode="auto">
          <a:xfrm>
            <a:off x="5344939" y="2846389"/>
            <a:ext cx="1770379" cy="497840"/>
          </a:xfrm>
          <a:prstGeom prst="rect"/>
          <a:noFill/>
          <a:ln>
            <a:noFill/>
          </a:ln>
          <a:effectLst/>
        </p:spPr>
        <p:txBody>
          <a:bodyPr wrap="none">
            <a:spAutoFit/>
          </a:bodyPr>
          <a:p>
            <a:r>
              <a:rPr altLang="zh-CN" b="1" sz="1400" kumimoji="1" lang="en-US">
                <a:latin typeface="+mn-lt"/>
                <a:ea typeface="黑体" panose="02010609060101010101" pitchFamily="2" charset="-122"/>
              </a:rPr>
              <a:t>     </a:t>
            </a:r>
            <a:r>
              <a:rPr altLang="en-US" b="1" sz="1400" kumimoji="1" lang="zh-CN">
                <a:latin typeface="+mn-lt"/>
                <a:ea typeface="黑体" panose="02010609060101010101" pitchFamily="2" charset="-122"/>
              </a:rPr>
              <a:t>收到 </a:t>
            </a:r>
            <a:r>
              <a:rPr altLang="zh-CN" b="1" sz="1400" kumimoji="1" lang="en-US">
                <a:latin typeface="+mn-lt"/>
                <a:ea typeface="黑体" panose="02010609060101010101" pitchFamily="2" charset="-122"/>
              </a:rPr>
              <a:t>SYN, ACK</a:t>
            </a:r>
            <a:endParaRPr altLang="zh-CN" b="1" sz="1400" kumimoji="1" lang="en-US">
              <a:latin typeface="+mn-lt"/>
              <a:ea typeface="黑体" panose="02010609060101010101" pitchFamily="2" charset="-122"/>
            </a:endParaRPr>
          </a:p>
          <a:p>
            <a:r>
              <a:rPr altLang="en-US" b="1" sz="1400" kumimoji="1" lang="zh-CN">
                <a:latin typeface="+mn-lt"/>
                <a:ea typeface="黑体" panose="02010609060101010101" pitchFamily="2" charset="-122"/>
              </a:rPr>
              <a:t>发送 </a:t>
            </a:r>
            <a:r>
              <a:rPr altLang="zh-CN" b="1" sz="1400" kumimoji="1" lang="en-US">
                <a:latin typeface="+mn-lt"/>
                <a:ea typeface="黑体" panose="02010609060101010101" pitchFamily="2" charset="-122"/>
              </a:rPr>
              <a:t>ACK</a:t>
            </a:r>
            <a:endParaRPr altLang="zh-CN" b="1" sz="1400" kumimoji="1" lang="en-US">
              <a:latin typeface="+mn-lt"/>
              <a:ea typeface="黑体" panose="02010609060101010101" pitchFamily="2" charset="-122"/>
            </a:endParaRPr>
          </a:p>
        </p:txBody>
      </p:sp>
      <p:sp>
        <p:nvSpPr>
          <p:cNvPr id="1048638" name="Text Box 56"/>
          <p:cNvSpPr txBox="1">
            <a:spLocks noChangeArrowheads="1"/>
          </p:cNvSpPr>
          <p:nvPr/>
        </p:nvSpPr>
        <p:spPr bwMode="auto">
          <a:xfrm>
            <a:off x="4000062" y="5549900"/>
            <a:ext cx="906780" cy="294641"/>
          </a:xfrm>
          <a:prstGeom prst="rect"/>
          <a:noFill/>
          <a:ln>
            <a:noFill/>
          </a:ln>
          <a:effectLst/>
        </p:spPr>
        <p:txBody>
          <a:bodyPr wrap="none">
            <a:spAutoFit/>
          </a:bodyPr>
          <a:p>
            <a:r>
              <a:rPr altLang="en-US" b="1" sz="1400" kumimoji="1" lang="zh-CN">
                <a:latin typeface="+mn-lt"/>
                <a:ea typeface="黑体" panose="02010609060101010101" pitchFamily="2" charset="-122"/>
              </a:rPr>
              <a:t>收到 </a:t>
            </a:r>
            <a:r>
              <a:rPr altLang="zh-CN" b="1" sz="1400" kumimoji="1" lang="en-US">
                <a:latin typeface="+mn-lt"/>
                <a:ea typeface="黑体" panose="02010609060101010101" pitchFamily="2" charset="-122"/>
              </a:rPr>
              <a:t>ACK</a:t>
            </a:r>
            <a:endParaRPr altLang="zh-CN" b="1" sz="1400" kumimoji="1" lang="en-US">
              <a:latin typeface="+mn-lt"/>
              <a:ea typeface="黑体" panose="02010609060101010101" pitchFamily="2" charset="-122"/>
            </a:endParaRPr>
          </a:p>
        </p:txBody>
      </p:sp>
      <p:sp>
        <p:nvSpPr>
          <p:cNvPr id="1048639" name="Text Box 57"/>
          <p:cNvSpPr txBox="1">
            <a:spLocks noChangeArrowheads="1"/>
          </p:cNvSpPr>
          <p:nvPr/>
        </p:nvSpPr>
        <p:spPr bwMode="auto">
          <a:xfrm>
            <a:off x="1525280" y="5624514"/>
            <a:ext cx="906780" cy="294641"/>
          </a:xfrm>
          <a:prstGeom prst="rect"/>
          <a:noFill/>
          <a:ln>
            <a:noFill/>
          </a:ln>
          <a:effectLst/>
        </p:spPr>
        <p:txBody>
          <a:bodyPr wrap="none">
            <a:spAutoFit/>
          </a:bodyPr>
          <a:p>
            <a:r>
              <a:rPr altLang="en-US" b="1" sz="1400" kumimoji="1" lang="zh-CN">
                <a:latin typeface="+mn-lt"/>
                <a:ea typeface="黑体" panose="02010609060101010101" pitchFamily="2" charset="-122"/>
              </a:rPr>
              <a:t>收到 </a:t>
            </a:r>
            <a:r>
              <a:rPr altLang="zh-CN" b="1" sz="1400" kumimoji="1" lang="en-US">
                <a:latin typeface="+mn-lt"/>
                <a:ea typeface="黑体" panose="02010609060101010101" pitchFamily="2" charset="-122"/>
              </a:rPr>
              <a:t>ACK</a:t>
            </a:r>
            <a:endParaRPr altLang="zh-CN" b="1" sz="1400" kumimoji="1" lang="en-US">
              <a:latin typeface="+mn-lt"/>
              <a:ea typeface="黑体" panose="02010609060101010101" pitchFamily="2" charset="-122"/>
            </a:endParaRPr>
          </a:p>
        </p:txBody>
      </p:sp>
      <p:sp>
        <p:nvSpPr>
          <p:cNvPr id="1048640" name="Text Box 58"/>
          <p:cNvSpPr txBox="1">
            <a:spLocks noChangeArrowheads="1"/>
          </p:cNvSpPr>
          <p:nvPr/>
        </p:nvSpPr>
        <p:spPr bwMode="auto">
          <a:xfrm>
            <a:off x="2178801" y="5949951"/>
            <a:ext cx="906780" cy="497840"/>
          </a:xfrm>
          <a:prstGeom prst="rect"/>
          <a:noFill/>
          <a:ln>
            <a:noFill/>
          </a:ln>
          <a:effectLst/>
        </p:spPr>
        <p:txBody>
          <a:bodyPr wrap="none">
            <a:spAutoFit/>
          </a:bodyPr>
          <a:p>
            <a:r>
              <a:rPr altLang="en-US" b="1" sz="1400" kumimoji="1" lang="zh-CN">
                <a:latin typeface="+mn-lt"/>
                <a:ea typeface="黑体" panose="02010609060101010101" pitchFamily="2" charset="-122"/>
              </a:rPr>
              <a:t>收到 </a:t>
            </a:r>
            <a:r>
              <a:rPr altLang="zh-CN" b="1" sz="1400" kumimoji="1" lang="en-US">
                <a:latin typeface="+mn-lt"/>
                <a:ea typeface="黑体" panose="02010609060101010101" pitchFamily="2" charset="-122"/>
              </a:rPr>
              <a:t>FIN</a:t>
            </a:r>
            <a:endParaRPr altLang="zh-CN" b="1" sz="1400" kumimoji="1" lang="en-US">
              <a:latin typeface="+mn-lt"/>
              <a:ea typeface="黑体" panose="02010609060101010101" pitchFamily="2" charset="-122"/>
            </a:endParaRPr>
          </a:p>
          <a:p>
            <a:r>
              <a:rPr altLang="en-US" b="1" sz="1400" kumimoji="1" lang="zh-CN">
                <a:latin typeface="+mn-lt"/>
                <a:ea typeface="黑体" panose="02010609060101010101" pitchFamily="2" charset="-122"/>
              </a:rPr>
              <a:t>发送 </a:t>
            </a:r>
            <a:r>
              <a:rPr altLang="zh-CN" b="1" sz="1400" kumimoji="1" lang="en-US">
                <a:latin typeface="+mn-lt"/>
                <a:ea typeface="黑体" panose="02010609060101010101" pitchFamily="2" charset="-122"/>
              </a:rPr>
              <a:t>ACK</a:t>
            </a:r>
            <a:endParaRPr altLang="zh-CN" b="1" sz="1400" kumimoji="1" lang="en-US">
              <a:latin typeface="+mn-lt"/>
              <a:ea typeface="黑体" panose="02010609060101010101" pitchFamily="2" charset="-122"/>
            </a:endParaRPr>
          </a:p>
        </p:txBody>
      </p:sp>
      <p:sp>
        <p:nvSpPr>
          <p:cNvPr id="1048641" name="Text Box 59"/>
          <p:cNvSpPr txBox="1">
            <a:spLocks noChangeArrowheads="1"/>
          </p:cNvSpPr>
          <p:nvPr/>
        </p:nvSpPr>
        <p:spPr bwMode="auto">
          <a:xfrm>
            <a:off x="2366260" y="5310188"/>
            <a:ext cx="1351280" cy="497840"/>
          </a:xfrm>
          <a:prstGeom prst="rect"/>
          <a:noFill/>
          <a:ln>
            <a:noFill/>
          </a:ln>
          <a:effectLst/>
        </p:spPr>
        <p:txBody>
          <a:bodyPr wrap="none">
            <a:spAutoFit/>
          </a:bodyPr>
          <a:p>
            <a:r>
              <a:rPr altLang="en-US" b="1" sz="1400" kumimoji="1" lang="zh-CN">
                <a:latin typeface="+mn-lt"/>
                <a:ea typeface="黑体" panose="02010609060101010101" pitchFamily="2" charset="-122"/>
              </a:rPr>
              <a:t>收到 </a:t>
            </a:r>
            <a:r>
              <a:rPr altLang="zh-CN" b="1" sz="1400" kumimoji="1" lang="en-US">
                <a:latin typeface="+mn-lt"/>
                <a:ea typeface="黑体" panose="02010609060101010101" pitchFamily="2" charset="-122"/>
              </a:rPr>
              <a:t>FIN, ACK</a:t>
            </a:r>
            <a:endParaRPr altLang="zh-CN" b="1" sz="1400" kumimoji="1" lang="en-US">
              <a:latin typeface="+mn-lt"/>
              <a:ea typeface="黑体" panose="02010609060101010101" pitchFamily="2" charset="-122"/>
            </a:endParaRPr>
          </a:p>
          <a:p>
            <a:r>
              <a:rPr altLang="zh-CN" b="1" sz="1400" kumimoji="1" lang="en-US">
                <a:latin typeface="+mn-lt"/>
                <a:ea typeface="黑体" panose="02010609060101010101" pitchFamily="2" charset="-122"/>
              </a:rPr>
              <a:t>     </a:t>
            </a:r>
            <a:r>
              <a:rPr altLang="en-US" b="1" sz="1400" kumimoji="1" lang="zh-CN">
                <a:latin typeface="+mn-lt"/>
                <a:ea typeface="黑体" panose="02010609060101010101" pitchFamily="2" charset="-122"/>
              </a:rPr>
              <a:t>发送 </a:t>
            </a:r>
            <a:r>
              <a:rPr altLang="zh-CN" b="1" sz="1400" kumimoji="1" lang="en-US">
                <a:latin typeface="+mn-lt"/>
                <a:ea typeface="黑体" panose="02010609060101010101" pitchFamily="2" charset="-122"/>
              </a:rPr>
              <a:t>ACK</a:t>
            </a:r>
            <a:endParaRPr altLang="zh-CN" b="1" sz="1400" kumimoji="1" lang="en-US">
              <a:latin typeface="+mn-lt"/>
              <a:ea typeface="黑体" panose="02010609060101010101" pitchFamily="2" charset="-122"/>
            </a:endParaRPr>
          </a:p>
        </p:txBody>
      </p:sp>
      <p:sp>
        <p:nvSpPr>
          <p:cNvPr id="1048642" name="Text Box 60"/>
          <p:cNvSpPr txBox="1">
            <a:spLocks noChangeArrowheads="1"/>
          </p:cNvSpPr>
          <p:nvPr/>
        </p:nvSpPr>
        <p:spPr bwMode="auto">
          <a:xfrm>
            <a:off x="2421293" y="4581526"/>
            <a:ext cx="906780" cy="497840"/>
          </a:xfrm>
          <a:prstGeom prst="rect"/>
          <a:noFill/>
          <a:ln>
            <a:noFill/>
          </a:ln>
          <a:effectLst/>
        </p:spPr>
        <p:txBody>
          <a:bodyPr wrap="none">
            <a:spAutoFit/>
          </a:bodyPr>
          <a:p>
            <a:r>
              <a:rPr altLang="en-US" b="1" sz="1400" kumimoji="1" lang="zh-CN">
                <a:latin typeface="+mn-lt"/>
                <a:ea typeface="黑体" panose="02010609060101010101" pitchFamily="2" charset="-122"/>
              </a:rPr>
              <a:t>收到 </a:t>
            </a:r>
            <a:r>
              <a:rPr altLang="zh-CN" b="1" sz="1400" kumimoji="1" lang="en-US">
                <a:latin typeface="+mn-lt"/>
                <a:ea typeface="黑体" panose="02010609060101010101" pitchFamily="2" charset="-122"/>
              </a:rPr>
              <a:t>FIN</a:t>
            </a:r>
            <a:endParaRPr altLang="zh-CN" b="1" sz="1400" kumimoji="1" lang="en-US">
              <a:latin typeface="+mn-lt"/>
              <a:ea typeface="黑体" panose="02010609060101010101" pitchFamily="2" charset="-122"/>
            </a:endParaRPr>
          </a:p>
          <a:p>
            <a:r>
              <a:rPr altLang="en-US" b="1" sz="1400" kumimoji="1" lang="zh-CN">
                <a:latin typeface="+mn-lt"/>
                <a:ea typeface="黑体" panose="02010609060101010101" pitchFamily="2" charset="-122"/>
              </a:rPr>
              <a:t>发送 </a:t>
            </a:r>
            <a:r>
              <a:rPr altLang="zh-CN" b="1" sz="1400" kumimoji="1" lang="en-US">
                <a:latin typeface="+mn-lt"/>
                <a:ea typeface="黑体" panose="02010609060101010101" pitchFamily="2" charset="-122"/>
              </a:rPr>
              <a:t>ACK</a:t>
            </a:r>
            <a:endParaRPr altLang="zh-CN" b="1" sz="1400" kumimoji="1" lang="en-US">
              <a:latin typeface="+mn-lt"/>
              <a:ea typeface="黑体" panose="02010609060101010101" pitchFamily="2" charset="-122"/>
            </a:endParaRPr>
          </a:p>
        </p:txBody>
      </p:sp>
      <p:sp>
        <p:nvSpPr>
          <p:cNvPr id="1048643" name="Text Box 61"/>
          <p:cNvSpPr txBox="1">
            <a:spLocks noChangeArrowheads="1"/>
          </p:cNvSpPr>
          <p:nvPr/>
        </p:nvSpPr>
        <p:spPr bwMode="auto">
          <a:xfrm>
            <a:off x="3533997" y="4630739"/>
            <a:ext cx="902811" cy="307777"/>
          </a:xfrm>
          <a:prstGeom prst="rect"/>
          <a:noFill/>
          <a:ln>
            <a:noFill/>
          </a:ln>
          <a:effectLst/>
        </p:spPr>
        <p:txBody>
          <a:bodyPr wrap="none">
            <a:spAutoFit/>
          </a:bodyPr>
          <a:p>
            <a:r>
              <a:rPr altLang="en-US" b="1" sz="1400" kumimoji="1" lang="zh-CN">
                <a:latin typeface="+mn-lt"/>
                <a:ea typeface="黑体" panose="02010609060101010101" pitchFamily="2" charset="-122"/>
              </a:rPr>
              <a:t>同时关闭</a:t>
            </a:r>
            <a:endParaRPr altLang="en-US" b="1" sz="1400" kumimoji="1" lang="zh-CN">
              <a:latin typeface="+mn-lt"/>
              <a:ea typeface="黑体" panose="02010609060101010101" pitchFamily="2" charset="-122"/>
            </a:endParaRPr>
          </a:p>
        </p:txBody>
      </p:sp>
      <p:sp>
        <p:nvSpPr>
          <p:cNvPr id="1048644" name="Text Box 62"/>
          <p:cNvSpPr txBox="1">
            <a:spLocks noChangeArrowheads="1"/>
          </p:cNvSpPr>
          <p:nvPr/>
        </p:nvSpPr>
        <p:spPr bwMode="auto">
          <a:xfrm>
            <a:off x="4710334" y="3357563"/>
            <a:ext cx="906781" cy="497840"/>
          </a:xfrm>
          <a:prstGeom prst="rect"/>
          <a:noFill/>
          <a:ln>
            <a:noFill/>
          </a:ln>
          <a:effectLst/>
        </p:spPr>
        <p:txBody>
          <a:bodyPr wrap="none">
            <a:spAutoFit/>
          </a:bodyPr>
          <a:p>
            <a:r>
              <a:rPr altLang="en-US" b="1" sz="1400" kumimoji="1" lang="zh-CN">
                <a:latin typeface="+mn-lt"/>
                <a:ea typeface="黑体" panose="02010609060101010101" pitchFamily="2" charset="-122"/>
              </a:rPr>
              <a:t>收到 </a:t>
            </a:r>
            <a:r>
              <a:rPr altLang="zh-CN" b="1" sz="1400" kumimoji="1" lang="en-US">
                <a:latin typeface="+mn-lt"/>
                <a:ea typeface="黑体" panose="02010609060101010101" pitchFamily="2" charset="-122"/>
              </a:rPr>
              <a:t>FIN</a:t>
            </a:r>
            <a:endParaRPr altLang="zh-CN" b="1" sz="1400" kumimoji="1" lang="en-US">
              <a:latin typeface="+mn-lt"/>
              <a:ea typeface="黑体" panose="02010609060101010101" pitchFamily="2" charset="-122"/>
            </a:endParaRPr>
          </a:p>
          <a:p>
            <a:r>
              <a:rPr altLang="en-US" b="1" sz="1400" kumimoji="1" lang="zh-CN">
                <a:latin typeface="+mn-lt"/>
                <a:ea typeface="黑体" panose="02010609060101010101" pitchFamily="2" charset="-122"/>
              </a:rPr>
              <a:t>发送 </a:t>
            </a:r>
            <a:r>
              <a:rPr altLang="zh-CN" b="1" sz="1400" kumimoji="1" lang="en-US">
                <a:latin typeface="+mn-lt"/>
                <a:ea typeface="黑体" panose="02010609060101010101" pitchFamily="2" charset="-122"/>
              </a:rPr>
              <a:t>ACK</a:t>
            </a:r>
            <a:endParaRPr altLang="zh-CN" b="1" sz="1400" kumimoji="1" lang="en-US">
              <a:latin typeface="+mn-lt"/>
              <a:ea typeface="黑体" panose="02010609060101010101" pitchFamily="2" charset="-122"/>
            </a:endParaRPr>
          </a:p>
        </p:txBody>
      </p:sp>
      <p:sp>
        <p:nvSpPr>
          <p:cNvPr id="1048645" name="Text Box 63"/>
          <p:cNvSpPr txBox="1">
            <a:spLocks noChangeArrowheads="1"/>
          </p:cNvSpPr>
          <p:nvPr/>
        </p:nvSpPr>
        <p:spPr bwMode="auto">
          <a:xfrm>
            <a:off x="4287266" y="1808164"/>
            <a:ext cx="868680" cy="294641"/>
          </a:xfrm>
          <a:prstGeom prst="rect"/>
          <a:noFill/>
          <a:ln>
            <a:noFill/>
          </a:ln>
          <a:effectLst/>
        </p:spPr>
        <p:txBody>
          <a:bodyPr wrap="none">
            <a:spAutoFit/>
          </a:bodyPr>
          <a:p>
            <a:r>
              <a:rPr altLang="en-US" b="1" sz="1400" kumimoji="1" lang="zh-CN">
                <a:latin typeface="+mn-lt"/>
                <a:ea typeface="黑体" panose="02010609060101010101" pitchFamily="2" charset="-122"/>
              </a:rPr>
              <a:t>发送 </a:t>
            </a:r>
            <a:r>
              <a:rPr altLang="zh-CN" b="1" sz="1400" kumimoji="1" lang="en-US">
                <a:latin typeface="+mn-lt"/>
                <a:ea typeface="黑体" panose="02010609060101010101" pitchFamily="2" charset="-122"/>
              </a:rPr>
              <a:t>SYN</a:t>
            </a:r>
            <a:endParaRPr altLang="zh-CN" b="1" sz="1400" kumimoji="1" lang="en-US">
              <a:latin typeface="+mn-lt"/>
              <a:ea typeface="黑体" panose="02010609060101010101" pitchFamily="2" charset="-122"/>
            </a:endParaRPr>
          </a:p>
        </p:txBody>
      </p:sp>
      <p:sp>
        <p:nvSpPr>
          <p:cNvPr id="1048646" name="Text Box 64"/>
          <p:cNvSpPr txBox="1">
            <a:spLocks noChangeArrowheads="1"/>
          </p:cNvSpPr>
          <p:nvPr/>
        </p:nvSpPr>
        <p:spPr bwMode="auto">
          <a:xfrm>
            <a:off x="2844361" y="6551614"/>
            <a:ext cx="2339102" cy="307777"/>
          </a:xfrm>
          <a:prstGeom prst="rect"/>
          <a:noFill/>
          <a:ln>
            <a:noFill/>
          </a:ln>
          <a:effectLst/>
        </p:spPr>
        <p:txBody>
          <a:bodyPr wrap="none">
            <a:spAutoFit/>
          </a:bodyPr>
          <a:p>
            <a:r>
              <a:rPr altLang="en-US" b="1" sz="1400" kumimoji="1" lang="zh-CN">
                <a:latin typeface="+mn-lt"/>
                <a:ea typeface="黑体" panose="02010609060101010101" pitchFamily="2" charset="-122"/>
              </a:rPr>
              <a:t>定时经过两倍报文段寿命后</a:t>
            </a:r>
            <a:endParaRPr altLang="en-US" b="1" sz="1400" kumimoji="1" lang="zh-CN">
              <a:latin typeface="+mn-lt"/>
              <a:ea typeface="黑体" panose="02010609060101010101" pitchFamily="2" charset="-122"/>
            </a:endParaRPr>
          </a:p>
        </p:txBody>
      </p:sp>
      <p:sp>
        <p:nvSpPr>
          <p:cNvPr id="1048647" name="Line 65"/>
          <p:cNvSpPr>
            <a:spLocks noChangeShapeType="1"/>
          </p:cNvSpPr>
          <p:nvPr/>
        </p:nvSpPr>
        <p:spPr bwMode="auto">
          <a:xfrm flipV="1">
            <a:off x="4117007" y="488951"/>
            <a:ext cx="0" cy="758825"/>
          </a:xfrm>
          <a:prstGeom prst="line"/>
          <a:noFill/>
          <a:ln w="19050">
            <a:solidFill>
              <a:srgbClr val="FF0000"/>
            </a:solidFill>
            <a:round/>
            <a:tailEnd type="triangle" w="sm" len="lg"/>
          </a:ln>
          <a:effectLst/>
        </p:spPr>
        <p:txBody>
          <a:bodyPr anchor="ctr" wrap="none"/>
          <a:p>
            <a:endParaRPr altLang="en-US" b="1" lang="zh-CN">
              <a:latin typeface="+mn-lt"/>
              <a:ea typeface="黑体" panose="02010609060101010101" pitchFamily="2" charset="-122"/>
            </a:endParaRPr>
          </a:p>
        </p:txBody>
      </p:sp>
      <p:sp>
        <p:nvSpPr>
          <p:cNvPr id="1048648" name="Text Box 66"/>
          <p:cNvSpPr txBox="1">
            <a:spLocks noChangeArrowheads="1"/>
          </p:cNvSpPr>
          <p:nvPr/>
        </p:nvSpPr>
        <p:spPr bwMode="auto">
          <a:xfrm>
            <a:off x="4103249" y="846139"/>
            <a:ext cx="543739" cy="307777"/>
          </a:xfrm>
          <a:prstGeom prst="rect"/>
          <a:noFill/>
          <a:ln>
            <a:noFill/>
          </a:ln>
          <a:effectLst/>
        </p:spPr>
        <p:txBody>
          <a:bodyPr wrap="none">
            <a:spAutoFit/>
          </a:bodyPr>
          <a:p>
            <a:r>
              <a:rPr altLang="en-US" b="1" sz="1400" kumimoji="1" lang="zh-CN">
                <a:latin typeface="+mn-lt"/>
                <a:ea typeface="黑体" panose="02010609060101010101" pitchFamily="2" charset="-122"/>
              </a:rPr>
              <a:t>关闭</a:t>
            </a:r>
            <a:endParaRPr altLang="en-US" b="1" sz="1400" kumimoji="1" lang="zh-CN">
              <a:latin typeface="+mn-lt"/>
              <a:ea typeface="黑体" panose="02010609060101010101" pitchFamily="2" charset="-122"/>
            </a:endParaRPr>
          </a:p>
        </p:txBody>
      </p:sp>
      <p:sp>
        <p:nvSpPr>
          <p:cNvPr id="1048649" name="Freeform 67"/>
          <p:cNvSpPr/>
          <p:nvPr/>
        </p:nvSpPr>
        <p:spPr bwMode="auto">
          <a:xfrm>
            <a:off x="4455806" y="363538"/>
            <a:ext cx="3876410" cy="6094412"/>
          </a:xfrm>
          <a:custGeom>
            <a:avLst/>
            <a:gdLst>
              <a:gd name="T0" fmla="*/ 103 w 2196"/>
              <a:gd name="T1" fmla="*/ 4653 h 4653"/>
              <a:gd name="T2" fmla="*/ 1518 w 2196"/>
              <a:gd name="T3" fmla="*/ 4650 h 4653"/>
              <a:gd name="T4" fmla="*/ 1926 w 2196"/>
              <a:gd name="T5" fmla="*/ 4650 h 4653"/>
              <a:gd name="T6" fmla="*/ 2004 w 2196"/>
              <a:gd name="T7" fmla="*/ 4620 h 4653"/>
              <a:gd name="T8" fmla="*/ 2082 w 2196"/>
              <a:gd name="T9" fmla="*/ 4584 h 4653"/>
              <a:gd name="T10" fmla="*/ 2148 w 2196"/>
              <a:gd name="T11" fmla="*/ 4500 h 4653"/>
              <a:gd name="T12" fmla="*/ 2190 w 2196"/>
              <a:gd name="T13" fmla="*/ 4386 h 4653"/>
              <a:gd name="T14" fmla="*/ 2195 w 2196"/>
              <a:gd name="T15" fmla="*/ 4300 h 4653"/>
              <a:gd name="T16" fmla="*/ 2196 w 2196"/>
              <a:gd name="T17" fmla="*/ 336 h 4653"/>
              <a:gd name="T18" fmla="*/ 2184 w 2196"/>
              <a:gd name="T19" fmla="*/ 210 h 4653"/>
              <a:gd name="T20" fmla="*/ 2154 w 2196"/>
              <a:gd name="T21" fmla="*/ 126 h 4653"/>
              <a:gd name="T22" fmla="*/ 2070 w 2196"/>
              <a:gd name="T23" fmla="*/ 54 h 4653"/>
              <a:gd name="T24" fmla="*/ 1950 w 2196"/>
              <a:gd name="T25" fmla="*/ 6 h 4653"/>
              <a:gd name="T26" fmla="*/ 1806 w 2196"/>
              <a:gd name="T27" fmla="*/ 0 h 4653"/>
              <a:gd name="T28" fmla="*/ 256 w 2196"/>
              <a:gd name="T29" fmla="*/ 0 h 4653"/>
              <a:gd name="T30" fmla="*/ 0 w 2196"/>
              <a:gd name="T31" fmla="*/ 0 h 4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cmpd="sng">
            <a:solidFill>
              <a:srgbClr val="0000FF"/>
            </a:solidFill>
            <a:round/>
            <a:tailEnd type="triangle" w="med" len="lg"/>
          </a:ln>
          <a:effectLst/>
        </p:spPr>
        <p:txBody>
          <a:bodyPr anchor="ctr" wrap="none"/>
          <a:p>
            <a:endParaRPr altLang="en-US" b="1" lang="zh-CN">
              <a:latin typeface="+mn-lt"/>
              <a:ea typeface="黑体" panose="02010609060101010101" pitchFamily="2" charset="-122"/>
            </a:endParaRPr>
          </a:p>
        </p:txBody>
      </p:sp>
      <p:sp>
        <p:nvSpPr>
          <p:cNvPr id="1048650" name="Line 31"/>
          <p:cNvSpPr>
            <a:spLocks noChangeShapeType="1"/>
          </p:cNvSpPr>
          <p:nvPr/>
        </p:nvSpPr>
        <p:spPr bwMode="auto">
          <a:xfrm rot="-5400000">
            <a:off x="7722729" y="1828911"/>
            <a:ext cx="0" cy="1218976"/>
          </a:xfrm>
          <a:prstGeom prst="line"/>
          <a:noFill/>
          <a:ln w="19050">
            <a:solidFill>
              <a:srgbClr val="FF0000"/>
            </a:solidFill>
            <a:round/>
            <a:tailEnd type="triangle" w="sm" len="lg"/>
          </a:ln>
          <a:effectLst/>
        </p:spPr>
        <p:txBody>
          <a:bodyPr anchor="ctr" wrap="none"/>
          <a:p>
            <a:endParaRPr altLang="en-US" b="1" lang="zh-CN">
              <a:latin typeface="+mn-lt"/>
              <a:ea typeface="黑体" panose="0201060906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9002" name="Rectangle 3"/>
          <p:cNvSpPr>
            <a:spLocks noGrp="1" noChangeArrowheads="1"/>
          </p:cNvSpPr>
          <p:nvPr>
            <p:ph type="title"/>
          </p:nvPr>
        </p:nvSpPr>
        <p:spPr/>
        <p:txBody>
          <a:bodyPr/>
          <a:p>
            <a:pPr algn="ctr"/>
            <a:r>
              <a:rPr altLang="zh-CN" lang="en-US"/>
              <a:t>TCP </a:t>
            </a:r>
            <a:r>
              <a:rPr altLang="en-US" lang="zh-CN"/>
              <a:t>与 </a:t>
            </a:r>
            <a:r>
              <a:rPr altLang="zh-CN" lang="en-US"/>
              <a:t>UDP </a:t>
            </a:r>
            <a:endParaRPr altLang="zh-CN" lang="en-US"/>
          </a:p>
        </p:txBody>
      </p:sp>
      <p:sp>
        <p:nvSpPr>
          <p:cNvPr id="1049003" name="Rectangle 15"/>
          <p:cNvSpPr>
            <a:spLocks noGrp="1" noChangeArrowheads="1"/>
          </p:cNvSpPr>
          <p:nvPr>
            <p:ph idx="1"/>
          </p:nvPr>
        </p:nvSpPr>
        <p:spPr/>
        <p:txBody>
          <a:bodyPr/>
          <a:p>
            <a:pPr algn="just"/>
            <a:r>
              <a:rPr altLang="zh-CN" dirty="0" lang="en-US">
                <a:solidFill>
                  <a:srgbClr val="0000FF"/>
                </a:solidFill>
              </a:rPr>
              <a:t>TCP</a:t>
            </a:r>
            <a:r>
              <a:rPr altLang="en-US" dirty="0" lang="zh-CN">
                <a:solidFill>
                  <a:srgbClr val="0000FF"/>
                </a:solidFill>
              </a:rPr>
              <a:t>：一种面向连接的协议</a:t>
            </a:r>
            <a:endParaRPr altLang="en-US" dirty="0" lang="zh-CN">
              <a:solidFill>
                <a:srgbClr val="0000FF"/>
              </a:solidFill>
            </a:endParaRPr>
          </a:p>
          <a:p>
            <a:pPr algn="just" lvl="1"/>
            <a:r>
              <a:rPr altLang="en-US" dirty="0" lang="zh-CN"/>
              <a:t>提供面向连接的</a:t>
            </a:r>
            <a:r>
              <a:rPr altLang="en-US" dirty="0" lang="zh-CN" smtClean="0"/>
              <a:t>服务</a:t>
            </a:r>
            <a:r>
              <a:rPr altLang="en-US" dirty="0" lang="zh-CN"/>
              <a:t>。</a:t>
            </a:r>
            <a:endParaRPr altLang="en-US" dirty="0" lang="zh-CN"/>
          </a:p>
          <a:p>
            <a:pPr algn="just" lvl="1"/>
            <a:r>
              <a:rPr altLang="en-US" dirty="0" lang="zh-CN"/>
              <a:t>传送的数据单位协议是 </a:t>
            </a:r>
            <a:r>
              <a:rPr altLang="zh-CN" dirty="0" lang="en-US">
                <a:solidFill>
                  <a:srgbClr val="FF0000"/>
                </a:solidFill>
              </a:rPr>
              <a:t>TCP </a:t>
            </a:r>
            <a:r>
              <a:rPr altLang="en-US" dirty="0" lang="zh-CN">
                <a:solidFill>
                  <a:srgbClr val="FF0000"/>
                </a:solidFill>
              </a:rPr>
              <a:t>报文</a:t>
            </a:r>
            <a:r>
              <a:rPr altLang="en-US" dirty="0" lang="zh-CN" smtClean="0">
                <a:solidFill>
                  <a:srgbClr val="FF0000"/>
                </a:solidFill>
              </a:rPr>
              <a:t>段 </a:t>
            </a:r>
            <a:r>
              <a:rPr altLang="zh-CN" dirty="0" lang="en-US" smtClean="0"/>
              <a:t>(</a:t>
            </a:r>
            <a:r>
              <a:rPr altLang="zh-CN" dirty="0" lang="en-US"/>
              <a:t>segment</a:t>
            </a:r>
            <a:r>
              <a:rPr altLang="zh-CN" dirty="0" lang="en-US" smtClean="0"/>
              <a:t>)</a:t>
            </a:r>
            <a:r>
              <a:rPr altLang="en-US" dirty="0" lang="zh-CN" smtClean="0"/>
              <a:t>。</a:t>
            </a:r>
            <a:endParaRPr altLang="zh-CN" dirty="0" sz="3600" lang="en-US"/>
          </a:p>
          <a:p>
            <a:pPr algn="just" lvl="1"/>
            <a:r>
              <a:rPr altLang="zh-CN" dirty="0" lang="en-US" smtClean="0">
                <a:solidFill>
                  <a:srgbClr val="FF0000"/>
                </a:solidFill>
              </a:rPr>
              <a:t>TCP </a:t>
            </a:r>
            <a:r>
              <a:rPr altLang="en-US" dirty="0" lang="zh-CN" smtClean="0">
                <a:solidFill>
                  <a:srgbClr val="FF0000"/>
                </a:solidFill>
              </a:rPr>
              <a:t>不</a:t>
            </a:r>
            <a:r>
              <a:rPr altLang="en-US" dirty="0" lang="zh-CN">
                <a:solidFill>
                  <a:srgbClr val="FF0000"/>
                </a:solidFill>
              </a:rPr>
              <a:t>提供广播或多播</a:t>
            </a:r>
            <a:r>
              <a:rPr altLang="en-US" dirty="0" lang="zh-CN" smtClean="0">
                <a:solidFill>
                  <a:srgbClr val="FF0000"/>
                </a:solidFill>
              </a:rPr>
              <a:t>服务。</a:t>
            </a:r>
            <a:endParaRPr altLang="en-US" dirty="0" lang="zh-CN">
              <a:solidFill>
                <a:srgbClr val="FF0000"/>
              </a:solidFill>
            </a:endParaRPr>
          </a:p>
          <a:p>
            <a:pPr algn="just" lvl="1"/>
            <a:r>
              <a:rPr altLang="en-US" dirty="0" lang="zh-CN"/>
              <a:t>由于 </a:t>
            </a:r>
            <a:r>
              <a:rPr altLang="zh-CN" dirty="0" lang="en-US"/>
              <a:t>TCP </a:t>
            </a:r>
            <a:r>
              <a:rPr altLang="en-US" dirty="0" lang="zh-CN"/>
              <a:t>要</a:t>
            </a:r>
            <a:r>
              <a:rPr altLang="en-US" dirty="0" lang="zh-CN">
                <a:solidFill>
                  <a:srgbClr val="FF0000"/>
                </a:solidFill>
              </a:rPr>
              <a:t>提供可靠的、面向连接的运输服务，</a:t>
            </a:r>
            <a:r>
              <a:rPr altLang="en-US" dirty="0" lang="zh-CN"/>
              <a:t>因此不可避免地增加了许多的开销。这不仅使协议数据单元的首部增大很多，还要占用许多的处理机</a:t>
            </a:r>
            <a:r>
              <a:rPr altLang="en-US" dirty="0" lang="zh-CN" smtClean="0"/>
              <a:t>资源。</a:t>
            </a:r>
            <a:endParaRPr altLang="en-US" dirty="0" 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9007" name="Rectangle 2"/>
          <p:cNvSpPr>
            <a:spLocks noGrp="1" noChangeArrowheads="1"/>
          </p:cNvSpPr>
          <p:nvPr>
            <p:ph type="title"/>
          </p:nvPr>
        </p:nvSpPr>
        <p:spPr/>
        <p:txBody>
          <a:bodyPr/>
          <a:p>
            <a:pPr algn="ctr">
              <a:lnSpc>
                <a:spcPct val="110000"/>
              </a:lnSpc>
              <a:spcBef>
                <a:spcPts val="600"/>
              </a:spcBef>
            </a:pPr>
            <a:r>
              <a:rPr altLang="en-US" dirty="0" lang="zh-CN"/>
              <a:t>还要强调两点 </a:t>
            </a:r>
            <a:endParaRPr altLang="en-US" dirty="0" lang="zh-CN"/>
          </a:p>
        </p:txBody>
      </p:sp>
      <p:sp>
        <p:nvSpPr>
          <p:cNvPr id="1049008" name="Rectangle 11"/>
          <p:cNvSpPr>
            <a:spLocks noGrp="1" noChangeArrowheads="1"/>
          </p:cNvSpPr>
          <p:nvPr>
            <p:ph idx="1"/>
          </p:nvPr>
        </p:nvSpPr>
        <p:spPr/>
        <p:txBody>
          <a:bodyPr/>
          <a:p>
            <a:pPr>
              <a:lnSpc>
                <a:spcPct val="110000"/>
              </a:lnSpc>
            </a:pPr>
            <a:r>
              <a:rPr altLang="en-US" dirty="0" sz="2800" lang="zh-CN"/>
              <a:t>运输层的 </a:t>
            </a:r>
            <a:r>
              <a:rPr altLang="zh-CN" dirty="0" sz="2800" lang="en-US"/>
              <a:t>UDP </a:t>
            </a:r>
            <a:r>
              <a:rPr altLang="en-US" dirty="0" sz="2800" lang="zh-CN"/>
              <a:t>用户数据报与网际层的</a:t>
            </a:r>
            <a:r>
              <a:rPr altLang="zh-CN" dirty="0" sz="2800" lang="en-US"/>
              <a:t>IP</a:t>
            </a:r>
            <a:r>
              <a:rPr altLang="en-US" dirty="0" sz="2800" lang="zh-CN"/>
              <a:t>数据报有很大区别</a:t>
            </a:r>
            <a:r>
              <a:rPr altLang="en-US" dirty="0" sz="2800" lang="zh-CN" smtClean="0"/>
              <a:t>。</a:t>
            </a:r>
            <a:endParaRPr altLang="zh-CN" dirty="0" sz="2800" lang="en-US" smtClean="0"/>
          </a:p>
          <a:p>
            <a:pPr lvl="1"/>
            <a:r>
              <a:rPr altLang="zh-CN" dirty="0" sz="2400" lang="en-US" smtClean="0"/>
              <a:t>IP </a:t>
            </a:r>
            <a:r>
              <a:rPr altLang="en-US" dirty="0" sz="2400" lang="zh-CN"/>
              <a:t>数据报要经过互连网中许多路由器的</a:t>
            </a:r>
            <a:r>
              <a:rPr altLang="en-US" dirty="0" sz="2400" lang="zh-CN" smtClean="0"/>
              <a:t>存储转发。</a:t>
            </a:r>
            <a:endParaRPr altLang="zh-CN" dirty="0" sz="2400" lang="en-US" smtClean="0"/>
          </a:p>
          <a:p>
            <a:pPr lvl="1"/>
            <a:r>
              <a:rPr altLang="zh-CN" dirty="0" sz="2400" lang="en-US" smtClean="0"/>
              <a:t>UDP </a:t>
            </a:r>
            <a:r>
              <a:rPr altLang="en-US" dirty="0" sz="2400" lang="zh-CN"/>
              <a:t>用户数据报是在运输层的端到端抽象的逻辑信道中传送的。</a:t>
            </a:r>
            <a:endParaRPr altLang="en-US" dirty="0" sz="2400" lang="zh-CN"/>
          </a:p>
          <a:p>
            <a:pPr>
              <a:lnSpc>
                <a:spcPct val="110000"/>
              </a:lnSpc>
              <a:spcBef>
                <a:spcPts val="1200"/>
              </a:spcBef>
            </a:pPr>
            <a:r>
              <a:rPr altLang="zh-CN" dirty="0" sz="2800" lang="en-US"/>
              <a:t>TCP </a:t>
            </a:r>
            <a:r>
              <a:rPr altLang="en-US" dirty="0" sz="2800" lang="zh-CN"/>
              <a:t>报文段是在运输层抽象的端到端逻辑信道中传送，这种信道是可靠的全双工信道。但这样的信道却不知道究竟经过了哪些路由器，而这些路由器也根本不知道上面的运输层是否建立了 </a:t>
            </a:r>
            <a:r>
              <a:rPr altLang="zh-CN" dirty="0" sz="2800" lang="en-US"/>
              <a:t>TCP </a:t>
            </a:r>
            <a:r>
              <a:rPr altLang="en-US" dirty="0" sz="2800" lang="zh-CN"/>
              <a:t>连接。 </a:t>
            </a:r>
            <a:endParaRPr altLang="en-US" dirty="0" sz="28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0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685" name="Rectangle 2"/>
          <p:cNvSpPr>
            <a:spLocks noGrp="1" noChangeArrowheads="1"/>
          </p:cNvSpPr>
          <p:nvPr>
            <p:ph type="title"/>
          </p:nvPr>
        </p:nvSpPr>
        <p:spPr/>
        <p:txBody>
          <a:bodyPr/>
          <a:p>
            <a:endParaRPr altLang="zh-CN" dirty="0" lang="zh-CN"/>
          </a:p>
        </p:txBody>
      </p:sp>
      <p:sp>
        <p:nvSpPr>
          <p:cNvPr id="1048686" name="Rectangle 3"/>
          <p:cNvSpPr>
            <a:spLocks noGrp="1" noChangeArrowheads="1"/>
          </p:cNvSpPr>
          <p:nvPr>
            <p:ph idx="1"/>
          </p:nvPr>
        </p:nvSpPr>
        <p:spPr/>
        <p:txBody>
          <a:bodyPr/>
          <a:p>
            <a:r>
              <a:rPr altLang="zh-CN" dirty="0" lang="zh-CN"/>
              <a:t>网络层解决了什么问题？</a:t>
            </a:r>
            <a:endParaRPr altLang="zh-CN" dirty="0" lang="en-US" smtClean="0">
              <a:solidFill>
                <a:srgbClr val="FF0000"/>
              </a:solidFill>
            </a:endParaRPr>
          </a:p>
          <a:p>
            <a:pPr lvl="1"/>
            <a:r>
              <a:rPr altLang="zh-CN" dirty="0" lang="en-US" smtClean="0">
                <a:solidFill>
                  <a:srgbClr val="FF0000"/>
                </a:solidFill>
              </a:rPr>
              <a:t>IP</a:t>
            </a:r>
            <a:r>
              <a:rPr altLang="en-US" dirty="0" lang="zh-CN" smtClean="0">
                <a:solidFill>
                  <a:srgbClr val="FF0000"/>
                </a:solidFill>
              </a:rPr>
              <a:t>解决了互连问题</a:t>
            </a:r>
            <a:endParaRPr altLang="en-US" dirty="0" lang="zh-CN" smtClean="0">
              <a:solidFill>
                <a:srgbClr val="FF0000"/>
              </a:solidFill>
            </a:endParaRPr>
          </a:p>
          <a:p>
            <a:pPr lvl="1"/>
            <a:r>
              <a:rPr altLang="en-US" dirty="0" lang="zh-CN" smtClean="0">
                <a:solidFill>
                  <a:srgbClr val="FF0000"/>
                </a:solidFill>
              </a:rPr>
              <a:t>路由问题</a:t>
            </a:r>
            <a:endParaRPr altLang="en-US" dirty="0" lang="zh-CN" smtClean="0">
              <a:solidFill>
                <a:srgbClr val="FF0000"/>
              </a:solidFill>
            </a:endParaRPr>
          </a:p>
          <a:p>
            <a:pPr lvl="1"/>
            <a:r>
              <a:rPr altLang="en-US" dirty="0" lang="zh-CN" smtClean="0">
                <a:solidFill>
                  <a:srgbClr val="FF0000"/>
                </a:solidFill>
              </a:rPr>
              <a:t>实现了主机到主机数据报服务</a:t>
            </a:r>
            <a:endParaRPr altLang="zh-CN" dirty="0" lang="en-US" smtClean="0">
              <a:solidFill>
                <a:srgbClr val="FF0000"/>
              </a:solidFill>
            </a:endParaRPr>
          </a:p>
          <a:p>
            <a:endParaRPr altLang="zh-CN" dirty="0" 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9012" name="Rectangle 2"/>
          <p:cNvSpPr>
            <a:spLocks noGrp="1" noChangeArrowheads="1"/>
          </p:cNvSpPr>
          <p:nvPr>
            <p:ph type="title"/>
          </p:nvPr>
        </p:nvSpPr>
        <p:spPr/>
        <p:txBody>
          <a:bodyPr/>
          <a:p>
            <a:r>
              <a:rPr altLang="zh-CN" dirty="0" lang="en-US"/>
              <a:t>5.1.3  </a:t>
            </a:r>
            <a:r>
              <a:rPr altLang="en-US" dirty="0" lang="zh-CN"/>
              <a:t>运输层的端口 </a:t>
            </a:r>
            <a:endParaRPr altLang="en-US" dirty="0" lang="zh-CN"/>
          </a:p>
        </p:txBody>
      </p:sp>
      <p:sp>
        <p:nvSpPr>
          <p:cNvPr id="1049013" name="Rectangle 3"/>
          <p:cNvSpPr>
            <a:spLocks noGrp="1" noChangeArrowheads="1"/>
          </p:cNvSpPr>
          <p:nvPr>
            <p:ph idx="1"/>
          </p:nvPr>
        </p:nvSpPr>
        <p:spPr/>
        <p:txBody>
          <a:bodyPr/>
          <a:p>
            <a:pPr>
              <a:spcBef>
                <a:spcPts val="1200"/>
              </a:spcBef>
            </a:pPr>
            <a:r>
              <a:rPr altLang="en-US" dirty="0" sz="3000" lang="zh-CN"/>
              <a:t>运行在计算机中的进程是用</a:t>
            </a:r>
            <a:r>
              <a:rPr altLang="en-US" dirty="0" sz="3000" lang="zh-CN">
                <a:solidFill>
                  <a:srgbClr val="FF0000"/>
                </a:solidFill>
              </a:rPr>
              <a:t>进程标识符</a:t>
            </a:r>
            <a:r>
              <a:rPr altLang="en-US" dirty="0" sz="3000" lang="zh-CN"/>
              <a:t>来标志的。</a:t>
            </a:r>
            <a:endParaRPr altLang="en-US" dirty="0" sz="3000" lang="zh-CN"/>
          </a:p>
          <a:p>
            <a:pPr>
              <a:spcBef>
                <a:spcPts val="1200"/>
              </a:spcBef>
            </a:pPr>
            <a:r>
              <a:rPr altLang="en-US" dirty="0" sz="3000" lang="zh-CN">
                <a:solidFill>
                  <a:srgbClr val="FF0000"/>
                </a:solidFill>
              </a:rPr>
              <a:t>但</a:t>
            </a:r>
            <a:r>
              <a:rPr altLang="en-US" dirty="0" sz="3000" lang="zh-CN" smtClean="0">
                <a:solidFill>
                  <a:srgbClr val="FF0000"/>
                </a:solidFill>
              </a:rPr>
              <a:t>运行</a:t>
            </a:r>
            <a:r>
              <a:rPr altLang="en-US" dirty="0" sz="3000" lang="zh-CN">
                <a:solidFill>
                  <a:srgbClr val="FF0000"/>
                </a:solidFill>
              </a:rPr>
              <a:t>在应用层的各种应用进程却不应当让计算机操作系统指派它的进程标识符。</a:t>
            </a:r>
            <a:r>
              <a:rPr altLang="en-US" dirty="0" sz="3000" lang="zh-CN"/>
              <a:t>这是因为</a:t>
            </a:r>
            <a:r>
              <a:rPr altLang="en-US" dirty="0" sz="3000" lang="zh-CN" smtClean="0"/>
              <a:t>在互联网上</a:t>
            </a:r>
            <a:r>
              <a:rPr altLang="en-US" dirty="0" sz="3000" lang="zh-CN"/>
              <a:t>使用的计算机的操作系统种类很多，而不同的操作系统又使用不同格式的进程标识符。</a:t>
            </a:r>
            <a:endParaRPr altLang="en-US" dirty="0" sz="3000" lang="zh-CN"/>
          </a:p>
          <a:p>
            <a:pPr>
              <a:spcBef>
                <a:spcPts val="1200"/>
              </a:spcBef>
            </a:pPr>
            <a:r>
              <a:rPr altLang="en-US" dirty="0" sz="3000" lang="zh-CN"/>
              <a:t>为了使运行不同操作系统的计算机的应用进程能够互相通信，就</a:t>
            </a:r>
            <a:r>
              <a:rPr altLang="en-US" dirty="0" sz="3000" lang="zh-CN">
                <a:solidFill>
                  <a:srgbClr val="FF0000"/>
                </a:solidFill>
              </a:rPr>
              <a:t>必须用统一的方法</a:t>
            </a:r>
            <a:r>
              <a:rPr altLang="en-US" dirty="0" sz="3000" lang="zh-CN"/>
              <a:t>对 </a:t>
            </a:r>
            <a:r>
              <a:rPr altLang="zh-CN" dirty="0" sz="3000" lang="en-US"/>
              <a:t>TCP/IP </a:t>
            </a:r>
            <a:r>
              <a:rPr altLang="en-US" dirty="0" sz="3000" lang="zh-CN"/>
              <a:t>体系的应用进程进行标志。 </a:t>
            </a:r>
            <a:endParaRPr altLang="en-US" dirty="0" sz="3000" 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74" name=""/>
        <p:cNvGrpSpPr/>
        <p:nvPr/>
      </p:nvGrpSpPr>
      <p:grpSpPr>
        <a:xfrm>
          <a:off x="0" y="0"/>
          <a:ext cx="0" cy="0"/>
          <a:chOff x="0" y="0"/>
          <a:chExt cx="0" cy="0"/>
        </a:xfrm>
      </p:grpSpPr>
      <p:sp>
        <p:nvSpPr>
          <p:cNvPr id="1049017" name="Rectangle 2"/>
          <p:cNvSpPr>
            <a:spLocks noGrp="1" noChangeArrowheads="1"/>
          </p:cNvSpPr>
          <p:nvPr>
            <p:ph type="title"/>
          </p:nvPr>
        </p:nvSpPr>
        <p:spPr/>
        <p:txBody>
          <a:bodyPr/>
          <a:p>
            <a:pPr algn="ctr"/>
            <a:r>
              <a:rPr altLang="en-US" lang="zh-CN"/>
              <a:t>需要解决的问题 </a:t>
            </a:r>
            <a:endParaRPr altLang="en-US" lang="zh-CN"/>
          </a:p>
        </p:txBody>
      </p:sp>
      <p:sp>
        <p:nvSpPr>
          <p:cNvPr id="1049018" name="Rectangle 3"/>
          <p:cNvSpPr>
            <a:spLocks noGrp="1" noChangeArrowheads="1"/>
          </p:cNvSpPr>
          <p:nvPr>
            <p:ph idx="1"/>
          </p:nvPr>
        </p:nvSpPr>
        <p:spPr/>
        <p:txBody>
          <a:bodyPr/>
          <a:p>
            <a:r>
              <a:rPr altLang="en-US" lang="zh-CN"/>
              <a:t>由于进程的创建和撤销都是动态的，发送方几乎无法识别其他机器上的进程。</a:t>
            </a:r>
            <a:endParaRPr altLang="en-US" lang="zh-CN"/>
          </a:p>
          <a:p>
            <a:r>
              <a:rPr altLang="en-US" lang="zh-CN"/>
              <a:t>有时我们会改换接收报文的进程，但并不需要通知所有发送方。</a:t>
            </a:r>
            <a:endParaRPr altLang="en-US" lang="zh-CN"/>
          </a:p>
          <a:p>
            <a:r>
              <a:rPr altLang="en-US" lang="zh-CN"/>
              <a:t>我们往往需要利用目的主机提供的功能来识别终点，而不需要知道实现这个功能的进程。</a:t>
            </a:r>
            <a:endParaRPr altLang="en-US" lang="zh-CN"/>
          </a:p>
          <a:p>
            <a:endParaRPr altLang="zh-CN"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9022" name="Rectangle 2"/>
          <p:cNvSpPr>
            <a:spLocks noGrp="1" noChangeArrowheads="1"/>
          </p:cNvSpPr>
          <p:nvPr>
            <p:ph type="title"/>
          </p:nvPr>
        </p:nvSpPr>
        <p:spPr/>
        <p:txBody>
          <a:bodyPr/>
          <a:p>
            <a:pPr algn="ctr"/>
            <a:r>
              <a:rPr altLang="en-US" dirty="0" lang="zh-CN"/>
              <a:t>端口</a:t>
            </a:r>
            <a:r>
              <a:rPr altLang="en-US" dirty="0" lang="zh-CN" smtClean="0"/>
              <a:t>号 </a:t>
            </a:r>
            <a:r>
              <a:rPr altLang="zh-CN" dirty="0" lang="en-US" smtClean="0"/>
              <a:t>(</a:t>
            </a:r>
            <a:r>
              <a:rPr altLang="zh-CN" dirty="0" lang="en-US"/>
              <a:t>protocol port number</a:t>
            </a:r>
            <a:r>
              <a:rPr altLang="zh-CN" dirty="0" lang="en-US" smtClean="0"/>
              <a:t>)</a:t>
            </a:r>
            <a:endParaRPr altLang="zh-CN" dirty="0" lang="en-US"/>
          </a:p>
        </p:txBody>
      </p:sp>
      <p:sp>
        <p:nvSpPr>
          <p:cNvPr id="1049023" name="Rectangle 3"/>
          <p:cNvSpPr>
            <a:spLocks noGrp="1" noChangeArrowheads="1"/>
          </p:cNvSpPr>
          <p:nvPr>
            <p:ph idx="1"/>
          </p:nvPr>
        </p:nvSpPr>
        <p:spPr/>
        <p:txBody>
          <a:bodyPr/>
          <a:p>
            <a:r>
              <a:rPr altLang="en-US" dirty="0" lang="zh-CN"/>
              <a:t>解决这个问题的方法就是在运输层使用</a:t>
            </a:r>
            <a:r>
              <a:rPr altLang="en-US" dirty="0" lang="zh-CN">
                <a:solidFill>
                  <a:srgbClr val="FF0000"/>
                </a:solidFill>
              </a:rPr>
              <a:t>协议端口</a:t>
            </a:r>
            <a:r>
              <a:rPr altLang="en-US" dirty="0" lang="zh-CN" smtClean="0">
                <a:solidFill>
                  <a:srgbClr val="FF0000"/>
                </a:solidFill>
              </a:rPr>
              <a:t>号 </a:t>
            </a:r>
            <a:r>
              <a:rPr altLang="zh-CN" dirty="0" lang="en-US" smtClean="0"/>
              <a:t>(</a:t>
            </a:r>
            <a:r>
              <a:rPr altLang="zh-CN" dirty="0" lang="en-US"/>
              <a:t>protocol port number)</a:t>
            </a:r>
            <a:r>
              <a:rPr altLang="en-US" dirty="0" lang="zh-CN"/>
              <a:t>，或通常简称为</a:t>
            </a:r>
            <a:r>
              <a:rPr altLang="en-US" dirty="0" lang="zh-CN" smtClean="0">
                <a:solidFill>
                  <a:srgbClr val="FF0000"/>
                </a:solidFill>
              </a:rPr>
              <a:t>端口 </a:t>
            </a:r>
            <a:r>
              <a:rPr altLang="zh-CN" dirty="0" lang="en-US" smtClean="0"/>
              <a:t>(</a:t>
            </a:r>
            <a:r>
              <a:rPr altLang="zh-CN" dirty="0" lang="en-US"/>
              <a:t>port)</a:t>
            </a:r>
            <a:r>
              <a:rPr altLang="en-US" dirty="0" lang="zh-CN"/>
              <a:t>。</a:t>
            </a:r>
            <a:endParaRPr altLang="en-US" dirty="0" lang="zh-CN"/>
          </a:p>
          <a:p>
            <a:r>
              <a:rPr altLang="en-US" dirty="0" lang="zh-CN"/>
              <a:t>虽然通信的终点是应用进程，但我们可以把端口想象是通信的终点，因为我们只要把要传送的报文交到目的主机的某一个合适的目的端口，剩下的工作（即最后交付目的进程）就由 </a:t>
            </a:r>
            <a:r>
              <a:rPr altLang="zh-CN" dirty="0" lang="en-US"/>
              <a:t>TCP </a:t>
            </a:r>
            <a:r>
              <a:rPr altLang="en-US" dirty="0" lang="zh-CN"/>
              <a:t>来完成。</a:t>
            </a:r>
            <a:endParaRPr altLang="en-US" dirty="0" 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9027" name="Rectangle 2"/>
          <p:cNvSpPr>
            <a:spLocks noGrp="1" noChangeArrowheads="1"/>
          </p:cNvSpPr>
          <p:nvPr>
            <p:ph type="title"/>
          </p:nvPr>
        </p:nvSpPr>
        <p:spPr/>
        <p:txBody>
          <a:bodyPr/>
          <a:p>
            <a:pPr algn="ctr"/>
            <a:r>
              <a:rPr altLang="en-US" lang="zh-CN"/>
              <a:t>软件端口与硬件端口</a:t>
            </a:r>
            <a:endParaRPr altLang="en-US" lang="zh-CN"/>
          </a:p>
        </p:txBody>
      </p:sp>
      <p:sp>
        <p:nvSpPr>
          <p:cNvPr id="1049028" name="Rectangle 3"/>
          <p:cNvSpPr>
            <a:spLocks noGrp="1" noChangeArrowheads="1"/>
          </p:cNvSpPr>
          <p:nvPr>
            <p:ph idx="1"/>
          </p:nvPr>
        </p:nvSpPr>
        <p:spPr/>
        <p:txBody>
          <a:bodyPr/>
          <a:p>
            <a:r>
              <a:rPr altLang="en-US" dirty="0" lang="zh-CN" smtClean="0"/>
              <a:t>两个不同的概念。</a:t>
            </a:r>
            <a:endParaRPr altLang="zh-CN" dirty="0" lang="en-US" smtClean="0"/>
          </a:p>
          <a:p>
            <a:r>
              <a:rPr altLang="en-US" dirty="0" lang="zh-CN" smtClean="0"/>
              <a:t>在</a:t>
            </a:r>
            <a:r>
              <a:rPr altLang="en-US" dirty="0" lang="zh-CN"/>
              <a:t>协议栈层间的抽象的协议端口是</a:t>
            </a:r>
            <a:r>
              <a:rPr altLang="en-US" dirty="0" lang="zh-CN">
                <a:solidFill>
                  <a:srgbClr val="FF0000"/>
                </a:solidFill>
              </a:rPr>
              <a:t>软件端口。</a:t>
            </a:r>
            <a:endParaRPr altLang="en-US" dirty="0" lang="zh-CN">
              <a:solidFill>
                <a:srgbClr val="FF0000"/>
              </a:solidFill>
            </a:endParaRPr>
          </a:p>
          <a:p>
            <a:r>
              <a:rPr altLang="en-US" dirty="0" lang="zh-CN"/>
              <a:t>路由器或交换机上的端口是</a:t>
            </a:r>
            <a:r>
              <a:rPr altLang="en-US" dirty="0" lang="zh-CN">
                <a:solidFill>
                  <a:srgbClr val="FF0000"/>
                </a:solidFill>
              </a:rPr>
              <a:t>硬件端口。</a:t>
            </a:r>
            <a:endParaRPr altLang="en-US" dirty="0" lang="zh-CN">
              <a:solidFill>
                <a:srgbClr val="FF0000"/>
              </a:solidFill>
            </a:endParaRPr>
          </a:p>
          <a:p>
            <a:r>
              <a:rPr altLang="en-US" dirty="0" lang="zh-CN"/>
              <a:t>硬件端口是不同硬件设备进行交互的接口，而软件端口是应用层的各种协议进程与运输实体进行层间交互的一种地址。 </a:t>
            </a:r>
            <a:endParaRPr altLang="en-US" dirty="0" 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9032" name="Rectangle 2"/>
          <p:cNvSpPr>
            <a:spLocks noGrp="1" noChangeArrowheads="1"/>
          </p:cNvSpPr>
          <p:nvPr>
            <p:ph type="title"/>
          </p:nvPr>
        </p:nvSpPr>
        <p:spPr/>
        <p:txBody>
          <a:bodyPr/>
          <a:p>
            <a:pPr algn="ctr"/>
            <a:r>
              <a:rPr altLang="zh-CN" dirty="0" lang="en-US" smtClean="0"/>
              <a:t>TCP/IP </a:t>
            </a:r>
            <a:r>
              <a:rPr altLang="en-US" dirty="0" lang="zh-CN" smtClean="0"/>
              <a:t>运输层端口 </a:t>
            </a:r>
            <a:endParaRPr altLang="en-US" dirty="0" lang="zh-CN"/>
          </a:p>
        </p:txBody>
      </p:sp>
      <p:sp>
        <p:nvSpPr>
          <p:cNvPr id="1049033" name="Rectangle 3"/>
          <p:cNvSpPr>
            <a:spLocks noGrp="1" noChangeArrowheads="1"/>
          </p:cNvSpPr>
          <p:nvPr>
            <p:ph idx="1"/>
          </p:nvPr>
        </p:nvSpPr>
        <p:spPr/>
        <p:txBody>
          <a:bodyPr/>
          <a:p>
            <a:pPr algn="just"/>
            <a:r>
              <a:rPr altLang="en-US" dirty="0" lang="zh-CN"/>
              <a:t>端口用一个 </a:t>
            </a:r>
            <a:r>
              <a:rPr altLang="zh-CN" dirty="0" lang="en-US"/>
              <a:t>16 </a:t>
            </a:r>
            <a:r>
              <a:rPr altLang="en-US" dirty="0" lang="zh-CN"/>
              <a:t>位端口号进行标志。</a:t>
            </a:r>
            <a:endParaRPr altLang="en-US" dirty="0" lang="zh-CN"/>
          </a:p>
          <a:p>
            <a:pPr algn="just"/>
            <a:r>
              <a:rPr altLang="en-US" dirty="0" lang="zh-CN"/>
              <a:t>端口号只具有</a:t>
            </a:r>
            <a:r>
              <a:rPr altLang="en-US" dirty="0" lang="zh-CN">
                <a:solidFill>
                  <a:srgbClr val="FF0000"/>
                </a:solidFill>
              </a:rPr>
              <a:t>本地意义，</a:t>
            </a:r>
            <a:r>
              <a:rPr altLang="en-US" dirty="0" lang="zh-CN"/>
              <a:t>即端口号只是为了标志</a:t>
            </a:r>
            <a:r>
              <a:rPr altLang="en-US" dirty="0" lang="zh-CN">
                <a:solidFill>
                  <a:srgbClr val="FF0000"/>
                </a:solidFill>
              </a:rPr>
              <a:t>本计算机应用层中的各进程</a:t>
            </a:r>
            <a:r>
              <a:rPr altLang="en-US" dirty="0" lang="zh-CN" smtClean="0">
                <a:solidFill>
                  <a:srgbClr val="FF0000"/>
                </a:solidFill>
              </a:rPr>
              <a:t>。</a:t>
            </a:r>
            <a:endParaRPr altLang="zh-CN" dirty="0" lang="en-US" smtClean="0">
              <a:solidFill>
                <a:srgbClr val="FF0000"/>
              </a:solidFill>
            </a:endParaRPr>
          </a:p>
          <a:p>
            <a:pPr algn="just"/>
            <a:r>
              <a:rPr altLang="en-US" dirty="0" lang="zh-CN" smtClean="0"/>
              <a:t>在互联网中，不同</a:t>
            </a:r>
            <a:r>
              <a:rPr altLang="en-US" dirty="0" lang="zh-CN"/>
              <a:t>计算机的相同端口号是没有联系的</a:t>
            </a:r>
            <a:r>
              <a:rPr altLang="en-US" dirty="0" lang="zh-CN" smtClean="0"/>
              <a:t>。</a:t>
            </a:r>
            <a:endParaRPr altLang="zh-CN" dirty="0" lang="en-US" smtClean="0"/>
          </a:p>
        </p:txBody>
      </p:sp>
      <p:sp>
        <p:nvSpPr>
          <p:cNvPr id="1049034" name="矩形 1"/>
          <p:cNvSpPr/>
          <p:nvPr/>
        </p:nvSpPr>
        <p:spPr>
          <a:xfrm>
            <a:off x="416496" y="4293096"/>
            <a:ext cx="9417496" cy="1348740"/>
          </a:xfrm>
          <a:prstGeom prst="rect"/>
          <a:solidFill>
            <a:srgbClr val="FFFF66"/>
          </a:solidFill>
          <a:ln>
            <a:solidFill>
              <a:srgbClr val="002060"/>
            </a:solidFill>
          </a:ln>
        </p:spPr>
        <p:txBody>
          <a:bodyPr wrap="square">
            <a:spAutoFit/>
          </a:bodyPr>
          <a:p>
            <a:r>
              <a:rPr altLang="zh-CN" b="1" dirty="0" sz="2800" lang="zh-CN">
                <a:solidFill>
                  <a:srgbClr val="000099"/>
                </a:solidFill>
                <a:latin typeface="+mn-lt"/>
                <a:ea typeface="黑体" panose="02010609060101010101" pitchFamily="2" charset="-122"/>
              </a:rPr>
              <a:t>由此可见，两个计算机中的进程要互相通信，不仅必须知道对方</a:t>
            </a:r>
            <a:r>
              <a:rPr altLang="zh-CN" b="1" dirty="0" sz="2800" lang="zh-CN" smtClean="0">
                <a:solidFill>
                  <a:srgbClr val="000099"/>
                </a:solidFill>
                <a:latin typeface="+mn-lt"/>
                <a:ea typeface="黑体" panose="02010609060101010101" pitchFamily="2" charset="-122"/>
              </a:rPr>
              <a:t>的</a:t>
            </a:r>
            <a:r>
              <a:rPr altLang="zh-CN" b="1" dirty="0" sz="2800" lang="en-US" smtClean="0">
                <a:solidFill>
                  <a:srgbClr val="000099"/>
                </a:solidFill>
                <a:latin typeface="+mn-lt"/>
                <a:ea typeface="黑体" panose="02010609060101010101" pitchFamily="2" charset="-122"/>
              </a:rPr>
              <a:t> IP </a:t>
            </a:r>
            <a:r>
              <a:rPr altLang="zh-CN" b="1" dirty="0" sz="2800" lang="zh-CN" smtClean="0">
                <a:solidFill>
                  <a:srgbClr val="000099"/>
                </a:solidFill>
                <a:latin typeface="+mn-lt"/>
                <a:ea typeface="黑体" panose="02010609060101010101" pitchFamily="2" charset="-122"/>
              </a:rPr>
              <a:t>地址</a:t>
            </a:r>
            <a:r>
              <a:rPr altLang="zh-CN" b="1" dirty="0" sz="2800" lang="zh-CN">
                <a:solidFill>
                  <a:srgbClr val="000099"/>
                </a:solidFill>
                <a:latin typeface="+mn-lt"/>
                <a:ea typeface="黑体" panose="02010609060101010101" pitchFamily="2" charset="-122"/>
              </a:rPr>
              <a:t>（为了找到对方的计算机），而且还要知道对方的端口号（为了找到对方计算机中的应用进程</a:t>
            </a:r>
            <a:r>
              <a:rPr altLang="zh-CN" b="1" dirty="0" sz="2800" lang="zh-CN" smtClean="0">
                <a:solidFill>
                  <a:srgbClr val="000099"/>
                </a:solidFill>
                <a:latin typeface="+mn-lt"/>
                <a:ea typeface="黑体" panose="02010609060101010101" pitchFamily="2" charset="-122"/>
              </a:rPr>
              <a:t>）</a:t>
            </a:r>
            <a:r>
              <a:rPr altLang="en-US" b="1" dirty="0" sz="2800" lang="zh-CN" smtClean="0">
                <a:solidFill>
                  <a:srgbClr val="000099"/>
                </a:solidFill>
                <a:latin typeface="+mn-lt"/>
                <a:ea typeface="黑体" panose="02010609060101010101" pitchFamily="2" charset="-122"/>
              </a:rPr>
              <a:t>。</a:t>
            </a:r>
            <a:endParaRPr altLang="en-US" b="1" dirty="0" sz="2800" lang="zh-CN">
              <a:solidFill>
                <a:srgbClr val="000099"/>
              </a:solidFill>
              <a:latin typeface="+mn-lt"/>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033">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9033">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9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3" grpId="0" build="p"/>
      <p:bldP spid="10490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038" name="Rectangle 2"/>
          <p:cNvSpPr>
            <a:spLocks noGrp="1" noChangeArrowheads="1"/>
          </p:cNvSpPr>
          <p:nvPr>
            <p:ph type="title"/>
          </p:nvPr>
        </p:nvSpPr>
        <p:spPr/>
        <p:txBody>
          <a:bodyPr/>
          <a:p>
            <a:pPr algn="ctr"/>
            <a:r>
              <a:rPr altLang="en-US" dirty="0" lang="zh-CN" smtClean="0"/>
              <a:t>两大类端口 </a:t>
            </a:r>
            <a:endParaRPr altLang="en-US" dirty="0" lang="zh-CN"/>
          </a:p>
        </p:txBody>
      </p:sp>
      <p:sp>
        <p:nvSpPr>
          <p:cNvPr id="1049039" name="Rectangle 12"/>
          <p:cNvSpPr>
            <a:spLocks noGrp="1" noChangeArrowheads="1"/>
          </p:cNvSpPr>
          <p:nvPr>
            <p:ph idx="1"/>
          </p:nvPr>
        </p:nvSpPr>
        <p:spPr/>
        <p:txBody>
          <a:bodyPr/>
          <a:p>
            <a:pPr indent="-360680" marL="360680">
              <a:buNone/>
            </a:pPr>
            <a:r>
              <a:rPr altLang="zh-CN" dirty="0" sz="2800" lang="en-US" smtClean="0">
                <a:solidFill>
                  <a:srgbClr val="0000FF"/>
                </a:solidFill>
              </a:rPr>
              <a:t>(</a:t>
            </a:r>
            <a:r>
              <a:rPr altLang="zh-CN" dirty="0" sz="2800" lang="en-US">
                <a:solidFill>
                  <a:srgbClr val="0000FF"/>
                </a:solidFill>
              </a:rPr>
              <a:t>1) </a:t>
            </a:r>
            <a:r>
              <a:rPr altLang="zh-CN" dirty="0" sz="2800" lang="zh-CN">
                <a:solidFill>
                  <a:srgbClr val="0000FF"/>
                </a:solidFill>
              </a:rPr>
              <a:t>服务器端使用的端口号</a:t>
            </a:r>
            <a:endParaRPr altLang="zh-CN" dirty="0" sz="2800" lang="en-US" smtClean="0">
              <a:solidFill>
                <a:srgbClr val="0000FF"/>
              </a:solidFill>
            </a:endParaRPr>
          </a:p>
          <a:p>
            <a:pPr lvl="1"/>
            <a:r>
              <a:rPr altLang="en-US" dirty="0" sz="2400" lang="zh-CN" smtClean="0">
                <a:solidFill>
                  <a:srgbClr val="FF0000"/>
                </a:solidFill>
              </a:rPr>
              <a:t>熟知</a:t>
            </a:r>
            <a:r>
              <a:rPr altLang="en-US" dirty="0" sz="2400" lang="zh-CN">
                <a:solidFill>
                  <a:srgbClr val="FF0000"/>
                </a:solidFill>
              </a:rPr>
              <a:t>端口，</a:t>
            </a:r>
            <a:r>
              <a:rPr altLang="en-US" dirty="0" sz="2400" lang="zh-CN"/>
              <a:t>数值一般为 </a:t>
            </a:r>
            <a:r>
              <a:rPr altLang="zh-CN" dirty="0" sz="2400" lang="en-US"/>
              <a:t>0~1023</a:t>
            </a:r>
            <a:r>
              <a:rPr altLang="en-US" dirty="0" sz="2400" lang="zh-CN"/>
              <a:t>。</a:t>
            </a:r>
            <a:endParaRPr altLang="en-US" dirty="0" sz="2400" lang="zh-CN"/>
          </a:p>
          <a:p>
            <a:pPr lvl="1"/>
            <a:r>
              <a:rPr altLang="en-US" dirty="0" sz="2400" lang="zh-CN">
                <a:solidFill>
                  <a:srgbClr val="FF0000"/>
                </a:solidFill>
              </a:rPr>
              <a:t>登记端口号，</a:t>
            </a:r>
            <a:r>
              <a:rPr altLang="en-US" dirty="0" sz="2400" lang="zh-CN"/>
              <a:t>数值</a:t>
            </a:r>
            <a:r>
              <a:rPr altLang="en-US" dirty="0" sz="2400" lang="zh-CN" smtClean="0"/>
              <a:t>为 </a:t>
            </a:r>
            <a:r>
              <a:rPr altLang="zh-CN" dirty="0" sz="2400" lang="en-US" smtClean="0"/>
              <a:t>1024~49151</a:t>
            </a:r>
            <a:r>
              <a:rPr altLang="en-US" dirty="0" sz="2400" lang="zh-CN"/>
              <a:t>，为没有熟知端口号的应用程序使用的。使用这个范围的端口号必须在 </a:t>
            </a:r>
            <a:r>
              <a:rPr altLang="zh-CN" dirty="0" sz="2400" lang="en-US"/>
              <a:t>IANA </a:t>
            </a:r>
            <a:r>
              <a:rPr altLang="en-US" dirty="0" sz="2400" lang="zh-CN"/>
              <a:t>登记，以防止重复</a:t>
            </a:r>
            <a:r>
              <a:rPr altLang="en-US" dirty="0" sz="2400" lang="zh-CN" smtClean="0"/>
              <a:t>。</a:t>
            </a:r>
            <a:endParaRPr altLang="zh-CN" dirty="0" sz="2400" lang="en-US" smtClean="0"/>
          </a:p>
          <a:p>
            <a:pPr indent="-360680" marL="360680">
              <a:buNone/>
            </a:pPr>
            <a:r>
              <a:rPr altLang="zh-CN" dirty="0" sz="2800" lang="en-US" smtClean="0">
                <a:solidFill>
                  <a:srgbClr val="0000FF"/>
                </a:solidFill>
              </a:rPr>
              <a:t>(</a:t>
            </a:r>
            <a:r>
              <a:rPr altLang="zh-CN" dirty="0" sz="2800" lang="en-US">
                <a:solidFill>
                  <a:srgbClr val="0000FF"/>
                </a:solidFill>
              </a:rPr>
              <a:t>2) </a:t>
            </a:r>
            <a:r>
              <a:rPr altLang="zh-CN" dirty="0" sz="2800" lang="zh-CN">
                <a:solidFill>
                  <a:srgbClr val="0000FF"/>
                </a:solidFill>
              </a:rPr>
              <a:t>客户端使用的端口号</a:t>
            </a:r>
            <a:endParaRPr altLang="en-US" dirty="0" sz="2800" lang="zh-CN">
              <a:solidFill>
                <a:srgbClr val="0000FF"/>
              </a:solidFill>
            </a:endParaRPr>
          </a:p>
          <a:p>
            <a:pPr lvl="1"/>
            <a:r>
              <a:rPr altLang="en-US" dirty="0" sz="2400" lang="zh-CN" smtClean="0">
                <a:solidFill>
                  <a:srgbClr val="FF0000"/>
                </a:solidFill>
              </a:rPr>
              <a:t>又称为短暂</a:t>
            </a:r>
            <a:r>
              <a:rPr altLang="en-US" dirty="0" sz="2400" lang="zh-CN">
                <a:solidFill>
                  <a:srgbClr val="FF0000"/>
                </a:solidFill>
              </a:rPr>
              <a:t>端口号，</a:t>
            </a:r>
            <a:r>
              <a:rPr altLang="en-US" dirty="0" sz="2400" lang="zh-CN"/>
              <a:t>数值</a:t>
            </a:r>
            <a:r>
              <a:rPr altLang="en-US" dirty="0" sz="2400" lang="zh-CN" smtClean="0"/>
              <a:t>为 </a:t>
            </a:r>
            <a:r>
              <a:rPr altLang="zh-CN" dirty="0" sz="2400" lang="en-US" smtClean="0"/>
              <a:t>49152~65535</a:t>
            </a:r>
            <a:r>
              <a:rPr altLang="en-US" dirty="0" sz="2400" lang="zh-CN"/>
              <a:t>，留给客户进程选择暂时使用</a:t>
            </a:r>
            <a:r>
              <a:rPr altLang="en-US" dirty="0" sz="2400" lang="zh-CN" smtClean="0"/>
              <a:t>。</a:t>
            </a:r>
            <a:endParaRPr altLang="zh-CN" dirty="0" sz="2400" lang="en-US" smtClean="0"/>
          </a:p>
          <a:p>
            <a:pPr lvl="1"/>
            <a:r>
              <a:rPr altLang="en-US" dirty="0" sz="2400" lang="zh-CN" smtClean="0"/>
              <a:t>当</a:t>
            </a:r>
            <a:r>
              <a:rPr altLang="en-US" dirty="0" sz="2400" lang="zh-CN"/>
              <a:t>服务器进程收到客户进程的报文时，就知道了客户进程所使用的动态端口号。通信结束后，这个端口号可供其他客户进程以后使用。 </a:t>
            </a:r>
            <a:endParaRPr altLang="en-US" dirty="0" sz="2400" 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9043" name="Rectangle 2"/>
          <p:cNvSpPr>
            <a:spLocks noGrp="1" noChangeArrowheads="1"/>
          </p:cNvSpPr>
          <p:nvPr>
            <p:ph type="title"/>
          </p:nvPr>
        </p:nvSpPr>
        <p:spPr/>
        <p:txBody>
          <a:bodyPr/>
          <a:p>
            <a:pPr algn="ctr" eaLnBrk="1" hangingPunct="1"/>
            <a:r>
              <a:rPr altLang="en-US" dirty="0" lang="zh-CN" smtClean="0"/>
              <a:t>常用的熟知端口</a:t>
            </a:r>
            <a:endParaRPr altLang="en-US" dirty="0" lang="zh-CN" smtClean="0"/>
          </a:p>
        </p:txBody>
      </p:sp>
      <p:sp>
        <p:nvSpPr>
          <p:cNvPr id="1049044" name="Rectangle 3"/>
          <p:cNvSpPr>
            <a:spLocks noGrp="1" noChangeArrowheads="1"/>
          </p:cNvSpPr>
          <p:nvPr>
            <p:ph type="body" idx="1"/>
          </p:nvPr>
        </p:nvSpPr>
        <p:spPr/>
        <p:txBody>
          <a:bodyPr/>
          <a:p>
            <a:pPr eaLnBrk="1" hangingPunct="1">
              <a:buFont typeface="Wingdings" panose="05000000000000000000" pitchFamily="2" charset="2"/>
              <a:buNone/>
            </a:pPr>
            <a:r>
              <a:rPr altLang="zh-CN" dirty="0" lang="en-US" smtClean="0"/>
              <a:t> </a:t>
            </a:r>
            <a:endParaRPr altLang="zh-CN" dirty="0" lang="en-US" smtClean="0"/>
          </a:p>
        </p:txBody>
      </p:sp>
      <p:graphicFrame>
        <p:nvGraphicFramePr>
          <p:cNvPr id="4194306" name="Group 52"/>
          <p:cNvGraphicFramePr>
            <a:graphicFrameLocks noGrp="1"/>
          </p:cNvGraphicFramePr>
          <p:nvPr/>
        </p:nvGraphicFramePr>
        <p:xfrm>
          <a:off x="545422" y="4397027"/>
          <a:ext cx="9030627" cy="1192213"/>
        </p:xfrm>
        <a:graphic>
          <a:graphicData uri="http://schemas.openxmlformats.org/drawingml/2006/table">
            <a:tbl>
              <a:tblPr/>
              <a:tblGrid>
                <a:gridCol w="4787900"/>
                <a:gridCol w="4242727"/>
              </a:tblGrid>
              <a:tr h="612938">
                <a:tc>
                  <a:txBody>
                    <a:bodyPr/>
                    <a:p>
                      <a:pPr algn="ctr" defTabSz="914400" eaLnBrk="1" fontAlgn="base" hangingPunct="1" indent="0" latinLnBrk="0" lvl="0" marL="0" marR="0" rtl="0">
                        <a:lnSpc>
                          <a:spcPct val="100000"/>
                        </a:lnSpc>
                        <a:spcBef>
                          <a:spcPct val="20000"/>
                        </a:spcBef>
                        <a:spcAft>
                          <a:spcPct val="0"/>
                        </a:spcAft>
                        <a:buClr>
                          <a:schemeClr val="folHlink"/>
                        </a:buClr>
                        <a:buSzPct val="60000"/>
                        <a:buFont typeface="Wingdings" panose="05000000000000000000" pitchFamily="2" charset="2"/>
                        <a:buNone/>
                      </a:pPr>
                      <a:r>
                        <a:rPr altLang="zh-CN" baseline="0" b="1" cap="none" sz="3200" i="0" kumimoji="1" lang="en-US" normalizeH="0" strike="noStrike" u="none" smtClean="0">
                          <a:ln>
                            <a:noFill/>
                          </a:ln>
                          <a:solidFill>
                            <a:schemeClr val="tx1"/>
                          </a:solidFill>
                          <a:effectLst/>
                          <a:latin typeface="Tahoma" panose="020B0604030504040204" pitchFamily="34" charset="0"/>
                          <a:ea typeface="黑体" panose="02010609060101010101" pitchFamily="2" charset="-122"/>
                        </a:rPr>
                        <a:t>UDP</a:t>
                      </a:r>
                      <a:endParaRPr altLang="zh-CN" baseline="0" b="1" cap="none" sz="3200" i="0" kumimoji="1" lang="en-US" normalizeH="0" strike="noStrike" u="none" smtClean="0">
                        <a:ln>
                          <a:noFill/>
                        </a:ln>
                        <a:solidFill>
                          <a:schemeClr val="tx1"/>
                        </a:solidFill>
                        <a:effectLst/>
                        <a:latin typeface="Tahoma" panose="020B0604030504040204" pitchFamily="34" charset="0"/>
                        <a:ea typeface="黑体" panose="02010609060101010101" pitchFamily="2" charset="-122"/>
                      </a:endParaRPr>
                    </a:p>
                  </a:txBody>
                  <a:tcPr marL="99060" marR="99060" marT="45732" marB="45732"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66"/>
                    </a:solidFill>
                  </a:tcPr>
                </a:tc>
                <a:tc>
                  <a:txBody>
                    <a:bodyPr/>
                    <a:p>
                      <a:pPr algn="ctr" defTabSz="914400" eaLnBrk="1" fontAlgn="base" hangingPunct="1" indent="0" latinLnBrk="0" lvl="0" marL="0" marR="0" rtl="0">
                        <a:lnSpc>
                          <a:spcPct val="100000"/>
                        </a:lnSpc>
                        <a:spcBef>
                          <a:spcPct val="20000"/>
                        </a:spcBef>
                        <a:spcAft>
                          <a:spcPct val="0"/>
                        </a:spcAft>
                        <a:buClr>
                          <a:schemeClr val="folHlink"/>
                        </a:buClr>
                        <a:buSzPct val="60000"/>
                        <a:buFont typeface="Wingdings" panose="05000000000000000000" pitchFamily="2" charset="2"/>
                        <a:buNone/>
                      </a:pPr>
                      <a:r>
                        <a:rPr altLang="zh-CN" baseline="0" b="1" cap="none" sz="3200" i="0" kumimoji="1" lang="en-US" normalizeH="0" strike="noStrike" u="none" smtClean="0">
                          <a:ln>
                            <a:noFill/>
                          </a:ln>
                          <a:solidFill>
                            <a:schemeClr val="tx1"/>
                          </a:solidFill>
                          <a:effectLst/>
                          <a:latin typeface="Tahoma" panose="020B0604030504040204" pitchFamily="34" charset="0"/>
                          <a:ea typeface="黑体" panose="02010609060101010101" pitchFamily="2" charset="-122"/>
                        </a:rPr>
                        <a:t>TCP</a:t>
                      </a:r>
                      <a:endParaRPr altLang="zh-CN" baseline="0" b="1" cap="none" sz="3200" i="0" kumimoji="1" lang="en-US" normalizeH="0" strike="noStrike" u="none" smtClean="0">
                        <a:ln>
                          <a:noFill/>
                        </a:ln>
                        <a:solidFill>
                          <a:schemeClr val="tx1"/>
                        </a:solidFill>
                        <a:effectLst/>
                        <a:latin typeface="Tahoma" panose="020B0604030504040204" pitchFamily="34" charset="0"/>
                        <a:ea typeface="黑体" panose="02010609060101010101" pitchFamily="2" charset="-122"/>
                      </a:endParaRPr>
                    </a:p>
                  </a:txBody>
                  <a:tcPr marL="99060" marR="99060" marT="45732" marB="45732"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00FFFF"/>
                    </a:solidFill>
                  </a:tcPr>
                </a:tc>
              </a:tr>
              <a:tr h="579275">
                <a:tc gridSpan="2">
                  <a:txBody>
                    <a:bodyPr/>
                    <a:p>
                      <a:pPr algn="ctr" defTabSz="914400" eaLnBrk="1" fontAlgn="base" hangingPunct="1" indent="0" latinLnBrk="0" lvl="0" marL="0" marR="0" rtl="0">
                        <a:lnSpc>
                          <a:spcPct val="100000"/>
                        </a:lnSpc>
                        <a:spcBef>
                          <a:spcPct val="20000"/>
                        </a:spcBef>
                        <a:spcAft>
                          <a:spcPct val="0"/>
                        </a:spcAft>
                        <a:buClr>
                          <a:schemeClr val="folHlink"/>
                        </a:buClr>
                        <a:buSzPct val="60000"/>
                        <a:buFont typeface="Wingdings" panose="05000000000000000000" pitchFamily="2" charset="2"/>
                        <a:buNone/>
                      </a:pPr>
                      <a:r>
                        <a:rPr altLang="zh-CN" baseline="0" b="1" cap="none" dirty="0" sz="3200" i="0" kumimoji="1" lang="en-US" normalizeH="0" strike="noStrike" u="none" smtClean="0">
                          <a:ln>
                            <a:noFill/>
                          </a:ln>
                          <a:solidFill>
                            <a:schemeClr val="tx1"/>
                          </a:solidFill>
                          <a:effectLst/>
                          <a:latin typeface="Tahoma" panose="020B0604030504040204" pitchFamily="34" charset="0"/>
                          <a:ea typeface="黑体" panose="02010609060101010101" pitchFamily="2" charset="-122"/>
                        </a:rPr>
                        <a:t>IP</a:t>
                      </a:r>
                      <a:endParaRPr altLang="zh-CN" baseline="0" b="1" cap="none" dirty="0" sz="3200" i="0" kumimoji="1" lang="en-US" normalizeH="0" strike="noStrike" u="none" smtClean="0">
                        <a:ln>
                          <a:noFill/>
                        </a:ln>
                        <a:solidFill>
                          <a:schemeClr val="tx1"/>
                        </a:solidFill>
                        <a:effectLst/>
                        <a:latin typeface="Tahoma" panose="020B0604030504040204" pitchFamily="34" charset="0"/>
                        <a:ea typeface="黑体" panose="02010609060101010101" pitchFamily="2" charset="-122"/>
                      </a:endParaRPr>
                    </a:p>
                  </a:txBody>
                  <a:tcPr marL="99060" marR="99060" marT="45732" marB="45732"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1"/>
                    </a:solidFill>
                  </a:tcPr>
                </a:tc>
                <a:tc hMerge="1">
                  <a:txBody>
                    <a:bodyPr/>
                    <a:p>
                      <a:pPr algn="ctr" defTabSz="914400" eaLnBrk="1" fontAlgn="base" hangingPunct="1" indent="0" latinLnBrk="0" lvl="0" marL="0" marR="0" rtl="0">
                        <a:lnSpc>
                          <a:spcPct val="100000"/>
                        </a:lnSpc>
                        <a:spcBef>
                          <a:spcPct val="20000"/>
                        </a:spcBef>
                        <a:spcAft>
                          <a:spcPct val="0"/>
                        </a:spcAft>
                        <a:buClr>
                          <a:schemeClr val="folHlink"/>
                        </a:buClr>
                        <a:buSzPct val="60000"/>
                        <a:buFont typeface="Wingdings" panose="05000000000000000000" pitchFamily="2" charset="2"/>
                        <a:buNone/>
                      </a:pPr>
                      <a:r>
                        <a:rPr altLang="zh-CN" baseline="0" b="1" cap="none" dirty="0" sz="3200" i="0" kumimoji="1" lang="en-US" normalizeH="0" strike="noStrike" u="none" smtClean="0">
                          <a:ln>
                            <a:noFill/>
                          </a:ln>
                          <a:solidFill>
                            <a:schemeClr val="tx1"/>
                          </a:solidFill>
                          <a:effectLst/>
                          <a:latin typeface="Tahoma" panose="020B0604030504040204" pitchFamily="34" charset="0"/>
                          <a:ea typeface="黑体" panose="02010609060101010101" pitchFamily="2" charset="-122"/>
                        </a:rPr>
                        <a:t>IP</a:t>
                      </a:r>
                      <a:endParaRPr altLang="zh-CN" baseline="0" b="1" cap="none" dirty="0" sz="3200" i="0" kumimoji="1" lang="en-US" normalizeH="0" strike="noStrike" u="none" smtClean="0">
                        <a:ln>
                          <a:noFill/>
                        </a:ln>
                        <a:solidFill>
                          <a:schemeClr val="tx1"/>
                        </a:solidFill>
                        <a:effectLst/>
                        <a:latin typeface="Tahoma" panose="020B0604030504040204" pitchFamily="34" charset="0"/>
                        <a:ea typeface="黑体" panose="02010609060101010101" pitchFamily="2" charset="-122"/>
                      </a:endParaRPr>
                    </a:p>
                  </a:txBody>
                </a:tc>
              </a:tr>
            </a:tbl>
          </a:graphicData>
        </a:graphic>
      </p:graphicFrame>
      <p:grpSp>
        <p:nvGrpSpPr>
          <p:cNvPr id="290" name="组合 1"/>
          <p:cNvGrpSpPr/>
          <p:nvPr/>
        </p:nvGrpSpPr>
        <p:grpSpPr>
          <a:xfrm>
            <a:off x="515258" y="1175047"/>
            <a:ext cx="9334286" cy="3369618"/>
            <a:chOff x="515258" y="1175047"/>
            <a:chExt cx="9334286" cy="3369618"/>
          </a:xfrm>
        </p:grpSpPr>
        <p:sp>
          <p:nvSpPr>
            <p:cNvPr id="1049045" name="Text Box 14"/>
            <p:cNvSpPr txBox="1">
              <a:spLocks noChangeArrowheads="1"/>
            </p:cNvSpPr>
            <p:nvPr/>
          </p:nvSpPr>
          <p:spPr bwMode="auto">
            <a:xfrm>
              <a:off x="5183701" y="3296889"/>
              <a:ext cx="1429146" cy="519112"/>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sz="2800" lang="en-US">
                  <a:latin typeface="Times New Roman" panose="02020603050405020304" pitchFamily="18" charset="0"/>
                </a:rPr>
                <a:t>SMTP</a:t>
              </a:r>
              <a:endParaRPr altLang="zh-CN" sz="2800" lang="en-US">
                <a:latin typeface="Times New Roman" panose="02020603050405020304" pitchFamily="18" charset="0"/>
              </a:endParaRPr>
            </a:p>
          </p:txBody>
        </p:sp>
        <p:sp>
          <p:nvSpPr>
            <p:cNvPr id="1049046" name="Text Box 15"/>
            <p:cNvSpPr txBox="1">
              <a:spLocks noChangeArrowheads="1"/>
            </p:cNvSpPr>
            <p:nvPr/>
          </p:nvSpPr>
          <p:spPr bwMode="auto">
            <a:xfrm>
              <a:off x="6228399" y="2831231"/>
              <a:ext cx="1319080" cy="519112"/>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dirty="0" sz="2800" lang="en-US">
                  <a:latin typeface="Times New Roman" panose="02020603050405020304" pitchFamily="18" charset="0"/>
                </a:rPr>
                <a:t>FTP</a:t>
              </a:r>
              <a:endParaRPr altLang="zh-CN" dirty="0" sz="2800" lang="en-US">
                <a:latin typeface="Times New Roman" panose="02020603050405020304" pitchFamily="18" charset="0"/>
              </a:endParaRPr>
            </a:p>
          </p:txBody>
        </p:sp>
        <p:sp>
          <p:nvSpPr>
            <p:cNvPr id="1049047" name="Text Box 16"/>
            <p:cNvSpPr txBox="1">
              <a:spLocks noChangeArrowheads="1"/>
            </p:cNvSpPr>
            <p:nvPr/>
          </p:nvSpPr>
          <p:spPr bwMode="auto">
            <a:xfrm>
              <a:off x="6899407" y="2327175"/>
              <a:ext cx="1539213" cy="519112"/>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dirty="0" sz="2800" lang="en-US">
                  <a:latin typeface="Times New Roman" panose="02020603050405020304" pitchFamily="18" charset="0"/>
                </a:rPr>
                <a:t>Telnet</a:t>
              </a:r>
              <a:endParaRPr altLang="zh-CN" dirty="0" sz="2800" lang="en-US">
                <a:latin typeface="Times New Roman" panose="02020603050405020304" pitchFamily="18" charset="0"/>
              </a:endParaRPr>
            </a:p>
          </p:txBody>
        </p:sp>
        <p:sp>
          <p:nvSpPr>
            <p:cNvPr id="1049048" name="Text Box 17"/>
            <p:cNvSpPr txBox="1">
              <a:spLocks noChangeArrowheads="1"/>
            </p:cNvSpPr>
            <p:nvPr/>
          </p:nvSpPr>
          <p:spPr bwMode="auto">
            <a:xfrm>
              <a:off x="759900" y="3373089"/>
              <a:ext cx="1098947" cy="519112"/>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sz="2800" lang="en-US">
                  <a:latin typeface="Times New Roman" panose="02020603050405020304" pitchFamily="18" charset="0"/>
                </a:rPr>
                <a:t>RPC</a:t>
              </a:r>
              <a:endParaRPr altLang="zh-CN" sz="2800" lang="en-US">
                <a:latin typeface="Times New Roman" panose="02020603050405020304" pitchFamily="18" charset="0"/>
              </a:endParaRPr>
            </a:p>
          </p:txBody>
        </p:sp>
        <p:sp>
          <p:nvSpPr>
            <p:cNvPr id="1049049" name="Text Box 18"/>
            <p:cNvSpPr txBox="1">
              <a:spLocks noChangeArrowheads="1"/>
            </p:cNvSpPr>
            <p:nvPr/>
          </p:nvSpPr>
          <p:spPr bwMode="auto">
            <a:xfrm>
              <a:off x="1547878" y="2992089"/>
              <a:ext cx="1319081" cy="519112"/>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sz="2800" lang="en-US">
                  <a:latin typeface="Times New Roman" panose="02020603050405020304" pitchFamily="18" charset="0"/>
                </a:rPr>
                <a:t>DNS</a:t>
              </a:r>
              <a:endParaRPr altLang="zh-CN" sz="2800" lang="en-US">
                <a:latin typeface="Times New Roman" panose="02020603050405020304" pitchFamily="18" charset="0"/>
              </a:endParaRPr>
            </a:p>
          </p:txBody>
        </p:sp>
        <p:sp>
          <p:nvSpPr>
            <p:cNvPr id="1049050" name="Text Box 19"/>
            <p:cNvSpPr txBox="1">
              <a:spLocks noChangeArrowheads="1"/>
            </p:cNvSpPr>
            <p:nvPr/>
          </p:nvSpPr>
          <p:spPr bwMode="auto">
            <a:xfrm>
              <a:off x="3186128" y="1967135"/>
              <a:ext cx="1539214" cy="519112"/>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dirty="0" sz="2800" lang="en-US">
                  <a:latin typeface="Times New Roman" panose="02020603050405020304" pitchFamily="18" charset="0"/>
                </a:rPr>
                <a:t>SNMP</a:t>
              </a:r>
              <a:endParaRPr altLang="zh-CN" dirty="0" sz="2800" lang="en-US">
                <a:latin typeface="Times New Roman" panose="02020603050405020304" pitchFamily="18" charset="0"/>
              </a:endParaRPr>
            </a:p>
          </p:txBody>
        </p:sp>
        <p:sp>
          <p:nvSpPr>
            <p:cNvPr id="1049051" name="Text Box 20"/>
            <p:cNvSpPr txBox="1">
              <a:spLocks noChangeArrowheads="1"/>
            </p:cNvSpPr>
            <p:nvPr/>
          </p:nvSpPr>
          <p:spPr bwMode="auto">
            <a:xfrm>
              <a:off x="2349476" y="2471191"/>
              <a:ext cx="1649281" cy="519112"/>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dirty="0" sz="2800" lang="en-US">
                  <a:latin typeface="Times New Roman" panose="02020603050405020304" pitchFamily="18" charset="0"/>
                </a:rPr>
                <a:t>TFTP</a:t>
              </a:r>
              <a:endParaRPr altLang="zh-CN" dirty="0" sz="2800" lang="en-US">
                <a:latin typeface="Times New Roman" panose="02020603050405020304" pitchFamily="18" charset="0"/>
              </a:endParaRPr>
            </a:p>
          </p:txBody>
        </p:sp>
        <p:sp>
          <p:nvSpPr>
            <p:cNvPr id="1049052" name="Oval 21"/>
            <p:cNvSpPr>
              <a:spLocks noChangeArrowheads="1"/>
            </p:cNvSpPr>
            <p:nvPr/>
          </p:nvSpPr>
          <p:spPr bwMode="auto">
            <a:xfrm>
              <a:off x="900112" y="4230340"/>
              <a:ext cx="343958" cy="314325"/>
            </a:xfrm>
            <a:prstGeom prst="ellipse"/>
            <a:solidFill>
              <a:schemeClr val="accent2"/>
            </a:solidFill>
            <a:ln w="19050">
              <a:solidFill>
                <a:schemeClr val="tx1"/>
              </a:solidFill>
              <a:round/>
            </a:ln>
            <a:effectLst/>
          </p:spPr>
          <p:txBody>
            <a:bodyPr anchor="ctr" wrap="none"/>
            <a:p>
              <a:endParaRPr altLang="en-US" lang="zh-CN"/>
            </a:p>
          </p:txBody>
        </p:sp>
        <p:sp>
          <p:nvSpPr>
            <p:cNvPr id="1049053" name="Oval 22"/>
            <p:cNvSpPr>
              <a:spLocks noChangeArrowheads="1"/>
            </p:cNvSpPr>
            <p:nvPr/>
          </p:nvSpPr>
          <p:spPr bwMode="auto">
            <a:xfrm>
              <a:off x="1824631" y="4230340"/>
              <a:ext cx="343958" cy="314325"/>
            </a:xfrm>
            <a:prstGeom prst="ellipse"/>
            <a:solidFill>
              <a:schemeClr val="accent2"/>
            </a:solidFill>
            <a:ln w="19050">
              <a:solidFill>
                <a:schemeClr val="tx1"/>
              </a:solidFill>
              <a:round/>
            </a:ln>
            <a:effectLst/>
          </p:spPr>
          <p:txBody>
            <a:bodyPr anchor="ctr" wrap="none"/>
            <a:p>
              <a:endParaRPr altLang="en-US" lang="zh-CN"/>
            </a:p>
          </p:txBody>
        </p:sp>
        <p:sp>
          <p:nvSpPr>
            <p:cNvPr id="1049054" name="Oval 23"/>
            <p:cNvSpPr>
              <a:spLocks noChangeArrowheads="1"/>
            </p:cNvSpPr>
            <p:nvPr/>
          </p:nvSpPr>
          <p:spPr bwMode="auto">
            <a:xfrm>
              <a:off x="3516327" y="4230340"/>
              <a:ext cx="343958" cy="314325"/>
            </a:xfrm>
            <a:prstGeom prst="ellipse"/>
            <a:solidFill>
              <a:schemeClr val="accent2"/>
            </a:solidFill>
            <a:ln w="19050">
              <a:solidFill>
                <a:schemeClr val="tx1"/>
              </a:solidFill>
              <a:round/>
            </a:ln>
            <a:effectLst/>
          </p:spPr>
          <p:txBody>
            <a:bodyPr anchor="ctr" wrap="none"/>
            <a:p>
              <a:endParaRPr altLang="en-US" lang="zh-CN"/>
            </a:p>
          </p:txBody>
        </p:sp>
        <p:sp>
          <p:nvSpPr>
            <p:cNvPr id="1049055" name="Oval 24"/>
            <p:cNvSpPr>
              <a:spLocks noChangeArrowheads="1"/>
            </p:cNvSpPr>
            <p:nvPr/>
          </p:nvSpPr>
          <p:spPr bwMode="auto">
            <a:xfrm>
              <a:off x="2700006" y="4230340"/>
              <a:ext cx="343958" cy="314325"/>
            </a:xfrm>
            <a:prstGeom prst="ellipse"/>
            <a:solidFill>
              <a:schemeClr val="accent2"/>
            </a:solidFill>
            <a:ln w="19050">
              <a:solidFill>
                <a:schemeClr val="tx1"/>
              </a:solidFill>
              <a:round/>
            </a:ln>
            <a:effectLst/>
          </p:spPr>
          <p:txBody>
            <a:bodyPr anchor="ctr" wrap="none"/>
            <a:p>
              <a:endParaRPr altLang="en-US" lang="zh-CN"/>
            </a:p>
          </p:txBody>
        </p:sp>
        <p:sp>
          <p:nvSpPr>
            <p:cNvPr id="1049056" name="Oval 25"/>
            <p:cNvSpPr>
              <a:spLocks noChangeArrowheads="1"/>
            </p:cNvSpPr>
            <p:nvPr/>
          </p:nvSpPr>
          <p:spPr bwMode="auto">
            <a:xfrm>
              <a:off x="5596451" y="4230340"/>
              <a:ext cx="343958" cy="314325"/>
            </a:xfrm>
            <a:prstGeom prst="ellipse"/>
            <a:solidFill>
              <a:schemeClr val="accent2"/>
            </a:solidFill>
            <a:ln w="19050">
              <a:solidFill>
                <a:schemeClr val="tx1"/>
              </a:solidFill>
              <a:round/>
            </a:ln>
            <a:effectLst/>
          </p:spPr>
          <p:txBody>
            <a:bodyPr anchor="ctr" wrap="none"/>
            <a:p>
              <a:endParaRPr altLang="en-US" lang="zh-CN"/>
            </a:p>
          </p:txBody>
        </p:sp>
        <p:sp>
          <p:nvSpPr>
            <p:cNvPr id="1049057" name="Oval 26"/>
            <p:cNvSpPr>
              <a:spLocks noChangeArrowheads="1"/>
            </p:cNvSpPr>
            <p:nvPr/>
          </p:nvSpPr>
          <p:spPr bwMode="auto">
            <a:xfrm>
              <a:off x="6411433" y="4230340"/>
              <a:ext cx="343958" cy="314325"/>
            </a:xfrm>
            <a:prstGeom prst="ellipse"/>
            <a:solidFill>
              <a:schemeClr val="accent2"/>
            </a:solidFill>
            <a:ln w="19050">
              <a:solidFill>
                <a:schemeClr val="tx1"/>
              </a:solidFill>
              <a:round/>
            </a:ln>
            <a:effectLst/>
          </p:spPr>
          <p:txBody>
            <a:bodyPr anchor="ctr" wrap="none"/>
            <a:p>
              <a:endParaRPr altLang="en-US" lang="zh-CN"/>
            </a:p>
          </p:txBody>
        </p:sp>
        <p:sp>
          <p:nvSpPr>
            <p:cNvPr id="1049058" name="Oval 27"/>
            <p:cNvSpPr>
              <a:spLocks noChangeArrowheads="1"/>
            </p:cNvSpPr>
            <p:nvPr/>
          </p:nvSpPr>
          <p:spPr bwMode="auto">
            <a:xfrm>
              <a:off x="7219289" y="4230340"/>
              <a:ext cx="343958" cy="314325"/>
            </a:xfrm>
            <a:prstGeom prst="ellipse"/>
            <a:solidFill>
              <a:schemeClr val="accent2"/>
            </a:solidFill>
            <a:ln w="19050">
              <a:solidFill>
                <a:schemeClr val="tx1"/>
              </a:solidFill>
              <a:round/>
            </a:ln>
            <a:effectLst/>
          </p:spPr>
          <p:txBody>
            <a:bodyPr anchor="ctr" wrap="none"/>
            <a:p>
              <a:endParaRPr altLang="en-US" lang="zh-CN"/>
            </a:p>
          </p:txBody>
        </p:sp>
        <p:sp>
          <p:nvSpPr>
            <p:cNvPr id="1049059" name="Line 28"/>
            <p:cNvSpPr>
              <a:spLocks noChangeShapeType="1"/>
            </p:cNvSpPr>
            <p:nvPr/>
          </p:nvSpPr>
          <p:spPr bwMode="auto">
            <a:xfrm>
              <a:off x="1090099" y="3825526"/>
              <a:ext cx="0" cy="381000"/>
            </a:xfrm>
            <a:prstGeom prst="line"/>
            <a:noFill/>
            <a:ln w="28575">
              <a:solidFill>
                <a:schemeClr val="tx1"/>
              </a:solidFill>
              <a:round/>
              <a:tailEnd type="triangle" w="med" len="med"/>
            </a:ln>
            <a:effectLst/>
          </p:spPr>
          <p:txBody>
            <a:bodyPr/>
            <a:p>
              <a:endParaRPr altLang="en-US" lang="zh-CN"/>
            </a:p>
          </p:txBody>
        </p:sp>
        <p:sp>
          <p:nvSpPr>
            <p:cNvPr id="1049060" name="Line 29"/>
            <p:cNvSpPr>
              <a:spLocks noChangeShapeType="1"/>
            </p:cNvSpPr>
            <p:nvPr/>
          </p:nvSpPr>
          <p:spPr bwMode="auto">
            <a:xfrm>
              <a:off x="1989731" y="3444526"/>
              <a:ext cx="0" cy="762000"/>
            </a:xfrm>
            <a:prstGeom prst="line"/>
            <a:noFill/>
            <a:ln w="28575">
              <a:solidFill>
                <a:schemeClr val="tx1"/>
              </a:solidFill>
              <a:round/>
              <a:tailEnd type="triangle" w="med" len="med"/>
            </a:ln>
            <a:effectLst/>
          </p:spPr>
          <p:txBody>
            <a:bodyPr/>
            <a:p>
              <a:endParaRPr altLang="en-US" lang="zh-CN"/>
            </a:p>
          </p:txBody>
        </p:sp>
        <p:sp>
          <p:nvSpPr>
            <p:cNvPr id="1049061" name="Line 30"/>
            <p:cNvSpPr>
              <a:spLocks noChangeShapeType="1"/>
            </p:cNvSpPr>
            <p:nvPr/>
          </p:nvSpPr>
          <p:spPr bwMode="auto">
            <a:xfrm>
              <a:off x="3681427" y="2471191"/>
              <a:ext cx="0" cy="1735335"/>
            </a:xfrm>
            <a:prstGeom prst="line"/>
            <a:noFill/>
            <a:ln w="28575">
              <a:solidFill>
                <a:schemeClr val="tx1"/>
              </a:solidFill>
              <a:round/>
              <a:tailEnd type="triangle" w="med" len="med"/>
            </a:ln>
            <a:effectLst/>
          </p:spPr>
          <p:txBody>
            <a:bodyPr/>
            <a:p>
              <a:endParaRPr altLang="en-US" lang="zh-CN"/>
            </a:p>
          </p:txBody>
        </p:sp>
        <p:sp>
          <p:nvSpPr>
            <p:cNvPr id="1049062" name="Line 31"/>
            <p:cNvSpPr>
              <a:spLocks noChangeShapeType="1"/>
            </p:cNvSpPr>
            <p:nvPr/>
          </p:nvSpPr>
          <p:spPr bwMode="auto">
            <a:xfrm>
              <a:off x="2865106" y="2941289"/>
              <a:ext cx="0" cy="1265237"/>
            </a:xfrm>
            <a:prstGeom prst="line"/>
            <a:noFill/>
            <a:ln w="28575">
              <a:solidFill>
                <a:schemeClr val="tx1"/>
              </a:solidFill>
              <a:round/>
              <a:tailEnd type="triangle" w="med" len="med"/>
            </a:ln>
            <a:effectLst/>
          </p:spPr>
          <p:txBody>
            <a:bodyPr/>
            <a:p>
              <a:endParaRPr altLang="en-US" lang="zh-CN"/>
            </a:p>
          </p:txBody>
        </p:sp>
        <p:sp>
          <p:nvSpPr>
            <p:cNvPr id="1049063" name="Line 32"/>
            <p:cNvSpPr>
              <a:spLocks noChangeShapeType="1"/>
            </p:cNvSpPr>
            <p:nvPr/>
          </p:nvSpPr>
          <p:spPr bwMode="auto">
            <a:xfrm>
              <a:off x="5761551" y="3749326"/>
              <a:ext cx="0" cy="457200"/>
            </a:xfrm>
            <a:prstGeom prst="line"/>
            <a:noFill/>
            <a:ln w="28575">
              <a:solidFill>
                <a:schemeClr val="tx1"/>
              </a:solidFill>
              <a:round/>
              <a:tailEnd type="triangle" w="med" len="med"/>
            </a:ln>
            <a:effectLst/>
          </p:spPr>
          <p:txBody>
            <a:bodyPr/>
            <a:p>
              <a:endParaRPr altLang="en-US" lang="zh-CN"/>
            </a:p>
          </p:txBody>
        </p:sp>
        <p:sp>
          <p:nvSpPr>
            <p:cNvPr id="1049064" name="Line 33"/>
            <p:cNvSpPr>
              <a:spLocks noChangeShapeType="1"/>
            </p:cNvSpPr>
            <p:nvPr/>
          </p:nvSpPr>
          <p:spPr bwMode="auto">
            <a:xfrm>
              <a:off x="6611375" y="3251645"/>
              <a:ext cx="0" cy="954881"/>
            </a:xfrm>
            <a:prstGeom prst="line"/>
            <a:noFill/>
            <a:ln w="28575">
              <a:solidFill>
                <a:schemeClr val="tx1"/>
              </a:solidFill>
              <a:round/>
              <a:tailEnd type="triangle" w="med" len="med"/>
            </a:ln>
            <a:effectLst/>
          </p:spPr>
          <p:txBody>
            <a:bodyPr/>
            <a:p>
              <a:endParaRPr altLang="en-US" lang="zh-CN"/>
            </a:p>
          </p:txBody>
        </p:sp>
        <p:sp>
          <p:nvSpPr>
            <p:cNvPr id="1049065" name="Line 34"/>
            <p:cNvSpPr>
              <a:spLocks noChangeShapeType="1"/>
            </p:cNvSpPr>
            <p:nvPr/>
          </p:nvSpPr>
          <p:spPr bwMode="auto">
            <a:xfrm>
              <a:off x="7394707" y="2730747"/>
              <a:ext cx="0" cy="1475779"/>
            </a:xfrm>
            <a:prstGeom prst="line"/>
            <a:noFill/>
            <a:ln w="28575">
              <a:solidFill>
                <a:schemeClr val="tx1"/>
              </a:solidFill>
              <a:round/>
              <a:tailEnd type="triangle" w="med" len="med"/>
            </a:ln>
            <a:effectLst/>
          </p:spPr>
          <p:txBody>
            <a:bodyPr/>
            <a:p>
              <a:endParaRPr altLang="en-US" lang="zh-CN"/>
            </a:p>
          </p:txBody>
        </p:sp>
        <p:sp>
          <p:nvSpPr>
            <p:cNvPr id="1049066" name="Text Box 35"/>
            <p:cNvSpPr txBox="1">
              <a:spLocks noChangeArrowheads="1"/>
            </p:cNvSpPr>
            <p:nvPr/>
          </p:nvSpPr>
          <p:spPr bwMode="auto">
            <a:xfrm>
              <a:off x="515258" y="3825526"/>
              <a:ext cx="816902" cy="45720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dirty="0" lang="en-US">
                  <a:latin typeface="Times New Roman" panose="02020603050405020304" pitchFamily="18" charset="0"/>
                </a:rPr>
                <a:t>111</a:t>
              </a:r>
              <a:endParaRPr altLang="zh-CN" dirty="0" lang="en-US">
                <a:latin typeface="Times New Roman" panose="02020603050405020304" pitchFamily="18" charset="0"/>
              </a:endParaRPr>
            </a:p>
          </p:txBody>
        </p:sp>
        <p:sp>
          <p:nvSpPr>
            <p:cNvPr id="1049067" name="Text Box 36"/>
            <p:cNvSpPr txBox="1">
              <a:spLocks noChangeArrowheads="1"/>
            </p:cNvSpPr>
            <p:nvPr/>
          </p:nvSpPr>
          <p:spPr bwMode="auto">
            <a:xfrm>
              <a:off x="1494431" y="3825526"/>
              <a:ext cx="1123025" cy="45720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lang="en-US">
                  <a:latin typeface="Times New Roman" panose="02020603050405020304" pitchFamily="18" charset="0"/>
                </a:rPr>
                <a:t>53</a:t>
              </a:r>
              <a:endParaRPr altLang="zh-CN" lang="en-US">
                <a:latin typeface="Times New Roman" panose="02020603050405020304" pitchFamily="18" charset="0"/>
              </a:endParaRPr>
            </a:p>
          </p:txBody>
        </p:sp>
        <p:sp>
          <p:nvSpPr>
            <p:cNvPr id="1049068" name="Text Box 37"/>
            <p:cNvSpPr txBox="1">
              <a:spLocks noChangeArrowheads="1"/>
            </p:cNvSpPr>
            <p:nvPr/>
          </p:nvSpPr>
          <p:spPr bwMode="auto">
            <a:xfrm>
              <a:off x="3681427" y="3825526"/>
              <a:ext cx="816902" cy="45720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lang="en-US">
                  <a:latin typeface="Times New Roman" panose="02020603050405020304" pitchFamily="18" charset="0"/>
                </a:rPr>
                <a:t>161</a:t>
              </a:r>
              <a:endParaRPr altLang="zh-CN" lang="en-US">
                <a:latin typeface="Times New Roman" panose="02020603050405020304" pitchFamily="18" charset="0"/>
              </a:endParaRPr>
            </a:p>
          </p:txBody>
        </p:sp>
        <p:sp>
          <p:nvSpPr>
            <p:cNvPr id="1049069" name="Text Box 38"/>
            <p:cNvSpPr txBox="1">
              <a:spLocks noChangeArrowheads="1"/>
            </p:cNvSpPr>
            <p:nvPr/>
          </p:nvSpPr>
          <p:spPr bwMode="auto">
            <a:xfrm>
              <a:off x="2947656" y="3825526"/>
              <a:ext cx="918369" cy="45720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lang="en-US">
                  <a:latin typeface="Times New Roman" panose="02020603050405020304" pitchFamily="18" charset="0"/>
                </a:rPr>
                <a:t>69</a:t>
              </a:r>
              <a:endParaRPr altLang="zh-CN" lang="en-US">
                <a:latin typeface="Times New Roman" panose="02020603050405020304" pitchFamily="18" charset="0"/>
              </a:endParaRPr>
            </a:p>
          </p:txBody>
        </p:sp>
        <p:sp>
          <p:nvSpPr>
            <p:cNvPr id="1049070" name="Text Box 39"/>
            <p:cNvSpPr txBox="1">
              <a:spLocks noChangeArrowheads="1"/>
            </p:cNvSpPr>
            <p:nvPr/>
          </p:nvSpPr>
          <p:spPr bwMode="auto">
            <a:xfrm>
              <a:off x="5260958" y="3825526"/>
              <a:ext cx="918369" cy="45720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dirty="0" lang="en-US">
                  <a:latin typeface="Times New Roman" panose="02020603050405020304" pitchFamily="18" charset="0"/>
                </a:rPr>
                <a:t>25</a:t>
              </a:r>
              <a:endParaRPr altLang="zh-CN" dirty="0" lang="en-US">
                <a:latin typeface="Times New Roman" panose="02020603050405020304" pitchFamily="18" charset="0"/>
              </a:endParaRPr>
            </a:p>
          </p:txBody>
        </p:sp>
        <p:sp>
          <p:nvSpPr>
            <p:cNvPr id="1049071" name="Text Box 40"/>
            <p:cNvSpPr txBox="1">
              <a:spLocks noChangeArrowheads="1"/>
            </p:cNvSpPr>
            <p:nvPr/>
          </p:nvSpPr>
          <p:spPr bwMode="auto">
            <a:xfrm>
              <a:off x="6125212" y="3825526"/>
              <a:ext cx="1141942" cy="45720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lang="en-US">
                  <a:latin typeface="Times New Roman" panose="02020603050405020304" pitchFamily="18" charset="0"/>
                </a:rPr>
                <a:t>21  20</a:t>
              </a:r>
              <a:endParaRPr altLang="zh-CN" lang="en-US">
                <a:latin typeface="Times New Roman" panose="02020603050405020304" pitchFamily="18" charset="0"/>
              </a:endParaRPr>
            </a:p>
          </p:txBody>
        </p:sp>
        <p:sp>
          <p:nvSpPr>
            <p:cNvPr id="1049072" name="Text Box 41"/>
            <p:cNvSpPr txBox="1">
              <a:spLocks noChangeArrowheads="1"/>
            </p:cNvSpPr>
            <p:nvPr/>
          </p:nvSpPr>
          <p:spPr bwMode="auto">
            <a:xfrm>
              <a:off x="7466939" y="3825526"/>
              <a:ext cx="918369" cy="45720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lang="en-US">
                  <a:latin typeface="Times New Roman" panose="02020603050405020304" pitchFamily="18" charset="0"/>
                </a:rPr>
                <a:t>23</a:t>
              </a:r>
              <a:endParaRPr altLang="zh-CN" lang="en-US">
                <a:latin typeface="Times New Roman" panose="02020603050405020304" pitchFamily="18" charset="0"/>
              </a:endParaRPr>
            </a:p>
          </p:txBody>
        </p:sp>
        <p:sp>
          <p:nvSpPr>
            <p:cNvPr id="1049073" name="Text Box 42"/>
            <p:cNvSpPr txBox="1">
              <a:spLocks noChangeArrowheads="1"/>
            </p:cNvSpPr>
            <p:nvPr/>
          </p:nvSpPr>
          <p:spPr bwMode="auto">
            <a:xfrm>
              <a:off x="7619487" y="1736054"/>
              <a:ext cx="1539214" cy="519113"/>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dirty="0" sz="2800" lang="en-US">
                  <a:latin typeface="Times New Roman" panose="02020603050405020304" pitchFamily="18" charset="0"/>
                </a:rPr>
                <a:t>HTTP</a:t>
              </a:r>
              <a:endParaRPr altLang="zh-CN" dirty="0" sz="2800" lang="en-US">
                <a:latin typeface="Times New Roman" panose="02020603050405020304" pitchFamily="18" charset="0"/>
              </a:endParaRPr>
            </a:p>
          </p:txBody>
        </p:sp>
        <p:sp>
          <p:nvSpPr>
            <p:cNvPr id="1049074" name="Oval 43"/>
            <p:cNvSpPr>
              <a:spLocks noChangeArrowheads="1"/>
            </p:cNvSpPr>
            <p:nvPr/>
          </p:nvSpPr>
          <p:spPr bwMode="auto">
            <a:xfrm>
              <a:off x="7979527" y="4230340"/>
              <a:ext cx="343958" cy="314325"/>
            </a:xfrm>
            <a:prstGeom prst="ellipse"/>
            <a:solidFill>
              <a:schemeClr val="accent2"/>
            </a:solidFill>
            <a:ln w="19050">
              <a:solidFill>
                <a:schemeClr val="tx1"/>
              </a:solidFill>
              <a:round/>
            </a:ln>
            <a:effectLst/>
          </p:spPr>
          <p:txBody>
            <a:bodyPr anchor="ctr" wrap="none"/>
            <a:p>
              <a:endParaRPr altLang="en-US" lang="zh-CN"/>
            </a:p>
          </p:txBody>
        </p:sp>
        <p:sp>
          <p:nvSpPr>
            <p:cNvPr id="1049075" name="Line 44"/>
            <p:cNvSpPr>
              <a:spLocks noChangeShapeType="1"/>
            </p:cNvSpPr>
            <p:nvPr/>
          </p:nvSpPr>
          <p:spPr bwMode="auto">
            <a:xfrm>
              <a:off x="8154945" y="2195164"/>
              <a:ext cx="0" cy="2011361"/>
            </a:xfrm>
            <a:prstGeom prst="line"/>
            <a:noFill/>
            <a:ln w="28575">
              <a:solidFill>
                <a:schemeClr val="tx1"/>
              </a:solidFill>
              <a:round/>
              <a:tailEnd type="triangle" w="med" len="med"/>
            </a:ln>
            <a:effectLst/>
          </p:spPr>
          <p:txBody>
            <a:bodyPr/>
            <a:p>
              <a:endParaRPr altLang="en-US" lang="zh-CN"/>
            </a:p>
          </p:txBody>
        </p:sp>
        <p:sp>
          <p:nvSpPr>
            <p:cNvPr id="1049076" name="Text Box 45"/>
            <p:cNvSpPr txBox="1">
              <a:spLocks noChangeArrowheads="1"/>
            </p:cNvSpPr>
            <p:nvPr/>
          </p:nvSpPr>
          <p:spPr bwMode="auto">
            <a:xfrm>
              <a:off x="8227177" y="3825526"/>
              <a:ext cx="918369" cy="45720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lang="en-US">
                  <a:latin typeface="Times New Roman" panose="02020603050405020304" pitchFamily="18" charset="0"/>
                </a:rPr>
                <a:t>80</a:t>
              </a:r>
              <a:endParaRPr altLang="zh-CN" lang="en-US">
                <a:latin typeface="Times New Roman" panose="02020603050405020304" pitchFamily="18" charset="0"/>
              </a:endParaRPr>
            </a:p>
          </p:txBody>
        </p:sp>
        <p:sp>
          <p:nvSpPr>
            <p:cNvPr id="1049077" name="Text Box 42"/>
            <p:cNvSpPr txBox="1">
              <a:spLocks noChangeArrowheads="1"/>
            </p:cNvSpPr>
            <p:nvPr/>
          </p:nvSpPr>
          <p:spPr bwMode="auto">
            <a:xfrm>
              <a:off x="8195551" y="1175047"/>
              <a:ext cx="1539214" cy="519113"/>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dirty="0" sz="2800" lang="en-US" smtClean="0">
                  <a:latin typeface="Times New Roman" panose="02020603050405020304" pitchFamily="18" charset="0"/>
                </a:rPr>
                <a:t>HTTPS</a:t>
              </a:r>
              <a:endParaRPr altLang="zh-CN" dirty="0" sz="2800" lang="en-US">
                <a:latin typeface="Times New Roman" panose="02020603050405020304" pitchFamily="18" charset="0"/>
              </a:endParaRPr>
            </a:p>
          </p:txBody>
        </p:sp>
        <p:sp>
          <p:nvSpPr>
            <p:cNvPr id="1049078" name="Oval 43"/>
            <p:cNvSpPr>
              <a:spLocks noChangeArrowheads="1"/>
            </p:cNvSpPr>
            <p:nvPr/>
          </p:nvSpPr>
          <p:spPr bwMode="auto">
            <a:xfrm>
              <a:off x="8683525" y="4230340"/>
              <a:ext cx="343958" cy="314325"/>
            </a:xfrm>
            <a:prstGeom prst="ellipse"/>
            <a:solidFill>
              <a:schemeClr val="accent2"/>
            </a:solidFill>
            <a:ln w="19050">
              <a:solidFill>
                <a:schemeClr val="tx1"/>
              </a:solidFill>
              <a:round/>
            </a:ln>
            <a:effectLst/>
          </p:spPr>
          <p:txBody>
            <a:bodyPr anchor="ctr" wrap="none"/>
            <a:p>
              <a:endParaRPr altLang="en-US" lang="zh-CN"/>
            </a:p>
          </p:txBody>
        </p:sp>
        <p:sp>
          <p:nvSpPr>
            <p:cNvPr id="1049079" name="Line 44"/>
            <p:cNvSpPr>
              <a:spLocks noChangeShapeType="1"/>
            </p:cNvSpPr>
            <p:nvPr/>
          </p:nvSpPr>
          <p:spPr bwMode="auto">
            <a:xfrm>
              <a:off x="8858943" y="1676052"/>
              <a:ext cx="0" cy="2530474"/>
            </a:xfrm>
            <a:prstGeom prst="line"/>
            <a:noFill/>
            <a:ln w="28575">
              <a:solidFill>
                <a:schemeClr val="tx1"/>
              </a:solidFill>
              <a:round/>
              <a:tailEnd type="triangle" w="med" len="med"/>
            </a:ln>
            <a:effectLst/>
          </p:spPr>
          <p:txBody>
            <a:bodyPr/>
            <a:p>
              <a:endParaRPr altLang="en-US" lang="zh-CN"/>
            </a:p>
          </p:txBody>
        </p:sp>
        <p:sp>
          <p:nvSpPr>
            <p:cNvPr id="1049080" name="Text Box 45"/>
            <p:cNvSpPr txBox="1">
              <a:spLocks noChangeArrowheads="1"/>
            </p:cNvSpPr>
            <p:nvPr/>
          </p:nvSpPr>
          <p:spPr bwMode="auto">
            <a:xfrm>
              <a:off x="8931175" y="3825526"/>
              <a:ext cx="918369" cy="45720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dirty="0" lang="en-US" smtClean="0">
                  <a:latin typeface="Times New Roman" panose="02020603050405020304" pitchFamily="18" charset="0"/>
                </a:rPr>
                <a:t>443</a:t>
              </a:r>
              <a:endParaRPr altLang="zh-CN" dirty="0" lang="en-US">
                <a:latin typeface="Times New Roman" panose="02020603050405020304" pitchFamily="18" charset="0"/>
              </a:endParaRPr>
            </a:p>
          </p:txBody>
        </p:sp>
        <p:sp>
          <p:nvSpPr>
            <p:cNvPr id="1049081" name="Text Box 19"/>
            <p:cNvSpPr txBox="1">
              <a:spLocks noChangeArrowheads="1"/>
            </p:cNvSpPr>
            <p:nvPr/>
          </p:nvSpPr>
          <p:spPr bwMode="auto">
            <a:xfrm>
              <a:off x="3659047" y="1299365"/>
              <a:ext cx="2167219" cy="523220"/>
            </a:xfrm>
            <a:prstGeom prst="rect"/>
            <a:noFill/>
            <a:ln>
              <a:noFill/>
            </a:ln>
            <a:effectLst/>
          </p:spPr>
          <p:txBody>
            <a:bodyPr wrap="squar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dirty="0" sz="2800" lang="en-US" smtClean="0">
                  <a:latin typeface="Times New Roman" panose="02020603050405020304" pitchFamily="18" charset="0"/>
                </a:rPr>
                <a:t>SNMP(trap)</a:t>
              </a:r>
              <a:endParaRPr altLang="zh-CN" dirty="0" sz="2800" lang="en-US">
                <a:latin typeface="Times New Roman" panose="02020603050405020304" pitchFamily="18" charset="0"/>
              </a:endParaRPr>
            </a:p>
          </p:txBody>
        </p:sp>
        <p:sp>
          <p:nvSpPr>
            <p:cNvPr id="1049082" name="Oval 23"/>
            <p:cNvSpPr>
              <a:spLocks noChangeArrowheads="1"/>
            </p:cNvSpPr>
            <p:nvPr/>
          </p:nvSpPr>
          <p:spPr bwMode="auto">
            <a:xfrm>
              <a:off x="4333229" y="4230340"/>
              <a:ext cx="343958" cy="314325"/>
            </a:xfrm>
            <a:prstGeom prst="ellipse"/>
            <a:solidFill>
              <a:schemeClr val="accent2"/>
            </a:solidFill>
            <a:ln w="19050">
              <a:solidFill>
                <a:schemeClr val="tx1"/>
              </a:solidFill>
              <a:round/>
            </a:ln>
            <a:effectLst/>
          </p:spPr>
          <p:txBody>
            <a:bodyPr anchor="ctr" wrap="none"/>
            <a:p>
              <a:endParaRPr altLang="en-US" lang="zh-CN"/>
            </a:p>
          </p:txBody>
        </p:sp>
        <p:sp>
          <p:nvSpPr>
            <p:cNvPr id="1049083" name="Line 30"/>
            <p:cNvSpPr>
              <a:spLocks noChangeShapeType="1"/>
            </p:cNvSpPr>
            <p:nvPr/>
          </p:nvSpPr>
          <p:spPr bwMode="auto">
            <a:xfrm>
              <a:off x="4498329" y="1818477"/>
              <a:ext cx="0" cy="2388049"/>
            </a:xfrm>
            <a:prstGeom prst="line"/>
            <a:noFill/>
            <a:ln w="28575">
              <a:solidFill>
                <a:schemeClr val="tx1"/>
              </a:solidFill>
              <a:round/>
              <a:tailEnd type="triangle" w="med" len="med"/>
            </a:ln>
            <a:effectLst/>
          </p:spPr>
          <p:txBody>
            <a:bodyPr/>
            <a:p>
              <a:endParaRPr altLang="en-US" lang="zh-CN"/>
            </a:p>
          </p:txBody>
        </p:sp>
        <p:sp>
          <p:nvSpPr>
            <p:cNvPr id="1049084" name="Text Box 37"/>
            <p:cNvSpPr txBox="1">
              <a:spLocks noChangeArrowheads="1"/>
            </p:cNvSpPr>
            <p:nvPr/>
          </p:nvSpPr>
          <p:spPr bwMode="auto">
            <a:xfrm>
              <a:off x="4498329" y="3825526"/>
              <a:ext cx="816902" cy="457200"/>
            </a:xfrm>
            <a:prstGeom prst="rect"/>
            <a:noFill/>
            <a:ln>
              <a:noFill/>
            </a:ln>
            <a:effectLst/>
          </p:spPr>
          <p:txBody>
            <a:bodyPr>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altLang="zh-CN" dirty="0" lang="en-US" smtClean="0">
                  <a:latin typeface="Times New Roman" panose="02020603050405020304" pitchFamily="18" charset="0"/>
                </a:rPr>
                <a:t>162</a:t>
              </a:r>
              <a:endParaRPr altLang="zh-CN" dirty="0" lang="en-US">
                <a:latin typeface="Times New Roman" panose="02020603050405020304" pitchFamily="18"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9085" name="Rectangle 2"/>
          <p:cNvSpPr>
            <a:spLocks noGrp="1" noChangeArrowheads="1"/>
          </p:cNvSpPr>
          <p:nvPr>
            <p:ph type="title"/>
          </p:nvPr>
        </p:nvSpPr>
        <p:spPr/>
        <p:txBody>
          <a:bodyPr/>
          <a:p>
            <a:r>
              <a:rPr altLang="zh-CN" dirty="0" lang="en-US"/>
              <a:t>5.2  </a:t>
            </a:r>
            <a:r>
              <a:rPr altLang="zh-CN" dirty="0" lang="zh-CN"/>
              <a:t>用户数据报</a:t>
            </a:r>
            <a:r>
              <a:rPr altLang="zh-CN" dirty="0" lang="zh-CN" smtClean="0"/>
              <a:t>协议</a:t>
            </a:r>
            <a:r>
              <a:rPr altLang="zh-CN" dirty="0" lang="en-US" smtClean="0"/>
              <a:t> UDP</a:t>
            </a:r>
            <a:endParaRPr altLang="zh-CN" dirty="0" lang="zh-CN"/>
          </a:p>
        </p:txBody>
      </p:sp>
      <p:sp>
        <p:nvSpPr>
          <p:cNvPr id="1049086" name="Rectangle 3"/>
          <p:cNvSpPr>
            <a:spLocks noGrp="1" noChangeArrowheads="1"/>
          </p:cNvSpPr>
          <p:nvPr>
            <p:ph idx="1"/>
          </p:nvPr>
        </p:nvSpPr>
        <p:spPr/>
        <p:txBody>
          <a:bodyPr/>
          <a:p>
            <a:r>
              <a:rPr altLang="zh-CN" dirty="0" lang="en-US"/>
              <a:t>5.2.1  </a:t>
            </a:r>
            <a:r>
              <a:rPr altLang="zh-CN" dirty="0" lang="en-US" smtClean="0"/>
              <a:t>UDP </a:t>
            </a:r>
            <a:r>
              <a:rPr altLang="zh-CN" dirty="0" lang="zh-CN" smtClean="0"/>
              <a:t>概述</a:t>
            </a:r>
            <a:endParaRPr altLang="zh-CN" dirty="0" lang="zh-CN"/>
          </a:p>
          <a:p>
            <a:r>
              <a:rPr altLang="zh-CN" dirty="0" lang="en-US" smtClean="0"/>
              <a:t>5.2.2  UDP </a:t>
            </a:r>
            <a:r>
              <a:rPr altLang="zh-CN" dirty="0" lang="zh-CN" smtClean="0"/>
              <a:t>的</a:t>
            </a:r>
            <a:r>
              <a:rPr altLang="zh-CN" dirty="0" lang="zh-CN"/>
              <a:t>首部格式</a:t>
            </a:r>
            <a:endParaRPr altLang="zh-CN" dirty="0" 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090" name="Rectangle 2"/>
          <p:cNvSpPr>
            <a:spLocks noGrp="1" noChangeArrowheads="1"/>
          </p:cNvSpPr>
          <p:nvPr>
            <p:ph type="title"/>
          </p:nvPr>
        </p:nvSpPr>
        <p:spPr/>
        <p:txBody>
          <a:bodyPr/>
          <a:p>
            <a:r>
              <a:rPr altLang="zh-CN" dirty="0" lang="en-US"/>
              <a:t>5.2.1  UDP</a:t>
            </a:r>
            <a:r>
              <a:rPr altLang="zh-CN" dirty="0" lang="zh-CN"/>
              <a:t>概述</a:t>
            </a:r>
            <a:endParaRPr altLang="zh-CN" dirty="0" lang="zh-CN"/>
          </a:p>
        </p:txBody>
      </p:sp>
      <p:sp>
        <p:nvSpPr>
          <p:cNvPr id="1049091" name="Rectangle 3"/>
          <p:cNvSpPr>
            <a:spLocks noGrp="1" noChangeArrowheads="1"/>
          </p:cNvSpPr>
          <p:nvPr>
            <p:ph idx="1"/>
          </p:nvPr>
        </p:nvSpPr>
        <p:spPr>
          <a:noFill/>
          <a:ln>
            <a:noFill/>
          </a:ln>
          <a:effectLst/>
        </p:spPr>
        <p:txBody>
          <a:bodyPr anchor="t" anchorCtr="0" bIns="45720" compatLnSpc="1" lIns="91440" numCol="1" rIns="91440" tIns="45720" vert="horz" wrap="square"/>
          <a:p>
            <a:pPr>
              <a:spcBef>
                <a:spcPts val="1200"/>
              </a:spcBef>
            </a:pPr>
            <a:r>
              <a:rPr altLang="zh-CN" dirty="0" lang="en-US"/>
              <a:t>UDP </a:t>
            </a:r>
            <a:r>
              <a:rPr altLang="en-US" dirty="0" lang="zh-CN"/>
              <a:t>只在 </a:t>
            </a:r>
            <a:r>
              <a:rPr altLang="zh-CN" dirty="0" lang="en-US"/>
              <a:t>IP </a:t>
            </a:r>
            <a:r>
              <a:rPr altLang="en-US" dirty="0" lang="zh-CN"/>
              <a:t>的数据报服务之上增加了很少一点的</a:t>
            </a:r>
            <a:r>
              <a:rPr altLang="en-US" dirty="0" lang="zh-CN" smtClean="0"/>
              <a:t>功能：</a:t>
            </a:r>
            <a:endParaRPr altLang="zh-CN" dirty="0" lang="en-US" smtClean="0"/>
          </a:p>
          <a:p>
            <a:pPr lvl="1">
              <a:spcBef>
                <a:spcPts val="1200"/>
              </a:spcBef>
            </a:pPr>
            <a:r>
              <a:rPr altLang="zh-CN" dirty="0" lang="zh-CN" smtClean="0"/>
              <a:t>复用</a:t>
            </a:r>
            <a:r>
              <a:rPr altLang="zh-CN" dirty="0" lang="zh-CN"/>
              <a:t>和分用的</a:t>
            </a:r>
            <a:r>
              <a:rPr altLang="zh-CN" dirty="0" lang="zh-CN" smtClean="0"/>
              <a:t>功能</a:t>
            </a:r>
            <a:endParaRPr altLang="zh-CN" dirty="0" lang="en-US" smtClean="0"/>
          </a:p>
          <a:p>
            <a:pPr lvl="1">
              <a:spcBef>
                <a:spcPts val="1200"/>
              </a:spcBef>
            </a:pPr>
            <a:r>
              <a:rPr altLang="zh-CN" dirty="0" lang="zh-CN" smtClean="0"/>
              <a:t>差错检测</a:t>
            </a:r>
            <a:r>
              <a:rPr altLang="zh-CN" dirty="0" lang="zh-CN"/>
              <a:t>的</a:t>
            </a:r>
            <a:r>
              <a:rPr altLang="zh-CN" dirty="0" lang="zh-CN" smtClean="0"/>
              <a:t>功能</a:t>
            </a:r>
            <a:endParaRPr altLang="zh-CN" dirty="0" lang="en-US" smtClean="0"/>
          </a:p>
          <a:p>
            <a:pPr>
              <a:spcBef>
                <a:spcPts val="1200"/>
              </a:spcBef>
            </a:pPr>
            <a:r>
              <a:rPr altLang="en-US" dirty="0" lang="zh-CN" smtClean="0"/>
              <a:t>虽然 </a:t>
            </a:r>
            <a:r>
              <a:rPr altLang="zh-CN" dirty="0" lang="en-US"/>
              <a:t>UDP </a:t>
            </a:r>
            <a:r>
              <a:rPr altLang="en-US" dirty="0" lang="zh-CN"/>
              <a:t>用户数据报只能提供不可靠的交付，但 </a:t>
            </a:r>
            <a:r>
              <a:rPr altLang="zh-CN" dirty="0" lang="en-US"/>
              <a:t>UDP </a:t>
            </a:r>
            <a:r>
              <a:rPr altLang="en-US" dirty="0" lang="zh-CN"/>
              <a:t>在某些方面有其特殊的优点。</a:t>
            </a:r>
            <a:endParaRPr altLang="en-US" dirty="0" 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095" name="Rectangle 2"/>
          <p:cNvSpPr>
            <a:spLocks noGrp="1" noChangeArrowheads="1"/>
          </p:cNvSpPr>
          <p:nvPr>
            <p:ph type="title"/>
          </p:nvPr>
        </p:nvSpPr>
        <p:spPr/>
        <p:txBody>
          <a:bodyPr/>
          <a:p>
            <a:pPr algn="ctr"/>
            <a:r>
              <a:rPr altLang="zh-CN" lang="en-US"/>
              <a:t>UDP </a:t>
            </a:r>
            <a:r>
              <a:rPr altLang="en-US" lang="zh-CN"/>
              <a:t>的主要特点 </a:t>
            </a:r>
            <a:endParaRPr altLang="en-US" lang="zh-CN"/>
          </a:p>
        </p:txBody>
      </p:sp>
      <p:sp>
        <p:nvSpPr>
          <p:cNvPr id="1049096"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zh-CN" dirty="0" sz="2800" lang="en-US" smtClean="0">
                <a:solidFill>
                  <a:srgbClr val="FF0000"/>
                </a:solidFill>
              </a:rPr>
              <a:t>(1) UDP </a:t>
            </a:r>
            <a:r>
              <a:rPr altLang="en-US" dirty="0" sz="2800" lang="zh-CN">
                <a:solidFill>
                  <a:srgbClr val="FF0000"/>
                </a:solidFill>
              </a:rPr>
              <a:t>是无连接</a:t>
            </a:r>
            <a:r>
              <a:rPr altLang="en-US" dirty="0" sz="2800" lang="zh-CN" smtClean="0">
                <a:solidFill>
                  <a:srgbClr val="FF0000"/>
                </a:solidFill>
              </a:rPr>
              <a:t>的</a:t>
            </a:r>
            <a:r>
              <a:rPr altLang="en-US" dirty="0" sz="2800" lang="zh-CN" smtClean="0"/>
              <a:t>，发送</a:t>
            </a:r>
            <a:r>
              <a:rPr altLang="en-US" dirty="0" sz="2800" lang="zh-CN"/>
              <a:t>数据之前不需要建立</a:t>
            </a:r>
            <a:r>
              <a:rPr altLang="en-US" dirty="0" sz="2800" lang="zh-CN" smtClean="0"/>
              <a:t>连接，</a:t>
            </a:r>
            <a:r>
              <a:rPr altLang="zh-CN" dirty="0" sz="2800" lang="zh-CN"/>
              <a:t>，因此减少了开销和发送数据之前的时延</a:t>
            </a:r>
            <a:r>
              <a:rPr altLang="zh-CN" dirty="0" sz="2800" lang="zh-CN" smtClean="0"/>
              <a:t>。</a:t>
            </a:r>
            <a:endParaRPr altLang="en-US" dirty="0" sz="2800" lang="zh-CN"/>
          </a:p>
          <a:p>
            <a:r>
              <a:rPr altLang="zh-CN" dirty="0" sz="2800" lang="en-US" smtClean="0">
                <a:solidFill>
                  <a:srgbClr val="FF0000"/>
                </a:solidFill>
              </a:rPr>
              <a:t>(2) UDP </a:t>
            </a:r>
            <a:r>
              <a:rPr altLang="en-US" dirty="0" sz="2800" lang="zh-CN">
                <a:solidFill>
                  <a:srgbClr val="FF0000"/>
                </a:solidFill>
              </a:rPr>
              <a:t>使用尽最大努力交付，</a:t>
            </a:r>
            <a:r>
              <a:rPr altLang="en-US" dirty="0" sz="2800" lang="zh-CN"/>
              <a:t>即不保证可靠交付</a:t>
            </a:r>
            <a:r>
              <a:rPr altLang="en-US" dirty="0" sz="2800" lang="zh-CN" smtClean="0"/>
              <a:t>，</a:t>
            </a:r>
            <a:r>
              <a:rPr altLang="zh-CN" dirty="0" sz="2800" lang="zh-CN"/>
              <a:t>因此主机不需要维持复杂的连接状态</a:t>
            </a:r>
            <a:r>
              <a:rPr altLang="zh-CN" dirty="0" sz="2800" lang="zh-CN" smtClean="0"/>
              <a:t>表。</a:t>
            </a:r>
            <a:endParaRPr altLang="en-US" dirty="0" sz="2800" lang="zh-CN"/>
          </a:p>
          <a:p>
            <a:r>
              <a:rPr altLang="zh-CN" dirty="0" sz="2800" lang="en-US" smtClean="0">
                <a:solidFill>
                  <a:srgbClr val="FF0000"/>
                </a:solidFill>
              </a:rPr>
              <a:t>(3) UDP </a:t>
            </a:r>
            <a:r>
              <a:rPr altLang="en-US" dirty="0" sz="2800" lang="zh-CN">
                <a:solidFill>
                  <a:srgbClr val="FF0000"/>
                </a:solidFill>
              </a:rPr>
              <a:t>是面向报文的</a:t>
            </a:r>
            <a:r>
              <a:rPr altLang="en-US" dirty="0" sz="2800" lang="zh-CN" smtClean="0">
                <a:solidFill>
                  <a:srgbClr val="FF0000"/>
                </a:solidFill>
              </a:rPr>
              <a:t>。</a:t>
            </a:r>
            <a:r>
              <a:rPr altLang="zh-CN" dirty="0" sz="2800" lang="en-US" smtClean="0"/>
              <a:t>UDP </a:t>
            </a:r>
            <a:r>
              <a:rPr altLang="zh-CN" dirty="0" sz="2800" lang="zh-CN" smtClean="0"/>
              <a:t>对</a:t>
            </a:r>
            <a:r>
              <a:rPr altLang="zh-CN" dirty="0" sz="2800" lang="zh-CN"/>
              <a:t>应用层交下来的报文，既不合并，也不拆分，而是保留这些报文的边界</a:t>
            </a:r>
            <a:r>
              <a:rPr altLang="zh-CN" dirty="0" sz="2800" lang="zh-CN" smtClean="0"/>
              <a:t>。</a:t>
            </a:r>
            <a:r>
              <a:rPr altLang="zh-CN" dirty="0" sz="2800" lang="en-US" smtClean="0"/>
              <a:t>UDP </a:t>
            </a:r>
            <a:r>
              <a:rPr altLang="zh-CN" dirty="0" sz="2800" lang="zh-CN" smtClean="0"/>
              <a:t>一</a:t>
            </a:r>
            <a:r>
              <a:rPr altLang="zh-CN" dirty="0" sz="2800" lang="zh-CN"/>
              <a:t>次交付一个完整的报文。</a:t>
            </a:r>
            <a:endParaRPr altLang="zh-CN" dirty="0" sz="2800" lang="en-US" smtClean="0"/>
          </a:p>
          <a:p>
            <a:r>
              <a:rPr altLang="zh-CN" dirty="0" sz="2800" lang="en-US" smtClean="0">
                <a:solidFill>
                  <a:srgbClr val="FF0000"/>
                </a:solidFill>
              </a:rPr>
              <a:t>(4) UDP </a:t>
            </a:r>
            <a:r>
              <a:rPr altLang="zh-CN" dirty="0" sz="2800" lang="zh-CN" smtClean="0">
                <a:solidFill>
                  <a:srgbClr val="FF0000"/>
                </a:solidFill>
              </a:rPr>
              <a:t>没有</a:t>
            </a:r>
            <a:r>
              <a:rPr altLang="zh-CN" dirty="0" sz="2800" lang="zh-CN">
                <a:solidFill>
                  <a:srgbClr val="FF0000"/>
                </a:solidFill>
              </a:rPr>
              <a:t>拥塞控制，</a:t>
            </a:r>
            <a:r>
              <a:rPr altLang="zh-CN" dirty="0" sz="2800" lang="zh-CN"/>
              <a:t>因此网络出现的拥塞不会使源主机的发送速率降低。这对某些实时应用是很重要的。</a:t>
            </a:r>
            <a:r>
              <a:rPr altLang="en-US" dirty="0" sz="2800" lang="zh-CN" smtClean="0"/>
              <a:t>很</a:t>
            </a:r>
            <a:r>
              <a:rPr altLang="en-US" dirty="0" sz="2800" lang="zh-CN"/>
              <a:t>适合多媒体通信的要求。 </a:t>
            </a:r>
            <a:endParaRPr altLang="en-US" dirty="0" sz="2800"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690" name="Rectangle 2"/>
          <p:cNvSpPr>
            <a:spLocks noGrp="1" noChangeArrowheads="1"/>
          </p:cNvSpPr>
          <p:nvPr>
            <p:ph type="title"/>
          </p:nvPr>
        </p:nvSpPr>
        <p:spPr/>
        <p:txBody>
          <a:bodyPr/>
          <a:p>
            <a:endParaRPr altLang="zh-CN" dirty="0" lang="zh-CN"/>
          </a:p>
        </p:txBody>
      </p:sp>
      <p:sp>
        <p:nvSpPr>
          <p:cNvPr id="1048691" name="Rectangle 3"/>
          <p:cNvSpPr>
            <a:spLocks noGrp="1" noChangeArrowheads="1"/>
          </p:cNvSpPr>
          <p:nvPr>
            <p:ph idx="1"/>
          </p:nvPr>
        </p:nvSpPr>
        <p:spPr/>
        <p:txBody>
          <a:bodyPr/>
          <a:p>
            <a:r>
              <a:rPr altLang="zh-CN" dirty="0" lang="zh-CN"/>
              <a:t>计算机通信还有哪些问题没有解决？</a:t>
            </a:r>
            <a:endParaRPr altLang="zh-CN" dirty="0" lang="en-US" smtClean="0">
              <a:solidFill>
                <a:srgbClr val="FF0000"/>
              </a:solidFill>
            </a:endParaRPr>
          </a:p>
          <a:p>
            <a:pPr lvl="1"/>
            <a:endParaRPr altLang="zh-CN" dirty="0" lang="en-US" smtClean="0">
              <a:solidFill>
                <a:srgbClr val="FF0000"/>
              </a:solidFill>
            </a:endParaRPr>
          </a:p>
          <a:p>
            <a:endParaRPr altLang="zh-CN" dirty="0" 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9100" name="Rectangle 2"/>
          <p:cNvSpPr>
            <a:spLocks noGrp="1" noChangeArrowheads="1"/>
          </p:cNvSpPr>
          <p:nvPr>
            <p:ph type="title"/>
          </p:nvPr>
        </p:nvSpPr>
        <p:spPr/>
        <p:txBody>
          <a:bodyPr/>
          <a:p>
            <a:pPr algn="ctr"/>
            <a:r>
              <a:rPr altLang="zh-CN" lang="en-US"/>
              <a:t>UDP </a:t>
            </a:r>
            <a:r>
              <a:rPr altLang="en-US" lang="zh-CN"/>
              <a:t>的主要特点 </a:t>
            </a:r>
            <a:endParaRPr altLang="en-US" lang="zh-CN"/>
          </a:p>
        </p:txBody>
      </p:sp>
      <p:sp>
        <p:nvSpPr>
          <p:cNvPr id="1049101" name="Rectangle 3"/>
          <p:cNvSpPr>
            <a:spLocks noGrp="1" noChangeArrowheads="1"/>
          </p:cNvSpPr>
          <p:nvPr>
            <p:ph idx="1"/>
          </p:nvPr>
        </p:nvSpPr>
        <p:spPr>
          <a:noFill/>
          <a:ln>
            <a:noFill/>
          </a:ln>
          <a:effectLst/>
        </p:spPr>
        <p:txBody>
          <a:bodyPr anchor="t" anchorCtr="0" bIns="45720" compatLnSpc="1" lIns="91440" numCol="1" rIns="91440" tIns="45720" vert="horz" wrap="square"/>
          <a:p>
            <a:pPr lvl="0"/>
            <a:r>
              <a:rPr altLang="zh-CN" dirty="0" lang="en-US" smtClean="0">
                <a:solidFill>
                  <a:srgbClr val="FF0000"/>
                </a:solidFill>
              </a:rPr>
              <a:t>(5) UDP </a:t>
            </a:r>
            <a:r>
              <a:rPr altLang="zh-CN" dirty="0" lang="zh-CN" smtClean="0">
                <a:solidFill>
                  <a:srgbClr val="FF0000"/>
                </a:solidFill>
              </a:rPr>
              <a:t>支持</a:t>
            </a:r>
            <a:r>
              <a:rPr altLang="zh-CN" dirty="0" lang="zh-CN">
                <a:solidFill>
                  <a:srgbClr val="FF0000"/>
                </a:solidFill>
              </a:rPr>
              <a:t>一对一、一对多、多对一和多对多的交互通信。</a:t>
            </a:r>
            <a:endParaRPr altLang="zh-CN" dirty="0" lang="zh-CN">
              <a:solidFill>
                <a:srgbClr val="FF0000"/>
              </a:solidFill>
            </a:endParaRPr>
          </a:p>
          <a:p>
            <a:pPr lvl="0"/>
            <a:r>
              <a:rPr altLang="zh-CN" dirty="0" lang="en-US" smtClean="0">
                <a:solidFill>
                  <a:srgbClr val="FF0000"/>
                </a:solidFill>
              </a:rPr>
              <a:t>(</a:t>
            </a:r>
            <a:r>
              <a:rPr altLang="zh-CN" dirty="0" lang="en-US">
                <a:solidFill>
                  <a:srgbClr val="FF0000"/>
                </a:solidFill>
              </a:rPr>
              <a:t>6) </a:t>
            </a:r>
            <a:r>
              <a:rPr altLang="zh-CN" dirty="0" lang="en-US" smtClean="0">
                <a:solidFill>
                  <a:srgbClr val="FF0000"/>
                </a:solidFill>
              </a:rPr>
              <a:t>UDP </a:t>
            </a:r>
            <a:r>
              <a:rPr altLang="zh-CN" dirty="0" lang="zh-CN" smtClean="0">
                <a:solidFill>
                  <a:srgbClr val="FF0000"/>
                </a:solidFill>
              </a:rPr>
              <a:t>的</a:t>
            </a:r>
            <a:r>
              <a:rPr altLang="zh-CN" dirty="0" lang="zh-CN">
                <a:solidFill>
                  <a:srgbClr val="FF0000"/>
                </a:solidFill>
              </a:rPr>
              <a:t>首部开销小，</a:t>
            </a:r>
            <a:r>
              <a:rPr altLang="zh-CN" dirty="0" lang="zh-CN" smtClean="0"/>
              <a:t>只有</a:t>
            </a:r>
            <a:r>
              <a:rPr altLang="zh-CN" dirty="0" lang="en-US" smtClean="0"/>
              <a:t> 8 </a:t>
            </a:r>
            <a:r>
              <a:rPr altLang="zh-CN" dirty="0" lang="zh-CN" smtClean="0"/>
              <a:t>个</a:t>
            </a:r>
            <a:r>
              <a:rPr altLang="zh-CN" dirty="0" lang="zh-CN"/>
              <a:t>字节，</a:t>
            </a:r>
            <a:r>
              <a:rPr altLang="zh-CN" dirty="0" lang="zh-CN" smtClean="0"/>
              <a:t>比</a:t>
            </a:r>
            <a:r>
              <a:rPr altLang="zh-CN" dirty="0" lang="en-US" smtClean="0"/>
              <a:t> TCP </a:t>
            </a:r>
            <a:r>
              <a:rPr altLang="zh-CN" dirty="0" lang="zh-CN" smtClean="0"/>
              <a:t>的</a:t>
            </a:r>
            <a:r>
              <a:rPr altLang="zh-CN" dirty="0" lang="en-US" smtClean="0"/>
              <a:t> 20 </a:t>
            </a:r>
            <a:r>
              <a:rPr altLang="zh-CN" dirty="0" lang="zh-CN" smtClean="0"/>
              <a:t>个</a:t>
            </a:r>
            <a:r>
              <a:rPr altLang="zh-CN" dirty="0" lang="zh-CN"/>
              <a:t>字节的首部要短。</a:t>
            </a:r>
            <a:endParaRPr altLang="zh-CN" dirty="0" 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9105" name="Rectangle 2"/>
          <p:cNvSpPr>
            <a:spLocks noGrp="1" noChangeArrowheads="1"/>
          </p:cNvSpPr>
          <p:nvPr>
            <p:ph type="title"/>
          </p:nvPr>
        </p:nvSpPr>
        <p:spPr/>
        <p:txBody>
          <a:bodyPr/>
          <a:p>
            <a:pPr algn="ctr"/>
            <a:r>
              <a:rPr altLang="en-US" lang="zh-CN"/>
              <a:t>面向报文的 </a:t>
            </a:r>
            <a:r>
              <a:rPr altLang="zh-CN" lang="en-US"/>
              <a:t>UDP</a:t>
            </a:r>
            <a:endParaRPr altLang="zh-CN" lang="en-US"/>
          </a:p>
        </p:txBody>
      </p:sp>
      <p:sp>
        <p:nvSpPr>
          <p:cNvPr id="1049106" name="Rectangle 3"/>
          <p:cNvSpPr>
            <a:spLocks noGrp="1" noChangeArrowheads="1"/>
          </p:cNvSpPr>
          <p:nvPr>
            <p:ph idx="1"/>
          </p:nvPr>
        </p:nvSpPr>
        <p:spPr/>
        <p:txBody>
          <a:bodyPr/>
          <a:p>
            <a:r>
              <a:rPr altLang="en-US" dirty="0" lang="zh-CN"/>
              <a:t>发送方 </a:t>
            </a:r>
            <a:r>
              <a:rPr altLang="zh-CN" dirty="0" lang="en-US"/>
              <a:t>UDP </a:t>
            </a:r>
            <a:r>
              <a:rPr altLang="en-US" dirty="0" lang="zh-CN"/>
              <a:t>对应用程序交下来的报文，在添加首部后就向下交付 </a:t>
            </a:r>
            <a:r>
              <a:rPr altLang="zh-CN" dirty="0" lang="en-US"/>
              <a:t>IP </a:t>
            </a:r>
            <a:r>
              <a:rPr altLang="en-US" dirty="0" lang="zh-CN"/>
              <a:t>层。</a:t>
            </a:r>
            <a:r>
              <a:rPr altLang="zh-CN" dirty="0" lang="en-US"/>
              <a:t>UDP </a:t>
            </a:r>
            <a:r>
              <a:rPr altLang="en-US" dirty="0" lang="zh-CN"/>
              <a:t>对应用层交下来的报文，</a:t>
            </a:r>
            <a:r>
              <a:rPr altLang="en-US" dirty="0" lang="zh-CN">
                <a:solidFill>
                  <a:srgbClr val="FF0000"/>
                </a:solidFill>
              </a:rPr>
              <a:t>既不合并，也不拆分，</a:t>
            </a:r>
            <a:r>
              <a:rPr altLang="en-US" dirty="0" lang="zh-CN"/>
              <a:t>而是保留这些报文的边界。</a:t>
            </a:r>
            <a:endParaRPr altLang="en-US" dirty="0" lang="zh-CN"/>
          </a:p>
          <a:p>
            <a:r>
              <a:rPr altLang="en-US" dirty="0" lang="zh-CN"/>
              <a:t>应用层交给 </a:t>
            </a:r>
            <a:r>
              <a:rPr altLang="zh-CN" dirty="0" lang="en-US"/>
              <a:t>UDP </a:t>
            </a:r>
            <a:r>
              <a:rPr altLang="en-US" dirty="0" lang="zh-CN"/>
              <a:t>多长的报文，</a:t>
            </a:r>
            <a:r>
              <a:rPr altLang="zh-CN" dirty="0" lang="en-US"/>
              <a:t>UDP </a:t>
            </a:r>
            <a:r>
              <a:rPr altLang="en-US" dirty="0" lang="zh-CN"/>
              <a:t>就照样发送，即</a:t>
            </a:r>
            <a:r>
              <a:rPr altLang="en-US" dirty="0" lang="zh-CN">
                <a:solidFill>
                  <a:srgbClr val="FF0000"/>
                </a:solidFill>
              </a:rPr>
              <a:t>一次发送一个报文</a:t>
            </a:r>
            <a:r>
              <a:rPr altLang="en-US" dirty="0" lang="zh-CN" smtClean="0">
                <a:solidFill>
                  <a:srgbClr val="FF0000"/>
                </a:solidFill>
              </a:rPr>
              <a:t>。</a:t>
            </a:r>
            <a:endParaRPr altLang="en-US" dirty="0" lang="zh-CN">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9110" name="Rectangle 2"/>
          <p:cNvSpPr>
            <a:spLocks noGrp="1" noChangeArrowheads="1"/>
          </p:cNvSpPr>
          <p:nvPr>
            <p:ph type="title"/>
          </p:nvPr>
        </p:nvSpPr>
        <p:spPr/>
        <p:txBody>
          <a:bodyPr/>
          <a:p>
            <a:pPr algn="ctr"/>
            <a:r>
              <a:rPr altLang="en-US" lang="zh-CN"/>
              <a:t>面向报文的 </a:t>
            </a:r>
            <a:r>
              <a:rPr altLang="zh-CN" lang="en-US"/>
              <a:t>UDP</a:t>
            </a:r>
            <a:endParaRPr altLang="zh-CN" lang="en-US"/>
          </a:p>
        </p:txBody>
      </p:sp>
      <p:sp>
        <p:nvSpPr>
          <p:cNvPr id="1049111" name="Rectangle 3"/>
          <p:cNvSpPr>
            <a:spLocks noGrp="1" noChangeArrowheads="1"/>
          </p:cNvSpPr>
          <p:nvPr>
            <p:ph idx="1"/>
          </p:nvPr>
        </p:nvSpPr>
        <p:spPr/>
        <p:txBody>
          <a:bodyPr/>
          <a:p>
            <a:r>
              <a:rPr altLang="en-US" dirty="0" lang="zh-CN" smtClean="0"/>
              <a:t>接收</a:t>
            </a:r>
            <a:r>
              <a:rPr altLang="en-US" dirty="0" lang="zh-CN"/>
              <a:t>方 </a:t>
            </a:r>
            <a:r>
              <a:rPr altLang="zh-CN" dirty="0" lang="en-US"/>
              <a:t>UDP </a:t>
            </a:r>
            <a:r>
              <a:rPr altLang="en-US" dirty="0" lang="zh-CN"/>
              <a:t>对 </a:t>
            </a:r>
            <a:r>
              <a:rPr altLang="zh-CN" dirty="0" lang="en-US"/>
              <a:t>IP </a:t>
            </a:r>
            <a:r>
              <a:rPr altLang="en-US" dirty="0" lang="zh-CN"/>
              <a:t>层交上来的 </a:t>
            </a:r>
            <a:r>
              <a:rPr altLang="zh-CN" dirty="0" lang="en-US"/>
              <a:t>UDP </a:t>
            </a:r>
            <a:r>
              <a:rPr altLang="en-US" dirty="0" lang="zh-CN"/>
              <a:t>用户数据报，在去除首部后就原封不动地交付上层的应用进程，</a:t>
            </a:r>
            <a:r>
              <a:rPr altLang="en-US" dirty="0" lang="zh-CN">
                <a:solidFill>
                  <a:srgbClr val="FF0000"/>
                </a:solidFill>
              </a:rPr>
              <a:t>一次交付一个完整的报文。</a:t>
            </a:r>
            <a:endParaRPr altLang="en-US" dirty="0" lang="zh-CN">
              <a:solidFill>
                <a:srgbClr val="FF0000"/>
              </a:solidFill>
            </a:endParaRPr>
          </a:p>
          <a:p>
            <a:r>
              <a:rPr altLang="en-US" dirty="0" lang="zh-CN"/>
              <a:t>应用程序必须</a:t>
            </a:r>
            <a:r>
              <a:rPr altLang="en-US" dirty="0" lang="zh-CN">
                <a:solidFill>
                  <a:srgbClr val="FF0000"/>
                </a:solidFill>
              </a:rPr>
              <a:t>选择合适大小的报文</a:t>
            </a:r>
            <a:r>
              <a:rPr altLang="en-US" dirty="0" lang="zh-CN" smtClean="0">
                <a:solidFill>
                  <a:srgbClr val="FF0000"/>
                </a:solidFill>
              </a:rPr>
              <a:t>。</a:t>
            </a:r>
            <a:endParaRPr altLang="zh-CN" dirty="0" lang="en-US" smtClean="0">
              <a:solidFill>
                <a:srgbClr val="FF0000"/>
              </a:solidFill>
            </a:endParaRPr>
          </a:p>
          <a:p>
            <a:pPr lvl="1"/>
            <a:r>
              <a:rPr altLang="zh-CN" dirty="0" lang="zh-CN">
                <a:solidFill>
                  <a:srgbClr val="0000FF"/>
                </a:solidFill>
              </a:rPr>
              <a:t>若报文太长，</a:t>
            </a:r>
            <a:r>
              <a:rPr altLang="zh-CN" dirty="0" lang="en-US" smtClean="0"/>
              <a:t>UDP </a:t>
            </a:r>
            <a:r>
              <a:rPr altLang="zh-CN" dirty="0" lang="zh-CN" smtClean="0"/>
              <a:t>把</a:t>
            </a:r>
            <a:r>
              <a:rPr altLang="zh-CN" dirty="0" lang="zh-CN"/>
              <a:t>它</a:t>
            </a:r>
            <a:r>
              <a:rPr altLang="zh-CN" dirty="0" lang="zh-CN" smtClean="0"/>
              <a:t>交给</a:t>
            </a:r>
            <a:r>
              <a:rPr altLang="zh-CN" dirty="0" lang="en-US" smtClean="0"/>
              <a:t> IP </a:t>
            </a:r>
            <a:r>
              <a:rPr altLang="zh-CN" dirty="0" lang="zh-CN" smtClean="0"/>
              <a:t>层</a:t>
            </a:r>
            <a:r>
              <a:rPr altLang="zh-CN" dirty="0" lang="zh-CN"/>
              <a:t>后，</a:t>
            </a:r>
            <a:r>
              <a:rPr altLang="zh-CN" dirty="0" lang="en-US" smtClean="0"/>
              <a:t>IP </a:t>
            </a:r>
            <a:r>
              <a:rPr altLang="zh-CN" dirty="0" lang="zh-CN" smtClean="0"/>
              <a:t>层</a:t>
            </a:r>
            <a:r>
              <a:rPr altLang="zh-CN" dirty="0" lang="zh-CN"/>
              <a:t>在传送时可能要进行分片，这会</a:t>
            </a:r>
            <a:r>
              <a:rPr altLang="zh-CN" dirty="0" lang="zh-CN" smtClean="0"/>
              <a:t>降低</a:t>
            </a:r>
            <a:r>
              <a:rPr altLang="zh-CN" dirty="0" lang="en-US" smtClean="0"/>
              <a:t> IP </a:t>
            </a:r>
            <a:r>
              <a:rPr altLang="zh-CN" dirty="0" lang="zh-CN" smtClean="0"/>
              <a:t>层</a:t>
            </a:r>
            <a:r>
              <a:rPr altLang="zh-CN" dirty="0" lang="zh-CN"/>
              <a:t>的效率</a:t>
            </a:r>
            <a:r>
              <a:rPr altLang="zh-CN" dirty="0" lang="zh-CN" smtClean="0"/>
              <a:t>。</a:t>
            </a:r>
            <a:endParaRPr altLang="zh-CN" dirty="0" lang="en-US" smtClean="0"/>
          </a:p>
          <a:p>
            <a:pPr lvl="1"/>
            <a:r>
              <a:rPr altLang="zh-CN" dirty="0" lang="zh-CN" smtClean="0">
                <a:solidFill>
                  <a:srgbClr val="0000FF"/>
                </a:solidFill>
              </a:rPr>
              <a:t>若报文</a:t>
            </a:r>
            <a:r>
              <a:rPr altLang="zh-CN" dirty="0" lang="zh-CN">
                <a:solidFill>
                  <a:srgbClr val="0000FF"/>
                </a:solidFill>
              </a:rPr>
              <a:t>太短，</a:t>
            </a:r>
            <a:r>
              <a:rPr altLang="zh-CN" dirty="0" lang="en-US" smtClean="0"/>
              <a:t>UDP </a:t>
            </a:r>
            <a:r>
              <a:rPr altLang="zh-CN" dirty="0" lang="zh-CN" smtClean="0"/>
              <a:t>把</a:t>
            </a:r>
            <a:r>
              <a:rPr altLang="zh-CN" dirty="0" lang="zh-CN"/>
              <a:t>它</a:t>
            </a:r>
            <a:r>
              <a:rPr altLang="zh-CN" dirty="0" lang="zh-CN" smtClean="0"/>
              <a:t>交给</a:t>
            </a:r>
            <a:r>
              <a:rPr altLang="zh-CN" dirty="0" lang="en-US" smtClean="0"/>
              <a:t> IP </a:t>
            </a:r>
            <a:r>
              <a:rPr altLang="zh-CN" dirty="0" lang="zh-CN" smtClean="0"/>
              <a:t>层</a:t>
            </a:r>
            <a:r>
              <a:rPr altLang="zh-CN" dirty="0" lang="zh-CN"/>
              <a:t>后，会</a:t>
            </a:r>
            <a:r>
              <a:rPr altLang="zh-CN" dirty="0" lang="zh-CN" smtClean="0"/>
              <a:t>使</a:t>
            </a:r>
            <a:r>
              <a:rPr altLang="zh-CN" dirty="0" lang="en-US" smtClean="0"/>
              <a:t> IP </a:t>
            </a:r>
            <a:r>
              <a:rPr altLang="zh-CN" dirty="0" lang="zh-CN" smtClean="0"/>
              <a:t>数据报</a:t>
            </a:r>
            <a:r>
              <a:rPr altLang="zh-CN" dirty="0" lang="zh-CN"/>
              <a:t>的首部的相对长度太大，这也降低</a:t>
            </a:r>
            <a:r>
              <a:rPr altLang="zh-CN" dirty="0" lang="zh-CN" smtClean="0"/>
              <a:t>了</a:t>
            </a:r>
            <a:r>
              <a:rPr altLang="zh-CN" dirty="0" lang="en-US" smtClean="0"/>
              <a:t> IP </a:t>
            </a:r>
            <a:r>
              <a:rPr altLang="zh-CN" dirty="0" lang="zh-CN" smtClean="0"/>
              <a:t>层</a:t>
            </a:r>
            <a:r>
              <a:rPr altLang="zh-CN" dirty="0" lang="zh-CN"/>
              <a:t>的效率。</a:t>
            </a:r>
            <a:endParaRPr altLang="en-US" dirty="0" 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9115" name="Rectangle 2"/>
          <p:cNvSpPr>
            <a:spLocks noGrp="1" noChangeArrowheads="1"/>
          </p:cNvSpPr>
          <p:nvPr>
            <p:ph type="title"/>
          </p:nvPr>
        </p:nvSpPr>
        <p:spPr/>
        <p:txBody>
          <a:bodyPr/>
          <a:p>
            <a:pPr algn="ctr"/>
            <a:r>
              <a:rPr altLang="zh-CN" sz="4000" lang="en-US"/>
              <a:t>UDP </a:t>
            </a:r>
            <a:r>
              <a:rPr altLang="en-US" sz="4000" lang="zh-CN"/>
              <a:t>是面向报文的 </a:t>
            </a:r>
            <a:endParaRPr altLang="en-US" sz="4000" lang="zh-CN"/>
          </a:p>
        </p:txBody>
      </p:sp>
      <p:sp>
        <p:nvSpPr>
          <p:cNvPr id="1049116"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C00000"/>
          </a:solidFill>
          <a:ln w="12700">
            <a:solidFill>
              <a:srgbClr val="00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17" name="Rectangle 4"/>
          <p:cNvSpPr>
            <a:spLocks noChangeArrowheads="1"/>
          </p:cNvSpPr>
          <p:nvPr/>
        </p:nvSpPr>
        <p:spPr bwMode="auto">
          <a:xfrm>
            <a:off x="2360409" y="3678263"/>
            <a:ext cx="5915025" cy="690562"/>
          </a:xfrm>
          <a:prstGeom prst="rect"/>
          <a:gradFill rotWithShape="1">
            <a:gsLst>
              <a:gs pos="0">
                <a:srgbClr val="66FF99"/>
              </a:gs>
              <a:gs pos="100000">
                <a:srgbClr val="47B26B"/>
              </a:gs>
            </a:gsLst>
            <a:lin ang="5400000" scaled="1"/>
          </a:gradFill>
          <a:ln>
            <a:noFill/>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18" name="Rectangle 5"/>
          <p:cNvSpPr>
            <a:spLocks noChangeArrowheads="1"/>
          </p:cNvSpPr>
          <p:nvPr/>
        </p:nvSpPr>
        <p:spPr bwMode="auto">
          <a:xfrm>
            <a:off x="3789159" y="2268563"/>
            <a:ext cx="4486275" cy="682625"/>
          </a:xfrm>
          <a:prstGeom prst="rect"/>
          <a:gradFill rotWithShape="1">
            <a:gsLst>
              <a:gs pos="0">
                <a:srgbClr val="B2B28E"/>
              </a:gs>
              <a:gs pos="100000">
                <a:srgbClr val="FFFFCC"/>
              </a:gs>
            </a:gsLst>
            <a:lin ang="5400000" scaled="1"/>
          </a:gradFill>
          <a:ln>
            <a:noFill/>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19" name="Rectangle 6"/>
          <p:cNvSpPr>
            <a:spLocks noChangeArrowheads="1"/>
          </p:cNvSpPr>
          <p:nvPr/>
        </p:nvSpPr>
        <p:spPr bwMode="auto">
          <a:xfrm>
            <a:off x="2360409" y="2952775"/>
            <a:ext cx="5915025" cy="722313"/>
          </a:xfrm>
          <a:prstGeom prst="rect"/>
          <a:solidFill>
            <a:srgbClr val="FFFFFF"/>
          </a:solidFill>
          <a:ln w="28575">
            <a:solidFill>
              <a:srgbClr val="000000"/>
            </a:solidFill>
            <a:miter lim="800000"/>
          </a:ln>
          <a:effectLst>
            <a:outerShdw algn="ctr" dir="2700000" dist="35921" rotWithShape="0">
              <a:srgbClr val="1C1C1C"/>
            </a:outerShdw>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20" name="Rectangle 7"/>
          <p:cNvSpPr>
            <a:spLocks noChangeArrowheads="1"/>
          </p:cNvSpPr>
          <p:nvPr/>
        </p:nvSpPr>
        <p:spPr bwMode="auto">
          <a:xfrm>
            <a:off x="1238046" y="4408513"/>
            <a:ext cx="7037388" cy="749300"/>
          </a:xfrm>
          <a:prstGeom prst="rect"/>
          <a:solidFill>
            <a:srgbClr val="FFFFFF"/>
          </a:solidFill>
          <a:ln w="28575">
            <a:solidFill>
              <a:srgbClr val="00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21" name="Rectangle 8"/>
          <p:cNvSpPr>
            <a:spLocks noChangeArrowheads="1"/>
          </p:cNvSpPr>
          <p:nvPr/>
        </p:nvSpPr>
        <p:spPr bwMode="auto">
          <a:xfrm>
            <a:off x="2401684" y="4437088"/>
            <a:ext cx="5849937" cy="690562"/>
          </a:xfrm>
          <a:prstGeom prst="rect"/>
          <a:solidFill>
            <a:srgbClr val="66FF99"/>
          </a:solidFill>
          <a:ln>
            <a:noFill/>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22" name="Rectangle 9"/>
          <p:cNvSpPr>
            <a:spLocks noChangeArrowheads="1"/>
          </p:cNvSpPr>
          <p:nvPr/>
        </p:nvSpPr>
        <p:spPr bwMode="auto">
          <a:xfrm>
            <a:off x="3747884" y="4573613"/>
            <a:ext cx="2962277" cy="44450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2400" i="0" kern="0" kumimoji="0" lang="en-US" noProof="0" normalizeH="0" spc="0" strike="noStrike" u="none">
                <a:ln>
                  <a:noFill/>
                </a:ln>
                <a:solidFill>
                  <a:srgbClr val="000099"/>
                </a:solidFill>
                <a:effectLst/>
                <a:uLnTx/>
                <a:uFillTx/>
                <a:latin typeface="+mn-lt"/>
                <a:ea typeface="黑体" panose="02010609060101010101" pitchFamily="2" charset="-122"/>
              </a:rPr>
              <a:t>IP </a:t>
            </a:r>
            <a:r>
              <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rPr>
              <a:t>数据报的数据部分</a:t>
            </a: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23" name="Rectangle 10"/>
          <p:cNvSpPr>
            <a:spLocks noChangeArrowheads="1"/>
          </p:cNvSpPr>
          <p:nvPr/>
        </p:nvSpPr>
        <p:spPr bwMode="auto">
          <a:xfrm>
            <a:off x="1199946" y="4543450"/>
            <a:ext cx="1133476" cy="44450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2400" i="0" kern="0" kumimoji="0" lang="en-US" noProof="0" normalizeH="0" spc="0" strike="noStrike" u="none">
                <a:ln>
                  <a:noFill/>
                </a:ln>
                <a:solidFill>
                  <a:srgbClr val="000099"/>
                </a:solidFill>
                <a:effectLst/>
                <a:uLnTx/>
                <a:uFillTx/>
                <a:latin typeface="+mn-lt"/>
                <a:ea typeface="黑体" panose="02010609060101010101" pitchFamily="2" charset="-122"/>
              </a:rPr>
              <a:t>IP </a:t>
            </a:r>
            <a:r>
              <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rPr>
              <a:t>首部</a:t>
            </a: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24" name="Rectangle 11"/>
          <p:cNvSpPr>
            <a:spLocks noChangeArrowheads="1"/>
          </p:cNvSpPr>
          <p:nvPr/>
        </p:nvSpPr>
        <p:spPr bwMode="auto">
          <a:xfrm>
            <a:off x="8480221" y="4540275"/>
            <a:ext cx="828676" cy="44450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2400" i="0" kern="0" kumimoji="0" lang="en-US" noProof="0" normalizeH="0" spc="0" strike="noStrike" u="none">
                <a:ln>
                  <a:noFill/>
                </a:ln>
                <a:solidFill>
                  <a:srgbClr val="000099"/>
                </a:solidFill>
                <a:effectLst/>
                <a:uLnTx/>
                <a:uFillTx/>
                <a:latin typeface="+mn-lt"/>
                <a:ea typeface="黑体" panose="02010609060101010101" pitchFamily="2" charset="-122"/>
              </a:rPr>
              <a:t>IP </a:t>
            </a:r>
            <a:r>
              <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rPr>
              <a:t>层</a:t>
            </a: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25" name="Line 12"/>
          <p:cNvSpPr>
            <a:spLocks noChangeShapeType="1"/>
          </p:cNvSpPr>
          <p:nvPr/>
        </p:nvSpPr>
        <p:spPr bwMode="auto">
          <a:xfrm>
            <a:off x="3824084" y="2952775"/>
            <a:ext cx="0" cy="722313"/>
          </a:xfrm>
          <a:prstGeom prst="line"/>
          <a:noFill/>
          <a:ln w="12700">
            <a:solidFill>
              <a:srgbClr val="000000"/>
            </a:solidFill>
            <a:round/>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26"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33CC33"/>
          </a:solidFill>
          <a:ln w="12700">
            <a:solidFill>
              <a:srgbClr val="00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27" name="Rectangle 14"/>
          <p:cNvSpPr>
            <a:spLocks noChangeArrowheads="1"/>
          </p:cNvSpPr>
          <p:nvPr/>
        </p:nvSpPr>
        <p:spPr bwMode="auto">
          <a:xfrm>
            <a:off x="2360409" y="3060725"/>
            <a:ext cx="1374776" cy="44450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sz="2400" i="0" kern="0" kumimoji="0" lang="en-US" noProof="0" normalizeH="0" spc="0" strike="noStrike" u="none">
                <a:ln>
                  <a:noFill/>
                </a:ln>
                <a:solidFill>
                  <a:srgbClr val="000099"/>
                </a:solidFill>
                <a:effectLst/>
                <a:uLnTx/>
                <a:uFillTx/>
                <a:latin typeface="+mn-lt"/>
                <a:ea typeface="黑体" panose="02010609060101010101" pitchFamily="2" charset="-122"/>
              </a:rPr>
              <a:t>UDP </a:t>
            </a:r>
            <a:r>
              <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rPr>
              <a:t>首部</a:t>
            </a: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28" name="Rectangle 15"/>
          <p:cNvSpPr>
            <a:spLocks noChangeArrowheads="1"/>
          </p:cNvSpPr>
          <p:nvPr/>
        </p:nvSpPr>
        <p:spPr bwMode="auto">
          <a:xfrm>
            <a:off x="4189209" y="3065488"/>
            <a:ext cx="3813176" cy="444501"/>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zh-CN" baseline="0" b="1" cap="none" dirty="0" sz="2400" i="0" kern="0" kumimoji="0" lang="en-US" noProof="0" normalizeH="0" spc="0" strike="noStrike" u="none">
                <a:ln>
                  <a:noFill/>
                </a:ln>
                <a:solidFill>
                  <a:srgbClr val="000099"/>
                </a:solidFill>
                <a:effectLst/>
                <a:uLnTx/>
                <a:uFillTx/>
                <a:latin typeface="+mn-lt"/>
                <a:ea typeface="黑体" panose="02010609060101010101" pitchFamily="2" charset="-122"/>
              </a:rPr>
              <a:t>UDP </a:t>
            </a:r>
            <a:r>
              <a:rPr altLang="en-US" baseline="0" b="1" cap="none" dirty="0" sz="2400" i="0" kern="0" kumimoji="0" lang="zh-CN" noProof="0" normalizeH="0" spc="0" strike="noStrike" u="none">
                <a:ln>
                  <a:noFill/>
                </a:ln>
                <a:solidFill>
                  <a:srgbClr val="000099"/>
                </a:solidFill>
                <a:effectLst/>
                <a:uLnTx/>
                <a:uFillTx/>
                <a:latin typeface="+mn-lt"/>
                <a:ea typeface="黑体" panose="02010609060101010101" pitchFamily="2" charset="-122"/>
              </a:rPr>
              <a:t>用户数据报的数据部分</a:t>
            </a:r>
            <a:endParaRPr altLang="en-US" baseline="0" b="1" cap="none" dirty="0"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29" name="Rectangle 16"/>
          <p:cNvSpPr>
            <a:spLocks noChangeArrowheads="1"/>
          </p:cNvSpPr>
          <p:nvPr/>
        </p:nvSpPr>
        <p:spPr bwMode="auto">
          <a:xfrm>
            <a:off x="8378621" y="3073425"/>
            <a:ext cx="1110883" cy="459100"/>
          </a:xfrm>
          <a:prstGeom prst="rect"/>
          <a:solidFill>
            <a:srgbClr val="FFFFFF"/>
          </a:solid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rPr>
              <a:t>运输层</a:t>
            </a: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30" name="Line 17"/>
          <p:cNvSpPr>
            <a:spLocks noChangeShapeType="1"/>
          </p:cNvSpPr>
          <p:nvPr/>
        </p:nvSpPr>
        <p:spPr bwMode="auto">
          <a:xfrm>
            <a:off x="2360409" y="4408513"/>
            <a:ext cx="0" cy="749300"/>
          </a:xfrm>
          <a:prstGeom prst="line"/>
          <a:noFill/>
          <a:ln w="12700">
            <a:solidFill>
              <a:srgbClr val="000000"/>
            </a:solidFill>
            <a:round/>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31"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FF"/>
          </a:solidFill>
          <a:ln w="12700">
            <a:solidFill>
              <a:srgbClr val="000000"/>
            </a:solidFill>
            <a:miter lim="800000"/>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32" name="Rectangle 19"/>
          <p:cNvSpPr>
            <a:spLocks noChangeArrowheads="1"/>
          </p:cNvSpPr>
          <p:nvPr/>
        </p:nvSpPr>
        <p:spPr bwMode="auto">
          <a:xfrm>
            <a:off x="3824084" y="1628800"/>
            <a:ext cx="4425950" cy="601663"/>
          </a:xfrm>
          <a:prstGeom prst="rect"/>
          <a:solidFill>
            <a:srgbClr val="FFFFCC"/>
          </a:solidFill>
          <a:ln w="28575">
            <a:solidFill>
              <a:srgbClr val="000000"/>
            </a:solidFill>
            <a:miter lim="800000"/>
          </a:ln>
          <a:effectLst>
            <a:outerShdw algn="ctr" dir="2700000" dist="35921" rotWithShape="0">
              <a:srgbClr val="1C1C1C"/>
            </a:outerShdw>
          </a:effectLst>
        </p:spPr>
        <p:txBody>
          <a:bodyPr anchor="ctr" wrap="none"/>
          <a:p>
            <a:pPr algn="ctr" defTabSz="762000" eaLnBrk="0" fontAlgn="auto" hangingPunct="0" indent="0" latinLnBrk="0" lvl="0" marL="0" marR="0">
              <a:lnSpc>
                <a:spcPct val="100000"/>
              </a:lnSpc>
              <a:spcBef>
                <a:spcPts val="0"/>
              </a:spcBef>
              <a:spcAft>
                <a:spcPts val="0"/>
              </a:spcAft>
              <a:buClrTx/>
              <a:buSzTx/>
              <a:buFontTx/>
              <a:buNone/>
            </a:pPr>
            <a:r>
              <a:rPr altLang="en-US" baseline="0" b="1" cap="none" dirty="0" sz="2400" i="0" kern="0" kumimoji="0" lang="zh-CN" noProof="0" normalizeH="0" spc="0" strike="noStrike" u="none">
                <a:ln>
                  <a:noFill/>
                </a:ln>
                <a:solidFill>
                  <a:srgbClr val="000099"/>
                </a:solidFill>
                <a:effectLst/>
                <a:uLnTx/>
                <a:uFillTx/>
                <a:latin typeface="+mn-lt"/>
                <a:ea typeface="黑体" panose="02010609060101010101" pitchFamily="2" charset="-122"/>
              </a:rPr>
              <a:t>应用层报文</a:t>
            </a:r>
            <a:endParaRPr altLang="en-US" baseline="0" b="1" cap="none" dirty="0"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133" name="Rectangle 20"/>
          <p:cNvSpPr>
            <a:spLocks noChangeArrowheads="1"/>
          </p:cNvSpPr>
          <p:nvPr/>
        </p:nvSpPr>
        <p:spPr bwMode="auto">
          <a:xfrm>
            <a:off x="8378621" y="1628800"/>
            <a:ext cx="1110883" cy="459100"/>
          </a:xfrm>
          <a:prstGeom prst="rect"/>
          <a:noFill/>
          <a:ln>
            <a:noFill/>
          </a:ln>
          <a:effectLst/>
        </p:spPr>
        <p:txBody>
          <a:bodyPr bIns="44450" lIns="90488" rIns="90488" tIns="44450" wrap="none">
            <a:spAutoFit/>
          </a:bodyPr>
          <a:p>
            <a:pPr algn="l" defTabSz="762000" eaLnBrk="0" fontAlgn="auto" hangingPunct="0" indent="0" latinLnBrk="0" lvl="0" marL="0" marR="0">
              <a:lnSpc>
                <a:spcPct val="100000"/>
              </a:lnSpc>
              <a:spcBef>
                <a:spcPts val="0"/>
              </a:spcBef>
              <a:spcAft>
                <a:spcPts val="0"/>
              </a:spcAft>
              <a:buClrTx/>
              <a:buSzTx/>
              <a:buFontTx/>
              <a:buNone/>
            </a:pPr>
            <a:r>
              <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rPr>
              <a:t>应用层</a:t>
            </a: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9137" name="Rectangle 5"/>
          <p:cNvSpPr>
            <a:spLocks noGrp="1" noChangeArrowheads="1"/>
          </p:cNvSpPr>
          <p:nvPr>
            <p:ph type="title"/>
          </p:nvPr>
        </p:nvSpPr>
        <p:spPr/>
        <p:txBody>
          <a:bodyPr/>
          <a:p>
            <a:r>
              <a:rPr altLang="zh-CN" dirty="0" lang="en-US"/>
              <a:t>5.2.2  UDP </a:t>
            </a:r>
            <a:r>
              <a:rPr altLang="en-US" dirty="0" lang="zh-CN"/>
              <a:t>的首部格式 </a:t>
            </a:r>
            <a:endParaRPr altLang="en-US" dirty="0" lang="zh-CN"/>
          </a:p>
        </p:txBody>
      </p:sp>
      <p:sp>
        <p:nvSpPr>
          <p:cNvPr id="1049138" name="矩形 2"/>
          <p:cNvSpPr/>
          <p:nvPr/>
        </p:nvSpPr>
        <p:spPr>
          <a:xfrm>
            <a:off x="1136577" y="1124744"/>
            <a:ext cx="7488832" cy="802640"/>
          </a:xfrm>
          <a:prstGeom prst="rect"/>
          <a:solidFill>
            <a:srgbClr val="66FFFF"/>
          </a:solidFill>
          <a:ln>
            <a:solidFill>
              <a:srgbClr val="000066"/>
            </a:solidFill>
          </a:ln>
        </p:spPr>
        <p:txBody>
          <a:bodyPr wrap="square">
            <a:spAutoFit/>
          </a:bodyPr>
          <a:p>
            <a:r>
              <a:rPr altLang="zh-CN" b="1" dirty="0" sz="2400" lang="zh-CN">
                <a:solidFill>
                  <a:srgbClr val="000066"/>
                </a:solidFill>
                <a:latin typeface="+mn-lt"/>
                <a:ea typeface="黑体" panose="02010609060101010101" pitchFamily="2" charset="-122"/>
              </a:rPr>
              <a:t>用户</a:t>
            </a:r>
            <a:r>
              <a:rPr altLang="zh-CN" b="1" dirty="0" sz="2400" lang="zh-CN" smtClean="0">
                <a:solidFill>
                  <a:srgbClr val="000066"/>
                </a:solidFill>
                <a:latin typeface="+mn-lt"/>
                <a:ea typeface="黑体" panose="02010609060101010101" pitchFamily="2" charset="-122"/>
              </a:rPr>
              <a:t>数据报</a:t>
            </a:r>
            <a:r>
              <a:rPr altLang="zh-CN" b="1" dirty="0" sz="2400" lang="en-US" smtClean="0">
                <a:solidFill>
                  <a:srgbClr val="000066"/>
                </a:solidFill>
                <a:latin typeface="+mn-lt"/>
                <a:ea typeface="黑体" panose="02010609060101010101" pitchFamily="2" charset="-122"/>
              </a:rPr>
              <a:t> UDP </a:t>
            </a:r>
            <a:r>
              <a:rPr altLang="zh-CN" b="1" dirty="0" sz="2400" lang="zh-CN" smtClean="0">
                <a:solidFill>
                  <a:srgbClr val="000066"/>
                </a:solidFill>
                <a:latin typeface="+mn-lt"/>
                <a:ea typeface="黑体" panose="02010609060101010101" pitchFamily="2" charset="-122"/>
              </a:rPr>
              <a:t>有</a:t>
            </a:r>
            <a:r>
              <a:rPr altLang="zh-CN" b="1" dirty="0" sz="2400" lang="zh-CN">
                <a:solidFill>
                  <a:srgbClr val="C00000"/>
                </a:solidFill>
                <a:latin typeface="+mn-lt"/>
                <a:ea typeface="黑体" panose="02010609060101010101" pitchFamily="2" charset="-122"/>
              </a:rPr>
              <a:t>两个字段</a:t>
            </a:r>
            <a:r>
              <a:rPr altLang="zh-CN" b="1" dirty="0" sz="2400" lang="zh-CN">
                <a:solidFill>
                  <a:srgbClr val="000066"/>
                </a:solidFill>
                <a:latin typeface="+mn-lt"/>
                <a:ea typeface="黑体" panose="02010609060101010101" pitchFamily="2" charset="-122"/>
              </a:rPr>
              <a:t>：数据字段和首部字段。首部字段很简单，</a:t>
            </a:r>
            <a:r>
              <a:rPr altLang="zh-CN" b="1" dirty="0" sz="2400" lang="zh-CN" smtClean="0">
                <a:solidFill>
                  <a:srgbClr val="C00000"/>
                </a:solidFill>
                <a:latin typeface="+mn-lt"/>
                <a:ea typeface="黑体" panose="02010609060101010101" pitchFamily="2" charset="-122"/>
              </a:rPr>
              <a:t>只有</a:t>
            </a:r>
            <a:r>
              <a:rPr altLang="zh-CN" b="1" dirty="0" sz="2400" lang="en-US" smtClean="0">
                <a:solidFill>
                  <a:srgbClr val="C00000"/>
                </a:solidFill>
                <a:latin typeface="+mn-lt"/>
                <a:ea typeface="黑体" panose="02010609060101010101" pitchFamily="2" charset="-122"/>
              </a:rPr>
              <a:t> 8 </a:t>
            </a:r>
            <a:r>
              <a:rPr altLang="zh-CN" b="1" dirty="0" sz="2400" lang="zh-CN" smtClean="0">
                <a:solidFill>
                  <a:srgbClr val="C00000"/>
                </a:solidFill>
                <a:latin typeface="+mn-lt"/>
                <a:ea typeface="黑体" panose="02010609060101010101" pitchFamily="2" charset="-122"/>
              </a:rPr>
              <a:t>个字节</a:t>
            </a:r>
            <a:r>
              <a:rPr altLang="en-US" b="1" dirty="0" sz="2400" lang="zh-CN">
                <a:solidFill>
                  <a:srgbClr val="C00000"/>
                </a:solidFill>
                <a:latin typeface="+mn-lt"/>
                <a:ea typeface="黑体" panose="02010609060101010101" pitchFamily="2" charset="-122"/>
              </a:rPr>
              <a:t>。</a:t>
            </a:r>
            <a:endParaRPr altLang="en-US" b="1" dirty="0" sz="2400" lang="zh-CN">
              <a:solidFill>
                <a:srgbClr val="C00000"/>
              </a:solidFill>
              <a:latin typeface="+mn-lt"/>
              <a:ea typeface="黑体" panose="02010609060101010101" pitchFamily="2" charset="-122"/>
            </a:endParaRPr>
          </a:p>
        </p:txBody>
      </p:sp>
      <p:grpSp>
        <p:nvGrpSpPr>
          <p:cNvPr id="313" name="组合 4"/>
          <p:cNvGrpSpPr/>
          <p:nvPr/>
        </p:nvGrpSpPr>
        <p:grpSpPr>
          <a:xfrm>
            <a:off x="389640" y="2060848"/>
            <a:ext cx="9243880" cy="4146510"/>
            <a:chOff x="389640" y="2060848"/>
            <a:chExt cx="9243880" cy="4146510"/>
          </a:xfrm>
        </p:grpSpPr>
        <p:sp>
          <p:nvSpPr>
            <p:cNvPr id="1049139" name="Rectangle 2"/>
            <p:cNvSpPr>
              <a:spLocks noChangeArrowheads="1"/>
            </p:cNvSpPr>
            <p:nvPr/>
          </p:nvSpPr>
          <p:spPr bwMode="auto">
            <a:xfrm>
              <a:off x="2535940" y="5155429"/>
              <a:ext cx="1169458" cy="457200"/>
            </a:xfrm>
            <a:prstGeom prst="rect"/>
            <a:solidFill>
              <a:srgbClr val="FF9900"/>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40" name="Freeform 3"/>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41" name="Rectangle 4"/>
            <p:cNvSpPr>
              <a:spLocks noChangeArrowheads="1"/>
            </p:cNvSpPr>
            <p:nvPr/>
          </p:nvSpPr>
          <p:spPr bwMode="auto">
            <a:xfrm>
              <a:off x="3703678" y="4291011"/>
              <a:ext cx="1171179" cy="457200"/>
            </a:xfrm>
            <a:prstGeom prst="rect"/>
            <a:solidFill>
              <a:srgbClr val="CCECFF"/>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42"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43" name="Freeform 7"/>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44" name="Rectangle 8"/>
            <p:cNvSpPr>
              <a:spLocks noChangeArrowheads="1"/>
            </p:cNvSpPr>
            <p:nvPr/>
          </p:nvSpPr>
          <p:spPr bwMode="auto">
            <a:xfrm>
              <a:off x="3165384" y="3483781"/>
              <a:ext cx="5020071" cy="457200"/>
            </a:xfrm>
            <a:prstGeom prst="rect"/>
            <a:solidFill>
              <a:srgbClr val="CCECFF"/>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45" name="Rectangle 9"/>
            <p:cNvSpPr>
              <a:spLocks noChangeArrowheads="1"/>
            </p:cNvSpPr>
            <p:nvPr/>
          </p:nvSpPr>
          <p:spPr bwMode="auto">
            <a:xfrm>
              <a:off x="3705398" y="5158604"/>
              <a:ext cx="5928121" cy="457200"/>
            </a:xfrm>
            <a:prstGeom prst="rect"/>
            <a:solidFill>
              <a:srgbClr val="99FF66"/>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46" name="Line 10"/>
            <p:cNvSpPr>
              <a:spLocks noChangeShapeType="1"/>
            </p:cNvSpPr>
            <p:nvPr/>
          </p:nvSpPr>
          <p:spPr bwMode="auto">
            <a:xfrm>
              <a:off x="4420832" y="3483781"/>
              <a:ext cx="1719"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47" name="Rectangle 11"/>
            <p:cNvSpPr>
              <a:spLocks noChangeArrowheads="1"/>
            </p:cNvSpPr>
            <p:nvPr/>
          </p:nvSpPr>
          <p:spPr bwMode="auto">
            <a:xfrm>
              <a:off x="1048320" y="2465659"/>
              <a:ext cx="7242043" cy="457200"/>
            </a:xfrm>
            <a:prstGeom prst="rect"/>
            <a:solidFill>
              <a:srgbClr val="FFFF99"/>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48" name="Line 12"/>
            <p:cNvSpPr>
              <a:spLocks noChangeShapeType="1"/>
            </p:cNvSpPr>
            <p:nvPr/>
          </p:nvSpPr>
          <p:spPr bwMode="auto">
            <a:xfrm>
              <a:off x="3459468" y="2465659"/>
              <a:ext cx="344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49" name="Line 13"/>
            <p:cNvSpPr>
              <a:spLocks noChangeShapeType="1"/>
            </p:cNvSpPr>
            <p:nvPr/>
          </p:nvSpPr>
          <p:spPr bwMode="auto">
            <a:xfrm>
              <a:off x="5674559" y="3483781"/>
              <a:ext cx="344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50" name="Line 14"/>
            <p:cNvSpPr>
              <a:spLocks noChangeShapeType="1"/>
            </p:cNvSpPr>
            <p:nvPr/>
          </p:nvSpPr>
          <p:spPr bwMode="auto">
            <a:xfrm>
              <a:off x="6930007" y="3483781"/>
              <a:ext cx="172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51" name="Freeform 15"/>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52" name="Text Box 16"/>
            <p:cNvSpPr txBox="1">
              <a:spLocks noChangeArrowheads="1"/>
            </p:cNvSpPr>
            <p:nvPr/>
          </p:nvSpPr>
          <p:spPr bwMode="auto">
            <a:xfrm>
              <a:off x="1939172" y="3480607"/>
              <a:ext cx="95410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伪首部</a:t>
              </a:r>
              <a:endParaRPr altLang="en-US" b="1" sz="2000" kumimoji="1" lang="zh-CN">
                <a:solidFill>
                  <a:srgbClr val="000099"/>
                </a:solidFill>
                <a:latin typeface="+mn-lt"/>
                <a:ea typeface="黑体" panose="02010609060101010101" pitchFamily="2" charset="-122"/>
              </a:endParaRPr>
            </a:p>
          </p:txBody>
        </p:sp>
        <p:sp>
          <p:nvSpPr>
            <p:cNvPr id="1049153" name="Text Box 17"/>
            <p:cNvSpPr txBox="1">
              <a:spLocks noChangeArrowheads="1"/>
            </p:cNvSpPr>
            <p:nvPr/>
          </p:nvSpPr>
          <p:spPr bwMode="auto">
            <a:xfrm>
              <a:off x="3177422" y="3480607"/>
              <a:ext cx="95410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源端口</a:t>
              </a:r>
              <a:endParaRPr altLang="en-US" b="1" sz="2000" kumimoji="1" lang="zh-CN">
                <a:solidFill>
                  <a:srgbClr val="000099"/>
                </a:solidFill>
                <a:latin typeface="+mn-lt"/>
                <a:ea typeface="黑体" panose="02010609060101010101" pitchFamily="2" charset="-122"/>
              </a:endParaRPr>
            </a:p>
          </p:txBody>
        </p:sp>
        <p:sp>
          <p:nvSpPr>
            <p:cNvPr id="1049154" name="Text Box 18"/>
            <p:cNvSpPr txBox="1">
              <a:spLocks noChangeArrowheads="1"/>
            </p:cNvSpPr>
            <p:nvPr/>
          </p:nvSpPr>
          <p:spPr bwMode="auto">
            <a:xfrm>
              <a:off x="4357198" y="3480607"/>
              <a:ext cx="1210588"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目的端口</a:t>
              </a:r>
              <a:endParaRPr altLang="en-US" b="1" sz="2000" kumimoji="1" lang="zh-CN">
                <a:solidFill>
                  <a:srgbClr val="000099"/>
                </a:solidFill>
                <a:latin typeface="+mn-lt"/>
                <a:ea typeface="黑体" panose="02010609060101010101" pitchFamily="2" charset="-122"/>
              </a:endParaRPr>
            </a:p>
          </p:txBody>
        </p:sp>
        <p:sp>
          <p:nvSpPr>
            <p:cNvPr id="1049155" name="Text Box 19"/>
            <p:cNvSpPr txBox="1">
              <a:spLocks noChangeArrowheads="1"/>
            </p:cNvSpPr>
            <p:nvPr/>
          </p:nvSpPr>
          <p:spPr bwMode="auto">
            <a:xfrm>
              <a:off x="5803544" y="3479020"/>
              <a:ext cx="944879"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长  度</a:t>
              </a:r>
              <a:endParaRPr altLang="en-US" b="1" sz="2000" kumimoji="1" lang="zh-CN">
                <a:solidFill>
                  <a:srgbClr val="000099"/>
                </a:solidFill>
                <a:latin typeface="+mn-lt"/>
                <a:ea typeface="黑体" panose="02010609060101010101" pitchFamily="2" charset="-122"/>
              </a:endParaRPr>
            </a:p>
          </p:txBody>
        </p:sp>
        <p:sp>
          <p:nvSpPr>
            <p:cNvPr id="1049156" name="Text Box 20"/>
            <p:cNvSpPr txBox="1">
              <a:spLocks noChangeArrowheads="1"/>
            </p:cNvSpPr>
            <p:nvPr/>
          </p:nvSpPr>
          <p:spPr bwMode="auto">
            <a:xfrm>
              <a:off x="7043513" y="3480607"/>
              <a:ext cx="95410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检验和</a:t>
              </a:r>
              <a:endParaRPr altLang="en-US" b="1" sz="2000" kumimoji="1" lang="zh-CN">
                <a:solidFill>
                  <a:srgbClr val="000099"/>
                </a:solidFill>
                <a:latin typeface="+mn-lt"/>
                <a:ea typeface="黑体" panose="02010609060101010101" pitchFamily="2" charset="-122"/>
              </a:endParaRPr>
            </a:p>
          </p:txBody>
        </p:sp>
        <p:sp>
          <p:nvSpPr>
            <p:cNvPr id="1049157" name="Text Box 21"/>
            <p:cNvSpPr txBox="1">
              <a:spLocks noChangeArrowheads="1"/>
            </p:cNvSpPr>
            <p:nvPr/>
          </p:nvSpPr>
          <p:spPr bwMode="auto">
            <a:xfrm>
              <a:off x="5960044" y="5199880"/>
              <a:ext cx="1833880"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数         据</a:t>
              </a:r>
              <a:endParaRPr altLang="en-US" b="1" sz="2000" kumimoji="1" lang="zh-CN">
                <a:solidFill>
                  <a:srgbClr val="000099"/>
                </a:solidFill>
                <a:latin typeface="+mn-lt"/>
                <a:ea typeface="黑体" panose="02010609060101010101" pitchFamily="2" charset="-122"/>
              </a:endParaRPr>
            </a:p>
          </p:txBody>
        </p:sp>
        <p:sp>
          <p:nvSpPr>
            <p:cNvPr id="1049158" name="Text Box 22"/>
            <p:cNvSpPr txBox="1">
              <a:spLocks noChangeArrowheads="1"/>
            </p:cNvSpPr>
            <p:nvPr/>
          </p:nvSpPr>
          <p:spPr bwMode="auto">
            <a:xfrm>
              <a:off x="2649446" y="5199880"/>
              <a:ext cx="944880"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首  部</a:t>
              </a:r>
              <a:endParaRPr altLang="en-US" b="1" sz="2000" kumimoji="1" lang="zh-CN">
                <a:solidFill>
                  <a:srgbClr val="000099"/>
                </a:solidFill>
                <a:latin typeface="+mn-lt"/>
                <a:ea typeface="黑体" panose="02010609060101010101" pitchFamily="2" charset="-122"/>
              </a:endParaRPr>
            </a:p>
          </p:txBody>
        </p:sp>
        <p:sp>
          <p:nvSpPr>
            <p:cNvPr id="1049159" name="Line 23"/>
            <p:cNvSpPr>
              <a:spLocks noChangeShapeType="1"/>
            </p:cNvSpPr>
            <p:nvPr/>
          </p:nvSpPr>
          <p:spPr bwMode="auto">
            <a:xfrm>
              <a:off x="5877495" y="2465659"/>
              <a:ext cx="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60" name="Line 24"/>
            <p:cNvSpPr>
              <a:spLocks noChangeShapeType="1"/>
            </p:cNvSpPr>
            <p:nvPr/>
          </p:nvSpPr>
          <p:spPr bwMode="auto">
            <a:xfrm>
              <a:off x="6455345" y="2465659"/>
              <a:ext cx="172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61" name="Line 25"/>
            <p:cNvSpPr>
              <a:spLocks noChangeShapeType="1"/>
            </p:cNvSpPr>
            <p:nvPr/>
          </p:nvSpPr>
          <p:spPr bwMode="auto">
            <a:xfrm>
              <a:off x="7033194" y="2465659"/>
              <a:ext cx="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62" name="Text Box 26"/>
            <p:cNvSpPr txBox="1">
              <a:spLocks noChangeArrowheads="1"/>
            </p:cNvSpPr>
            <p:nvPr/>
          </p:nvSpPr>
          <p:spPr bwMode="auto">
            <a:xfrm>
              <a:off x="6986761" y="2462485"/>
              <a:ext cx="1046481" cy="39624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UDP</a:t>
              </a:r>
              <a:r>
                <a:rPr altLang="en-US" b="1" sz="2000" kumimoji="1" lang="zh-CN">
                  <a:solidFill>
                    <a:srgbClr val="000099"/>
                  </a:solidFill>
                  <a:latin typeface="+mn-lt"/>
                  <a:ea typeface="黑体" panose="02010609060101010101" pitchFamily="2" charset="-122"/>
                </a:rPr>
                <a:t>长度</a:t>
              </a:r>
              <a:endParaRPr altLang="en-US" b="1" sz="2000" kumimoji="1" lang="zh-CN">
                <a:solidFill>
                  <a:srgbClr val="000099"/>
                </a:solidFill>
                <a:latin typeface="+mn-lt"/>
                <a:ea typeface="黑体" panose="02010609060101010101" pitchFamily="2" charset="-122"/>
              </a:endParaRPr>
            </a:p>
          </p:txBody>
        </p:sp>
        <p:sp>
          <p:nvSpPr>
            <p:cNvPr id="1049163" name="Text Box 27"/>
            <p:cNvSpPr txBox="1">
              <a:spLocks noChangeArrowheads="1"/>
            </p:cNvSpPr>
            <p:nvPr/>
          </p:nvSpPr>
          <p:spPr bwMode="auto">
            <a:xfrm>
              <a:off x="1467949" y="2462485"/>
              <a:ext cx="1363979"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源 </a:t>
              </a:r>
              <a:r>
                <a:rPr altLang="zh-CN" b="1" sz="2000" kumimoji="1" lang="en-US">
                  <a:solidFill>
                    <a:srgbClr val="000099"/>
                  </a:solidFill>
                  <a:latin typeface="+mn-lt"/>
                  <a:ea typeface="黑体" panose="02010609060101010101" pitchFamily="2" charset="-122"/>
                </a:rPr>
                <a:t>IP </a:t>
              </a:r>
              <a:r>
                <a:rPr altLang="en-US" b="1" sz="2000" kumimoji="1" lang="zh-CN">
                  <a:solidFill>
                    <a:srgbClr val="000099"/>
                  </a:solidFill>
                  <a:latin typeface="+mn-lt"/>
                  <a:ea typeface="黑体" panose="02010609060101010101" pitchFamily="2" charset="-122"/>
                </a:rPr>
                <a:t>地址</a:t>
              </a:r>
              <a:endParaRPr altLang="en-US" b="1" sz="2000" kumimoji="1" lang="zh-CN">
                <a:solidFill>
                  <a:srgbClr val="000099"/>
                </a:solidFill>
                <a:latin typeface="+mn-lt"/>
                <a:ea typeface="黑体" panose="02010609060101010101" pitchFamily="2" charset="-122"/>
              </a:endParaRPr>
            </a:p>
          </p:txBody>
        </p:sp>
        <p:sp>
          <p:nvSpPr>
            <p:cNvPr id="1049164" name="Text Box 28"/>
            <p:cNvSpPr txBox="1">
              <a:spLocks noChangeArrowheads="1"/>
            </p:cNvSpPr>
            <p:nvPr/>
          </p:nvSpPr>
          <p:spPr bwMode="auto">
            <a:xfrm>
              <a:off x="3784509" y="2462485"/>
              <a:ext cx="1595501"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目的 </a:t>
              </a:r>
              <a:r>
                <a:rPr altLang="zh-CN" b="1" sz="2000" kumimoji="1" lang="en-US">
                  <a:solidFill>
                    <a:srgbClr val="000099"/>
                  </a:solidFill>
                  <a:latin typeface="+mn-lt"/>
                  <a:ea typeface="黑体" panose="02010609060101010101" pitchFamily="2" charset="-122"/>
                </a:rPr>
                <a:t>IP </a:t>
              </a:r>
              <a:r>
                <a:rPr altLang="en-US" b="1" sz="2000" kumimoji="1" lang="zh-CN">
                  <a:solidFill>
                    <a:srgbClr val="000099"/>
                  </a:solidFill>
                  <a:latin typeface="+mn-lt"/>
                  <a:ea typeface="黑体" panose="02010609060101010101" pitchFamily="2" charset="-122"/>
                </a:rPr>
                <a:t>地址</a:t>
              </a:r>
              <a:endParaRPr altLang="en-US" b="1" sz="2000" kumimoji="1" lang="zh-CN">
                <a:solidFill>
                  <a:srgbClr val="000099"/>
                </a:solidFill>
                <a:latin typeface="+mn-lt"/>
                <a:ea typeface="黑体" panose="02010609060101010101" pitchFamily="2" charset="-122"/>
              </a:endParaRPr>
            </a:p>
          </p:txBody>
        </p:sp>
        <p:sp>
          <p:nvSpPr>
            <p:cNvPr id="1049165" name="Text Box 29"/>
            <p:cNvSpPr txBox="1">
              <a:spLocks noChangeArrowheads="1"/>
            </p:cNvSpPr>
            <p:nvPr/>
          </p:nvSpPr>
          <p:spPr bwMode="auto">
            <a:xfrm>
              <a:off x="5987561" y="2462485"/>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0</a:t>
              </a:r>
              <a:endParaRPr altLang="zh-CN" b="1" sz="2000" kumimoji="1" lang="en-US">
                <a:solidFill>
                  <a:srgbClr val="000099"/>
                </a:solidFill>
                <a:latin typeface="+mn-lt"/>
                <a:ea typeface="黑体" panose="02010609060101010101" pitchFamily="2" charset="-122"/>
              </a:endParaRPr>
            </a:p>
          </p:txBody>
        </p:sp>
        <p:sp>
          <p:nvSpPr>
            <p:cNvPr id="1049166" name="Text Box 30"/>
            <p:cNvSpPr txBox="1">
              <a:spLocks noChangeArrowheads="1"/>
            </p:cNvSpPr>
            <p:nvPr/>
          </p:nvSpPr>
          <p:spPr bwMode="auto">
            <a:xfrm>
              <a:off x="6457065" y="2462485"/>
              <a:ext cx="436881" cy="39624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17</a:t>
              </a:r>
              <a:endParaRPr altLang="zh-CN" b="1" sz="2000" kumimoji="1" lang="en-US">
                <a:solidFill>
                  <a:srgbClr val="000099"/>
                </a:solidFill>
                <a:latin typeface="+mn-lt"/>
                <a:ea typeface="黑体" panose="02010609060101010101" pitchFamily="2" charset="-122"/>
              </a:endParaRPr>
            </a:p>
          </p:txBody>
        </p:sp>
        <p:sp>
          <p:nvSpPr>
            <p:cNvPr id="1049167" name="Line 31"/>
            <p:cNvSpPr>
              <a:spLocks noChangeShapeType="1"/>
            </p:cNvSpPr>
            <p:nvPr/>
          </p:nvSpPr>
          <p:spPr bwMode="auto">
            <a:xfrm>
              <a:off x="2489505" y="5844404"/>
              <a:ext cx="7144015" cy="0"/>
            </a:xfrm>
            <a:prstGeom prst="line"/>
            <a:noFill/>
            <a:ln w="9525">
              <a:solidFill>
                <a:srgbClr val="3333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68" name="Rectangle 32"/>
            <p:cNvSpPr>
              <a:spLocks noChangeArrowheads="1"/>
            </p:cNvSpPr>
            <p:nvPr/>
          </p:nvSpPr>
          <p:spPr bwMode="auto">
            <a:xfrm>
              <a:off x="5289326" y="5690416"/>
              <a:ext cx="1270927" cy="292100"/>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69" name="Text Box 33"/>
            <p:cNvSpPr txBox="1">
              <a:spLocks noChangeArrowheads="1"/>
            </p:cNvSpPr>
            <p:nvPr/>
          </p:nvSpPr>
          <p:spPr bwMode="auto">
            <a:xfrm>
              <a:off x="5239453" y="5811118"/>
              <a:ext cx="1236980" cy="39624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IP </a:t>
              </a:r>
              <a:r>
                <a:rPr altLang="en-US" b="1" sz="2000" kumimoji="1" lang="zh-CN">
                  <a:solidFill>
                    <a:srgbClr val="000099"/>
                  </a:solidFill>
                  <a:latin typeface="+mn-lt"/>
                  <a:ea typeface="黑体" panose="02010609060101010101" pitchFamily="2" charset="-122"/>
                </a:rPr>
                <a:t>数据报</a:t>
              </a:r>
              <a:endParaRPr altLang="en-US" b="1" sz="2000" kumimoji="1" lang="zh-CN">
                <a:solidFill>
                  <a:srgbClr val="000099"/>
                </a:solidFill>
                <a:latin typeface="+mn-lt"/>
                <a:ea typeface="黑体" panose="02010609060101010101" pitchFamily="2" charset="-122"/>
              </a:endParaRPr>
            </a:p>
          </p:txBody>
        </p:sp>
        <p:sp>
          <p:nvSpPr>
            <p:cNvPr id="1049170" name="Text Box 34"/>
            <p:cNvSpPr txBox="1">
              <a:spLocks noChangeArrowheads="1"/>
            </p:cNvSpPr>
            <p:nvPr/>
          </p:nvSpPr>
          <p:spPr bwMode="auto">
            <a:xfrm>
              <a:off x="389640" y="2083073"/>
              <a:ext cx="69762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字节</a:t>
              </a:r>
              <a:endParaRPr altLang="en-US" b="1" sz="2000" kumimoji="1" lang="zh-CN">
                <a:solidFill>
                  <a:srgbClr val="000099"/>
                </a:solidFill>
                <a:latin typeface="+mn-lt"/>
                <a:ea typeface="黑体" panose="02010609060101010101" pitchFamily="2" charset="-122"/>
              </a:endParaRPr>
            </a:p>
          </p:txBody>
        </p:sp>
        <p:sp>
          <p:nvSpPr>
            <p:cNvPr id="1049171" name="Text Box 35"/>
            <p:cNvSpPr txBox="1">
              <a:spLocks noChangeArrowheads="1"/>
            </p:cNvSpPr>
            <p:nvPr/>
          </p:nvSpPr>
          <p:spPr bwMode="auto">
            <a:xfrm>
              <a:off x="2062997"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4</a:t>
              </a:r>
              <a:endParaRPr altLang="zh-CN" b="1" sz="2000" kumimoji="1" lang="en-US">
                <a:solidFill>
                  <a:srgbClr val="000099"/>
                </a:solidFill>
                <a:latin typeface="+mn-lt"/>
                <a:ea typeface="黑体" panose="02010609060101010101" pitchFamily="2" charset="-122"/>
              </a:endParaRPr>
            </a:p>
          </p:txBody>
        </p:sp>
        <p:sp>
          <p:nvSpPr>
            <p:cNvPr id="1049172" name="Text Box 36"/>
            <p:cNvSpPr txBox="1">
              <a:spLocks noChangeArrowheads="1"/>
            </p:cNvSpPr>
            <p:nvPr/>
          </p:nvSpPr>
          <p:spPr bwMode="auto">
            <a:xfrm>
              <a:off x="4475865"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4</a:t>
              </a:r>
              <a:endParaRPr altLang="zh-CN" b="1" sz="2000" kumimoji="1" lang="en-US">
                <a:solidFill>
                  <a:srgbClr val="000099"/>
                </a:solidFill>
                <a:latin typeface="+mn-lt"/>
                <a:ea typeface="黑体" panose="02010609060101010101" pitchFamily="2" charset="-122"/>
              </a:endParaRPr>
            </a:p>
          </p:txBody>
        </p:sp>
        <p:sp>
          <p:nvSpPr>
            <p:cNvPr id="1049173" name="Text Box 37"/>
            <p:cNvSpPr txBox="1">
              <a:spLocks noChangeArrowheads="1"/>
            </p:cNvSpPr>
            <p:nvPr/>
          </p:nvSpPr>
          <p:spPr bwMode="auto">
            <a:xfrm>
              <a:off x="5987561"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sp>
          <p:nvSpPr>
            <p:cNvPr id="1049174" name="Text Box 38"/>
            <p:cNvSpPr txBox="1">
              <a:spLocks noChangeArrowheads="1"/>
            </p:cNvSpPr>
            <p:nvPr/>
          </p:nvSpPr>
          <p:spPr bwMode="auto">
            <a:xfrm>
              <a:off x="6551653"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sp>
          <p:nvSpPr>
            <p:cNvPr id="1049175" name="Text Box 39"/>
            <p:cNvSpPr txBox="1">
              <a:spLocks noChangeArrowheads="1"/>
            </p:cNvSpPr>
            <p:nvPr/>
          </p:nvSpPr>
          <p:spPr bwMode="auto">
            <a:xfrm>
              <a:off x="7404669"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176" name="Text Box 40"/>
            <p:cNvSpPr txBox="1">
              <a:spLocks noChangeArrowheads="1"/>
            </p:cNvSpPr>
            <p:nvPr/>
          </p:nvSpPr>
          <p:spPr bwMode="auto">
            <a:xfrm>
              <a:off x="2198861" y="3105956"/>
              <a:ext cx="436881" cy="396241"/>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12</a:t>
              </a:r>
              <a:endParaRPr altLang="zh-CN" b="1" sz="2000" kumimoji="1" lang="en-US">
                <a:solidFill>
                  <a:srgbClr val="000099"/>
                </a:solidFill>
                <a:latin typeface="+mn-lt"/>
                <a:ea typeface="黑体" panose="02010609060101010101" pitchFamily="2" charset="-122"/>
              </a:endParaRPr>
            </a:p>
          </p:txBody>
        </p:sp>
        <p:sp>
          <p:nvSpPr>
            <p:cNvPr id="1049177" name="Text Box 41"/>
            <p:cNvSpPr txBox="1">
              <a:spLocks noChangeArrowheads="1"/>
            </p:cNvSpPr>
            <p:nvPr/>
          </p:nvSpPr>
          <p:spPr bwMode="auto">
            <a:xfrm>
              <a:off x="3574695"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178" name="Text Box 42"/>
            <p:cNvSpPr txBox="1">
              <a:spLocks noChangeArrowheads="1"/>
            </p:cNvSpPr>
            <p:nvPr/>
          </p:nvSpPr>
          <p:spPr bwMode="auto">
            <a:xfrm>
              <a:off x="4902374"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179" name="Text Box 43"/>
            <p:cNvSpPr txBox="1">
              <a:spLocks noChangeArrowheads="1"/>
            </p:cNvSpPr>
            <p:nvPr/>
          </p:nvSpPr>
          <p:spPr bwMode="auto">
            <a:xfrm>
              <a:off x="6061513"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180" name="Text Box 44"/>
            <p:cNvSpPr txBox="1">
              <a:spLocks noChangeArrowheads="1"/>
            </p:cNvSpPr>
            <p:nvPr/>
          </p:nvSpPr>
          <p:spPr bwMode="auto">
            <a:xfrm>
              <a:off x="7380592"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181" name="Text Box 45"/>
            <p:cNvSpPr txBox="1">
              <a:spLocks noChangeArrowheads="1"/>
            </p:cNvSpPr>
            <p:nvPr/>
          </p:nvSpPr>
          <p:spPr bwMode="auto">
            <a:xfrm>
              <a:off x="945132" y="3105956"/>
              <a:ext cx="69762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字节</a:t>
              </a:r>
              <a:endParaRPr altLang="en-US" b="1" sz="2000" kumimoji="1" lang="zh-CN">
                <a:solidFill>
                  <a:srgbClr val="000099"/>
                </a:solidFill>
                <a:latin typeface="+mn-lt"/>
                <a:ea typeface="黑体" panose="02010609060101010101" pitchFamily="2" charset="-122"/>
              </a:endParaRPr>
            </a:p>
          </p:txBody>
        </p:sp>
        <p:sp>
          <p:nvSpPr>
            <p:cNvPr id="1049182" name="Text Box 46"/>
            <p:cNvSpPr txBox="1">
              <a:spLocks noChangeArrowheads="1"/>
            </p:cNvSpPr>
            <p:nvPr/>
          </p:nvSpPr>
          <p:spPr bwMode="auto">
            <a:xfrm>
              <a:off x="1064568" y="5594404"/>
              <a:ext cx="1210588" cy="400110"/>
            </a:xfrm>
            <a:prstGeom prst="rect"/>
            <a:noFill/>
            <a:ln>
              <a:noFill/>
            </a:ln>
            <a:effectLst/>
          </p:spPr>
          <p:txBody>
            <a:bodyPr wrap="none">
              <a:spAutoFit/>
            </a:bodyPr>
            <a:p>
              <a:r>
                <a:rPr altLang="en-US" b="1" dirty="0" sz="2000" kumimoji="1" lang="zh-CN">
                  <a:solidFill>
                    <a:srgbClr val="000099"/>
                  </a:solidFill>
                  <a:latin typeface="+mn-lt"/>
                  <a:ea typeface="黑体" panose="02010609060101010101" pitchFamily="2" charset="-122"/>
                </a:rPr>
                <a:t>发送在前</a:t>
              </a:r>
              <a:endParaRPr altLang="en-US" b="1" dirty="0" sz="2000" kumimoji="1" lang="zh-CN">
                <a:solidFill>
                  <a:srgbClr val="000099"/>
                </a:solidFill>
                <a:latin typeface="+mn-lt"/>
                <a:ea typeface="黑体" panose="02010609060101010101" pitchFamily="2" charset="-122"/>
              </a:endParaRPr>
            </a:p>
          </p:txBody>
        </p:sp>
        <p:sp>
          <p:nvSpPr>
            <p:cNvPr id="1049183" name="Rectangle 48"/>
            <p:cNvSpPr>
              <a:spLocks noChangeArrowheads="1"/>
            </p:cNvSpPr>
            <p:nvPr/>
          </p:nvSpPr>
          <p:spPr bwMode="auto">
            <a:xfrm>
              <a:off x="4874857" y="4291011"/>
              <a:ext cx="4758663" cy="457200"/>
            </a:xfrm>
            <a:prstGeom prst="rect"/>
            <a:solidFill>
              <a:srgbClr val="FFCCFF"/>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184" name="Text Box 49"/>
            <p:cNvSpPr txBox="1">
              <a:spLocks noChangeArrowheads="1"/>
            </p:cNvSpPr>
            <p:nvPr/>
          </p:nvSpPr>
          <p:spPr bwMode="auto">
            <a:xfrm>
              <a:off x="6560252" y="4333874"/>
              <a:ext cx="1833880"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数         据</a:t>
              </a:r>
              <a:endParaRPr altLang="en-US" b="1" sz="2000" kumimoji="1" lang="zh-CN">
                <a:solidFill>
                  <a:srgbClr val="000099"/>
                </a:solidFill>
                <a:latin typeface="+mn-lt"/>
                <a:ea typeface="黑体" panose="02010609060101010101" pitchFamily="2" charset="-122"/>
              </a:endParaRPr>
            </a:p>
          </p:txBody>
        </p:sp>
        <p:sp>
          <p:nvSpPr>
            <p:cNvPr id="1049185" name="Text Box 50"/>
            <p:cNvSpPr txBox="1">
              <a:spLocks noChangeArrowheads="1"/>
            </p:cNvSpPr>
            <p:nvPr/>
          </p:nvSpPr>
          <p:spPr bwMode="auto">
            <a:xfrm>
              <a:off x="3856740" y="4333874"/>
              <a:ext cx="944879"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首  部</a:t>
              </a:r>
              <a:endParaRPr altLang="en-US" b="1" sz="2000" kumimoji="1" lang="zh-CN">
                <a:solidFill>
                  <a:srgbClr val="000099"/>
                </a:solidFill>
                <a:latin typeface="+mn-lt"/>
                <a:ea typeface="黑体" panose="02010609060101010101" pitchFamily="2" charset="-122"/>
              </a:endParaRPr>
            </a:p>
          </p:txBody>
        </p:sp>
        <p:sp>
          <p:nvSpPr>
            <p:cNvPr id="1049186" name="Text Box 52"/>
            <p:cNvSpPr txBox="1">
              <a:spLocks noChangeArrowheads="1"/>
            </p:cNvSpPr>
            <p:nvPr/>
          </p:nvSpPr>
          <p:spPr bwMode="auto">
            <a:xfrm>
              <a:off x="1442152" y="4291012"/>
              <a:ext cx="1935480" cy="396241"/>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UDP </a:t>
              </a:r>
              <a:r>
                <a:rPr altLang="en-US" b="1" sz="2000" kumimoji="1" lang="zh-CN">
                  <a:solidFill>
                    <a:srgbClr val="000099"/>
                  </a:solidFill>
                  <a:latin typeface="+mn-lt"/>
                  <a:ea typeface="黑体" panose="02010609060101010101" pitchFamily="2" charset="-122"/>
                </a:rPr>
                <a:t>用户数据报</a:t>
              </a:r>
              <a:endParaRPr altLang="en-US" b="1" sz="2000" kumimoji="1" lang="zh-CN">
                <a:solidFill>
                  <a:srgbClr val="000099"/>
                </a:solidFill>
                <a:latin typeface="+mn-lt"/>
                <a:ea typeface="黑体" panose="02010609060101010101" pitchFamily="2" charset="-122"/>
              </a:endParaRPr>
            </a:p>
          </p:txBody>
        </p:sp>
        <p:sp>
          <p:nvSpPr>
            <p:cNvPr id="1049187" name="Rectangle 4"/>
            <p:cNvSpPr>
              <a:spLocks noChangeArrowheads="1"/>
            </p:cNvSpPr>
            <p:nvPr/>
          </p:nvSpPr>
          <p:spPr bwMode="auto">
            <a:xfrm>
              <a:off x="3709939" y="4759107"/>
              <a:ext cx="5915025" cy="396000"/>
            </a:xfrm>
            <a:prstGeom prst="rect"/>
            <a:gradFill flip="none" rotWithShape="1">
              <a:gsLst>
                <a:gs pos="0">
                  <a:srgbClr val="99FF66"/>
                </a:gs>
                <a:gs pos="100000">
                  <a:srgbClr val="47B26B"/>
                </a:gs>
              </a:gsLst>
              <a:lin ang="16200000" scaled="1"/>
            </a:gradFill>
            <a:ln>
              <a:noFill/>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grpSp>
      <p:sp>
        <p:nvSpPr>
          <p:cNvPr id="1049188" name="矩形 3"/>
          <p:cNvSpPr/>
          <p:nvPr/>
        </p:nvSpPr>
        <p:spPr>
          <a:xfrm>
            <a:off x="2198861" y="6247667"/>
            <a:ext cx="6426547" cy="461665"/>
          </a:xfrm>
          <a:prstGeom prst="rect"/>
        </p:spPr>
        <p:txBody>
          <a:bodyPr wrap="square">
            <a:spAutoFit/>
          </a:bodyPr>
          <a:p>
            <a:pPr algn="ctr"/>
            <a:r>
              <a:rPr altLang="zh-CN" b="1" dirty="0" sz="2400" lang="en-US" smtClean="0">
                <a:latin typeface="+mn-lt"/>
                <a:ea typeface="黑体" panose="02010609060101010101" pitchFamily="2" charset="-122"/>
              </a:rPr>
              <a:t>UD P</a:t>
            </a:r>
            <a:r>
              <a:rPr altLang="zh-CN" b="1" dirty="0" sz="2400" lang="zh-CN">
                <a:latin typeface="+mn-lt"/>
                <a:ea typeface="黑体" panose="02010609060101010101" pitchFamily="2" charset="-122"/>
              </a:rPr>
              <a:t>用户数据报的首部和伪首部</a:t>
            </a:r>
            <a:endParaRPr altLang="en-US" b="1" dirty="0" sz="2400" lang="zh-CN">
              <a:latin typeface="+mn-lt"/>
              <a:ea typeface="黑体" panose="0201060906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9192" name="Rectangle 2"/>
          <p:cNvSpPr>
            <a:spLocks noGrp="1" noChangeArrowheads="1"/>
          </p:cNvSpPr>
          <p:nvPr>
            <p:ph type="title"/>
          </p:nvPr>
        </p:nvSpPr>
        <p:spPr/>
        <p:txBody>
          <a:bodyPr/>
          <a:p>
            <a:pPr algn="ctr"/>
            <a:r>
              <a:rPr altLang="zh-CN" lang="en-US"/>
              <a:t>UDP </a:t>
            </a:r>
            <a:r>
              <a:rPr altLang="en-US" lang="zh-CN"/>
              <a:t>基于端口的分用 </a:t>
            </a:r>
            <a:endParaRPr altLang="en-US" lang="zh-CN"/>
          </a:p>
        </p:txBody>
      </p:sp>
      <p:grpSp>
        <p:nvGrpSpPr>
          <p:cNvPr id="317" name="Group 14"/>
          <p:cNvGrpSpPr/>
          <p:nvPr/>
        </p:nvGrpSpPr>
        <p:grpSpPr bwMode="auto">
          <a:xfrm>
            <a:off x="704528" y="2721929"/>
            <a:ext cx="7020190" cy="3039828"/>
            <a:chOff x="1655" y="663"/>
            <a:chExt cx="1951" cy="1316"/>
          </a:xfrm>
        </p:grpSpPr>
        <p:sp>
          <p:nvSpPr>
            <p:cNvPr id="1049193" name="Rectangle 4"/>
            <p:cNvSpPr>
              <a:spLocks noChangeArrowheads="1"/>
            </p:cNvSpPr>
            <p:nvPr/>
          </p:nvSpPr>
          <p:spPr bwMode="auto">
            <a:xfrm>
              <a:off x="2290" y="1752"/>
              <a:ext cx="681" cy="227"/>
            </a:xfrm>
            <a:prstGeom prst="rect"/>
            <a:solidFill>
              <a:schemeClr val="accent2"/>
            </a:solidFill>
            <a:ln w="9525">
              <a:solidFill>
                <a:schemeClr val="tx1"/>
              </a:solidFill>
              <a:miter lim="800000"/>
            </a:ln>
            <a:effectLst>
              <a:outerShdw algn="ctr" dir="2700000" dist="35921" rotWithShape="0">
                <a:schemeClr val="bg2"/>
              </a:outerShdw>
            </a:effectLst>
          </p:spPr>
          <p:txBody>
            <a:bodyPr anchor="ctr" wrap="none"/>
            <a:p>
              <a:pPr algn="ctr"/>
              <a:r>
                <a:rPr altLang="zh-CN" b="1" sz="2400" lang="en-US">
                  <a:solidFill>
                    <a:srgbClr val="000099"/>
                  </a:solidFill>
                  <a:latin typeface="+mn-lt"/>
                  <a:ea typeface="黑体" panose="02010609060101010101" pitchFamily="2" charset="-122"/>
                </a:rPr>
                <a:t>IP </a:t>
              </a:r>
              <a:r>
                <a:rPr altLang="en-US" b="1" sz="2400" lang="zh-CN">
                  <a:solidFill>
                    <a:srgbClr val="000099"/>
                  </a:solidFill>
                  <a:latin typeface="+mn-lt"/>
                  <a:ea typeface="黑体" panose="02010609060101010101" pitchFamily="2" charset="-122"/>
                </a:rPr>
                <a:t>层</a:t>
              </a:r>
              <a:endParaRPr altLang="en-US" b="1" sz="2400" lang="zh-CN">
                <a:solidFill>
                  <a:srgbClr val="000099"/>
                </a:solidFill>
                <a:latin typeface="+mn-lt"/>
                <a:ea typeface="黑体" panose="02010609060101010101" pitchFamily="2" charset="-122"/>
              </a:endParaRPr>
            </a:p>
          </p:txBody>
        </p:sp>
        <p:sp>
          <p:nvSpPr>
            <p:cNvPr id="1049194" name="Text Box 5"/>
            <p:cNvSpPr txBox="1">
              <a:spLocks noChangeArrowheads="1"/>
            </p:cNvSpPr>
            <p:nvPr/>
          </p:nvSpPr>
          <p:spPr bwMode="auto">
            <a:xfrm>
              <a:off x="1941" y="1505"/>
              <a:ext cx="637" cy="194"/>
            </a:xfrm>
            <a:prstGeom prst="rect"/>
            <a:noFill/>
            <a:ln>
              <a:noFill/>
            </a:ln>
            <a:effectLst/>
          </p:spPr>
          <p:txBody>
            <a:bodyPr wrap="none">
              <a:spAutoFit/>
            </a:bodyPr>
            <a:p>
              <a:r>
                <a:rPr altLang="zh-CN" b="1" dirty="0" sz="2400" lang="en-US">
                  <a:solidFill>
                    <a:srgbClr val="000099"/>
                  </a:solidFill>
                  <a:latin typeface="+mn-lt"/>
                  <a:ea typeface="黑体" panose="02010609060101010101" pitchFamily="2" charset="-122"/>
                </a:rPr>
                <a:t>UDP </a:t>
              </a:r>
              <a:r>
                <a:rPr altLang="en-US" b="1" dirty="0" sz="2400" lang="zh-CN">
                  <a:solidFill>
                    <a:srgbClr val="000099"/>
                  </a:solidFill>
                  <a:latin typeface="+mn-lt"/>
                  <a:ea typeface="黑体" panose="02010609060101010101" pitchFamily="2" charset="-122"/>
                </a:rPr>
                <a:t>数据报到达</a:t>
              </a:r>
              <a:endParaRPr altLang="en-US" b="1" dirty="0" sz="2400" lang="zh-CN">
                <a:solidFill>
                  <a:srgbClr val="000099"/>
                </a:solidFill>
                <a:latin typeface="+mn-lt"/>
                <a:ea typeface="黑体" panose="02010609060101010101" pitchFamily="2" charset="-122"/>
              </a:endParaRPr>
            </a:p>
          </p:txBody>
        </p:sp>
        <p:sp>
          <p:nvSpPr>
            <p:cNvPr id="1049195" name="Rectangle 6"/>
            <p:cNvSpPr>
              <a:spLocks noChangeArrowheads="1"/>
            </p:cNvSpPr>
            <p:nvPr/>
          </p:nvSpPr>
          <p:spPr bwMode="auto">
            <a:xfrm>
              <a:off x="2381" y="663"/>
              <a:ext cx="499" cy="227"/>
            </a:xfrm>
            <a:prstGeom prst="rect"/>
            <a:solidFill>
              <a:srgbClr val="FFCCFF"/>
            </a:solidFill>
            <a:ln w="9525">
              <a:solidFill>
                <a:schemeClr val="tx1"/>
              </a:solidFill>
              <a:miter lim="800000"/>
            </a:ln>
            <a:effectLst>
              <a:outerShdw algn="ctr" dir="2700000" dist="35921" rotWithShape="0">
                <a:schemeClr val="bg2"/>
              </a:outerShdw>
            </a:effectLst>
          </p:spPr>
          <p:txBody>
            <a:bodyPr anchor="ctr" wrap="none"/>
            <a:p>
              <a:pPr algn="ctr"/>
              <a:r>
                <a:rPr altLang="en-US" b="1" sz="2400" lang="zh-CN">
                  <a:solidFill>
                    <a:srgbClr val="000099"/>
                  </a:solidFill>
                  <a:latin typeface="+mn-lt"/>
                  <a:ea typeface="黑体" panose="02010609060101010101" pitchFamily="2" charset="-122"/>
                </a:rPr>
                <a:t>端口 </a:t>
              </a:r>
              <a:r>
                <a:rPr altLang="zh-CN" b="1" sz="2400" lang="en-US">
                  <a:solidFill>
                    <a:srgbClr val="000099"/>
                  </a:solidFill>
                  <a:latin typeface="+mn-lt"/>
                  <a:ea typeface="黑体" panose="02010609060101010101" pitchFamily="2" charset="-122"/>
                </a:rPr>
                <a:t>2</a:t>
              </a:r>
              <a:endParaRPr altLang="zh-CN" b="1" sz="2400" lang="en-US">
                <a:solidFill>
                  <a:srgbClr val="000099"/>
                </a:solidFill>
                <a:latin typeface="+mn-lt"/>
                <a:ea typeface="黑体" panose="02010609060101010101" pitchFamily="2" charset="-122"/>
              </a:endParaRPr>
            </a:p>
          </p:txBody>
        </p:sp>
        <p:sp>
          <p:nvSpPr>
            <p:cNvPr id="1049196" name="Line 7"/>
            <p:cNvSpPr>
              <a:spLocks noChangeShapeType="1"/>
            </p:cNvSpPr>
            <p:nvPr/>
          </p:nvSpPr>
          <p:spPr bwMode="auto">
            <a:xfrm flipV="1">
              <a:off x="2630" y="1434"/>
              <a:ext cx="0" cy="318"/>
            </a:xfrm>
            <a:prstGeom prst="line"/>
            <a:noFill/>
            <a:ln w="38100">
              <a:solidFill>
                <a:srgbClr val="0000FF"/>
              </a:solidFill>
              <a:round/>
              <a:tailEnd type="triangle" w="med" len="med"/>
            </a:ln>
            <a:effectLst/>
          </p:spPr>
          <p:txBody>
            <a:bodyPr/>
            <a:p>
              <a:endParaRPr altLang="en-US" b="1" sz="2400" lang="zh-CN">
                <a:solidFill>
                  <a:srgbClr val="000099"/>
                </a:solidFill>
                <a:latin typeface="+mn-lt"/>
                <a:ea typeface="黑体" panose="02010609060101010101" pitchFamily="2" charset="-122"/>
              </a:endParaRPr>
            </a:p>
          </p:txBody>
        </p:sp>
        <p:sp>
          <p:nvSpPr>
            <p:cNvPr id="1049197" name="Line 8"/>
            <p:cNvSpPr>
              <a:spLocks noChangeShapeType="1"/>
            </p:cNvSpPr>
            <p:nvPr/>
          </p:nvSpPr>
          <p:spPr bwMode="auto">
            <a:xfrm flipV="1">
              <a:off x="2630" y="890"/>
              <a:ext cx="0" cy="318"/>
            </a:xfrm>
            <a:prstGeom prst="line"/>
            <a:noFill/>
            <a:ln w="38100">
              <a:solidFill>
                <a:srgbClr val="0000FF"/>
              </a:solidFill>
              <a:round/>
              <a:tailEnd type="triangle" w="med" len="lg"/>
            </a:ln>
            <a:effectLst/>
          </p:spPr>
          <p:txBody>
            <a:bodyPr/>
            <a:p>
              <a:endParaRPr altLang="en-US" b="1" sz="2400" lang="zh-CN">
                <a:solidFill>
                  <a:srgbClr val="000099"/>
                </a:solidFill>
                <a:latin typeface="+mn-lt"/>
                <a:ea typeface="黑体" panose="02010609060101010101" pitchFamily="2" charset="-122"/>
              </a:endParaRPr>
            </a:p>
          </p:txBody>
        </p:sp>
        <p:sp>
          <p:nvSpPr>
            <p:cNvPr id="1049198" name="Line 9"/>
            <p:cNvSpPr>
              <a:spLocks noChangeShapeType="1"/>
            </p:cNvSpPr>
            <p:nvPr/>
          </p:nvSpPr>
          <p:spPr bwMode="auto">
            <a:xfrm flipV="1">
              <a:off x="2766" y="890"/>
              <a:ext cx="477" cy="318"/>
            </a:xfrm>
            <a:prstGeom prst="line"/>
            <a:noFill/>
            <a:ln w="38100">
              <a:solidFill>
                <a:srgbClr val="0000FF"/>
              </a:solidFill>
              <a:round/>
              <a:tailEnd type="triangle" w="med" len="lg"/>
            </a:ln>
            <a:effectLst/>
          </p:spPr>
          <p:txBody>
            <a:bodyPr/>
            <a:p>
              <a:endParaRPr altLang="en-US" b="1" sz="2400" lang="zh-CN">
                <a:solidFill>
                  <a:srgbClr val="000099"/>
                </a:solidFill>
                <a:latin typeface="+mn-lt"/>
                <a:ea typeface="黑体" panose="02010609060101010101" pitchFamily="2" charset="-122"/>
              </a:endParaRPr>
            </a:p>
          </p:txBody>
        </p:sp>
        <p:sp>
          <p:nvSpPr>
            <p:cNvPr id="1049199" name="Line 10"/>
            <p:cNvSpPr>
              <a:spLocks noChangeShapeType="1"/>
            </p:cNvSpPr>
            <p:nvPr/>
          </p:nvSpPr>
          <p:spPr bwMode="auto">
            <a:xfrm flipH="1" flipV="1">
              <a:off x="2018" y="890"/>
              <a:ext cx="477" cy="318"/>
            </a:xfrm>
            <a:prstGeom prst="line"/>
            <a:noFill/>
            <a:ln w="38100">
              <a:solidFill>
                <a:srgbClr val="0000FF"/>
              </a:solidFill>
              <a:round/>
              <a:tailEnd type="triangle" w="med" len="lg"/>
            </a:ln>
            <a:effectLst/>
          </p:spPr>
          <p:txBody>
            <a:bodyPr/>
            <a:p>
              <a:endParaRPr altLang="en-US" b="1" sz="2400" lang="zh-CN">
                <a:solidFill>
                  <a:srgbClr val="000099"/>
                </a:solidFill>
                <a:latin typeface="+mn-lt"/>
                <a:ea typeface="黑体" panose="02010609060101010101" pitchFamily="2" charset="-122"/>
              </a:endParaRPr>
            </a:p>
          </p:txBody>
        </p:sp>
        <p:sp>
          <p:nvSpPr>
            <p:cNvPr id="1049200" name="Rectangle 11"/>
            <p:cNvSpPr>
              <a:spLocks noChangeArrowheads="1"/>
            </p:cNvSpPr>
            <p:nvPr/>
          </p:nvSpPr>
          <p:spPr bwMode="auto">
            <a:xfrm>
              <a:off x="3107" y="663"/>
              <a:ext cx="499" cy="227"/>
            </a:xfrm>
            <a:prstGeom prst="rect"/>
            <a:solidFill>
              <a:srgbClr val="00FFFF"/>
            </a:solidFill>
            <a:ln w="9525">
              <a:solidFill>
                <a:schemeClr val="tx1"/>
              </a:solidFill>
              <a:miter lim="800000"/>
            </a:ln>
            <a:effectLst>
              <a:outerShdw algn="ctr" dir="2700000" dist="35921" rotWithShape="0">
                <a:schemeClr val="bg2"/>
              </a:outerShdw>
            </a:effectLst>
          </p:spPr>
          <p:txBody>
            <a:bodyPr anchor="ctr" wrap="none"/>
            <a:p>
              <a:pPr algn="ctr"/>
              <a:r>
                <a:rPr altLang="en-US" b="1" sz="2400" lang="zh-CN">
                  <a:solidFill>
                    <a:srgbClr val="000099"/>
                  </a:solidFill>
                  <a:latin typeface="+mn-lt"/>
                  <a:ea typeface="黑体" panose="02010609060101010101" pitchFamily="2" charset="-122"/>
                </a:rPr>
                <a:t>端口 </a:t>
              </a:r>
              <a:r>
                <a:rPr altLang="zh-CN" b="1" sz="2400" lang="en-US">
                  <a:solidFill>
                    <a:srgbClr val="000099"/>
                  </a:solidFill>
                  <a:latin typeface="+mn-lt"/>
                  <a:ea typeface="黑体" panose="02010609060101010101" pitchFamily="2" charset="-122"/>
                </a:rPr>
                <a:t>3</a:t>
              </a:r>
              <a:endParaRPr altLang="zh-CN" b="1" sz="2400" lang="en-US">
                <a:solidFill>
                  <a:srgbClr val="000099"/>
                </a:solidFill>
                <a:latin typeface="+mn-lt"/>
                <a:ea typeface="黑体" panose="02010609060101010101" pitchFamily="2" charset="-122"/>
              </a:endParaRPr>
            </a:p>
          </p:txBody>
        </p:sp>
        <p:sp>
          <p:nvSpPr>
            <p:cNvPr id="1049201" name="Rectangle 12"/>
            <p:cNvSpPr>
              <a:spLocks noChangeArrowheads="1"/>
            </p:cNvSpPr>
            <p:nvPr/>
          </p:nvSpPr>
          <p:spPr bwMode="auto">
            <a:xfrm>
              <a:off x="1655" y="663"/>
              <a:ext cx="499" cy="227"/>
            </a:xfrm>
            <a:prstGeom prst="rect"/>
            <a:solidFill>
              <a:srgbClr val="CCECFF"/>
            </a:solidFill>
            <a:ln w="9525">
              <a:solidFill>
                <a:schemeClr val="tx1"/>
              </a:solidFill>
              <a:miter lim="800000"/>
            </a:ln>
            <a:effectLst>
              <a:outerShdw algn="ctr" dir="2700000" dist="35921" rotWithShape="0">
                <a:schemeClr val="bg2"/>
              </a:outerShdw>
            </a:effectLst>
          </p:spPr>
          <p:txBody>
            <a:bodyPr anchor="ctr" wrap="none"/>
            <a:p>
              <a:pPr algn="ctr"/>
              <a:r>
                <a:rPr altLang="en-US" b="1" sz="2400" lang="zh-CN">
                  <a:solidFill>
                    <a:srgbClr val="000099"/>
                  </a:solidFill>
                  <a:latin typeface="+mn-lt"/>
                  <a:ea typeface="黑体" panose="02010609060101010101" pitchFamily="2" charset="-122"/>
                </a:rPr>
                <a:t>端口 </a:t>
              </a:r>
              <a:r>
                <a:rPr altLang="zh-CN" b="1" sz="2400" lang="en-US">
                  <a:solidFill>
                    <a:srgbClr val="000099"/>
                  </a:solidFill>
                  <a:latin typeface="+mn-lt"/>
                  <a:ea typeface="黑体" panose="02010609060101010101" pitchFamily="2" charset="-122"/>
                </a:rPr>
                <a:t>1</a:t>
              </a:r>
              <a:endParaRPr altLang="zh-CN" b="1" sz="2400" lang="en-US">
                <a:solidFill>
                  <a:srgbClr val="000099"/>
                </a:solidFill>
                <a:latin typeface="+mn-lt"/>
                <a:ea typeface="黑体" panose="02010609060101010101" pitchFamily="2" charset="-122"/>
              </a:endParaRPr>
            </a:p>
          </p:txBody>
        </p:sp>
        <p:sp>
          <p:nvSpPr>
            <p:cNvPr id="1049202" name="Rectangle 13"/>
            <p:cNvSpPr>
              <a:spLocks noChangeArrowheads="1"/>
            </p:cNvSpPr>
            <p:nvPr/>
          </p:nvSpPr>
          <p:spPr bwMode="auto">
            <a:xfrm>
              <a:off x="2290" y="1207"/>
              <a:ext cx="681" cy="227"/>
            </a:xfrm>
            <a:prstGeom prst="rect"/>
            <a:solidFill>
              <a:srgbClr val="FFFF66"/>
            </a:solidFill>
            <a:ln w="9525">
              <a:solidFill>
                <a:schemeClr val="tx1"/>
              </a:solidFill>
              <a:miter lim="800000"/>
            </a:ln>
            <a:effectLst>
              <a:outerShdw algn="ctr" dir="2700000" dist="35921" rotWithShape="0">
                <a:schemeClr val="bg2"/>
              </a:outerShdw>
            </a:effectLst>
          </p:spPr>
          <p:txBody>
            <a:bodyPr anchor="ctr" wrap="none"/>
            <a:p>
              <a:pPr algn="ctr"/>
              <a:r>
                <a:rPr altLang="zh-CN" b="1" sz="2400" lang="en-US">
                  <a:solidFill>
                    <a:srgbClr val="000099"/>
                  </a:solidFill>
                  <a:latin typeface="+mn-lt"/>
                  <a:ea typeface="黑体" panose="02010609060101010101" pitchFamily="2" charset="-122"/>
                </a:rPr>
                <a:t>UDP </a:t>
              </a:r>
              <a:r>
                <a:rPr altLang="en-US" b="1" sz="2400" lang="zh-CN">
                  <a:solidFill>
                    <a:srgbClr val="000099"/>
                  </a:solidFill>
                  <a:latin typeface="+mn-lt"/>
                  <a:ea typeface="黑体" panose="02010609060101010101" pitchFamily="2" charset="-122"/>
                </a:rPr>
                <a:t>分用</a:t>
              </a:r>
              <a:endParaRPr altLang="en-US" b="1" sz="2400" lang="zh-CN">
                <a:solidFill>
                  <a:srgbClr val="000099"/>
                </a:solidFill>
                <a:latin typeface="+mn-lt"/>
                <a:ea typeface="黑体" panose="02010609060101010101" pitchFamily="2" charset="-122"/>
              </a:endParaRPr>
            </a:p>
          </p:txBody>
        </p:sp>
      </p:grpSp>
      <p:sp>
        <p:nvSpPr>
          <p:cNvPr id="1049203" name="矩形 2"/>
          <p:cNvSpPr/>
          <p:nvPr/>
        </p:nvSpPr>
        <p:spPr>
          <a:xfrm>
            <a:off x="1136576" y="1282835"/>
            <a:ext cx="7848872" cy="1158240"/>
          </a:xfrm>
          <a:prstGeom prst="rect"/>
          <a:solidFill>
            <a:srgbClr val="66FFFF"/>
          </a:solidFill>
          <a:ln>
            <a:solidFill>
              <a:srgbClr val="000066"/>
            </a:solidFill>
          </a:ln>
        </p:spPr>
        <p:txBody>
          <a:bodyPr wrap="square">
            <a:spAutoFit/>
          </a:bodyPr>
          <a:p>
            <a:r>
              <a:rPr altLang="zh-CN" b="1" dirty="0" sz="2400" lang="zh-CN">
                <a:solidFill>
                  <a:srgbClr val="000066"/>
                </a:solidFill>
                <a:latin typeface="+mn-lt"/>
                <a:ea typeface="黑体" panose="02010609060101010101" pitchFamily="2" charset="-122"/>
              </a:rPr>
              <a:t>当运输层</a:t>
            </a:r>
            <a:r>
              <a:rPr altLang="zh-CN" b="1" dirty="0" sz="2400" lang="zh-CN" smtClean="0">
                <a:solidFill>
                  <a:srgbClr val="000066"/>
                </a:solidFill>
                <a:latin typeface="+mn-lt"/>
                <a:ea typeface="黑体" panose="02010609060101010101" pitchFamily="2" charset="-122"/>
              </a:rPr>
              <a:t>从</a:t>
            </a:r>
            <a:r>
              <a:rPr altLang="zh-CN" b="1" dirty="0" sz="2400" lang="en-US" smtClean="0">
                <a:solidFill>
                  <a:srgbClr val="000066"/>
                </a:solidFill>
                <a:latin typeface="+mn-lt"/>
                <a:ea typeface="黑体" panose="02010609060101010101" pitchFamily="2" charset="-122"/>
              </a:rPr>
              <a:t> IP </a:t>
            </a:r>
            <a:r>
              <a:rPr altLang="zh-CN" b="1" dirty="0" sz="2400" lang="zh-CN" smtClean="0">
                <a:solidFill>
                  <a:srgbClr val="000066"/>
                </a:solidFill>
                <a:latin typeface="+mn-lt"/>
                <a:ea typeface="黑体" panose="02010609060101010101" pitchFamily="2" charset="-122"/>
              </a:rPr>
              <a:t>层收到</a:t>
            </a:r>
            <a:r>
              <a:rPr altLang="zh-CN" b="1" dirty="0" sz="2400" lang="en-US" smtClean="0">
                <a:solidFill>
                  <a:srgbClr val="000066"/>
                </a:solidFill>
                <a:latin typeface="+mn-lt"/>
                <a:ea typeface="黑体" panose="02010609060101010101" pitchFamily="2" charset="-122"/>
              </a:rPr>
              <a:t> UDP </a:t>
            </a:r>
            <a:r>
              <a:rPr altLang="zh-CN" b="1" dirty="0" sz="2400" lang="zh-CN" smtClean="0">
                <a:solidFill>
                  <a:srgbClr val="000066"/>
                </a:solidFill>
                <a:latin typeface="+mn-lt"/>
                <a:ea typeface="黑体" panose="02010609060101010101" pitchFamily="2" charset="-122"/>
              </a:rPr>
              <a:t>数据报</a:t>
            </a:r>
            <a:r>
              <a:rPr altLang="zh-CN" b="1" dirty="0" sz="2400" lang="zh-CN">
                <a:solidFill>
                  <a:srgbClr val="000066"/>
                </a:solidFill>
                <a:latin typeface="+mn-lt"/>
                <a:ea typeface="黑体" panose="02010609060101010101" pitchFamily="2" charset="-122"/>
              </a:rPr>
              <a:t>时，就根据首部中的目的端口，</a:t>
            </a:r>
            <a:r>
              <a:rPr altLang="zh-CN" b="1" dirty="0" sz="2400" lang="zh-CN" smtClean="0">
                <a:solidFill>
                  <a:srgbClr val="000066"/>
                </a:solidFill>
                <a:latin typeface="+mn-lt"/>
                <a:ea typeface="黑体" panose="02010609060101010101" pitchFamily="2" charset="-122"/>
              </a:rPr>
              <a:t>把</a:t>
            </a:r>
            <a:r>
              <a:rPr altLang="zh-CN" b="1" dirty="0" sz="2400" lang="en-US" smtClean="0">
                <a:solidFill>
                  <a:srgbClr val="000066"/>
                </a:solidFill>
                <a:latin typeface="+mn-lt"/>
                <a:ea typeface="黑体" panose="02010609060101010101" pitchFamily="2" charset="-122"/>
              </a:rPr>
              <a:t> UDP </a:t>
            </a:r>
            <a:r>
              <a:rPr altLang="zh-CN" b="1" dirty="0" sz="2400" lang="zh-CN" smtClean="0">
                <a:solidFill>
                  <a:srgbClr val="000066"/>
                </a:solidFill>
                <a:latin typeface="+mn-lt"/>
                <a:ea typeface="黑体" panose="02010609060101010101" pitchFamily="2" charset="-122"/>
              </a:rPr>
              <a:t>数据报</a:t>
            </a:r>
            <a:r>
              <a:rPr altLang="zh-CN" b="1" dirty="0" sz="2400" lang="zh-CN">
                <a:solidFill>
                  <a:srgbClr val="000066"/>
                </a:solidFill>
                <a:latin typeface="+mn-lt"/>
                <a:ea typeface="黑体" panose="02010609060101010101" pitchFamily="2" charset="-122"/>
              </a:rPr>
              <a:t>通过相应的端口，上交最后的终点——应用进程。</a:t>
            </a:r>
            <a:endParaRPr altLang="en-US" b="1" dirty="0" sz="2400" lang="zh-CN">
              <a:solidFill>
                <a:srgbClr val="000066"/>
              </a:solidFill>
              <a:latin typeface="+mn-lt"/>
              <a:ea typeface="黑体" panose="02010609060101010101" pitchFamily="2" charset="-122"/>
            </a:endParaRPr>
          </a:p>
        </p:txBody>
      </p:sp>
      <p:sp>
        <p:nvSpPr>
          <p:cNvPr id="1049204" name="矩形 4"/>
          <p:cNvSpPr/>
          <p:nvPr/>
        </p:nvSpPr>
        <p:spPr>
          <a:xfrm>
            <a:off x="6177136" y="3640956"/>
            <a:ext cx="3326934" cy="1869440"/>
          </a:xfrm>
          <a:prstGeom prst="rect"/>
          <a:solidFill>
            <a:srgbClr val="000099"/>
          </a:solidFill>
        </p:spPr>
        <p:txBody>
          <a:bodyPr wrap="square">
            <a:spAutoFit/>
          </a:bodyPr>
          <a:p>
            <a:r>
              <a:rPr altLang="zh-CN" b="1" dirty="0" sz="2400" lang="zh-CN">
                <a:solidFill>
                  <a:schemeClr val="bg1"/>
                </a:solidFill>
                <a:latin typeface="+mn-lt"/>
                <a:ea typeface="黑体" panose="02010609060101010101" pitchFamily="2" charset="-122"/>
              </a:rPr>
              <a:t>请注意</a:t>
            </a:r>
            <a:r>
              <a:rPr altLang="zh-CN" b="1" dirty="0" sz="2400" lang="zh-CN" smtClean="0">
                <a:solidFill>
                  <a:schemeClr val="bg1"/>
                </a:solidFill>
                <a:latin typeface="+mn-lt"/>
                <a:ea typeface="黑体" panose="02010609060101010101" pitchFamily="2" charset="-122"/>
              </a:rPr>
              <a:t>，虽然在</a:t>
            </a:r>
            <a:r>
              <a:rPr altLang="zh-CN" b="1" dirty="0" sz="2400" lang="en-US" smtClean="0">
                <a:solidFill>
                  <a:schemeClr val="bg1"/>
                </a:solidFill>
                <a:latin typeface="+mn-lt"/>
                <a:ea typeface="黑体" panose="02010609060101010101" pitchFamily="2" charset="-122"/>
              </a:rPr>
              <a:t> UDP </a:t>
            </a:r>
            <a:r>
              <a:rPr altLang="zh-CN" b="1" dirty="0" sz="2400" lang="zh-CN" smtClean="0">
                <a:solidFill>
                  <a:schemeClr val="bg1"/>
                </a:solidFill>
                <a:latin typeface="+mn-lt"/>
                <a:ea typeface="黑体" panose="02010609060101010101" pitchFamily="2" charset="-122"/>
              </a:rPr>
              <a:t>之间</a:t>
            </a:r>
            <a:r>
              <a:rPr altLang="zh-CN" b="1" dirty="0" sz="2400" lang="zh-CN">
                <a:solidFill>
                  <a:schemeClr val="bg1"/>
                </a:solidFill>
                <a:latin typeface="+mn-lt"/>
                <a:ea typeface="黑体" panose="02010609060101010101" pitchFamily="2" charset="-122"/>
              </a:rPr>
              <a:t>的通信要用到其端口号，但</a:t>
            </a:r>
            <a:r>
              <a:rPr altLang="zh-CN" b="1" dirty="0" sz="2400" lang="zh-CN" smtClean="0">
                <a:solidFill>
                  <a:schemeClr val="bg1"/>
                </a:solidFill>
                <a:latin typeface="+mn-lt"/>
                <a:ea typeface="黑体" panose="02010609060101010101" pitchFamily="2" charset="-122"/>
              </a:rPr>
              <a:t>由于</a:t>
            </a:r>
            <a:r>
              <a:rPr altLang="zh-CN" b="1" dirty="0" sz="2400" lang="en-US" smtClean="0">
                <a:solidFill>
                  <a:schemeClr val="bg1"/>
                </a:solidFill>
                <a:latin typeface="+mn-lt"/>
                <a:ea typeface="黑体" panose="02010609060101010101" pitchFamily="2" charset="-122"/>
              </a:rPr>
              <a:t> UDP </a:t>
            </a:r>
            <a:r>
              <a:rPr altLang="zh-CN" b="1" dirty="0" sz="2400" lang="zh-CN" smtClean="0">
                <a:solidFill>
                  <a:schemeClr val="bg1"/>
                </a:solidFill>
                <a:latin typeface="+mn-lt"/>
                <a:ea typeface="黑体" panose="02010609060101010101" pitchFamily="2" charset="-122"/>
              </a:rPr>
              <a:t>的</a:t>
            </a:r>
            <a:r>
              <a:rPr altLang="zh-CN" b="1" dirty="0" sz="2400" lang="zh-CN">
                <a:solidFill>
                  <a:schemeClr val="bg1"/>
                </a:solidFill>
                <a:latin typeface="+mn-lt"/>
                <a:ea typeface="黑体" panose="02010609060101010101" pitchFamily="2" charset="-122"/>
              </a:rPr>
              <a:t>通信是无连接的，因此</a:t>
            </a:r>
            <a:r>
              <a:rPr altLang="zh-CN" b="1" dirty="0" sz="2400" lang="zh-CN">
                <a:solidFill>
                  <a:srgbClr val="FFC000"/>
                </a:solidFill>
                <a:latin typeface="+mn-lt"/>
                <a:ea typeface="黑体" panose="02010609060101010101" pitchFamily="2" charset="-122"/>
              </a:rPr>
              <a:t>不需要使用套接</a:t>
            </a:r>
            <a:r>
              <a:rPr altLang="zh-CN" b="1" dirty="0" sz="2400" lang="zh-CN" smtClean="0">
                <a:solidFill>
                  <a:srgbClr val="FFC000"/>
                </a:solidFill>
                <a:latin typeface="+mn-lt"/>
                <a:ea typeface="黑体" panose="02010609060101010101" pitchFamily="2" charset="-122"/>
              </a:rPr>
              <a:t>字</a:t>
            </a:r>
            <a:r>
              <a:rPr altLang="en-US" b="1" dirty="0" sz="2400" lang="zh-CN" smtClean="0">
                <a:solidFill>
                  <a:srgbClr val="FFC000"/>
                </a:solidFill>
                <a:latin typeface="+mn-lt"/>
                <a:ea typeface="黑体" panose="02010609060101010101" pitchFamily="2" charset="-122"/>
              </a:rPr>
              <a:t>。</a:t>
            </a:r>
            <a:endParaRPr altLang="en-US" b="1" dirty="0" sz="2400" lang="zh-CN">
              <a:solidFill>
                <a:srgbClr val="FFC000"/>
              </a:solidFill>
              <a:latin typeface="+mn-lt"/>
              <a:ea typeface="黑体" panose="0201060906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9208" name="Text Box 60"/>
          <p:cNvSpPr txBox="1">
            <a:spLocks noChangeArrowheads="1"/>
          </p:cNvSpPr>
          <p:nvPr/>
        </p:nvSpPr>
        <p:spPr bwMode="auto">
          <a:xfrm>
            <a:off x="662120" y="333375"/>
            <a:ext cx="8179312" cy="1348740"/>
          </a:xfrm>
          <a:prstGeom prst="rect"/>
          <a:solidFill>
            <a:srgbClr val="66FFFF"/>
          </a:solidFill>
          <a:ln>
            <a:solidFill>
              <a:srgbClr val="000066"/>
            </a:solidFill>
          </a:ln>
        </p:spPr>
        <p:txBody>
          <a:bodyPr wrap="square">
            <a:spAutoFit/>
          </a:bodyPr>
          <a:lstStyle>
            <a:defPPr>
              <a:defRPr lang="en-US"/>
            </a:defPPr>
            <a:lvl1pPr>
              <a:defRPr b="1" sz="2400">
                <a:solidFill>
                  <a:srgbClr val="000066"/>
                </a:solidFill>
                <a:latin typeface="+mn-lt"/>
                <a:ea typeface="黑体" panose="02010609060101010101" pitchFamily="2" charset="-122"/>
              </a:defRPr>
            </a:lvl1pPr>
          </a:lstStyle>
          <a:p>
            <a:r>
              <a:rPr altLang="en-US" dirty="0" sz="2800" lang="zh-CN"/>
              <a:t>用户数据报 </a:t>
            </a:r>
            <a:r>
              <a:rPr altLang="zh-CN" dirty="0" sz="2800" lang="en-US"/>
              <a:t>UDP </a:t>
            </a:r>
            <a:r>
              <a:rPr altLang="en-US" dirty="0" sz="2800" lang="zh-CN"/>
              <a:t>有两个字段：数据字段和首部字段。首部字段有 </a:t>
            </a:r>
            <a:r>
              <a:rPr altLang="zh-CN" dirty="0" sz="2800" lang="en-US"/>
              <a:t>8 </a:t>
            </a:r>
            <a:r>
              <a:rPr altLang="en-US" dirty="0" sz="2800" lang="zh-CN"/>
              <a:t>个字节，由 </a:t>
            </a:r>
            <a:r>
              <a:rPr altLang="zh-CN" dirty="0" sz="2800" lang="en-US"/>
              <a:t>4 </a:t>
            </a:r>
            <a:r>
              <a:rPr altLang="en-US" dirty="0" sz="2800" lang="zh-CN"/>
              <a:t>个字段组成，每个字段</a:t>
            </a:r>
            <a:r>
              <a:rPr altLang="en-US" dirty="0" sz="2800" lang="zh-CN" smtClean="0"/>
              <a:t>都是 </a:t>
            </a:r>
            <a:r>
              <a:rPr altLang="zh-CN" dirty="0" sz="2800" lang="en-US" smtClean="0"/>
              <a:t>2 </a:t>
            </a:r>
            <a:r>
              <a:rPr altLang="en-US" dirty="0" sz="2800" lang="zh-CN" smtClean="0"/>
              <a:t>个</a:t>
            </a:r>
            <a:r>
              <a:rPr altLang="en-US" dirty="0" sz="2800" lang="zh-CN"/>
              <a:t>字节。 </a:t>
            </a:r>
            <a:endParaRPr altLang="en-US" dirty="0" sz="2800" lang="zh-CN"/>
          </a:p>
        </p:txBody>
      </p:sp>
      <p:sp>
        <p:nvSpPr>
          <p:cNvPr id="1049209" name="Rectangle 2"/>
          <p:cNvSpPr>
            <a:spLocks noChangeArrowheads="1"/>
          </p:cNvSpPr>
          <p:nvPr/>
        </p:nvSpPr>
        <p:spPr bwMode="auto">
          <a:xfrm>
            <a:off x="2535940" y="5155429"/>
            <a:ext cx="1169458" cy="457200"/>
          </a:xfrm>
          <a:prstGeom prst="rect"/>
          <a:solidFill>
            <a:srgbClr val="FF9900"/>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10" name="Freeform 3"/>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11" name="Rectangle 4"/>
          <p:cNvSpPr>
            <a:spLocks noChangeArrowheads="1"/>
          </p:cNvSpPr>
          <p:nvPr/>
        </p:nvSpPr>
        <p:spPr bwMode="auto">
          <a:xfrm>
            <a:off x="3703678" y="4291011"/>
            <a:ext cx="1171179" cy="457200"/>
          </a:xfrm>
          <a:prstGeom prst="rect"/>
          <a:solidFill>
            <a:srgbClr val="CCECFF"/>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12"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13" name="Freeform 7"/>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14" name="Rectangle 8"/>
          <p:cNvSpPr>
            <a:spLocks noChangeArrowheads="1"/>
          </p:cNvSpPr>
          <p:nvPr/>
        </p:nvSpPr>
        <p:spPr bwMode="auto">
          <a:xfrm>
            <a:off x="3165384" y="3483781"/>
            <a:ext cx="5020071" cy="457200"/>
          </a:xfrm>
          <a:prstGeom prst="rect"/>
          <a:solidFill>
            <a:srgbClr val="CCECFF"/>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15" name="Rectangle 9"/>
          <p:cNvSpPr>
            <a:spLocks noChangeArrowheads="1"/>
          </p:cNvSpPr>
          <p:nvPr/>
        </p:nvSpPr>
        <p:spPr bwMode="auto">
          <a:xfrm>
            <a:off x="3705398" y="5158604"/>
            <a:ext cx="5928121" cy="457200"/>
          </a:xfrm>
          <a:prstGeom prst="rect"/>
          <a:solidFill>
            <a:srgbClr val="99FF66"/>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16" name="Line 10"/>
          <p:cNvSpPr>
            <a:spLocks noChangeShapeType="1"/>
          </p:cNvSpPr>
          <p:nvPr/>
        </p:nvSpPr>
        <p:spPr bwMode="auto">
          <a:xfrm>
            <a:off x="4420832" y="3483781"/>
            <a:ext cx="1719"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17" name="Rectangle 11"/>
          <p:cNvSpPr>
            <a:spLocks noChangeArrowheads="1"/>
          </p:cNvSpPr>
          <p:nvPr/>
        </p:nvSpPr>
        <p:spPr bwMode="auto">
          <a:xfrm>
            <a:off x="1048320" y="2465659"/>
            <a:ext cx="7242043" cy="457200"/>
          </a:xfrm>
          <a:prstGeom prst="rect"/>
          <a:solidFill>
            <a:srgbClr val="FFFF99"/>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18" name="Line 12"/>
          <p:cNvSpPr>
            <a:spLocks noChangeShapeType="1"/>
          </p:cNvSpPr>
          <p:nvPr/>
        </p:nvSpPr>
        <p:spPr bwMode="auto">
          <a:xfrm>
            <a:off x="3459468" y="2465659"/>
            <a:ext cx="344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19" name="Line 13"/>
          <p:cNvSpPr>
            <a:spLocks noChangeShapeType="1"/>
          </p:cNvSpPr>
          <p:nvPr/>
        </p:nvSpPr>
        <p:spPr bwMode="auto">
          <a:xfrm>
            <a:off x="5674559" y="3483781"/>
            <a:ext cx="344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20" name="Line 14"/>
          <p:cNvSpPr>
            <a:spLocks noChangeShapeType="1"/>
          </p:cNvSpPr>
          <p:nvPr/>
        </p:nvSpPr>
        <p:spPr bwMode="auto">
          <a:xfrm>
            <a:off x="6930007" y="3483781"/>
            <a:ext cx="172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21" name="Freeform 15"/>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22" name="Text Box 16"/>
          <p:cNvSpPr txBox="1">
            <a:spLocks noChangeArrowheads="1"/>
          </p:cNvSpPr>
          <p:nvPr/>
        </p:nvSpPr>
        <p:spPr bwMode="auto">
          <a:xfrm>
            <a:off x="1939172" y="3480607"/>
            <a:ext cx="954107" cy="400110"/>
          </a:xfrm>
          <a:prstGeom prst="rect"/>
          <a:noFill/>
          <a:ln>
            <a:noFill/>
          </a:ln>
          <a:effectLst/>
        </p:spPr>
        <p:txBody>
          <a:bodyPr wrap="none">
            <a:spAutoFit/>
          </a:bodyPr>
          <a:p>
            <a:r>
              <a:rPr altLang="en-US" b="1" dirty="0" sz="2000" kumimoji="1" lang="zh-CN">
                <a:solidFill>
                  <a:srgbClr val="000099"/>
                </a:solidFill>
                <a:latin typeface="+mn-lt"/>
                <a:ea typeface="黑体" panose="02010609060101010101" pitchFamily="2" charset="-122"/>
              </a:rPr>
              <a:t>伪首部</a:t>
            </a:r>
            <a:endParaRPr altLang="en-US" b="1" dirty="0" sz="2000" kumimoji="1" lang="zh-CN">
              <a:solidFill>
                <a:srgbClr val="000099"/>
              </a:solidFill>
              <a:latin typeface="+mn-lt"/>
              <a:ea typeface="黑体" panose="02010609060101010101" pitchFamily="2" charset="-122"/>
            </a:endParaRPr>
          </a:p>
        </p:txBody>
      </p:sp>
      <p:sp>
        <p:nvSpPr>
          <p:cNvPr id="1049223" name="Text Box 17"/>
          <p:cNvSpPr txBox="1">
            <a:spLocks noChangeArrowheads="1"/>
          </p:cNvSpPr>
          <p:nvPr/>
        </p:nvSpPr>
        <p:spPr bwMode="auto">
          <a:xfrm>
            <a:off x="3177422" y="3480607"/>
            <a:ext cx="95410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源端口</a:t>
            </a:r>
            <a:endParaRPr altLang="en-US" b="1" sz="2000" kumimoji="1" lang="zh-CN">
              <a:solidFill>
                <a:srgbClr val="000099"/>
              </a:solidFill>
              <a:latin typeface="+mn-lt"/>
              <a:ea typeface="黑体" panose="02010609060101010101" pitchFamily="2" charset="-122"/>
            </a:endParaRPr>
          </a:p>
        </p:txBody>
      </p:sp>
      <p:sp>
        <p:nvSpPr>
          <p:cNvPr id="1049224" name="Text Box 18"/>
          <p:cNvSpPr txBox="1">
            <a:spLocks noChangeArrowheads="1"/>
          </p:cNvSpPr>
          <p:nvPr/>
        </p:nvSpPr>
        <p:spPr bwMode="auto">
          <a:xfrm>
            <a:off x="4357198" y="3480607"/>
            <a:ext cx="1210588"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目的端口</a:t>
            </a:r>
            <a:endParaRPr altLang="en-US" b="1" sz="2000" kumimoji="1" lang="zh-CN">
              <a:solidFill>
                <a:srgbClr val="000099"/>
              </a:solidFill>
              <a:latin typeface="+mn-lt"/>
              <a:ea typeface="黑体" panose="02010609060101010101" pitchFamily="2" charset="-122"/>
            </a:endParaRPr>
          </a:p>
        </p:txBody>
      </p:sp>
      <p:sp>
        <p:nvSpPr>
          <p:cNvPr id="1049225" name="Text Box 19"/>
          <p:cNvSpPr txBox="1">
            <a:spLocks noChangeArrowheads="1"/>
          </p:cNvSpPr>
          <p:nvPr/>
        </p:nvSpPr>
        <p:spPr bwMode="auto">
          <a:xfrm>
            <a:off x="5803544" y="3479020"/>
            <a:ext cx="944879"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长  度</a:t>
            </a:r>
            <a:endParaRPr altLang="en-US" b="1" sz="2000" kumimoji="1" lang="zh-CN">
              <a:solidFill>
                <a:srgbClr val="000099"/>
              </a:solidFill>
              <a:latin typeface="+mn-lt"/>
              <a:ea typeface="黑体" panose="02010609060101010101" pitchFamily="2" charset="-122"/>
            </a:endParaRPr>
          </a:p>
        </p:txBody>
      </p:sp>
      <p:sp>
        <p:nvSpPr>
          <p:cNvPr id="1049226" name="Text Box 20"/>
          <p:cNvSpPr txBox="1">
            <a:spLocks noChangeArrowheads="1"/>
          </p:cNvSpPr>
          <p:nvPr/>
        </p:nvSpPr>
        <p:spPr bwMode="auto">
          <a:xfrm>
            <a:off x="7043513" y="3480607"/>
            <a:ext cx="95410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检验和</a:t>
            </a:r>
            <a:endParaRPr altLang="en-US" b="1" sz="2000" kumimoji="1" lang="zh-CN">
              <a:solidFill>
                <a:srgbClr val="000099"/>
              </a:solidFill>
              <a:latin typeface="+mn-lt"/>
              <a:ea typeface="黑体" panose="02010609060101010101" pitchFamily="2" charset="-122"/>
            </a:endParaRPr>
          </a:p>
        </p:txBody>
      </p:sp>
      <p:sp>
        <p:nvSpPr>
          <p:cNvPr id="1049227" name="Text Box 21"/>
          <p:cNvSpPr txBox="1">
            <a:spLocks noChangeArrowheads="1"/>
          </p:cNvSpPr>
          <p:nvPr/>
        </p:nvSpPr>
        <p:spPr bwMode="auto">
          <a:xfrm>
            <a:off x="5960044" y="5199880"/>
            <a:ext cx="1833879"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数         据</a:t>
            </a:r>
            <a:endParaRPr altLang="en-US" b="1" sz="2000" kumimoji="1" lang="zh-CN">
              <a:solidFill>
                <a:srgbClr val="000099"/>
              </a:solidFill>
              <a:latin typeface="+mn-lt"/>
              <a:ea typeface="黑体" panose="02010609060101010101" pitchFamily="2" charset="-122"/>
            </a:endParaRPr>
          </a:p>
        </p:txBody>
      </p:sp>
      <p:sp>
        <p:nvSpPr>
          <p:cNvPr id="1049228" name="Text Box 22"/>
          <p:cNvSpPr txBox="1">
            <a:spLocks noChangeArrowheads="1"/>
          </p:cNvSpPr>
          <p:nvPr/>
        </p:nvSpPr>
        <p:spPr bwMode="auto">
          <a:xfrm>
            <a:off x="2649446" y="5199880"/>
            <a:ext cx="944879"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首  部</a:t>
            </a:r>
            <a:endParaRPr altLang="en-US" b="1" sz="2000" kumimoji="1" lang="zh-CN">
              <a:solidFill>
                <a:srgbClr val="000099"/>
              </a:solidFill>
              <a:latin typeface="+mn-lt"/>
              <a:ea typeface="黑体" panose="02010609060101010101" pitchFamily="2" charset="-122"/>
            </a:endParaRPr>
          </a:p>
        </p:txBody>
      </p:sp>
      <p:sp>
        <p:nvSpPr>
          <p:cNvPr id="1049229" name="Line 23"/>
          <p:cNvSpPr>
            <a:spLocks noChangeShapeType="1"/>
          </p:cNvSpPr>
          <p:nvPr/>
        </p:nvSpPr>
        <p:spPr bwMode="auto">
          <a:xfrm>
            <a:off x="5877495" y="2465659"/>
            <a:ext cx="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30" name="Line 24"/>
          <p:cNvSpPr>
            <a:spLocks noChangeShapeType="1"/>
          </p:cNvSpPr>
          <p:nvPr/>
        </p:nvSpPr>
        <p:spPr bwMode="auto">
          <a:xfrm>
            <a:off x="6455345" y="2465659"/>
            <a:ext cx="172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31" name="Line 25"/>
          <p:cNvSpPr>
            <a:spLocks noChangeShapeType="1"/>
          </p:cNvSpPr>
          <p:nvPr/>
        </p:nvSpPr>
        <p:spPr bwMode="auto">
          <a:xfrm>
            <a:off x="7033194" y="2465659"/>
            <a:ext cx="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32" name="Text Box 26"/>
          <p:cNvSpPr txBox="1">
            <a:spLocks noChangeArrowheads="1"/>
          </p:cNvSpPr>
          <p:nvPr/>
        </p:nvSpPr>
        <p:spPr bwMode="auto">
          <a:xfrm>
            <a:off x="6986761" y="2462485"/>
            <a:ext cx="1046480" cy="39624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UDP</a:t>
            </a:r>
            <a:r>
              <a:rPr altLang="en-US" b="1" sz="2000" kumimoji="1" lang="zh-CN">
                <a:solidFill>
                  <a:srgbClr val="000099"/>
                </a:solidFill>
                <a:latin typeface="+mn-lt"/>
                <a:ea typeface="黑体" panose="02010609060101010101" pitchFamily="2" charset="-122"/>
              </a:rPr>
              <a:t>长度</a:t>
            </a:r>
            <a:endParaRPr altLang="en-US" b="1" sz="2000" kumimoji="1" lang="zh-CN">
              <a:solidFill>
                <a:srgbClr val="000099"/>
              </a:solidFill>
              <a:latin typeface="+mn-lt"/>
              <a:ea typeface="黑体" panose="02010609060101010101" pitchFamily="2" charset="-122"/>
            </a:endParaRPr>
          </a:p>
        </p:txBody>
      </p:sp>
      <p:sp>
        <p:nvSpPr>
          <p:cNvPr id="1049233" name="Text Box 27"/>
          <p:cNvSpPr txBox="1">
            <a:spLocks noChangeArrowheads="1"/>
          </p:cNvSpPr>
          <p:nvPr/>
        </p:nvSpPr>
        <p:spPr bwMode="auto">
          <a:xfrm>
            <a:off x="1467949" y="2462485"/>
            <a:ext cx="1363979" cy="396240"/>
          </a:xfrm>
          <a:prstGeom prst="rect"/>
          <a:noFill/>
          <a:ln>
            <a:noFill/>
          </a:ln>
          <a:effectLst/>
        </p:spPr>
        <p:txBody>
          <a:bodyPr wrap="none">
            <a:spAutoFit/>
          </a:bodyPr>
          <a:p>
            <a:r>
              <a:rPr altLang="en-US" b="1" dirty="0" sz="2000" kumimoji="1" lang="zh-CN">
                <a:solidFill>
                  <a:srgbClr val="000099"/>
                </a:solidFill>
                <a:latin typeface="+mn-lt"/>
                <a:ea typeface="黑体" panose="02010609060101010101" pitchFamily="2" charset="-122"/>
              </a:rPr>
              <a:t>源 </a:t>
            </a:r>
            <a:r>
              <a:rPr altLang="zh-CN" b="1" dirty="0" sz="2000" kumimoji="1" lang="en-US">
                <a:solidFill>
                  <a:srgbClr val="000099"/>
                </a:solidFill>
                <a:latin typeface="+mn-lt"/>
                <a:ea typeface="黑体" panose="02010609060101010101" pitchFamily="2" charset="-122"/>
              </a:rPr>
              <a:t>IP </a:t>
            </a:r>
            <a:r>
              <a:rPr altLang="en-US" b="1" dirty="0" sz="2000" kumimoji="1" lang="zh-CN">
                <a:solidFill>
                  <a:srgbClr val="000099"/>
                </a:solidFill>
                <a:latin typeface="+mn-lt"/>
                <a:ea typeface="黑体" panose="02010609060101010101" pitchFamily="2" charset="-122"/>
              </a:rPr>
              <a:t>地址</a:t>
            </a:r>
            <a:endParaRPr altLang="en-US" b="1" dirty="0" sz="2000" kumimoji="1" lang="zh-CN">
              <a:solidFill>
                <a:srgbClr val="000099"/>
              </a:solidFill>
              <a:latin typeface="+mn-lt"/>
              <a:ea typeface="黑体" panose="02010609060101010101" pitchFamily="2" charset="-122"/>
            </a:endParaRPr>
          </a:p>
        </p:txBody>
      </p:sp>
      <p:sp>
        <p:nvSpPr>
          <p:cNvPr id="1049234" name="Text Box 28"/>
          <p:cNvSpPr txBox="1">
            <a:spLocks noChangeArrowheads="1"/>
          </p:cNvSpPr>
          <p:nvPr/>
        </p:nvSpPr>
        <p:spPr bwMode="auto">
          <a:xfrm>
            <a:off x="3784509" y="2462485"/>
            <a:ext cx="1595501"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目的 </a:t>
            </a:r>
            <a:r>
              <a:rPr altLang="zh-CN" b="1" sz="2000" kumimoji="1" lang="en-US">
                <a:solidFill>
                  <a:srgbClr val="000099"/>
                </a:solidFill>
                <a:latin typeface="+mn-lt"/>
                <a:ea typeface="黑体" panose="02010609060101010101" pitchFamily="2" charset="-122"/>
              </a:rPr>
              <a:t>IP </a:t>
            </a:r>
            <a:r>
              <a:rPr altLang="en-US" b="1" sz="2000" kumimoji="1" lang="zh-CN">
                <a:solidFill>
                  <a:srgbClr val="000099"/>
                </a:solidFill>
                <a:latin typeface="+mn-lt"/>
                <a:ea typeface="黑体" panose="02010609060101010101" pitchFamily="2" charset="-122"/>
              </a:rPr>
              <a:t>地址</a:t>
            </a:r>
            <a:endParaRPr altLang="en-US" b="1" sz="2000" kumimoji="1" lang="zh-CN">
              <a:solidFill>
                <a:srgbClr val="000099"/>
              </a:solidFill>
              <a:latin typeface="+mn-lt"/>
              <a:ea typeface="黑体" panose="02010609060101010101" pitchFamily="2" charset="-122"/>
            </a:endParaRPr>
          </a:p>
        </p:txBody>
      </p:sp>
      <p:sp>
        <p:nvSpPr>
          <p:cNvPr id="1049235" name="Text Box 29"/>
          <p:cNvSpPr txBox="1">
            <a:spLocks noChangeArrowheads="1"/>
          </p:cNvSpPr>
          <p:nvPr/>
        </p:nvSpPr>
        <p:spPr bwMode="auto">
          <a:xfrm>
            <a:off x="5987561" y="2462485"/>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0</a:t>
            </a:r>
            <a:endParaRPr altLang="zh-CN" b="1" sz="2000" kumimoji="1" lang="en-US">
              <a:solidFill>
                <a:srgbClr val="000099"/>
              </a:solidFill>
              <a:latin typeface="+mn-lt"/>
              <a:ea typeface="黑体" panose="02010609060101010101" pitchFamily="2" charset="-122"/>
            </a:endParaRPr>
          </a:p>
        </p:txBody>
      </p:sp>
      <p:sp>
        <p:nvSpPr>
          <p:cNvPr id="1049236" name="Text Box 30"/>
          <p:cNvSpPr txBox="1">
            <a:spLocks noChangeArrowheads="1"/>
          </p:cNvSpPr>
          <p:nvPr/>
        </p:nvSpPr>
        <p:spPr bwMode="auto">
          <a:xfrm>
            <a:off x="6457065" y="2462485"/>
            <a:ext cx="436881" cy="39624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17</a:t>
            </a:r>
            <a:endParaRPr altLang="zh-CN" b="1" sz="2000" kumimoji="1" lang="en-US">
              <a:solidFill>
                <a:srgbClr val="000099"/>
              </a:solidFill>
              <a:latin typeface="+mn-lt"/>
              <a:ea typeface="黑体" panose="02010609060101010101" pitchFamily="2" charset="-122"/>
            </a:endParaRPr>
          </a:p>
        </p:txBody>
      </p:sp>
      <p:sp>
        <p:nvSpPr>
          <p:cNvPr id="1049237" name="Line 31"/>
          <p:cNvSpPr>
            <a:spLocks noChangeShapeType="1"/>
          </p:cNvSpPr>
          <p:nvPr/>
        </p:nvSpPr>
        <p:spPr bwMode="auto">
          <a:xfrm>
            <a:off x="2489505" y="5844404"/>
            <a:ext cx="7144015" cy="0"/>
          </a:xfrm>
          <a:prstGeom prst="line"/>
          <a:noFill/>
          <a:ln w="9525">
            <a:solidFill>
              <a:srgbClr val="3333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38" name="Rectangle 32"/>
          <p:cNvSpPr>
            <a:spLocks noChangeArrowheads="1"/>
          </p:cNvSpPr>
          <p:nvPr/>
        </p:nvSpPr>
        <p:spPr bwMode="auto">
          <a:xfrm>
            <a:off x="5289326" y="5690416"/>
            <a:ext cx="1270927" cy="292100"/>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39" name="Text Box 33"/>
          <p:cNvSpPr txBox="1">
            <a:spLocks noChangeArrowheads="1"/>
          </p:cNvSpPr>
          <p:nvPr/>
        </p:nvSpPr>
        <p:spPr bwMode="auto">
          <a:xfrm>
            <a:off x="5239453" y="5811118"/>
            <a:ext cx="1236981" cy="396241"/>
          </a:xfrm>
          <a:prstGeom prst="rect"/>
          <a:noFill/>
          <a:ln>
            <a:noFill/>
          </a:ln>
          <a:effectLst/>
        </p:spPr>
        <p:txBody>
          <a:bodyPr wrap="none">
            <a:spAutoFit/>
          </a:bodyPr>
          <a:p>
            <a:r>
              <a:rPr altLang="zh-CN" b="1" dirty="0" sz="2000" kumimoji="1" lang="en-US">
                <a:solidFill>
                  <a:srgbClr val="000099"/>
                </a:solidFill>
                <a:latin typeface="+mn-lt"/>
                <a:ea typeface="黑体" panose="02010609060101010101" pitchFamily="2" charset="-122"/>
              </a:rPr>
              <a:t>IP </a:t>
            </a:r>
            <a:r>
              <a:rPr altLang="en-US" b="1" dirty="0" sz="2000" kumimoji="1" lang="zh-CN">
                <a:solidFill>
                  <a:srgbClr val="000099"/>
                </a:solidFill>
                <a:latin typeface="+mn-lt"/>
                <a:ea typeface="黑体" panose="02010609060101010101" pitchFamily="2" charset="-122"/>
              </a:rPr>
              <a:t>数据报</a:t>
            </a:r>
            <a:endParaRPr altLang="en-US" b="1" dirty="0" sz="2000" kumimoji="1" lang="zh-CN">
              <a:solidFill>
                <a:srgbClr val="000099"/>
              </a:solidFill>
              <a:latin typeface="+mn-lt"/>
              <a:ea typeface="黑体" panose="02010609060101010101" pitchFamily="2" charset="-122"/>
            </a:endParaRPr>
          </a:p>
        </p:txBody>
      </p:sp>
      <p:sp>
        <p:nvSpPr>
          <p:cNvPr id="1049240" name="Text Box 34"/>
          <p:cNvSpPr txBox="1">
            <a:spLocks noChangeArrowheads="1"/>
          </p:cNvSpPr>
          <p:nvPr/>
        </p:nvSpPr>
        <p:spPr bwMode="auto">
          <a:xfrm>
            <a:off x="389640" y="2083073"/>
            <a:ext cx="69762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字节</a:t>
            </a:r>
            <a:endParaRPr altLang="en-US" b="1" sz="2000" kumimoji="1" lang="zh-CN">
              <a:solidFill>
                <a:srgbClr val="000099"/>
              </a:solidFill>
              <a:latin typeface="+mn-lt"/>
              <a:ea typeface="黑体" panose="02010609060101010101" pitchFamily="2" charset="-122"/>
            </a:endParaRPr>
          </a:p>
        </p:txBody>
      </p:sp>
      <p:sp>
        <p:nvSpPr>
          <p:cNvPr id="1049241" name="Text Box 35"/>
          <p:cNvSpPr txBox="1">
            <a:spLocks noChangeArrowheads="1"/>
          </p:cNvSpPr>
          <p:nvPr/>
        </p:nvSpPr>
        <p:spPr bwMode="auto">
          <a:xfrm>
            <a:off x="2062997"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4</a:t>
            </a:r>
            <a:endParaRPr altLang="zh-CN" b="1" sz="2000" kumimoji="1" lang="en-US">
              <a:solidFill>
                <a:srgbClr val="000099"/>
              </a:solidFill>
              <a:latin typeface="+mn-lt"/>
              <a:ea typeface="黑体" panose="02010609060101010101" pitchFamily="2" charset="-122"/>
            </a:endParaRPr>
          </a:p>
        </p:txBody>
      </p:sp>
      <p:sp>
        <p:nvSpPr>
          <p:cNvPr id="1049242" name="Text Box 36"/>
          <p:cNvSpPr txBox="1">
            <a:spLocks noChangeArrowheads="1"/>
          </p:cNvSpPr>
          <p:nvPr/>
        </p:nvSpPr>
        <p:spPr bwMode="auto">
          <a:xfrm>
            <a:off x="4475865"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4</a:t>
            </a:r>
            <a:endParaRPr altLang="zh-CN" b="1" sz="2000" kumimoji="1" lang="en-US">
              <a:solidFill>
                <a:srgbClr val="000099"/>
              </a:solidFill>
              <a:latin typeface="+mn-lt"/>
              <a:ea typeface="黑体" panose="02010609060101010101" pitchFamily="2" charset="-122"/>
            </a:endParaRPr>
          </a:p>
        </p:txBody>
      </p:sp>
      <p:sp>
        <p:nvSpPr>
          <p:cNvPr id="1049243" name="Text Box 37"/>
          <p:cNvSpPr txBox="1">
            <a:spLocks noChangeArrowheads="1"/>
          </p:cNvSpPr>
          <p:nvPr/>
        </p:nvSpPr>
        <p:spPr bwMode="auto">
          <a:xfrm>
            <a:off x="5987561"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sp>
        <p:nvSpPr>
          <p:cNvPr id="1049244" name="Text Box 38"/>
          <p:cNvSpPr txBox="1">
            <a:spLocks noChangeArrowheads="1"/>
          </p:cNvSpPr>
          <p:nvPr/>
        </p:nvSpPr>
        <p:spPr bwMode="auto">
          <a:xfrm>
            <a:off x="6551653"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sp>
        <p:nvSpPr>
          <p:cNvPr id="1049245" name="Text Box 39"/>
          <p:cNvSpPr txBox="1">
            <a:spLocks noChangeArrowheads="1"/>
          </p:cNvSpPr>
          <p:nvPr/>
        </p:nvSpPr>
        <p:spPr bwMode="auto">
          <a:xfrm>
            <a:off x="7404669"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246" name="Text Box 40"/>
          <p:cNvSpPr txBox="1">
            <a:spLocks noChangeArrowheads="1"/>
          </p:cNvSpPr>
          <p:nvPr/>
        </p:nvSpPr>
        <p:spPr bwMode="auto">
          <a:xfrm>
            <a:off x="2198861" y="3105956"/>
            <a:ext cx="436881" cy="396241"/>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12</a:t>
            </a:r>
            <a:endParaRPr altLang="zh-CN" b="1" sz="2000" kumimoji="1" lang="en-US">
              <a:solidFill>
                <a:srgbClr val="000099"/>
              </a:solidFill>
              <a:latin typeface="+mn-lt"/>
              <a:ea typeface="黑体" panose="02010609060101010101" pitchFamily="2" charset="-122"/>
            </a:endParaRPr>
          </a:p>
        </p:txBody>
      </p:sp>
      <p:sp>
        <p:nvSpPr>
          <p:cNvPr id="1049247" name="Text Box 41"/>
          <p:cNvSpPr txBox="1">
            <a:spLocks noChangeArrowheads="1"/>
          </p:cNvSpPr>
          <p:nvPr/>
        </p:nvSpPr>
        <p:spPr bwMode="auto">
          <a:xfrm>
            <a:off x="3574695"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248" name="Text Box 42"/>
          <p:cNvSpPr txBox="1">
            <a:spLocks noChangeArrowheads="1"/>
          </p:cNvSpPr>
          <p:nvPr/>
        </p:nvSpPr>
        <p:spPr bwMode="auto">
          <a:xfrm>
            <a:off x="4902374"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249" name="Text Box 43"/>
          <p:cNvSpPr txBox="1">
            <a:spLocks noChangeArrowheads="1"/>
          </p:cNvSpPr>
          <p:nvPr/>
        </p:nvSpPr>
        <p:spPr bwMode="auto">
          <a:xfrm>
            <a:off x="6061513"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250" name="Text Box 44"/>
          <p:cNvSpPr txBox="1">
            <a:spLocks noChangeArrowheads="1"/>
          </p:cNvSpPr>
          <p:nvPr/>
        </p:nvSpPr>
        <p:spPr bwMode="auto">
          <a:xfrm>
            <a:off x="7380592"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251" name="Text Box 45"/>
          <p:cNvSpPr txBox="1">
            <a:spLocks noChangeArrowheads="1"/>
          </p:cNvSpPr>
          <p:nvPr/>
        </p:nvSpPr>
        <p:spPr bwMode="auto">
          <a:xfrm>
            <a:off x="945132" y="3105956"/>
            <a:ext cx="69762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字节</a:t>
            </a:r>
            <a:endParaRPr altLang="en-US" b="1" sz="2000" kumimoji="1" lang="zh-CN">
              <a:solidFill>
                <a:srgbClr val="000099"/>
              </a:solidFill>
              <a:latin typeface="+mn-lt"/>
              <a:ea typeface="黑体" panose="02010609060101010101" pitchFamily="2" charset="-122"/>
            </a:endParaRPr>
          </a:p>
        </p:txBody>
      </p:sp>
      <p:sp>
        <p:nvSpPr>
          <p:cNvPr id="1049252" name="Text Box 46"/>
          <p:cNvSpPr txBox="1">
            <a:spLocks noChangeArrowheads="1"/>
          </p:cNvSpPr>
          <p:nvPr/>
        </p:nvSpPr>
        <p:spPr bwMode="auto">
          <a:xfrm>
            <a:off x="1064568" y="5594404"/>
            <a:ext cx="1210588" cy="400110"/>
          </a:xfrm>
          <a:prstGeom prst="rect"/>
          <a:noFill/>
          <a:ln>
            <a:noFill/>
          </a:ln>
          <a:effectLst/>
        </p:spPr>
        <p:txBody>
          <a:bodyPr wrap="none">
            <a:spAutoFit/>
          </a:bodyPr>
          <a:p>
            <a:r>
              <a:rPr altLang="en-US" b="1" dirty="0" sz="2000" kumimoji="1" lang="zh-CN">
                <a:solidFill>
                  <a:srgbClr val="000099"/>
                </a:solidFill>
                <a:latin typeface="+mn-lt"/>
                <a:ea typeface="黑体" panose="02010609060101010101" pitchFamily="2" charset="-122"/>
              </a:rPr>
              <a:t>发送在前</a:t>
            </a:r>
            <a:endParaRPr altLang="en-US" b="1" dirty="0" sz="2000" kumimoji="1" lang="zh-CN">
              <a:solidFill>
                <a:srgbClr val="000099"/>
              </a:solidFill>
              <a:latin typeface="+mn-lt"/>
              <a:ea typeface="黑体" panose="02010609060101010101" pitchFamily="2" charset="-122"/>
            </a:endParaRPr>
          </a:p>
        </p:txBody>
      </p:sp>
      <p:sp>
        <p:nvSpPr>
          <p:cNvPr id="1049253" name="Rectangle 48"/>
          <p:cNvSpPr>
            <a:spLocks noChangeArrowheads="1"/>
          </p:cNvSpPr>
          <p:nvPr/>
        </p:nvSpPr>
        <p:spPr bwMode="auto">
          <a:xfrm>
            <a:off x="4874857" y="4291011"/>
            <a:ext cx="4758663" cy="457200"/>
          </a:xfrm>
          <a:prstGeom prst="rect"/>
          <a:solidFill>
            <a:srgbClr val="FFCCFF"/>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54" name="Text Box 49"/>
          <p:cNvSpPr txBox="1">
            <a:spLocks noChangeArrowheads="1"/>
          </p:cNvSpPr>
          <p:nvPr/>
        </p:nvSpPr>
        <p:spPr bwMode="auto">
          <a:xfrm>
            <a:off x="6560252" y="4333874"/>
            <a:ext cx="1833880"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数         据</a:t>
            </a:r>
            <a:endParaRPr altLang="en-US" b="1" sz="2000" kumimoji="1" lang="zh-CN">
              <a:solidFill>
                <a:srgbClr val="000099"/>
              </a:solidFill>
              <a:latin typeface="+mn-lt"/>
              <a:ea typeface="黑体" panose="02010609060101010101" pitchFamily="2" charset="-122"/>
            </a:endParaRPr>
          </a:p>
        </p:txBody>
      </p:sp>
      <p:sp>
        <p:nvSpPr>
          <p:cNvPr id="1049255" name="Text Box 50"/>
          <p:cNvSpPr txBox="1">
            <a:spLocks noChangeArrowheads="1"/>
          </p:cNvSpPr>
          <p:nvPr/>
        </p:nvSpPr>
        <p:spPr bwMode="auto">
          <a:xfrm>
            <a:off x="3856740" y="4333874"/>
            <a:ext cx="944880" cy="396240"/>
          </a:xfrm>
          <a:prstGeom prst="rect"/>
          <a:noFill/>
          <a:ln>
            <a:noFill/>
          </a:ln>
          <a:effectLst/>
        </p:spPr>
        <p:txBody>
          <a:bodyPr wrap="none">
            <a:spAutoFit/>
          </a:bodyPr>
          <a:p>
            <a:r>
              <a:rPr altLang="en-US" b="1" dirty="0" sz="2000" kumimoji="1" lang="zh-CN">
                <a:solidFill>
                  <a:srgbClr val="000099"/>
                </a:solidFill>
                <a:latin typeface="+mn-lt"/>
                <a:ea typeface="黑体" panose="02010609060101010101" pitchFamily="2" charset="-122"/>
              </a:rPr>
              <a:t>首  部</a:t>
            </a:r>
            <a:endParaRPr altLang="en-US" b="1" dirty="0" sz="2000" kumimoji="1" lang="zh-CN">
              <a:solidFill>
                <a:srgbClr val="000099"/>
              </a:solidFill>
              <a:latin typeface="+mn-lt"/>
              <a:ea typeface="黑体" panose="02010609060101010101" pitchFamily="2" charset="-122"/>
            </a:endParaRPr>
          </a:p>
        </p:txBody>
      </p:sp>
      <p:sp>
        <p:nvSpPr>
          <p:cNvPr id="1049256" name="Text Box 52"/>
          <p:cNvSpPr txBox="1">
            <a:spLocks noChangeArrowheads="1"/>
          </p:cNvSpPr>
          <p:nvPr/>
        </p:nvSpPr>
        <p:spPr bwMode="auto">
          <a:xfrm>
            <a:off x="1442152" y="4291012"/>
            <a:ext cx="1935480" cy="39624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UDP </a:t>
            </a:r>
            <a:r>
              <a:rPr altLang="en-US" b="1" sz="2000" kumimoji="1" lang="zh-CN">
                <a:solidFill>
                  <a:srgbClr val="000099"/>
                </a:solidFill>
                <a:latin typeface="+mn-lt"/>
                <a:ea typeface="黑体" panose="02010609060101010101" pitchFamily="2" charset="-122"/>
              </a:rPr>
              <a:t>用户数据报</a:t>
            </a:r>
            <a:endParaRPr altLang="en-US" b="1" sz="2000" kumimoji="1" lang="zh-CN">
              <a:solidFill>
                <a:srgbClr val="000099"/>
              </a:solidFill>
              <a:latin typeface="+mn-lt"/>
              <a:ea typeface="黑体" panose="02010609060101010101" pitchFamily="2" charset="-122"/>
            </a:endParaRPr>
          </a:p>
        </p:txBody>
      </p:sp>
      <p:sp>
        <p:nvSpPr>
          <p:cNvPr id="1049257" name="Rectangle 4"/>
          <p:cNvSpPr>
            <a:spLocks noChangeArrowheads="1"/>
          </p:cNvSpPr>
          <p:nvPr/>
        </p:nvSpPr>
        <p:spPr bwMode="auto">
          <a:xfrm>
            <a:off x="3709939" y="4759107"/>
            <a:ext cx="5915025" cy="396000"/>
          </a:xfrm>
          <a:prstGeom prst="rect"/>
          <a:gradFill flip="none" rotWithShape="1">
            <a:gsLst>
              <a:gs pos="0">
                <a:srgbClr val="99FF66"/>
              </a:gs>
              <a:gs pos="100000">
                <a:srgbClr val="47B26B"/>
              </a:gs>
            </a:gsLst>
            <a:lin ang="16200000" scaled="1"/>
          </a:gradFill>
          <a:ln>
            <a:noFill/>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258" name="Rectangle 59"/>
          <p:cNvSpPr>
            <a:spLocks noChangeArrowheads="1"/>
          </p:cNvSpPr>
          <p:nvPr/>
        </p:nvSpPr>
        <p:spPr bwMode="auto">
          <a:xfrm>
            <a:off x="3169849" y="3443990"/>
            <a:ext cx="5023511" cy="461963"/>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mph" presetID="35" presetSubtype="0" repeatCount="4000">
                                  <p:stCondLst>
                                    <p:cond delay="0"/>
                                  </p:stCondLst>
                                  <p:iterate type="lt">
                                    <p:tmPct val="0"/>
                                  </p:iterate>
                                  <p:childTnLst>
                                    <p:anim calcmode="discrete" valueType="str">
                                      <p:cBhvr>
                                        <p:cTn dur="1000" fill="hold" id="6"/>
                                        <p:tgtEl>
                                          <p:spTgt spid="1049255"/>
                                        </p:tgtEl>
                                        <p:attrNameLst>
                                          <p:attrName>style.visibility</p:attrName>
                                        </p:attrNameLst>
                                      </p:cBhvr>
                                      <p:tavLst>
                                        <p:tav tm="0">
                                          <p:val>
                                            <p:strVal val="hidden"/>
                                          </p:val>
                                        </p:tav>
                                        <p:tav tm="50000">
                                          <p:val>
                                            <p:strVal val="visible"/>
                                          </p:val>
                                        </p:tav>
                                      </p:tavLst>
                                    </p:anim>
                                  </p:childTnLst>
                                </p:cTn>
                              </p:par>
                            </p:childTnLst>
                          </p:cTn>
                        </p:par>
                        <p:par>
                          <p:cTn fill="hold" id="7">
                            <p:stCondLst>
                              <p:cond delay="4000"/>
                            </p:stCondLst>
                            <p:childTnLst>
                              <p:par>
                                <p:cTn fill="hold" grpId="0" id="8" nodeType="afterEffect" presetClass="entr" presetID="1" presetSubtype="0">
                                  <p:stCondLst>
                                    <p:cond delay="0"/>
                                  </p:stCondLst>
                                  <p:childTnLst>
                                    <p:set>
                                      <p:cBhvr>
                                        <p:cTn dur="1" fill="hold" id="9">
                                          <p:stCondLst>
                                            <p:cond delay="0"/>
                                          </p:stCondLst>
                                        </p:cTn>
                                        <p:tgtEl>
                                          <p:spTgt spid="1049258"/>
                                        </p:tgtEl>
                                        <p:attrNameLst>
                                          <p:attrName>style.visibility</p:attrName>
                                        </p:attrNameLst>
                                      </p:cBhvr>
                                      <p:to>
                                        <p:strVal val="visible"/>
                                      </p:to>
                                    </p:set>
                                  </p:childTnLst>
                                </p:cTn>
                              </p:par>
                            </p:childTnLst>
                          </p:cTn>
                        </p:par>
                        <p:par>
                          <p:cTn fill="hold" id="10">
                            <p:stCondLst>
                              <p:cond delay="4000"/>
                            </p:stCondLst>
                            <p:childTnLst>
                              <p:par>
                                <p:cTn fill="hold" grpId="1" id="11" nodeType="afterEffect" presetClass="emph" presetID="35" presetSubtype="0" repeatCount="3000">
                                  <p:stCondLst>
                                    <p:cond delay="500"/>
                                  </p:stCondLst>
                                  <p:childTnLst>
                                    <p:anim calcmode="discrete" valueType="str">
                                      <p:cBhvr>
                                        <p:cTn dur="1000" fill="hold" id="12"/>
                                        <p:tgtEl>
                                          <p:spTgt spid="10492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5" grpId="0"/>
      <p:bldP spid="1049258" grpId="0" animBg="1"/>
      <p:bldP spid="1049258"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9262" name="Text Box 53"/>
          <p:cNvSpPr txBox="1">
            <a:spLocks noChangeArrowheads="1"/>
          </p:cNvSpPr>
          <p:nvPr/>
        </p:nvSpPr>
        <p:spPr bwMode="auto">
          <a:xfrm>
            <a:off x="632520" y="332656"/>
            <a:ext cx="8352928" cy="954107"/>
          </a:xfrm>
          <a:prstGeom prst="rect"/>
          <a:solidFill>
            <a:srgbClr val="66FFFF"/>
          </a:solidFill>
          <a:ln>
            <a:solidFill>
              <a:srgbClr val="000066"/>
            </a:solidFill>
          </a:ln>
        </p:spPr>
        <p:txBody>
          <a:bodyPr wrap="square">
            <a:spAutoFit/>
          </a:bodyPr>
          <a:lstStyle>
            <a:defPPr>
              <a:defRPr lang="en-US"/>
            </a:defPPr>
            <a:lvl1pPr>
              <a:defRPr b="1" sz="2800">
                <a:solidFill>
                  <a:srgbClr val="000066"/>
                </a:solidFill>
                <a:latin typeface="+mn-lt"/>
                <a:ea typeface="黑体" panose="02010609060101010101" pitchFamily="2" charset="-122"/>
              </a:defRPr>
            </a:lvl1pPr>
          </a:lstStyle>
          <a:p>
            <a:r>
              <a:rPr altLang="en-US" dirty="0" lang="zh-CN"/>
              <a:t>在计算检验和时，临时把“伪首部”和 </a:t>
            </a:r>
            <a:r>
              <a:rPr altLang="zh-CN" dirty="0" lang="en-US"/>
              <a:t>UDP </a:t>
            </a:r>
            <a:r>
              <a:rPr altLang="en-US" dirty="0" lang="zh-CN"/>
              <a:t>用户数据报连接在一起。伪首部仅仅是为了计算检验和。</a:t>
            </a:r>
            <a:endParaRPr altLang="en-US" dirty="0" lang="zh-CN"/>
          </a:p>
        </p:txBody>
      </p:sp>
      <p:sp>
        <p:nvSpPr>
          <p:cNvPr id="1049263" name="Rectangle 2"/>
          <p:cNvSpPr>
            <a:spLocks noChangeArrowheads="1"/>
          </p:cNvSpPr>
          <p:nvPr/>
        </p:nvSpPr>
        <p:spPr bwMode="auto">
          <a:xfrm>
            <a:off x="2535940" y="5155429"/>
            <a:ext cx="1169458" cy="457200"/>
          </a:xfrm>
          <a:prstGeom prst="rect"/>
          <a:solidFill>
            <a:srgbClr val="FF9900"/>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64" name="Freeform 3"/>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65" name="Rectangle 4"/>
          <p:cNvSpPr>
            <a:spLocks noChangeArrowheads="1"/>
          </p:cNvSpPr>
          <p:nvPr/>
        </p:nvSpPr>
        <p:spPr bwMode="auto">
          <a:xfrm>
            <a:off x="3703678" y="4291011"/>
            <a:ext cx="1171179" cy="457200"/>
          </a:xfrm>
          <a:prstGeom prst="rect"/>
          <a:solidFill>
            <a:srgbClr val="CCECFF"/>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66"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67" name="Freeform 7"/>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68" name="Rectangle 8"/>
          <p:cNvSpPr>
            <a:spLocks noChangeArrowheads="1"/>
          </p:cNvSpPr>
          <p:nvPr/>
        </p:nvSpPr>
        <p:spPr bwMode="auto">
          <a:xfrm>
            <a:off x="3165384" y="3483781"/>
            <a:ext cx="5020071" cy="457200"/>
          </a:xfrm>
          <a:prstGeom prst="rect"/>
          <a:solidFill>
            <a:srgbClr val="CCECFF"/>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69" name="Rectangle 9"/>
          <p:cNvSpPr>
            <a:spLocks noChangeArrowheads="1"/>
          </p:cNvSpPr>
          <p:nvPr/>
        </p:nvSpPr>
        <p:spPr bwMode="auto">
          <a:xfrm>
            <a:off x="3705398" y="5158604"/>
            <a:ext cx="5928121" cy="457200"/>
          </a:xfrm>
          <a:prstGeom prst="rect"/>
          <a:solidFill>
            <a:srgbClr val="99FF66"/>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70" name="Line 10"/>
          <p:cNvSpPr>
            <a:spLocks noChangeShapeType="1"/>
          </p:cNvSpPr>
          <p:nvPr/>
        </p:nvSpPr>
        <p:spPr bwMode="auto">
          <a:xfrm>
            <a:off x="4420832" y="3483781"/>
            <a:ext cx="1719"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71" name="Rectangle 11"/>
          <p:cNvSpPr>
            <a:spLocks noChangeArrowheads="1"/>
          </p:cNvSpPr>
          <p:nvPr/>
        </p:nvSpPr>
        <p:spPr bwMode="auto">
          <a:xfrm>
            <a:off x="1048320" y="2465659"/>
            <a:ext cx="7242043" cy="457200"/>
          </a:xfrm>
          <a:prstGeom prst="rect"/>
          <a:solidFill>
            <a:srgbClr val="FFFF99"/>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72" name="Line 12"/>
          <p:cNvSpPr>
            <a:spLocks noChangeShapeType="1"/>
          </p:cNvSpPr>
          <p:nvPr/>
        </p:nvSpPr>
        <p:spPr bwMode="auto">
          <a:xfrm>
            <a:off x="3459468" y="2465659"/>
            <a:ext cx="344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73" name="Line 13"/>
          <p:cNvSpPr>
            <a:spLocks noChangeShapeType="1"/>
          </p:cNvSpPr>
          <p:nvPr/>
        </p:nvSpPr>
        <p:spPr bwMode="auto">
          <a:xfrm>
            <a:off x="5674559" y="3483781"/>
            <a:ext cx="344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74" name="Line 14"/>
          <p:cNvSpPr>
            <a:spLocks noChangeShapeType="1"/>
          </p:cNvSpPr>
          <p:nvPr/>
        </p:nvSpPr>
        <p:spPr bwMode="auto">
          <a:xfrm>
            <a:off x="6930007" y="3483781"/>
            <a:ext cx="172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75" name="Freeform 15"/>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76" name="Text Box 16"/>
          <p:cNvSpPr txBox="1">
            <a:spLocks noChangeArrowheads="1"/>
          </p:cNvSpPr>
          <p:nvPr/>
        </p:nvSpPr>
        <p:spPr bwMode="auto">
          <a:xfrm>
            <a:off x="1939172" y="3480607"/>
            <a:ext cx="95410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伪首部</a:t>
            </a:r>
            <a:endParaRPr altLang="en-US" b="1" sz="2000" kumimoji="1" lang="zh-CN">
              <a:solidFill>
                <a:srgbClr val="000099"/>
              </a:solidFill>
              <a:latin typeface="+mn-lt"/>
              <a:ea typeface="黑体" panose="02010609060101010101" pitchFamily="2" charset="-122"/>
            </a:endParaRPr>
          </a:p>
        </p:txBody>
      </p:sp>
      <p:sp>
        <p:nvSpPr>
          <p:cNvPr id="1049277" name="Text Box 17"/>
          <p:cNvSpPr txBox="1">
            <a:spLocks noChangeArrowheads="1"/>
          </p:cNvSpPr>
          <p:nvPr/>
        </p:nvSpPr>
        <p:spPr bwMode="auto">
          <a:xfrm>
            <a:off x="3177422" y="3480607"/>
            <a:ext cx="95410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源端口</a:t>
            </a:r>
            <a:endParaRPr altLang="en-US" b="1" sz="2000" kumimoji="1" lang="zh-CN">
              <a:solidFill>
                <a:srgbClr val="000099"/>
              </a:solidFill>
              <a:latin typeface="+mn-lt"/>
              <a:ea typeface="黑体" panose="02010609060101010101" pitchFamily="2" charset="-122"/>
            </a:endParaRPr>
          </a:p>
        </p:txBody>
      </p:sp>
      <p:sp>
        <p:nvSpPr>
          <p:cNvPr id="1049278" name="Text Box 18"/>
          <p:cNvSpPr txBox="1">
            <a:spLocks noChangeArrowheads="1"/>
          </p:cNvSpPr>
          <p:nvPr/>
        </p:nvSpPr>
        <p:spPr bwMode="auto">
          <a:xfrm>
            <a:off x="4357198" y="3480607"/>
            <a:ext cx="1210588"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目的端口</a:t>
            </a:r>
            <a:endParaRPr altLang="en-US" b="1" sz="2000" kumimoji="1" lang="zh-CN">
              <a:solidFill>
                <a:srgbClr val="000099"/>
              </a:solidFill>
              <a:latin typeface="+mn-lt"/>
              <a:ea typeface="黑体" panose="02010609060101010101" pitchFamily="2" charset="-122"/>
            </a:endParaRPr>
          </a:p>
        </p:txBody>
      </p:sp>
      <p:sp>
        <p:nvSpPr>
          <p:cNvPr id="1049279" name="Text Box 19"/>
          <p:cNvSpPr txBox="1">
            <a:spLocks noChangeArrowheads="1"/>
          </p:cNvSpPr>
          <p:nvPr/>
        </p:nvSpPr>
        <p:spPr bwMode="auto">
          <a:xfrm>
            <a:off x="5803544" y="3479020"/>
            <a:ext cx="944879"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长  度</a:t>
            </a:r>
            <a:endParaRPr altLang="en-US" b="1" sz="2000" kumimoji="1" lang="zh-CN">
              <a:solidFill>
                <a:srgbClr val="000099"/>
              </a:solidFill>
              <a:latin typeface="+mn-lt"/>
              <a:ea typeface="黑体" panose="02010609060101010101" pitchFamily="2" charset="-122"/>
            </a:endParaRPr>
          </a:p>
        </p:txBody>
      </p:sp>
      <p:sp>
        <p:nvSpPr>
          <p:cNvPr id="1049280" name="Text Box 20"/>
          <p:cNvSpPr txBox="1">
            <a:spLocks noChangeArrowheads="1"/>
          </p:cNvSpPr>
          <p:nvPr/>
        </p:nvSpPr>
        <p:spPr bwMode="auto">
          <a:xfrm>
            <a:off x="7043513" y="3480607"/>
            <a:ext cx="95410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检验和</a:t>
            </a:r>
            <a:endParaRPr altLang="en-US" b="1" sz="2000" kumimoji="1" lang="zh-CN">
              <a:solidFill>
                <a:srgbClr val="000099"/>
              </a:solidFill>
              <a:latin typeface="+mn-lt"/>
              <a:ea typeface="黑体" panose="02010609060101010101" pitchFamily="2" charset="-122"/>
            </a:endParaRPr>
          </a:p>
        </p:txBody>
      </p:sp>
      <p:sp>
        <p:nvSpPr>
          <p:cNvPr id="1049281" name="Text Box 21"/>
          <p:cNvSpPr txBox="1">
            <a:spLocks noChangeArrowheads="1"/>
          </p:cNvSpPr>
          <p:nvPr/>
        </p:nvSpPr>
        <p:spPr bwMode="auto">
          <a:xfrm>
            <a:off x="5960044" y="5199880"/>
            <a:ext cx="1833879"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数         据</a:t>
            </a:r>
            <a:endParaRPr altLang="en-US" b="1" sz="2000" kumimoji="1" lang="zh-CN">
              <a:solidFill>
                <a:srgbClr val="000099"/>
              </a:solidFill>
              <a:latin typeface="+mn-lt"/>
              <a:ea typeface="黑体" panose="02010609060101010101" pitchFamily="2" charset="-122"/>
            </a:endParaRPr>
          </a:p>
        </p:txBody>
      </p:sp>
      <p:sp>
        <p:nvSpPr>
          <p:cNvPr id="1049282" name="Text Box 22"/>
          <p:cNvSpPr txBox="1">
            <a:spLocks noChangeArrowheads="1"/>
          </p:cNvSpPr>
          <p:nvPr/>
        </p:nvSpPr>
        <p:spPr bwMode="auto">
          <a:xfrm>
            <a:off x="2649446" y="5199880"/>
            <a:ext cx="944879"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首  部</a:t>
            </a:r>
            <a:endParaRPr altLang="en-US" b="1" sz="2000" kumimoji="1" lang="zh-CN">
              <a:solidFill>
                <a:srgbClr val="000099"/>
              </a:solidFill>
              <a:latin typeface="+mn-lt"/>
              <a:ea typeface="黑体" panose="02010609060101010101" pitchFamily="2" charset="-122"/>
            </a:endParaRPr>
          </a:p>
        </p:txBody>
      </p:sp>
      <p:sp>
        <p:nvSpPr>
          <p:cNvPr id="1049283" name="Line 23"/>
          <p:cNvSpPr>
            <a:spLocks noChangeShapeType="1"/>
          </p:cNvSpPr>
          <p:nvPr/>
        </p:nvSpPr>
        <p:spPr bwMode="auto">
          <a:xfrm>
            <a:off x="5877495" y="2465659"/>
            <a:ext cx="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84" name="Line 24"/>
          <p:cNvSpPr>
            <a:spLocks noChangeShapeType="1"/>
          </p:cNvSpPr>
          <p:nvPr/>
        </p:nvSpPr>
        <p:spPr bwMode="auto">
          <a:xfrm>
            <a:off x="6455345" y="2465659"/>
            <a:ext cx="172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85" name="Line 25"/>
          <p:cNvSpPr>
            <a:spLocks noChangeShapeType="1"/>
          </p:cNvSpPr>
          <p:nvPr/>
        </p:nvSpPr>
        <p:spPr bwMode="auto">
          <a:xfrm>
            <a:off x="7033194" y="2465659"/>
            <a:ext cx="0" cy="457200"/>
          </a:xfrm>
          <a:prstGeom prst="line"/>
          <a:no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86" name="Text Box 26"/>
          <p:cNvSpPr txBox="1">
            <a:spLocks noChangeArrowheads="1"/>
          </p:cNvSpPr>
          <p:nvPr/>
        </p:nvSpPr>
        <p:spPr bwMode="auto">
          <a:xfrm>
            <a:off x="6986761" y="2462485"/>
            <a:ext cx="1046480" cy="39624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UDP</a:t>
            </a:r>
            <a:r>
              <a:rPr altLang="en-US" b="1" sz="2000" kumimoji="1" lang="zh-CN">
                <a:solidFill>
                  <a:srgbClr val="000099"/>
                </a:solidFill>
                <a:latin typeface="+mn-lt"/>
                <a:ea typeface="黑体" panose="02010609060101010101" pitchFamily="2" charset="-122"/>
              </a:rPr>
              <a:t>长度</a:t>
            </a:r>
            <a:endParaRPr altLang="en-US" b="1" sz="2000" kumimoji="1" lang="zh-CN">
              <a:solidFill>
                <a:srgbClr val="000099"/>
              </a:solidFill>
              <a:latin typeface="+mn-lt"/>
              <a:ea typeface="黑体" panose="02010609060101010101" pitchFamily="2" charset="-122"/>
            </a:endParaRPr>
          </a:p>
        </p:txBody>
      </p:sp>
      <p:sp>
        <p:nvSpPr>
          <p:cNvPr id="1049287" name="Text Box 27"/>
          <p:cNvSpPr txBox="1">
            <a:spLocks noChangeArrowheads="1"/>
          </p:cNvSpPr>
          <p:nvPr/>
        </p:nvSpPr>
        <p:spPr bwMode="auto">
          <a:xfrm>
            <a:off x="1467949" y="2462485"/>
            <a:ext cx="1363979" cy="396240"/>
          </a:xfrm>
          <a:prstGeom prst="rect"/>
          <a:noFill/>
          <a:ln>
            <a:noFill/>
          </a:ln>
          <a:effectLst/>
        </p:spPr>
        <p:txBody>
          <a:bodyPr wrap="none">
            <a:spAutoFit/>
          </a:bodyPr>
          <a:p>
            <a:r>
              <a:rPr altLang="en-US" b="1" dirty="0" sz="2000" kumimoji="1" lang="zh-CN">
                <a:solidFill>
                  <a:srgbClr val="000099"/>
                </a:solidFill>
                <a:latin typeface="+mn-lt"/>
                <a:ea typeface="黑体" panose="02010609060101010101" pitchFamily="2" charset="-122"/>
              </a:rPr>
              <a:t>源 </a:t>
            </a:r>
            <a:r>
              <a:rPr altLang="zh-CN" b="1" dirty="0" sz="2000" kumimoji="1" lang="en-US">
                <a:solidFill>
                  <a:srgbClr val="000099"/>
                </a:solidFill>
                <a:latin typeface="+mn-lt"/>
                <a:ea typeface="黑体" panose="02010609060101010101" pitchFamily="2" charset="-122"/>
              </a:rPr>
              <a:t>IP </a:t>
            </a:r>
            <a:r>
              <a:rPr altLang="en-US" b="1" dirty="0" sz="2000" kumimoji="1" lang="zh-CN">
                <a:solidFill>
                  <a:srgbClr val="000099"/>
                </a:solidFill>
                <a:latin typeface="+mn-lt"/>
                <a:ea typeface="黑体" panose="02010609060101010101" pitchFamily="2" charset="-122"/>
              </a:rPr>
              <a:t>地址</a:t>
            </a:r>
            <a:endParaRPr altLang="en-US" b="1" dirty="0" sz="2000" kumimoji="1" lang="zh-CN">
              <a:solidFill>
                <a:srgbClr val="000099"/>
              </a:solidFill>
              <a:latin typeface="+mn-lt"/>
              <a:ea typeface="黑体" panose="02010609060101010101" pitchFamily="2" charset="-122"/>
            </a:endParaRPr>
          </a:p>
        </p:txBody>
      </p:sp>
      <p:sp>
        <p:nvSpPr>
          <p:cNvPr id="1049288" name="Text Box 28"/>
          <p:cNvSpPr txBox="1">
            <a:spLocks noChangeArrowheads="1"/>
          </p:cNvSpPr>
          <p:nvPr/>
        </p:nvSpPr>
        <p:spPr bwMode="auto">
          <a:xfrm>
            <a:off x="3784509" y="2462485"/>
            <a:ext cx="1595501"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目的 </a:t>
            </a:r>
            <a:r>
              <a:rPr altLang="zh-CN" b="1" sz="2000" kumimoji="1" lang="en-US">
                <a:solidFill>
                  <a:srgbClr val="000099"/>
                </a:solidFill>
                <a:latin typeface="+mn-lt"/>
                <a:ea typeface="黑体" panose="02010609060101010101" pitchFamily="2" charset="-122"/>
              </a:rPr>
              <a:t>IP </a:t>
            </a:r>
            <a:r>
              <a:rPr altLang="en-US" b="1" sz="2000" kumimoji="1" lang="zh-CN">
                <a:solidFill>
                  <a:srgbClr val="000099"/>
                </a:solidFill>
                <a:latin typeface="+mn-lt"/>
                <a:ea typeface="黑体" panose="02010609060101010101" pitchFamily="2" charset="-122"/>
              </a:rPr>
              <a:t>地址</a:t>
            </a:r>
            <a:endParaRPr altLang="en-US" b="1" sz="2000" kumimoji="1" lang="zh-CN">
              <a:solidFill>
                <a:srgbClr val="000099"/>
              </a:solidFill>
              <a:latin typeface="+mn-lt"/>
              <a:ea typeface="黑体" panose="02010609060101010101" pitchFamily="2" charset="-122"/>
            </a:endParaRPr>
          </a:p>
        </p:txBody>
      </p:sp>
      <p:sp>
        <p:nvSpPr>
          <p:cNvPr id="1049289" name="Text Box 29"/>
          <p:cNvSpPr txBox="1">
            <a:spLocks noChangeArrowheads="1"/>
          </p:cNvSpPr>
          <p:nvPr/>
        </p:nvSpPr>
        <p:spPr bwMode="auto">
          <a:xfrm>
            <a:off x="5987561" y="2462485"/>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0</a:t>
            </a:r>
            <a:endParaRPr altLang="zh-CN" b="1" sz="2000" kumimoji="1" lang="en-US">
              <a:solidFill>
                <a:srgbClr val="000099"/>
              </a:solidFill>
              <a:latin typeface="+mn-lt"/>
              <a:ea typeface="黑体" panose="02010609060101010101" pitchFamily="2" charset="-122"/>
            </a:endParaRPr>
          </a:p>
        </p:txBody>
      </p:sp>
      <p:sp>
        <p:nvSpPr>
          <p:cNvPr id="1049290" name="Text Box 30"/>
          <p:cNvSpPr txBox="1">
            <a:spLocks noChangeArrowheads="1"/>
          </p:cNvSpPr>
          <p:nvPr/>
        </p:nvSpPr>
        <p:spPr bwMode="auto">
          <a:xfrm>
            <a:off x="6457065" y="2462485"/>
            <a:ext cx="436881" cy="39624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17</a:t>
            </a:r>
            <a:endParaRPr altLang="zh-CN" b="1" sz="2000" kumimoji="1" lang="en-US">
              <a:solidFill>
                <a:srgbClr val="000099"/>
              </a:solidFill>
              <a:latin typeface="+mn-lt"/>
              <a:ea typeface="黑体" panose="02010609060101010101" pitchFamily="2" charset="-122"/>
            </a:endParaRPr>
          </a:p>
        </p:txBody>
      </p:sp>
      <p:sp>
        <p:nvSpPr>
          <p:cNvPr id="1049291" name="Line 31"/>
          <p:cNvSpPr>
            <a:spLocks noChangeShapeType="1"/>
          </p:cNvSpPr>
          <p:nvPr/>
        </p:nvSpPr>
        <p:spPr bwMode="auto">
          <a:xfrm>
            <a:off x="2489505" y="5844404"/>
            <a:ext cx="7144015" cy="0"/>
          </a:xfrm>
          <a:prstGeom prst="line"/>
          <a:noFill/>
          <a:ln w="9525">
            <a:solidFill>
              <a:srgbClr val="3333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92" name="Rectangle 32"/>
          <p:cNvSpPr>
            <a:spLocks noChangeArrowheads="1"/>
          </p:cNvSpPr>
          <p:nvPr/>
        </p:nvSpPr>
        <p:spPr bwMode="auto">
          <a:xfrm>
            <a:off x="5289326" y="5690416"/>
            <a:ext cx="1270927" cy="292100"/>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293" name="Text Box 33"/>
          <p:cNvSpPr txBox="1">
            <a:spLocks noChangeArrowheads="1"/>
          </p:cNvSpPr>
          <p:nvPr/>
        </p:nvSpPr>
        <p:spPr bwMode="auto">
          <a:xfrm>
            <a:off x="5239453" y="5811118"/>
            <a:ext cx="1236981" cy="396241"/>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IP </a:t>
            </a:r>
            <a:r>
              <a:rPr altLang="en-US" b="1" sz="2000" kumimoji="1" lang="zh-CN">
                <a:solidFill>
                  <a:srgbClr val="000099"/>
                </a:solidFill>
                <a:latin typeface="+mn-lt"/>
                <a:ea typeface="黑体" panose="02010609060101010101" pitchFamily="2" charset="-122"/>
              </a:rPr>
              <a:t>数据报</a:t>
            </a:r>
            <a:endParaRPr altLang="en-US" b="1" sz="2000" kumimoji="1" lang="zh-CN">
              <a:solidFill>
                <a:srgbClr val="000099"/>
              </a:solidFill>
              <a:latin typeface="+mn-lt"/>
              <a:ea typeface="黑体" panose="02010609060101010101" pitchFamily="2" charset="-122"/>
            </a:endParaRPr>
          </a:p>
        </p:txBody>
      </p:sp>
      <p:sp>
        <p:nvSpPr>
          <p:cNvPr id="1049294" name="Text Box 34"/>
          <p:cNvSpPr txBox="1">
            <a:spLocks noChangeArrowheads="1"/>
          </p:cNvSpPr>
          <p:nvPr/>
        </p:nvSpPr>
        <p:spPr bwMode="auto">
          <a:xfrm>
            <a:off x="389640" y="2083073"/>
            <a:ext cx="69762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字节</a:t>
            </a:r>
            <a:endParaRPr altLang="en-US" b="1" sz="2000" kumimoji="1" lang="zh-CN">
              <a:solidFill>
                <a:srgbClr val="000099"/>
              </a:solidFill>
              <a:latin typeface="+mn-lt"/>
              <a:ea typeface="黑体" panose="02010609060101010101" pitchFamily="2" charset="-122"/>
            </a:endParaRPr>
          </a:p>
        </p:txBody>
      </p:sp>
      <p:sp>
        <p:nvSpPr>
          <p:cNvPr id="1049295" name="Text Box 35"/>
          <p:cNvSpPr txBox="1">
            <a:spLocks noChangeArrowheads="1"/>
          </p:cNvSpPr>
          <p:nvPr/>
        </p:nvSpPr>
        <p:spPr bwMode="auto">
          <a:xfrm>
            <a:off x="2062997"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4</a:t>
            </a:r>
            <a:endParaRPr altLang="zh-CN" b="1" sz="2000" kumimoji="1" lang="en-US">
              <a:solidFill>
                <a:srgbClr val="000099"/>
              </a:solidFill>
              <a:latin typeface="+mn-lt"/>
              <a:ea typeface="黑体" panose="02010609060101010101" pitchFamily="2" charset="-122"/>
            </a:endParaRPr>
          </a:p>
        </p:txBody>
      </p:sp>
      <p:sp>
        <p:nvSpPr>
          <p:cNvPr id="1049296" name="Text Box 36"/>
          <p:cNvSpPr txBox="1">
            <a:spLocks noChangeArrowheads="1"/>
          </p:cNvSpPr>
          <p:nvPr/>
        </p:nvSpPr>
        <p:spPr bwMode="auto">
          <a:xfrm>
            <a:off x="4475865"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4</a:t>
            </a:r>
            <a:endParaRPr altLang="zh-CN" b="1" sz="2000" kumimoji="1" lang="en-US">
              <a:solidFill>
                <a:srgbClr val="000099"/>
              </a:solidFill>
              <a:latin typeface="+mn-lt"/>
              <a:ea typeface="黑体" panose="02010609060101010101" pitchFamily="2" charset="-122"/>
            </a:endParaRPr>
          </a:p>
        </p:txBody>
      </p:sp>
      <p:sp>
        <p:nvSpPr>
          <p:cNvPr id="1049297" name="Text Box 37"/>
          <p:cNvSpPr txBox="1">
            <a:spLocks noChangeArrowheads="1"/>
          </p:cNvSpPr>
          <p:nvPr/>
        </p:nvSpPr>
        <p:spPr bwMode="auto">
          <a:xfrm>
            <a:off x="5987561"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sp>
        <p:nvSpPr>
          <p:cNvPr id="1049298" name="Text Box 38"/>
          <p:cNvSpPr txBox="1">
            <a:spLocks noChangeArrowheads="1"/>
          </p:cNvSpPr>
          <p:nvPr/>
        </p:nvSpPr>
        <p:spPr bwMode="auto">
          <a:xfrm>
            <a:off x="6551653"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sp>
        <p:nvSpPr>
          <p:cNvPr id="1049299" name="Text Box 39"/>
          <p:cNvSpPr txBox="1">
            <a:spLocks noChangeArrowheads="1"/>
          </p:cNvSpPr>
          <p:nvPr/>
        </p:nvSpPr>
        <p:spPr bwMode="auto">
          <a:xfrm>
            <a:off x="7404669" y="2060848"/>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300" name="Text Box 40"/>
          <p:cNvSpPr txBox="1">
            <a:spLocks noChangeArrowheads="1"/>
          </p:cNvSpPr>
          <p:nvPr/>
        </p:nvSpPr>
        <p:spPr bwMode="auto">
          <a:xfrm>
            <a:off x="2198861" y="3105956"/>
            <a:ext cx="436881" cy="396241"/>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12</a:t>
            </a:r>
            <a:endParaRPr altLang="zh-CN" b="1" sz="2000" kumimoji="1" lang="en-US">
              <a:solidFill>
                <a:srgbClr val="000099"/>
              </a:solidFill>
              <a:latin typeface="+mn-lt"/>
              <a:ea typeface="黑体" panose="02010609060101010101" pitchFamily="2" charset="-122"/>
            </a:endParaRPr>
          </a:p>
        </p:txBody>
      </p:sp>
      <p:sp>
        <p:nvSpPr>
          <p:cNvPr id="1049301" name="Text Box 41"/>
          <p:cNvSpPr txBox="1">
            <a:spLocks noChangeArrowheads="1"/>
          </p:cNvSpPr>
          <p:nvPr/>
        </p:nvSpPr>
        <p:spPr bwMode="auto">
          <a:xfrm>
            <a:off x="3574695"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302" name="Text Box 42"/>
          <p:cNvSpPr txBox="1">
            <a:spLocks noChangeArrowheads="1"/>
          </p:cNvSpPr>
          <p:nvPr/>
        </p:nvSpPr>
        <p:spPr bwMode="auto">
          <a:xfrm>
            <a:off x="4902374"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303" name="Text Box 43"/>
          <p:cNvSpPr txBox="1">
            <a:spLocks noChangeArrowheads="1"/>
          </p:cNvSpPr>
          <p:nvPr/>
        </p:nvSpPr>
        <p:spPr bwMode="auto">
          <a:xfrm>
            <a:off x="6061513"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304" name="Text Box 44"/>
          <p:cNvSpPr txBox="1">
            <a:spLocks noChangeArrowheads="1"/>
          </p:cNvSpPr>
          <p:nvPr/>
        </p:nvSpPr>
        <p:spPr bwMode="auto">
          <a:xfrm>
            <a:off x="7380592" y="3110720"/>
            <a:ext cx="327334" cy="40011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9305" name="Text Box 45"/>
          <p:cNvSpPr txBox="1">
            <a:spLocks noChangeArrowheads="1"/>
          </p:cNvSpPr>
          <p:nvPr/>
        </p:nvSpPr>
        <p:spPr bwMode="auto">
          <a:xfrm>
            <a:off x="945132" y="3105956"/>
            <a:ext cx="697627"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字节</a:t>
            </a:r>
            <a:endParaRPr altLang="en-US" b="1" sz="2000" kumimoji="1" lang="zh-CN">
              <a:solidFill>
                <a:srgbClr val="000099"/>
              </a:solidFill>
              <a:latin typeface="+mn-lt"/>
              <a:ea typeface="黑体" panose="02010609060101010101" pitchFamily="2" charset="-122"/>
            </a:endParaRPr>
          </a:p>
        </p:txBody>
      </p:sp>
      <p:sp>
        <p:nvSpPr>
          <p:cNvPr id="1049306" name="Text Box 46"/>
          <p:cNvSpPr txBox="1">
            <a:spLocks noChangeArrowheads="1"/>
          </p:cNvSpPr>
          <p:nvPr/>
        </p:nvSpPr>
        <p:spPr bwMode="auto">
          <a:xfrm>
            <a:off x="1064568" y="5594404"/>
            <a:ext cx="1210588" cy="400110"/>
          </a:xfrm>
          <a:prstGeom prst="rect"/>
          <a:noFill/>
          <a:ln>
            <a:noFill/>
          </a:ln>
          <a:effectLst/>
        </p:spPr>
        <p:txBody>
          <a:bodyPr wrap="none">
            <a:spAutoFit/>
          </a:bodyPr>
          <a:p>
            <a:r>
              <a:rPr altLang="en-US" b="1" dirty="0" sz="2000" kumimoji="1" lang="zh-CN">
                <a:solidFill>
                  <a:srgbClr val="000099"/>
                </a:solidFill>
                <a:latin typeface="+mn-lt"/>
                <a:ea typeface="黑体" panose="02010609060101010101" pitchFamily="2" charset="-122"/>
              </a:rPr>
              <a:t>发送在前</a:t>
            </a:r>
            <a:endParaRPr altLang="en-US" b="1" dirty="0" sz="2000" kumimoji="1" lang="zh-CN">
              <a:solidFill>
                <a:srgbClr val="000099"/>
              </a:solidFill>
              <a:latin typeface="+mn-lt"/>
              <a:ea typeface="黑体" panose="02010609060101010101" pitchFamily="2" charset="-122"/>
            </a:endParaRPr>
          </a:p>
        </p:txBody>
      </p:sp>
      <p:sp>
        <p:nvSpPr>
          <p:cNvPr id="1049307" name="Rectangle 48"/>
          <p:cNvSpPr>
            <a:spLocks noChangeArrowheads="1"/>
          </p:cNvSpPr>
          <p:nvPr/>
        </p:nvSpPr>
        <p:spPr bwMode="auto">
          <a:xfrm>
            <a:off x="4874857" y="4291011"/>
            <a:ext cx="4758663" cy="457200"/>
          </a:xfrm>
          <a:prstGeom prst="rect"/>
          <a:solidFill>
            <a:srgbClr val="FFCCFF"/>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308" name="Text Box 49"/>
          <p:cNvSpPr txBox="1">
            <a:spLocks noChangeArrowheads="1"/>
          </p:cNvSpPr>
          <p:nvPr/>
        </p:nvSpPr>
        <p:spPr bwMode="auto">
          <a:xfrm>
            <a:off x="6560252" y="4333874"/>
            <a:ext cx="1833880"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数         据</a:t>
            </a:r>
            <a:endParaRPr altLang="en-US" b="1" sz="2000" kumimoji="1" lang="zh-CN">
              <a:solidFill>
                <a:srgbClr val="000099"/>
              </a:solidFill>
              <a:latin typeface="+mn-lt"/>
              <a:ea typeface="黑体" panose="02010609060101010101" pitchFamily="2" charset="-122"/>
            </a:endParaRPr>
          </a:p>
        </p:txBody>
      </p:sp>
      <p:sp>
        <p:nvSpPr>
          <p:cNvPr id="1049309" name="Text Box 50"/>
          <p:cNvSpPr txBox="1">
            <a:spLocks noChangeArrowheads="1"/>
          </p:cNvSpPr>
          <p:nvPr/>
        </p:nvSpPr>
        <p:spPr bwMode="auto">
          <a:xfrm>
            <a:off x="3856740" y="4333874"/>
            <a:ext cx="944880" cy="396240"/>
          </a:xfrm>
          <a:prstGeom prst="rect"/>
          <a:noFill/>
          <a:ln>
            <a:noFill/>
          </a:ln>
          <a:effectLst/>
        </p:spPr>
        <p:txBody>
          <a:bodyPr wrap="none">
            <a:spAutoFit/>
          </a:bodyPr>
          <a:p>
            <a:r>
              <a:rPr altLang="en-US" b="1" dirty="0" sz="2000" kumimoji="1" lang="zh-CN">
                <a:solidFill>
                  <a:srgbClr val="000099"/>
                </a:solidFill>
                <a:latin typeface="+mn-lt"/>
                <a:ea typeface="黑体" panose="02010609060101010101" pitchFamily="2" charset="-122"/>
              </a:rPr>
              <a:t>首  部</a:t>
            </a:r>
            <a:endParaRPr altLang="en-US" b="1" dirty="0" sz="2000" kumimoji="1" lang="zh-CN">
              <a:solidFill>
                <a:srgbClr val="000099"/>
              </a:solidFill>
              <a:latin typeface="+mn-lt"/>
              <a:ea typeface="黑体" panose="02010609060101010101" pitchFamily="2" charset="-122"/>
            </a:endParaRPr>
          </a:p>
        </p:txBody>
      </p:sp>
      <p:sp>
        <p:nvSpPr>
          <p:cNvPr id="1049310" name="Text Box 52"/>
          <p:cNvSpPr txBox="1">
            <a:spLocks noChangeArrowheads="1"/>
          </p:cNvSpPr>
          <p:nvPr/>
        </p:nvSpPr>
        <p:spPr bwMode="auto">
          <a:xfrm>
            <a:off x="1442152" y="4291012"/>
            <a:ext cx="1935480" cy="396240"/>
          </a:xfrm>
          <a:prstGeom prst="rect"/>
          <a:noFill/>
          <a:ln>
            <a:noFill/>
          </a:ln>
          <a:effectLst/>
        </p:spPr>
        <p:txBody>
          <a:bodyPr wrap="none">
            <a:spAutoFit/>
          </a:bodyPr>
          <a:p>
            <a:r>
              <a:rPr altLang="zh-CN" b="1" sz="2000" kumimoji="1" lang="en-US">
                <a:solidFill>
                  <a:srgbClr val="000099"/>
                </a:solidFill>
                <a:latin typeface="+mn-lt"/>
                <a:ea typeface="黑体" panose="02010609060101010101" pitchFamily="2" charset="-122"/>
              </a:rPr>
              <a:t>UDP </a:t>
            </a:r>
            <a:r>
              <a:rPr altLang="en-US" b="1" sz="2000" kumimoji="1" lang="zh-CN">
                <a:solidFill>
                  <a:srgbClr val="000099"/>
                </a:solidFill>
                <a:latin typeface="+mn-lt"/>
                <a:ea typeface="黑体" panose="02010609060101010101" pitchFamily="2" charset="-122"/>
              </a:rPr>
              <a:t>用户数据报</a:t>
            </a:r>
            <a:endParaRPr altLang="en-US" b="1" sz="2000" kumimoji="1" lang="zh-CN">
              <a:solidFill>
                <a:srgbClr val="000099"/>
              </a:solidFill>
              <a:latin typeface="+mn-lt"/>
              <a:ea typeface="黑体" panose="02010609060101010101" pitchFamily="2" charset="-122"/>
            </a:endParaRPr>
          </a:p>
        </p:txBody>
      </p:sp>
      <p:sp>
        <p:nvSpPr>
          <p:cNvPr id="1049311" name="Rectangle 4"/>
          <p:cNvSpPr>
            <a:spLocks noChangeArrowheads="1"/>
          </p:cNvSpPr>
          <p:nvPr/>
        </p:nvSpPr>
        <p:spPr bwMode="auto">
          <a:xfrm>
            <a:off x="3709939" y="4759107"/>
            <a:ext cx="5915025" cy="396000"/>
          </a:xfrm>
          <a:prstGeom prst="rect"/>
          <a:gradFill flip="none" rotWithShape="1">
            <a:gsLst>
              <a:gs pos="0">
                <a:srgbClr val="99FF66"/>
              </a:gs>
              <a:gs pos="100000">
                <a:srgbClr val="47B26B"/>
              </a:gs>
            </a:gsLst>
            <a:lin ang="16200000" scaled="1"/>
          </a:gradFill>
          <a:ln>
            <a:noFill/>
          </a:ln>
          <a:effectLst/>
        </p:spPr>
        <p:txBody>
          <a:bodyPr anchor="ctr" wrap="none"/>
          <a:p>
            <a:pPr defTabSz="914400" eaLnBrk="1" fontAlgn="auto" hangingPunct="1" indent="0" latinLnBrk="0" lvl="0" marL="0" marR="0">
              <a:lnSpc>
                <a:spcPct val="100000"/>
              </a:lnSpc>
              <a:spcBef>
                <a:spcPts val="0"/>
              </a:spcBef>
              <a:spcAft>
                <a:spcPts val="0"/>
              </a:spcAft>
              <a:buClrTx/>
              <a:buSzTx/>
              <a:buFontTx/>
              <a:buNone/>
            </a:pPr>
            <a:endParaRPr altLang="en-US" baseline="0" b="1" cap="none" sz="2400" i="0" kern="0" kumimoji="0" lang="zh-CN" noProof="0" normalizeH="0" spc="0" strike="noStrike" u="none">
              <a:ln>
                <a:noFill/>
              </a:ln>
              <a:solidFill>
                <a:srgbClr val="000099"/>
              </a:solidFill>
              <a:effectLst/>
              <a:uLnTx/>
              <a:uFillTx/>
              <a:latin typeface="+mn-lt"/>
              <a:ea typeface="黑体" panose="02010609060101010101" pitchFamily="2" charset="-122"/>
            </a:endParaRPr>
          </a:p>
        </p:txBody>
      </p:sp>
      <p:sp>
        <p:nvSpPr>
          <p:cNvPr id="1049312" name="Rectangle 52"/>
          <p:cNvSpPr>
            <a:spLocks noChangeArrowheads="1"/>
          </p:cNvSpPr>
          <p:nvPr/>
        </p:nvSpPr>
        <p:spPr bwMode="auto">
          <a:xfrm>
            <a:off x="1784648" y="3501008"/>
            <a:ext cx="1356916" cy="461962"/>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312"/>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4000">
                                  <p:stCondLst>
                                    <p:cond delay="500"/>
                                  </p:stCondLst>
                                  <p:childTnLst>
                                    <p:anim calcmode="discrete" valueType="str">
                                      <p:cBhvr>
                                        <p:cTn dur="1000" fill="hold" id="9"/>
                                        <p:tgtEl>
                                          <p:spTgt spid="10493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12" grpId="0" animBg="1"/>
      <p:bldP spid="1049312"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9316" name="Rectangle 36"/>
          <p:cNvSpPr>
            <a:spLocks noChangeArrowheads="1"/>
          </p:cNvSpPr>
          <p:nvPr/>
        </p:nvSpPr>
        <p:spPr bwMode="auto">
          <a:xfrm>
            <a:off x="3879850" y="3434238"/>
            <a:ext cx="660400" cy="361950"/>
          </a:xfrm>
          <a:prstGeom prst="rect"/>
          <a:solidFill>
            <a:srgbClr val="FF66FF"/>
          </a:solidFill>
          <a:ln>
            <a:noFill/>
          </a:ln>
          <a:effectLst/>
        </p:spPr>
        <p:txBody>
          <a:bodyPr anchor="ctr" wrap="none"/>
          <a:p>
            <a:endParaRPr altLang="en-US" b="1" lang="zh-CN">
              <a:latin typeface="+mn-lt"/>
              <a:ea typeface="黑体" panose="02010609060101010101" pitchFamily="2" charset="-122"/>
            </a:endParaRPr>
          </a:p>
        </p:txBody>
      </p:sp>
      <p:sp>
        <p:nvSpPr>
          <p:cNvPr id="1049317" name="Rectangle 35"/>
          <p:cNvSpPr>
            <a:spLocks noChangeArrowheads="1"/>
          </p:cNvSpPr>
          <p:nvPr/>
        </p:nvSpPr>
        <p:spPr bwMode="auto">
          <a:xfrm>
            <a:off x="1754187" y="2420888"/>
            <a:ext cx="2786063" cy="671512"/>
          </a:xfrm>
          <a:prstGeom prst="rect"/>
          <a:solidFill>
            <a:srgbClr val="FFFF66"/>
          </a:solidFill>
          <a:ln>
            <a:noFill/>
          </a:ln>
          <a:effectLst/>
        </p:spPr>
        <p:txBody>
          <a:bodyPr anchor="ctr" wrap="none"/>
          <a:p>
            <a:endParaRPr altLang="en-US" b="1" lang="zh-CN">
              <a:latin typeface="+mn-lt"/>
              <a:ea typeface="黑体" panose="02010609060101010101" pitchFamily="2" charset="-122"/>
            </a:endParaRPr>
          </a:p>
        </p:txBody>
      </p:sp>
      <p:sp>
        <p:nvSpPr>
          <p:cNvPr id="1049318" name="Rectangle 2"/>
          <p:cNvSpPr>
            <a:spLocks noGrp="1" noChangeArrowheads="1"/>
          </p:cNvSpPr>
          <p:nvPr>
            <p:ph type="title"/>
          </p:nvPr>
        </p:nvSpPr>
        <p:spPr/>
        <p:txBody>
          <a:bodyPr/>
          <a:p>
            <a:pPr algn="ctr"/>
            <a:r>
              <a:rPr altLang="en-US" dirty="0" lang="zh-CN"/>
              <a:t>计算 </a:t>
            </a:r>
            <a:r>
              <a:rPr altLang="zh-CN" dirty="0" lang="en-US"/>
              <a:t>UDP </a:t>
            </a:r>
            <a:r>
              <a:rPr altLang="en-US" dirty="0" lang="zh-CN"/>
              <a:t>检验和的例子 </a:t>
            </a:r>
            <a:endParaRPr altLang="en-US" dirty="0" lang="zh-CN"/>
          </a:p>
        </p:txBody>
      </p:sp>
      <p:sp>
        <p:nvSpPr>
          <p:cNvPr id="1049319" name="Text Box 7"/>
          <p:cNvSpPr txBox="1">
            <a:spLocks noChangeArrowheads="1"/>
          </p:cNvSpPr>
          <p:nvPr/>
        </p:nvSpPr>
        <p:spPr bwMode="auto">
          <a:xfrm>
            <a:off x="4658916" y="1094263"/>
            <a:ext cx="5247084" cy="5213350"/>
          </a:xfrm>
          <a:prstGeom prst="rect"/>
          <a:noFill/>
          <a:ln>
            <a:noFill/>
          </a:ln>
          <a:effectLst/>
        </p:spPr>
        <p:txBody>
          <a:bodyPr>
            <a:spAutoFit/>
          </a:bodyPr>
          <a:p>
            <a:r>
              <a:rPr altLang="zh-CN" b="1" dirty="0" sz="2000" kumimoji="1" lang="en-US">
                <a:latin typeface="+mn-lt"/>
                <a:ea typeface="黑体" panose="02010609060101010101" pitchFamily="2" charset="-122"/>
              </a:rPr>
              <a:t>10011001 00010011  →  153.19</a:t>
            </a:r>
            <a:endParaRPr altLang="zh-CN" b="1" dirty="0" sz="2000" kumimoji="1" lang="en-US">
              <a:latin typeface="+mn-lt"/>
              <a:ea typeface="黑体" panose="02010609060101010101" pitchFamily="2" charset="-122"/>
            </a:endParaRPr>
          </a:p>
          <a:p>
            <a:r>
              <a:rPr altLang="zh-CN" b="1" dirty="0" sz="2000" kumimoji="1" lang="en-US">
                <a:latin typeface="+mn-lt"/>
                <a:ea typeface="黑体" panose="02010609060101010101" pitchFamily="2" charset="-122"/>
              </a:rPr>
              <a:t>00001000 01101000  →  8.104</a:t>
            </a:r>
            <a:endParaRPr altLang="zh-CN" b="1" dirty="0" sz="2000" kumimoji="1" lang="en-US">
              <a:latin typeface="+mn-lt"/>
              <a:ea typeface="黑体" panose="02010609060101010101" pitchFamily="2" charset="-122"/>
            </a:endParaRPr>
          </a:p>
          <a:p>
            <a:r>
              <a:rPr altLang="zh-CN" b="1" dirty="0" sz="2000" kumimoji="1" lang="en-US">
                <a:latin typeface="+mn-lt"/>
                <a:ea typeface="黑体" panose="02010609060101010101" pitchFamily="2" charset="-122"/>
              </a:rPr>
              <a:t>10101011 00000011  →  171.3</a:t>
            </a:r>
            <a:endParaRPr altLang="zh-CN" b="1" dirty="0" sz="2000" kumimoji="1" lang="en-US">
              <a:latin typeface="+mn-lt"/>
              <a:ea typeface="黑体" panose="02010609060101010101" pitchFamily="2" charset="-122"/>
            </a:endParaRPr>
          </a:p>
          <a:p>
            <a:r>
              <a:rPr altLang="zh-CN" b="1" dirty="0" sz="2000" kumimoji="1" lang="en-US">
                <a:latin typeface="+mn-lt"/>
                <a:ea typeface="黑体" panose="02010609060101010101" pitchFamily="2" charset="-122"/>
              </a:rPr>
              <a:t>00001110 00001011  →  14.11</a:t>
            </a:r>
            <a:endParaRPr altLang="zh-CN" b="1" dirty="0" sz="2000" kumimoji="1" lang="en-US">
              <a:latin typeface="+mn-lt"/>
              <a:ea typeface="黑体" panose="02010609060101010101" pitchFamily="2" charset="-122"/>
            </a:endParaRPr>
          </a:p>
          <a:p>
            <a:r>
              <a:rPr altLang="zh-CN" b="1" dirty="0" sz="2000" kumimoji="1" lang="en-US">
                <a:latin typeface="+mn-lt"/>
                <a:ea typeface="黑体" panose="02010609060101010101" pitchFamily="2" charset="-122"/>
              </a:rPr>
              <a:t>00000000 00010001  →  0 </a:t>
            </a:r>
            <a:r>
              <a:rPr altLang="en-US" b="1" dirty="0" sz="2000" kumimoji="1" lang="zh-CN">
                <a:latin typeface="+mn-lt"/>
                <a:ea typeface="黑体" panose="02010609060101010101" pitchFamily="2" charset="-122"/>
              </a:rPr>
              <a:t>和 </a:t>
            </a:r>
            <a:r>
              <a:rPr altLang="zh-CN" b="1" dirty="0" sz="2000" kumimoji="1" lang="en-US">
                <a:latin typeface="+mn-lt"/>
                <a:ea typeface="黑体" panose="02010609060101010101" pitchFamily="2" charset="-122"/>
              </a:rPr>
              <a:t>17</a:t>
            </a:r>
            <a:endParaRPr altLang="zh-CN" b="1" dirty="0" sz="2000" kumimoji="1" lang="en-US">
              <a:latin typeface="+mn-lt"/>
              <a:ea typeface="黑体" panose="02010609060101010101" pitchFamily="2" charset="-122"/>
            </a:endParaRPr>
          </a:p>
          <a:p>
            <a:r>
              <a:rPr altLang="zh-CN" b="1" dirty="0" sz="2000" kumimoji="1" lang="en-US">
                <a:latin typeface="+mn-lt"/>
                <a:ea typeface="黑体" panose="02010609060101010101" pitchFamily="2" charset="-122"/>
              </a:rPr>
              <a:t>00000000 00001111  →  15</a:t>
            </a:r>
            <a:endParaRPr altLang="zh-CN" b="1" dirty="0" sz="2000" kumimoji="1" lang="en-US">
              <a:latin typeface="+mn-lt"/>
              <a:ea typeface="黑体" panose="02010609060101010101" pitchFamily="2" charset="-122"/>
            </a:endParaRPr>
          </a:p>
          <a:p>
            <a:r>
              <a:rPr altLang="zh-CN" b="1" dirty="0" sz="2000" kumimoji="1" lang="en-US">
                <a:latin typeface="+mn-lt"/>
                <a:ea typeface="黑体" panose="02010609060101010101" pitchFamily="2" charset="-122"/>
              </a:rPr>
              <a:t>00000100 00111111  →  1087</a:t>
            </a:r>
            <a:endParaRPr altLang="zh-CN" b="1" dirty="0" sz="2000" kumimoji="1" lang="en-US">
              <a:latin typeface="+mn-lt"/>
              <a:ea typeface="黑体" panose="02010609060101010101" pitchFamily="2" charset="-122"/>
            </a:endParaRPr>
          </a:p>
          <a:p>
            <a:r>
              <a:rPr altLang="zh-CN" b="1" dirty="0" sz="2000" kumimoji="1" lang="en-US">
                <a:latin typeface="+mn-lt"/>
                <a:ea typeface="黑体" panose="02010609060101010101" pitchFamily="2" charset="-122"/>
              </a:rPr>
              <a:t>00000000 00001101  →  13</a:t>
            </a:r>
            <a:endParaRPr altLang="zh-CN" b="1" dirty="0" sz="2000" kumimoji="1" lang="en-US">
              <a:latin typeface="+mn-lt"/>
              <a:ea typeface="黑体" panose="02010609060101010101" pitchFamily="2" charset="-122"/>
            </a:endParaRPr>
          </a:p>
          <a:p>
            <a:r>
              <a:rPr altLang="zh-CN" b="1" dirty="0" sz="2000" kumimoji="1" lang="en-US">
                <a:latin typeface="+mn-lt"/>
                <a:ea typeface="黑体" panose="02010609060101010101" pitchFamily="2" charset="-122"/>
              </a:rPr>
              <a:t>00000000 00001111  →  15</a:t>
            </a:r>
            <a:endParaRPr altLang="zh-CN" b="1" dirty="0" sz="2000" kumimoji="1" lang="en-US">
              <a:latin typeface="+mn-lt"/>
              <a:ea typeface="黑体" panose="02010609060101010101" pitchFamily="2" charset="-122"/>
            </a:endParaRPr>
          </a:p>
          <a:p>
            <a:r>
              <a:rPr altLang="zh-CN" b="1" dirty="0" sz="2000" kumimoji="1" lang="en-US">
                <a:latin typeface="+mn-lt"/>
                <a:ea typeface="黑体" panose="02010609060101010101" pitchFamily="2" charset="-122"/>
              </a:rPr>
              <a:t>00000000 00000000  →  0</a:t>
            </a:r>
            <a:r>
              <a:rPr altLang="en-US" b="1" dirty="0" sz="2000" kumimoji="1" lang="zh-CN">
                <a:latin typeface="+mn-lt"/>
                <a:ea typeface="黑体" panose="02010609060101010101" pitchFamily="2" charset="-122"/>
              </a:rPr>
              <a:t>（检验和）</a:t>
            </a:r>
            <a:endParaRPr altLang="en-US" b="1" dirty="0" sz="2000" kumimoji="1" lang="zh-CN">
              <a:latin typeface="+mn-lt"/>
              <a:ea typeface="黑体" panose="02010609060101010101" pitchFamily="2" charset="-122"/>
            </a:endParaRPr>
          </a:p>
          <a:p>
            <a:r>
              <a:rPr altLang="zh-CN" b="1" dirty="0" sz="2000" kumimoji="1" lang="en-US">
                <a:latin typeface="+mn-lt"/>
                <a:ea typeface="黑体" panose="02010609060101010101" pitchFamily="2" charset="-122"/>
              </a:rPr>
              <a:t>01010100 01000101  →  </a:t>
            </a:r>
            <a:r>
              <a:rPr altLang="en-US" b="1" dirty="0" sz="2000" kumimoji="1" lang="zh-CN">
                <a:latin typeface="+mn-lt"/>
                <a:ea typeface="黑体" panose="02010609060101010101" pitchFamily="2" charset="-122"/>
              </a:rPr>
              <a:t>数据</a:t>
            </a:r>
            <a:endParaRPr altLang="en-US" b="1" dirty="0" sz="2000" kumimoji="1" lang="zh-CN">
              <a:latin typeface="+mn-lt"/>
              <a:ea typeface="黑体" panose="02010609060101010101" pitchFamily="2" charset="-122"/>
            </a:endParaRPr>
          </a:p>
          <a:p>
            <a:r>
              <a:rPr altLang="zh-CN" b="1" dirty="0" sz="2000" kumimoji="1" lang="en-US">
                <a:latin typeface="+mn-lt"/>
                <a:ea typeface="黑体" panose="02010609060101010101" pitchFamily="2" charset="-122"/>
              </a:rPr>
              <a:t>01010011 01010100  →  </a:t>
            </a:r>
            <a:r>
              <a:rPr altLang="en-US" b="1" dirty="0" sz="2000" kumimoji="1" lang="zh-CN">
                <a:latin typeface="+mn-lt"/>
                <a:ea typeface="黑体" panose="02010609060101010101" pitchFamily="2" charset="-122"/>
              </a:rPr>
              <a:t>数据</a:t>
            </a:r>
            <a:endParaRPr altLang="en-US" b="1" dirty="0" sz="2000" kumimoji="1" lang="zh-CN">
              <a:latin typeface="+mn-lt"/>
              <a:ea typeface="黑体" panose="02010609060101010101" pitchFamily="2" charset="-122"/>
            </a:endParaRPr>
          </a:p>
          <a:p>
            <a:r>
              <a:rPr altLang="zh-CN" b="1" dirty="0" sz="2000" kumimoji="1" lang="en-US">
                <a:latin typeface="+mn-lt"/>
                <a:ea typeface="黑体" panose="02010609060101010101" pitchFamily="2" charset="-122"/>
              </a:rPr>
              <a:t>01001001 01001110  →  </a:t>
            </a:r>
            <a:r>
              <a:rPr altLang="en-US" b="1" dirty="0" sz="2000" kumimoji="1" lang="zh-CN">
                <a:latin typeface="+mn-lt"/>
                <a:ea typeface="黑体" panose="02010609060101010101" pitchFamily="2" charset="-122"/>
              </a:rPr>
              <a:t>数据</a:t>
            </a:r>
            <a:endParaRPr altLang="en-US" b="1" dirty="0" sz="2000" kumimoji="1" lang="zh-CN">
              <a:latin typeface="+mn-lt"/>
              <a:ea typeface="黑体" panose="02010609060101010101" pitchFamily="2" charset="-122"/>
            </a:endParaRPr>
          </a:p>
          <a:p>
            <a:r>
              <a:rPr altLang="zh-CN" b="1" dirty="0" sz="2000" kumimoji="1" lang="en-US">
                <a:latin typeface="+mn-lt"/>
                <a:ea typeface="黑体" panose="02010609060101010101" pitchFamily="2" charset="-122"/>
              </a:rPr>
              <a:t>01000111 00000000  →  </a:t>
            </a:r>
            <a:r>
              <a:rPr altLang="en-US" b="1" dirty="0" sz="2000" kumimoji="1" lang="zh-CN">
                <a:latin typeface="+mn-lt"/>
                <a:ea typeface="黑体" panose="02010609060101010101" pitchFamily="2" charset="-122"/>
              </a:rPr>
              <a:t>数据和 </a:t>
            </a:r>
            <a:r>
              <a:rPr altLang="zh-CN" b="1" dirty="0" sz="2000" kumimoji="1" lang="en-US">
                <a:latin typeface="+mn-lt"/>
                <a:ea typeface="黑体" panose="02010609060101010101" pitchFamily="2" charset="-122"/>
              </a:rPr>
              <a:t>0</a:t>
            </a:r>
            <a:r>
              <a:rPr altLang="en-US" b="1" dirty="0" sz="2000" kumimoji="1" lang="zh-CN">
                <a:latin typeface="+mn-lt"/>
                <a:ea typeface="黑体" panose="02010609060101010101" pitchFamily="2" charset="-122"/>
              </a:rPr>
              <a:t>（填充）</a:t>
            </a:r>
            <a:endParaRPr altLang="en-US" b="1" dirty="0" sz="2000" kumimoji="1" lang="zh-CN">
              <a:latin typeface="+mn-lt"/>
              <a:ea typeface="黑体" panose="02010609060101010101" pitchFamily="2" charset="-122"/>
            </a:endParaRPr>
          </a:p>
          <a:p>
            <a:endParaRPr altLang="en-US" b="1" dirty="0" sz="1000" kumimoji="1" lang="zh-CN">
              <a:latin typeface="+mn-lt"/>
              <a:ea typeface="黑体" panose="02010609060101010101" pitchFamily="2" charset="-122"/>
            </a:endParaRPr>
          </a:p>
          <a:p>
            <a:r>
              <a:rPr altLang="zh-CN" b="1" dirty="0" sz="2000" kumimoji="1" lang="en-US">
                <a:latin typeface="+mn-lt"/>
                <a:ea typeface="黑体" panose="02010609060101010101" pitchFamily="2" charset="-122"/>
              </a:rPr>
              <a:t>10010110 11101101  →  </a:t>
            </a:r>
            <a:r>
              <a:rPr altLang="en-US" b="1" dirty="0" sz="2000" kumimoji="1" lang="zh-CN">
                <a:latin typeface="+mn-lt"/>
                <a:ea typeface="黑体" panose="02010609060101010101" pitchFamily="2" charset="-122"/>
              </a:rPr>
              <a:t>求和得出的结果</a:t>
            </a:r>
            <a:endParaRPr altLang="en-US" b="1" dirty="0" sz="2000" kumimoji="1" lang="zh-CN">
              <a:latin typeface="+mn-lt"/>
              <a:ea typeface="黑体" panose="02010609060101010101" pitchFamily="2" charset="-122"/>
            </a:endParaRPr>
          </a:p>
          <a:p>
            <a:pPr>
              <a:lnSpc>
                <a:spcPct val="130000"/>
              </a:lnSpc>
            </a:pPr>
            <a:r>
              <a:rPr altLang="zh-CN" b="1" dirty="0" sz="2000" kumimoji="1" lang="en-US">
                <a:latin typeface="+mn-lt"/>
                <a:ea typeface="黑体" panose="02010609060101010101" pitchFamily="2" charset="-122"/>
              </a:rPr>
              <a:t>01101001 00010010  →  </a:t>
            </a:r>
            <a:r>
              <a:rPr altLang="en-US" b="1" dirty="0" sz="2000" kumimoji="1" lang="zh-CN">
                <a:latin typeface="+mn-lt"/>
                <a:ea typeface="黑体" panose="02010609060101010101" pitchFamily="2" charset="-122"/>
              </a:rPr>
              <a:t>检验和 </a:t>
            </a:r>
            <a:endParaRPr altLang="en-US" b="1" dirty="0" sz="2000" kumimoji="1" lang="zh-CN">
              <a:latin typeface="+mn-lt"/>
              <a:ea typeface="黑体" panose="02010609060101010101" pitchFamily="2" charset="-122"/>
            </a:endParaRPr>
          </a:p>
        </p:txBody>
      </p:sp>
      <p:sp>
        <p:nvSpPr>
          <p:cNvPr id="1049320" name="Freeform 5"/>
          <p:cNvSpPr/>
          <p:nvPr/>
        </p:nvSpPr>
        <p:spPr bwMode="auto">
          <a:xfrm>
            <a:off x="1754188" y="3115151"/>
            <a:ext cx="2813579" cy="673100"/>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a:noFill/>
          </a:ln>
          <a:effectLst/>
        </p:spPr>
        <p:txBody>
          <a:bodyPr/>
          <a:p>
            <a:endParaRPr altLang="en-US" b="1" lang="zh-CN">
              <a:latin typeface="+mn-lt"/>
              <a:ea typeface="黑体" panose="02010609060101010101" pitchFamily="2" charset="-122"/>
            </a:endParaRPr>
          </a:p>
        </p:txBody>
      </p:sp>
      <p:sp>
        <p:nvSpPr>
          <p:cNvPr id="1049321" name="Rectangle 6"/>
          <p:cNvSpPr>
            <a:spLocks noChangeArrowheads="1"/>
          </p:cNvSpPr>
          <p:nvPr/>
        </p:nvSpPr>
        <p:spPr bwMode="auto">
          <a:xfrm>
            <a:off x="1754188" y="1430813"/>
            <a:ext cx="2813579" cy="1009650"/>
          </a:xfrm>
          <a:prstGeom prst="rect"/>
          <a:solidFill>
            <a:srgbClr val="66FFFF"/>
          </a:solidFill>
          <a:ln>
            <a:noFill/>
          </a:ln>
          <a:effectLst/>
        </p:spPr>
        <p:txBody>
          <a:bodyPr anchor="ctr" wrap="none"/>
          <a:p>
            <a:endParaRPr altLang="en-US" b="1" lang="zh-CN">
              <a:latin typeface="+mn-lt"/>
              <a:ea typeface="黑体" panose="02010609060101010101" pitchFamily="2" charset="-122"/>
            </a:endParaRPr>
          </a:p>
        </p:txBody>
      </p:sp>
      <p:sp>
        <p:nvSpPr>
          <p:cNvPr id="1049322" name="Rectangle 8"/>
          <p:cNvSpPr>
            <a:spLocks noChangeArrowheads="1"/>
          </p:cNvSpPr>
          <p:nvPr/>
        </p:nvSpPr>
        <p:spPr bwMode="auto">
          <a:xfrm>
            <a:off x="1755909" y="1405413"/>
            <a:ext cx="2808419" cy="2376488"/>
          </a:xfrm>
          <a:prstGeom prst="rect"/>
          <a:noFill/>
          <a:ln w="19050">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323" name="Line 9"/>
          <p:cNvSpPr>
            <a:spLocks noChangeShapeType="1"/>
          </p:cNvSpPr>
          <p:nvPr/>
        </p:nvSpPr>
        <p:spPr bwMode="auto">
          <a:xfrm>
            <a:off x="1754188" y="1767363"/>
            <a:ext cx="2813579" cy="1588"/>
          </a:xfrm>
          <a:prstGeom prst="line"/>
          <a:noFill/>
          <a:ln w="9525">
            <a:solidFill>
              <a:schemeClr val="tx1"/>
            </a:solidFill>
            <a:round/>
          </a:ln>
          <a:effectLst/>
        </p:spPr>
        <p:txBody>
          <a:bodyPr/>
          <a:p>
            <a:endParaRPr altLang="en-US" b="1" lang="zh-CN">
              <a:latin typeface="+mn-lt"/>
              <a:ea typeface="黑体" panose="02010609060101010101" pitchFamily="2" charset="-122"/>
            </a:endParaRPr>
          </a:p>
        </p:txBody>
      </p:sp>
      <p:sp>
        <p:nvSpPr>
          <p:cNvPr id="1049324" name="Line 10"/>
          <p:cNvSpPr>
            <a:spLocks noChangeShapeType="1"/>
          </p:cNvSpPr>
          <p:nvPr/>
        </p:nvSpPr>
        <p:spPr bwMode="auto">
          <a:xfrm>
            <a:off x="1754188" y="2103913"/>
            <a:ext cx="2813579" cy="1588"/>
          </a:xfrm>
          <a:prstGeom prst="line"/>
          <a:noFill/>
          <a:ln w="9525">
            <a:solidFill>
              <a:schemeClr val="tx1"/>
            </a:solidFill>
            <a:round/>
          </a:ln>
          <a:effectLst/>
        </p:spPr>
        <p:txBody>
          <a:bodyPr/>
          <a:p>
            <a:endParaRPr altLang="en-US" b="1" lang="zh-CN">
              <a:latin typeface="+mn-lt"/>
              <a:ea typeface="黑体" panose="02010609060101010101" pitchFamily="2" charset="-122"/>
            </a:endParaRPr>
          </a:p>
        </p:txBody>
      </p:sp>
      <p:sp>
        <p:nvSpPr>
          <p:cNvPr id="1049325" name="Line 11"/>
          <p:cNvSpPr>
            <a:spLocks noChangeShapeType="1"/>
          </p:cNvSpPr>
          <p:nvPr/>
        </p:nvSpPr>
        <p:spPr bwMode="auto">
          <a:xfrm>
            <a:off x="1754188" y="2440463"/>
            <a:ext cx="2813579" cy="1588"/>
          </a:xfrm>
          <a:prstGeom prst="line"/>
          <a:noFill/>
          <a:ln w="19050">
            <a:solidFill>
              <a:schemeClr val="tx1"/>
            </a:solidFill>
            <a:round/>
          </a:ln>
          <a:effectLst/>
        </p:spPr>
        <p:txBody>
          <a:bodyPr/>
          <a:p>
            <a:endParaRPr altLang="en-US" b="1" lang="zh-CN">
              <a:latin typeface="+mn-lt"/>
              <a:ea typeface="黑体" panose="02010609060101010101" pitchFamily="2" charset="-122"/>
            </a:endParaRPr>
          </a:p>
        </p:txBody>
      </p:sp>
      <p:sp>
        <p:nvSpPr>
          <p:cNvPr id="1049326" name="Line 12"/>
          <p:cNvSpPr>
            <a:spLocks noChangeShapeType="1"/>
          </p:cNvSpPr>
          <p:nvPr/>
        </p:nvSpPr>
        <p:spPr bwMode="auto">
          <a:xfrm>
            <a:off x="1754188" y="2778602"/>
            <a:ext cx="2813579" cy="1587"/>
          </a:xfrm>
          <a:prstGeom prst="line"/>
          <a:noFill/>
          <a:ln w="9525">
            <a:solidFill>
              <a:schemeClr val="tx1"/>
            </a:solidFill>
            <a:round/>
          </a:ln>
          <a:effectLst/>
        </p:spPr>
        <p:txBody>
          <a:bodyPr/>
          <a:p>
            <a:endParaRPr altLang="en-US" b="1" lang="zh-CN">
              <a:latin typeface="+mn-lt"/>
              <a:ea typeface="黑体" panose="02010609060101010101" pitchFamily="2" charset="-122"/>
            </a:endParaRPr>
          </a:p>
        </p:txBody>
      </p:sp>
      <p:sp>
        <p:nvSpPr>
          <p:cNvPr id="1049327" name="Line 13"/>
          <p:cNvSpPr>
            <a:spLocks noChangeShapeType="1"/>
          </p:cNvSpPr>
          <p:nvPr/>
        </p:nvSpPr>
        <p:spPr bwMode="auto">
          <a:xfrm>
            <a:off x="1754188" y="3115152"/>
            <a:ext cx="2813579" cy="1587"/>
          </a:xfrm>
          <a:prstGeom prst="line"/>
          <a:noFill/>
          <a:ln w="9525">
            <a:solidFill>
              <a:schemeClr val="tx1"/>
            </a:solidFill>
            <a:round/>
          </a:ln>
          <a:effectLst/>
        </p:spPr>
        <p:txBody>
          <a:bodyPr/>
          <a:p>
            <a:endParaRPr altLang="en-US" b="1" lang="zh-CN">
              <a:latin typeface="+mn-lt"/>
              <a:ea typeface="黑体" panose="02010609060101010101" pitchFamily="2" charset="-122"/>
            </a:endParaRPr>
          </a:p>
        </p:txBody>
      </p:sp>
      <p:sp>
        <p:nvSpPr>
          <p:cNvPr id="1049328" name="Line 14"/>
          <p:cNvSpPr>
            <a:spLocks noChangeShapeType="1"/>
          </p:cNvSpPr>
          <p:nvPr/>
        </p:nvSpPr>
        <p:spPr bwMode="auto">
          <a:xfrm>
            <a:off x="1754188" y="3451702"/>
            <a:ext cx="2813579" cy="1587"/>
          </a:xfrm>
          <a:prstGeom prst="line"/>
          <a:noFill/>
          <a:ln w="9525">
            <a:solidFill>
              <a:schemeClr val="tx1"/>
            </a:solidFill>
            <a:round/>
          </a:ln>
          <a:effectLst/>
        </p:spPr>
        <p:txBody>
          <a:bodyPr/>
          <a:p>
            <a:endParaRPr altLang="en-US" b="1" lang="zh-CN">
              <a:latin typeface="+mn-lt"/>
              <a:ea typeface="黑体" panose="02010609060101010101" pitchFamily="2" charset="-122"/>
            </a:endParaRPr>
          </a:p>
        </p:txBody>
      </p:sp>
      <p:sp>
        <p:nvSpPr>
          <p:cNvPr id="1049329" name="Line 15"/>
          <p:cNvSpPr>
            <a:spLocks noChangeShapeType="1"/>
          </p:cNvSpPr>
          <p:nvPr/>
        </p:nvSpPr>
        <p:spPr bwMode="auto">
          <a:xfrm>
            <a:off x="3160977" y="2103913"/>
            <a:ext cx="0" cy="1684338"/>
          </a:xfrm>
          <a:prstGeom prst="line"/>
          <a:noFill/>
          <a:ln w="9525">
            <a:solidFill>
              <a:schemeClr val="tx1"/>
            </a:solidFill>
            <a:round/>
          </a:ln>
          <a:effectLst/>
        </p:spPr>
        <p:txBody>
          <a:bodyPr/>
          <a:p>
            <a:endParaRPr altLang="en-US" b="1" lang="zh-CN">
              <a:latin typeface="+mn-lt"/>
              <a:ea typeface="黑体" panose="02010609060101010101" pitchFamily="2" charset="-122"/>
            </a:endParaRPr>
          </a:p>
        </p:txBody>
      </p:sp>
      <p:sp>
        <p:nvSpPr>
          <p:cNvPr id="1049330" name="Line 16"/>
          <p:cNvSpPr>
            <a:spLocks noChangeShapeType="1"/>
          </p:cNvSpPr>
          <p:nvPr/>
        </p:nvSpPr>
        <p:spPr bwMode="auto">
          <a:xfrm>
            <a:off x="3862652" y="3115151"/>
            <a:ext cx="0" cy="673100"/>
          </a:xfrm>
          <a:prstGeom prst="line"/>
          <a:noFill/>
          <a:ln w="9525">
            <a:solidFill>
              <a:schemeClr val="tx1"/>
            </a:solidFill>
            <a:round/>
          </a:ln>
          <a:effectLst/>
        </p:spPr>
        <p:txBody>
          <a:bodyPr/>
          <a:p>
            <a:endParaRPr altLang="en-US" b="1" lang="zh-CN">
              <a:latin typeface="+mn-lt"/>
              <a:ea typeface="黑体" panose="02010609060101010101" pitchFamily="2" charset="-122"/>
            </a:endParaRPr>
          </a:p>
        </p:txBody>
      </p:sp>
      <p:sp>
        <p:nvSpPr>
          <p:cNvPr id="1049331" name="Line 17"/>
          <p:cNvSpPr>
            <a:spLocks noChangeShapeType="1"/>
          </p:cNvSpPr>
          <p:nvPr/>
        </p:nvSpPr>
        <p:spPr bwMode="auto">
          <a:xfrm>
            <a:off x="2445544" y="3096101"/>
            <a:ext cx="0" cy="673100"/>
          </a:xfrm>
          <a:prstGeom prst="line"/>
          <a:noFill/>
          <a:ln w="9525">
            <a:solidFill>
              <a:schemeClr val="tx1"/>
            </a:solidFill>
            <a:round/>
          </a:ln>
          <a:effectLst/>
        </p:spPr>
        <p:txBody>
          <a:bodyPr/>
          <a:p>
            <a:endParaRPr altLang="en-US" b="1" lang="zh-CN">
              <a:latin typeface="+mn-lt"/>
              <a:ea typeface="黑体" panose="02010609060101010101" pitchFamily="2" charset="-122"/>
            </a:endParaRPr>
          </a:p>
        </p:txBody>
      </p:sp>
      <p:sp>
        <p:nvSpPr>
          <p:cNvPr id="1049332" name="Line 18"/>
          <p:cNvSpPr>
            <a:spLocks noChangeShapeType="1"/>
          </p:cNvSpPr>
          <p:nvPr/>
        </p:nvSpPr>
        <p:spPr bwMode="auto">
          <a:xfrm>
            <a:off x="2457583" y="2124551"/>
            <a:ext cx="0" cy="336550"/>
          </a:xfrm>
          <a:prstGeom prst="line"/>
          <a:noFill/>
          <a:ln w="9525">
            <a:solidFill>
              <a:schemeClr val="tx1"/>
            </a:solidFill>
            <a:round/>
          </a:ln>
          <a:effectLst/>
        </p:spPr>
        <p:txBody>
          <a:bodyPr/>
          <a:p>
            <a:endParaRPr altLang="en-US" b="1" lang="zh-CN">
              <a:latin typeface="+mn-lt"/>
              <a:ea typeface="黑体" panose="02010609060101010101" pitchFamily="2" charset="-122"/>
            </a:endParaRPr>
          </a:p>
        </p:txBody>
      </p:sp>
      <p:sp>
        <p:nvSpPr>
          <p:cNvPr id="1049333" name="Text Box 19"/>
          <p:cNvSpPr txBox="1">
            <a:spLocks noChangeArrowheads="1"/>
          </p:cNvSpPr>
          <p:nvPr/>
        </p:nvSpPr>
        <p:spPr bwMode="auto">
          <a:xfrm>
            <a:off x="2301081" y="1411764"/>
            <a:ext cx="1706880" cy="396240"/>
          </a:xfrm>
          <a:prstGeom prst="rect"/>
          <a:noFill/>
          <a:ln>
            <a:noFill/>
          </a:ln>
          <a:effectLst/>
        </p:spPr>
        <p:txBody>
          <a:bodyPr wrap="none">
            <a:spAutoFit/>
          </a:bodyPr>
          <a:p>
            <a:r>
              <a:rPr altLang="zh-CN" b="1" sz="2000" kumimoji="1" lang="en-US">
                <a:latin typeface="+mn-lt"/>
                <a:ea typeface="黑体" panose="02010609060101010101" pitchFamily="2" charset="-122"/>
              </a:rPr>
              <a:t>153.19.8.104</a:t>
            </a:r>
            <a:endParaRPr altLang="zh-CN" b="1" sz="2000" kumimoji="1" lang="en-US">
              <a:latin typeface="+mn-lt"/>
              <a:ea typeface="黑体" panose="02010609060101010101" pitchFamily="2" charset="-122"/>
            </a:endParaRPr>
          </a:p>
        </p:txBody>
      </p:sp>
      <p:sp>
        <p:nvSpPr>
          <p:cNvPr id="1049334" name="Text Box 20"/>
          <p:cNvSpPr txBox="1">
            <a:spLocks noChangeArrowheads="1"/>
          </p:cNvSpPr>
          <p:nvPr/>
        </p:nvSpPr>
        <p:spPr bwMode="auto">
          <a:xfrm>
            <a:off x="2337197" y="1753077"/>
            <a:ext cx="1579879" cy="396240"/>
          </a:xfrm>
          <a:prstGeom prst="rect"/>
          <a:noFill/>
          <a:ln>
            <a:noFill/>
          </a:ln>
          <a:effectLst/>
        </p:spPr>
        <p:txBody>
          <a:bodyPr wrap="none">
            <a:spAutoFit/>
          </a:bodyPr>
          <a:p>
            <a:r>
              <a:rPr altLang="zh-CN" b="1" sz="2000" kumimoji="1" lang="en-US">
                <a:latin typeface="+mn-lt"/>
                <a:ea typeface="黑体" panose="02010609060101010101" pitchFamily="2" charset="-122"/>
              </a:rPr>
              <a:t>171.3.14.11</a:t>
            </a:r>
            <a:endParaRPr altLang="zh-CN" b="1" sz="2000" kumimoji="1" lang="en-US">
              <a:latin typeface="+mn-lt"/>
              <a:ea typeface="黑体" panose="02010609060101010101" pitchFamily="2" charset="-122"/>
            </a:endParaRPr>
          </a:p>
        </p:txBody>
      </p:sp>
      <p:sp>
        <p:nvSpPr>
          <p:cNvPr id="1049335" name="AutoShape 22"/>
          <p:cNvSpPr/>
          <p:nvPr/>
        </p:nvSpPr>
        <p:spPr bwMode="auto">
          <a:xfrm>
            <a:off x="1601127" y="1392714"/>
            <a:ext cx="75671" cy="1039813"/>
          </a:xfrm>
          <a:prstGeom prst="leftBrace">
            <a:avLst>
              <a:gd name="adj1" fmla="val 124053"/>
              <a:gd name="adj2" fmla="val 50000"/>
            </a:avLst>
          </a:prstGeom>
          <a:noFill/>
          <a:ln w="9525">
            <a:solidFill>
              <a:schemeClr val="tx1"/>
            </a:solidFill>
            <a:round/>
          </a:ln>
          <a:effectLst/>
        </p:spPr>
        <p:txBody>
          <a:bodyPr anchor="ctr" wrap="none"/>
          <a:p>
            <a:endParaRPr altLang="en-US" b="1" lang="zh-CN">
              <a:latin typeface="+mn-lt"/>
              <a:ea typeface="黑体" panose="02010609060101010101" pitchFamily="2" charset="-122"/>
            </a:endParaRPr>
          </a:p>
        </p:txBody>
      </p:sp>
      <p:sp>
        <p:nvSpPr>
          <p:cNvPr id="1049336" name="AutoShape 23"/>
          <p:cNvSpPr/>
          <p:nvPr/>
        </p:nvSpPr>
        <p:spPr bwMode="auto">
          <a:xfrm>
            <a:off x="1592527" y="2491263"/>
            <a:ext cx="84270" cy="604838"/>
          </a:xfrm>
          <a:prstGeom prst="leftBrace">
            <a:avLst>
              <a:gd name="adj1" fmla="val 64796"/>
              <a:gd name="adj2" fmla="val 50000"/>
            </a:avLst>
          </a:prstGeom>
          <a:noFill/>
          <a:ln w="9525">
            <a:solidFill>
              <a:schemeClr val="tx1"/>
            </a:solidFill>
            <a:round/>
          </a:ln>
          <a:effectLst/>
        </p:spPr>
        <p:txBody>
          <a:bodyPr anchor="ctr" wrap="none"/>
          <a:p>
            <a:endParaRPr altLang="en-US" b="1" lang="zh-CN">
              <a:latin typeface="+mn-lt"/>
              <a:ea typeface="黑体" panose="02010609060101010101" pitchFamily="2" charset="-122"/>
            </a:endParaRPr>
          </a:p>
        </p:txBody>
      </p:sp>
      <p:sp>
        <p:nvSpPr>
          <p:cNvPr id="1049337" name="AutoShape 24"/>
          <p:cNvSpPr/>
          <p:nvPr/>
        </p:nvSpPr>
        <p:spPr bwMode="auto">
          <a:xfrm>
            <a:off x="1599406" y="3132613"/>
            <a:ext cx="84270" cy="635000"/>
          </a:xfrm>
          <a:prstGeom prst="leftBrace">
            <a:avLst>
              <a:gd name="adj1" fmla="val 68027"/>
              <a:gd name="adj2" fmla="val 50000"/>
            </a:avLst>
          </a:prstGeom>
          <a:noFill/>
          <a:ln w="9525">
            <a:solidFill>
              <a:schemeClr val="tx1"/>
            </a:solidFill>
            <a:round/>
          </a:ln>
          <a:effectLst/>
        </p:spPr>
        <p:txBody>
          <a:bodyPr anchor="ctr" wrap="none"/>
          <a:p>
            <a:endParaRPr altLang="en-US" b="1" lang="zh-CN">
              <a:latin typeface="+mn-lt"/>
              <a:ea typeface="黑体" panose="02010609060101010101" pitchFamily="2" charset="-122"/>
            </a:endParaRPr>
          </a:p>
        </p:txBody>
      </p:sp>
      <p:sp>
        <p:nvSpPr>
          <p:cNvPr id="1049338" name="Text Box 25"/>
          <p:cNvSpPr txBox="1">
            <a:spLocks noChangeArrowheads="1"/>
          </p:cNvSpPr>
          <p:nvPr/>
        </p:nvSpPr>
        <p:spPr bwMode="auto">
          <a:xfrm>
            <a:off x="546894" y="1549877"/>
            <a:ext cx="1129904" cy="701675"/>
          </a:xfrm>
          <a:prstGeom prst="rect"/>
          <a:noFill/>
          <a:ln>
            <a:noFill/>
          </a:ln>
          <a:effectLst/>
        </p:spPr>
        <p:txBody>
          <a:bodyPr>
            <a:spAutoFit/>
          </a:bodyPr>
          <a:p>
            <a:pPr algn="ctr"/>
            <a:r>
              <a:rPr altLang="zh-CN" b="1" sz="2000" kumimoji="1" lang="en-US">
                <a:latin typeface="+mn-lt"/>
                <a:ea typeface="黑体" panose="02010609060101010101" pitchFamily="2" charset="-122"/>
              </a:rPr>
              <a:t>12 </a:t>
            </a:r>
            <a:r>
              <a:rPr altLang="en-US" b="1" sz="2000" kumimoji="1" lang="zh-CN">
                <a:latin typeface="+mn-lt"/>
                <a:ea typeface="黑体" panose="02010609060101010101" pitchFamily="2" charset="-122"/>
              </a:rPr>
              <a:t>字节</a:t>
            </a:r>
            <a:endParaRPr altLang="en-US" b="1" sz="2000" kumimoji="1" lang="zh-CN">
              <a:latin typeface="+mn-lt"/>
              <a:ea typeface="黑体" panose="02010609060101010101" pitchFamily="2" charset="-122"/>
            </a:endParaRPr>
          </a:p>
          <a:p>
            <a:pPr algn="ctr"/>
            <a:r>
              <a:rPr altLang="en-US" b="1" sz="2000" kumimoji="1" lang="zh-CN">
                <a:latin typeface="+mn-lt"/>
                <a:ea typeface="黑体" panose="02010609060101010101" pitchFamily="2" charset="-122"/>
              </a:rPr>
              <a:t>伪首部</a:t>
            </a:r>
            <a:endParaRPr altLang="en-US" b="1" sz="2000" kumimoji="1" lang="zh-CN">
              <a:latin typeface="+mn-lt"/>
              <a:ea typeface="黑体" panose="02010609060101010101" pitchFamily="2" charset="-122"/>
            </a:endParaRPr>
          </a:p>
        </p:txBody>
      </p:sp>
      <p:sp>
        <p:nvSpPr>
          <p:cNvPr id="1049339" name="Text Box 26"/>
          <p:cNvSpPr txBox="1">
            <a:spLocks noChangeArrowheads="1"/>
          </p:cNvSpPr>
          <p:nvPr/>
        </p:nvSpPr>
        <p:spPr bwMode="auto">
          <a:xfrm>
            <a:off x="339817" y="2376964"/>
            <a:ext cx="1173480" cy="701040"/>
          </a:xfrm>
          <a:prstGeom prst="rect"/>
          <a:noFill/>
          <a:ln>
            <a:noFill/>
          </a:ln>
          <a:effectLst/>
        </p:spPr>
        <p:txBody>
          <a:bodyPr wrap="none">
            <a:spAutoFit/>
          </a:bodyPr>
          <a:p>
            <a:pPr algn="ctr"/>
            <a:r>
              <a:rPr altLang="zh-CN" b="1" sz="2000" kumimoji="1" lang="en-US">
                <a:latin typeface="+mn-lt"/>
                <a:ea typeface="黑体" panose="02010609060101010101" pitchFamily="2" charset="-122"/>
              </a:rPr>
              <a:t>8 </a:t>
            </a:r>
            <a:r>
              <a:rPr altLang="en-US" b="1" sz="2000" kumimoji="1" lang="zh-CN">
                <a:latin typeface="+mn-lt"/>
                <a:ea typeface="黑体" panose="02010609060101010101" pitchFamily="2" charset="-122"/>
              </a:rPr>
              <a:t>字节</a:t>
            </a:r>
            <a:endParaRPr altLang="en-US" b="1" sz="2000" kumimoji="1" lang="zh-CN">
              <a:latin typeface="+mn-lt"/>
              <a:ea typeface="黑体" panose="02010609060101010101" pitchFamily="2" charset="-122"/>
            </a:endParaRPr>
          </a:p>
          <a:p>
            <a:pPr algn="ctr"/>
            <a:r>
              <a:rPr altLang="zh-CN" b="1" sz="2000" kumimoji="1" lang="en-US">
                <a:latin typeface="+mn-lt"/>
                <a:ea typeface="黑体" panose="02010609060101010101" pitchFamily="2" charset="-122"/>
              </a:rPr>
              <a:t>UDP </a:t>
            </a:r>
            <a:r>
              <a:rPr altLang="en-US" b="1" sz="2000" kumimoji="1" lang="zh-CN">
                <a:latin typeface="+mn-lt"/>
                <a:ea typeface="黑体" panose="02010609060101010101" pitchFamily="2" charset="-122"/>
              </a:rPr>
              <a:t>首部</a:t>
            </a:r>
            <a:endParaRPr altLang="en-US" b="1" sz="2000" kumimoji="1" lang="zh-CN">
              <a:latin typeface="+mn-lt"/>
              <a:ea typeface="黑体" panose="02010609060101010101" pitchFamily="2" charset="-122"/>
            </a:endParaRPr>
          </a:p>
        </p:txBody>
      </p:sp>
      <p:sp>
        <p:nvSpPr>
          <p:cNvPr id="1049340" name="Text Box 27"/>
          <p:cNvSpPr txBox="1">
            <a:spLocks noChangeArrowheads="1"/>
          </p:cNvSpPr>
          <p:nvPr/>
        </p:nvSpPr>
        <p:spPr bwMode="auto">
          <a:xfrm>
            <a:off x="624734" y="3080227"/>
            <a:ext cx="944880" cy="701040"/>
          </a:xfrm>
          <a:prstGeom prst="rect"/>
          <a:noFill/>
          <a:ln>
            <a:noFill/>
          </a:ln>
          <a:effectLst/>
        </p:spPr>
        <p:txBody>
          <a:bodyPr wrap="none">
            <a:spAutoFit/>
          </a:bodyPr>
          <a:p>
            <a:pPr algn="ctr"/>
            <a:r>
              <a:rPr altLang="zh-CN" b="1" sz="2000" kumimoji="1" lang="en-US">
                <a:latin typeface="+mn-lt"/>
                <a:ea typeface="黑体" panose="02010609060101010101" pitchFamily="2" charset="-122"/>
              </a:rPr>
              <a:t>7 </a:t>
            </a:r>
            <a:r>
              <a:rPr altLang="en-US" b="1" sz="2000" kumimoji="1" lang="zh-CN">
                <a:latin typeface="+mn-lt"/>
                <a:ea typeface="黑体" panose="02010609060101010101" pitchFamily="2" charset="-122"/>
              </a:rPr>
              <a:t>字节</a:t>
            </a:r>
            <a:endParaRPr altLang="en-US" b="1" sz="2000" kumimoji="1" lang="zh-CN">
              <a:latin typeface="+mn-lt"/>
              <a:ea typeface="黑体" panose="02010609060101010101" pitchFamily="2" charset="-122"/>
            </a:endParaRPr>
          </a:p>
          <a:p>
            <a:pPr algn="ctr"/>
            <a:r>
              <a:rPr altLang="en-US" b="1" sz="2000" kumimoji="1" lang="zh-CN">
                <a:latin typeface="+mn-lt"/>
                <a:ea typeface="黑体" panose="02010609060101010101" pitchFamily="2" charset="-122"/>
              </a:rPr>
              <a:t>数据</a:t>
            </a:r>
            <a:endParaRPr altLang="en-US" b="1" sz="2000" kumimoji="1" lang="zh-CN">
              <a:latin typeface="+mn-lt"/>
              <a:ea typeface="黑体" panose="02010609060101010101" pitchFamily="2" charset="-122"/>
            </a:endParaRPr>
          </a:p>
        </p:txBody>
      </p:sp>
      <p:grpSp>
        <p:nvGrpSpPr>
          <p:cNvPr id="327" name="Group 34"/>
          <p:cNvGrpSpPr/>
          <p:nvPr/>
        </p:nvGrpSpPr>
        <p:grpSpPr bwMode="auto">
          <a:xfrm>
            <a:off x="3578886" y="3708876"/>
            <a:ext cx="698235" cy="630237"/>
            <a:chOff x="1651" y="2763"/>
            <a:chExt cx="406" cy="397"/>
          </a:xfrm>
        </p:grpSpPr>
        <p:sp>
          <p:nvSpPr>
            <p:cNvPr id="1049341" name="Text Box 28"/>
            <p:cNvSpPr txBox="1">
              <a:spLocks noChangeArrowheads="1"/>
            </p:cNvSpPr>
            <p:nvPr/>
          </p:nvSpPr>
          <p:spPr bwMode="auto">
            <a:xfrm>
              <a:off x="1651" y="2908"/>
              <a:ext cx="406" cy="252"/>
            </a:xfrm>
            <a:prstGeom prst="rect"/>
            <a:noFill/>
            <a:ln>
              <a:noFill/>
            </a:ln>
            <a:effectLst/>
          </p:spPr>
          <p:txBody>
            <a:bodyPr wrap="none">
              <a:spAutoFit/>
            </a:bodyPr>
            <a:p>
              <a:r>
                <a:rPr altLang="en-US" b="1" sz="2000" kumimoji="1" lang="zh-CN">
                  <a:latin typeface="+mn-lt"/>
                  <a:ea typeface="黑体" panose="02010609060101010101" pitchFamily="2" charset="-122"/>
                </a:rPr>
                <a:t>填充</a:t>
              </a:r>
              <a:endParaRPr altLang="en-US" b="1" sz="2000" kumimoji="1" lang="zh-CN">
                <a:latin typeface="+mn-lt"/>
                <a:ea typeface="黑体" panose="02010609060101010101" pitchFamily="2" charset="-122"/>
              </a:endParaRPr>
            </a:p>
          </p:txBody>
        </p:sp>
        <p:sp>
          <p:nvSpPr>
            <p:cNvPr id="1049342" name="Line 29"/>
            <p:cNvSpPr>
              <a:spLocks noChangeShapeType="1"/>
            </p:cNvSpPr>
            <p:nvPr/>
          </p:nvSpPr>
          <p:spPr bwMode="auto">
            <a:xfrm flipV="1">
              <a:off x="1890" y="2763"/>
              <a:ext cx="134" cy="207"/>
            </a:xfrm>
            <a:prstGeom prst="line"/>
            <a:noFill/>
            <a:ln w="28575">
              <a:solidFill>
                <a:srgbClr val="FF0000"/>
              </a:solidFill>
              <a:round/>
              <a:tailEnd type="triangle" w="med" len="lg"/>
            </a:ln>
            <a:effectLst/>
          </p:spPr>
          <p:txBody>
            <a:bodyPr/>
            <a:p>
              <a:endParaRPr altLang="en-US" b="1" lang="zh-CN">
                <a:latin typeface="+mn-lt"/>
                <a:ea typeface="黑体" panose="02010609060101010101" pitchFamily="2" charset="-122"/>
              </a:endParaRPr>
            </a:p>
          </p:txBody>
        </p:sp>
      </p:grpSp>
      <p:sp>
        <p:nvSpPr>
          <p:cNvPr id="1049343" name="Line 30"/>
          <p:cNvSpPr>
            <a:spLocks noChangeShapeType="1"/>
          </p:cNvSpPr>
          <p:nvPr/>
        </p:nvSpPr>
        <p:spPr bwMode="auto">
          <a:xfrm flipV="1">
            <a:off x="4517893" y="5482114"/>
            <a:ext cx="5219567" cy="9525"/>
          </a:xfrm>
          <a:prstGeom prst="line"/>
          <a:noFill/>
          <a:ln w="28575">
            <a:solidFill>
              <a:srgbClr val="333399"/>
            </a:solidFill>
            <a:round/>
          </a:ln>
          <a:effectLst/>
        </p:spPr>
        <p:txBody>
          <a:bodyPr/>
          <a:p>
            <a:endParaRPr altLang="en-US" b="1" lang="zh-CN">
              <a:latin typeface="+mn-lt"/>
              <a:ea typeface="黑体" panose="02010609060101010101" pitchFamily="2" charset="-122"/>
            </a:endParaRPr>
          </a:p>
        </p:txBody>
      </p:sp>
      <p:sp>
        <p:nvSpPr>
          <p:cNvPr id="1049344" name="Text Box 31"/>
          <p:cNvSpPr txBox="1">
            <a:spLocks noChangeArrowheads="1"/>
          </p:cNvSpPr>
          <p:nvPr/>
        </p:nvSpPr>
        <p:spPr bwMode="auto">
          <a:xfrm>
            <a:off x="1969638" y="5509101"/>
            <a:ext cx="2722880" cy="701040"/>
          </a:xfrm>
          <a:prstGeom prst="rect"/>
          <a:noFill/>
          <a:ln>
            <a:noFill/>
          </a:ln>
          <a:effectLst/>
        </p:spPr>
        <p:txBody>
          <a:bodyPr wrap="none">
            <a:spAutoFit/>
          </a:bodyPr>
          <a:p>
            <a:pPr algn="r"/>
            <a:r>
              <a:rPr altLang="en-US" b="1" dirty="0" sz="2000" kumimoji="1" lang="zh-CN">
                <a:solidFill>
                  <a:srgbClr val="C00000"/>
                </a:solidFill>
                <a:latin typeface="+mn-lt"/>
                <a:ea typeface="黑体" panose="02010609060101010101" pitchFamily="2" charset="-122"/>
              </a:rPr>
              <a:t>按二进制反码运算求和</a:t>
            </a:r>
            <a:endParaRPr altLang="en-US" b="1" dirty="0" sz="2000" kumimoji="1" lang="zh-CN">
              <a:solidFill>
                <a:srgbClr val="C00000"/>
              </a:solidFill>
              <a:latin typeface="+mn-lt"/>
              <a:ea typeface="黑体" panose="02010609060101010101" pitchFamily="2" charset="-122"/>
            </a:endParaRPr>
          </a:p>
          <a:p>
            <a:pPr algn="r">
              <a:lnSpc>
                <a:spcPct val="130000"/>
              </a:lnSpc>
            </a:pPr>
            <a:r>
              <a:rPr altLang="en-US" b="1" dirty="0" sz="2000" kumimoji="1" lang="zh-CN">
                <a:solidFill>
                  <a:srgbClr val="C00000"/>
                </a:solidFill>
                <a:latin typeface="+mn-lt"/>
                <a:ea typeface="黑体" panose="02010609060101010101" pitchFamily="2" charset="-122"/>
              </a:rPr>
              <a:t>将得出的结果求反码</a:t>
            </a:r>
            <a:endParaRPr altLang="en-US" b="1" dirty="0" sz="2000" kumimoji="1" lang="zh-CN">
              <a:solidFill>
                <a:srgbClr val="C00000"/>
              </a:solidFill>
              <a:latin typeface="+mn-lt"/>
              <a:ea typeface="黑体" panose="02010609060101010101" pitchFamily="2" charset="-122"/>
            </a:endParaRPr>
          </a:p>
        </p:txBody>
      </p:sp>
      <p:sp>
        <p:nvSpPr>
          <p:cNvPr id="1049345" name="Text Box 21"/>
          <p:cNvSpPr txBox="1">
            <a:spLocks noChangeArrowheads="1"/>
          </p:cNvSpPr>
          <p:nvPr/>
        </p:nvSpPr>
        <p:spPr bwMode="auto">
          <a:xfrm>
            <a:off x="1801598" y="2060848"/>
            <a:ext cx="3121422" cy="2072640"/>
          </a:xfrm>
          <a:prstGeom prst="rect"/>
          <a:noFill/>
          <a:ln>
            <a:noFill/>
          </a:ln>
          <a:effectLst/>
        </p:spPr>
        <p:txBody>
          <a:bodyPr>
            <a:spAutoFit/>
          </a:bodyPr>
          <a:p>
            <a:pPr>
              <a:lnSpc>
                <a:spcPct val="110000"/>
              </a:lnSpc>
            </a:pPr>
            <a:r>
              <a:rPr altLang="en-US" b="1" dirty="0" sz="2000" kumimoji="1" lang="zh-CN">
                <a:latin typeface="+mn-lt"/>
                <a:ea typeface="黑体" panose="02010609060101010101" pitchFamily="2" charset="-122"/>
              </a:rPr>
              <a:t>全 </a:t>
            </a:r>
            <a:r>
              <a:rPr altLang="zh-CN" b="1" dirty="0" sz="2000" kumimoji="1" lang="en-US">
                <a:latin typeface="+mn-lt"/>
                <a:ea typeface="黑体" panose="02010609060101010101" pitchFamily="2" charset="-122"/>
              </a:rPr>
              <a:t>0   17          15</a:t>
            </a:r>
            <a:endParaRPr altLang="zh-CN" b="1" dirty="0" sz="2000" kumimoji="1" lang="en-US">
              <a:latin typeface="+mn-lt"/>
              <a:ea typeface="黑体" panose="02010609060101010101" pitchFamily="2" charset="-122"/>
            </a:endParaRPr>
          </a:p>
          <a:p>
            <a:pPr>
              <a:lnSpc>
                <a:spcPct val="110000"/>
              </a:lnSpc>
            </a:pPr>
            <a:r>
              <a:rPr altLang="zh-CN" b="1" dirty="0" sz="2000" kumimoji="1" lang="en-US">
                <a:latin typeface="+mn-lt"/>
                <a:ea typeface="黑体" panose="02010609060101010101" pitchFamily="2" charset="-122"/>
              </a:rPr>
              <a:t>    1087            13</a:t>
            </a:r>
            <a:endParaRPr altLang="zh-CN" b="1" dirty="0" sz="2000" kumimoji="1" lang="en-US">
              <a:latin typeface="+mn-lt"/>
              <a:ea typeface="黑体" panose="02010609060101010101" pitchFamily="2" charset="-122"/>
            </a:endParaRPr>
          </a:p>
          <a:p>
            <a:pPr>
              <a:lnSpc>
                <a:spcPct val="110000"/>
              </a:lnSpc>
            </a:pPr>
            <a:r>
              <a:rPr altLang="zh-CN" b="1" dirty="0" sz="2000" kumimoji="1" lang="en-US">
                <a:latin typeface="+mn-lt"/>
                <a:ea typeface="黑体" panose="02010609060101010101" pitchFamily="2" charset="-122"/>
              </a:rPr>
              <a:t>      15             </a:t>
            </a:r>
            <a:r>
              <a:rPr altLang="en-US" b="1" dirty="0" sz="2000" kumimoji="1" lang="zh-CN">
                <a:latin typeface="+mn-lt"/>
                <a:ea typeface="黑体" panose="02010609060101010101" pitchFamily="2" charset="-122"/>
              </a:rPr>
              <a:t>全 </a:t>
            </a:r>
            <a:r>
              <a:rPr altLang="zh-CN" b="1" dirty="0" sz="2000" kumimoji="1" lang="en-US">
                <a:latin typeface="+mn-lt"/>
                <a:ea typeface="黑体" panose="02010609060101010101" pitchFamily="2" charset="-122"/>
              </a:rPr>
              <a:t>0</a:t>
            </a:r>
            <a:endParaRPr altLang="zh-CN" b="1" dirty="0" sz="2000" kumimoji="1" lang="en-US">
              <a:latin typeface="+mn-lt"/>
              <a:ea typeface="黑体" panose="02010609060101010101" pitchFamily="2" charset="-122"/>
            </a:endParaRPr>
          </a:p>
          <a:p>
            <a:pPr>
              <a:lnSpc>
                <a:spcPct val="110000"/>
              </a:lnSpc>
            </a:pPr>
            <a:r>
              <a:rPr altLang="en-US" b="1" dirty="0" sz="2000" kumimoji="1" lang="zh-CN">
                <a:latin typeface="+mn-lt"/>
                <a:ea typeface="黑体" panose="02010609060101010101" pitchFamily="2" charset="-122"/>
              </a:rPr>
              <a:t>数据  数据   数据  数据</a:t>
            </a:r>
            <a:endParaRPr altLang="en-US" b="1" dirty="0" sz="2000" kumimoji="1" lang="zh-CN">
              <a:latin typeface="+mn-lt"/>
              <a:ea typeface="黑体" panose="02010609060101010101" pitchFamily="2" charset="-122"/>
            </a:endParaRPr>
          </a:p>
          <a:p>
            <a:pPr>
              <a:lnSpc>
                <a:spcPct val="110000"/>
              </a:lnSpc>
            </a:pPr>
            <a:r>
              <a:rPr altLang="en-US" b="1" dirty="0" sz="2000" kumimoji="1" lang="zh-CN">
                <a:latin typeface="+mn-lt"/>
                <a:ea typeface="黑体" panose="02010609060101010101" pitchFamily="2" charset="-122"/>
              </a:rPr>
              <a:t>数据  数据   数据  全 </a:t>
            </a:r>
            <a:r>
              <a:rPr altLang="zh-CN" b="1" dirty="0" sz="2000" kumimoji="1" lang="en-US">
                <a:latin typeface="+mn-lt"/>
                <a:ea typeface="黑体" panose="02010609060101010101" pitchFamily="2" charset="-122"/>
              </a:rPr>
              <a:t>0</a:t>
            </a:r>
            <a:endParaRPr altLang="zh-CN" b="1" dirty="0" sz="2000" kumimoji="1" lang="en-US">
              <a:latin typeface="+mn-lt"/>
              <a:ea typeface="黑体" panose="02010609060101010101" pitchFamily="2" charset="-122"/>
            </a:endParaRPr>
          </a:p>
        </p:txBody>
      </p:sp>
      <p:sp>
        <p:nvSpPr>
          <p:cNvPr id="1049346" name="矩形 2"/>
          <p:cNvSpPr/>
          <p:nvPr/>
        </p:nvSpPr>
        <p:spPr>
          <a:xfrm>
            <a:off x="515937" y="4161034"/>
            <a:ext cx="2656536" cy="1015663"/>
          </a:xfrm>
          <a:prstGeom prst="rect"/>
          <a:solidFill>
            <a:srgbClr val="000099"/>
          </a:solidFill>
        </p:spPr>
        <p:txBody>
          <a:bodyPr wrap="square">
            <a:spAutoFit/>
          </a:bodyPr>
          <a:p>
            <a:r>
              <a:rPr altLang="zh-CN" b="1" dirty="0" sz="2000" lang="en-US">
                <a:solidFill>
                  <a:schemeClr val="bg1"/>
                </a:solidFill>
                <a:latin typeface="+mn-lt"/>
                <a:ea typeface="黑体" panose="02010609060101010101" pitchFamily="2" charset="-122"/>
              </a:rPr>
              <a:t>UDP</a:t>
            </a:r>
            <a:r>
              <a:rPr altLang="zh-CN" b="1" dirty="0" sz="2000" lang="zh-CN">
                <a:solidFill>
                  <a:schemeClr val="bg1"/>
                </a:solidFill>
                <a:latin typeface="+mn-lt"/>
                <a:ea typeface="黑体" panose="02010609060101010101" pitchFamily="2" charset="-122"/>
              </a:rPr>
              <a:t>的检验和是把首部和数据部分一起都检验。</a:t>
            </a:r>
            <a:endParaRPr altLang="en-US" b="1" dirty="0" sz="2000" lang="zh-CN">
              <a:solidFill>
                <a:schemeClr val="bg1"/>
              </a:solidFill>
              <a:latin typeface="+mn-lt"/>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343"/>
                                        </p:tgtEl>
                                        <p:attrNameLst>
                                          <p:attrName>style.visibility</p:attrName>
                                        </p:attrNameLst>
                                      </p:cBhvr>
                                      <p:to>
                                        <p:strVal val="visible"/>
                                      </p:to>
                                    </p:set>
                                  </p:childTnLst>
                                </p:cTn>
                              </p:par>
                              <p:par>
                                <p:cTn fill="hold" grpId="0" id="7" nodeType="withEffect" presetClass="entr" presetID="1" presetSubtype="0">
                                  <p:stCondLst>
                                    <p:cond delay="0"/>
                                  </p:stCondLst>
                                  <p:childTnLst>
                                    <p:set>
                                      <p:cBhvr>
                                        <p:cTn dur="1" fill="hold" id="8">
                                          <p:stCondLst>
                                            <p:cond delay="0"/>
                                          </p:stCondLst>
                                        </p:cTn>
                                        <p:tgtEl>
                                          <p:spTgt spid="1049319"/>
                                        </p:tgtEl>
                                        <p:attrNameLst>
                                          <p:attrName>style.visibility</p:attrName>
                                        </p:attrNameLst>
                                      </p:cBhvr>
                                      <p:to>
                                        <p:strVal val="visible"/>
                                      </p:to>
                                    </p:set>
                                  </p:childTnLst>
                                </p:cTn>
                              </p:par>
                              <p:par>
                                <p:cTn fill="hold" grpId="0" id="9" nodeType="withEffect" presetClass="entr" presetID="1" presetSubtype="0">
                                  <p:stCondLst>
                                    <p:cond delay="0"/>
                                  </p:stCondLst>
                                  <p:childTnLst>
                                    <p:set>
                                      <p:cBhvr>
                                        <p:cTn dur="1" fill="hold" id="10">
                                          <p:stCondLst>
                                            <p:cond delay="0"/>
                                          </p:stCondLst>
                                        </p:cTn>
                                        <p:tgtEl>
                                          <p:spTgt spid="1049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19" grpId="0"/>
      <p:bldP spid="1049343" grpId="0" animBg="1"/>
      <p:bldP spid="104934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9350" name="Rectangle 2"/>
          <p:cNvSpPr>
            <a:spLocks noGrp="1" noChangeArrowheads="1"/>
          </p:cNvSpPr>
          <p:nvPr>
            <p:ph type="title"/>
          </p:nvPr>
        </p:nvSpPr>
        <p:spPr/>
        <p:txBody>
          <a:bodyPr/>
          <a:p>
            <a:r>
              <a:rPr altLang="zh-CN" dirty="0" lang="en-US"/>
              <a:t>5.3  </a:t>
            </a:r>
            <a:r>
              <a:rPr altLang="zh-CN" dirty="0" lang="zh-CN" smtClean="0"/>
              <a:t>传输控制协议</a:t>
            </a:r>
            <a:r>
              <a:rPr altLang="zh-CN" dirty="0" lang="en-US" smtClean="0"/>
              <a:t> TCP </a:t>
            </a:r>
            <a:r>
              <a:rPr altLang="zh-CN" dirty="0" lang="zh-CN" smtClean="0"/>
              <a:t>概述</a:t>
            </a:r>
            <a:endParaRPr altLang="zh-CN" dirty="0" lang="zh-CN"/>
          </a:p>
        </p:txBody>
      </p:sp>
      <p:sp>
        <p:nvSpPr>
          <p:cNvPr id="1049351" name="Rectangle 3"/>
          <p:cNvSpPr>
            <a:spLocks noGrp="1" noChangeArrowheads="1"/>
          </p:cNvSpPr>
          <p:nvPr>
            <p:ph idx="1"/>
          </p:nvPr>
        </p:nvSpPr>
        <p:spPr/>
        <p:txBody>
          <a:bodyPr/>
          <a:p>
            <a:r>
              <a:rPr altLang="zh-CN" dirty="0" lang="en-US"/>
              <a:t>5.3.1  </a:t>
            </a:r>
            <a:r>
              <a:rPr altLang="zh-CN" dirty="0" lang="en-US" smtClean="0"/>
              <a:t>TCP </a:t>
            </a:r>
            <a:r>
              <a:rPr altLang="zh-CN" dirty="0" lang="zh-CN" smtClean="0"/>
              <a:t>最主要</a:t>
            </a:r>
            <a:r>
              <a:rPr altLang="zh-CN" dirty="0" lang="zh-CN"/>
              <a:t>的特点</a:t>
            </a:r>
            <a:endParaRPr altLang="zh-CN" dirty="0" lang="zh-CN"/>
          </a:p>
          <a:p>
            <a:r>
              <a:rPr altLang="zh-CN" dirty="0" lang="en-US"/>
              <a:t>5.3.2  </a:t>
            </a:r>
            <a:r>
              <a:rPr altLang="zh-CN" dirty="0" lang="en-US" smtClean="0"/>
              <a:t>TCP </a:t>
            </a:r>
            <a:r>
              <a:rPr altLang="zh-CN" dirty="0" lang="zh-CN" smtClean="0"/>
              <a:t>的</a:t>
            </a:r>
            <a:r>
              <a:rPr altLang="zh-CN" dirty="0" lang="zh-CN"/>
              <a:t>连接</a:t>
            </a:r>
            <a:endParaRPr altLang="zh-CN" dirty="0"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695" name="标题 1"/>
          <p:cNvSpPr>
            <a:spLocks noGrp="1"/>
          </p:cNvSpPr>
          <p:nvPr>
            <p:ph type="title"/>
          </p:nvPr>
        </p:nvSpPr>
        <p:spPr/>
        <p:txBody>
          <a:bodyPr/>
          <a:p>
            <a:r>
              <a:rPr altLang="zh-CN" dirty="0" lang="zh-CN" smtClean="0"/>
              <a:t>第</a:t>
            </a:r>
            <a:r>
              <a:rPr altLang="zh-CN" dirty="0" lang="en-US" smtClean="0"/>
              <a:t> 5 </a:t>
            </a:r>
            <a:r>
              <a:rPr altLang="zh-CN" dirty="0" lang="zh-CN" smtClean="0"/>
              <a:t>章</a:t>
            </a:r>
            <a:r>
              <a:rPr altLang="zh-CN" dirty="0" lang="en-US" smtClean="0"/>
              <a:t>  </a:t>
            </a:r>
            <a:r>
              <a:rPr altLang="en-US" dirty="0" lang="zh-CN" smtClean="0"/>
              <a:t>运输</a:t>
            </a:r>
            <a:r>
              <a:rPr altLang="zh-CN" dirty="0" lang="zh-CN" smtClean="0"/>
              <a:t>层</a:t>
            </a:r>
            <a:endParaRPr altLang="en-US" dirty="0" lang="zh-CN"/>
          </a:p>
        </p:txBody>
      </p:sp>
      <p:sp>
        <p:nvSpPr>
          <p:cNvPr id="1048696" name="内容占位符 2"/>
          <p:cNvSpPr>
            <a:spLocks noGrp="1"/>
          </p:cNvSpPr>
          <p:nvPr>
            <p:ph idx="1"/>
          </p:nvPr>
        </p:nvSpPr>
        <p:spPr/>
        <p:txBody>
          <a:bodyPr/>
          <a:p>
            <a:r>
              <a:rPr altLang="zh-CN" dirty="0" sz="2800" lang="en-US" smtClean="0"/>
              <a:t>5.1  </a:t>
            </a:r>
            <a:r>
              <a:rPr altLang="zh-CN" dirty="0" sz="2800" lang="zh-CN"/>
              <a:t>运输层协议概述</a:t>
            </a:r>
            <a:endParaRPr altLang="zh-CN" dirty="0" sz="2800" lang="zh-CN"/>
          </a:p>
          <a:p>
            <a:r>
              <a:rPr altLang="zh-CN" dirty="0" sz="2800" lang="en-US" smtClean="0"/>
              <a:t>5.2  </a:t>
            </a:r>
            <a:r>
              <a:rPr altLang="zh-CN" dirty="0" sz="2800" lang="zh-CN"/>
              <a:t>用户数据报</a:t>
            </a:r>
            <a:r>
              <a:rPr altLang="zh-CN" dirty="0" sz="2800" lang="zh-CN" smtClean="0"/>
              <a:t>协议</a:t>
            </a:r>
            <a:r>
              <a:rPr altLang="zh-CN" dirty="0" sz="2800" lang="en-US" smtClean="0"/>
              <a:t> UDP </a:t>
            </a:r>
            <a:endParaRPr altLang="zh-CN" dirty="0" sz="2800" lang="zh-CN"/>
          </a:p>
          <a:p>
            <a:r>
              <a:rPr altLang="zh-CN" dirty="0" sz="2800" lang="en-US" smtClean="0"/>
              <a:t>5.3  </a:t>
            </a:r>
            <a:r>
              <a:rPr altLang="zh-CN" dirty="0" sz="2800" lang="zh-CN" smtClean="0"/>
              <a:t>传输控制协议</a:t>
            </a:r>
            <a:r>
              <a:rPr altLang="zh-CN" dirty="0" sz="2800" lang="en-US" smtClean="0"/>
              <a:t> TCP </a:t>
            </a:r>
            <a:r>
              <a:rPr altLang="zh-CN" dirty="0" sz="2800" lang="zh-CN" smtClean="0"/>
              <a:t>概述</a:t>
            </a:r>
            <a:endParaRPr altLang="zh-CN" dirty="0" sz="2800" lang="zh-CN"/>
          </a:p>
          <a:p>
            <a:r>
              <a:rPr altLang="zh-CN" dirty="0" sz="2800" lang="en-US" smtClean="0"/>
              <a:t>5.4  </a:t>
            </a:r>
            <a:r>
              <a:rPr altLang="zh-CN" dirty="0" sz="2800" lang="zh-CN"/>
              <a:t>可靠传输的工作原理</a:t>
            </a:r>
            <a:endParaRPr altLang="zh-CN" dirty="0" sz="2800" lang="zh-CN"/>
          </a:p>
          <a:p>
            <a:r>
              <a:rPr altLang="zh-CN" dirty="0" sz="2800" lang="en-US" smtClean="0"/>
              <a:t>5.5  TCP </a:t>
            </a:r>
            <a:r>
              <a:rPr altLang="zh-CN" dirty="0" sz="2800" lang="zh-CN" smtClean="0"/>
              <a:t>报文</a:t>
            </a:r>
            <a:r>
              <a:rPr altLang="zh-CN" dirty="0" sz="2800" lang="zh-CN"/>
              <a:t>段的首部格式</a:t>
            </a:r>
            <a:endParaRPr altLang="zh-CN" dirty="0" sz="2800" lang="zh-CN"/>
          </a:p>
          <a:p>
            <a:r>
              <a:rPr altLang="zh-CN" dirty="0" sz="2800" lang="en-US"/>
              <a:t>5.6  </a:t>
            </a:r>
            <a:r>
              <a:rPr altLang="zh-CN" dirty="0" sz="2800" lang="en-US" smtClean="0"/>
              <a:t>TCP </a:t>
            </a:r>
            <a:r>
              <a:rPr altLang="zh-CN" dirty="0" sz="2800" lang="zh-CN" smtClean="0"/>
              <a:t>可靠</a:t>
            </a:r>
            <a:r>
              <a:rPr altLang="zh-CN" dirty="0" sz="2800" lang="zh-CN"/>
              <a:t>传输的实现</a:t>
            </a:r>
            <a:endParaRPr altLang="zh-CN" dirty="0" sz="2800" lang="zh-CN"/>
          </a:p>
          <a:p>
            <a:r>
              <a:rPr altLang="zh-CN" dirty="0" sz="2800" lang="en-US" smtClean="0"/>
              <a:t>5.7  TCP </a:t>
            </a:r>
            <a:r>
              <a:rPr altLang="zh-CN" dirty="0" sz="2800" lang="zh-CN" smtClean="0"/>
              <a:t>的</a:t>
            </a:r>
            <a:r>
              <a:rPr altLang="zh-CN" dirty="0" sz="2800" lang="zh-CN"/>
              <a:t>流量控制</a:t>
            </a:r>
            <a:endParaRPr altLang="zh-CN" dirty="0" sz="2800" lang="zh-CN"/>
          </a:p>
          <a:p>
            <a:r>
              <a:rPr altLang="zh-CN" dirty="0" sz="2800" lang="en-US" smtClean="0"/>
              <a:t>5.8  TCP </a:t>
            </a:r>
            <a:r>
              <a:rPr altLang="zh-CN" dirty="0" sz="2800" lang="zh-CN" smtClean="0"/>
              <a:t>的</a:t>
            </a:r>
            <a:r>
              <a:rPr altLang="zh-CN" dirty="0" sz="2800" lang="zh-CN"/>
              <a:t>拥塞控制</a:t>
            </a:r>
            <a:endParaRPr altLang="zh-CN" dirty="0" sz="2800" lang="zh-CN"/>
          </a:p>
          <a:p>
            <a:r>
              <a:rPr altLang="zh-CN" dirty="0" sz="2800" lang="en-US" smtClean="0"/>
              <a:t>5.9  TCP </a:t>
            </a:r>
            <a:r>
              <a:rPr altLang="zh-CN" dirty="0" sz="2800" lang="zh-CN" smtClean="0"/>
              <a:t>的</a:t>
            </a:r>
            <a:r>
              <a:rPr altLang="zh-CN" dirty="0" sz="2800" lang="zh-CN"/>
              <a:t>运输连接管理</a:t>
            </a:r>
            <a:endParaRPr altLang="zh-CN" dirty="0" sz="2800" 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9355" name="Rectangle 2"/>
          <p:cNvSpPr>
            <a:spLocks noGrp="1" noChangeArrowheads="1"/>
          </p:cNvSpPr>
          <p:nvPr>
            <p:ph type="title"/>
          </p:nvPr>
        </p:nvSpPr>
        <p:spPr/>
        <p:txBody>
          <a:bodyPr/>
          <a:p>
            <a:r>
              <a:rPr altLang="zh-CN" dirty="0" lang="en-US" smtClean="0"/>
              <a:t>5.3.1  </a:t>
            </a:r>
            <a:r>
              <a:rPr altLang="zh-CN" dirty="0" lang="en-US"/>
              <a:t>TCP </a:t>
            </a:r>
            <a:r>
              <a:rPr altLang="en-US" dirty="0" lang="zh-CN"/>
              <a:t>最主要的特点 </a:t>
            </a:r>
            <a:endParaRPr altLang="en-US" dirty="0" lang="zh-CN"/>
          </a:p>
        </p:txBody>
      </p:sp>
      <p:sp>
        <p:nvSpPr>
          <p:cNvPr id="1049356" name="Rectangle 40"/>
          <p:cNvSpPr>
            <a:spLocks noGrp="1" noChangeArrowheads="1"/>
          </p:cNvSpPr>
          <p:nvPr>
            <p:ph idx="1"/>
          </p:nvPr>
        </p:nvSpPr>
        <p:spPr/>
        <p:txBody>
          <a:bodyPr/>
          <a:p>
            <a:r>
              <a:rPr altLang="zh-CN" dirty="0" sz="2800" lang="en-US"/>
              <a:t>TCP </a:t>
            </a:r>
            <a:r>
              <a:rPr altLang="en-US" dirty="0" sz="2800" lang="zh-CN"/>
              <a:t>是</a:t>
            </a:r>
            <a:r>
              <a:rPr altLang="en-US" dirty="0" sz="2800" lang="zh-CN">
                <a:solidFill>
                  <a:srgbClr val="FF0000"/>
                </a:solidFill>
              </a:rPr>
              <a:t>面向连接</a:t>
            </a:r>
            <a:r>
              <a:rPr altLang="en-US" dirty="0" sz="2800" lang="zh-CN"/>
              <a:t>的运输层协议。</a:t>
            </a:r>
            <a:endParaRPr altLang="en-US" dirty="0" sz="2800" lang="zh-CN"/>
          </a:p>
          <a:p>
            <a:r>
              <a:rPr altLang="en-US" dirty="0" sz="2800" lang="zh-CN"/>
              <a:t>每一条 </a:t>
            </a:r>
            <a:r>
              <a:rPr altLang="zh-CN" dirty="0" sz="2800" lang="en-US"/>
              <a:t>TCP </a:t>
            </a:r>
            <a:r>
              <a:rPr altLang="en-US" dirty="0" sz="2800" lang="zh-CN"/>
              <a:t>连接</a:t>
            </a:r>
            <a:r>
              <a:rPr altLang="en-US" dirty="0" sz="2800" lang="zh-CN">
                <a:solidFill>
                  <a:srgbClr val="FF0000"/>
                </a:solidFill>
              </a:rPr>
              <a:t>只能有两个</a:t>
            </a:r>
            <a:r>
              <a:rPr altLang="en-US" dirty="0" sz="2800" lang="zh-CN" smtClean="0">
                <a:solidFill>
                  <a:srgbClr val="FF0000"/>
                </a:solidFill>
              </a:rPr>
              <a:t>端点 </a:t>
            </a:r>
            <a:r>
              <a:rPr altLang="zh-CN" dirty="0" sz="2800" lang="en-US" smtClean="0"/>
              <a:t>(</a:t>
            </a:r>
            <a:r>
              <a:rPr altLang="zh-CN" dirty="0" sz="2800" lang="en-US"/>
              <a:t>endpoint)</a:t>
            </a:r>
            <a:r>
              <a:rPr altLang="en-US" dirty="0" sz="2800" lang="zh-CN"/>
              <a:t>，每一条 </a:t>
            </a:r>
            <a:r>
              <a:rPr altLang="zh-CN" dirty="0" sz="2800" lang="en-US"/>
              <a:t>TCP </a:t>
            </a:r>
            <a:r>
              <a:rPr altLang="en-US" dirty="0" sz="2800" lang="zh-CN"/>
              <a:t>连接</a:t>
            </a:r>
            <a:r>
              <a:rPr altLang="en-US" dirty="0" sz="2800" lang="zh-CN">
                <a:solidFill>
                  <a:srgbClr val="FF0000"/>
                </a:solidFill>
              </a:rPr>
              <a:t>只能是点对点</a:t>
            </a:r>
            <a:r>
              <a:rPr altLang="en-US" dirty="0" sz="2800" lang="zh-CN"/>
              <a:t>的（一对一）。 </a:t>
            </a:r>
            <a:endParaRPr altLang="en-US" dirty="0" sz="2800" lang="zh-CN"/>
          </a:p>
          <a:p>
            <a:r>
              <a:rPr altLang="zh-CN" dirty="0" sz="2800" lang="en-US"/>
              <a:t>TCP </a:t>
            </a:r>
            <a:r>
              <a:rPr altLang="en-US" dirty="0" sz="2800" lang="zh-CN"/>
              <a:t>提供</a:t>
            </a:r>
            <a:r>
              <a:rPr altLang="en-US" dirty="0" sz="2800" lang="zh-CN">
                <a:solidFill>
                  <a:srgbClr val="FF0000"/>
                </a:solidFill>
              </a:rPr>
              <a:t>可靠交付</a:t>
            </a:r>
            <a:r>
              <a:rPr altLang="en-US" dirty="0" sz="2800" lang="zh-CN"/>
              <a:t>的服务。</a:t>
            </a:r>
            <a:endParaRPr altLang="en-US" dirty="0" sz="2800" lang="zh-CN"/>
          </a:p>
          <a:p>
            <a:r>
              <a:rPr altLang="zh-CN" dirty="0" sz="2800" lang="en-US" smtClean="0"/>
              <a:t>TCP </a:t>
            </a:r>
            <a:r>
              <a:rPr altLang="en-US" dirty="0" sz="2800" lang="zh-CN"/>
              <a:t>提供</a:t>
            </a:r>
            <a:r>
              <a:rPr altLang="en-US" dirty="0" sz="2800" lang="zh-CN">
                <a:solidFill>
                  <a:srgbClr val="FF0000"/>
                </a:solidFill>
              </a:rPr>
              <a:t>全双工</a:t>
            </a:r>
            <a:r>
              <a:rPr altLang="en-US" dirty="0" sz="2800" lang="zh-CN"/>
              <a:t>通信。</a:t>
            </a:r>
            <a:endParaRPr altLang="en-US" dirty="0" sz="2800" lang="zh-CN"/>
          </a:p>
          <a:p>
            <a:r>
              <a:rPr altLang="en-US" dirty="0" sz="2800" lang="zh-CN">
                <a:solidFill>
                  <a:srgbClr val="FF0000"/>
                </a:solidFill>
              </a:rPr>
              <a:t>面向字节</a:t>
            </a:r>
            <a:r>
              <a:rPr altLang="en-US" dirty="0" sz="2800" lang="zh-CN" smtClean="0">
                <a:solidFill>
                  <a:srgbClr val="FF0000"/>
                </a:solidFill>
              </a:rPr>
              <a:t>流</a:t>
            </a:r>
            <a:endParaRPr altLang="zh-CN" dirty="0" sz="2800" lang="en-US"/>
          </a:p>
          <a:p>
            <a:pPr lvl="1"/>
            <a:r>
              <a:rPr altLang="zh-CN" dirty="0" sz="2400" lang="en-US" smtClean="0"/>
              <a:t>TCP </a:t>
            </a:r>
            <a:r>
              <a:rPr altLang="zh-CN" dirty="0" sz="2400" lang="zh-CN" smtClean="0"/>
              <a:t>中</a:t>
            </a:r>
            <a:r>
              <a:rPr altLang="zh-CN" dirty="0" sz="2400" lang="zh-CN"/>
              <a:t>的</a:t>
            </a:r>
            <a:r>
              <a:rPr altLang="zh-CN" dirty="0" sz="2400" lang="zh-CN">
                <a:solidFill>
                  <a:srgbClr val="0000FF"/>
                </a:solidFill>
              </a:rPr>
              <a:t>“流”</a:t>
            </a:r>
            <a:r>
              <a:rPr altLang="zh-CN" dirty="0" sz="2400" lang="en-US">
                <a:solidFill>
                  <a:srgbClr val="0000FF"/>
                </a:solidFill>
              </a:rPr>
              <a:t>(stream)</a:t>
            </a:r>
            <a:r>
              <a:rPr altLang="zh-CN" dirty="0" sz="2400" lang="zh-CN"/>
              <a:t>指的是</a:t>
            </a:r>
            <a:r>
              <a:rPr altLang="zh-CN" dirty="0" sz="2400" lang="zh-CN" smtClean="0"/>
              <a:t>流入</a:t>
            </a:r>
            <a:r>
              <a:rPr altLang="en-US" dirty="0" sz="2400" lang="zh-CN" smtClean="0"/>
              <a:t>或流出</a:t>
            </a:r>
            <a:r>
              <a:rPr altLang="zh-CN" dirty="0" sz="2400" lang="zh-CN" smtClean="0"/>
              <a:t>进程的</a:t>
            </a:r>
            <a:r>
              <a:rPr altLang="zh-CN" dirty="0" sz="2400" lang="zh-CN"/>
              <a:t>字节序列。</a:t>
            </a:r>
            <a:endParaRPr altLang="zh-CN" dirty="0" sz="2400" lang="en-US"/>
          </a:p>
          <a:p>
            <a:pPr lvl="1"/>
            <a:r>
              <a:rPr altLang="zh-CN" dirty="0" sz="2400" lang="zh-CN" smtClean="0">
                <a:solidFill>
                  <a:srgbClr val="0000FF"/>
                </a:solidFill>
              </a:rPr>
              <a:t>“面向字节流”</a:t>
            </a:r>
            <a:r>
              <a:rPr altLang="zh-CN" dirty="0" sz="2400" lang="zh-CN">
                <a:solidFill>
                  <a:srgbClr val="0000FF"/>
                </a:solidFill>
              </a:rPr>
              <a:t>的含义是：</a:t>
            </a:r>
            <a:r>
              <a:rPr altLang="zh-CN" dirty="0" sz="2400" lang="zh-CN"/>
              <a:t>虽然应用程序</a:t>
            </a:r>
            <a:r>
              <a:rPr altLang="zh-CN" dirty="0" sz="2400" lang="zh-CN" smtClean="0"/>
              <a:t>和</a:t>
            </a:r>
            <a:r>
              <a:rPr altLang="zh-CN" dirty="0" sz="2400" lang="en-US" smtClean="0"/>
              <a:t> TCP </a:t>
            </a:r>
            <a:r>
              <a:rPr altLang="zh-CN" dirty="0" sz="2400" lang="zh-CN" smtClean="0"/>
              <a:t>的</a:t>
            </a:r>
            <a:r>
              <a:rPr altLang="zh-CN" dirty="0" sz="2400" lang="zh-CN"/>
              <a:t>交互是一次一个数据块，</a:t>
            </a:r>
            <a:r>
              <a:rPr altLang="zh-CN" dirty="0" sz="2400" lang="zh-CN" smtClean="0"/>
              <a:t>但</a:t>
            </a:r>
            <a:r>
              <a:rPr altLang="zh-CN" dirty="0" sz="2400" lang="en-US" smtClean="0"/>
              <a:t> TCP </a:t>
            </a:r>
            <a:r>
              <a:rPr altLang="zh-CN" dirty="0" sz="2400" lang="zh-CN" smtClean="0"/>
              <a:t>把</a:t>
            </a:r>
            <a:r>
              <a:rPr altLang="zh-CN" dirty="0" sz="2400" lang="zh-CN"/>
              <a:t>应用程序交下来的数据看成仅仅是</a:t>
            </a:r>
            <a:r>
              <a:rPr altLang="zh-CN" dirty="0" sz="2400" lang="zh-CN" smtClean="0"/>
              <a:t>一连串无</a:t>
            </a:r>
            <a:r>
              <a:rPr altLang="zh-CN" dirty="0" sz="2400" lang="zh-CN"/>
              <a:t>结构的字节流。</a:t>
            </a:r>
            <a:endParaRPr altLang="en-US" dirty="0" sz="2400" lang="zh-CN"/>
          </a:p>
          <a:p>
            <a:pPr lvl="1"/>
            <a:endParaRPr altLang="en-US" dirty="0" sz="2400" 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9360" name="Rectangle 2"/>
          <p:cNvSpPr>
            <a:spLocks noGrp="1" noChangeArrowheads="1"/>
          </p:cNvSpPr>
          <p:nvPr>
            <p:ph type="title"/>
          </p:nvPr>
        </p:nvSpPr>
        <p:spPr/>
        <p:txBody>
          <a:bodyPr/>
          <a:p>
            <a:pPr algn="ctr"/>
            <a:r>
              <a:rPr altLang="zh-CN" sz="4000" lang="en-US"/>
              <a:t>TCP </a:t>
            </a:r>
            <a:r>
              <a:rPr altLang="en-US" sz="4000" lang="zh-CN"/>
              <a:t>面向流的概念 </a:t>
            </a:r>
            <a:endParaRPr altLang="en-US" sz="4000" lang="zh-CN"/>
          </a:p>
        </p:txBody>
      </p:sp>
      <p:sp>
        <p:nvSpPr>
          <p:cNvPr id="1049361" name="内容占位符 1"/>
          <p:cNvSpPr>
            <a:spLocks noGrp="1"/>
          </p:cNvSpPr>
          <p:nvPr>
            <p:ph idx="1"/>
          </p:nvPr>
        </p:nvSpPr>
        <p:spPr/>
        <p:txBody>
          <a:bodyPr/>
          <a:p>
            <a:r>
              <a:rPr altLang="zh-CN" dirty="0" lang="en-US" smtClean="0"/>
              <a:t>TCP </a:t>
            </a:r>
            <a:r>
              <a:rPr altLang="zh-CN" dirty="0" lang="zh-CN" smtClean="0">
                <a:solidFill>
                  <a:srgbClr val="FF0000"/>
                </a:solidFill>
              </a:rPr>
              <a:t>不</a:t>
            </a:r>
            <a:r>
              <a:rPr altLang="zh-CN" dirty="0" lang="zh-CN">
                <a:solidFill>
                  <a:srgbClr val="FF0000"/>
                </a:solidFill>
              </a:rPr>
              <a:t>保证</a:t>
            </a:r>
            <a:r>
              <a:rPr altLang="zh-CN" dirty="0" lang="zh-CN"/>
              <a:t>接收方应用程序所收到的数据块和发送方应用程序所发出的</a:t>
            </a:r>
            <a:r>
              <a:rPr altLang="zh-CN" dirty="0" lang="zh-CN">
                <a:solidFill>
                  <a:srgbClr val="FF0000"/>
                </a:solidFill>
              </a:rPr>
              <a:t>数据块具有对应大小的</a:t>
            </a:r>
            <a:r>
              <a:rPr altLang="zh-CN" dirty="0" lang="zh-CN" smtClean="0">
                <a:solidFill>
                  <a:srgbClr val="FF0000"/>
                </a:solidFill>
              </a:rPr>
              <a:t>关系</a:t>
            </a:r>
            <a:r>
              <a:rPr altLang="en-US" dirty="0" lang="zh-CN" smtClean="0">
                <a:solidFill>
                  <a:srgbClr val="FF0000"/>
                </a:solidFill>
              </a:rPr>
              <a:t>。</a:t>
            </a:r>
            <a:endParaRPr altLang="zh-CN" dirty="0" lang="en-US" smtClean="0">
              <a:solidFill>
                <a:srgbClr val="FF0000"/>
              </a:solidFill>
            </a:endParaRPr>
          </a:p>
          <a:p>
            <a:r>
              <a:rPr altLang="zh-CN" dirty="0" lang="zh-CN"/>
              <a:t>但接收方应用程序收到的字节流必须和发送方应用程序发出的</a:t>
            </a:r>
            <a:r>
              <a:rPr altLang="zh-CN" dirty="0" lang="zh-CN">
                <a:solidFill>
                  <a:srgbClr val="FF0000"/>
                </a:solidFill>
              </a:rPr>
              <a:t>字节流完全一样。</a:t>
            </a:r>
            <a:endParaRPr altLang="en-US" dirty="0" lang="zh-CN">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9365" name="Rectangle 2"/>
          <p:cNvSpPr>
            <a:spLocks noGrp="1" noChangeArrowheads="1"/>
          </p:cNvSpPr>
          <p:nvPr>
            <p:ph type="title"/>
          </p:nvPr>
        </p:nvSpPr>
        <p:spPr/>
        <p:txBody>
          <a:bodyPr/>
          <a:p>
            <a:pPr algn="ctr"/>
            <a:r>
              <a:rPr altLang="zh-CN" sz="4000" lang="en-US"/>
              <a:t>TCP </a:t>
            </a:r>
            <a:r>
              <a:rPr altLang="en-US" sz="4000" lang="zh-CN"/>
              <a:t>面向流的概念 </a:t>
            </a:r>
            <a:endParaRPr altLang="en-US" sz="4000" lang="zh-CN"/>
          </a:p>
        </p:txBody>
      </p:sp>
      <p:sp>
        <p:nvSpPr>
          <p:cNvPr id="1049366" name="AutoShape 47"/>
          <p:cNvSpPr>
            <a:spLocks noChangeArrowheads="1"/>
          </p:cNvSpPr>
          <p:nvPr/>
        </p:nvSpPr>
        <p:spPr bwMode="auto">
          <a:xfrm>
            <a:off x="7087263" y="5034882"/>
            <a:ext cx="283765" cy="130175"/>
          </a:xfrm>
          <a:prstGeom prst="rightArrow">
            <a:avLst>
              <a:gd name="adj1" fmla="val 50000"/>
              <a:gd name="adj2" fmla="val 50305"/>
            </a:avLst>
          </a:prstGeom>
          <a:solidFill>
            <a:srgbClr val="C00000"/>
          </a:solidFill>
          <a:ln w="9525">
            <a:solidFill>
              <a:srgbClr val="C00000"/>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367" name="Rectangle 107"/>
          <p:cNvSpPr>
            <a:spLocks noChangeArrowheads="1"/>
          </p:cNvSpPr>
          <p:nvPr/>
        </p:nvSpPr>
        <p:spPr bwMode="auto">
          <a:xfrm>
            <a:off x="3440832" y="1623118"/>
            <a:ext cx="3679495" cy="869778"/>
          </a:xfrm>
          <a:prstGeom prst="rect"/>
          <a:solidFill>
            <a:srgbClr val="FFFFCC"/>
          </a:solidFill>
          <a:ln w="38100" cmpd="dbl">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grpSp>
        <p:nvGrpSpPr>
          <p:cNvPr id="340" name="Group 80"/>
          <p:cNvGrpSpPr/>
          <p:nvPr/>
        </p:nvGrpSpPr>
        <p:grpSpPr bwMode="auto">
          <a:xfrm>
            <a:off x="6201569" y="4945982"/>
            <a:ext cx="937287" cy="287337"/>
            <a:chOff x="2925" y="1570"/>
            <a:chExt cx="545" cy="181"/>
          </a:xfrm>
        </p:grpSpPr>
        <p:grpSp>
          <p:nvGrpSpPr>
            <p:cNvPr id="341" name="Group 81"/>
            <p:cNvGrpSpPr/>
            <p:nvPr/>
          </p:nvGrpSpPr>
          <p:grpSpPr bwMode="auto">
            <a:xfrm>
              <a:off x="3061" y="1570"/>
              <a:ext cx="272" cy="181"/>
              <a:chOff x="3061" y="1842"/>
              <a:chExt cx="272" cy="181"/>
            </a:xfrm>
          </p:grpSpPr>
          <p:sp>
            <p:nvSpPr>
              <p:cNvPr id="1049368" name="Rectangle 82"/>
              <p:cNvSpPr>
                <a:spLocks noChangeArrowheads="1"/>
              </p:cNvSpPr>
              <p:nvPr/>
            </p:nvSpPr>
            <p:spPr bwMode="auto">
              <a:xfrm>
                <a:off x="3061" y="1842"/>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7</a:t>
                </a:r>
                <a:endParaRPr altLang="zh-CN" b="1" sz="1800" kumimoji="1" lang="en-US">
                  <a:solidFill>
                    <a:srgbClr val="000099"/>
                  </a:solidFill>
                  <a:latin typeface="+mn-lt"/>
                  <a:ea typeface="黑体" panose="02010609060101010101" pitchFamily="2" charset="-122"/>
                </a:endParaRPr>
              </a:p>
            </p:txBody>
          </p:sp>
          <p:sp>
            <p:nvSpPr>
              <p:cNvPr id="1049369" name="Rectangle 83"/>
              <p:cNvSpPr>
                <a:spLocks noChangeArrowheads="1"/>
              </p:cNvSpPr>
              <p:nvPr/>
            </p:nvSpPr>
            <p:spPr bwMode="auto">
              <a:xfrm>
                <a:off x="3197" y="1842"/>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6</a:t>
                </a:r>
                <a:endParaRPr altLang="zh-CN" b="1" sz="1800" kumimoji="1" lang="en-US">
                  <a:solidFill>
                    <a:srgbClr val="000099"/>
                  </a:solidFill>
                  <a:latin typeface="+mn-lt"/>
                  <a:ea typeface="黑体" panose="02010609060101010101" pitchFamily="2" charset="-122"/>
                </a:endParaRPr>
              </a:p>
            </p:txBody>
          </p:sp>
        </p:grpSp>
        <p:sp>
          <p:nvSpPr>
            <p:cNvPr id="1049370" name="Rectangle 84"/>
            <p:cNvSpPr>
              <a:spLocks noChangeArrowheads="1"/>
            </p:cNvSpPr>
            <p:nvPr/>
          </p:nvSpPr>
          <p:spPr bwMode="auto">
            <a:xfrm>
              <a:off x="2925" y="1570"/>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8</a:t>
              </a:r>
              <a:endParaRPr altLang="zh-CN" b="1" sz="1800" kumimoji="1" lang="en-US">
                <a:solidFill>
                  <a:srgbClr val="000099"/>
                </a:solidFill>
                <a:latin typeface="+mn-lt"/>
                <a:ea typeface="黑体" panose="02010609060101010101" pitchFamily="2" charset="-122"/>
              </a:endParaRPr>
            </a:p>
          </p:txBody>
        </p:sp>
        <p:sp>
          <p:nvSpPr>
            <p:cNvPr id="1049371" name="Rectangle 85"/>
            <p:cNvSpPr>
              <a:spLocks noChangeArrowheads="1"/>
            </p:cNvSpPr>
            <p:nvPr/>
          </p:nvSpPr>
          <p:spPr bwMode="auto">
            <a:xfrm>
              <a:off x="3334" y="1570"/>
              <a:ext cx="136" cy="181"/>
            </a:xfrm>
            <a:prstGeom prst="rect"/>
            <a:solidFill>
              <a:srgbClr val="FFCCFF"/>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H</a:t>
              </a:r>
              <a:endParaRPr altLang="zh-CN" b="1" sz="1800" kumimoji="1" lang="en-US">
                <a:solidFill>
                  <a:srgbClr val="000099"/>
                </a:solidFill>
                <a:latin typeface="+mn-lt"/>
                <a:ea typeface="黑体" panose="02010609060101010101" pitchFamily="2" charset="-122"/>
              </a:endParaRPr>
            </a:p>
          </p:txBody>
        </p:sp>
      </p:grpSp>
      <p:sp>
        <p:nvSpPr>
          <p:cNvPr id="1049372" name="Text Box 62"/>
          <p:cNvSpPr txBox="1">
            <a:spLocks noChangeArrowheads="1"/>
          </p:cNvSpPr>
          <p:nvPr/>
        </p:nvSpPr>
        <p:spPr bwMode="auto">
          <a:xfrm>
            <a:off x="7869766" y="1559843"/>
            <a:ext cx="767080" cy="1018540"/>
          </a:xfrm>
          <a:prstGeom prst="rect"/>
          <a:noFill/>
          <a:ln>
            <a:noFill/>
          </a:ln>
          <a:effectLst/>
        </p:spPr>
        <p:txBody>
          <a:bodyPr wrap="none">
            <a:spAutoFit/>
          </a:bodyPr>
          <a:p>
            <a:r>
              <a:rPr altLang="zh-CN" b="1" sz="6600" kumimoji="1" lang="en-US">
                <a:solidFill>
                  <a:srgbClr val="000099"/>
                </a:solidFill>
                <a:latin typeface="+mn-lt"/>
                <a:ea typeface="黑体" panose="02010609060101010101" pitchFamily="2" charset="-122"/>
                <a:sym typeface="Wingdings" panose="05000000000000000000" pitchFamily="2" charset="2"/>
              </a:rPr>
              <a:t></a:t>
            </a:r>
            <a:endParaRPr altLang="zh-CN" b="1" sz="6600" kumimoji="1" lang="en-US">
              <a:solidFill>
                <a:srgbClr val="000099"/>
              </a:solidFill>
              <a:latin typeface="+mn-lt"/>
              <a:ea typeface="黑体" panose="02010609060101010101" pitchFamily="2" charset="-122"/>
            </a:endParaRPr>
          </a:p>
        </p:txBody>
      </p:sp>
      <p:sp>
        <p:nvSpPr>
          <p:cNvPr id="1049373" name="Freeform 44"/>
          <p:cNvSpPr/>
          <p:nvPr/>
        </p:nvSpPr>
        <p:spPr bwMode="auto">
          <a:xfrm>
            <a:off x="7842250" y="4585618"/>
            <a:ext cx="386954"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chemeClr val="tx1"/>
            </a:solidFill>
            <a:prstDash val="solid"/>
            <a:round/>
          </a:ln>
          <a:effectLst/>
        </p:spPr>
        <p:txBody>
          <a:bodyPr/>
          <a:p>
            <a:endParaRPr altLang="en-US" b="1" lang="zh-CN">
              <a:solidFill>
                <a:srgbClr val="000099"/>
              </a:solidFill>
              <a:latin typeface="+mn-lt"/>
              <a:ea typeface="黑体" panose="02010609060101010101" pitchFamily="2" charset="-122"/>
            </a:endParaRPr>
          </a:p>
        </p:txBody>
      </p:sp>
      <p:sp>
        <p:nvSpPr>
          <p:cNvPr id="1049374" name="Text Box 45"/>
          <p:cNvSpPr txBox="1">
            <a:spLocks noChangeArrowheads="1"/>
          </p:cNvSpPr>
          <p:nvPr/>
        </p:nvSpPr>
        <p:spPr bwMode="auto">
          <a:xfrm>
            <a:off x="1081750" y="1559843"/>
            <a:ext cx="767080" cy="1018540"/>
          </a:xfrm>
          <a:prstGeom prst="rect"/>
          <a:noFill/>
          <a:ln>
            <a:noFill/>
          </a:ln>
          <a:effectLst/>
        </p:spPr>
        <p:txBody>
          <a:bodyPr wrap="none">
            <a:spAutoFit/>
          </a:bodyPr>
          <a:p>
            <a:r>
              <a:rPr altLang="zh-CN" b="1" sz="6600" kumimoji="1" lang="en-US">
                <a:solidFill>
                  <a:srgbClr val="000099"/>
                </a:solidFill>
                <a:latin typeface="+mn-lt"/>
                <a:ea typeface="黑体" panose="02010609060101010101" pitchFamily="2" charset="-122"/>
                <a:sym typeface="Wingdings" panose="05000000000000000000" pitchFamily="2" charset="2"/>
              </a:rPr>
              <a:t></a:t>
            </a:r>
            <a:endParaRPr altLang="zh-CN" b="1" sz="6600" kumimoji="1" lang="en-US">
              <a:solidFill>
                <a:srgbClr val="000099"/>
              </a:solidFill>
              <a:latin typeface="+mn-lt"/>
              <a:ea typeface="黑体" panose="02010609060101010101" pitchFamily="2" charset="-122"/>
            </a:endParaRPr>
          </a:p>
        </p:txBody>
      </p:sp>
      <p:sp>
        <p:nvSpPr>
          <p:cNvPr id="1049375" name="AutoShape 46"/>
          <p:cNvSpPr>
            <a:spLocks noChangeArrowheads="1"/>
          </p:cNvSpPr>
          <p:nvPr/>
        </p:nvSpPr>
        <p:spPr bwMode="auto">
          <a:xfrm>
            <a:off x="4913446" y="5036469"/>
            <a:ext cx="285485" cy="130175"/>
          </a:xfrm>
          <a:prstGeom prst="rightArrow">
            <a:avLst>
              <a:gd name="adj1" fmla="val 50000"/>
              <a:gd name="adj2" fmla="val 50610"/>
            </a:avLst>
          </a:prstGeom>
          <a:solidFill>
            <a:srgbClr val="C00000"/>
          </a:solidFill>
          <a:ln w="9525">
            <a:solidFill>
              <a:srgbClr val="C00000"/>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376" name="AutoShape 48"/>
          <p:cNvSpPr>
            <a:spLocks noChangeArrowheads="1"/>
          </p:cNvSpPr>
          <p:nvPr/>
        </p:nvSpPr>
        <p:spPr bwMode="auto">
          <a:xfrm>
            <a:off x="2951163" y="5034882"/>
            <a:ext cx="285485" cy="130175"/>
          </a:xfrm>
          <a:prstGeom prst="rightArrow">
            <a:avLst>
              <a:gd name="adj1" fmla="val 50000"/>
              <a:gd name="adj2" fmla="val 50610"/>
            </a:avLst>
          </a:prstGeom>
          <a:solidFill>
            <a:srgbClr val="C00000"/>
          </a:solidFill>
          <a:ln w="9525">
            <a:solidFill>
              <a:srgbClr val="C00000"/>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377" name="Line 49"/>
          <p:cNvSpPr>
            <a:spLocks noChangeShapeType="1"/>
          </p:cNvSpPr>
          <p:nvPr/>
        </p:nvSpPr>
        <p:spPr bwMode="auto">
          <a:xfrm>
            <a:off x="1442906" y="2426618"/>
            <a:ext cx="3440" cy="1487488"/>
          </a:xfrm>
          <a:prstGeom prst="line"/>
          <a:noFill/>
          <a:ln w="19050">
            <a:solidFill>
              <a:schemeClr val="tx1"/>
            </a:solidFill>
            <a:round/>
            <a:tailEnd type="none" w="sm" len="med"/>
          </a:ln>
          <a:effectLst/>
        </p:spPr>
        <p:txBody>
          <a:bodyPr/>
          <a:p>
            <a:endParaRPr altLang="en-US" b="1" lang="zh-CN">
              <a:solidFill>
                <a:srgbClr val="000099"/>
              </a:solidFill>
              <a:latin typeface="+mn-lt"/>
              <a:ea typeface="黑体" panose="02010609060101010101" pitchFamily="2" charset="-122"/>
            </a:endParaRPr>
          </a:p>
        </p:txBody>
      </p:sp>
      <p:sp>
        <p:nvSpPr>
          <p:cNvPr id="1049378" name="Text Box 50"/>
          <p:cNvSpPr txBox="1">
            <a:spLocks noChangeArrowheads="1"/>
          </p:cNvSpPr>
          <p:nvPr/>
        </p:nvSpPr>
        <p:spPr bwMode="auto">
          <a:xfrm>
            <a:off x="5512487" y="4561806"/>
            <a:ext cx="1884680" cy="358140"/>
          </a:xfrm>
          <a:prstGeom prst="rect"/>
          <a:noFill/>
          <a:ln>
            <a:noFill/>
          </a:ln>
          <a:effectLst/>
        </p:spPr>
        <p:txBody>
          <a:bodyPr wrap="none">
            <a:spAutoFit/>
          </a:bodyPr>
          <a:p>
            <a:pPr algn="ctr"/>
            <a:r>
              <a:rPr altLang="en-US" b="1" sz="1800" kumimoji="1" lang="zh-CN">
                <a:solidFill>
                  <a:srgbClr val="000099"/>
                </a:solidFill>
                <a:latin typeface="+mn-lt"/>
                <a:ea typeface="黑体" panose="02010609060101010101" pitchFamily="2" charset="-122"/>
              </a:rPr>
              <a:t>发送 </a:t>
            </a:r>
            <a:r>
              <a:rPr altLang="zh-CN" b="1" sz="1800" kumimoji="1" lang="en-US">
                <a:solidFill>
                  <a:srgbClr val="000099"/>
                </a:solidFill>
                <a:latin typeface="+mn-lt"/>
                <a:ea typeface="黑体" panose="02010609060101010101" pitchFamily="2" charset="-122"/>
              </a:rPr>
              <a:t>TCP </a:t>
            </a:r>
            <a:r>
              <a:rPr altLang="en-US" b="1" sz="1800" kumimoji="1" lang="zh-CN">
                <a:solidFill>
                  <a:srgbClr val="000099"/>
                </a:solidFill>
                <a:latin typeface="+mn-lt"/>
                <a:ea typeface="黑体" panose="02010609060101010101" pitchFamily="2" charset="-122"/>
              </a:rPr>
              <a:t>报文段</a:t>
            </a:r>
            <a:endParaRPr altLang="en-US" b="1" sz="1800" kumimoji="1" lang="zh-CN">
              <a:solidFill>
                <a:srgbClr val="000099"/>
              </a:solidFill>
              <a:latin typeface="+mn-lt"/>
              <a:ea typeface="黑体" panose="02010609060101010101" pitchFamily="2" charset="-122"/>
            </a:endParaRPr>
          </a:p>
        </p:txBody>
      </p:sp>
      <p:sp>
        <p:nvSpPr>
          <p:cNvPr id="1049379" name="Rectangle 51"/>
          <p:cNvSpPr>
            <a:spLocks noChangeArrowheads="1"/>
          </p:cNvSpPr>
          <p:nvPr/>
        </p:nvSpPr>
        <p:spPr bwMode="auto">
          <a:xfrm>
            <a:off x="550333" y="3902994"/>
            <a:ext cx="1802342" cy="682625"/>
          </a:xfrm>
          <a:prstGeom prst="rect"/>
          <a:solidFill>
            <a:srgbClr val="FFFF99"/>
          </a:solidFill>
          <a:ln w="19050">
            <a:solidFill>
              <a:schemeClr val="tx1"/>
            </a:solidFill>
            <a:miter lim="800000"/>
          </a:ln>
          <a:effectLst>
            <a:outerShdw algn="ctr" dir="2700000" dist="35921" rotWithShape="0">
              <a:schemeClr val="bg2"/>
            </a:outerShdw>
          </a:effectLst>
        </p:spPr>
        <p:txBody>
          <a:bodyPr anchor="ctr" wrap="none"/>
          <a:p>
            <a:pPr algn="ctr"/>
            <a:endParaRPr altLang="zh-CN" b="1" sz="1800" kumimoji="1" lang="en-US">
              <a:solidFill>
                <a:srgbClr val="000099"/>
              </a:solidFill>
              <a:latin typeface="+mn-lt"/>
              <a:ea typeface="黑体" panose="02010609060101010101" pitchFamily="2" charset="-122"/>
            </a:endParaRPr>
          </a:p>
          <a:p>
            <a:pPr algn="ctr"/>
            <a:endParaRPr altLang="zh-CN" b="1" sz="900" kumimoji="1" lang="en-US">
              <a:solidFill>
                <a:srgbClr val="000099"/>
              </a:solidFill>
              <a:latin typeface="+mn-lt"/>
              <a:ea typeface="黑体" panose="02010609060101010101" pitchFamily="2" charset="-122"/>
            </a:endParaRPr>
          </a:p>
          <a:p>
            <a:pPr algn="ctr"/>
            <a:endParaRPr altLang="zh-CN" b="1" sz="1800" kumimoji="1" lang="en-US">
              <a:solidFill>
                <a:srgbClr val="000099"/>
              </a:solidFill>
              <a:latin typeface="+mn-lt"/>
              <a:ea typeface="黑体" panose="02010609060101010101" pitchFamily="2" charset="-122"/>
            </a:endParaRPr>
          </a:p>
        </p:txBody>
      </p:sp>
      <p:sp>
        <p:nvSpPr>
          <p:cNvPr id="1049380" name="Line 52"/>
          <p:cNvSpPr>
            <a:spLocks noChangeShapeType="1"/>
          </p:cNvSpPr>
          <p:nvPr/>
        </p:nvSpPr>
        <p:spPr bwMode="auto">
          <a:xfrm flipV="1">
            <a:off x="8258440" y="2426619"/>
            <a:ext cx="0" cy="1476375"/>
          </a:xfrm>
          <a:prstGeom prst="line"/>
          <a:noFill/>
          <a:ln w="19050">
            <a:solidFill>
              <a:schemeClr val="tx1"/>
            </a:solidFill>
            <a:round/>
            <a:tailEnd type="none" w="sm" len="med"/>
          </a:ln>
          <a:effectLst/>
        </p:spPr>
        <p:txBody>
          <a:bodyPr/>
          <a:p>
            <a:endParaRPr altLang="en-US" b="1" lang="zh-CN">
              <a:solidFill>
                <a:srgbClr val="000099"/>
              </a:solidFill>
              <a:latin typeface="+mn-lt"/>
              <a:ea typeface="黑体" panose="02010609060101010101" pitchFamily="2" charset="-122"/>
            </a:endParaRPr>
          </a:p>
        </p:txBody>
      </p:sp>
      <p:sp>
        <p:nvSpPr>
          <p:cNvPr id="1049381" name="Rectangle 53"/>
          <p:cNvSpPr>
            <a:spLocks noChangeArrowheads="1"/>
          </p:cNvSpPr>
          <p:nvPr/>
        </p:nvSpPr>
        <p:spPr bwMode="auto">
          <a:xfrm>
            <a:off x="7357270" y="3902994"/>
            <a:ext cx="1800622" cy="682625"/>
          </a:xfrm>
          <a:prstGeom prst="rect"/>
          <a:solidFill>
            <a:srgbClr val="FFFF99"/>
          </a:solidFill>
          <a:ln w="19050">
            <a:solidFill>
              <a:schemeClr val="tx1"/>
            </a:solidFill>
            <a:miter lim="800000"/>
          </a:ln>
          <a:effectLst>
            <a:outerShdw algn="ctr" dir="2700000" dist="35921" rotWithShape="0">
              <a:schemeClr val="bg2"/>
            </a:outerShdw>
          </a:effectLst>
        </p:spPr>
        <p:txBody>
          <a:bodyPr anchor="ctr" wrap="none"/>
          <a:p>
            <a:pPr algn="ctr"/>
            <a:endParaRPr altLang="zh-CN" b="1" sz="1800" kumimoji="1" lang="en-US">
              <a:solidFill>
                <a:srgbClr val="000099"/>
              </a:solidFill>
              <a:latin typeface="+mn-lt"/>
              <a:ea typeface="黑体" panose="02010609060101010101" pitchFamily="2" charset="-122"/>
            </a:endParaRPr>
          </a:p>
          <a:p>
            <a:pPr algn="ctr"/>
            <a:endParaRPr altLang="zh-CN" b="1" sz="900" kumimoji="1" lang="en-US">
              <a:solidFill>
                <a:srgbClr val="000099"/>
              </a:solidFill>
              <a:latin typeface="+mn-lt"/>
              <a:ea typeface="黑体" panose="02010609060101010101" pitchFamily="2" charset="-122"/>
            </a:endParaRPr>
          </a:p>
          <a:p>
            <a:pPr algn="ctr"/>
            <a:endParaRPr altLang="zh-CN" b="1" sz="1800" kumimoji="1" lang="en-US">
              <a:solidFill>
                <a:srgbClr val="000099"/>
              </a:solidFill>
              <a:latin typeface="+mn-lt"/>
              <a:ea typeface="黑体" panose="02010609060101010101" pitchFamily="2" charset="-122"/>
            </a:endParaRPr>
          </a:p>
        </p:txBody>
      </p:sp>
      <p:sp>
        <p:nvSpPr>
          <p:cNvPr id="1049382" name="Text Box 54"/>
          <p:cNvSpPr txBox="1">
            <a:spLocks noChangeArrowheads="1"/>
          </p:cNvSpPr>
          <p:nvPr/>
        </p:nvSpPr>
        <p:spPr bwMode="auto">
          <a:xfrm>
            <a:off x="887187" y="1340768"/>
            <a:ext cx="1107996" cy="461665"/>
          </a:xfrm>
          <a:prstGeom prst="rect"/>
          <a:noFill/>
          <a:ln>
            <a:noFill/>
          </a:ln>
          <a:effectLst/>
        </p:spPr>
        <p:txBody>
          <a:bodyPr wrap="none">
            <a:spAutoFit/>
          </a:bodyPr>
          <a:p>
            <a:pPr algn="ctr"/>
            <a:r>
              <a:rPr altLang="en-US" b="1" dirty="0" sz="2400" kumimoji="1" lang="zh-CN">
                <a:solidFill>
                  <a:srgbClr val="000099"/>
                </a:solidFill>
                <a:latin typeface="+mn-lt"/>
                <a:ea typeface="黑体" panose="02010609060101010101" pitchFamily="2" charset="-122"/>
              </a:rPr>
              <a:t>发送方</a:t>
            </a:r>
            <a:endParaRPr altLang="en-US" b="1" dirty="0" sz="2400" kumimoji="1" lang="zh-CN">
              <a:solidFill>
                <a:srgbClr val="000099"/>
              </a:solidFill>
              <a:latin typeface="+mn-lt"/>
              <a:ea typeface="黑体" panose="02010609060101010101" pitchFamily="2" charset="-122"/>
            </a:endParaRPr>
          </a:p>
        </p:txBody>
      </p:sp>
      <p:sp>
        <p:nvSpPr>
          <p:cNvPr id="1049383" name="Text Box 55"/>
          <p:cNvSpPr txBox="1">
            <a:spLocks noChangeArrowheads="1"/>
          </p:cNvSpPr>
          <p:nvPr/>
        </p:nvSpPr>
        <p:spPr bwMode="auto">
          <a:xfrm>
            <a:off x="7687244" y="1340768"/>
            <a:ext cx="1107996" cy="461665"/>
          </a:xfrm>
          <a:prstGeom prst="rect"/>
          <a:noFill/>
          <a:ln>
            <a:noFill/>
          </a:ln>
          <a:effectLst/>
        </p:spPr>
        <p:txBody>
          <a:bodyPr wrap="none">
            <a:spAutoFit/>
          </a:bodyPr>
          <a:p>
            <a:pPr algn="ctr"/>
            <a:r>
              <a:rPr altLang="en-US" b="1" sz="2400" kumimoji="1" lang="zh-CN">
                <a:solidFill>
                  <a:srgbClr val="000099"/>
                </a:solidFill>
                <a:latin typeface="+mn-lt"/>
                <a:ea typeface="黑体" panose="02010609060101010101" pitchFamily="2" charset="-122"/>
              </a:rPr>
              <a:t>接收方</a:t>
            </a:r>
            <a:endParaRPr altLang="en-US" b="1" sz="2400" kumimoji="1" lang="zh-CN">
              <a:solidFill>
                <a:srgbClr val="000099"/>
              </a:solidFill>
              <a:latin typeface="+mn-lt"/>
              <a:ea typeface="黑体" panose="02010609060101010101" pitchFamily="2" charset="-122"/>
            </a:endParaRPr>
          </a:p>
        </p:txBody>
      </p:sp>
      <p:sp>
        <p:nvSpPr>
          <p:cNvPr id="1049384" name="AutoShape 56"/>
          <p:cNvSpPr>
            <a:spLocks noChangeArrowheads="1"/>
          </p:cNvSpPr>
          <p:nvPr/>
        </p:nvSpPr>
        <p:spPr bwMode="auto">
          <a:xfrm>
            <a:off x="2221971" y="3145756"/>
            <a:ext cx="1307042" cy="609600"/>
          </a:xfrm>
          <a:prstGeom prst="wedgeRoundRectCallout">
            <a:avLst>
              <a:gd name="adj1" fmla="val -85792"/>
              <a:gd name="adj2" fmla="val 120833"/>
              <a:gd name="adj3" fmla="val 16667"/>
            </a:avLst>
          </a:prstGeom>
          <a:solidFill>
            <a:srgbClr val="CCECFF"/>
          </a:solidFill>
          <a:ln w="9525">
            <a:solidFill>
              <a:schemeClr val="tx1"/>
            </a:solidFill>
            <a:miter lim="800000"/>
          </a:ln>
          <a:effectLst>
            <a:outerShdw algn="ctr" dir="2700000" dist="35921" rotWithShape="0">
              <a:schemeClr val="bg2"/>
            </a:outerShdw>
          </a:effectLst>
        </p:spPr>
        <p:txBody>
          <a:bodyPr/>
          <a:p>
            <a:pPr algn="ctr"/>
            <a:endParaRPr altLang="zh-CN" b="1" kumimoji="1" lang="zh-CN">
              <a:solidFill>
                <a:srgbClr val="000099"/>
              </a:solidFill>
              <a:latin typeface="+mn-lt"/>
              <a:ea typeface="黑体" panose="02010609060101010101" pitchFamily="2" charset="-122"/>
            </a:endParaRPr>
          </a:p>
        </p:txBody>
      </p:sp>
      <p:sp>
        <p:nvSpPr>
          <p:cNvPr id="1049385" name="Text Box 57"/>
          <p:cNvSpPr txBox="1">
            <a:spLocks noChangeArrowheads="1"/>
          </p:cNvSpPr>
          <p:nvPr/>
        </p:nvSpPr>
        <p:spPr bwMode="auto">
          <a:xfrm>
            <a:off x="2228436" y="3128293"/>
            <a:ext cx="1338828" cy="646331"/>
          </a:xfrm>
          <a:prstGeom prst="rect"/>
          <a:noFill/>
          <a:ln>
            <a:noFill/>
          </a:ln>
          <a:effectLst/>
        </p:spPr>
        <p:txBody>
          <a:bodyPr wrap="none">
            <a:spAutoFit/>
          </a:bodyPr>
          <a:p>
            <a:pPr algn="ctr"/>
            <a:r>
              <a:rPr altLang="en-US" b="1" dirty="0" sz="1800" kumimoji="1" lang="zh-CN">
                <a:solidFill>
                  <a:srgbClr val="000099"/>
                </a:solidFill>
                <a:latin typeface="+mn-lt"/>
                <a:ea typeface="黑体" panose="02010609060101010101" pitchFamily="2" charset="-122"/>
              </a:rPr>
              <a:t>把字节写入</a:t>
            </a:r>
            <a:endParaRPr altLang="en-US" b="1" dirty="0" sz="1800" kumimoji="1" lang="zh-CN">
              <a:solidFill>
                <a:srgbClr val="000099"/>
              </a:solidFill>
              <a:latin typeface="+mn-lt"/>
              <a:ea typeface="黑体" panose="02010609060101010101" pitchFamily="2" charset="-122"/>
            </a:endParaRPr>
          </a:p>
          <a:p>
            <a:pPr algn="ctr"/>
            <a:r>
              <a:rPr altLang="en-US" b="1" dirty="0" sz="1800" kumimoji="1" lang="zh-CN">
                <a:solidFill>
                  <a:srgbClr val="C00000"/>
                </a:solidFill>
                <a:latin typeface="+mn-lt"/>
                <a:ea typeface="黑体" panose="02010609060101010101" pitchFamily="2" charset="-122"/>
              </a:rPr>
              <a:t>发送缓存</a:t>
            </a:r>
            <a:endParaRPr altLang="en-US" b="1" dirty="0" sz="1800" kumimoji="1" lang="zh-CN">
              <a:solidFill>
                <a:srgbClr val="C00000"/>
              </a:solidFill>
              <a:latin typeface="+mn-lt"/>
              <a:ea typeface="黑体" panose="02010609060101010101" pitchFamily="2" charset="-122"/>
            </a:endParaRPr>
          </a:p>
        </p:txBody>
      </p:sp>
      <p:sp>
        <p:nvSpPr>
          <p:cNvPr id="1049386" name="AutoShape 58"/>
          <p:cNvSpPr>
            <a:spLocks noChangeArrowheads="1"/>
          </p:cNvSpPr>
          <p:nvPr/>
        </p:nvSpPr>
        <p:spPr bwMode="auto">
          <a:xfrm>
            <a:off x="6669352" y="2858418"/>
            <a:ext cx="1279525" cy="609600"/>
          </a:xfrm>
          <a:prstGeom prst="wedgeRoundRectCallout">
            <a:avLst>
              <a:gd name="adj1" fmla="val 80912"/>
              <a:gd name="adj2" fmla="val 178384"/>
              <a:gd name="adj3" fmla="val 16667"/>
            </a:avLst>
          </a:prstGeom>
          <a:solidFill>
            <a:srgbClr val="CCECFF"/>
          </a:solidFill>
          <a:ln w="9525">
            <a:solidFill>
              <a:schemeClr val="tx1"/>
            </a:solidFill>
            <a:miter lim="800000"/>
          </a:ln>
          <a:effectLst>
            <a:outerShdw algn="ctr" dir="2700000" dist="35921" rotWithShape="0">
              <a:schemeClr val="bg2"/>
            </a:outerShdw>
          </a:effectLst>
        </p:spPr>
        <p:txBody>
          <a:bodyPr/>
          <a:p>
            <a:pPr algn="ctr"/>
            <a:endParaRPr altLang="zh-CN" b="1" kumimoji="1" lang="zh-CN">
              <a:solidFill>
                <a:srgbClr val="000099"/>
              </a:solidFill>
              <a:latin typeface="+mn-lt"/>
              <a:ea typeface="黑体" panose="02010609060101010101" pitchFamily="2" charset="-122"/>
            </a:endParaRPr>
          </a:p>
        </p:txBody>
      </p:sp>
      <p:sp>
        <p:nvSpPr>
          <p:cNvPr id="1049387" name="Text Box 59"/>
          <p:cNvSpPr txBox="1">
            <a:spLocks noChangeArrowheads="1"/>
          </p:cNvSpPr>
          <p:nvPr/>
        </p:nvSpPr>
        <p:spPr bwMode="auto">
          <a:xfrm>
            <a:off x="6641421" y="2858418"/>
            <a:ext cx="1338828" cy="646331"/>
          </a:xfrm>
          <a:prstGeom prst="rect"/>
          <a:noFill/>
          <a:ln>
            <a:noFill/>
          </a:ln>
          <a:effectLst/>
        </p:spPr>
        <p:txBody>
          <a:bodyPr wrap="none">
            <a:spAutoFit/>
          </a:bodyPr>
          <a:p>
            <a:pPr algn="ctr"/>
            <a:r>
              <a:rPr altLang="en-US" b="1" dirty="0" sz="1800" kumimoji="1" lang="zh-CN">
                <a:solidFill>
                  <a:srgbClr val="000099"/>
                </a:solidFill>
                <a:latin typeface="+mn-lt"/>
                <a:ea typeface="黑体" panose="02010609060101010101" pitchFamily="2" charset="-122"/>
              </a:rPr>
              <a:t>从</a:t>
            </a:r>
            <a:r>
              <a:rPr altLang="en-US" b="1" dirty="0" sz="1800" kumimoji="1" lang="zh-CN">
                <a:solidFill>
                  <a:srgbClr val="C00000"/>
                </a:solidFill>
                <a:latin typeface="+mn-lt"/>
                <a:ea typeface="黑体" panose="02010609060101010101" pitchFamily="2" charset="-122"/>
              </a:rPr>
              <a:t>接收缓存</a:t>
            </a:r>
            <a:endParaRPr altLang="en-US" b="1" dirty="0" sz="1800" kumimoji="1" lang="zh-CN">
              <a:solidFill>
                <a:srgbClr val="C00000"/>
              </a:solidFill>
              <a:latin typeface="+mn-lt"/>
              <a:ea typeface="黑体" panose="02010609060101010101" pitchFamily="2" charset="-122"/>
            </a:endParaRPr>
          </a:p>
          <a:p>
            <a:pPr algn="ctr"/>
            <a:r>
              <a:rPr altLang="en-US" b="1" dirty="0" sz="1800" kumimoji="1" lang="zh-CN">
                <a:solidFill>
                  <a:srgbClr val="000099"/>
                </a:solidFill>
                <a:latin typeface="+mn-lt"/>
                <a:ea typeface="黑体" panose="02010609060101010101" pitchFamily="2" charset="-122"/>
              </a:rPr>
              <a:t>读取字节</a:t>
            </a:r>
            <a:endParaRPr altLang="en-US" b="1" dirty="0" sz="1800" kumimoji="1" lang="zh-CN">
              <a:solidFill>
                <a:srgbClr val="000099"/>
              </a:solidFill>
              <a:latin typeface="+mn-lt"/>
              <a:ea typeface="黑体" panose="02010609060101010101" pitchFamily="2" charset="-122"/>
            </a:endParaRPr>
          </a:p>
        </p:txBody>
      </p:sp>
      <p:sp>
        <p:nvSpPr>
          <p:cNvPr id="1049388" name="Text Box 60"/>
          <p:cNvSpPr txBox="1">
            <a:spLocks noChangeArrowheads="1"/>
          </p:cNvSpPr>
          <p:nvPr/>
        </p:nvSpPr>
        <p:spPr bwMode="auto">
          <a:xfrm>
            <a:off x="1676797" y="1940844"/>
            <a:ext cx="1210588"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应用进程</a:t>
            </a:r>
            <a:endParaRPr altLang="en-US" b="1" sz="2000" kumimoji="1" lang="zh-CN">
              <a:solidFill>
                <a:srgbClr val="000099"/>
              </a:solidFill>
              <a:latin typeface="+mn-lt"/>
              <a:ea typeface="黑体" panose="02010609060101010101" pitchFamily="2" charset="-122"/>
            </a:endParaRPr>
          </a:p>
        </p:txBody>
      </p:sp>
      <p:sp>
        <p:nvSpPr>
          <p:cNvPr id="1049389" name="Text Box 61"/>
          <p:cNvSpPr txBox="1">
            <a:spLocks noChangeArrowheads="1"/>
          </p:cNvSpPr>
          <p:nvPr/>
        </p:nvSpPr>
        <p:spPr bwMode="auto">
          <a:xfrm>
            <a:off x="8488891" y="1885282"/>
            <a:ext cx="1210588" cy="40011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应用进程</a:t>
            </a:r>
            <a:endParaRPr altLang="en-US" b="1" sz="2000" kumimoji="1" lang="zh-CN">
              <a:solidFill>
                <a:srgbClr val="000099"/>
              </a:solidFill>
              <a:latin typeface="+mn-lt"/>
              <a:ea typeface="黑体" panose="02010609060101010101" pitchFamily="2" charset="-122"/>
            </a:endParaRPr>
          </a:p>
        </p:txBody>
      </p:sp>
      <p:grpSp>
        <p:nvGrpSpPr>
          <p:cNvPr id="342" name="Group 63"/>
          <p:cNvGrpSpPr/>
          <p:nvPr/>
        </p:nvGrpSpPr>
        <p:grpSpPr bwMode="auto">
          <a:xfrm>
            <a:off x="8414941" y="2571081"/>
            <a:ext cx="233892" cy="1150937"/>
            <a:chOff x="3107" y="210"/>
            <a:chExt cx="136" cy="725"/>
          </a:xfrm>
        </p:grpSpPr>
        <p:sp>
          <p:nvSpPr>
            <p:cNvPr id="1049390" name="Rectangle 64"/>
            <p:cNvSpPr>
              <a:spLocks noChangeArrowheads="1"/>
            </p:cNvSpPr>
            <p:nvPr/>
          </p:nvSpPr>
          <p:spPr bwMode="auto">
            <a:xfrm>
              <a:off x="3107" y="391"/>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1</a:t>
              </a:r>
              <a:endParaRPr altLang="zh-CN" b="1" sz="1800" kumimoji="1" lang="en-US">
                <a:solidFill>
                  <a:srgbClr val="000099"/>
                </a:solidFill>
                <a:latin typeface="+mn-lt"/>
                <a:ea typeface="黑体" panose="02010609060101010101" pitchFamily="2" charset="-122"/>
              </a:endParaRPr>
            </a:p>
          </p:txBody>
        </p:sp>
        <p:sp>
          <p:nvSpPr>
            <p:cNvPr id="1049391" name="Rectangle 65"/>
            <p:cNvSpPr>
              <a:spLocks noChangeArrowheads="1"/>
            </p:cNvSpPr>
            <p:nvPr/>
          </p:nvSpPr>
          <p:spPr bwMode="auto">
            <a:xfrm>
              <a:off x="3107" y="573"/>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2</a:t>
              </a:r>
              <a:endParaRPr altLang="zh-CN" b="1" sz="1800" kumimoji="1" lang="en-US">
                <a:solidFill>
                  <a:srgbClr val="000099"/>
                </a:solidFill>
                <a:latin typeface="+mn-lt"/>
                <a:ea typeface="黑体" panose="02010609060101010101" pitchFamily="2" charset="-122"/>
              </a:endParaRPr>
            </a:p>
          </p:txBody>
        </p:sp>
        <p:sp>
          <p:nvSpPr>
            <p:cNvPr id="1049392" name="Rectangle 66"/>
            <p:cNvSpPr>
              <a:spLocks noChangeArrowheads="1"/>
            </p:cNvSpPr>
            <p:nvPr/>
          </p:nvSpPr>
          <p:spPr bwMode="auto">
            <a:xfrm>
              <a:off x="3107" y="754"/>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3</a:t>
              </a:r>
              <a:endParaRPr altLang="zh-CN" b="1" sz="1800" kumimoji="1" lang="en-US">
                <a:solidFill>
                  <a:srgbClr val="000099"/>
                </a:solidFill>
                <a:latin typeface="+mn-lt"/>
                <a:ea typeface="黑体" panose="02010609060101010101" pitchFamily="2" charset="-122"/>
              </a:endParaRPr>
            </a:p>
          </p:txBody>
        </p:sp>
        <p:sp>
          <p:nvSpPr>
            <p:cNvPr id="1049393" name="Rectangle 67"/>
            <p:cNvSpPr>
              <a:spLocks noChangeArrowheads="1"/>
            </p:cNvSpPr>
            <p:nvPr/>
          </p:nvSpPr>
          <p:spPr bwMode="auto">
            <a:xfrm>
              <a:off x="3107" y="210"/>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0</a:t>
              </a:r>
              <a:endParaRPr altLang="zh-CN" b="1" sz="1800" kumimoji="1" lang="en-US">
                <a:solidFill>
                  <a:srgbClr val="000099"/>
                </a:solidFill>
                <a:latin typeface="+mn-lt"/>
                <a:ea typeface="黑体" panose="02010609060101010101" pitchFamily="2" charset="-122"/>
              </a:endParaRPr>
            </a:p>
          </p:txBody>
        </p:sp>
      </p:grpSp>
      <p:sp>
        <p:nvSpPr>
          <p:cNvPr id="1049394" name="Rectangle 68"/>
          <p:cNvSpPr>
            <a:spLocks noChangeArrowheads="1"/>
          </p:cNvSpPr>
          <p:nvPr/>
        </p:nvSpPr>
        <p:spPr bwMode="auto">
          <a:xfrm>
            <a:off x="818621" y="4226843"/>
            <a:ext cx="233892" cy="287338"/>
          </a:xfrm>
          <a:prstGeom prst="rect"/>
          <a:solidFill>
            <a:srgbClr val="66FFCC"/>
          </a:solidFill>
          <a:ln w="9525" algn="ctr">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18</a:t>
            </a:r>
            <a:endParaRPr altLang="zh-CN" b="1" sz="1800" kumimoji="1" lang="en-US">
              <a:solidFill>
                <a:srgbClr val="000099"/>
              </a:solidFill>
              <a:latin typeface="+mn-lt"/>
              <a:ea typeface="黑体" panose="02010609060101010101" pitchFamily="2" charset="-122"/>
            </a:endParaRPr>
          </a:p>
        </p:txBody>
      </p:sp>
      <p:sp>
        <p:nvSpPr>
          <p:cNvPr id="1049395" name="Rectangle 69"/>
          <p:cNvSpPr>
            <a:spLocks noChangeArrowheads="1"/>
          </p:cNvSpPr>
          <p:nvPr/>
        </p:nvSpPr>
        <p:spPr bwMode="auto">
          <a:xfrm>
            <a:off x="1052512" y="4226843"/>
            <a:ext cx="233892" cy="287338"/>
          </a:xfrm>
          <a:prstGeom prst="rect"/>
          <a:solidFill>
            <a:srgbClr val="66FFCC"/>
          </a:solidFill>
          <a:ln w="9525" algn="ctr">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17</a:t>
            </a:r>
            <a:endParaRPr altLang="zh-CN" b="1" sz="1800" kumimoji="1" lang="en-US">
              <a:solidFill>
                <a:srgbClr val="000099"/>
              </a:solidFill>
              <a:latin typeface="+mn-lt"/>
              <a:ea typeface="黑体" panose="02010609060101010101" pitchFamily="2" charset="-122"/>
            </a:endParaRPr>
          </a:p>
        </p:txBody>
      </p:sp>
      <p:sp>
        <p:nvSpPr>
          <p:cNvPr id="1049396" name="Rectangle 70"/>
          <p:cNvSpPr>
            <a:spLocks noChangeArrowheads="1"/>
          </p:cNvSpPr>
          <p:nvPr/>
        </p:nvSpPr>
        <p:spPr bwMode="auto">
          <a:xfrm>
            <a:off x="1286404" y="4226843"/>
            <a:ext cx="233892" cy="287338"/>
          </a:xfrm>
          <a:prstGeom prst="rect"/>
          <a:solidFill>
            <a:srgbClr val="66FFCC"/>
          </a:solidFill>
          <a:ln w="9525" algn="ctr">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16</a:t>
            </a:r>
            <a:endParaRPr altLang="zh-CN" b="1" sz="1800" kumimoji="1" lang="en-US">
              <a:solidFill>
                <a:srgbClr val="000099"/>
              </a:solidFill>
              <a:latin typeface="+mn-lt"/>
              <a:ea typeface="黑体" panose="02010609060101010101" pitchFamily="2" charset="-122"/>
            </a:endParaRPr>
          </a:p>
        </p:txBody>
      </p:sp>
      <p:sp>
        <p:nvSpPr>
          <p:cNvPr id="1049397" name="Rectangle 71"/>
          <p:cNvSpPr>
            <a:spLocks noChangeArrowheads="1"/>
          </p:cNvSpPr>
          <p:nvPr/>
        </p:nvSpPr>
        <p:spPr bwMode="auto">
          <a:xfrm>
            <a:off x="1520296" y="4226843"/>
            <a:ext cx="233892" cy="287338"/>
          </a:xfrm>
          <a:prstGeom prst="rect"/>
          <a:solidFill>
            <a:srgbClr val="66FFCC"/>
          </a:solidFill>
          <a:ln w="9525" algn="ctr">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15</a:t>
            </a:r>
            <a:endParaRPr altLang="zh-CN" b="1" sz="1800" kumimoji="1" lang="en-US">
              <a:solidFill>
                <a:srgbClr val="000099"/>
              </a:solidFill>
              <a:latin typeface="+mn-lt"/>
              <a:ea typeface="黑体" panose="02010609060101010101" pitchFamily="2" charset="-122"/>
            </a:endParaRPr>
          </a:p>
        </p:txBody>
      </p:sp>
      <p:sp>
        <p:nvSpPr>
          <p:cNvPr id="1049398" name="Rectangle 72"/>
          <p:cNvSpPr>
            <a:spLocks noChangeArrowheads="1"/>
          </p:cNvSpPr>
          <p:nvPr/>
        </p:nvSpPr>
        <p:spPr bwMode="auto">
          <a:xfrm>
            <a:off x="1754187" y="4226843"/>
            <a:ext cx="233892" cy="287338"/>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14</a:t>
            </a:r>
            <a:endParaRPr altLang="zh-CN" b="1" sz="1800" kumimoji="1" lang="en-US">
              <a:solidFill>
                <a:srgbClr val="000099"/>
              </a:solidFill>
              <a:latin typeface="+mn-lt"/>
              <a:ea typeface="黑体" panose="02010609060101010101" pitchFamily="2" charset="-122"/>
            </a:endParaRPr>
          </a:p>
        </p:txBody>
      </p:sp>
      <p:grpSp>
        <p:nvGrpSpPr>
          <p:cNvPr id="343" name="Group 73"/>
          <p:cNvGrpSpPr/>
          <p:nvPr/>
        </p:nvGrpSpPr>
        <p:grpSpPr bwMode="auto">
          <a:xfrm>
            <a:off x="1597687" y="2642518"/>
            <a:ext cx="233892" cy="863600"/>
            <a:chOff x="1429" y="164"/>
            <a:chExt cx="136" cy="544"/>
          </a:xfrm>
        </p:grpSpPr>
        <p:sp>
          <p:nvSpPr>
            <p:cNvPr id="1049399" name="Rectangle 74"/>
            <p:cNvSpPr>
              <a:spLocks noChangeArrowheads="1"/>
            </p:cNvSpPr>
            <p:nvPr/>
          </p:nvSpPr>
          <p:spPr bwMode="auto">
            <a:xfrm>
              <a:off x="1429" y="527"/>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19</a:t>
              </a:r>
              <a:endParaRPr altLang="zh-CN" b="1" sz="1800" kumimoji="1" lang="en-US">
                <a:solidFill>
                  <a:srgbClr val="000099"/>
                </a:solidFill>
                <a:latin typeface="+mn-lt"/>
                <a:ea typeface="黑体" panose="02010609060101010101" pitchFamily="2" charset="-122"/>
              </a:endParaRPr>
            </a:p>
          </p:txBody>
        </p:sp>
        <p:sp>
          <p:nvSpPr>
            <p:cNvPr id="1049400" name="Rectangle 75"/>
            <p:cNvSpPr>
              <a:spLocks noChangeArrowheads="1"/>
            </p:cNvSpPr>
            <p:nvPr/>
          </p:nvSpPr>
          <p:spPr bwMode="auto">
            <a:xfrm>
              <a:off x="1429" y="346"/>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20</a:t>
              </a:r>
              <a:endParaRPr altLang="zh-CN" b="1" sz="1800" kumimoji="1" lang="en-US">
                <a:solidFill>
                  <a:srgbClr val="000099"/>
                </a:solidFill>
                <a:latin typeface="+mn-lt"/>
                <a:ea typeface="黑体" panose="02010609060101010101" pitchFamily="2" charset="-122"/>
              </a:endParaRPr>
            </a:p>
          </p:txBody>
        </p:sp>
        <p:sp>
          <p:nvSpPr>
            <p:cNvPr id="1049401" name="Rectangle 76"/>
            <p:cNvSpPr>
              <a:spLocks noChangeArrowheads="1"/>
            </p:cNvSpPr>
            <p:nvPr/>
          </p:nvSpPr>
          <p:spPr bwMode="auto">
            <a:xfrm>
              <a:off x="1429" y="164"/>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21</a:t>
              </a:r>
              <a:endParaRPr altLang="zh-CN" b="1" sz="1800" kumimoji="1" lang="en-US">
                <a:solidFill>
                  <a:srgbClr val="000099"/>
                </a:solidFill>
                <a:latin typeface="+mn-lt"/>
                <a:ea typeface="黑体" panose="02010609060101010101" pitchFamily="2" charset="-122"/>
              </a:endParaRPr>
            </a:p>
          </p:txBody>
        </p:sp>
      </p:grpSp>
      <p:grpSp>
        <p:nvGrpSpPr>
          <p:cNvPr id="344" name="Group 77"/>
          <p:cNvGrpSpPr/>
          <p:nvPr/>
        </p:nvGrpSpPr>
        <p:grpSpPr bwMode="auto">
          <a:xfrm>
            <a:off x="8026268" y="4225257"/>
            <a:ext cx="467783" cy="287337"/>
            <a:chOff x="2789" y="1842"/>
            <a:chExt cx="272" cy="181"/>
          </a:xfrm>
        </p:grpSpPr>
        <p:sp>
          <p:nvSpPr>
            <p:cNvPr id="1049402" name="Rectangle 78"/>
            <p:cNvSpPr>
              <a:spLocks noChangeArrowheads="1"/>
            </p:cNvSpPr>
            <p:nvPr/>
          </p:nvSpPr>
          <p:spPr bwMode="auto">
            <a:xfrm>
              <a:off x="2925" y="1842"/>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4</a:t>
              </a:r>
              <a:endParaRPr altLang="zh-CN" b="1" sz="1800" kumimoji="1" lang="en-US">
                <a:solidFill>
                  <a:srgbClr val="000099"/>
                </a:solidFill>
                <a:latin typeface="+mn-lt"/>
                <a:ea typeface="黑体" panose="02010609060101010101" pitchFamily="2" charset="-122"/>
              </a:endParaRPr>
            </a:p>
          </p:txBody>
        </p:sp>
        <p:sp>
          <p:nvSpPr>
            <p:cNvPr id="1049403" name="Rectangle 79"/>
            <p:cNvSpPr>
              <a:spLocks noChangeArrowheads="1"/>
            </p:cNvSpPr>
            <p:nvPr/>
          </p:nvSpPr>
          <p:spPr bwMode="auto">
            <a:xfrm>
              <a:off x="2789" y="1842"/>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5</a:t>
              </a:r>
              <a:endParaRPr altLang="zh-CN" b="1" sz="1800" kumimoji="1" lang="en-US">
                <a:solidFill>
                  <a:srgbClr val="000099"/>
                </a:solidFill>
                <a:latin typeface="+mn-lt"/>
                <a:ea typeface="黑体" panose="02010609060101010101" pitchFamily="2" charset="-122"/>
              </a:endParaRPr>
            </a:p>
          </p:txBody>
        </p:sp>
      </p:grpSp>
      <p:grpSp>
        <p:nvGrpSpPr>
          <p:cNvPr id="345" name="Group 86"/>
          <p:cNvGrpSpPr/>
          <p:nvPr/>
        </p:nvGrpSpPr>
        <p:grpSpPr bwMode="auto">
          <a:xfrm>
            <a:off x="2067189" y="4945982"/>
            <a:ext cx="935567" cy="287337"/>
            <a:chOff x="2200" y="1298"/>
            <a:chExt cx="544" cy="181"/>
          </a:xfrm>
        </p:grpSpPr>
        <p:sp>
          <p:nvSpPr>
            <p:cNvPr id="1049404" name="Rectangle 87"/>
            <p:cNvSpPr>
              <a:spLocks noChangeArrowheads="1"/>
            </p:cNvSpPr>
            <p:nvPr/>
          </p:nvSpPr>
          <p:spPr bwMode="auto">
            <a:xfrm>
              <a:off x="2200" y="1298"/>
              <a:ext cx="136" cy="181"/>
            </a:xfrm>
            <a:prstGeom prst="rect"/>
            <a:solidFill>
              <a:srgbClr val="66FFCC"/>
            </a:solidFill>
            <a:ln w="9525" algn="ctr">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13</a:t>
              </a:r>
              <a:endParaRPr altLang="zh-CN" b="1" sz="1800" kumimoji="1" lang="en-US">
                <a:solidFill>
                  <a:srgbClr val="000099"/>
                </a:solidFill>
                <a:latin typeface="+mn-lt"/>
                <a:ea typeface="黑体" panose="02010609060101010101" pitchFamily="2" charset="-122"/>
              </a:endParaRPr>
            </a:p>
          </p:txBody>
        </p:sp>
        <p:sp>
          <p:nvSpPr>
            <p:cNvPr id="1049405" name="Rectangle 88"/>
            <p:cNvSpPr>
              <a:spLocks noChangeArrowheads="1"/>
            </p:cNvSpPr>
            <p:nvPr/>
          </p:nvSpPr>
          <p:spPr bwMode="auto">
            <a:xfrm>
              <a:off x="2336" y="1298"/>
              <a:ext cx="136" cy="181"/>
            </a:xfrm>
            <a:prstGeom prst="rect"/>
            <a:solidFill>
              <a:srgbClr val="66FFCC"/>
            </a:solidFill>
            <a:ln w="9525" algn="ctr">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12</a:t>
              </a:r>
              <a:endParaRPr altLang="zh-CN" b="1" sz="1800" kumimoji="1" lang="en-US">
                <a:solidFill>
                  <a:srgbClr val="000099"/>
                </a:solidFill>
                <a:latin typeface="+mn-lt"/>
                <a:ea typeface="黑体" panose="02010609060101010101" pitchFamily="2" charset="-122"/>
              </a:endParaRPr>
            </a:p>
          </p:txBody>
        </p:sp>
        <p:sp>
          <p:nvSpPr>
            <p:cNvPr id="1049406" name="Rectangle 89"/>
            <p:cNvSpPr>
              <a:spLocks noChangeArrowheads="1"/>
            </p:cNvSpPr>
            <p:nvPr/>
          </p:nvSpPr>
          <p:spPr bwMode="auto">
            <a:xfrm>
              <a:off x="2472" y="1298"/>
              <a:ext cx="136" cy="181"/>
            </a:xfrm>
            <a:prstGeom prst="rect"/>
            <a:solidFill>
              <a:srgbClr val="66FFCC"/>
            </a:solidFill>
            <a:ln w="9525" algn="ctr">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11</a:t>
              </a:r>
              <a:endParaRPr altLang="zh-CN" b="1" sz="1800" kumimoji="1" lang="en-US">
                <a:solidFill>
                  <a:srgbClr val="000099"/>
                </a:solidFill>
                <a:latin typeface="+mn-lt"/>
                <a:ea typeface="黑体" panose="02010609060101010101" pitchFamily="2" charset="-122"/>
              </a:endParaRPr>
            </a:p>
          </p:txBody>
        </p:sp>
        <p:sp>
          <p:nvSpPr>
            <p:cNvPr id="1049407" name="Rectangle 90"/>
            <p:cNvSpPr>
              <a:spLocks noChangeArrowheads="1"/>
            </p:cNvSpPr>
            <p:nvPr/>
          </p:nvSpPr>
          <p:spPr bwMode="auto">
            <a:xfrm>
              <a:off x="2608" y="1298"/>
              <a:ext cx="136" cy="181"/>
            </a:xfrm>
            <a:prstGeom prst="rect"/>
            <a:solidFill>
              <a:srgbClr val="FFCCFF"/>
            </a:solidFill>
            <a:ln w="9525" algn="ctr">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H</a:t>
              </a:r>
              <a:endParaRPr altLang="zh-CN" b="1" sz="1800" kumimoji="1" lang="en-US">
                <a:solidFill>
                  <a:srgbClr val="000099"/>
                </a:solidFill>
                <a:latin typeface="+mn-lt"/>
                <a:ea typeface="黑体" panose="02010609060101010101" pitchFamily="2" charset="-122"/>
              </a:endParaRPr>
            </a:p>
          </p:txBody>
        </p:sp>
      </p:grpSp>
      <p:grpSp>
        <p:nvGrpSpPr>
          <p:cNvPr id="346" name="Group 91"/>
          <p:cNvGrpSpPr/>
          <p:nvPr/>
        </p:nvGrpSpPr>
        <p:grpSpPr bwMode="auto">
          <a:xfrm>
            <a:off x="4251325" y="4947568"/>
            <a:ext cx="467783" cy="287338"/>
            <a:chOff x="2290" y="482"/>
            <a:chExt cx="272" cy="181"/>
          </a:xfrm>
        </p:grpSpPr>
        <p:sp>
          <p:nvSpPr>
            <p:cNvPr id="1049408" name="Rectangle 92"/>
            <p:cNvSpPr>
              <a:spLocks noChangeArrowheads="1"/>
            </p:cNvSpPr>
            <p:nvPr/>
          </p:nvSpPr>
          <p:spPr bwMode="auto">
            <a:xfrm>
              <a:off x="2290" y="482"/>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10</a:t>
              </a:r>
              <a:endParaRPr altLang="zh-CN" b="1" sz="1800" kumimoji="1" lang="en-US">
                <a:solidFill>
                  <a:srgbClr val="000099"/>
                </a:solidFill>
                <a:latin typeface="+mn-lt"/>
                <a:ea typeface="黑体" panose="02010609060101010101" pitchFamily="2" charset="-122"/>
              </a:endParaRPr>
            </a:p>
          </p:txBody>
        </p:sp>
        <p:sp>
          <p:nvSpPr>
            <p:cNvPr id="1049409" name="Rectangle 93"/>
            <p:cNvSpPr>
              <a:spLocks noChangeArrowheads="1"/>
            </p:cNvSpPr>
            <p:nvPr/>
          </p:nvSpPr>
          <p:spPr bwMode="auto">
            <a:xfrm>
              <a:off x="2426" y="482"/>
              <a:ext cx="136" cy="181"/>
            </a:xfrm>
            <a:prstGeom prst="rect"/>
            <a:solidFill>
              <a:srgbClr val="66FFCC"/>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9</a:t>
              </a:r>
              <a:endParaRPr altLang="zh-CN" b="1" sz="1800" kumimoji="1" lang="en-US">
                <a:solidFill>
                  <a:srgbClr val="000099"/>
                </a:solidFill>
                <a:latin typeface="+mn-lt"/>
                <a:ea typeface="黑体" panose="02010609060101010101" pitchFamily="2" charset="-122"/>
              </a:endParaRPr>
            </a:p>
          </p:txBody>
        </p:sp>
      </p:grpSp>
      <p:sp>
        <p:nvSpPr>
          <p:cNvPr id="1049410" name="Rectangle 94"/>
          <p:cNvSpPr>
            <a:spLocks noChangeArrowheads="1"/>
          </p:cNvSpPr>
          <p:nvPr/>
        </p:nvSpPr>
        <p:spPr bwMode="auto">
          <a:xfrm>
            <a:off x="4719108" y="4947568"/>
            <a:ext cx="233892" cy="287338"/>
          </a:xfrm>
          <a:prstGeom prst="rect"/>
          <a:solidFill>
            <a:srgbClr val="FFCCFF"/>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H</a:t>
            </a:r>
            <a:endParaRPr altLang="zh-CN" b="1" sz="1800" kumimoji="1" lang="en-US">
              <a:solidFill>
                <a:srgbClr val="000099"/>
              </a:solidFill>
              <a:latin typeface="+mn-lt"/>
              <a:ea typeface="黑体" panose="02010609060101010101" pitchFamily="2" charset="-122"/>
            </a:endParaRPr>
          </a:p>
        </p:txBody>
      </p:sp>
      <p:sp>
        <p:nvSpPr>
          <p:cNvPr id="1049411" name="AutoShape 95"/>
          <p:cNvSpPr>
            <a:spLocks noChangeArrowheads="1"/>
          </p:cNvSpPr>
          <p:nvPr/>
        </p:nvSpPr>
        <p:spPr bwMode="auto">
          <a:xfrm>
            <a:off x="3470540" y="3866481"/>
            <a:ext cx="2029354" cy="609600"/>
          </a:xfrm>
          <a:prstGeom prst="wedgeRoundRectCallout">
            <a:avLst>
              <a:gd name="adj1" fmla="val -73306"/>
              <a:gd name="adj2" fmla="val 126301"/>
              <a:gd name="adj3" fmla="val 16667"/>
            </a:avLst>
          </a:prstGeom>
          <a:solidFill>
            <a:srgbClr val="CCECFF"/>
          </a:solidFill>
          <a:ln w="9525">
            <a:solidFill>
              <a:schemeClr val="tx1"/>
            </a:solidFill>
            <a:miter lim="800000"/>
          </a:ln>
          <a:effectLst>
            <a:outerShdw algn="ctr" dir="2700000" dist="35921" rotWithShape="0">
              <a:schemeClr val="bg2"/>
            </a:outerShdw>
          </a:effectLst>
        </p:spPr>
        <p:txBody>
          <a:bodyPr/>
          <a:p>
            <a:pPr algn="ctr"/>
            <a:endParaRPr altLang="zh-CN" b="1" kumimoji="1" lang="zh-CN">
              <a:solidFill>
                <a:srgbClr val="000099"/>
              </a:solidFill>
              <a:latin typeface="+mn-lt"/>
              <a:ea typeface="黑体" panose="02010609060101010101" pitchFamily="2" charset="-122"/>
            </a:endParaRPr>
          </a:p>
        </p:txBody>
      </p:sp>
      <p:sp>
        <p:nvSpPr>
          <p:cNvPr id="1049412" name="Text Box 96"/>
          <p:cNvSpPr txBox="1">
            <a:spLocks noChangeArrowheads="1"/>
          </p:cNvSpPr>
          <p:nvPr/>
        </p:nvSpPr>
        <p:spPr bwMode="auto">
          <a:xfrm>
            <a:off x="3471094" y="3847431"/>
            <a:ext cx="1884680" cy="624840"/>
          </a:xfrm>
          <a:prstGeom prst="rect"/>
          <a:noFill/>
          <a:ln>
            <a:noFill/>
          </a:ln>
          <a:effectLst/>
        </p:spPr>
        <p:txBody>
          <a:bodyPr wrap="none">
            <a:spAutoFit/>
          </a:bodyPr>
          <a:p>
            <a:pPr algn="ctr"/>
            <a:r>
              <a:rPr altLang="en-US" b="1" dirty="0" sz="1800" kumimoji="1" lang="zh-CN">
                <a:solidFill>
                  <a:srgbClr val="000099"/>
                </a:solidFill>
                <a:latin typeface="+mn-lt"/>
                <a:ea typeface="黑体" panose="02010609060101010101" pitchFamily="2" charset="-122"/>
              </a:rPr>
              <a:t>加上 </a:t>
            </a:r>
            <a:r>
              <a:rPr altLang="zh-CN" b="1" dirty="0" sz="1800" kumimoji="1" lang="en-US">
                <a:solidFill>
                  <a:srgbClr val="000099"/>
                </a:solidFill>
                <a:latin typeface="+mn-lt"/>
                <a:ea typeface="黑体" panose="02010609060101010101" pitchFamily="2" charset="-122"/>
              </a:rPr>
              <a:t>TCP </a:t>
            </a:r>
            <a:r>
              <a:rPr altLang="en-US" b="1" dirty="0" sz="1800" kumimoji="1" lang="zh-CN">
                <a:solidFill>
                  <a:srgbClr val="000099"/>
                </a:solidFill>
                <a:latin typeface="+mn-lt"/>
                <a:ea typeface="黑体" panose="02010609060101010101" pitchFamily="2" charset="-122"/>
              </a:rPr>
              <a:t>首部</a:t>
            </a:r>
            <a:endParaRPr altLang="en-US" b="1" dirty="0" sz="1800" kumimoji="1" lang="zh-CN">
              <a:solidFill>
                <a:srgbClr val="000099"/>
              </a:solidFill>
              <a:latin typeface="+mn-lt"/>
              <a:ea typeface="黑体" panose="02010609060101010101" pitchFamily="2" charset="-122"/>
            </a:endParaRPr>
          </a:p>
          <a:p>
            <a:pPr algn="ctr"/>
            <a:r>
              <a:rPr altLang="en-US" b="1" dirty="0" sz="1800" kumimoji="1" lang="zh-CN">
                <a:solidFill>
                  <a:srgbClr val="000099"/>
                </a:solidFill>
                <a:latin typeface="+mn-lt"/>
                <a:ea typeface="黑体" panose="02010609060101010101" pitchFamily="2" charset="-122"/>
              </a:rPr>
              <a:t>构成 </a:t>
            </a:r>
            <a:r>
              <a:rPr altLang="zh-CN" b="1" dirty="0" sz="1800" kumimoji="1" lang="en-US">
                <a:solidFill>
                  <a:srgbClr val="C00000"/>
                </a:solidFill>
                <a:latin typeface="+mn-lt"/>
                <a:ea typeface="黑体" panose="02010609060101010101" pitchFamily="2" charset="-122"/>
              </a:rPr>
              <a:t>TCP </a:t>
            </a:r>
            <a:r>
              <a:rPr altLang="en-US" b="1" dirty="0" sz="1800" kumimoji="1" lang="zh-CN">
                <a:solidFill>
                  <a:srgbClr val="C00000"/>
                </a:solidFill>
                <a:latin typeface="+mn-lt"/>
                <a:ea typeface="黑体" panose="02010609060101010101" pitchFamily="2" charset="-122"/>
              </a:rPr>
              <a:t>报文段</a:t>
            </a:r>
            <a:endParaRPr altLang="en-US" b="1" dirty="0" sz="1800" kumimoji="1" lang="zh-CN">
              <a:solidFill>
                <a:srgbClr val="C00000"/>
              </a:solidFill>
              <a:latin typeface="+mn-lt"/>
              <a:ea typeface="黑体" panose="02010609060101010101" pitchFamily="2" charset="-122"/>
            </a:endParaRPr>
          </a:p>
        </p:txBody>
      </p:sp>
      <p:sp>
        <p:nvSpPr>
          <p:cNvPr id="1049413" name="Line 97"/>
          <p:cNvSpPr>
            <a:spLocks noChangeShapeType="1"/>
          </p:cNvSpPr>
          <p:nvPr/>
        </p:nvSpPr>
        <p:spPr bwMode="auto">
          <a:xfrm>
            <a:off x="1979687" y="2798093"/>
            <a:ext cx="0" cy="576263"/>
          </a:xfrm>
          <a:prstGeom prst="line"/>
          <a:noFill/>
          <a:ln w="38100">
            <a:solidFill>
              <a:srgbClr val="FF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49414" name="Line 98"/>
          <p:cNvSpPr>
            <a:spLocks noChangeShapeType="1"/>
          </p:cNvSpPr>
          <p:nvPr/>
        </p:nvSpPr>
        <p:spPr bwMode="auto">
          <a:xfrm flipV="1">
            <a:off x="8769424" y="2858418"/>
            <a:ext cx="0" cy="576263"/>
          </a:xfrm>
          <a:prstGeom prst="line"/>
          <a:noFill/>
          <a:ln w="38100">
            <a:solidFill>
              <a:srgbClr val="FF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49415" name="Text Box 99"/>
          <p:cNvSpPr txBox="1">
            <a:spLocks noChangeArrowheads="1"/>
          </p:cNvSpPr>
          <p:nvPr/>
        </p:nvSpPr>
        <p:spPr bwMode="auto">
          <a:xfrm>
            <a:off x="517812" y="3833144"/>
            <a:ext cx="513081" cy="358140"/>
          </a:xfrm>
          <a:prstGeom prst="rect"/>
          <a:noFill/>
          <a:ln>
            <a:noFill/>
          </a:ln>
          <a:effectLst/>
        </p:spPr>
        <p:txBody>
          <a:bodyPr wrap="none">
            <a:spAutoFit/>
          </a:bodyPr>
          <a:p>
            <a:pPr algn="ctr"/>
            <a:r>
              <a:rPr altLang="zh-CN" b="1" sz="1800" kumimoji="1" lang="en-US">
                <a:solidFill>
                  <a:srgbClr val="000099"/>
                </a:solidFill>
                <a:latin typeface="+mn-lt"/>
                <a:ea typeface="黑体" panose="02010609060101010101" pitchFamily="2" charset="-122"/>
              </a:rPr>
              <a:t>TCP</a:t>
            </a:r>
            <a:endParaRPr altLang="zh-CN" b="1" sz="1800" kumimoji="1" lang="en-US">
              <a:solidFill>
                <a:srgbClr val="000099"/>
              </a:solidFill>
              <a:latin typeface="+mn-lt"/>
              <a:ea typeface="黑体" panose="02010609060101010101" pitchFamily="2" charset="-122"/>
            </a:endParaRPr>
          </a:p>
        </p:txBody>
      </p:sp>
      <p:sp>
        <p:nvSpPr>
          <p:cNvPr id="1049416" name="Text Box 100"/>
          <p:cNvSpPr txBox="1">
            <a:spLocks noChangeArrowheads="1"/>
          </p:cNvSpPr>
          <p:nvPr/>
        </p:nvSpPr>
        <p:spPr bwMode="auto">
          <a:xfrm>
            <a:off x="7323027" y="3842669"/>
            <a:ext cx="513080" cy="358140"/>
          </a:xfrm>
          <a:prstGeom prst="rect"/>
          <a:noFill/>
          <a:ln>
            <a:noFill/>
          </a:ln>
          <a:effectLst/>
        </p:spPr>
        <p:txBody>
          <a:bodyPr wrap="none">
            <a:spAutoFit/>
          </a:bodyPr>
          <a:p>
            <a:pPr algn="ctr"/>
            <a:r>
              <a:rPr altLang="zh-CN" b="1" sz="1800" kumimoji="1" lang="en-US">
                <a:solidFill>
                  <a:srgbClr val="000099"/>
                </a:solidFill>
                <a:latin typeface="+mn-lt"/>
                <a:ea typeface="黑体" panose="02010609060101010101" pitchFamily="2" charset="-122"/>
              </a:rPr>
              <a:t>TCP</a:t>
            </a:r>
            <a:endParaRPr altLang="zh-CN" b="1" sz="1800" kumimoji="1" lang="en-US">
              <a:solidFill>
                <a:srgbClr val="000099"/>
              </a:solidFill>
              <a:latin typeface="+mn-lt"/>
              <a:ea typeface="黑体" panose="02010609060101010101" pitchFamily="2" charset="-122"/>
            </a:endParaRPr>
          </a:p>
        </p:txBody>
      </p:sp>
      <p:sp>
        <p:nvSpPr>
          <p:cNvPr id="1049417" name="Text Box 101"/>
          <p:cNvSpPr txBox="1">
            <a:spLocks noChangeArrowheads="1"/>
          </p:cNvSpPr>
          <p:nvPr/>
        </p:nvSpPr>
        <p:spPr bwMode="auto">
          <a:xfrm>
            <a:off x="1910689" y="2542506"/>
            <a:ext cx="877163" cy="369332"/>
          </a:xfrm>
          <a:prstGeom prst="rect"/>
          <a:noFill/>
          <a:ln>
            <a:noFill/>
          </a:ln>
          <a:effectLst/>
        </p:spPr>
        <p:txBody>
          <a:bodyPr wrap="none">
            <a:spAutoFit/>
          </a:bodyPr>
          <a:p>
            <a:r>
              <a:rPr altLang="en-US" b="1" sz="1800" kumimoji="1" lang="zh-CN">
                <a:solidFill>
                  <a:srgbClr val="000099"/>
                </a:solidFill>
                <a:latin typeface="+mn-lt"/>
                <a:ea typeface="黑体" panose="02010609060101010101" pitchFamily="2" charset="-122"/>
              </a:rPr>
              <a:t>字节流</a:t>
            </a:r>
            <a:endParaRPr altLang="en-US" b="1" sz="1800" kumimoji="1" lang="zh-CN">
              <a:solidFill>
                <a:srgbClr val="000099"/>
              </a:solidFill>
              <a:latin typeface="+mn-lt"/>
              <a:ea typeface="黑体" panose="02010609060101010101" pitchFamily="2" charset="-122"/>
            </a:endParaRPr>
          </a:p>
        </p:txBody>
      </p:sp>
      <p:sp>
        <p:nvSpPr>
          <p:cNvPr id="1049418" name="Text Box 102"/>
          <p:cNvSpPr txBox="1">
            <a:spLocks noChangeArrowheads="1"/>
          </p:cNvSpPr>
          <p:nvPr/>
        </p:nvSpPr>
        <p:spPr bwMode="auto">
          <a:xfrm>
            <a:off x="8647112" y="2542506"/>
            <a:ext cx="877163" cy="369332"/>
          </a:xfrm>
          <a:prstGeom prst="rect"/>
          <a:noFill/>
          <a:ln>
            <a:noFill/>
          </a:ln>
          <a:effectLst/>
        </p:spPr>
        <p:txBody>
          <a:bodyPr wrap="none">
            <a:spAutoFit/>
          </a:bodyPr>
          <a:p>
            <a:r>
              <a:rPr altLang="en-US" b="1" sz="1800" kumimoji="1" lang="zh-CN">
                <a:solidFill>
                  <a:srgbClr val="000099"/>
                </a:solidFill>
                <a:latin typeface="+mn-lt"/>
                <a:ea typeface="黑体" panose="02010609060101010101" pitchFamily="2" charset="-122"/>
              </a:rPr>
              <a:t>字节流</a:t>
            </a:r>
            <a:endParaRPr altLang="en-US" b="1" sz="1800" kumimoji="1" lang="zh-CN">
              <a:solidFill>
                <a:srgbClr val="000099"/>
              </a:solidFill>
              <a:latin typeface="+mn-lt"/>
              <a:ea typeface="黑体" panose="02010609060101010101" pitchFamily="2" charset="-122"/>
            </a:endParaRPr>
          </a:p>
        </p:txBody>
      </p:sp>
      <p:sp>
        <p:nvSpPr>
          <p:cNvPr id="1049419" name="Rectangle 103"/>
          <p:cNvSpPr>
            <a:spLocks noChangeArrowheads="1"/>
          </p:cNvSpPr>
          <p:nvPr/>
        </p:nvSpPr>
        <p:spPr bwMode="auto">
          <a:xfrm>
            <a:off x="3595613" y="1701304"/>
            <a:ext cx="233892" cy="287337"/>
          </a:xfrm>
          <a:prstGeom prst="rect"/>
          <a:solidFill>
            <a:srgbClr val="FFCCFF"/>
          </a:solidFill>
          <a:ln w="9525">
            <a:solidFill>
              <a:schemeClr val="tx1"/>
            </a:solidFill>
            <a:miter lim="800000"/>
          </a:ln>
          <a:effectLst/>
        </p:spPr>
        <p:txBody>
          <a:bodyPr anchor="ctr" wrap="none"/>
          <a:p>
            <a:pPr algn="ctr"/>
            <a:r>
              <a:rPr altLang="zh-CN" b="1" sz="1800" kumimoji="1" lang="en-US">
                <a:solidFill>
                  <a:srgbClr val="000099"/>
                </a:solidFill>
                <a:latin typeface="+mn-lt"/>
                <a:ea typeface="黑体" panose="02010609060101010101" pitchFamily="2" charset="-122"/>
              </a:rPr>
              <a:t>H</a:t>
            </a:r>
            <a:endParaRPr altLang="zh-CN" b="1" sz="1800" kumimoji="1" lang="en-US">
              <a:solidFill>
                <a:srgbClr val="000099"/>
              </a:solidFill>
              <a:latin typeface="+mn-lt"/>
              <a:ea typeface="黑体" panose="02010609060101010101" pitchFamily="2" charset="-122"/>
            </a:endParaRPr>
          </a:p>
        </p:txBody>
      </p:sp>
      <p:sp>
        <p:nvSpPr>
          <p:cNvPr id="1049420" name="Text Box 104"/>
          <p:cNvSpPr txBox="1">
            <a:spLocks noChangeArrowheads="1"/>
          </p:cNvSpPr>
          <p:nvPr/>
        </p:nvSpPr>
        <p:spPr bwMode="auto">
          <a:xfrm>
            <a:off x="3908615" y="1677491"/>
            <a:ext cx="2837180"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表示 </a:t>
            </a:r>
            <a:r>
              <a:rPr altLang="zh-CN" b="1" sz="2000" kumimoji="1" lang="en-US">
                <a:solidFill>
                  <a:srgbClr val="000099"/>
                </a:solidFill>
                <a:latin typeface="+mn-lt"/>
                <a:ea typeface="黑体" panose="02010609060101010101" pitchFamily="2" charset="-122"/>
              </a:rPr>
              <a:t>TCP </a:t>
            </a:r>
            <a:r>
              <a:rPr altLang="en-US" b="1" sz="2000" kumimoji="1" lang="zh-CN">
                <a:solidFill>
                  <a:srgbClr val="000099"/>
                </a:solidFill>
                <a:latin typeface="+mn-lt"/>
                <a:ea typeface="黑体" panose="02010609060101010101" pitchFamily="2" charset="-122"/>
              </a:rPr>
              <a:t>报文段的首部</a:t>
            </a:r>
            <a:endParaRPr altLang="en-US" b="1" sz="2000" kumimoji="1" lang="zh-CN">
              <a:solidFill>
                <a:srgbClr val="000099"/>
              </a:solidFill>
              <a:latin typeface="+mn-lt"/>
              <a:ea typeface="黑体" panose="02010609060101010101" pitchFamily="2" charset="-122"/>
            </a:endParaRPr>
          </a:p>
        </p:txBody>
      </p:sp>
      <p:sp>
        <p:nvSpPr>
          <p:cNvPr id="1049421" name="Rectangle 105"/>
          <p:cNvSpPr>
            <a:spLocks noChangeArrowheads="1"/>
          </p:cNvSpPr>
          <p:nvPr/>
        </p:nvSpPr>
        <p:spPr bwMode="auto">
          <a:xfrm>
            <a:off x="3595613" y="2044591"/>
            <a:ext cx="233892" cy="287337"/>
          </a:xfrm>
          <a:prstGeom prst="rect"/>
          <a:solidFill>
            <a:srgbClr val="66FFCC"/>
          </a:solidFill>
          <a:ln w="9525" algn="ctr">
            <a:solidFill>
              <a:schemeClr val="tx1"/>
            </a:solidFill>
            <a:miter lim="800000"/>
          </a:ln>
          <a:effectLst/>
        </p:spPr>
        <p:txBody>
          <a:bodyPr anchor="ctr" wrap="none"/>
          <a:p>
            <a:pPr algn="ctr"/>
            <a:r>
              <a:rPr altLang="zh-CN" b="1" dirty="0" sz="1800" kumimoji="1" lang="en-US">
                <a:solidFill>
                  <a:srgbClr val="000099"/>
                </a:solidFill>
                <a:latin typeface="+mn-lt"/>
                <a:ea typeface="黑体" panose="02010609060101010101" pitchFamily="2" charset="-122"/>
              </a:rPr>
              <a:t>x</a:t>
            </a:r>
            <a:endParaRPr altLang="zh-CN" b="1" dirty="0" sz="1800" kumimoji="1" lang="en-US">
              <a:solidFill>
                <a:srgbClr val="000099"/>
              </a:solidFill>
              <a:latin typeface="+mn-lt"/>
              <a:ea typeface="黑体" panose="02010609060101010101" pitchFamily="2" charset="-122"/>
            </a:endParaRPr>
          </a:p>
        </p:txBody>
      </p:sp>
      <p:sp>
        <p:nvSpPr>
          <p:cNvPr id="1049422" name="Text Box 106"/>
          <p:cNvSpPr txBox="1">
            <a:spLocks noChangeArrowheads="1"/>
          </p:cNvSpPr>
          <p:nvPr/>
        </p:nvSpPr>
        <p:spPr bwMode="auto">
          <a:xfrm>
            <a:off x="3908615" y="2020778"/>
            <a:ext cx="3103879" cy="396240"/>
          </a:xfrm>
          <a:prstGeom prst="rect"/>
          <a:noFill/>
          <a:ln>
            <a:noFill/>
          </a:ln>
          <a:effectLst/>
        </p:spPr>
        <p:txBody>
          <a:bodyPr wrap="none">
            <a:spAutoFit/>
          </a:bodyPr>
          <a:p>
            <a:r>
              <a:rPr altLang="en-US" b="1" sz="2000" kumimoji="1" lang="zh-CN">
                <a:solidFill>
                  <a:srgbClr val="000099"/>
                </a:solidFill>
                <a:latin typeface="+mn-lt"/>
                <a:ea typeface="黑体" panose="02010609060101010101" pitchFamily="2" charset="-122"/>
              </a:rPr>
              <a:t>表示序号为 </a:t>
            </a:r>
            <a:r>
              <a:rPr altLang="zh-CN" b="1" sz="2000" kumimoji="1" lang="en-US">
                <a:solidFill>
                  <a:srgbClr val="000099"/>
                </a:solidFill>
                <a:latin typeface="+mn-lt"/>
                <a:ea typeface="黑体" panose="02010609060101010101" pitchFamily="2" charset="-122"/>
              </a:rPr>
              <a:t>x </a:t>
            </a:r>
            <a:r>
              <a:rPr altLang="en-US" b="1" sz="2000" kumimoji="1" lang="zh-CN">
                <a:solidFill>
                  <a:srgbClr val="000099"/>
                </a:solidFill>
                <a:latin typeface="+mn-lt"/>
                <a:ea typeface="黑体" panose="02010609060101010101" pitchFamily="2" charset="-122"/>
              </a:rPr>
              <a:t>的数据字节</a:t>
            </a:r>
            <a:endParaRPr altLang="en-US" b="1" sz="2000" kumimoji="1" lang="zh-CN">
              <a:solidFill>
                <a:srgbClr val="000099"/>
              </a:solidFill>
              <a:latin typeface="+mn-lt"/>
              <a:ea typeface="黑体" panose="02010609060101010101" pitchFamily="2" charset="-122"/>
            </a:endParaRPr>
          </a:p>
        </p:txBody>
      </p:sp>
      <p:sp>
        <p:nvSpPr>
          <p:cNvPr id="1049423" name="AutoShape 108"/>
          <p:cNvSpPr>
            <a:spLocks noChangeArrowheads="1"/>
          </p:cNvSpPr>
          <p:nvPr/>
        </p:nvSpPr>
        <p:spPr bwMode="auto">
          <a:xfrm rot="-5400000">
            <a:off x="4694568" y="2209462"/>
            <a:ext cx="360363" cy="6554126"/>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424" name="Text Box 109"/>
          <p:cNvSpPr txBox="1">
            <a:spLocks noChangeArrowheads="1"/>
          </p:cNvSpPr>
          <p:nvPr/>
        </p:nvSpPr>
        <p:spPr bwMode="auto">
          <a:xfrm>
            <a:off x="4109603" y="5282531"/>
            <a:ext cx="1135380" cy="396240"/>
          </a:xfrm>
          <a:prstGeom prst="rect"/>
          <a:noFill/>
          <a:ln>
            <a:noFill/>
          </a:ln>
          <a:effectLst/>
        </p:spPr>
        <p:txBody>
          <a:bodyPr wrap="none">
            <a:spAutoFit/>
          </a:bodyPr>
          <a:p>
            <a:pPr algn="ctr"/>
            <a:r>
              <a:rPr altLang="zh-CN" b="1" dirty="0" sz="1800" kumimoji="1" lang="en-US">
                <a:solidFill>
                  <a:srgbClr val="000099"/>
                </a:solidFill>
                <a:latin typeface="+mn-lt"/>
                <a:ea typeface="黑体" panose="02010609060101010101" pitchFamily="2" charset="-122"/>
              </a:rPr>
              <a:t>TCP </a:t>
            </a:r>
            <a:r>
              <a:rPr altLang="en-US" b="1" dirty="0" sz="2000" kumimoji="1" lang="zh-CN">
                <a:solidFill>
                  <a:srgbClr val="000099"/>
                </a:solidFill>
                <a:latin typeface="+mn-lt"/>
                <a:ea typeface="黑体" panose="02010609060101010101" pitchFamily="2" charset="-122"/>
              </a:rPr>
              <a:t>连接</a:t>
            </a:r>
            <a:endParaRPr altLang="en-US" b="1" dirty="0" sz="1800" kumimoji="1" lang="zh-CN">
              <a:solidFill>
                <a:srgbClr val="000099"/>
              </a:solidFill>
              <a:latin typeface="+mn-lt"/>
              <a:ea typeface="黑体" panose="02010609060101010101" pitchFamily="2" charset="-122"/>
            </a:endParaRPr>
          </a:p>
        </p:txBody>
      </p:sp>
      <p:sp>
        <p:nvSpPr>
          <p:cNvPr id="1049425" name="Freeform 110"/>
          <p:cNvSpPr/>
          <p:nvPr/>
        </p:nvSpPr>
        <p:spPr bwMode="auto">
          <a:xfrm>
            <a:off x="1451505" y="4585619"/>
            <a:ext cx="216694"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chemeClr val="tx1"/>
            </a:solidFill>
            <a:prstDash val="solid"/>
            <a:round/>
          </a:ln>
          <a:effectLst/>
        </p:spPr>
        <p:txBody>
          <a:bodyPr/>
          <a:p>
            <a:endParaRPr altLang="en-US" b="1" lang="zh-CN">
              <a:solidFill>
                <a:srgbClr val="000099"/>
              </a:solidFill>
              <a:latin typeface="+mn-lt"/>
              <a:ea typeface="黑体" panose="0201060906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49" name=""/>
        <p:cNvGrpSpPr/>
        <p:nvPr/>
      </p:nvGrpSpPr>
      <p:grpSpPr>
        <a:xfrm>
          <a:off x="0" y="0"/>
          <a:ext cx="0" cy="0"/>
          <a:chOff x="0" y="0"/>
          <a:chExt cx="0" cy="0"/>
        </a:xfrm>
      </p:grpSpPr>
      <p:sp>
        <p:nvSpPr>
          <p:cNvPr id="1049429" name="Rectangle 2"/>
          <p:cNvSpPr>
            <a:spLocks noGrp="1" noChangeArrowheads="1"/>
          </p:cNvSpPr>
          <p:nvPr>
            <p:ph type="title"/>
          </p:nvPr>
        </p:nvSpPr>
        <p:spPr/>
        <p:txBody>
          <a:bodyPr/>
          <a:p>
            <a:pPr algn="ctr"/>
            <a:r>
              <a:rPr altLang="zh-CN" sz="4000" lang="en-US"/>
              <a:t>TCP </a:t>
            </a:r>
            <a:r>
              <a:rPr altLang="en-US" sz="4000" lang="zh-CN"/>
              <a:t>面向流的概念 </a:t>
            </a:r>
            <a:endParaRPr altLang="en-US" sz="4000" lang="zh-CN"/>
          </a:p>
        </p:txBody>
      </p:sp>
      <p:grpSp>
        <p:nvGrpSpPr>
          <p:cNvPr id="350" name="Group 3"/>
          <p:cNvGrpSpPr/>
          <p:nvPr/>
        </p:nvGrpSpPr>
        <p:grpSpPr bwMode="auto">
          <a:xfrm>
            <a:off x="673546" y="1086531"/>
            <a:ext cx="8743950" cy="4268128"/>
            <a:chOff x="139" y="1169"/>
            <a:chExt cx="5508" cy="2665"/>
          </a:xfrm>
        </p:grpSpPr>
        <p:sp>
          <p:nvSpPr>
            <p:cNvPr id="1049430" name="Text Box 4"/>
            <p:cNvSpPr txBox="1">
              <a:spLocks noChangeArrowheads="1"/>
            </p:cNvSpPr>
            <p:nvPr/>
          </p:nvSpPr>
          <p:spPr bwMode="auto">
            <a:xfrm>
              <a:off x="503" y="1309"/>
              <a:ext cx="523" cy="749"/>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7200" lang="en-US">
                  <a:latin typeface="+mn-lt"/>
                  <a:ea typeface="黑体" panose="02010609060101010101" pitchFamily="2" charset="-122"/>
                  <a:sym typeface="Wingdings" panose="05000000000000000000" pitchFamily="2" charset="2"/>
                </a:rPr>
                <a:t></a:t>
              </a:r>
              <a:endParaRPr altLang="zh-CN" sz="7200" lang="en-US">
                <a:latin typeface="+mn-lt"/>
                <a:ea typeface="黑体" panose="02010609060101010101" pitchFamily="2" charset="-122"/>
              </a:endParaRPr>
            </a:p>
          </p:txBody>
        </p:sp>
        <p:sp>
          <p:nvSpPr>
            <p:cNvPr id="1049431" name="AutoShape 5"/>
            <p:cNvSpPr>
              <a:spLocks noChangeArrowheads="1"/>
            </p:cNvSpPr>
            <p:nvPr/>
          </p:nvSpPr>
          <p:spPr bwMode="auto">
            <a:xfrm>
              <a:off x="1900" y="3539"/>
              <a:ext cx="196" cy="155"/>
            </a:xfrm>
            <a:prstGeom prst="rightArrow">
              <a:avLst>
                <a:gd name="adj1" fmla="val 50000"/>
                <a:gd name="adj2" fmla="val 31613"/>
              </a:avLst>
            </a:prstGeom>
            <a:solidFill>
              <a:srgbClr val="C00000"/>
            </a:solidFill>
            <a:ln w="9525">
              <a:solidFill>
                <a:srgbClr val="C00000"/>
              </a:solidFill>
              <a:miter lim="800000"/>
            </a:ln>
            <a:effectLst/>
          </p:spPr>
          <p:txBody>
            <a:bodyPr anchor="ctr" wrap="none"/>
            <a:p>
              <a:endParaRPr altLang="en-US" b="1" lang="zh-CN">
                <a:latin typeface="+mn-lt"/>
                <a:ea typeface="黑体" panose="02010609060101010101" pitchFamily="2" charset="-122"/>
              </a:endParaRPr>
            </a:p>
          </p:txBody>
        </p:sp>
        <p:sp>
          <p:nvSpPr>
            <p:cNvPr id="1049432" name="AutoShape 6"/>
            <p:cNvSpPr>
              <a:spLocks noChangeArrowheads="1"/>
            </p:cNvSpPr>
            <p:nvPr/>
          </p:nvSpPr>
          <p:spPr bwMode="auto">
            <a:xfrm>
              <a:off x="4673" y="3539"/>
              <a:ext cx="194" cy="155"/>
            </a:xfrm>
            <a:prstGeom prst="rightArrow">
              <a:avLst>
                <a:gd name="adj1" fmla="val 50000"/>
                <a:gd name="adj2" fmla="val 31290"/>
              </a:avLst>
            </a:prstGeom>
            <a:solidFill>
              <a:srgbClr val="C00000"/>
            </a:solidFill>
            <a:ln w="9525">
              <a:solidFill>
                <a:srgbClr val="C00000"/>
              </a:solidFill>
              <a:miter lim="800000"/>
            </a:ln>
            <a:effectLst/>
          </p:spPr>
          <p:txBody>
            <a:bodyPr anchor="ctr" wrap="none"/>
            <a:p>
              <a:endParaRPr altLang="en-US" b="1" lang="zh-CN">
                <a:latin typeface="+mn-lt"/>
                <a:ea typeface="黑体" panose="02010609060101010101" pitchFamily="2" charset="-122"/>
              </a:endParaRPr>
            </a:p>
          </p:txBody>
        </p:sp>
        <p:sp>
          <p:nvSpPr>
            <p:cNvPr id="1049433" name="AutoShape 7"/>
            <p:cNvSpPr>
              <a:spLocks noChangeArrowheads="1"/>
            </p:cNvSpPr>
            <p:nvPr/>
          </p:nvSpPr>
          <p:spPr bwMode="auto">
            <a:xfrm>
              <a:off x="3116" y="3539"/>
              <a:ext cx="196" cy="155"/>
            </a:xfrm>
            <a:prstGeom prst="rightArrow">
              <a:avLst>
                <a:gd name="adj1" fmla="val 50000"/>
                <a:gd name="adj2" fmla="val 31613"/>
              </a:avLst>
            </a:prstGeom>
            <a:solidFill>
              <a:srgbClr val="C00000"/>
            </a:solidFill>
            <a:ln w="9525">
              <a:solidFill>
                <a:srgbClr val="C00000"/>
              </a:solidFill>
              <a:miter lim="800000"/>
            </a:ln>
            <a:effectLst/>
          </p:spPr>
          <p:txBody>
            <a:bodyPr anchor="ctr" wrap="none"/>
            <a:p>
              <a:endParaRPr altLang="en-US" b="1" lang="zh-CN">
                <a:latin typeface="+mn-lt"/>
                <a:ea typeface="黑体" panose="02010609060101010101" pitchFamily="2" charset="-122"/>
              </a:endParaRPr>
            </a:p>
          </p:txBody>
        </p:sp>
        <p:sp>
          <p:nvSpPr>
            <p:cNvPr id="1049434" name="Text Box 8"/>
            <p:cNvSpPr txBox="1">
              <a:spLocks noChangeArrowheads="1"/>
            </p:cNvSpPr>
            <p:nvPr/>
          </p:nvSpPr>
          <p:spPr bwMode="auto">
            <a:xfrm>
              <a:off x="255" y="2338"/>
              <a:ext cx="506" cy="288"/>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a:solidFill>
                    <a:srgbClr val="C00000"/>
                  </a:solidFill>
                  <a:latin typeface="+mn-lt"/>
                  <a:ea typeface="黑体" panose="02010609060101010101" pitchFamily="2" charset="-122"/>
                </a:rPr>
                <a:t>端口</a:t>
              </a:r>
              <a:endParaRPr altLang="en-US" dirty="0" lang="zh-CN">
                <a:solidFill>
                  <a:srgbClr val="C00000"/>
                </a:solidFill>
                <a:latin typeface="+mn-lt"/>
                <a:ea typeface="黑体" panose="02010609060101010101" pitchFamily="2" charset="-122"/>
              </a:endParaRPr>
            </a:p>
          </p:txBody>
        </p:sp>
        <p:sp>
          <p:nvSpPr>
            <p:cNvPr id="1049435" name="Line 9"/>
            <p:cNvSpPr>
              <a:spLocks noChangeShapeType="1"/>
            </p:cNvSpPr>
            <p:nvPr/>
          </p:nvSpPr>
          <p:spPr bwMode="auto">
            <a:xfrm>
              <a:off x="757" y="1883"/>
              <a:ext cx="5" cy="744"/>
            </a:xfrm>
            <a:prstGeom prst="line"/>
            <a:noFill/>
            <a:ln w="38100">
              <a:solidFill>
                <a:schemeClr val="tx1"/>
              </a:solidFill>
              <a:round/>
              <a:tailEnd type="triangle" w="med" len="lg"/>
            </a:ln>
            <a:effectLst/>
          </p:spPr>
          <p:txBody>
            <a:bodyPr/>
            <a:p>
              <a:endParaRPr altLang="en-US" b="1" lang="zh-CN">
                <a:latin typeface="+mn-lt"/>
                <a:ea typeface="黑体" panose="02010609060101010101" pitchFamily="2" charset="-122"/>
              </a:endParaRPr>
            </a:p>
          </p:txBody>
        </p:sp>
        <p:sp>
          <p:nvSpPr>
            <p:cNvPr id="1049436" name="Text Box 10"/>
            <p:cNvSpPr txBox="1">
              <a:spLocks noChangeArrowheads="1"/>
            </p:cNvSpPr>
            <p:nvPr/>
          </p:nvSpPr>
          <p:spPr bwMode="auto">
            <a:xfrm rot="5400000">
              <a:off x="826" y="2251"/>
              <a:ext cx="276" cy="25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2000" lang="en-US">
                  <a:latin typeface="+mn-lt"/>
                  <a:ea typeface="黑体" panose="02010609060101010101" pitchFamily="2" charset="-122"/>
                </a:rPr>
                <a:t>…</a:t>
              </a:r>
              <a:endParaRPr altLang="zh-CN" sz="2000" lang="en-US">
                <a:latin typeface="+mn-lt"/>
                <a:ea typeface="黑体" panose="02010609060101010101" pitchFamily="2" charset="-122"/>
              </a:endParaRPr>
            </a:p>
          </p:txBody>
        </p:sp>
        <p:sp>
          <p:nvSpPr>
            <p:cNvPr id="1049437" name="Rectangle 12"/>
            <p:cNvSpPr>
              <a:spLocks noChangeArrowheads="1"/>
            </p:cNvSpPr>
            <p:nvPr/>
          </p:nvSpPr>
          <p:spPr bwMode="auto">
            <a:xfrm>
              <a:off x="860" y="1993"/>
              <a:ext cx="411" cy="107"/>
            </a:xfrm>
            <a:prstGeom prst="rect"/>
            <a:solidFill>
              <a:srgbClr val="CC0099"/>
            </a:solidFill>
            <a:ln w="9525">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438" name="Rectangle 13"/>
            <p:cNvSpPr>
              <a:spLocks noChangeArrowheads="1"/>
            </p:cNvSpPr>
            <p:nvPr/>
          </p:nvSpPr>
          <p:spPr bwMode="auto">
            <a:xfrm>
              <a:off x="860" y="2154"/>
              <a:ext cx="102" cy="110"/>
            </a:xfrm>
            <a:prstGeom prst="rect"/>
            <a:solidFill>
              <a:srgbClr val="CC0099"/>
            </a:solidFill>
            <a:ln w="9525">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439" name="Rectangle 14"/>
            <p:cNvSpPr>
              <a:spLocks noChangeArrowheads="1"/>
            </p:cNvSpPr>
            <p:nvPr/>
          </p:nvSpPr>
          <p:spPr bwMode="auto">
            <a:xfrm>
              <a:off x="860" y="2479"/>
              <a:ext cx="257" cy="110"/>
            </a:xfrm>
            <a:prstGeom prst="rect"/>
            <a:solidFill>
              <a:srgbClr val="CC0099"/>
            </a:solidFill>
            <a:ln w="9525">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440" name="Rectangle 15"/>
            <p:cNvSpPr>
              <a:spLocks noChangeArrowheads="1"/>
            </p:cNvSpPr>
            <p:nvPr/>
          </p:nvSpPr>
          <p:spPr bwMode="auto">
            <a:xfrm>
              <a:off x="139" y="2696"/>
              <a:ext cx="1236" cy="706"/>
            </a:xfrm>
            <a:prstGeom prst="rect"/>
            <a:solidFill>
              <a:srgbClr val="FFFF99"/>
            </a:solidFill>
            <a:ln w="19050">
              <a:solidFill>
                <a:schemeClr val="tx1"/>
              </a:solidFill>
              <a:miter lim="800000"/>
            </a:ln>
            <a:effectLst>
              <a:outerShdw algn="ctr" dir="2700000" dist="35921" rotWithShape="0">
                <a:schemeClr val="bg2"/>
              </a:outerShdw>
            </a:effectLst>
          </p:spPr>
          <p:txBody>
            <a:bodyPr anchor="ctr" wrap="none"/>
            <a:p>
              <a:r>
                <a:rPr altLang="zh-CN" b="1" sz="2800" lang="en-US">
                  <a:latin typeface="+mn-lt"/>
                  <a:ea typeface="黑体" panose="02010609060101010101" pitchFamily="2" charset="-122"/>
                </a:rPr>
                <a:t>TCP</a:t>
              </a:r>
              <a:endParaRPr altLang="zh-CN" b="1" sz="2800" lang="en-US">
                <a:latin typeface="+mn-lt"/>
                <a:ea typeface="黑体" panose="02010609060101010101" pitchFamily="2" charset="-122"/>
              </a:endParaRPr>
            </a:p>
            <a:p>
              <a:endParaRPr altLang="zh-CN" b="1" sz="1200" lang="en-US">
                <a:latin typeface="+mn-lt"/>
                <a:ea typeface="黑体" panose="02010609060101010101" pitchFamily="2" charset="-122"/>
              </a:endParaRPr>
            </a:p>
            <a:p>
              <a:endParaRPr altLang="zh-CN" b="1" lang="en-US">
                <a:latin typeface="+mn-lt"/>
                <a:ea typeface="黑体" panose="02010609060101010101" pitchFamily="2" charset="-122"/>
              </a:endParaRPr>
            </a:p>
          </p:txBody>
        </p:sp>
        <p:sp>
          <p:nvSpPr>
            <p:cNvPr id="1049441" name="Line 16"/>
            <p:cNvSpPr>
              <a:spLocks noChangeShapeType="1"/>
            </p:cNvSpPr>
            <p:nvPr/>
          </p:nvSpPr>
          <p:spPr bwMode="auto">
            <a:xfrm flipV="1">
              <a:off x="5030" y="1883"/>
              <a:ext cx="0" cy="813"/>
            </a:xfrm>
            <a:prstGeom prst="line"/>
            <a:noFill/>
            <a:ln w="38100">
              <a:solidFill>
                <a:schemeClr val="tx1"/>
              </a:solidFill>
              <a:round/>
              <a:tailEnd type="triangle" w="med" len="lg"/>
            </a:ln>
            <a:effectLst/>
          </p:spPr>
          <p:txBody>
            <a:bodyPr/>
            <a:p>
              <a:endParaRPr altLang="en-US" b="1" lang="zh-CN">
                <a:latin typeface="+mn-lt"/>
                <a:ea typeface="黑体" panose="02010609060101010101" pitchFamily="2" charset="-122"/>
              </a:endParaRPr>
            </a:p>
          </p:txBody>
        </p:sp>
        <p:sp>
          <p:nvSpPr>
            <p:cNvPr id="1049442" name="Text Box 17"/>
            <p:cNvSpPr txBox="1">
              <a:spLocks noChangeArrowheads="1"/>
            </p:cNvSpPr>
            <p:nvPr/>
          </p:nvSpPr>
          <p:spPr bwMode="auto">
            <a:xfrm rot="5400000">
              <a:off x="5098" y="2254"/>
              <a:ext cx="276" cy="252"/>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2000" lang="en-US">
                  <a:latin typeface="+mn-lt"/>
                  <a:ea typeface="黑体" panose="02010609060101010101" pitchFamily="2" charset="-122"/>
                </a:rPr>
                <a:t>…</a:t>
              </a:r>
              <a:endParaRPr altLang="zh-CN" sz="2000" lang="en-US">
                <a:latin typeface="+mn-lt"/>
                <a:ea typeface="黑体" panose="02010609060101010101" pitchFamily="2" charset="-122"/>
              </a:endParaRPr>
            </a:p>
          </p:txBody>
        </p:sp>
        <p:sp>
          <p:nvSpPr>
            <p:cNvPr id="1049443" name="Rectangle 18"/>
            <p:cNvSpPr>
              <a:spLocks noChangeArrowheads="1"/>
            </p:cNvSpPr>
            <p:nvPr/>
          </p:nvSpPr>
          <p:spPr bwMode="auto">
            <a:xfrm>
              <a:off x="5133" y="2479"/>
              <a:ext cx="309" cy="110"/>
            </a:xfrm>
            <a:prstGeom prst="rect"/>
            <a:solidFill>
              <a:srgbClr val="99CCFF"/>
            </a:solidFill>
            <a:ln w="9525">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444" name="Rectangle 19"/>
            <p:cNvSpPr>
              <a:spLocks noChangeArrowheads="1"/>
            </p:cNvSpPr>
            <p:nvPr/>
          </p:nvSpPr>
          <p:spPr bwMode="auto">
            <a:xfrm>
              <a:off x="4412" y="2696"/>
              <a:ext cx="1235" cy="706"/>
            </a:xfrm>
            <a:prstGeom prst="rect"/>
            <a:solidFill>
              <a:srgbClr val="FFFF99"/>
            </a:solidFill>
            <a:ln w="19050">
              <a:solidFill>
                <a:schemeClr val="tx1"/>
              </a:solidFill>
              <a:miter lim="800000"/>
            </a:ln>
            <a:effectLst>
              <a:outerShdw algn="ctr" dir="2700000" dist="35921" rotWithShape="0">
                <a:schemeClr val="bg2"/>
              </a:outerShdw>
            </a:effectLst>
          </p:spPr>
          <p:txBody>
            <a:bodyPr anchor="ctr" wrap="none"/>
            <a:p>
              <a:r>
                <a:rPr altLang="zh-CN" b="1" sz="2800" lang="en-US">
                  <a:latin typeface="+mn-lt"/>
                  <a:ea typeface="黑体" panose="02010609060101010101" pitchFamily="2" charset="-122"/>
                </a:rPr>
                <a:t>TCP</a:t>
              </a:r>
              <a:endParaRPr altLang="zh-CN" b="1" sz="2800" lang="en-US">
                <a:latin typeface="+mn-lt"/>
                <a:ea typeface="黑体" panose="02010609060101010101" pitchFamily="2" charset="-122"/>
              </a:endParaRPr>
            </a:p>
            <a:p>
              <a:endParaRPr altLang="zh-CN" b="1" sz="1200" lang="en-US">
                <a:latin typeface="+mn-lt"/>
                <a:ea typeface="黑体" panose="02010609060101010101" pitchFamily="2" charset="-122"/>
              </a:endParaRPr>
            </a:p>
            <a:p>
              <a:endParaRPr altLang="zh-CN" b="1" lang="en-US">
                <a:latin typeface="+mn-lt"/>
                <a:ea typeface="黑体" panose="02010609060101010101" pitchFamily="2" charset="-122"/>
              </a:endParaRPr>
            </a:p>
          </p:txBody>
        </p:sp>
        <p:sp>
          <p:nvSpPr>
            <p:cNvPr id="1049445" name="Rectangle 20"/>
            <p:cNvSpPr>
              <a:spLocks noChangeArrowheads="1"/>
            </p:cNvSpPr>
            <p:nvPr/>
          </p:nvSpPr>
          <p:spPr bwMode="auto">
            <a:xfrm>
              <a:off x="4547" y="3042"/>
              <a:ext cx="979" cy="275"/>
            </a:xfrm>
            <a:prstGeom prst="rect"/>
            <a:solidFill>
              <a:srgbClr val="FF99FF"/>
            </a:solidFill>
            <a:ln w="19050">
              <a:solidFill>
                <a:schemeClr val="tx2"/>
              </a:solidFill>
              <a:miter lim="800000"/>
            </a:ln>
            <a:effectLst/>
          </p:spPr>
          <p:txBody>
            <a:bodyPr anchor="ctr" wrap="none"/>
            <a:p>
              <a:pPr algn="ctr"/>
              <a:r>
                <a:rPr altLang="en-US" b="1" dirty="0" sz="2000" lang="zh-CN">
                  <a:latin typeface="+mn-lt"/>
                  <a:ea typeface="黑体" panose="02010609060101010101" pitchFamily="2" charset="-122"/>
                </a:rPr>
                <a:t>接收缓存</a:t>
              </a:r>
              <a:endParaRPr altLang="en-US" b="1" dirty="0" sz="2000" lang="zh-CN">
                <a:latin typeface="+mn-lt"/>
                <a:ea typeface="黑体" panose="02010609060101010101" pitchFamily="2" charset="-122"/>
              </a:endParaRPr>
            </a:p>
          </p:txBody>
        </p:sp>
        <p:sp>
          <p:nvSpPr>
            <p:cNvPr id="1049446" name="Freeform 21"/>
            <p:cNvSpPr/>
            <p:nvPr/>
          </p:nvSpPr>
          <p:spPr bwMode="auto">
            <a:xfrm>
              <a:off x="757" y="3402"/>
              <a:ext cx="4273" cy="432"/>
            </a:xfrm>
            <a:custGeom>
              <a:avLst/>
              <a:gdLst>
                <a:gd name="T0" fmla="*/ 0 w 3264"/>
                <a:gd name="T1" fmla="*/ 0 h 384"/>
                <a:gd name="T2" fmla="*/ 0 w 3264"/>
                <a:gd name="T3" fmla="*/ 432 h 384"/>
                <a:gd name="T4" fmla="*/ 4273 w 3264"/>
                <a:gd name="T5" fmla="*/ 432 h 384"/>
                <a:gd name="T6" fmla="*/ 4273 w 326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 h="384">
                  <a:moveTo>
                    <a:pt x="0" y="0"/>
                  </a:moveTo>
                  <a:lnTo>
                    <a:pt x="0" y="384"/>
                  </a:lnTo>
                  <a:lnTo>
                    <a:pt x="3264" y="384"/>
                  </a:lnTo>
                  <a:lnTo>
                    <a:pt x="3264" y="0"/>
                  </a:lnTo>
                </a:path>
              </a:pathLst>
            </a:custGeom>
            <a:noFill/>
            <a:ln w="76200" cmpd="sng">
              <a:solidFill>
                <a:schemeClr val="tx1"/>
              </a:solidFill>
              <a:round/>
            </a:ln>
            <a:effectLst/>
          </p:spPr>
          <p:txBody>
            <a:bodyPr/>
            <a:p>
              <a:endParaRPr altLang="en-US" b="1" lang="zh-CN">
                <a:latin typeface="+mn-lt"/>
                <a:ea typeface="黑体" panose="02010609060101010101" pitchFamily="2" charset="-122"/>
              </a:endParaRPr>
            </a:p>
          </p:txBody>
        </p:sp>
        <p:sp>
          <p:nvSpPr>
            <p:cNvPr id="1049447" name="Rectangle 22"/>
            <p:cNvSpPr>
              <a:spLocks noChangeArrowheads="1"/>
            </p:cNvSpPr>
            <p:nvPr/>
          </p:nvSpPr>
          <p:spPr bwMode="auto">
            <a:xfrm>
              <a:off x="275" y="3042"/>
              <a:ext cx="977" cy="275"/>
            </a:xfrm>
            <a:prstGeom prst="rect"/>
            <a:solidFill>
              <a:srgbClr val="FF99FF"/>
            </a:solidFill>
            <a:ln w="19050">
              <a:solidFill>
                <a:schemeClr val="tx2"/>
              </a:solidFill>
              <a:miter lim="800000"/>
            </a:ln>
            <a:effectLst/>
          </p:spPr>
          <p:txBody>
            <a:bodyPr anchor="ctr" wrap="none"/>
            <a:p>
              <a:pPr algn="ctr"/>
              <a:r>
                <a:rPr altLang="en-US" b="1" dirty="0" sz="2000" lang="zh-CN">
                  <a:latin typeface="+mn-lt"/>
                  <a:ea typeface="黑体" panose="02010609060101010101" pitchFamily="2" charset="-122"/>
                </a:rPr>
                <a:t>发送缓存</a:t>
              </a:r>
              <a:endParaRPr altLang="en-US" b="1" dirty="0" sz="2000" lang="zh-CN">
                <a:latin typeface="+mn-lt"/>
                <a:ea typeface="黑体" panose="02010609060101010101" pitchFamily="2" charset="-122"/>
              </a:endParaRPr>
            </a:p>
          </p:txBody>
        </p:sp>
        <p:sp>
          <p:nvSpPr>
            <p:cNvPr id="1049448" name="Rectangle 23"/>
            <p:cNvSpPr>
              <a:spLocks noChangeArrowheads="1"/>
            </p:cNvSpPr>
            <p:nvPr/>
          </p:nvSpPr>
          <p:spPr bwMode="auto">
            <a:xfrm>
              <a:off x="980" y="3466"/>
              <a:ext cx="936" cy="278"/>
            </a:xfrm>
            <a:prstGeom prst="rect"/>
            <a:solidFill>
              <a:srgbClr val="66CCFF"/>
            </a:solidFill>
            <a:ln w="19050">
              <a:solidFill>
                <a:schemeClr val="tx1"/>
              </a:solidFill>
              <a:miter lim="800000"/>
            </a:ln>
            <a:effectLst>
              <a:outerShdw algn="ctr" dir="2700000" dist="35921" rotWithShape="0">
                <a:schemeClr val="bg2"/>
              </a:outerShdw>
            </a:effectLst>
          </p:spPr>
          <p:txBody>
            <a:bodyPr anchor="ctr" wrap="none"/>
            <a:p>
              <a:pPr algn="ctr"/>
              <a:r>
                <a:rPr altLang="en-US" b="1" dirty="0" sz="2000" lang="zh-CN">
                  <a:latin typeface="+mn-lt"/>
                  <a:ea typeface="黑体" panose="02010609060101010101" pitchFamily="2" charset="-122"/>
                </a:rPr>
                <a:t>报文段</a:t>
              </a:r>
              <a:endParaRPr altLang="en-US" b="1" dirty="0" sz="2000" lang="zh-CN">
                <a:latin typeface="+mn-lt"/>
                <a:ea typeface="黑体" panose="02010609060101010101" pitchFamily="2" charset="-122"/>
              </a:endParaRPr>
            </a:p>
          </p:txBody>
        </p:sp>
        <p:sp>
          <p:nvSpPr>
            <p:cNvPr id="1049449" name="Text Box 24"/>
            <p:cNvSpPr txBox="1">
              <a:spLocks noChangeArrowheads="1"/>
            </p:cNvSpPr>
            <p:nvPr/>
          </p:nvSpPr>
          <p:spPr bwMode="auto">
            <a:xfrm>
              <a:off x="3382" y="3436"/>
              <a:ext cx="279" cy="25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2000" lang="en-US">
                  <a:latin typeface="+mn-lt"/>
                  <a:ea typeface="黑体" panose="02010609060101010101" pitchFamily="2" charset="-122"/>
                </a:rPr>
                <a:t>…</a:t>
              </a:r>
              <a:endParaRPr altLang="zh-CN" sz="2000" lang="en-US">
                <a:latin typeface="+mn-lt"/>
                <a:ea typeface="黑体" panose="02010609060101010101" pitchFamily="2" charset="-122"/>
              </a:endParaRPr>
            </a:p>
          </p:txBody>
        </p:sp>
        <p:sp>
          <p:nvSpPr>
            <p:cNvPr id="1049450" name="Rectangle 25"/>
            <p:cNvSpPr>
              <a:spLocks noChangeArrowheads="1"/>
            </p:cNvSpPr>
            <p:nvPr/>
          </p:nvSpPr>
          <p:spPr bwMode="auto">
            <a:xfrm>
              <a:off x="2216" y="3466"/>
              <a:ext cx="936" cy="278"/>
            </a:xfrm>
            <a:prstGeom prst="rect"/>
            <a:solidFill>
              <a:srgbClr val="66CCFF"/>
            </a:solidFill>
            <a:ln w="19050">
              <a:solidFill>
                <a:schemeClr val="tx1"/>
              </a:solidFill>
              <a:miter lim="800000"/>
            </a:ln>
            <a:effectLst>
              <a:outerShdw algn="ctr" dir="2700000" dist="35921" rotWithShape="0">
                <a:schemeClr val="bg2"/>
              </a:outerShdw>
            </a:effectLst>
          </p:spPr>
          <p:txBody>
            <a:bodyPr anchor="ctr" wrap="none"/>
            <a:p>
              <a:pPr algn="ctr"/>
              <a:r>
                <a:rPr altLang="en-US" b="1" sz="2000" lang="zh-CN">
                  <a:latin typeface="+mn-lt"/>
                  <a:ea typeface="黑体" panose="02010609060101010101" pitchFamily="2" charset="-122"/>
                </a:rPr>
                <a:t>报文段</a:t>
              </a:r>
              <a:endParaRPr altLang="en-US" b="1" sz="2000" lang="zh-CN">
                <a:latin typeface="+mn-lt"/>
                <a:ea typeface="黑体" panose="02010609060101010101" pitchFamily="2" charset="-122"/>
              </a:endParaRPr>
            </a:p>
          </p:txBody>
        </p:sp>
        <p:sp>
          <p:nvSpPr>
            <p:cNvPr id="1049451" name="Rectangle 26"/>
            <p:cNvSpPr>
              <a:spLocks noChangeArrowheads="1"/>
            </p:cNvSpPr>
            <p:nvPr/>
          </p:nvSpPr>
          <p:spPr bwMode="auto">
            <a:xfrm>
              <a:off x="3760" y="3466"/>
              <a:ext cx="936" cy="278"/>
            </a:xfrm>
            <a:prstGeom prst="rect"/>
            <a:solidFill>
              <a:srgbClr val="66CCFF"/>
            </a:solidFill>
            <a:ln w="19050">
              <a:solidFill>
                <a:schemeClr val="tx1"/>
              </a:solidFill>
              <a:miter lim="800000"/>
            </a:ln>
            <a:effectLst>
              <a:outerShdw algn="ctr" dir="2700000" dist="35921" rotWithShape="0">
                <a:schemeClr val="bg2"/>
              </a:outerShdw>
            </a:effectLst>
          </p:spPr>
          <p:txBody>
            <a:bodyPr anchor="ctr" wrap="none"/>
            <a:p>
              <a:pPr algn="ctr"/>
              <a:r>
                <a:rPr altLang="en-US" b="1" sz="2000" lang="zh-CN">
                  <a:latin typeface="+mn-lt"/>
                  <a:ea typeface="黑体" panose="02010609060101010101" pitchFamily="2" charset="-122"/>
                </a:rPr>
                <a:t>报文段</a:t>
              </a:r>
              <a:endParaRPr altLang="en-US" b="1" sz="2000" lang="zh-CN">
                <a:latin typeface="+mn-lt"/>
                <a:ea typeface="黑体" panose="02010609060101010101" pitchFamily="2" charset="-122"/>
              </a:endParaRPr>
            </a:p>
          </p:txBody>
        </p:sp>
        <p:sp>
          <p:nvSpPr>
            <p:cNvPr id="1049452" name="Rectangle 27"/>
            <p:cNvSpPr>
              <a:spLocks noChangeArrowheads="1"/>
            </p:cNvSpPr>
            <p:nvPr/>
          </p:nvSpPr>
          <p:spPr bwMode="auto">
            <a:xfrm>
              <a:off x="5133" y="2154"/>
              <a:ext cx="309" cy="110"/>
            </a:xfrm>
            <a:prstGeom prst="rect"/>
            <a:solidFill>
              <a:srgbClr val="99CCFF"/>
            </a:solidFill>
            <a:ln w="9525">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453" name="Rectangle 28"/>
            <p:cNvSpPr>
              <a:spLocks noChangeArrowheads="1"/>
            </p:cNvSpPr>
            <p:nvPr/>
          </p:nvSpPr>
          <p:spPr bwMode="auto">
            <a:xfrm>
              <a:off x="5133" y="1993"/>
              <a:ext cx="309" cy="107"/>
            </a:xfrm>
            <a:prstGeom prst="rect"/>
            <a:solidFill>
              <a:srgbClr val="99CCFF"/>
            </a:solidFill>
            <a:ln w="9525">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454" name="Text Box 29"/>
            <p:cNvSpPr txBox="1">
              <a:spLocks noChangeArrowheads="1"/>
            </p:cNvSpPr>
            <p:nvPr/>
          </p:nvSpPr>
          <p:spPr bwMode="auto">
            <a:xfrm>
              <a:off x="4510" y="2354"/>
              <a:ext cx="506" cy="288"/>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dirty="0" lang="zh-CN">
                  <a:solidFill>
                    <a:srgbClr val="C00000"/>
                  </a:solidFill>
                  <a:latin typeface="+mn-lt"/>
                  <a:ea typeface="黑体" panose="02010609060101010101" pitchFamily="2" charset="-122"/>
                </a:rPr>
                <a:t>端口</a:t>
              </a:r>
              <a:endParaRPr altLang="en-US" dirty="0" lang="zh-CN">
                <a:solidFill>
                  <a:srgbClr val="C00000"/>
                </a:solidFill>
                <a:latin typeface="+mn-lt"/>
                <a:ea typeface="黑体" panose="02010609060101010101" pitchFamily="2" charset="-122"/>
              </a:endParaRPr>
            </a:p>
          </p:txBody>
        </p:sp>
        <p:sp>
          <p:nvSpPr>
            <p:cNvPr id="1049455" name="Text Box 30"/>
            <p:cNvSpPr txBox="1">
              <a:spLocks noChangeArrowheads="1"/>
            </p:cNvSpPr>
            <p:nvPr/>
          </p:nvSpPr>
          <p:spPr bwMode="auto">
            <a:xfrm>
              <a:off x="401" y="1169"/>
              <a:ext cx="701" cy="288"/>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en-US" lang="zh-CN">
                  <a:latin typeface="+mn-lt"/>
                  <a:ea typeface="黑体" panose="02010609060101010101" pitchFamily="2" charset="-122"/>
                </a:rPr>
                <a:t>发送端</a:t>
              </a:r>
              <a:endParaRPr altLang="en-US" lang="zh-CN">
                <a:latin typeface="+mn-lt"/>
                <a:ea typeface="黑体" panose="02010609060101010101" pitchFamily="2" charset="-122"/>
              </a:endParaRPr>
            </a:p>
          </p:txBody>
        </p:sp>
        <p:sp>
          <p:nvSpPr>
            <p:cNvPr id="1049456" name="Text Box 31"/>
            <p:cNvSpPr txBox="1">
              <a:spLocks noChangeArrowheads="1"/>
            </p:cNvSpPr>
            <p:nvPr/>
          </p:nvSpPr>
          <p:spPr bwMode="auto">
            <a:xfrm>
              <a:off x="4671" y="1170"/>
              <a:ext cx="701" cy="288"/>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en-US" lang="zh-CN">
                  <a:latin typeface="+mn-lt"/>
                  <a:ea typeface="黑体" panose="02010609060101010101" pitchFamily="2" charset="-122"/>
                </a:rPr>
                <a:t>接收端</a:t>
              </a:r>
              <a:endParaRPr altLang="en-US" lang="zh-CN">
                <a:latin typeface="+mn-lt"/>
                <a:ea typeface="黑体" panose="02010609060101010101" pitchFamily="2" charset="-122"/>
              </a:endParaRPr>
            </a:p>
          </p:txBody>
        </p:sp>
        <p:sp>
          <p:nvSpPr>
            <p:cNvPr id="1049457" name="AutoShape 32"/>
            <p:cNvSpPr>
              <a:spLocks noChangeArrowheads="1"/>
            </p:cNvSpPr>
            <p:nvPr/>
          </p:nvSpPr>
          <p:spPr bwMode="auto">
            <a:xfrm>
              <a:off x="1375" y="1945"/>
              <a:ext cx="1141" cy="622"/>
            </a:xfrm>
            <a:prstGeom prst="wedgeRoundRectCallout">
              <a:avLst>
                <a:gd name="adj1" fmla="val -74366"/>
                <a:gd name="adj2" fmla="val 137620"/>
                <a:gd name="adj3" fmla="val 16667"/>
              </a:avLst>
            </a:prstGeom>
            <a:solidFill>
              <a:srgbClr val="CCECFF"/>
            </a:solidFill>
            <a:ln w="9525">
              <a:solidFill>
                <a:schemeClr val="tx1"/>
              </a:solidFill>
              <a:miter lim="800000"/>
            </a:ln>
            <a:effectLst>
              <a:outerShdw algn="ctr" dir="2700000" dist="35921" rotWithShape="0">
                <a:schemeClr val="bg2"/>
              </a:outerShdw>
            </a:effectLst>
          </p:spPr>
          <p:txBody>
            <a:bodyPr/>
            <a:p>
              <a:endParaRPr altLang="zh-CN" b="1" sz="3200" lang="zh-CN">
                <a:latin typeface="+mn-lt"/>
                <a:ea typeface="黑体" panose="02010609060101010101" pitchFamily="2" charset="-122"/>
              </a:endParaRPr>
            </a:p>
          </p:txBody>
        </p:sp>
        <p:sp>
          <p:nvSpPr>
            <p:cNvPr id="1049458" name="Text Box 33"/>
            <p:cNvSpPr txBox="1">
              <a:spLocks noChangeArrowheads="1"/>
            </p:cNvSpPr>
            <p:nvPr/>
          </p:nvSpPr>
          <p:spPr bwMode="auto">
            <a:xfrm>
              <a:off x="1394" y="2001"/>
              <a:ext cx="1091" cy="519"/>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en-US" lang="zh-CN">
                  <a:latin typeface="+mn-lt"/>
                  <a:ea typeface="黑体" panose="02010609060101010101" pitchFamily="2" charset="-122"/>
                </a:rPr>
                <a:t>向发送缓存</a:t>
              </a:r>
              <a:endParaRPr altLang="en-US" lang="zh-CN">
                <a:latin typeface="+mn-lt"/>
                <a:ea typeface="黑体" panose="02010609060101010101" pitchFamily="2" charset="-122"/>
              </a:endParaRPr>
            </a:p>
            <a:p>
              <a:pPr eaLnBrk="1" hangingPunct="1"/>
              <a:r>
                <a:rPr altLang="en-US" lang="zh-CN">
                  <a:latin typeface="+mn-lt"/>
                  <a:ea typeface="黑体" panose="02010609060101010101" pitchFamily="2" charset="-122"/>
                </a:rPr>
                <a:t>写入数据块</a:t>
              </a:r>
              <a:endParaRPr altLang="en-US" lang="zh-CN">
                <a:latin typeface="+mn-lt"/>
                <a:ea typeface="黑体" panose="02010609060101010101" pitchFamily="2" charset="-122"/>
              </a:endParaRPr>
            </a:p>
          </p:txBody>
        </p:sp>
        <p:sp>
          <p:nvSpPr>
            <p:cNvPr id="1049459" name="AutoShape 34"/>
            <p:cNvSpPr>
              <a:spLocks noChangeArrowheads="1"/>
            </p:cNvSpPr>
            <p:nvPr/>
          </p:nvSpPr>
          <p:spPr bwMode="auto">
            <a:xfrm>
              <a:off x="2988" y="1965"/>
              <a:ext cx="1104" cy="622"/>
            </a:xfrm>
            <a:prstGeom prst="wedgeRoundRectCallout">
              <a:avLst>
                <a:gd name="adj1" fmla="val 97102"/>
                <a:gd name="adj2" fmla="val 139389"/>
                <a:gd name="adj3" fmla="val 16667"/>
              </a:avLst>
            </a:prstGeom>
            <a:solidFill>
              <a:srgbClr val="CCECFF"/>
            </a:solidFill>
            <a:ln w="9525">
              <a:solidFill>
                <a:schemeClr val="tx1"/>
              </a:solidFill>
              <a:miter lim="800000"/>
            </a:ln>
            <a:effectLst>
              <a:outerShdw algn="ctr" dir="2700000" dist="35921" rotWithShape="0">
                <a:schemeClr val="bg2"/>
              </a:outerShdw>
            </a:effectLst>
          </p:spPr>
          <p:txBody>
            <a:bodyPr/>
            <a:p>
              <a:endParaRPr altLang="zh-CN" b="1" sz="3200" lang="zh-CN">
                <a:latin typeface="+mn-lt"/>
                <a:ea typeface="黑体" panose="02010609060101010101" pitchFamily="2" charset="-122"/>
              </a:endParaRPr>
            </a:p>
          </p:txBody>
        </p:sp>
        <p:sp>
          <p:nvSpPr>
            <p:cNvPr id="1049460" name="Text Box 35"/>
            <p:cNvSpPr txBox="1">
              <a:spLocks noChangeArrowheads="1"/>
            </p:cNvSpPr>
            <p:nvPr/>
          </p:nvSpPr>
          <p:spPr bwMode="auto">
            <a:xfrm>
              <a:off x="3007" y="2012"/>
              <a:ext cx="1091" cy="519"/>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eaLnBrk="1" hangingPunct="1"/>
              <a:r>
                <a:rPr altLang="en-US" lang="zh-CN">
                  <a:latin typeface="+mn-lt"/>
                  <a:ea typeface="黑体" panose="02010609060101010101" pitchFamily="2" charset="-122"/>
                </a:rPr>
                <a:t>从接收缓存</a:t>
              </a:r>
              <a:endParaRPr altLang="en-US" lang="zh-CN">
                <a:latin typeface="+mn-lt"/>
                <a:ea typeface="黑体" panose="02010609060101010101" pitchFamily="2" charset="-122"/>
              </a:endParaRPr>
            </a:p>
            <a:p>
              <a:pPr eaLnBrk="1" hangingPunct="1"/>
              <a:r>
                <a:rPr altLang="en-US" lang="zh-CN">
                  <a:latin typeface="+mn-lt"/>
                  <a:ea typeface="黑体" panose="02010609060101010101" pitchFamily="2" charset="-122"/>
                </a:rPr>
                <a:t>读取数据块</a:t>
              </a:r>
              <a:endParaRPr altLang="en-US" lang="zh-CN">
                <a:latin typeface="+mn-lt"/>
                <a:ea typeface="黑体" panose="02010609060101010101" pitchFamily="2" charset="-122"/>
              </a:endParaRPr>
            </a:p>
          </p:txBody>
        </p:sp>
        <p:sp>
          <p:nvSpPr>
            <p:cNvPr id="1049461" name="Text Box 36"/>
            <p:cNvSpPr txBox="1">
              <a:spLocks noChangeArrowheads="1"/>
            </p:cNvSpPr>
            <p:nvPr/>
          </p:nvSpPr>
          <p:spPr bwMode="auto">
            <a:xfrm>
              <a:off x="910" y="1474"/>
              <a:ext cx="888" cy="286"/>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lang="zh-CN">
                  <a:latin typeface="+mn-lt"/>
                  <a:ea typeface="黑体" panose="02010609060101010101" pitchFamily="2" charset="-122"/>
                </a:rPr>
                <a:t>应用进程</a:t>
              </a:r>
              <a:endParaRPr altLang="en-US" lang="zh-CN">
                <a:latin typeface="+mn-lt"/>
                <a:ea typeface="黑体" panose="02010609060101010101" pitchFamily="2" charset="-122"/>
              </a:endParaRPr>
            </a:p>
          </p:txBody>
        </p:sp>
        <p:sp>
          <p:nvSpPr>
            <p:cNvPr id="1049462" name="Text Box 37"/>
            <p:cNvSpPr txBox="1">
              <a:spLocks noChangeArrowheads="1"/>
            </p:cNvSpPr>
            <p:nvPr/>
          </p:nvSpPr>
          <p:spPr bwMode="auto">
            <a:xfrm>
              <a:off x="4001" y="1475"/>
              <a:ext cx="888" cy="286"/>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en-US" lang="zh-CN">
                  <a:latin typeface="+mn-lt"/>
                  <a:ea typeface="黑体" panose="02010609060101010101" pitchFamily="2" charset="-122"/>
                </a:rPr>
                <a:t>应用进程</a:t>
              </a:r>
              <a:endParaRPr altLang="en-US" lang="zh-CN">
                <a:latin typeface="+mn-lt"/>
                <a:ea typeface="黑体" panose="02010609060101010101" pitchFamily="2" charset="-122"/>
              </a:endParaRPr>
            </a:p>
          </p:txBody>
        </p:sp>
        <p:sp>
          <p:nvSpPr>
            <p:cNvPr id="1049463" name="Text Box 38"/>
            <p:cNvSpPr txBox="1">
              <a:spLocks noChangeArrowheads="1"/>
            </p:cNvSpPr>
            <p:nvPr/>
          </p:nvSpPr>
          <p:spPr bwMode="auto">
            <a:xfrm>
              <a:off x="4772" y="1339"/>
              <a:ext cx="519" cy="743"/>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7200" lang="en-US">
                  <a:latin typeface="+mn-lt"/>
                  <a:ea typeface="黑体" panose="02010609060101010101" pitchFamily="2" charset="-122"/>
                  <a:sym typeface="Wingdings" panose="05000000000000000000" pitchFamily="2" charset="2"/>
                </a:rPr>
                <a:t></a:t>
              </a:r>
              <a:endParaRPr altLang="zh-CN" sz="7200" lang="en-US">
                <a:latin typeface="+mn-lt"/>
                <a:ea typeface="黑体" panose="02010609060101010101" pitchFamily="2" charset="-122"/>
              </a:endParaRPr>
            </a:p>
          </p:txBody>
        </p:sp>
        <p:sp>
          <p:nvSpPr>
            <p:cNvPr id="1049464" name="Rectangle 39"/>
            <p:cNvSpPr>
              <a:spLocks noChangeArrowheads="1"/>
            </p:cNvSpPr>
            <p:nvPr/>
          </p:nvSpPr>
          <p:spPr bwMode="auto">
            <a:xfrm>
              <a:off x="688" y="2610"/>
              <a:ext cx="148" cy="147"/>
            </a:xfrm>
            <a:prstGeom prst="rect"/>
            <a:solidFill>
              <a:srgbClr val="CC6600"/>
            </a:solidFill>
            <a:ln w="19050">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465" name="Rectangle 40"/>
            <p:cNvSpPr>
              <a:spLocks noChangeArrowheads="1"/>
            </p:cNvSpPr>
            <p:nvPr/>
          </p:nvSpPr>
          <p:spPr bwMode="auto">
            <a:xfrm>
              <a:off x="4953" y="2610"/>
              <a:ext cx="148" cy="147"/>
            </a:xfrm>
            <a:prstGeom prst="rect"/>
            <a:solidFill>
              <a:srgbClr val="CC6600"/>
            </a:solidFill>
            <a:ln w="19050">
              <a:solidFill>
                <a:schemeClr val="tx1"/>
              </a:solidFill>
              <a:miter lim="800000"/>
            </a:ln>
            <a:effectLst/>
          </p:spPr>
          <p:txBody>
            <a:bodyPr anchor="ctr" wrap="none"/>
            <a:p>
              <a:endParaRPr altLang="en-US" b="1" lang="zh-CN">
                <a:latin typeface="+mn-lt"/>
                <a:ea typeface="黑体" panose="02010609060101010101" pitchFamily="2" charset="-122"/>
              </a:endParaRPr>
            </a:p>
          </p:txBody>
        </p:sp>
      </p:grpSp>
      <p:sp>
        <p:nvSpPr>
          <p:cNvPr id="1049466" name="Rectangle 41"/>
          <p:cNvSpPr>
            <a:spLocks noChangeArrowheads="1"/>
          </p:cNvSpPr>
          <p:nvPr/>
        </p:nvSpPr>
        <p:spPr bwMode="auto">
          <a:xfrm>
            <a:off x="724918" y="5548473"/>
            <a:ext cx="8692580" cy="904863"/>
          </a:xfrm>
          <a:prstGeom prst="rect"/>
          <a:solidFill>
            <a:srgbClr val="66FF66"/>
          </a:solidFill>
          <a:ln w="12700">
            <a:solidFill>
              <a:srgbClr val="000066"/>
            </a:solidFill>
          </a:ln>
          <a:effectLst/>
        </p:spPr>
        <p:txBody>
          <a:bodyPr wrap="square">
            <a:spAutoFit/>
          </a:bodyPr>
          <a:p>
            <a:pPr indent="-176530" marL="176530">
              <a:lnSpc>
                <a:spcPct val="110000"/>
              </a:lnSpc>
              <a:buFontTx/>
              <a:buChar char="•"/>
            </a:pPr>
            <a:r>
              <a:rPr altLang="zh-CN" b="1" dirty="0" sz="2400" lang="en-US" smtClean="0">
                <a:latin typeface="+mn-lt"/>
                <a:ea typeface="黑体" panose="02010609060101010101" pitchFamily="2" charset="-122"/>
              </a:rPr>
              <a:t>TCP </a:t>
            </a:r>
            <a:r>
              <a:rPr altLang="en-US" b="1" dirty="0" sz="2400" lang="zh-CN" smtClean="0">
                <a:solidFill>
                  <a:srgbClr val="FF0000"/>
                </a:solidFill>
                <a:latin typeface="+mn-lt"/>
                <a:ea typeface="黑体" panose="02010609060101010101" pitchFamily="2" charset="-122"/>
              </a:rPr>
              <a:t>不关心</a:t>
            </a:r>
            <a:r>
              <a:rPr altLang="en-US" b="1" dirty="0" sz="2400" lang="zh-CN" smtClean="0">
                <a:latin typeface="+mn-lt"/>
                <a:ea typeface="黑体" panose="02010609060101010101" pitchFamily="2" charset="-122"/>
              </a:rPr>
              <a:t>应用</a:t>
            </a:r>
            <a:r>
              <a:rPr altLang="en-US" b="1" dirty="0" sz="2400" lang="zh-CN">
                <a:latin typeface="+mn-lt"/>
                <a:ea typeface="黑体" panose="02010609060101010101" pitchFamily="2" charset="-122"/>
              </a:rPr>
              <a:t>进程一次把多长的报文发送</a:t>
            </a:r>
            <a:r>
              <a:rPr altLang="en-US" b="1" dirty="0" sz="2400" lang="zh-CN" smtClean="0">
                <a:latin typeface="+mn-lt"/>
                <a:ea typeface="黑体" panose="02010609060101010101" pitchFamily="2" charset="-122"/>
              </a:rPr>
              <a:t>到 </a:t>
            </a:r>
            <a:r>
              <a:rPr altLang="zh-CN" b="1" dirty="0" sz="2400" lang="en-US" smtClean="0">
                <a:latin typeface="+mn-lt"/>
                <a:ea typeface="黑体" panose="02010609060101010101" pitchFamily="2" charset="-122"/>
              </a:rPr>
              <a:t>TCP </a:t>
            </a:r>
            <a:r>
              <a:rPr altLang="en-US" b="1" dirty="0" sz="2400" lang="zh-CN" smtClean="0">
                <a:latin typeface="+mn-lt"/>
                <a:ea typeface="黑体" panose="02010609060101010101" pitchFamily="2" charset="-122"/>
              </a:rPr>
              <a:t>缓存。</a:t>
            </a:r>
            <a:endParaRPr altLang="en-US" b="1" dirty="0" sz="2400" lang="zh-CN">
              <a:latin typeface="+mn-lt"/>
              <a:ea typeface="黑体" panose="02010609060101010101" pitchFamily="2" charset="-122"/>
            </a:endParaRPr>
          </a:p>
          <a:p>
            <a:pPr algn="l" indent="-176530" marL="176530">
              <a:lnSpc>
                <a:spcPct val="110000"/>
              </a:lnSpc>
              <a:buFontTx/>
              <a:buChar char="•"/>
            </a:pPr>
            <a:r>
              <a:rPr altLang="zh-CN" b="1" dirty="0" sz="2400" lang="en-US" smtClean="0">
                <a:solidFill>
                  <a:srgbClr val="C00000"/>
                </a:solidFill>
                <a:latin typeface="+mn-lt"/>
                <a:ea typeface="黑体" panose="02010609060101010101" pitchFamily="2" charset="-122"/>
              </a:rPr>
              <a:t>TCP </a:t>
            </a:r>
            <a:r>
              <a:rPr altLang="en-US" b="1" dirty="0" sz="2400" lang="zh-CN" smtClean="0">
                <a:solidFill>
                  <a:srgbClr val="C00000"/>
                </a:solidFill>
                <a:latin typeface="+mn-lt"/>
                <a:ea typeface="黑体" panose="02010609060101010101" pitchFamily="2" charset="-122"/>
              </a:rPr>
              <a:t>对</a:t>
            </a:r>
            <a:r>
              <a:rPr altLang="en-US" b="1" dirty="0" sz="2400" lang="zh-CN">
                <a:solidFill>
                  <a:srgbClr val="C00000"/>
                </a:solidFill>
                <a:latin typeface="+mn-lt"/>
                <a:ea typeface="黑体" panose="02010609060101010101" pitchFamily="2" charset="-122"/>
              </a:rPr>
              <a:t>连续的字节流进行分段，</a:t>
            </a:r>
            <a:r>
              <a:rPr altLang="en-US" b="1" dirty="0" sz="2400" lang="zh-CN" smtClean="0">
                <a:solidFill>
                  <a:srgbClr val="C00000"/>
                </a:solidFill>
                <a:latin typeface="+mn-lt"/>
                <a:ea typeface="黑体" panose="02010609060101010101" pitchFamily="2" charset="-122"/>
              </a:rPr>
              <a:t>形成 </a:t>
            </a:r>
            <a:r>
              <a:rPr altLang="zh-CN" b="1" dirty="0" sz="2400" lang="en-US" smtClean="0">
                <a:solidFill>
                  <a:srgbClr val="C00000"/>
                </a:solidFill>
                <a:latin typeface="+mn-lt"/>
                <a:ea typeface="黑体" panose="02010609060101010101" pitchFamily="2" charset="-122"/>
              </a:rPr>
              <a:t>TCP </a:t>
            </a:r>
            <a:r>
              <a:rPr altLang="en-US" b="1" dirty="0" sz="2400" lang="zh-CN" smtClean="0">
                <a:solidFill>
                  <a:srgbClr val="C00000"/>
                </a:solidFill>
                <a:latin typeface="+mn-lt"/>
                <a:ea typeface="黑体" panose="02010609060101010101" pitchFamily="2" charset="-122"/>
              </a:rPr>
              <a:t>报文</a:t>
            </a:r>
            <a:r>
              <a:rPr altLang="en-US" b="1" dirty="0" sz="2400" lang="zh-CN">
                <a:solidFill>
                  <a:srgbClr val="C00000"/>
                </a:solidFill>
                <a:latin typeface="+mn-lt"/>
                <a:ea typeface="黑体" panose="02010609060101010101" pitchFamily="2" charset="-122"/>
              </a:rPr>
              <a:t>段。</a:t>
            </a:r>
            <a:endParaRPr altLang="en-US" b="1" dirty="0" sz="2400" lang="zh-CN">
              <a:solidFill>
                <a:srgbClr val="C00000"/>
              </a:solidFill>
              <a:latin typeface="+mn-lt"/>
              <a:ea typeface="黑体" panose="0201060906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9470" name="Rectangle 2"/>
          <p:cNvSpPr>
            <a:spLocks noGrp="1" noChangeArrowheads="1"/>
          </p:cNvSpPr>
          <p:nvPr>
            <p:ph type="title"/>
          </p:nvPr>
        </p:nvSpPr>
        <p:spPr/>
        <p:txBody>
          <a:bodyPr/>
          <a:p>
            <a:pPr algn="ctr"/>
            <a:r>
              <a:rPr altLang="en-US" dirty="0" lang="zh-CN" smtClean="0"/>
              <a:t>注 意</a:t>
            </a:r>
            <a:endParaRPr altLang="en-US" dirty="0" lang="zh-CN"/>
          </a:p>
        </p:txBody>
      </p:sp>
      <p:sp>
        <p:nvSpPr>
          <p:cNvPr id="1049471" name="Rectangle 3"/>
          <p:cNvSpPr>
            <a:spLocks noGrp="1" noChangeArrowheads="1"/>
          </p:cNvSpPr>
          <p:nvPr>
            <p:ph idx="1"/>
          </p:nvPr>
        </p:nvSpPr>
        <p:spPr/>
        <p:txBody>
          <a:bodyPr/>
          <a:p>
            <a:r>
              <a:rPr altLang="zh-CN" dirty="0" sz="3000" lang="en-US"/>
              <a:t>TCP </a:t>
            </a:r>
            <a:r>
              <a:rPr altLang="en-US" dirty="0" sz="3000" lang="zh-CN"/>
              <a:t>连接是一条</a:t>
            </a:r>
            <a:r>
              <a:rPr altLang="en-US" dirty="0" sz="3000" lang="zh-CN">
                <a:solidFill>
                  <a:srgbClr val="FF0000"/>
                </a:solidFill>
              </a:rPr>
              <a:t>虚连接</a:t>
            </a:r>
            <a:r>
              <a:rPr altLang="en-US" dirty="0" sz="3000" lang="zh-CN"/>
              <a:t>而不是一条真正的物理连接。</a:t>
            </a:r>
            <a:endParaRPr altLang="en-US" dirty="0" sz="3000" lang="zh-CN"/>
          </a:p>
          <a:p>
            <a:r>
              <a:rPr altLang="zh-CN" dirty="0" sz="3000" lang="en-US"/>
              <a:t>TCP </a:t>
            </a:r>
            <a:r>
              <a:rPr altLang="en-US" dirty="0" sz="3000" lang="zh-CN"/>
              <a:t>对应用进程一次把多长的报文发送到</a:t>
            </a:r>
            <a:r>
              <a:rPr altLang="zh-CN" dirty="0" sz="3000" lang="en-US"/>
              <a:t>TCP </a:t>
            </a:r>
            <a:r>
              <a:rPr altLang="en-US" dirty="0" sz="3000" lang="zh-CN"/>
              <a:t>的缓存中是不关心的。</a:t>
            </a:r>
            <a:endParaRPr altLang="en-US" dirty="0" sz="3000" lang="zh-CN"/>
          </a:p>
          <a:p>
            <a:r>
              <a:rPr altLang="zh-CN" dirty="0" sz="3000" lang="en-US"/>
              <a:t>TCP </a:t>
            </a:r>
            <a:r>
              <a:rPr altLang="en-US" dirty="0" sz="3000" lang="zh-CN"/>
              <a:t>根据对方给出的</a:t>
            </a:r>
            <a:r>
              <a:rPr altLang="en-US" dirty="0" sz="3000" lang="zh-CN">
                <a:solidFill>
                  <a:srgbClr val="FF0000"/>
                </a:solidFill>
              </a:rPr>
              <a:t>窗口值</a:t>
            </a:r>
            <a:r>
              <a:rPr altLang="en-US" dirty="0" sz="3000" lang="zh-CN"/>
              <a:t>和</a:t>
            </a:r>
            <a:r>
              <a:rPr altLang="en-US" dirty="0" sz="3000" lang="zh-CN">
                <a:solidFill>
                  <a:srgbClr val="FF0000"/>
                </a:solidFill>
              </a:rPr>
              <a:t>当前网络拥塞</a:t>
            </a:r>
            <a:r>
              <a:rPr altLang="en-US" dirty="0" sz="3000" lang="zh-CN"/>
              <a:t>的程度来决定一个报文段应包含多少个字节（</a:t>
            </a:r>
            <a:r>
              <a:rPr altLang="zh-CN" dirty="0" sz="3000" lang="en-US"/>
              <a:t>UDP </a:t>
            </a:r>
            <a:r>
              <a:rPr altLang="en-US" dirty="0" sz="3000" lang="zh-CN"/>
              <a:t>发送的报文长度是应用进程给出的）。</a:t>
            </a:r>
            <a:endParaRPr altLang="en-US" dirty="0" sz="3000" lang="zh-CN"/>
          </a:p>
          <a:p>
            <a:r>
              <a:rPr altLang="zh-CN" dirty="0" sz="3000" lang="en-US"/>
              <a:t>TCP </a:t>
            </a:r>
            <a:r>
              <a:rPr altLang="en-US" dirty="0" sz="3000" lang="zh-CN"/>
              <a:t>可把太长的数据块划分短一些再传送</a:t>
            </a:r>
            <a:r>
              <a:rPr altLang="en-US" dirty="0" sz="3000" lang="zh-CN" smtClean="0"/>
              <a:t>。</a:t>
            </a:r>
            <a:endParaRPr altLang="zh-CN" dirty="0" sz="3000" lang="en-US" smtClean="0"/>
          </a:p>
          <a:p>
            <a:r>
              <a:rPr altLang="zh-CN" dirty="0" sz="3000" lang="en-US" smtClean="0"/>
              <a:t>TCP </a:t>
            </a:r>
            <a:r>
              <a:rPr altLang="en-US" dirty="0" sz="3000" lang="zh-CN"/>
              <a:t>也可等待积累有足够多的字节后再构成报文段发送出去。 </a:t>
            </a:r>
            <a:endParaRPr altLang="en-US" dirty="0" sz="3000" 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9475" name="Rectangle 2"/>
          <p:cNvSpPr>
            <a:spLocks noGrp="1" noChangeArrowheads="1"/>
          </p:cNvSpPr>
          <p:nvPr>
            <p:ph type="title"/>
          </p:nvPr>
        </p:nvSpPr>
        <p:spPr/>
        <p:txBody>
          <a:bodyPr/>
          <a:p>
            <a:r>
              <a:rPr altLang="zh-CN" dirty="0" lang="en-US"/>
              <a:t>5.3.2  TCP </a:t>
            </a:r>
            <a:r>
              <a:rPr altLang="en-US" dirty="0" lang="zh-CN"/>
              <a:t>的连接 </a:t>
            </a:r>
            <a:endParaRPr altLang="en-US" dirty="0" lang="zh-CN"/>
          </a:p>
        </p:txBody>
      </p:sp>
      <p:sp>
        <p:nvSpPr>
          <p:cNvPr id="1049476"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zh-CN" dirty="0" lang="en-US"/>
              <a:t>TCP </a:t>
            </a:r>
            <a:r>
              <a:rPr altLang="en-US" dirty="0" lang="zh-CN"/>
              <a:t>把连接作为</a:t>
            </a:r>
            <a:r>
              <a:rPr altLang="en-US" dirty="0" lang="zh-CN">
                <a:solidFill>
                  <a:srgbClr val="FF0000"/>
                </a:solidFill>
              </a:rPr>
              <a:t>最基本的抽象。</a:t>
            </a:r>
            <a:endParaRPr altLang="en-US" dirty="0" lang="zh-CN">
              <a:solidFill>
                <a:srgbClr val="FF0000"/>
              </a:solidFill>
            </a:endParaRPr>
          </a:p>
          <a:p>
            <a:r>
              <a:rPr altLang="en-US" dirty="0" lang="zh-CN"/>
              <a:t>每一条 </a:t>
            </a:r>
            <a:r>
              <a:rPr altLang="zh-CN" dirty="0" lang="en-US"/>
              <a:t>TCP </a:t>
            </a:r>
            <a:r>
              <a:rPr altLang="en-US" dirty="0" lang="zh-CN"/>
              <a:t>连接</a:t>
            </a:r>
            <a:r>
              <a:rPr altLang="en-US" dirty="0" lang="zh-CN">
                <a:solidFill>
                  <a:srgbClr val="FF0000"/>
                </a:solidFill>
              </a:rPr>
              <a:t>有两个端点。</a:t>
            </a:r>
            <a:endParaRPr altLang="en-US" dirty="0" lang="zh-CN">
              <a:solidFill>
                <a:srgbClr val="FF0000"/>
              </a:solidFill>
            </a:endParaRPr>
          </a:p>
          <a:p>
            <a:r>
              <a:rPr altLang="zh-CN" dirty="0" lang="en-US"/>
              <a:t>TCP </a:t>
            </a:r>
            <a:r>
              <a:rPr altLang="en-US" dirty="0" lang="zh-CN"/>
              <a:t>连接的端点不是主机，不是主机的</a:t>
            </a:r>
            <a:r>
              <a:rPr altLang="zh-CN" dirty="0" lang="en-US"/>
              <a:t>IP </a:t>
            </a:r>
            <a:r>
              <a:rPr altLang="en-US" dirty="0" lang="zh-CN"/>
              <a:t>地址，不是应用进程，也不是运输层的协议端口。</a:t>
            </a:r>
            <a:r>
              <a:rPr altLang="zh-CN" dirty="0" lang="en-US">
                <a:solidFill>
                  <a:srgbClr val="0000FF"/>
                </a:solidFill>
              </a:rPr>
              <a:t>TCP </a:t>
            </a:r>
            <a:r>
              <a:rPr altLang="en-US" dirty="0" lang="zh-CN">
                <a:solidFill>
                  <a:srgbClr val="0000FF"/>
                </a:solidFill>
              </a:rPr>
              <a:t>连接的端点叫做套接</a:t>
            </a:r>
            <a:r>
              <a:rPr altLang="en-US" dirty="0" lang="zh-CN" smtClean="0">
                <a:solidFill>
                  <a:srgbClr val="0000FF"/>
                </a:solidFill>
              </a:rPr>
              <a:t>字 </a:t>
            </a:r>
            <a:r>
              <a:rPr altLang="zh-CN" dirty="0" lang="en-US" smtClean="0">
                <a:solidFill>
                  <a:srgbClr val="0000FF"/>
                </a:solidFill>
              </a:rPr>
              <a:t>(</a:t>
            </a:r>
            <a:r>
              <a:rPr altLang="zh-CN" dirty="0" lang="en-US">
                <a:solidFill>
                  <a:srgbClr val="0000FF"/>
                </a:solidFill>
              </a:rPr>
              <a:t>socket</a:t>
            </a:r>
            <a:r>
              <a:rPr altLang="zh-CN" dirty="0" lang="en-US" smtClean="0">
                <a:solidFill>
                  <a:srgbClr val="0000FF"/>
                </a:solidFill>
              </a:rPr>
              <a:t>) </a:t>
            </a:r>
            <a:r>
              <a:rPr altLang="en-US" dirty="0" lang="zh-CN" smtClean="0">
                <a:solidFill>
                  <a:srgbClr val="0000FF"/>
                </a:solidFill>
              </a:rPr>
              <a:t>或</a:t>
            </a:r>
            <a:r>
              <a:rPr altLang="en-US" dirty="0" lang="zh-CN">
                <a:solidFill>
                  <a:srgbClr val="0000FF"/>
                </a:solidFill>
              </a:rPr>
              <a:t>插口。</a:t>
            </a:r>
            <a:endParaRPr altLang="en-US" dirty="0" lang="zh-CN">
              <a:solidFill>
                <a:srgbClr val="0000FF"/>
              </a:solidFill>
            </a:endParaRPr>
          </a:p>
          <a:p>
            <a:r>
              <a:rPr altLang="en-US" dirty="0" lang="zh-CN">
                <a:solidFill>
                  <a:srgbClr val="C00000"/>
                </a:solidFill>
              </a:rPr>
              <a:t>端口号拼接</a:t>
            </a:r>
            <a:r>
              <a:rPr altLang="en-US" dirty="0" lang="zh-CN" smtClean="0">
                <a:solidFill>
                  <a:srgbClr val="C00000"/>
                </a:solidFill>
              </a:rPr>
              <a:t>到 </a:t>
            </a:r>
            <a:r>
              <a:rPr altLang="zh-CN" dirty="0" lang="en-US" smtClean="0">
                <a:solidFill>
                  <a:srgbClr val="C00000"/>
                </a:solidFill>
              </a:rPr>
              <a:t>(</a:t>
            </a:r>
            <a:r>
              <a:rPr altLang="zh-CN" dirty="0" lang="en-US" err="1">
                <a:solidFill>
                  <a:srgbClr val="C00000"/>
                </a:solidFill>
              </a:rPr>
              <a:t>contatenated</a:t>
            </a:r>
            <a:r>
              <a:rPr altLang="zh-CN" dirty="0" lang="en-US">
                <a:solidFill>
                  <a:srgbClr val="C00000"/>
                </a:solidFill>
              </a:rPr>
              <a:t> with) IP </a:t>
            </a:r>
            <a:r>
              <a:rPr altLang="en-US" dirty="0" lang="zh-CN">
                <a:solidFill>
                  <a:srgbClr val="C00000"/>
                </a:solidFill>
              </a:rPr>
              <a:t>地址即构成了套接字。</a:t>
            </a:r>
            <a:r>
              <a:rPr altLang="en-US" dirty="0" lang="zh-CN"/>
              <a:t>   </a:t>
            </a:r>
            <a:endParaRPr altLang="en-US" dirty="0" 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59" name=""/>
        <p:cNvGrpSpPr/>
        <p:nvPr/>
      </p:nvGrpSpPr>
      <p:grpSpPr>
        <a:xfrm>
          <a:off x="0" y="0"/>
          <a:ext cx="0" cy="0"/>
          <a:chOff x="0" y="0"/>
          <a:chExt cx="0" cy="0"/>
        </a:xfrm>
      </p:grpSpPr>
      <p:sp>
        <p:nvSpPr>
          <p:cNvPr id="1049480" name="Rectangle 2"/>
          <p:cNvSpPr>
            <a:spLocks noGrp="1" noChangeArrowheads="1"/>
          </p:cNvSpPr>
          <p:nvPr>
            <p:ph type="title"/>
          </p:nvPr>
        </p:nvSpPr>
        <p:spPr/>
        <p:txBody>
          <a:bodyPr/>
          <a:p>
            <a:pPr algn="ctr"/>
            <a:r>
              <a:rPr altLang="en-US" lang="zh-CN"/>
              <a:t>套接字 </a:t>
            </a:r>
            <a:r>
              <a:rPr altLang="zh-CN" lang="en-US"/>
              <a:t>(socket)</a:t>
            </a:r>
            <a:endParaRPr altLang="zh-CN" lang="en-US"/>
          </a:p>
        </p:txBody>
      </p:sp>
      <p:sp>
        <p:nvSpPr>
          <p:cNvPr id="1049481" name="Rectangle 5"/>
          <p:cNvSpPr>
            <a:spLocks noChangeArrowheads="1"/>
          </p:cNvSpPr>
          <p:nvPr/>
        </p:nvSpPr>
        <p:spPr bwMode="auto">
          <a:xfrm>
            <a:off x="632520" y="4005064"/>
            <a:ext cx="9001000" cy="1295400"/>
          </a:xfrm>
          <a:prstGeom prst="rect"/>
          <a:solidFill>
            <a:srgbClr val="FFFF66"/>
          </a:solidFill>
          <a:ln w="38100" cmpd="dbl">
            <a:solidFill>
              <a:schemeClr val="tx1"/>
            </a:solidFill>
            <a:miter lim="800000"/>
          </a:ln>
          <a:effectLst/>
        </p:spPr>
        <p:txBody>
          <a:bodyPr anchor="ctr" wrap="none"/>
          <a:p>
            <a:pPr>
              <a:lnSpc>
                <a:spcPct val="110000"/>
              </a:lnSpc>
            </a:pPr>
            <a:r>
              <a:rPr altLang="zh-CN" b="1" dirty="0" sz="3200" lang="en-US">
                <a:latin typeface="+mn-lt"/>
                <a:ea typeface="黑体" panose="02010609060101010101" pitchFamily="2" charset="-122"/>
              </a:rPr>
              <a:t>TCP </a:t>
            </a:r>
            <a:r>
              <a:rPr altLang="en-US" b="1" dirty="0" sz="3200" lang="zh-CN">
                <a:latin typeface="+mn-lt"/>
                <a:ea typeface="黑体" panose="02010609060101010101" pitchFamily="2" charset="-122"/>
              </a:rPr>
              <a:t>连接 </a:t>
            </a:r>
            <a:r>
              <a:rPr altLang="zh-CN" b="1" dirty="0" sz="3200" lang="en-US">
                <a:latin typeface="+mn-lt"/>
                <a:ea typeface="黑体" panose="02010609060101010101" pitchFamily="2" charset="-122"/>
              </a:rPr>
              <a:t>::= {socket1, socket2} </a:t>
            </a:r>
            <a:endParaRPr altLang="zh-CN" b="1" dirty="0" sz="3200" lang="en-US">
              <a:latin typeface="+mn-lt"/>
              <a:ea typeface="黑体" panose="02010609060101010101" pitchFamily="2" charset="-122"/>
            </a:endParaRPr>
          </a:p>
          <a:p>
            <a:pPr>
              <a:lnSpc>
                <a:spcPct val="110000"/>
              </a:lnSpc>
            </a:pPr>
            <a:r>
              <a:rPr altLang="zh-CN" b="1" dirty="0" sz="3200" lang="en-US">
                <a:latin typeface="+mn-lt"/>
                <a:ea typeface="黑体" panose="02010609060101010101" pitchFamily="2" charset="-122"/>
              </a:rPr>
              <a:t>             </a:t>
            </a:r>
            <a:r>
              <a:rPr altLang="zh-CN" b="1" dirty="0" sz="3200" lang="en-US" smtClean="0">
                <a:latin typeface="+mn-lt"/>
                <a:ea typeface="黑体" panose="02010609060101010101" pitchFamily="2" charset="-122"/>
              </a:rPr>
              <a:t>	  = </a:t>
            </a:r>
            <a:r>
              <a:rPr altLang="zh-CN" b="1" dirty="0" sz="3200" lang="en-US">
                <a:latin typeface="+mn-lt"/>
                <a:ea typeface="黑体" panose="02010609060101010101" pitchFamily="2" charset="-122"/>
              </a:rPr>
              <a:t>{(IP1: port1</a:t>
            </a:r>
            <a:r>
              <a:rPr altLang="zh-CN" b="1" dirty="0" sz="3200" lang="en-US" smtClean="0">
                <a:latin typeface="+mn-lt"/>
                <a:ea typeface="黑体" panose="02010609060101010101" pitchFamily="2" charset="-122"/>
              </a:rPr>
              <a:t>)</a:t>
            </a:r>
            <a:r>
              <a:rPr altLang="en-US" b="1" dirty="0" sz="3200" lang="zh-CN" smtClean="0">
                <a:latin typeface="+mn-lt"/>
                <a:ea typeface="黑体" panose="02010609060101010101" pitchFamily="2" charset="-122"/>
              </a:rPr>
              <a:t>，</a:t>
            </a:r>
            <a:r>
              <a:rPr altLang="zh-CN" b="1" dirty="0" sz="3200" lang="en-US" smtClean="0">
                <a:latin typeface="+mn-lt"/>
                <a:ea typeface="黑体" panose="02010609060101010101" pitchFamily="2" charset="-122"/>
              </a:rPr>
              <a:t>(</a:t>
            </a:r>
            <a:r>
              <a:rPr altLang="zh-CN" b="1" dirty="0" sz="3200" lang="en-US">
                <a:latin typeface="+mn-lt"/>
                <a:ea typeface="黑体" panose="02010609060101010101" pitchFamily="2" charset="-122"/>
              </a:rPr>
              <a:t>IP2: port2)}     (5-2)</a:t>
            </a:r>
            <a:endParaRPr altLang="zh-CN" b="1" dirty="0" sz="3200" lang="en-US">
              <a:latin typeface="+mn-lt"/>
              <a:ea typeface="黑体" panose="02010609060101010101" pitchFamily="2" charset="-122"/>
            </a:endParaRPr>
          </a:p>
        </p:txBody>
      </p:sp>
      <p:sp>
        <p:nvSpPr>
          <p:cNvPr id="1049482" name="Rectangle 4"/>
          <p:cNvSpPr>
            <a:spLocks noChangeArrowheads="1"/>
          </p:cNvSpPr>
          <p:nvPr/>
        </p:nvSpPr>
        <p:spPr bwMode="auto">
          <a:xfrm>
            <a:off x="642645" y="1629569"/>
            <a:ext cx="9001000" cy="719137"/>
          </a:xfrm>
          <a:prstGeom prst="rect"/>
          <a:solidFill>
            <a:srgbClr val="FFFF66"/>
          </a:solidFill>
          <a:ln w="38100" cmpd="dbl">
            <a:solidFill>
              <a:schemeClr val="tx1"/>
            </a:solidFill>
            <a:miter lim="800000"/>
          </a:ln>
          <a:effectLst/>
        </p:spPr>
        <p:txBody>
          <a:bodyPr anchor="ctr" wrap="none"/>
          <a:p>
            <a:r>
              <a:rPr altLang="en-US" b="1" dirty="0" sz="3200" lang="zh-CN">
                <a:latin typeface="+mn-lt"/>
                <a:ea typeface="黑体" panose="02010609060101010101" pitchFamily="2" charset="-122"/>
              </a:rPr>
              <a:t>套接字 </a:t>
            </a:r>
            <a:r>
              <a:rPr altLang="zh-CN" b="1" dirty="0" sz="3200" lang="en-US">
                <a:latin typeface="+mn-lt"/>
                <a:ea typeface="黑体" panose="02010609060101010101" pitchFamily="2" charset="-122"/>
              </a:rPr>
              <a:t>socket = (IP</a:t>
            </a:r>
            <a:r>
              <a:rPr altLang="en-US" b="1" dirty="0" sz="3200" lang="zh-CN" smtClean="0">
                <a:latin typeface="+mn-lt"/>
                <a:ea typeface="黑体" panose="02010609060101010101" pitchFamily="2" charset="-122"/>
              </a:rPr>
              <a:t>地址 </a:t>
            </a:r>
            <a:r>
              <a:rPr altLang="zh-CN" b="1" dirty="0" sz="3200" lang="en-US" smtClean="0">
                <a:latin typeface="+mn-lt"/>
                <a:ea typeface="黑体" panose="02010609060101010101" pitchFamily="2" charset="-122"/>
              </a:rPr>
              <a:t>: </a:t>
            </a:r>
            <a:r>
              <a:rPr altLang="en-US" b="1" dirty="0" sz="3200" lang="zh-CN">
                <a:latin typeface="+mn-lt"/>
                <a:ea typeface="黑体" panose="02010609060101010101" pitchFamily="2" charset="-122"/>
              </a:rPr>
              <a:t>端口号</a:t>
            </a:r>
            <a:r>
              <a:rPr altLang="zh-CN" b="1" dirty="0" sz="3200" lang="en-US">
                <a:latin typeface="+mn-lt"/>
                <a:ea typeface="黑体" panose="02010609060101010101" pitchFamily="2" charset="-122"/>
              </a:rPr>
              <a:t>)      </a:t>
            </a:r>
            <a:r>
              <a:rPr altLang="zh-CN" b="1" dirty="0" sz="3200" lang="en-US" smtClean="0">
                <a:latin typeface="+mn-lt"/>
                <a:ea typeface="黑体" panose="02010609060101010101" pitchFamily="2" charset="-122"/>
              </a:rPr>
              <a:t>         (</a:t>
            </a:r>
            <a:r>
              <a:rPr altLang="zh-CN" b="1" dirty="0" sz="3200" lang="en-US">
                <a:latin typeface="+mn-lt"/>
                <a:ea typeface="黑体" panose="02010609060101010101" pitchFamily="2" charset="-122"/>
              </a:rPr>
              <a:t>5-1</a:t>
            </a:r>
            <a:r>
              <a:rPr altLang="zh-CN" b="1" dirty="0" sz="3200" lang="en-US" smtClean="0">
                <a:latin typeface="+mn-lt"/>
                <a:ea typeface="黑体" panose="02010609060101010101" pitchFamily="2" charset="-122"/>
              </a:rPr>
              <a:t>)</a:t>
            </a:r>
            <a:endParaRPr altLang="zh-CN" b="1" dirty="0" sz="3200" lang="en-US">
              <a:latin typeface="+mn-lt"/>
              <a:ea typeface="黑体" panose="02010609060101010101" pitchFamily="2" charset="-122"/>
            </a:endParaRPr>
          </a:p>
        </p:txBody>
      </p:sp>
      <p:sp>
        <p:nvSpPr>
          <p:cNvPr id="1049483" name="矩形 2"/>
          <p:cNvSpPr/>
          <p:nvPr/>
        </p:nvSpPr>
        <p:spPr>
          <a:xfrm>
            <a:off x="642646" y="2783830"/>
            <a:ext cx="8774850" cy="1077218"/>
          </a:xfrm>
          <a:prstGeom prst="rect"/>
        </p:spPr>
        <p:txBody>
          <a:bodyPr wrap="square">
            <a:spAutoFit/>
          </a:bodyPr>
          <a:p>
            <a:pPr>
              <a:spcBef>
                <a:spcPct val="40000"/>
              </a:spcBef>
              <a:spcAft>
                <a:spcPct val="50000"/>
              </a:spcAft>
            </a:pPr>
            <a:r>
              <a:rPr altLang="en-US" b="1" dirty="0" sz="3200" lang="zh-CN">
                <a:latin typeface="+mn-lt"/>
                <a:ea typeface="黑体" panose="02010609060101010101" pitchFamily="2" charset="-122"/>
              </a:rPr>
              <a:t>每一条 </a:t>
            </a:r>
            <a:r>
              <a:rPr altLang="zh-CN" b="1" dirty="0" sz="3200" lang="en-US">
                <a:latin typeface="+mn-lt"/>
                <a:ea typeface="黑体" panose="02010609060101010101" pitchFamily="2" charset="-122"/>
              </a:rPr>
              <a:t>TCP </a:t>
            </a:r>
            <a:r>
              <a:rPr altLang="en-US" b="1" dirty="0" sz="3200" lang="zh-CN">
                <a:latin typeface="+mn-lt"/>
                <a:ea typeface="黑体" panose="02010609060101010101" pitchFamily="2" charset="-122"/>
              </a:rPr>
              <a:t>连接</a:t>
            </a:r>
            <a:r>
              <a:rPr altLang="en-US" b="1" dirty="0" sz="3200" lang="zh-CN">
                <a:solidFill>
                  <a:srgbClr val="FF0000"/>
                </a:solidFill>
                <a:latin typeface="+mn-lt"/>
                <a:ea typeface="黑体" panose="02010609060101010101" pitchFamily="2" charset="-122"/>
              </a:rPr>
              <a:t>唯一</a:t>
            </a:r>
            <a:r>
              <a:rPr altLang="en-US" b="1" dirty="0" sz="3200" lang="zh-CN">
                <a:latin typeface="+mn-lt"/>
                <a:ea typeface="黑体" panose="02010609060101010101" pitchFamily="2" charset="-122"/>
              </a:rPr>
              <a:t>地被通信两端的</a:t>
            </a:r>
            <a:r>
              <a:rPr altLang="en-US" b="1" dirty="0" sz="3200" lang="zh-CN">
                <a:solidFill>
                  <a:srgbClr val="FF0000"/>
                </a:solidFill>
                <a:latin typeface="+mn-lt"/>
                <a:ea typeface="黑体" panose="02010609060101010101" pitchFamily="2" charset="-122"/>
              </a:rPr>
              <a:t>两个端点</a:t>
            </a:r>
            <a:r>
              <a:rPr altLang="en-US" b="1" dirty="0" sz="3200" lang="zh-CN">
                <a:latin typeface="+mn-lt"/>
                <a:ea typeface="黑体" panose="02010609060101010101" pitchFamily="2" charset="-122"/>
              </a:rPr>
              <a:t>（即两个套接字）所确定。即：</a:t>
            </a:r>
            <a:endParaRPr altLang="en-US" b="1" dirty="0" sz="3200" lang="zh-CN">
              <a:latin typeface="+mn-lt"/>
              <a:ea typeface="黑体" panose="0201060906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9487" name="标题 1"/>
          <p:cNvSpPr>
            <a:spLocks noGrp="1"/>
          </p:cNvSpPr>
          <p:nvPr>
            <p:ph type="title"/>
          </p:nvPr>
        </p:nvSpPr>
        <p:spPr/>
        <p:txBody>
          <a:bodyPr/>
          <a:p>
            <a:pPr algn="ctr"/>
            <a:r>
              <a:rPr altLang="zh-CN" dirty="0" lang="en-US" smtClean="0"/>
              <a:t>TCP </a:t>
            </a:r>
            <a:r>
              <a:rPr altLang="en-US" dirty="0" lang="zh-CN" smtClean="0"/>
              <a:t>连接，</a:t>
            </a:r>
            <a:r>
              <a:rPr altLang="zh-CN" dirty="0" lang="en-US" smtClean="0"/>
              <a:t>IP </a:t>
            </a:r>
            <a:r>
              <a:rPr altLang="en-US" dirty="0" lang="zh-CN" smtClean="0"/>
              <a:t>地址，套接字</a:t>
            </a:r>
            <a:endParaRPr altLang="en-US" dirty="0" lang="zh-CN"/>
          </a:p>
        </p:txBody>
      </p:sp>
      <p:sp>
        <p:nvSpPr>
          <p:cNvPr id="1049488" name="内容占位符 2"/>
          <p:cNvSpPr>
            <a:spLocks noGrp="1"/>
          </p:cNvSpPr>
          <p:nvPr>
            <p:ph idx="1"/>
          </p:nvPr>
        </p:nvSpPr>
        <p:spPr/>
        <p:txBody>
          <a:bodyPr/>
          <a:p>
            <a:r>
              <a:rPr altLang="zh-CN" dirty="0" lang="en-US" smtClean="0"/>
              <a:t>TCP </a:t>
            </a:r>
            <a:r>
              <a:rPr altLang="zh-CN" dirty="0" lang="zh-CN" smtClean="0"/>
              <a:t>连接</a:t>
            </a:r>
            <a:r>
              <a:rPr altLang="zh-CN" dirty="0" lang="zh-CN"/>
              <a:t>就是由协议软件所提供的一种抽象</a:t>
            </a:r>
            <a:r>
              <a:rPr altLang="zh-CN" dirty="0" lang="zh-CN" smtClean="0"/>
              <a:t>。</a:t>
            </a:r>
            <a:endParaRPr altLang="zh-CN" dirty="0" lang="en-US" smtClean="0"/>
          </a:p>
          <a:p>
            <a:r>
              <a:rPr altLang="zh-CN" dirty="0" lang="en-US" smtClean="0"/>
              <a:t>TCP </a:t>
            </a:r>
            <a:r>
              <a:rPr altLang="zh-CN" dirty="0" lang="zh-CN" smtClean="0"/>
              <a:t>连接</a:t>
            </a:r>
            <a:r>
              <a:rPr altLang="zh-CN" dirty="0" lang="zh-CN"/>
              <a:t>的端点是个很抽象的套接字，即（</a:t>
            </a:r>
            <a:r>
              <a:rPr altLang="zh-CN" dirty="0" lang="en-US" smtClean="0"/>
              <a:t>IP </a:t>
            </a:r>
            <a:r>
              <a:rPr altLang="zh-CN" dirty="0" lang="zh-CN" smtClean="0"/>
              <a:t>地址</a:t>
            </a:r>
            <a:r>
              <a:rPr altLang="zh-CN" dirty="0" lang="zh-CN"/>
              <a:t>：端口号）</a:t>
            </a:r>
            <a:r>
              <a:rPr altLang="zh-CN" dirty="0" lang="zh-CN" smtClean="0"/>
              <a:t>。</a:t>
            </a:r>
            <a:endParaRPr altLang="zh-CN" dirty="0" lang="en-US" smtClean="0"/>
          </a:p>
          <a:p>
            <a:r>
              <a:rPr altLang="zh-CN" dirty="0" lang="zh-CN"/>
              <a:t>同一</a:t>
            </a:r>
            <a:r>
              <a:rPr altLang="zh-CN" dirty="0" lang="zh-CN" smtClean="0"/>
              <a:t>个</a:t>
            </a:r>
            <a:r>
              <a:rPr altLang="zh-CN" dirty="0" lang="en-US" smtClean="0"/>
              <a:t> IP </a:t>
            </a:r>
            <a:r>
              <a:rPr altLang="zh-CN" dirty="0" lang="zh-CN" smtClean="0"/>
              <a:t>地址</a:t>
            </a:r>
            <a:r>
              <a:rPr altLang="zh-CN" dirty="0" lang="zh-CN"/>
              <a:t>可以有多个不同</a:t>
            </a:r>
            <a:r>
              <a:rPr altLang="zh-CN" dirty="0" lang="zh-CN" smtClean="0"/>
              <a:t>的</a:t>
            </a:r>
            <a:r>
              <a:rPr altLang="zh-CN" dirty="0" lang="en-US" smtClean="0"/>
              <a:t> TCP </a:t>
            </a:r>
            <a:r>
              <a:rPr altLang="zh-CN" dirty="0" lang="zh-CN" smtClean="0"/>
              <a:t>连接</a:t>
            </a:r>
            <a:r>
              <a:rPr altLang="en-US" dirty="0" lang="zh-CN" smtClean="0"/>
              <a:t>。</a:t>
            </a:r>
            <a:endParaRPr altLang="zh-CN" dirty="0" lang="en-US" smtClean="0"/>
          </a:p>
          <a:p>
            <a:r>
              <a:rPr altLang="zh-CN" dirty="0" lang="zh-CN" smtClean="0"/>
              <a:t>同</a:t>
            </a:r>
            <a:r>
              <a:rPr altLang="zh-CN" dirty="0" lang="zh-CN"/>
              <a:t>一个端口号也可以出现在多个不同</a:t>
            </a:r>
            <a:r>
              <a:rPr altLang="zh-CN" dirty="0" lang="zh-CN" smtClean="0"/>
              <a:t>的</a:t>
            </a:r>
            <a:r>
              <a:rPr altLang="zh-CN" dirty="0" lang="en-US" smtClean="0"/>
              <a:t> TCP </a:t>
            </a:r>
            <a:r>
              <a:rPr altLang="zh-CN" dirty="0" lang="zh-CN" smtClean="0"/>
              <a:t>连接</a:t>
            </a:r>
            <a:r>
              <a:rPr altLang="zh-CN" dirty="0" lang="zh-CN"/>
              <a:t>中。</a:t>
            </a:r>
            <a:endParaRPr altLang="en-US" dirty="0" 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9489" name="Rectangle 2"/>
          <p:cNvSpPr>
            <a:spLocks noGrp="1" noChangeArrowheads="1"/>
          </p:cNvSpPr>
          <p:nvPr>
            <p:ph type="title"/>
          </p:nvPr>
        </p:nvSpPr>
        <p:spPr/>
        <p:txBody>
          <a:bodyPr/>
          <a:p>
            <a:pPr algn="ctr"/>
            <a:r>
              <a:rPr altLang="zh-CN" dirty="0" lang="en-US" smtClean="0"/>
              <a:t>Socket </a:t>
            </a:r>
            <a:r>
              <a:rPr altLang="en-US" dirty="0" lang="zh-CN" smtClean="0"/>
              <a:t>有</a:t>
            </a:r>
            <a:r>
              <a:rPr altLang="en-US" dirty="0" lang="zh-CN"/>
              <a:t>多种不同的意思 </a:t>
            </a:r>
            <a:endParaRPr altLang="en-US" dirty="0" lang="zh-CN"/>
          </a:p>
        </p:txBody>
      </p:sp>
      <p:sp>
        <p:nvSpPr>
          <p:cNvPr id="1049490"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en-US" dirty="0" lang="zh-CN"/>
              <a:t>应用编程</a:t>
            </a:r>
            <a:r>
              <a:rPr altLang="en-US" dirty="0" lang="zh-CN" smtClean="0"/>
              <a:t>接口  </a:t>
            </a:r>
            <a:r>
              <a:rPr altLang="zh-CN" dirty="0" lang="en-US" smtClean="0"/>
              <a:t>API  </a:t>
            </a:r>
            <a:r>
              <a:rPr altLang="en-US" dirty="0" lang="zh-CN"/>
              <a:t>称为 </a:t>
            </a:r>
            <a:r>
              <a:rPr altLang="zh-CN" dirty="0" lang="en-US"/>
              <a:t>socket API, </a:t>
            </a:r>
            <a:r>
              <a:rPr altLang="en-US" dirty="0" lang="zh-CN"/>
              <a:t>简称为 </a:t>
            </a:r>
            <a:r>
              <a:rPr altLang="zh-CN" dirty="0" lang="en-US"/>
              <a:t>socket</a:t>
            </a:r>
            <a:r>
              <a:rPr altLang="en-US" dirty="0" lang="zh-CN"/>
              <a:t>。</a:t>
            </a:r>
            <a:endParaRPr altLang="en-US" dirty="0" lang="zh-CN"/>
          </a:p>
          <a:p>
            <a:r>
              <a:rPr altLang="zh-CN" dirty="0" lang="en-US"/>
              <a:t>socket API </a:t>
            </a:r>
            <a:r>
              <a:rPr altLang="en-US" dirty="0" lang="zh-CN"/>
              <a:t>中使用的一个函数名也叫作 </a:t>
            </a:r>
            <a:r>
              <a:rPr altLang="zh-CN" dirty="0" lang="en-US"/>
              <a:t>socket</a:t>
            </a:r>
            <a:r>
              <a:rPr altLang="en-US" dirty="0" lang="zh-CN"/>
              <a:t>。</a:t>
            </a:r>
            <a:endParaRPr altLang="en-US" dirty="0" lang="zh-CN"/>
          </a:p>
          <a:p>
            <a:r>
              <a:rPr altLang="en-US" dirty="0" lang="zh-CN"/>
              <a:t>调用 </a:t>
            </a:r>
            <a:r>
              <a:rPr altLang="zh-CN" dirty="0" lang="en-US"/>
              <a:t>socket </a:t>
            </a:r>
            <a:r>
              <a:rPr altLang="en-US" dirty="0" lang="zh-CN"/>
              <a:t>函数的端点称为 </a:t>
            </a:r>
            <a:r>
              <a:rPr altLang="zh-CN" dirty="0" lang="en-US"/>
              <a:t>socket</a:t>
            </a:r>
            <a:r>
              <a:rPr altLang="en-US" dirty="0" lang="zh-CN"/>
              <a:t>。</a:t>
            </a:r>
            <a:endParaRPr altLang="en-US" dirty="0" lang="zh-CN"/>
          </a:p>
          <a:p>
            <a:r>
              <a:rPr altLang="en-US" dirty="0" lang="zh-CN"/>
              <a:t>调用 </a:t>
            </a:r>
            <a:r>
              <a:rPr altLang="zh-CN" dirty="0" lang="en-US"/>
              <a:t>socket </a:t>
            </a:r>
            <a:r>
              <a:rPr altLang="en-US" dirty="0" lang="zh-CN"/>
              <a:t>函数时其返回值称为 </a:t>
            </a:r>
            <a:r>
              <a:rPr altLang="zh-CN" dirty="0" lang="en-US"/>
              <a:t>socket </a:t>
            </a:r>
            <a:r>
              <a:rPr altLang="en-US" dirty="0" lang="zh-CN"/>
              <a:t>描述符，可简称为 </a:t>
            </a:r>
            <a:r>
              <a:rPr altLang="zh-CN" dirty="0" lang="en-US"/>
              <a:t>socket</a:t>
            </a:r>
            <a:r>
              <a:rPr altLang="en-US" dirty="0" lang="zh-CN"/>
              <a:t>。</a:t>
            </a:r>
            <a:endParaRPr altLang="en-US" dirty="0" lang="zh-CN"/>
          </a:p>
          <a:p>
            <a:r>
              <a:rPr altLang="en-US" dirty="0" lang="zh-CN"/>
              <a:t>在操作系统内核中连网协议的 </a:t>
            </a:r>
            <a:r>
              <a:rPr altLang="zh-CN" dirty="0" lang="en-US"/>
              <a:t>Berkeley </a:t>
            </a:r>
            <a:r>
              <a:rPr altLang="en-US" dirty="0" lang="zh-CN"/>
              <a:t>实现，称为 </a:t>
            </a:r>
            <a:r>
              <a:rPr altLang="zh-CN" dirty="0" lang="en-US"/>
              <a:t>socket </a:t>
            </a:r>
            <a:r>
              <a:rPr altLang="en-US" dirty="0" lang="zh-CN"/>
              <a:t>实现。    </a:t>
            </a:r>
            <a:endParaRPr altLang="en-US" dirty="0" 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9494" name="Rectangle 2"/>
          <p:cNvSpPr>
            <a:spLocks noGrp="1" noChangeArrowheads="1"/>
          </p:cNvSpPr>
          <p:nvPr>
            <p:ph type="title"/>
          </p:nvPr>
        </p:nvSpPr>
        <p:spPr/>
        <p:txBody>
          <a:bodyPr/>
          <a:p>
            <a:r>
              <a:rPr altLang="zh-CN" dirty="0" lang="en-US"/>
              <a:t>5.4  </a:t>
            </a:r>
            <a:r>
              <a:rPr altLang="zh-CN" dirty="0" lang="zh-CN"/>
              <a:t>可靠传输的工作</a:t>
            </a:r>
            <a:r>
              <a:rPr altLang="zh-CN" dirty="0" lang="zh-CN" smtClean="0"/>
              <a:t>原理</a:t>
            </a:r>
            <a:endParaRPr altLang="zh-CN" dirty="0" lang="zh-CN"/>
          </a:p>
        </p:txBody>
      </p:sp>
      <p:sp>
        <p:nvSpPr>
          <p:cNvPr id="1049495" name="Rectangle 3"/>
          <p:cNvSpPr>
            <a:spLocks noGrp="1" noChangeArrowheads="1"/>
          </p:cNvSpPr>
          <p:nvPr>
            <p:ph idx="1"/>
          </p:nvPr>
        </p:nvSpPr>
        <p:spPr/>
        <p:txBody>
          <a:bodyPr/>
          <a:p>
            <a:r>
              <a:rPr altLang="zh-CN" dirty="0" lang="en-US"/>
              <a:t>5.4.1  </a:t>
            </a:r>
            <a:r>
              <a:rPr altLang="zh-CN" dirty="0" lang="zh-CN"/>
              <a:t>停止等待协议</a:t>
            </a:r>
            <a:endParaRPr altLang="zh-CN" dirty="0" lang="zh-CN"/>
          </a:p>
          <a:p>
            <a:r>
              <a:rPr altLang="zh-CN" dirty="0" lang="en-US"/>
              <a:t>5.4.2  </a:t>
            </a:r>
            <a:r>
              <a:rPr altLang="zh-CN" dirty="0" lang="zh-CN" smtClean="0"/>
              <a:t>连续</a:t>
            </a:r>
            <a:r>
              <a:rPr altLang="zh-CN" dirty="0" lang="en-US" smtClean="0"/>
              <a:t> ARQ </a:t>
            </a:r>
            <a:r>
              <a:rPr altLang="zh-CN" dirty="0" lang="zh-CN" smtClean="0"/>
              <a:t>协议</a:t>
            </a:r>
            <a:endParaRPr altLang="zh-CN" dirty="0"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697" name="Rectangle 2"/>
          <p:cNvSpPr>
            <a:spLocks noGrp="1" noChangeArrowheads="1"/>
          </p:cNvSpPr>
          <p:nvPr>
            <p:ph type="title"/>
          </p:nvPr>
        </p:nvSpPr>
        <p:spPr/>
        <p:txBody>
          <a:bodyPr/>
          <a:p>
            <a:r>
              <a:rPr altLang="zh-CN" dirty="0" lang="en-US"/>
              <a:t>5.1  </a:t>
            </a:r>
            <a:r>
              <a:rPr altLang="zh-CN" dirty="0" lang="zh-CN"/>
              <a:t>运输层协议概述</a:t>
            </a:r>
            <a:endParaRPr altLang="zh-CN" dirty="0" lang="zh-CN"/>
          </a:p>
        </p:txBody>
      </p:sp>
      <p:sp>
        <p:nvSpPr>
          <p:cNvPr id="1048698" name="Rectangle 3"/>
          <p:cNvSpPr>
            <a:spLocks noGrp="1" noChangeArrowheads="1"/>
          </p:cNvSpPr>
          <p:nvPr>
            <p:ph idx="1"/>
          </p:nvPr>
        </p:nvSpPr>
        <p:spPr/>
        <p:txBody>
          <a:bodyPr/>
          <a:p>
            <a:r>
              <a:rPr altLang="zh-CN" dirty="0" lang="en-US"/>
              <a:t>5.1.1  </a:t>
            </a:r>
            <a:r>
              <a:rPr altLang="zh-CN" dirty="0" lang="zh-CN"/>
              <a:t>进程之间的通信</a:t>
            </a:r>
            <a:endParaRPr altLang="zh-CN" dirty="0" lang="zh-CN"/>
          </a:p>
          <a:p>
            <a:r>
              <a:rPr altLang="zh-CN" dirty="0" lang="en-US" smtClean="0"/>
              <a:t>5.1.2  </a:t>
            </a:r>
            <a:r>
              <a:rPr altLang="zh-CN" dirty="0" lang="zh-CN"/>
              <a:t>运输层的两个主要协议</a:t>
            </a:r>
            <a:endParaRPr altLang="zh-CN" dirty="0" lang="zh-CN"/>
          </a:p>
          <a:p>
            <a:r>
              <a:rPr altLang="zh-CN" dirty="0" lang="en-US" smtClean="0"/>
              <a:t>5.1.3  </a:t>
            </a:r>
            <a:r>
              <a:rPr altLang="zh-CN" dirty="0" lang="zh-CN"/>
              <a:t>运输层的端口</a:t>
            </a:r>
            <a:endParaRPr altLang="zh-CN" dirty="0" 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369" name=""/>
        <p:cNvGrpSpPr/>
        <p:nvPr/>
      </p:nvGrpSpPr>
      <p:grpSpPr>
        <a:xfrm>
          <a:off x="0" y="0"/>
          <a:ext cx="0" cy="0"/>
          <a:chOff x="0" y="0"/>
          <a:chExt cx="0" cy="0"/>
        </a:xfrm>
      </p:grpSpPr>
      <p:sp>
        <p:nvSpPr>
          <p:cNvPr id="1049499" name="Rectangle 2"/>
          <p:cNvSpPr>
            <a:spLocks noGrp="1" noChangeArrowheads="1"/>
          </p:cNvSpPr>
          <p:nvPr>
            <p:ph type="title"/>
          </p:nvPr>
        </p:nvSpPr>
        <p:spPr/>
        <p:txBody>
          <a:bodyPr/>
          <a:p>
            <a:pPr algn="ctr"/>
            <a:r>
              <a:rPr altLang="zh-CN" dirty="0" lang="zh-CN"/>
              <a:t>理想的传输</a:t>
            </a:r>
            <a:r>
              <a:rPr altLang="zh-CN" dirty="0" lang="zh-CN" smtClean="0"/>
              <a:t>条件特点</a:t>
            </a:r>
            <a:endParaRPr altLang="zh-CN" dirty="0" lang="zh-CN"/>
          </a:p>
        </p:txBody>
      </p:sp>
      <p:sp>
        <p:nvSpPr>
          <p:cNvPr id="1049500" name="Rectangle 3"/>
          <p:cNvSpPr>
            <a:spLocks noGrp="1" noChangeArrowheads="1"/>
          </p:cNvSpPr>
          <p:nvPr>
            <p:ph idx="1"/>
          </p:nvPr>
        </p:nvSpPr>
        <p:spPr/>
        <p:txBody>
          <a:bodyPr/>
          <a:p>
            <a:r>
              <a:rPr altLang="zh-CN" dirty="0" lang="zh-CN"/>
              <a:t>理想的传输条件有以下</a:t>
            </a:r>
            <a:r>
              <a:rPr altLang="zh-CN" dirty="0" lang="zh-CN">
                <a:solidFill>
                  <a:srgbClr val="FF0000"/>
                </a:solidFill>
              </a:rPr>
              <a:t>两个特点：</a:t>
            </a:r>
            <a:endParaRPr altLang="zh-CN" dirty="0" lang="zh-CN">
              <a:solidFill>
                <a:srgbClr val="FF0000"/>
              </a:solidFill>
            </a:endParaRPr>
          </a:p>
          <a:p>
            <a:pPr lvl="1"/>
            <a:r>
              <a:rPr altLang="zh-CN" dirty="0" lang="en-US"/>
              <a:t>(1) </a:t>
            </a:r>
            <a:r>
              <a:rPr altLang="zh-CN" dirty="0" lang="zh-CN"/>
              <a:t>传输信道不产生差错。</a:t>
            </a:r>
            <a:endParaRPr altLang="zh-CN" dirty="0" lang="zh-CN"/>
          </a:p>
          <a:p>
            <a:pPr lvl="1"/>
            <a:r>
              <a:rPr altLang="zh-CN" dirty="0" lang="en-US"/>
              <a:t>(2) </a:t>
            </a:r>
            <a:r>
              <a:rPr altLang="zh-CN" dirty="0" lang="zh-CN"/>
              <a:t>不管发送方以多快的速度发送数据，接收方总是来得及处理收到的数据。</a:t>
            </a:r>
            <a:endParaRPr altLang="zh-CN" dirty="0" lang="zh-CN"/>
          </a:p>
          <a:p>
            <a:r>
              <a:rPr altLang="zh-CN" dirty="0" lang="zh-CN"/>
              <a:t>在这样的理想传输条件下，不需要采取任何措施就能够实现可靠传输</a:t>
            </a:r>
            <a:r>
              <a:rPr altLang="zh-CN" dirty="0" lang="zh-CN" smtClean="0"/>
              <a:t>。</a:t>
            </a:r>
            <a:endParaRPr altLang="zh-CN" dirty="0" lang="en-US" smtClean="0"/>
          </a:p>
          <a:p>
            <a:r>
              <a:rPr altLang="zh-CN" dirty="0" lang="zh-CN">
                <a:solidFill>
                  <a:srgbClr val="FF0000"/>
                </a:solidFill>
              </a:rPr>
              <a:t>然而实际的网络都不具备以上两个理想条件</a:t>
            </a:r>
            <a:r>
              <a:rPr altLang="zh-CN" dirty="0" lang="zh-CN" smtClean="0">
                <a:solidFill>
                  <a:srgbClr val="FF0000"/>
                </a:solidFill>
              </a:rPr>
              <a:t>。</a:t>
            </a:r>
            <a:r>
              <a:rPr altLang="en-US" dirty="0" lang="zh-CN" smtClean="0"/>
              <a:t>必须</a:t>
            </a:r>
            <a:r>
              <a:rPr altLang="zh-CN" dirty="0" lang="zh-CN" smtClean="0"/>
              <a:t>使用</a:t>
            </a:r>
            <a:r>
              <a:rPr altLang="zh-CN" dirty="0" lang="zh-CN"/>
              <a:t>一些可靠传输协议</a:t>
            </a:r>
            <a:r>
              <a:rPr altLang="zh-CN" dirty="0" lang="zh-CN" smtClean="0"/>
              <a:t>，</a:t>
            </a:r>
            <a:r>
              <a:rPr altLang="en-US" dirty="0" lang="zh-CN" smtClean="0"/>
              <a:t>在</a:t>
            </a:r>
            <a:r>
              <a:rPr altLang="zh-CN" dirty="0" lang="zh-CN" smtClean="0"/>
              <a:t>不可靠</a:t>
            </a:r>
            <a:r>
              <a:rPr altLang="zh-CN" dirty="0" lang="zh-CN"/>
              <a:t>的传输</a:t>
            </a:r>
            <a:r>
              <a:rPr altLang="zh-CN" dirty="0" lang="zh-CN" smtClean="0"/>
              <a:t>信道实现</a:t>
            </a:r>
            <a:r>
              <a:rPr altLang="zh-CN" dirty="0" lang="zh-CN"/>
              <a:t>可靠</a:t>
            </a:r>
            <a:r>
              <a:rPr altLang="zh-CN" dirty="0" lang="zh-CN" smtClean="0"/>
              <a:t>传输</a:t>
            </a:r>
            <a:r>
              <a:rPr altLang="en-US" dirty="0" lang="zh-CN" smtClean="0"/>
              <a:t>。</a:t>
            </a:r>
            <a:endParaRPr altLang="zh-CN" dirty="0" 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372" name=""/>
        <p:cNvGrpSpPr/>
        <p:nvPr/>
      </p:nvGrpSpPr>
      <p:grpSpPr>
        <a:xfrm>
          <a:off x="0" y="0"/>
          <a:ext cx="0" cy="0"/>
          <a:chOff x="0" y="0"/>
          <a:chExt cx="0" cy="0"/>
        </a:xfrm>
      </p:grpSpPr>
      <p:sp>
        <p:nvSpPr>
          <p:cNvPr id="1049504" name="Rectangle 2"/>
          <p:cNvSpPr>
            <a:spLocks noGrp="1" noChangeArrowheads="1"/>
          </p:cNvSpPr>
          <p:nvPr>
            <p:ph type="title"/>
          </p:nvPr>
        </p:nvSpPr>
        <p:spPr/>
        <p:txBody>
          <a:bodyPr/>
          <a:p>
            <a:r>
              <a:rPr altLang="zh-CN" dirty="0" lang="en-US"/>
              <a:t>5.4.1  </a:t>
            </a:r>
            <a:r>
              <a:rPr altLang="zh-CN" dirty="0" lang="zh-CN"/>
              <a:t>停止等待协议</a:t>
            </a:r>
            <a:endParaRPr altLang="zh-CN" dirty="0" lang="zh-CN"/>
          </a:p>
        </p:txBody>
      </p:sp>
      <p:sp>
        <p:nvSpPr>
          <p:cNvPr id="1049505" name="Rectangle 3"/>
          <p:cNvSpPr>
            <a:spLocks noGrp="1" noChangeArrowheads="1"/>
          </p:cNvSpPr>
          <p:nvPr>
            <p:ph idx="1"/>
          </p:nvPr>
        </p:nvSpPr>
        <p:spPr/>
        <p:txBody>
          <a:bodyPr/>
          <a:p>
            <a:r>
              <a:rPr altLang="zh-CN" dirty="0" lang="zh-CN"/>
              <a:t>“停止等待”就是每发送完一个分组就停止发送，等待对方的确认。在收到确认后再发送下一个分组</a:t>
            </a:r>
            <a:r>
              <a:rPr altLang="zh-CN" dirty="0" lang="zh-CN" smtClean="0"/>
              <a:t>。</a:t>
            </a:r>
            <a:endParaRPr altLang="zh-CN" dirty="0" lang="en-US" smtClean="0"/>
          </a:p>
          <a:p>
            <a:r>
              <a:rPr altLang="zh-CN" dirty="0" lang="zh-CN">
                <a:solidFill>
                  <a:srgbClr val="FF0000"/>
                </a:solidFill>
              </a:rPr>
              <a:t>全双工通信的双方既是发送方也是接收方</a:t>
            </a:r>
            <a:r>
              <a:rPr altLang="zh-CN" dirty="0" lang="zh-CN" smtClean="0">
                <a:solidFill>
                  <a:srgbClr val="FF0000"/>
                </a:solidFill>
              </a:rPr>
              <a:t>。</a:t>
            </a:r>
            <a:endParaRPr altLang="zh-CN" dirty="0" lang="en-US" smtClean="0">
              <a:solidFill>
                <a:srgbClr val="FF0000"/>
              </a:solidFill>
            </a:endParaRPr>
          </a:p>
          <a:p>
            <a:r>
              <a:rPr altLang="zh-CN" dirty="0" lang="zh-CN" smtClean="0"/>
              <a:t>为了</a:t>
            </a:r>
            <a:r>
              <a:rPr altLang="zh-CN" dirty="0" lang="zh-CN"/>
              <a:t>讨论问题的方便，我们仅</a:t>
            </a:r>
            <a:r>
              <a:rPr altLang="zh-CN" dirty="0" lang="zh-CN" smtClean="0"/>
              <a:t>考虑</a:t>
            </a:r>
            <a:r>
              <a:rPr altLang="zh-CN" dirty="0" lang="en-US" smtClean="0"/>
              <a:t> A </a:t>
            </a:r>
            <a:r>
              <a:rPr altLang="zh-CN" dirty="0" lang="zh-CN" smtClean="0"/>
              <a:t>发送</a:t>
            </a:r>
            <a:r>
              <a:rPr altLang="zh-CN" dirty="0" lang="zh-CN"/>
              <a:t>数据</a:t>
            </a:r>
            <a:r>
              <a:rPr altLang="zh-CN" dirty="0" lang="zh-CN" smtClean="0"/>
              <a:t>而</a:t>
            </a:r>
            <a:r>
              <a:rPr altLang="zh-CN" dirty="0" lang="en-US" smtClean="0"/>
              <a:t> B </a:t>
            </a:r>
            <a:r>
              <a:rPr altLang="zh-CN" dirty="0" lang="zh-CN" smtClean="0"/>
              <a:t>接收</a:t>
            </a:r>
            <a:r>
              <a:rPr altLang="zh-CN" dirty="0" lang="zh-CN"/>
              <a:t>数据并发送确认。</a:t>
            </a:r>
            <a:r>
              <a:rPr altLang="zh-CN" dirty="0" lang="zh-CN" smtClean="0"/>
              <a:t>因此</a:t>
            </a:r>
            <a:r>
              <a:rPr altLang="zh-CN" dirty="0" lang="en-US" smtClean="0"/>
              <a:t> A </a:t>
            </a:r>
            <a:r>
              <a:rPr altLang="zh-CN" dirty="0" lang="zh-CN" smtClean="0"/>
              <a:t>叫做</a:t>
            </a:r>
            <a:r>
              <a:rPr altLang="zh-CN" dirty="0" lang="zh-CN">
                <a:solidFill>
                  <a:srgbClr val="FF0000"/>
                </a:solidFill>
              </a:rPr>
              <a:t>发送方，</a:t>
            </a:r>
            <a:r>
              <a:rPr altLang="zh-CN" dirty="0" lang="zh-CN" smtClean="0"/>
              <a:t>而</a:t>
            </a:r>
            <a:r>
              <a:rPr altLang="zh-CN" dirty="0" lang="en-US" smtClean="0"/>
              <a:t> B </a:t>
            </a:r>
            <a:r>
              <a:rPr altLang="zh-CN" dirty="0" lang="zh-CN" smtClean="0"/>
              <a:t>叫做</a:t>
            </a:r>
            <a:r>
              <a:rPr altLang="zh-CN" dirty="0" lang="zh-CN">
                <a:solidFill>
                  <a:srgbClr val="FF0000"/>
                </a:solidFill>
              </a:rPr>
              <a:t>接收方。</a:t>
            </a:r>
            <a:endParaRPr altLang="zh-CN" dirty="0" lang="zh-CN">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9509" name="标题 1"/>
          <p:cNvSpPr>
            <a:spLocks noGrp="1"/>
          </p:cNvSpPr>
          <p:nvPr>
            <p:ph type="title"/>
          </p:nvPr>
        </p:nvSpPr>
        <p:spPr/>
        <p:txBody>
          <a:bodyPr/>
          <a:p>
            <a:r>
              <a:rPr altLang="zh-CN" dirty="0" lang="en-US"/>
              <a:t>1. </a:t>
            </a:r>
            <a:r>
              <a:rPr altLang="zh-CN" dirty="0" lang="zh-CN"/>
              <a:t>无差错情况</a:t>
            </a:r>
            <a:endParaRPr altLang="en-US" dirty="0" lang="zh-CN"/>
          </a:p>
        </p:txBody>
      </p:sp>
      <p:sp>
        <p:nvSpPr>
          <p:cNvPr id="1049510" name="矩形 3"/>
          <p:cNvSpPr/>
          <p:nvPr/>
        </p:nvSpPr>
        <p:spPr>
          <a:xfrm>
            <a:off x="560512" y="1124744"/>
            <a:ext cx="9057456" cy="1292662"/>
          </a:xfrm>
          <a:prstGeom prst="rect"/>
          <a:solidFill>
            <a:srgbClr val="66FF66"/>
          </a:solidFill>
          <a:ln>
            <a:solidFill>
              <a:srgbClr val="000099"/>
            </a:solidFill>
          </a:ln>
        </p:spPr>
        <p:txBody>
          <a:bodyPr wrap="square">
            <a:spAutoFit/>
          </a:bodyPr>
          <a:p>
            <a:r>
              <a:rPr altLang="zh-CN" b="1" dirty="0" sz="2600" lang="en-US" smtClean="0">
                <a:solidFill>
                  <a:srgbClr val="000099"/>
                </a:solidFill>
                <a:latin typeface="+mn-lt"/>
                <a:ea typeface="黑体" panose="02010609060101010101" pitchFamily="2" charset="-122"/>
              </a:rPr>
              <a:t>A </a:t>
            </a:r>
            <a:r>
              <a:rPr altLang="zh-CN" b="1" dirty="0" sz="2600" lang="zh-CN" smtClean="0">
                <a:solidFill>
                  <a:srgbClr val="000099"/>
                </a:solidFill>
                <a:latin typeface="+mn-lt"/>
                <a:ea typeface="黑体" panose="02010609060101010101" pitchFamily="2" charset="-122"/>
              </a:rPr>
              <a:t>发送分组</a:t>
            </a:r>
            <a:r>
              <a:rPr altLang="zh-CN" b="1" dirty="0" sz="2600" lang="en-US" smtClean="0">
                <a:solidFill>
                  <a:srgbClr val="000099"/>
                </a:solidFill>
                <a:latin typeface="+mn-lt"/>
                <a:ea typeface="黑体" panose="02010609060101010101" pitchFamily="2" charset="-122"/>
              </a:rPr>
              <a:t> M1</a:t>
            </a:r>
            <a:r>
              <a:rPr altLang="zh-CN" b="1" dirty="0" sz="2600" lang="zh-CN" smtClean="0">
                <a:solidFill>
                  <a:srgbClr val="000099"/>
                </a:solidFill>
                <a:latin typeface="+mn-lt"/>
                <a:ea typeface="黑体" panose="02010609060101010101" pitchFamily="2" charset="-122"/>
              </a:rPr>
              <a:t>，</a:t>
            </a:r>
            <a:r>
              <a:rPr altLang="zh-CN" b="1" dirty="0" sz="2600" lang="zh-CN">
                <a:solidFill>
                  <a:srgbClr val="000099"/>
                </a:solidFill>
                <a:latin typeface="+mn-lt"/>
                <a:ea typeface="黑体" panose="02010609060101010101" pitchFamily="2" charset="-122"/>
              </a:rPr>
              <a:t>发完就暂停发送，</a:t>
            </a:r>
            <a:r>
              <a:rPr altLang="zh-CN" b="1" dirty="0" sz="2600" lang="zh-CN" smtClean="0">
                <a:solidFill>
                  <a:srgbClr val="000099"/>
                </a:solidFill>
                <a:latin typeface="+mn-lt"/>
                <a:ea typeface="黑体" panose="02010609060101010101" pitchFamily="2" charset="-122"/>
              </a:rPr>
              <a:t>等待</a:t>
            </a:r>
            <a:r>
              <a:rPr altLang="zh-CN" b="1" dirty="0" sz="2600" lang="en-US" smtClean="0">
                <a:solidFill>
                  <a:srgbClr val="000099"/>
                </a:solidFill>
                <a:latin typeface="+mn-lt"/>
                <a:ea typeface="黑体" panose="02010609060101010101" pitchFamily="2" charset="-122"/>
              </a:rPr>
              <a:t> B </a:t>
            </a:r>
            <a:r>
              <a:rPr altLang="zh-CN" b="1" dirty="0" sz="2600" lang="zh-CN" smtClean="0">
                <a:solidFill>
                  <a:srgbClr val="000099"/>
                </a:solidFill>
                <a:latin typeface="+mn-lt"/>
                <a:ea typeface="黑体" panose="02010609060101010101" pitchFamily="2" charset="-122"/>
              </a:rPr>
              <a:t>的确认</a:t>
            </a:r>
            <a:r>
              <a:rPr altLang="zh-CN" b="1" dirty="0" sz="2600" lang="en-US" smtClean="0">
                <a:solidFill>
                  <a:srgbClr val="000099"/>
                </a:solidFill>
                <a:latin typeface="+mn-lt"/>
                <a:ea typeface="黑体" panose="02010609060101010101" pitchFamily="2" charset="-122"/>
              </a:rPr>
              <a:t> (ACK)</a:t>
            </a:r>
            <a:r>
              <a:rPr altLang="zh-CN" b="1" dirty="0" sz="2600" lang="zh-CN" smtClean="0">
                <a:solidFill>
                  <a:srgbClr val="000099"/>
                </a:solidFill>
                <a:latin typeface="+mn-lt"/>
                <a:ea typeface="黑体" panose="02010609060101010101" pitchFamily="2" charset="-122"/>
              </a:rPr>
              <a:t>。</a:t>
            </a:r>
            <a:r>
              <a:rPr altLang="zh-CN" b="1" dirty="0" sz="2600" lang="en-US" smtClean="0">
                <a:solidFill>
                  <a:srgbClr val="000099"/>
                </a:solidFill>
                <a:latin typeface="+mn-lt"/>
                <a:ea typeface="黑体" panose="02010609060101010101" pitchFamily="2" charset="-122"/>
              </a:rPr>
              <a:t>B </a:t>
            </a:r>
            <a:r>
              <a:rPr altLang="zh-CN" b="1" dirty="0" sz="2600" lang="zh-CN" smtClean="0">
                <a:solidFill>
                  <a:srgbClr val="000099"/>
                </a:solidFill>
                <a:latin typeface="+mn-lt"/>
                <a:ea typeface="黑体" panose="02010609060101010101" pitchFamily="2" charset="-122"/>
              </a:rPr>
              <a:t>收到了</a:t>
            </a:r>
            <a:r>
              <a:rPr altLang="zh-CN" b="1" dirty="0" sz="2600" lang="en-US" smtClean="0">
                <a:solidFill>
                  <a:srgbClr val="000099"/>
                </a:solidFill>
                <a:latin typeface="+mn-lt"/>
                <a:ea typeface="黑体" panose="02010609060101010101" pitchFamily="2" charset="-122"/>
              </a:rPr>
              <a:t> M1 </a:t>
            </a:r>
            <a:r>
              <a:rPr altLang="zh-CN" b="1" dirty="0" sz="2600" lang="zh-CN" smtClean="0">
                <a:solidFill>
                  <a:srgbClr val="000099"/>
                </a:solidFill>
                <a:latin typeface="+mn-lt"/>
                <a:ea typeface="黑体" panose="02010609060101010101" pitchFamily="2" charset="-122"/>
              </a:rPr>
              <a:t>向</a:t>
            </a:r>
            <a:r>
              <a:rPr altLang="zh-CN" b="1" dirty="0" sz="2600" lang="en-US" smtClean="0">
                <a:solidFill>
                  <a:srgbClr val="000099"/>
                </a:solidFill>
                <a:latin typeface="+mn-lt"/>
                <a:ea typeface="黑体" panose="02010609060101010101" pitchFamily="2" charset="-122"/>
              </a:rPr>
              <a:t> A </a:t>
            </a:r>
            <a:r>
              <a:rPr altLang="zh-CN" b="1" dirty="0" sz="2600" lang="zh-CN" smtClean="0">
                <a:solidFill>
                  <a:srgbClr val="000099"/>
                </a:solidFill>
                <a:latin typeface="+mn-lt"/>
                <a:ea typeface="黑体" panose="02010609060101010101" pitchFamily="2" charset="-122"/>
              </a:rPr>
              <a:t>发送</a:t>
            </a:r>
            <a:r>
              <a:rPr altLang="zh-CN" b="1" dirty="0" sz="2600" lang="en-US" smtClean="0">
                <a:solidFill>
                  <a:srgbClr val="000099"/>
                </a:solidFill>
                <a:latin typeface="+mn-lt"/>
                <a:ea typeface="黑体" panose="02010609060101010101" pitchFamily="2" charset="-122"/>
              </a:rPr>
              <a:t>  ACK</a:t>
            </a:r>
            <a:r>
              <a:rPr altLang="zh-CN" b="1" dirty="0" sz="2600" lang="zh-CN" smtClean="0">
                <a:solidFill>
                  <a:srgbClr val="000099"/>
                </a:solidFill>
                <a:latin typeface="+mn-lt"/>
                <a:ea typeface="黑体" panose="02010609060101010101" pitchFamily="2" charset="-122"/>
              </a:rPr>
              <a:t>。</a:t>
            </a:r>
            <a:r>
              <a:rPr altLang="zh-CN" b="1" dirty="0" sz="2600" lang="en-US" smtClean="0">
                <a:solidFill>
                  <a:srgbClr val="000099"/>
                </a:solidFill>
                <a:latin typeface="+mn-lt"/>
                <a:ea typeface="黑体" panose="02010609060101010101" pitchFamily="2" charset="-122"/>
              </a:rPr>
              <a:t>A </a:t>
            </a:r>
            <a:r>
              <a:rPr altLang="zh-CN" b="1" dirty="0" sz="2600" lang="zh-CN" smtClean="0">
                <a:solidFill>
                  <a:srgbClr val="000099"/>
                </a:solidFill>
                <a:latin typeface="+mn-lt"/>
                <a:ea typeface="黑体" panose="02010609060101010101" pitchFamily="2" charset="-122"/>
              </a:rPr>
              <a:t>在</a:t>
            </a:r>
            <a:r>
              <a:rPr altLang="zh-CN" b="1" dirty="0" sz="2600" lang="zh-CN">
                <a:solidFill>
                  <a:srgbClr val="000099"/>
                </a:solidFill>
                <a:latin typeface="+mn-lt"/>
                <a:ea typeface="黑体" panose="02010609060101010101" pitchFamily="2" charset="-122"/>
              </a:rPr>
              <a:t>收到了</a:t>
            </a:r>
            <a:r>
              <a:rPr altLang="zh-CN" b="1" dirty="0" sz="2600" lang="zh-CN" smtClean="0">
                <a:solidFill>
                  <a:srgbClr val="000099"/>
                </a:solidFill>
                <a:latin typeface="+mn-lt"/>
                <a:ea typeface="黑体" panose="02010609060101010101" pitchFamily="2" charset="-122"/>
              </a:rPr>
              <a:t>对</a:t>
            </a:r>
            <a:r>
              <a:rPr altLang="zh-CN" b="1" dirty="0" sz="2600" lang="en-US" smtClean="0">
                <a:solidFill>
                  <a:srgbClr val="000099"/>
                </a:solidFill>
                <a:latin typeface="+mn-lt"/>
                <a:ea typeface="黑体" panose="02010609060101010101" pitchFamily="2" charset="-122"/>
              </a:rPr>
              <a:t> M1 </a:t>
            </a:r>
            <a:r>
              <a:rPr altLang="zh-CN" b="1" dirty="0" sz="2600" lang="zh-CN" smtClean="0">
                <a:solidFill>
                  <a:srgbClr val="000099"/>
                </a:solidFill>
                <a:latin typeface="+mn-lt"/>
                <a:ea typeface="黑体" panose="02010609060101010101" pitchFamily="2" charset="-122"/>
              </a:rPr>
              <a:t>的</a:t>
            </a:r>
            <a:r>
              <a:rPr altLang="zh-CN" b="1" dirty="0" sz="2600" lang="zh-CN">
                <a:solidFill>
                  <a:srgbClr val="000099"/>
                </a:solidFill>
                <a:latin typeface="+mn-lt"/>
                <a:ea typeface="黑体" panose="02010609060101010101" pitchFamily="2" charset="-122"/>
              </a:rPr>
              <a:t>确认后，就再发送下一个</a:t>
            </a:r>
            <a:r>
              <a:rPr altLang="zh-CN" b="1" dirty="0" sz="2600" lang="zh-CN" smtClean="0">
                <a:solidFill>
                  <a:srgbClr val="000099"/>
                </a:solidFill>
                <a:latin typeface="+mn-lt"/>
                <a:ea typeface="黑体" panose="02010609060101010101" pitchFamily="2" charset="-122"/>
              </a:rPr>
              <a:t>分组</a:t>
            </a:r>
            <a:r>
              <a:rPr altLang="zh-CN" b="1" dirty="0" sz="2600" lang="en-US" smtClean="0">
                <a:solidFill>
                  <a:srgbClr val="000099"/>
                </a:solidFill>
                <a:latin typeface="+mn-lt"/>
                <a:ea typeface="黑体" panose="02010609060101010101" pitchFamily="2" charset="-122"/>
              </a:rPr>
              <a:t>  M2</a:t>
            </a:r>
            <a:r>
              <a:rPr altLang="zh-CN" b="1" dirty="0" sz="2600" lang="zh-CN" smtClean="0">
                <a:solidFill>
                  <a:srgbClr val="000099"/>
                </a:solidFill>
                <a:latin typeface="+mn-lt"/>
                <a:ea typeface="黑体" panose="02010609060101010101" pitchFamily="2" charset="-122"/>
              </a:rPr>
              <a:t>。</a:t>
            </a:r>
            <a:endParaRPr altLang="en-US" b="1" dirty="0" sz="2600" lang="zh-CN">
              <a:solidFill>
                <a:srgbClr val="000099"/>
              </a:solidFill>
              <a:latin typeface="+mn-lt"/>
              <a:ea typeface="黑体" panose="02010609060101010101" pitchFamily="2" charset="-122"/>
            </a:endParaRPr>
          </a:p>
        </p:txBody>
      </p:sp>
      <p:sp>
        <p:nvSpPr>
          <p:cNvPr id="1049511" name="Rectangle 6"/>
          <p:cNvSpPr>
            <a:spLocks noChangeArrowheads="1"/>
          </p:cNvSpPr>
          <p:nvPr/>
        </p:nvSpPr>
        <p:spPr bwMode="auto">
          <a:xfrm>
            <a:off x="3856534" y="2461666"/>
            <a:ext cx="405561" cy="459100"/>
          </a:xfrm>
          <a:prstGeom prst="rect"/>
          <a:noFill/>
          <a:ln>
            <a:noFill/>
          </a:ln>
          <a:effectLst/>
        </p:spPr>
        <p:txBody>
          <a:bodyPr bIns="44450" lIns="90488" rIns="90488" tIns="44450" wrap="none">
            <a:spAutoFit/>
          </a:bodyPr>
          <a:p>
            <a:pPr defTabSz="762000" eaLnBrk="0" hangingPunct="0"/>
            <a:r>
              <a:rPr altLang="zh-CN" b="1" dirty="0" sz="2400" lang="en-US">
                <a:latin typeface="Arial" panose="020B0604020202020204" pitchFamily="34" charset="0"/>
                <a:ea typeface="黑体" panose="02010609060101010101" pitchFamily="2" charset="-122"/>
              </a:rPr>
              <a:t>A</a:t>
            </a:r>
            <a:endParaRPr altLang="zh-CN" b="1" dirty="0" sz="2400" lang="en-US">
              <a:latin typeface="Arial" panose="020B0604020202020204" pitchFamily="34" charset="0"/>
              <a:ea typeface="黑体" panose="02010609060101010101" pitchFamily="2" charset="-122"/>
            </a:endParaRPr>
          </a:p>
        </p:txBody>
      </p:sp>
      <p:sp>
        <p:nvSpPr>
          <p:cNvPr id="1049512" name="Rectangle 7"/>
          <p:cNvSpPr>
            <a:spLocks noChangeArrowheads="1"/>
          </p:cNvSpPr>
          <p:nvPr/>
        </p:nvSpPr>
        <p:spPr bwMode="auto">
          <a:xfrm>
            <a:off x="5721847" y="2461666"/>
            <a:ext cx="405561" cy="459100"/>
          </a:xfrm>
          <a:prstGeom prst="rect"/>
          <a:noFill/>
          <a:ln>
            <a:noFill/>
          </a:ln>
          <a:effectLst/>
        </p:spPr>
        <p:txBody>
          <a:bodyPr bIns="44450" lIns="90488" rIns="90488" tIns="44450" wrap="none">
            <a:spAutoFit/>
          </a:bodyPr>
          <a:p>
            <a:pPr defTabSz="762000" eaLnBrk="0" hangingPunct="0"/>
            <a:r>
              <a:rPr altLang="zh-CN" b="1" sz="2400" lang="en-US">
                <a:latin typeface="Arial" panose="020B0604020202020204" pitchFamily="34" charset="0"/>
                <a:ea typeface="黑体" panose="02010609060101010101" pitchFamily="2" charset="-122"/>
              </a:rPr>
              <a:t>B</a:t>
            </a:r>
            <a:endParaRPr altLang="zh-CN" b="1" sz="2400" lang="en-US">
              <a:latin typeface="Arial" panose="020B0604020202020204" pitchFamily="34" charset="0"/>
              <a:ea typeface="黑体" panose="02010609060101010101" pitchFamily="2" charset="-122"/>
            </a:endParaRPr>
          </a:p>
        </p:txBody>
      </p:sp>
      <p:grpSp>
        <p:nvGrpSpPr>
          <p:cNvPr id="376" name="Group 16"/>
          <p:cNvGrpSpPr/>
          <p:nvPr/>
        </p:nvGrpSpPr>
        <p:grpSpPr bwMode="auto">
          <a:xfrm>
            <a:off x="4053384" y="3045866"/>
            <a:ext cx="1835150" cy="777875"/>
            <a:chOff x="3439" y="3564"/>
            <a:chExt cx="1156" cy="490"/>
          </a:xfrm>
        </p:grpSpPr>
        <p:sp>
          <p:nvSpPr>
            <p:cNvPr id="1049513" name="Freeform 1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p:spPr>
          <p:txBody>
            <a:bodyPr/>
            <a:p>
              <a:endParaRPr altLang="en-US" sz="2400" lang="zh-CN">
                <a:solidFill>
                  <a:srgbClr val="0000FF"/>
                </a:solidFill>
              </a:endParaRPr>
            </a:p>
          </p:txBody>
        </p:sp>
        <p:sp>
          <p:nvSpPr>
            <p:cNvPr id="1049514" name="AutoShape 1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p:spPr>
          <p:txBody>
            <a:bodyPr anchor="ctr" wrap="none"/>
            <a:p>
              <a:endParaRPr altLang="en-US" sz="2400" lang="zh-CN">
                <a:solidFill>
                  <a:srgbClr val="0000FF"/>
                </a:solidFill>
              </a:endParaRPr>
            </a:p>
          </p:txBody>
        </p:sp>
        <p:sp>
          <p:nvSpPr>
            <p:cNvPr id="1049515" name="Rectangle 19"/>
            <p:cNvSpPr>
              <a:spLocks noChangeArrowheads="1"/>
            </p:cNvSpPr>
            <p:nvPr/>
          </p:nvSpPr>
          <p:spPr bwMode="auto">
            <a:xfrm rot="540000">
              <a:off x="3616" y="3633"/>
              <a:ext cx="385" cy="289"/>
            </a:xfrm>
            <a:prstGeom prst="rect"/>
            <a:noFill/>
            <a:ln>
              <a:noFill/>
            </a:ln>
            <a:effectLst/>
          </p:spPr>
          <p:txBody>
            <a:bodyPr bIns="44450" lIns="90488" rIns="90488" tIns="44450" wrap="none">
              <a:spAutoFit/>
            </a:bodyPr>
            <a:p>
              <a:pPr defTabSz="762000" eaLnBrk="0" hangingPunct="0"/>
              <a:r>
                <a:rPr altLang="zh-CN" b="1" dirty="0" sz="2400" lang="en-US" smtClean="0">
                  <a:solidFill>
                    <a:srgbClr val="0000FF"/>
                  </a:solidFill>
                  <a:latin typeface="Arial" panose="020B0604020202020204" pitchFamily="34" charset="0"/>
                  <a:ea typeface="黑体" panose="02010609060101010101" pitchFamily="2" charset="-122"/>
                </a:rPr>
                <a:t>M1</a:t>
              </a:r>
              <a:endParaRPr altLang="zh-CN" b="1" dirty="0" sz="2400" lang="en-US">
                <a:solidFill>
                  <a:srgbClr val="0000FF"/>
                </a:solidFill>
                <a:latin typeface="Arial" panose="020B0604020202020204" pitchFamily="34" charset="0"/>
                <a:ea typeface="黑体" panose="02010609060101010101" pitchFamily="2" charset="-122"/>
              </a:endParaRPr>
            </a:p>
          </p:txBody>
        </p:sp>
      </p:grpSp>
      <p:grpSp>
        <p:nvGrpSpPr>
          <p:cNvPr id="377" name="Group 20"/>
          <p:cNvGrpSpPr/>
          <p:nvPr/>
        </p:nvGrpSpPr>
        <p:grpSpPr bwMode="auto">
          <a:xfrm>
            <a:off x="4051797" y="4369841"/>
            <a:ext cx="1835150" cy="777875"/>
            <a:chOff x="3439" y="3564"/>
            <a:chExt cx="1156" cy="490"/>
          </a:xfrm>
        </p:grpSpPr>
        <p:sp>
          <p:nvSpPr>
            <p:cNvPr id="1049516" name="Freeform 21"/>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p:spPr>
          <p:txBody>
            <a:bodyPr/>
            <a:p>
              <a:endParaRPr altLang="en-US" sz="2400" lang="zh-CN">
                <a:solidFill>
                  <a:srgbClr val="0000FF"/>
                </a:solidFill>
              </a:endParaRPr>
            </a:p>
          </p:txBody>
        </p:sp>
        <p:sp>
          <p:nvSpPr>
            <p:cNvPr id="1049517" name="AutoShape 2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p:spPr>
          <p:txBody>
            <a:bodyPr anchor="ctr" wrap="none"/>
            <a:p>
              <a:endParaRPr altLang="en-US" sz="2400" lang="zh-CN">
                <a:solidFill>
                  <a:srgbClr val="0000FF"/>
                </a:solidFill>
              </a:endParaRPr>
            </a:p>
          </p:txBody>
        </p:sp>
        <p:sp>
          <p:nvSpPr>
            <p:cNvPr id="1049518" name="Rectangle 23"/>
            <p:cNvSpPr>
              <a:spLocks noChangeArrowheads="1"/>
            </p:cNvSpPr>
            <p:nvPr/>
          </p:nvSpPr>
          <p:spPr bwMode="auto">
            <a:xfrm rot="540000">
              <a:off x="3616" y="3633"/>
              <a:ext cx="385" cy="289"/>
            </a:xfrm>
            <a:prstGeom prst="rect"/>
            <a:noFill/>
            <a:ln>
              <a:noFill/>
            </a:ln>
            <a:effectLst/>
          </p:spPr>
          <p:txBody>
            <a:bodyPr bIns="44450" lIns="90488" rIns="90488" tIns="44450" wrap="none">
              <a:spAutoFit/>
            </a:bodyPr>
            <a:p>
              <a:pPr defTabSz="762000" eaLnBrk="0" hangingPunct="0"/>
              <a:r>
                <a:rPr altLang="zh-CN" b="1" dirty="0" sz="2400" lang="en-US" smtClean="0">
                  <a:solidFill>
                    <a:srgbClr val="0000FF"/>
                  </a:solidFill>
                  <a:latin typeface="Arial" panose="020B0604020202020204" pitchFamily="34" charset="0"/>
                  <a:ea typeface="黑体" panose="02010609060101010101" pitchFamily="2" charset="-122"/>
                </a:rPr>
                <a:t>M2</a:t>
              </a:r>
              <a:endParaRPr altLang="zh-CN" b="1" dirty="0" sz="2400" lang="en-US">
                <a:solidFill>
                  <a:srgbClr val="0000FF"/>
                </a:solidFill>
                <a:latin typeface="Arial" panose="020B0604020202020204" pitchFamily="34" charset="0"/>
                <a:ea typeface="黑体" panose="02010609060101010101" pitchFamily="2" charset="-122"/>
              </a:endParaRPr>
            </a:p>
          </p:txBody>
        </p:sp>
      </p:grpSp>
      <p:grpSp>
        <p:nvGrpSpPr>
          <p:cNvPr id="378" name="Group 25"/>
          <p:cNvGrpSpPr/>
          <p:nvPr/>
        </p:nvGrpSpPr>
        <p:grpSpPr bwMode="auto">
          <a:xfrm>
            <a:off x="4037509" y="3749136"/>
            <a:ext cx="1868488" cy="517526"/>
            <a:chOff x="2012" y="2290"/>
            <a:chExt cx="1177" cy="326"/>
          </a:xfrm>
        </p:grpSpPr>
        <p:sp>
          <p:nvSpPr>
            <p:cNvPr id="1049519" name="Line 26"/>
            <p:cNvSpPr>
              <a:spLocks noChangeShapeType="1"/>
            </p:cNvSpPr>
            <p:nvPr/>
          </p:nvSpPr>
          <p:spPr bwMode="auto">
            <a:xfrm flipH="1">
              <a:off x="2012" y="2415"/>
              <a:ext cx="1177" cy="201"/>
            </a:xfrm>
            <a:prstGeom prst="line"/>
            <a:noFill/>
            <a:ln w="38100">
              <a:solidFill>
                <a:schemeClr val="tx1"/>
              </a:solidFill>
              <a:round/>
              <a:tailEnd type="triangle" w="med" len="med"/>
            </a:ln>
            <a:effectLst/>
          </p:spPr>
          <p:txBody>
            <a:bodyPr/>
            <a:p>
              <a:endParaRPr altLang="en-US" lang="zh-CN"/>
            </a:p>
          </p:txBody>
        </p:sp>
        <p:sp>
          <p:nvSpPr>
            <p:cNvPr id="1049520" name="Text Box 27"/>
            <p:cNvSpPr txBox="1">
              <a:spLocks noChangeArrowheads="1"/>
            </p:cNvSpPr>
            <p:nvPr/>
          </p:nvSpPr>
          <p:spPr bwMode="auto">
            <a:xfrm rot="21169770">
              <a:off x="2101" y="2290"/>
              <a:ext cx="699" cy="291"/>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zh-CN" b="1" dirty="0" kumimoji="0" lang="en-US" smtClean="0">
                  <a:latin typeface="Arial" panose="020B0604020202020204" pitchFamily="34" charset="0"/>
                </a:rPr>
                <a:t>ACK 1</a:t>
              </a:r>
              <a:endParaRPr altLang="zh-CN" b="1" dirty="0" kumimoji="0" lang="en-US">
                <a:latin typeface="Arial" panose="020B0604020202020204" pitchFamily="34" charset="0"/>
              </a:endParaRPr>
            </a:p>
          </p:txBody>
        </p:sp>
      </p:grpSp>
      <p:grpSp>
        <p:nvGrpSpPr>
          <p:cNvPr id="379" name="Group 28"/>
          <p:cNvGrpSpPr/>
          <p:nvPr/>
        </p:nvGrpSpPr>
        <p:grpSpPr bwMode="auto">
          <a:xfrm>
            <a:off x="4024809" y="5131844"/>
            <a:ext cx="1868488" cy="525463"/>
            <a:chOff x="2012" y="2285"/>
            <a:chExt cx="1177" cy="331"/>
          </a:xfrm>
        </p:grpSpPr>
        <p:sp>
          <p:nvSpPr>
            <p:cNvPr id="1049521" name="Line 29"/>
            <p:cNvSpPr>
              <a:spLocks noChangeShapeType="1"/>
            </p:cNvSpPr>
            <p:nvPr/>
          </p:nvSpPr>
          <p:spPr bwMode="auto">
            <a:xfrm flipH="1">
              <a:off x="2012" y="2415"/>
              <a:ext cx="1177" cy="201"/>
            </a:xfrm>
            <a:prstGeom prst="line"/>
            <a:noFill/>
            <a:ln w="38100">
              <a:solidFill>
                <a:schemeClr val="tx1"/>
              </a:solidFill>
              <a:round/>
              <a:tailEnd type="triangle" w="med" len="med"/>
            </a:ln>
            <a:effectLst/>
          </p:spPr>
          <p:txBody>
            <a:bodyPr/>
            <a:p>
              <a:endParaRPr altLang="en-US" lang="zh-CN"/>
            </a:p>
          </p:txBody>
        </p:sp>
        <p:sp>
          <p:nvSpPr>
            <p:cNvPr id="1049522" name="Text Box 30"/>
            <p:cNvSpPr txBox="1">
              <a:spLocks noChangeArrowheads="1"/>
            </p:cNvSpPr>
            <p:nvPr/>
          </p:nvSpPr>
          <p:spPr bwMode="auto">
            <a:xfrm rot="21169770">
              <a:off x="2109" y="2285"/>
              <a:ext cx="699" cy="291"/>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zh-CN" b="1" dirty="0" kumimoji="0" lang="en-US" smtClean="0">
                  <a:latin typeface="Arial" panose="020B0604020202020204" pitchFamily="34" charset="0"/>
                </a:rPr>
                <a:t>ACK 2</a:t>
              </a:r>
              <a:endParaRPr altLang="zh-CN" b="1" dirty="0" kumimoji="0" lang="en-US">
                <a:latin typeface="Arial" panose="020B0604020202020204" pitchFamily="34" charset="0"/>
              </a:endParaRPr>
            </a:p>
          </p:txBody>
        </p:sp>
      </p:grpSp>
      <p:grpSp>
        <p:nvGrpSpPr>
          <p:cNvPr id="380" name="Group 33"/>
          <p:cNvGrpSpPr/>
          <p:nvPr/>
        </p:nvGrpSpPr>
        <p:grpSpPr bwMode="auto">
          <a:xfrm>
            <a:off x="1208584" y="3147468"/>
            <a:ext cx="2682875" cy="830263"/>
            <a:chOff x="230" y="1632"/>
            <a:chExt cx="1690" cy="523"/>
          </a:xfrm>
        </p:grpSpPr>
        <p:sp>
          <p:nvSpPr>
            <p:cNvPr id="1049523" name="Text Box 31"/>
            <p:cNvSpPr txBox="1">
              <a:spLocks noChangeArrowheads="1"/>
            </p:cNvSpPr>
            <p:nvPr/>
          </p:nvSpPr>
          <p:spPr bwMode="auto">
            <a:xfrm>
              <a:off x="230" y="1632"/>
              <a:ext cx="1162" cy="523"/>
            </a:xfrm>
            <a:prstGeom prst="rect"/>
            <a:noFill/>
            <a:ln>
              <a:noFill/>
            </a:ln>
            <a:effectLst/>
          </p:spPr>
          <p:txBody>
            <a:bodyPr>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pPr eaLnBrk="1" hangingPunct="1"/>
              <a:r>
                <a:rPr altLang="en-US" b="1" dirty="0" lang="zh-CN">
                  <a:solidFill>
                    <a:srgbClr val="FF0000"/>
                  </a:solidFill>
                  <a:latin typeface="+mn-lt"/>
                  <a:ea typeface="黑体" panose="02010609060101010101" pitchFamily="2" charset="-122"/>
                </a:rPr>
                <a:t>停止发送，</a:t>
              </a:r>
              <a:r>
                <a:rPr altLang="en-US" b="1" dirty="0" lang="zh-CN" smtClean="0">
                  <a:solidFill>
                    <a:srgbClr val="FF0000"/>
                  </a:solidFill>
                  <a:latin typeface="+mn-lt"/>
                  <a:ea typeface="黑体" panose="02010609060101010101" pitchFamily="2" charset="-122"/>
                </a:rPr>
                <a:t>等待 </a:t>
              </a:r>
              <a:r>
                <a:rPr altLang="zh-CN" b="1" dirty="0" lang="en-US" smtClean="0">
                  <a:solidFill>
                    <a:srgbClr val="FF0000"/>
                  </a:solidFill>
                  <a:latin typeface="+mn-lt"/>
                  <a:ea typeface="黑体" panose="02010609060101010101" pitchFamily="2" charset="-122"/>
                </a:rPr>
                <a:t>ACK</a:t>
              </a:r>
              <a:endParaRPr altLang="zh-CN" b="1" dirty="0" lang="en-US">
                <a:solidFill>
                  <a:srgbClr val="FF0000"/>
                </a:solidFill>
                <a:latin typeface="+mn-lt"/>
                <a:ea typeface="黑体" panose="02010609060101010101" pitchFamily="2" charset="-122"/>
              </a:endParaRPr>
            </a:p>
          </p:txBody>
        </p:sp>
        <p:sp>
          <p:nvSpPr>
            <p:cNvPr id="1049524" name="Line 32"/>
            <p:cNvSpPr>
              <a:spLocks noChangeShapeType="1"/>
            </p:cNvSpPr>
            <p:nvPr/>
          </p:nvSpPr>
          <p:spPr bwMode="auto">
            <a:xfrm>
              <a:off x="1296" y="1920"/>
              <a:ext cx="624" cy="0"/>
            </a:xfrm>
            <a:prstGeom prst="line"/>
            <a:noFill/>
            <a:ln w="28575">
              <a:solidFill>
                <a:srgbClr val="FF0000"/>
              </a:solidFill>
              <a:miter lim="800000"/>
              <a:tailEnd type="triangle" w="med" len="med"/>
            </a:ln>
            <a:effectLst/>
          </p:spPr>
          <p:txBody>
            <a:bodyPr wrap="none"/>
            <a:p>
              <a:endParaRPr altLang="en-US" b="1" lang="zh-CN">
                <a:latin typeface="+mn-lt"/>
                <a:ea typeface="黑体" panose="02010609060101010101" pitchFamily="2" charset="-122"/>
              </a:endParaRPr>
            </a:p>
          </p:txBody>
        </p:sp>
      </p:grpSp>
      <p:grpSp>
        <p:nvGrpSpPr>
          <p:cNvPr id="381" name="Group 37"/>
          <p:cNvGrpSpPr/>
          <p:nvPr/>
        </p:nvGrpSpPr>
        <p:grpSpPr bwMode="auto">
          <a:xfrm>
            <a:off x="1208584" y="3909468"/>
            <a:ext cx="2682875" cy="830263"/>
            <a:chOff x="230" y="2160"/>
            <a:chExt cx="1690" cy="523"/>
          </a:xfrm>
        </p:grpSpPr>
        <p:sp>
          <p:nvSpPr>
            <p:cNvPr id="1049525" name="Text Box 35"/>
            <p:cNvSpPr txBox="1">
              <a:spLocks noChangeArrowheads="1"/>
            </p:cNvSpPr>
            <p:nvPr/>
          </p:nvSpPr>
          <p:spPr bwMode="auto">
            <a:xfrm>
              <a:off x="230" y="2160"/>
              <a:ext cx="1114" cy="523"/>
            </a:xfrm>
            <a:prstGeom prst="rect"/>
            <a:noFill/>
            <a:ln>
              <a:noFill/>
            </a:ln>
            <a:effectLst/>
          </p:spPr>
          <p:txBody>
            <a:bodyPr>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pPr eaLnBrk="1" hangingPunct="1"/>
              <a:r>
                <a:rPr altLang="en-US" b="1" dirty="0" lang="zh-CN" smtClean="0">
                  <a:solidFill>
                    <a:srgbClr val="0000CC"/>
                  </a:solidFill>
                  <a:latin typeface="+mn-lt"/>
                  <a:ea typeface="黑体" panose="02010609060101010101" pitchFamily="2" charset="-122"/>
                </a:rPr>
                <a:t>收到 </a:t>
              </a:r>
              <a:r>
                <a:rPr altLang="zh-CN" b="1" dirty="0" lang="en-US" smtClean="0">
                  <a:solidFill>
                    <a:srgbClr val="0000CC"/>
                  </a:solidFill>
                  <a:latin typeface="+mn-lt"/>
                  <a:ea typeface="黑体" panose="02010609060101010101" pitchFamily="2" charset="-122"/>
                </a:rPr>
                <a:t>ACK</a:t>
              </a:r>
              <a:r>
                <a:rPr altLang="en-US" b="1" dirty="0" lang="zh-CN">
                  <a:solidFill>
                    <a:srgbClr val="0000CC"/>
                  </a:solidFill>
                  <a:latin typeface="+mn-lt"/>
                  <a:ea typeface="黑体" panose="02010609060101010101" pitchFamily="2" charset="-122"/>
                </a:rPr>
                <a:t>，继续发送</a:t>
              </a:r>
              <a:endParaRPr altLang="en-US" b="1" dirty="0" lang="zh-CN">
                <a:solidFill>
                  <a:srgbClr val="0000CC"/>
                </a:solidFill>
                <a:latin typeface="+mn-lt"/>
                <a:ea typeface="黑体" panose="02010609060101010101" pitchFamily="2" charset="-122"/>
              </a:endParaRPr>
            </a:p>
          </p:txBody>
        </p:sp>
        <p:sp>
          <p:nvSpPr>
            <p:cNvPr id="1049526" name="Line 36"/>
            <p:cNvSpPr>
              <a:spLocks noChangeShapeType="1"/>
            </p:cNvSpPr>
            <p:nvPr/>
          </p:nvSpPr>
          <p:spPr bwMode="auto">
            <a:xfrm>
              <a:off x="1296" y="2448"/>
              <a:ext cx="624" cy="0"/>
            </a:xfrm>
            <a:prstGeom prst="line"/>
            <a:noFill/>
            <a:ln w="28575">
              <a:solidFill>
                <a:srgbClr val="0000CC"/>
              </a:solidFill>
              <a:miter lim="800000"/>
              <a:tailEnd type="triangle" w="med" len="med"/>
            </a:ln>
            <a:effectLst/>
          </p:spPr>
          <p:txBody>
            <a:bodyPr wrap="none"/>
            <a:p>
              <a:endParaRPr altLang="en-US" b="1" lang="zh-CN">
                <a:latin typeface="+mn-lt"/>
                <a:ea typeface="黑体" panose="02010609060101010101" pitchFamily="2" charset="-122"/>
              </a:endParaRPr>
            </a:p>
          </p:txBody>
        </p:sp>
      </p:grpSp>
      <p:sp>
        <p:nvSpPr>
          <p:cNvPr id="1049527" name="TextBox 8"/>
          <p:cNvSpPr txBox="1"/>
          <p:nvPr/>
        </p:nvSpPr>
        <p:spPr>
          <a:xfrm>
            <a:off x="5961112" y="3707740"/>
            <a:ext cx="1316386" cy="461665"/>
          </a:xfrm>
          <a:prstGeom prst="rect"/>
          <a:noFill/>
        </p:spPr>
        <p:txBody>
          <a:bodyPr rtlCol="0" wrap="none">
            <a:spAutoFit/>
          </a:bodyPr>
          <a:p>
            <a:r>
              <a:rPr altLang="en-US" b="1" dirty="0" sz="2400" lang="zh-CN" smtClean="0">
                <a:solidFill>
                  <a:srgbClr val="0000FF"/>
                </a:solidFill>
                <a:latin typeface="+mn-lt"/>
                <a:ea typeface="黑体" panose="02010609060101010101" pitchFamily="2" charset="-122"/>
              </a:rPr>
              <a:t>确认 </a:t>
            </a:r>
            <a:r>
              <a:rPr altLang="zh-CN" b="1" dirty="0" sz="2400" lang="en-US" smtClean="0">
                <a:solidFill>
                  <a:srgbClr val="0000FF"/>
                </a:solidFill>
                <a:latin typeface="+mn-lt"/>
                <a:ea typeface="黑体" panose="02010609060101010101" pitchFamily="2" charset="-122"/>
              </a:rPr>
              <a:t>M1</a:t>
            </a:r>
            <a:endParaRPr altLang="en-US" b="1" dirty="0" sz="2400" lang="zh-CN">
              <a:solidFill>
                <a:srgbClr val="0000FF"/>
              </a:solidFill>
              <a:latin typeface="+mn-lt"/>
              <a:ea typeface="黑体" panose="02010609060101010101" pitchFamily="2" charset="-122"/>
            </a:endParaRPr>
          </a:p>
        </p:txBody>
      </p:sp>
      <p:sp>
        <p:nvSpPr>
          <p:cNvPr id="1049528" name="TextBox 36"/>
          <p:cNvSpPr txBox="1"/>
          <p:nvPr/>
        </p:nvSpPr>
        <p:spPr>
          <a:xfrm>
            <a:off x="5961112" y="5036099"/>
            <a:ext cx="1316386" cy="461665"/>
          </a:xfrm>
          <a:prstGeom prst="rect"/>
          <a:noFill/>
        </p:spPr>
        <p:txBody>
          <a:bodyPr rtlCol="0" wrap="none">
            <a:spAutoFit/>
          </a:bodyPr>
          <a:p>
            <a:r>
              <a:rPr altLang="en-US" b="1" dirty="0" sz="2400" lang="zh-CN" smtClean="0">
                <a:solidFill>
                  <a:srgbClr val="0000FF"/>
                </a:solidFill>
                <a:latin typeface="+mn-lt"/>
                <a:ea typeface="黑体" panose="02010609060101010101" pitchFamily="2" charset="-122"/>
              </a:rPr>
              <a:t>确认 </a:t>
            </a:r>
            <a:r>
              <a:rPr altLang="zh-CN" b="1" dirty="0" sz="2400" lang="en-US" smtClean="0">
                <a:solidFill>
                  <a:srgbClr val="0000FF"/>
                </a:solidFill>
                <a:latin typeface="+mn-lt"/>
                <a:ea typeface="黑体" panose="02010609060101010101" pitchFamily="2" charset="-122"/>
              </a:rPr>
              <a:t>M2</a:t>
            </a:r>
            <a:endParaRPr altLang="en-US" b="1" dirty="0" sz="2400" lang="zh-CN">
              <a:solidFill>
                <a:srgbClr val="0000FF"/>
              </a:solidFill>
              <a:latin typeface="+mn-lt"/>
              <a:ea typeface="黑体" panose="02010609060101010101" pitchFamily="2" charset="-122"/>
            </a:endParaRPr>
          </a:p>
        </p:txBody>
      </p:sp>
      <p:grpSp>
        <p:nvGrpSpPr>
          <p:cNvPr id="382" name="组合 9"/>
          <p:cNvGrpSpPr/>
          <p:nvPr/>
        </p:nvGrpSpPr>
        <p:grpSpPr>
          <a:xfrm>
            <a:off x="3714343" y="2912516"/>
            <a:ext cx="2533449" cy="3549095"/>
            <a:chOff x="3714343" y="2912516"/>
            <a:chExt cx="2533449" cy="3549095"/>
          </a:xfrm>
        </p:grpSpPr>
        <p:sp>
          <p:nvSpPr>
            <p:cNvPr id="1049529" name="Line 4"/>
            <p:cNvSpPr>
              <a:spLocks noChangeShapeType="1"/>
            </p:cNvSpPr>
            <p:nvPr/>
          </p:nvSpPr>
          <p:spPr bwMode="auto">
            <a:xfrm>
              <a:off x="4031159" y="2912516"/>
              <a:ext cx="0" cy="3179763"/>
            </a:xfrm>
            <a:prstGeom prst="line"/>
            <a:noFill/>
            <a:ln w="38100">
              <a:solidFill>
                <a:schemeClr val="tx1"/>
              </a:solidFill>
              <a:round/>
              <a:headEnd type="none" w="med" len="med"/>
              <a:tailEnd type="triangle" w="med" len="med"/>
            </a:ln>
            <a:effectLst/>
          </p:spPr>
          <p:txBody>
            <a:bodyPr anchor="ctr" wrap="none"/>
            <a:p>
              <a:endParaRPr altLang="en-US" lang="zh-CN"/>
            </a:p>
          </p:txBody>
        </p:sp>
        <p:sp>
          <p:nvSpPr>
            <p:cNvPr id="1049530" name="Line 5"/>
            <p:cNvSpPr>
              <a:spLocks noChangeShapeType="1"/>
            </p:cNvSpPr>
            <p:nvPr/>
          </p:nvSpPr>
          <p:spPr bwMode="auto">
            <a:xfrm>
              <a:off x="5909172" y="2912516"/>
              <a:ext cx="0" cy="3160713"/>
            </a:xfrm>
            <a:prstGeom prst="line"/>
            <a:noFill/>
            <a:ln w="38100">
              <a:solidFill>
                <a:schemeClr val="tx1"/>
              </a:solidFill>
              <a:round/>
              <a:headEnd type="none" w="med" len="med"/>
              <a:tailEnd type="triangle" w="med" len="med"/>
            </a:ln>
            <a:effectLst/>
          </p:spPr>
          <p:txBody>
            <a:bodyPr anchor="ctr" wrap="none"/>
            <a:p>
              <a:endParaRPr altLang="en-US" lang="zh-CN"/>
            </a:p>
          </p:txBody>
        </p:sp>
        <p:sp>
          <p:nvSpPr>
            <p:cNvPr id="1049531" name="TextBox 2"/>
            <p:cNvSpPr txBox="1"/>
            <p:nvPr/>
          </p:nvSpPr>
          <p:spPr>
            <a:xfrm>
              <a:off x="5601461" y="6092279"/>
              <a:ext cx="646331" cy="369332"/>
            </a:xfrm>
            <a:prstGeom prst="rect"/>
            <a:noFill/>
          </p:spPr>
          <p:txBody>
            <a:bodyPr rtlCol="0" wrap="none">
              <a:spAutoFit/>
            </a:bodyPr>
            <a:p>
              <a:r>
                <a:rPr altLang="en-US" b="1" dirty="0" lang="zh-CN" smtClean="0">
                  <a:latin typeface="+mn-lt"/>
                  <a:ea typeface="黑体" panose="02010609060101010101" pitchFamily="2" charset="-122"/>
                </a:rPr>
                <a:t>时间</a:t>
              </a:r>
              <a:endParaRPr altLang="en-US" b="1" dirty="0" lang="zh-CN">
                <a:latin typeface="+mn-lt"/>
                <a:ea typeface="黑体" panose="02010609060101010101" pitchFamily="2" charset="-122"/>
              </a:endParaRPr>
            </a:p>
          </p:txBody>
        </p:sp>
        <p:sp>
          <p:nvSpPr>
            <p:cNvPr id="1049532" name="TextBox 37"/>
            <p:cNvSpPr txBox="1"/>
            <p:nvPr/>
          </p:nvSpPr>
          <p:spPr>
            <a:xfrm>
              <a:off x="3714343" y="6092279"/>
              <a:ext cx="646331" cy="369332"/>
            </a:xfrm>
            <a:prstGeom prst="rect"/>
            <a:noFill/>
          </p:spPr>
          <p:txBody>
            <a:bodyPr rtlCol="0" wrap="none">
              <a:spAutoFit/>
            </a:bodyPr>
            <a:p>
              <a:r>
                <a:rPr altLang="en-US" b="1" dirty="0" lang="zh-CN" smtClean="0">
                  <a:latin typeface="+mn-lt"/>
                  <a:ea typeface="黑体" panose="02010609060101010101" pitchFamily="2" charset="-122"/>
                </a:rPr>
                <a:t>时间</a:t>
              </a:r>
              <a:endParaRPr altLang="en-US" b="1" dirty="0" lang="zh-CN">
                <a:latin typeface="+mn-lt"/>
                <a:ea typeface="黑体" panose="02010609060101010101" pitchFamily="2" charset="-122"/>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376"/>
                                        </p:tgtEl>
                                        <p:attrNameLst>
                                          <p:attrName>style.visibility</p:attrName>
                                        </p:attrNameLst>
                                      </p:cBhvr>
                                      <p:to>
                                        <p:strVal val="visible"/>
                                      </p:to>
                                    </p:set>
                                    <p:animEffect transition="in" filter="wipe(left)">
                                      <p:cBhvr>
                                        <p:cTn dur="500" id="7"/>
                                        <p:tgtEl>
                                          <p:spTgt spid="376"/>
                                        </p:tgtEl>
                                      </p:cBhvr>
                                    </p:animEffect>
                                  </p:childTnLst>
                                </p:cTn>
                              </p:par>
                            </p:childTnLst>
                          </p:cTn>
                        </p:par>
                        <p:par>
                          <p:cTn fill="hold" id="8">
                            <p:stCondLst>
                              <p:cond delay="500"/>
                            </p:stCondLst>
                            <p:childTnLst>
                              <p:par>
                                <p:cTn fill="hold" id="9" nodeType="afterEffect" presetClass="entr" presetID="1" presetSubtype="0">
                                  <p:stCondLst>
                                    <p:cond delay="0"/>
                                  </p:stCondLst>
                                  <p:childTnLst>
                                    <p:set>
                                      <p:cBhvr>
                                        <p:cTn dur="1" fill="hold" id="10">
                                          <p:stCondLst>
                                            <p:cond delay="0"/>
                                          </p:stCondLst>
                                        </p:cTn>
                                        <p:tgtEl>
                                          <p:spTgt spid="380"/>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9527"/>
                                        </p:tgtEl>
                                        <p:attrNameLst>
                                          <p:attrName>style.visibility</p:attrName>
                                        </p:attrNameLst>
                                      </p:cBhvr>
                                      <p:to>
                                        <p:strVal val="visible"/>
                                      </p:to>
                                    </p:set>
                                  </p:childTnLst>
                                </p:cTn>
                              </p:par>
                            </p:childTnLst>
                          </p:cTn>
                        </p:par>
                        <p:par>
                          <p:cTn fill="hold" id="15">
                            <p:stCondLst>
                              <p:cond delay="0"/>
                            </p:stCondLst>
                            <p:childTnLst>
                              <p:par>
                                <p:cTn fill="hold" grpId="1" id="16" nodeType="afterEffect" presetClass="emph" presetID="35" presetSubtype="0" repeatCount="4000">
                                  <p:stCondLst>
                                    <p:cond delay="0"/>
                                  </p:stCondLst>
                                  <p:childTnLst>
                                    <p:anim calcmode="discrete" valueType="str">
                                      <p:cBhvr>
                                        <p:cTn dur="1000" fill="hold" id="17"/>
                                        <p:tgtEl>
                                          <p:spTgt spid="1049527"/>
                                        </p:tgtEl>
                                        <p:attrNameLst>
                                          <p:attrName>style.visibility</p:attrName>
                                        </p:attrNameLst>
                                      </p:cBhvr>
                                      <p:tavLst>
                                        <p:tav tm="0">
                                          <p:val>
                                            <p:strVal val="hidden"/>
                                          </p:val>
                                        </p:tav>
                                        <p:tav tm="50000">
                                          <p:val>
                                            <p:strVal val="visible"/>
                                          </p:val>
                                        </p:tav>
                                      </p:tavLst>
                                    </p:anim>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2">
                                  <p:stCondLst>
                                    <p:cond delay="0"/>
                                  </p:stCondLst>
                                  <p:childTnLst>
                                    <p:set>
                                      <p:cBhvr>
                                        <p:cTn dur="1" fill="hold" id="21">
                                          <p:stCondLst>
                                            <p:cond delay="0"/>
                                          </p:stCondLst>
                                        </p:cTn>
                                        <p:tgtEl>
                                          <p:spTgt spid="378"/>
                                        </p:tgtEl>
                                        <p:attrNameLst>
                                          <p:attrName>style.visibility</p:attrName>
                                        </p:attrNameLst>
                                      </p:cBhvr>
                                      <p:to>
                                        <p:strVal val="visible"/>
                                      </p:to>
                                    </p:set>
                                    <p:animEffect transition="in" filter="wipe(right)">
                                      <p:cBhvr>
                                        <p:cTn dur="500" id="22"/>
                                        <p:tgtEl>
                                          <p:spTgt spid="378"/>
                                        </p:tgtEl>
                                      </p:cBhvr>
                                    </p:animEffect>
                                  </p:childTnLst>
                                </p:cTn>
                              </p:par>
                            </p:childTnLst>
                          </p:cTn>
                        </p:par>
                        <p:par>
                          <p:cTn fill="hold" id="23">
                            <p:stCondLst>
                              <p:cond delay="500"/>
                            </p:stCondLst>
                            <p:childTnLst>
                              <p:par>
                                <p:cTn fill="hold" id="24" nodeType="afterEffect" presetClass="entr" presetID="1" presetSubtype="0">
                                  <p:stCondLst>
                                    <p:cond delay="0"/>
                                  </p:stCondLst>
                                  <p:childTnLst>
                                    <p:set>
                                      <p:cBhvr>
                                        <p:cTn dur="1" fill="hold" id="25">
                                          <p:stCondLst>
                                            <p:cond delay="0"/>
                                          </p:stCondLst>
                                        </p:cTn>
                                        <p:tgtEl>
                                          <p:spTgt spid="381"/>
                                        </p:tgtEl>
                                        <p:attrNameLst>
                                          <p:attrName>style.visibility</p:attrName>
                                        </p:attrNameLst>
                                      </p:cBhvr>
                                      <p:to>
                                        <p:strVal val="visible"/>
                                      </p:to>
                                    </p:se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22" presetSubtype="8">
                                  <p:stCondLst>
                                    <p:cond delay="0"/>
                                  </p:stCondLst>
                                  <p:childTnLst>
                                    <p:set>
                                      <p:cBhvr>
                                        <p:cTn dur="1" fill="hold" id="29">
                                          <p:stCondLst>
                                            <p:cond delay="0"/>
                                          </p:stCondLst>
                                        </p:cTn>
                                        <p:tgtEl>
                                          <p:spTgt spid="377"/>
                                        </p:tgtEl>
                                        <p:attrNameLst>
                                          <p:attrName>style.visibility</p:attrName>
                                        </p:attrNameLst>
                                      </p:cBhvr>
                                      <p:to>
                                        <p:strVal val="visible"/>
                                      </p:to>
                                    </p:set>
                                    <p:animEffect transition="in" filter="wipe(left)">
                                      <p:cBhvr>
                                        <p:cTn dur="500" id="30"/>
                                        <p:tgtEl>
                                          <p:spTgt spid="377"/>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1" presetSubtype="0">
                                  <p:stCondLst>
                                    <p:cond delay="0"/>
                                  </p:stCondLst>
                                  <p:childTnLst>
                                    <p:set>
                                      <p:cBhvr>
                                        <p:cTn dur="1" fill="hold" id="34">
                                          <p:stCondLst>
                                            <p:cond delay="0"/>
                                          </p:stCondLst>
                                        </p:cTn>
                                        <p:tgtEl>
                                          <p:spTgt spid="1049528"/>
                                        </p:tgtEl>
                                        <p:attrNameLst>
                                          <p:attrName>style.visibility</p:attrName>
                                        </p:attrNameLst>
                                      </p:cBhvr>
                                      <p:to>
                                        <p:strVal val="visible"/>
                                      </p:to>
                                    </p:set>
                                  </p:childTnLst>
                                </p:cTn>
                              </p:par>
                            </p:childTnLst>
                          </p:cTn>
                        </p:par>
                        <p:par>
                          <p:cTn fill="hold" id="35">
                            <p:stCondLst>
                              <p:cond delay="0"/>
                            </p:stCondLst>
                            <p:childTnLst>
                              <p:par>
                                <p:cTn fill="hold" grpId="1" id="36" nodeType="afterEffect" presetClass="emph" presetID="35" presetSubtype="0" repeatCount="4000">
                                  <p:stCondLst>
                                    <p:cond delay="0"/>
                                  </p:stCondLst>
                                  <p:childTnLst>
                                    <p:anim calcmode="discrete" valueType="str">
                                      <p:cBhvr>
                                        <p:cTn dur="1000" fill="hold" id="37"/>
                                        <p:tgtEl>
                                          <p:spTgt spid="1049528"/>
                                        </p:tgtEl>
                                        <p:attrNameLst>
                                          <p:attrName>style.visibility</p:attrName>
                                        </p:attrNameLst>
                                      </p:cBhvr>
                                      <p:tavLst>
                                        <p:tav tm="0">
                                          <p:val>
                                            <p:strVal val="hidden"/>
                                          </p:val>
                                        </p:tav>
                                        <p:tav tm="50000">
                                          <p:val>
                                            <p:strVal val="visible"/>
                                          </p:val>
                                        </p:tav>
                                      </p:tavLst>
                                    </p:anim>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2">
                                  <p:stCondLst>
                                    <p:cond delay="0"/>
                                  </p:stCondLst>
                                  <p:childTnLst>
                                    <p:set>
                                      <p:cBhvr>
                                        <p:cTn dur="1" fill="hold" id="41">
                                          <p:stCondLst>
                                            <p:cond delay="0"/>
                                          </p:stCondLst>
                                        </p:cTn>
                                        <p:tgtEl>
                                          <p:spTgt spid="379"/>
                                        </p:tgtEl>
                                        <p:attrNameLst>
                                          <p:attrName>style.visibility</p:attrName>
                                        </p:attrNameLst>
                                      </p:cBhvr>
                                      <p:to>
                                        <p:strVal val="visible"/>
                                      </p:to>
                                    </p:set>
                                    <p:animEffect transition="in" filter="wipe(right)">
                                      <p:cBhvr>
                                        <p:cTn dur="500" id="42"/>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27" grpId="0"/>
      <p:bldP spid="1049527" grpId="1"/>
      <p:bldP spid="1049528" grpId="0"/>
      <p:bldP spid="1049528"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9533" name="标题 1"/>
          <p:cNvSpPr>
            <a:spLocks noGrp="1"/>
          </p:cNvSpPr>
          <p:nvPr>
            <p:ph type="title"/>
          </p:nvPr>
        </p:nvSpPr>
        <p:spPr/>
        <p:txBody>
          <a:bodyPr/>
          <a:p>
            <a:r>
              <a:rPr altLang="zh-CN" dirty="0" lang="en-US"/>
              <a:t>2</a:t>
            </a:r>
            <a:r>
              <a:rPr altLang="zh-CN" dirty="0" lang="en-US" smtClean="0"/>
              <a:t>. </a:t>
            </a:r>
            <a:r>
              <a:rPr altLang="en-US" dirty="0" lang="zh-CN" smtClean="0"/>
              <a:t>出现</a:t>
            </a:r>
            <a:r>
              <a:rPr altLang="zh-CN" dirty="0" lang="zh-CN" smtClean="0"/>
              <a:t>差错</a:t>
            </a:r>
            <a:endParaRPr altLang="en-US" dirty="0" lang="zh-CN"/>
          </a:p>
        </p:txBody>
      </p:sp>
      <p:sp>
        <p:nvSpPr>
          <p:cNvPr id="1049534" name="内容占位符 2"/>
          <p:cNvSpPr>
            <a:spLocks noGrp="1"/>
          </p:cNvSpPr>
          <p:nvPr>
            <p:ph idx="1"/>
          </p:nvPr>
        </p:nvSpPr>
        <p:spPr/>
        <p:txBody>
          <a:bodyPr/>
          <a:p>
            <a:pPr>
              <a:lnSpc>
                <a:spcPct val="100000"/>
              </a:lnSpc>
            </a:pPr>
            <a:r>
              <a:rPr altLang="en-US" dirty="0" sz="2800" lang="zh-CN" smtClean="0"/>
              <a:t>在接收方 </a:t>
            </a:r>
            <a:r>
              <a:rPr altLang="zh-CN" dirty="0" sz="2800" lang="en-US" smtClean="0"/>
              <a:t>B </a:t>
            </a:r>
            <a:r>
              <a:rPr altLang="en-US" dirty="0" sz="2800" lang="zh-CN" smtClean="0"/>
              <a:t>会出现两种情况：</a:t>
            </a:r>
            <a:endParaRPr altLang="zh-CN" dirty="0" sz="2800" lang="en-US" smtClean="0"/>
          </a:p>
          <a:p>
            <a:pPr lvl="1">
              <a:lnSpc>
                <a:spcPct val="100000"/>
              </a:lnSpc>
            </a:pPr>
            <a:r>
              <a:rPr altLang="zh-CN" dirty="0" sz="2400" lang="en-US" smtClean="0">
                <a:solidFill>
                  <a:srgbClr val="0000FF"/>
                </a:solidFill>
              </a:rPr>
              <a:t>B </a:t>
            </a:r>
            <a:r>
              <a:rPr altLang="zh-CN" dirty="0" sz="2400" lang="zh-CN" smtClean="0">
                <a:solidFill>
                  <a:srgbClr val="0000FF"/>
                </a:solidFill>
              </a:rPr>
              <a:t>接收</a:t>
            </a:r>
            <a:r>
              <a:rPr altLang="zh-CN" dirty="0" sz="2400" lang="en-US" smtClean="0">
                <a:solidFill>
                  <a:srgbClr val="0000FF"/>
                </a:solidFill>
              </a:rPr>
              <a:t> M1 </a:t>
            </a:r>
            <a:r>
              <a:rPr altLang="zh-CN" dirty="0" sz="2400" lang="zh-CN" smtClean="0">
                <a:solidFill>
                  <a:srgbClr val="0000FF"/>
                </a:solidFill>
              </a:rPr>
              <a:t>时</a:t>
            </a:r>
            <a:r>
              <a:rPr altLang="zh-CN" dirty="0" sz="2400" lang="zh-CN">
                <a:solidFill>
                  <a:srgbClr val="0000FF"/>
                </a:solidFill>
              </a:rPr>
              <a:t>检测出了差错，</a:t>
            </a:r>
            <a:r>
              <a:rPr altLang="zh-CN" dirty="0" sz="2400" lang="zh-CN"/>
              <a:t>就</a:t>
            </a:r>
            <a:r>
              <a:rPr altLang="zh-CN" dirty="0" sz="2400" lang="zh-CN" smtClean="0">
                <a:solidFill>
                  <a:srgbClr val="FF0000"/>
                </a:solidFill>
              </a:rPr>
              <a:t>丢弃</a:t>
            </a:r>
            <a:r>
              <a:rPr altLang="zh-CN" dirty="0" sz="2400" lang="en-US" smtClean="0">
                <a:solidFill>
                  <a:srgbClr val="FF0000"/>
                </a:solidFill>
              </a:rPr>
              <a:t> </a:t>
            </a:r>
            <a:r>
              <a:rPr altLang="zh-CN" dirty="0" sz="2400" lang="en-US" smtClean="0"/>
              <a:t>M1</a:t>
            </a:r>
            <a:r>
              <a:rPr altLang="zh-CN" dirty="0" sz="2400" lang="zh-CN" smtClean="0"/>
              <a:t>，</a:t>
            </a:r>
            <a:r>
              <a:rPr altLang="zh-CN" dirty="0" sz="2400" lang="zh-CN"/>
              <a:t>其他什么也不做（不</a:t>
            </a:r>
            <a:r>
              <a:rPr altLang="zh-CN" dirty="0" sz="2400" lang="zh-CN" smtClean="0"/>
              <a:t>通知</a:t>
            </a:r>
            <a:r>
              <a:rPr altLang="zh-CN" dirty="0" sz="2400" lang="en-US" smtClean="0"/>
              <a:t> A </a:t>
            </a:r>
            <a:r>
              <a:rPr altLang="zh-CN" dirty="0" sz="2400" lang="zh-CN" smtClean="0"/>
              <a:t>收到</a:t>
            </a:r>
            <a:r>
              <a:rPr altLang="zh-CN" dirty="0" sz="2400" lang="zh-CN"/>
              <a:t>有差错的分组</a:t>
            </a:r>
            <a:r>
              <a:rPr altLang="zh-CN" dirty="0" sz="2400" lang="zh-CN" smtClean="0"/>
              <a:t>）</a:t>
            </a:r>
            <a:r>
              <a:rPr altLang="en-US" dirty="0" sz="2400" lang="zh-CN" smtClean="0"/>
              <a:t>。</a:t>
            </a:r>
            <a:endParaRPr altLang="zh-CN" dirty="0" sz="2400" lang="en-US" smtClean="0"/>
          </a:p>
          <a:p>
            <a:pPr lvl="1">
              <a:lnSpc>
                <a:spcPct val="100000"/>
              </a:lnSpc>
            </a:pPr>
            <a:r>
              <a:rPr altLang="zh-CN" dirty="0" sz="2400" lang="en-US" smtClean="0">
                <a:solidFill>
                  <a:srgbClr val="0000FF"/>
                </a:solidFill>
              </a:rPr>
              <a:t>M1 </a:t>
            </a:r>
            <a:r>
              <a:rPr altLang="zh-CN" dirty="0" sz="2400" lang="zh-CN" smtClean="0">
                <a:solidFill>
                  <a:srgbClr val="0000FF"/>
                </a:solidFill>
              </a:rPr>
              <a:t>在</a:t>
            </a:r>
            <a:r>
              <a:rPr altLang="zh-CN" dirty="0" sz="2400" lang="zh-CN">
                <a:solidFill>
                  <a:srgbClr val="0000FF"/>
                </a:solidFill>
              </a:rPr>
              <a:t>传输过程中丢失了，</a:t>
            </a:r>
            <a:r>
              <a:rPr altLang="zh-CN" dirty="0" sz="2400" lang="zh-CN" smtClean="0"/>
              <a:t>这时</a:t>
            </a:r>
            <a:r>
              <a:rPr altLang="zh-CN" dirty="0" sz="2400" lang="en-US" smtClean="0"/>
              <a:t> B </a:t>
            </a:r>
            <a:r>
              <a:rPr altLang="zh-CN" dirty="0" sz="2400" lang="zh-CN" smtClean="0"/>
              <a:t>当然</a:t>
            </a:r>
            <a:r>
              <a:rPr altLang="zh-CN" dirty="0" sz="2400" lang="zh-CN"/>
              <a:t>什么都</a:t>
            </a:r>
            <a:r>
              <a:rPr altLang="zh-CN" dirty="0" sz="2400" lang="zh-CN" smtClean="0"/>
              <a:t>不知道</a:t>
            </a:r>
            <a:r>
              <a:rPr altLang="en-US" dirty="0" sz="2400" lang="zh-CN" smtClean="0"/>
              <a:t>，也什么都不做。</a:t>
            </a:r>
            <a:endParaRPr altLang="zh-CN" dirty="0" sz="2400" lang="en-US" smtClean="0"/>
          </a:p>
          <a:p>
            <a:pPr>
              <a:lnSpc>
                <a:spcPct val="100000"/>
              </a:lnSpc>
            </a:pPr>
            <a:r>
              <a:rPr altLang="zh-CN" dirty="0" sz="2800" lang="zh-CN">
                <a:solidFill>
                  <a:srgbClr val="0000FF"/>
                </a:solidFill>
              </a:rPr>
              <a:t>在这两种情况下，</a:t>
            </a:r>
            <a:r>
              <a:rPr altLang="zh-CN" dirty="0" sz="2800" lang="en-US" smtClean="0">
                <a:solidFill>
                  <a:srgbClr val="0000FF"/>
                </a:solidFill>
              </a:rPr>
              <a:t>B </a:t>
            </a:r>
            <a:r>
              <a:rPr altLang="zh-CN" dirty="0" sz="2800" lang="zh-CN" smtClean="0">
                <a:solidFill>
                  <a:srgbClr val="0000FF"/>
                </a:solidFill>
              </a:rPr>
              <a:t>都</a:t>
            </a:r>
            <a:r>
              <a:rPr altLang="zh-CN" dirty="0" sz="2800" lang="zh-CN">
                <a:solidFill>
                  <a:srgbClr val="0000FF"/>
                </a:solidFill>
              </a:rPr>
              <a:t>不会发送任何信息</a:t>
            </a:r>
            <a:r>
              <a:rPr altLang="zh-CN" dirty="0" sz="2800" lang="zh-CN" smtClean="0">
                <a:solidFill>
                  <a:srgbClr val="0000FF"/>
                </a:solidFill>
              </a:rPr>
              <a:t>。</a:t>
            </a:r>
            <a:endParaRPr altLang="zh-CN" dirty="0" sz="2800" lang="en-US" smtClean="0">
              <a:solidFill>
                <a:srgbClr val="0000FF"/>
              </a:solidFill>
            </a:endParaRPr>
          </a:p>
          <a:p>
            <a:pPr>
              <a:lnSpc>
                <a:spcPct val="100000"/>
              </a:lnSpc>
            </a:pPr>
            <a:r>
              <a:rPr altLang="en-US" dirty="0" sz="2800" lang="zh-CN" smtClean="0">
                <a:solidFill>
                  <a:srgbClr val="FF0000"/>
                </a:solidFill>
              </a:rPr>
              <a:t>如何保证 </a:t>
            </a:r>
            <a:r>
              <a:rPr altLang="zh-CN" dirty="0" sz="2800" lang="en-US" smtClean="0">
                <a:solidFill>
                  <a:srgbClr val="FF0000"/>
                </a:solidFill>
              </a:rPr>
              <a:t>B </a:t>
            </a:r>
            <a:r>
              <a:rPr altLang="en-US" dirty="0" sz="2800" lang="zh-CN" smtClean="0">
                <a:solidFill>
                  <a:srgbClr val="FF0000"/>
                </a:solidFill>
              </a:rPr>
              <a:t>正确收到了 </a:t>
            </a:r>
            <a:r>
              <a:rPr altLang="zh-CN" dirty="0" sz="2800" lang="en-US" smtClean="0">
                <a:solidFill>
                  <a:srgbClr val="FF0000"/>
                </a:solidFill>
              </a:rPr>
              <a:t>M1</a:t>
            </a:r>
            <a:r>
              <a:rPr altLang="en-US" dirty="0" sz="2800" lang="zh-CN" smtClean="0">
                <a:solidFill>
                  <a:srgbClr val="FF0000"/>
                </a:solidFill>
              </a:rPr>
              <a:t> 呢？</a:t>
            </a:r>
            <a:endParaRPr altLang="zh-CN" dirty="0" sz="2800" lang="en-US" smtClean="0">
              <a:solidFill>
                <a:srgbClr val="FF0000"/>
              </a:solidFill>
            </a:endParaRPr>
          </a:p>
          <a:p>
            <a:pPr>
              <a:lnSpc>
                <a:spcPct val="100000"/>
              </a:lnSpc>
            </a:pPr>
            <a:r>
              <a:rPr altLang="en-US" dirty="0" sz="2800" lang="zh-CN" smtClean="0">
                <a:solidFill>
                  <a:srgbClr val="0000FF"/>
                </a:solidFill>
              </a:rPr>
              <a:t>解决方法：</a:t>
            </a:r>
            <a:r>
              <a:rPr altLang="zh-CN" dirty="0" sz="2800" lang="zh-CN">
                <a:solidFill>
                  <a:srgbClr val="0000FF"/>
                </a:solidFill>
              </a:rPr>
              <a:t>超时</a:t>
            </a:r>
            <a:r>
              <a:rPr altLang="zh-CN" dirty="0" sz="2800" lang="zh-CN" smtClean="0">
                <a:solidFill>
                  <a:srgbClr val="0000FF"/>
                </a:solidFill>
              </a:rPr>
              <a:t>重传</a:t>
            </a:r>
            <a:endParaRPr altLang="zh-CN" dirty="0" sz="2800" lang="en-US" smtClean="0">
              <a:solidFill>
                <a:srgbClr val="0000FF"/>
              </a:solidFill>
            </a:endParaRPr>
          </a:p>
          <a:p>
            <a:pPr lvl="1">
              <a:lnSpc>
                <a:spcPct val="100000"/>
              </a:lnSpc>
            </a:pPr>
            <a:r>
              <a:rPr altLang="zh-CN" dirty="0" sz="2400" lang="en-US" smtClean="0"/>
              <a:t>A </a:t>
            </a:r>
            <a:r>
              <a:rPr altLang="zh-CN" dirty="0" sz="2400" lang="zh-CN" smtClean="0"/>
              <a:t>为</a:t>
            </a:r>
            <a:r>
              <a:rPr altLang="zh-CN" dirty="0" sz="2400" lang="zh-CN"/>
              <a:t>每一个已发送的分组都设置了一个</a:t>
            </a:r>
            <a:r>
              <a:rPr altLang="zh-CN" dirty="0" sz="2400" lang="zh-CN">
                <a:solidFill>
                  <a:srgbClr val="FF0000"/>
                </a:solidFill>
              </a:rPr>
              <a:t>超时计时器</a:t>
            </a:r>
            <a:r>
              <a:rPr altLang="zh-CN" dirty="0" sz="2400" lang="zh-CN" smtClean="0">
                <a:solidFill>
                  <a:srgbClr val="FF0000"/>
                </a:solidFill>
              </a:rPr>
              <a:t>。</a:t>
            </a:r>
            <a:endParaRPr altLang="zh-CN" dirty="0" sz="2400" lang="en-US" smtClean="0">
              <a:solidFill>
                <a:srgbClr val="FF0000"/>
              </a:solidFill>
            </a:endParaRPr>
          </a:p>
          <a:p>
            <a:pPr lvl="1">
              <a:lnSpc>
                <a:spcPct val="100000"/>
              </a:lnSpc>
            </a:pPr>
            <a:r>
              <a:rPr altLang="zh-CN" dirty="0" sz="2400" lang="en-US" smtClean="0"/>
              <a:t>A </a:t>
            </a:r>
            <a:r>
              <a:rPr altLang="zh-CN" dirty="0" sz="2400" lang="zh-CN" smtClean="0"/>
              <a:t>只要</a:t>
            </a:r>
            <a:r>
              <a:rPr altLang="zh-CN" dirty="0" sz="2400" lang="zh-CN"/>
              <a:t>在超时计时器到期之前收到了相应的确认，就撤销该超时</a:t>
            </a:r>
            <a:r>
              <a:rPr altLang="zh-CN" dirty="0" sz="2400" lang="zh-CN" smtClean="0"/>
              <a:t>计时器</a:t>
            </a:r>
            <a:r>
              <a:rPr altLang="en-US" dirty="0" sz="2400" lang="zh-CN" smtClean="0"/>
              <a:t>，继续发送下一个分组 </a:t>
            </a:r>
            <a:r>
              <a:rPr altLang="zh-CN" dirty="0" sz="2400" lang="en-US" smtClean="0"/>
              <a:t>M2</a:t>
            </a:r>
            <a:r>
              <a:rPr altLang="en-US" dirty="0" sz="2400" lang="zh-CN" smtClean="0"/>
              <a:t> 。</a:t>
            </a:r>
            <a:endParaRPr altLang="zh-CN" dirty="0" sz="2400" lang="en-US" smtClean="0"/>
          </a:p>
          <a:p>
            <a:pPr lvl="1">
              <a:lnSpc>
                <a:spcPct val="100000"/>
              </a:lnSpc>
            </a:pPr>
            <a:endParaRPr altLang="en-US" dirty="0" sz="24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 presetSubtype="0">
                                  <p:stCondLst>
                                    <p:cond delay="0"/>
                                  </p:stCondLst>
                                  <p:childTnLst>
                                    <p:set>
                                      <p:cBhvr>
                                        <p:cTn dur="1" fill="hold" id="6">
                                          <p:stCondLst>
                                            <p:cond delay="0"/>
                                          </p:stCondLst>
                                        </p:cTn>
                                        <p:tgtEl>
                                          <p:spTgt spid="1049534">
                                            <p:txEl>
                                              <p:pRg st="0" end="0"/>
                                            </p:txEl>
                                          </p:spTgt>
                                        </p:tgtEl>
                                        <p:attrNameLst>
                                          <p:attrName>style.visibility</p:attrName>
                                        </p:attrNameLst>
                                      </p:cBhvr>
                                      <p:to>
                                        <p:strVal val="visible"/>
                                      </p:to>
                                    </p:set>
                                  </p:childTnLst>
                                </p:cTn>
                              </p:par>
                            </p:childTnLst>
                          </p:cTn>
                        </p:par>
                        <p:par>
                          <p:cTn fill="hold" id="7">
                            <p:stCondLst>
                              <p:cond delay="0"/>
                            </p:stCondLst>
                            <p:childTnLst>
                              <p:par>
                                <p:cTn fill="hold" grpId="0" id="8" nodeType="afterEffect" presetClass="entr" presetID="1" presetSubtype="0">
                                  <p:stCondLst>
                                    <p:cond delay="0"/>
                                  </p:stCondLst>
                                  <p:childTnLst>
                                    <p:set>
                                      <p:cBhvr>
                                        <p:cTn dur="1" fill="hold" id="9">
                                          <p:stCondLst>
                                            <p:cond delay="0"/>
                                          </p:stCondLst>
                                        </p:cTn>
                                        <p:tgtEl>
                                          <p:spTgt spid="1049534">
                                            <p:txEl>
                                              <p:pRg st="1" end="1"/>
                                            </p:txEl>
                                          </p:spTgt>
                                        </p:tgtEl>
                                        <p:attrNameLst>
                                          <p:attrName>style.visibility</p:attrName>
                                        </p:attrNameLst>
                                      </p:cBhvr>
                                      <p:to>
                                        <p:strVal val="visible"/>
                                      </p:to>
                                    </p:set>
                                  </p:childTnLst>
                                </p:cTn>
                              </p:par>
                            </p:childTnLst>
                          </p:cTn>
                        </p:par>
                        <p:par>
                          <p:cTn fill="hold" id="10">
                            <p:stCondLst>
                              <p:cond delay="0"/>
                            </p:stCondLst>
                            <p:childTnLst>
                              <p:par>
                                <p:cTn fill="hold" grpId="0" id="11" nodeType="afterEffect" presetClass="entr" presetID="1" presetSubtype="0">
                                  <p:stCondLst>
                                    <p:cond delay="0"/>
                                  </p:stCondLst>
                                  <p:childTnLst>
                                    <p:set>
                                      <p:cBhvr>
                                        <p:cTn dur="1" fill="hold" id="12">
                                          <p:stCondLst>
                                            <p:cond delay="0"/>
                                          </p:stCondLst>
                                        </p:cTn>
                                        <p:tgtEl>
                                          <p:spTgt spid="1049534">
                                            <p:txEl>
                                              <p:pRg st="2" end="2"/>
                                            </p:txEl>
                                          </p:spTgt>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 presetSubtype="0">
                                  <p:stCondLst>
                                    <p:cond delay="0"/>
                                  </p:stCondLst>
                                  <p:childTnLst>
                                    <p:set>
                                      <p:cBhvr>
                                        <p:cTn dur="1" fill="hold" id="16">
                                          <p:stCondLst>
                                            <p:cond delay="0"/>
                                          </p:stCondLst>
                                        </p:cTn>
                                        <p:tgtEl>
                                          <p:spTgt spid="1049534">
                                            <p:txEl>
                                              <p:pRg st="3" end="3"/>
                                            </p:txEl>
                                          </p:spTgt>
                                        </p:tgtEl>
                                        <p:attrNameLst>
                                          <p:attrName>style.visibility</p:attrName>
                                        </p:attrNameLst>
                                      </p:cBhvr>
                                      <p:to>
                                        <p:strVal val="visible"/>
                                      </p:to>
                                    </p:set>
                                  </p:childTnLst>
                                </p:cTn>
                              </p:par>
                            </p:childTnLst>
                          </p:cTn>
                        </p:par>
                        <p:par>
                          <p:cTn fill="hold" id="17">
                            <p:stCondLst>
                              <p:cond delay="0"/>
                            </p:stCondLst>
                            <p:childTnLst>
                              <p:par>
                                <p:cTn fill="hold" grpId="0" id="18" nodeType="afterEffect" presetClass="entr" presetID="1" presetSubtype="0">
                                  <p:stCondLst>
                                    <p:cond delay="0"/>
                                  </p:stCondLst>
                                  <p:childTnLst>
                                    <p:set>
                                      <p:cBhvr>
                                        <p:cTn dur="1" fill="hold" id="19">
                                          <p:stCondLst>
                                            <p:cond delay="0"/>
                                          </p:stCondLst>
                                        </p:cTn>
                                        <p:tgtEl>
                                          <p:spTgt spid="1049534">
                                            <p:txEl>
                                              <p:pRg st="4" end="4"/>
                                            </p:txEl>
                                          </p:spTgt>
                                        </p:tgtEl>
                                        <p:attrNameLst>
                                          <p:attrName>style.visibility</p:attrName>
                                        </p:attrNameLst>
                                      </p:cBhvr>
                                      <p:to>
                                        <p:strVal val="visible"/>
                                      </p:to>
                                    </p:se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1" presetSubtype="0">
                                  <p:stCondLst>
                                    <p:cond delay="0"/>
                                  </p:stCondLst>
                                  <p:childTnLst>
                                    <p:set>
                                      <p:cBhvr>
                                        <p:cTn dur="1" fill="hold" id="23">
                                          <p:stCondLst>
                                            <p:cond delay="0"/>
                                          </p:stCondLst>
                                        </p:cTn>
                                        <p:tgtEl>
                                          <p:spTgt spid="1049534">
                                            <p:txEl>
                                              <p:pRg st="5" end="5"/>
                                            </p:txEl>
                                          </p:spTgt>
                                        </p:tgtEl>
                                        <p:attrNameLst>
                                          <p:attrName>style.visibility</p:attrName>
                                        </p:attrNameLst>
                                      </p:cBhvr>
                                      <p:to>
                                        <p:strVal val="visible"/>
                                      </p:to>
                                    </p:set>
                                  </p:childTnLst>
                                </p:cTn>
                              </p:par>
                            </p:childTnLst>
                          </p:cTn>
                        </p:par>
                        <p:par>
                          <p:cTn fill="hold" id="24">
                            <p:stCondLst>
                              <p:cond delay="0"/>
                            </p:stCondLst>
                            <p:childTnLst>
                              <p:par>
                                <p:cTn fill="hold" grpId="0" id="25" nodeType="afterEffect" presetClass="entr" presetID="1" presetSubtype="0">
                                  <p:stCondLst>
                                    <p:cond delay="0"/>
                                  </p:stCondLst>
                                  <p:childTnLst>
                                    <p:set>
                                      <p:cBhvr>
                                        <p:cTn dur="1" fill="hold" id="26">
                                          <p:stCondLst>
                                            <p:cond delay="0"/>
                                          </p:stCondLst>
                                        </p:cTn>
                                        <p:tgtEl>
                                          <p:spTgt spid="1049534">
                                            <p:txEl>
                                              <p:pRg st="6" end="6"/>
                                            </p:txEl>
                                          </p:spTgt>
                                        </p:tgtEl>
                                        <p:attrNameLst>
                                          <p:attrName>style.visibility</p:attrName>
                                        </p:attrNameLst>
                                      </p:cBhvr>
                                      <p:to>
                                        <p:strVal val="visible"/>
                                      </p:to>
                                    </p:set>
                                  </p:childTnLst>
                                </p:cTn>
                              </p:par>
                            </p:childTnLst>
                          </p:cTn>
                        </p:par>
                        <p:par>
                          <p:cTn fill="hold" id="27">
                            <p:stCondLst>
                              <p:cond delay="0"/>
                            </p:stCondLst>
                            <p:childTnLst>
                              <p:par>
                                <p:cTn fill="hold" grpId="0" id="28" nodeType="afterEffect" presetClass="entr" presetID="1" presetSubtype="0">
                                  <p:stCondLst>
                                    <p:cond delay="0"/>
                                  </p:stCondLst>
                                  <p:childTnLst>
                                    <p:set>
                                      <p:cBhvr>
                                        <p:cTn dur="1" fill="hold" id="29">
                                          <p:stCondLst>
                                            <p:cond delay="0"/>
                                          </p:stCondLst>
                                        </p:cTn>
                                        <p:tgtEl>
                                          <p:spTgt spid="10495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3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49535" name="标题 1"/>
          <p:cNvSpPr>
            <a:spLocks noGrp="1"/>
          </p:cNvSpPr>
          <p:nvPr>
            <p:ph type="title"/>
          </p:nvPr>
        </p:nvSpPr>
        <p:spPr/>
        <p:txBody>
          <a:bodyPr/>
          <a:p>
            <a:r>
              <a:rPr altLang="zh-CN" dirty="0" lang="en-US"/>
              <a:t>2</a:t>
            </a:r>
            <a:r>
              <a:rPr altLang="zh-CN" dirty="0" lang="en-US" smtClean="0"/>
              <a:t>. </a:t>
            </a:r>
            <a:r>
              <a:rPr altLang="en-US" dirty="0" lang="zh-CN" smtClean="0"/>
              <a:t>出现</a:t>
            </a:r>
            <a:r>
              <a:rPr altLang="zh-CN" dirty="0" lang="zh-CN" smtClean="0"/>
              <a:t>差错</a:t>
            </a:r>
            <a:endParaRPr altLang="en-US" dirty="0" lang="zh-CN"/>
          </a:p>
        </p:txBody>
      </p:sp>
      <p:sp>
        <p:nvSpPr>
          <p:cNvPr id="1049536" name="Text Box 28"/>
          <p:cNvSpPr txBox="1">
            <a:spLocks noChangeArrowheads="1"/>
          </p:cNvSpPr>
          <p:nvPr/>
        </p:nvSpPr>
        <p:spPr bwMode="auto">
          <a:xfrm>
            <a:off x="2162664" y="5343599"/>
            <a:ext cx="1422184" cy="461665"/>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en-US" b="1" dirty="0" kumimoji="0" lang="zh-CN" smtClean="0">
                <a:latin typeface="+mn-lt"/>
                <a:ea typeface="黑体" panose="02010609060101010101" pitchFamily="2" charset="-122"/>
              </a:rPr>
              <a:t>分组错误</a:t>
            </a:r>
            <a:endParaRPr altLang="en-US" b="1" dirty="0" kumimoji="0" lang="zh-CN">
              <a:latin typeface="+mn-lt"/>
              <a:ea typeface="黑体" panose="02010609060101010101" pitchFamily="2" charset="-122"/>
            </a:endParaRPr>
          </a:p>
        </p:txBody>
      </p:sp>
      <p:grpSp>
        <p:nvGrpSpPr>
          <p:cNvPr id="385" name="组合 2"/>
          <p:cNvGrpSpPr/>
          <p:nvPr/>
        </p:nvGrpSpPr>
        <p:grpSpPr>
          <a:xfrm>
            <a:off x="1949810" y="1662782"/>
            <a:ext cx="1878013" cy="3593852"/>
            <a:chOff x="1949810" y="1662782"/>
            <a:chExt cx="1878013" cy="3179762"/>
          </a:xfrm>
        </p:grpSpPr>
        <p:sp>
          <p:nvSpPr>
            <p:cNvPr id="1049537" name="Line 36"/>
            <p:cNvSpPr>
              <a:spLocks noChangeShapeType="1"/>
            </p:cNvSpPr>
            <p:nvPr/>
          </p:nvSpPr>
          <p:spPr bwMode="auto">
            <a:xfrm>
              <a:off x="1949810" y="1662782"/>
              <a:ext cx="0" cy="3179762"/>
            </a:xfrm>
            <a:prstGeom prst="line"/>
            <a:noFill/>
            <a:ln w="38100">
              <a:solidFill>
                <a:schemeClr val="tx1"/>
              </a:solidFill>
              <a:round/>
              <a:headEnd type="none" w="med" len="med"/>
              <a:tailEnd type="triangle" w="med" len="med"/>
            </a:ln>
            <a:effectLst/>
          </p:spPr>
          <p:txBody>
            <a:bodyPr anchor="ctr" wrap="none"/>
            <a:p>
              <a:endParaRPr altLang="en-US" lang="zh-CN"/>
            </a:p>
          </p:txBody>
        </p:sp>
        <p:sp>
          <p:nvSpPr>
            <p:cNvPr id="1049538" name="Line 37"/>
            <p:cNvSpPr>
              <a:spLocks noChangeShapeType="1"/>
            </p:cNvSpPr>
            <p:nvPr/>
          </p:nvSpPr>
          <p:spPr bwMode="auto">
            <a:xfrm>
              <a:off x="3827823" y="1662782"/>
              <a:ext cx="0" cy="3160712"/>
            </a:xfrm>
            <a:prstGeom prst="line"/>
            <a:noFill/>
            <a:ln w="38100">
              <a:solidFill>
                <a:schemeClr val="tx1"/>
              </a:solidFill>
              <a:round/>
              <a:headEnd type="none" w="med" len="med"/>
              <a:tailEnd type="triangle" w="med" len="med"/>
            </a:ln>
            <a:effectLst/>
          </p:spPr>
          <p:txBody>
            <a:bodyPr anchor="ctr" wrap="none"/>
            <a:p>
              <a:endParaRPr altLang="en-US" lang="zh-CN"/>
            </a:p>
          </p:txBody>
        </p:sp>
      </p:grpSp>
      <p:sp>
        <p:nvSpPr>
          <p:cNvPr id="1049539" name="Rectangle 38"/>
          <p:cNvSpPr>
            <a:spLocks noChangeArrowheads="1"/>
          </p:cNvSpPr>
          <p:nvPr/>
        </p:nvSpPr>
        <p:spPr bwMode="auto">
          <a:xfrm>
            <a:off x="1775185" y="1211932"/>
            <a:ext cx="405561" cy="459100"/>
          </a:xfrm>
          <a:prstGeom prst="rect"/>
          <a:noFill/>
          <a:ln>
            <a:noFill/>
          </a:ln>
          <a:effectLst/>
        </p:spPr>
        <p:txBody>
          <a:bodyPr bIns="44450" lIns="90488" rIns="90488" tIns="44450" wrap="none">
            <a:spAutoFit/>
          </a:bodyPr>
          <a:p>
            <a:pPr defTabSz="762000" eaLnBrk="0" hangingPunct="0"/>
            <a:r>
              <a:rPr altLang="zh-CN" b="1" sz="2400" lang="en-US">
                <a:latin typeface="Arial" panose="020B0604020202020204" pitchFamily="34" charset="0"/>
                <a:ea typeface="黑体" panose="02010609060101010101" pitchFamily="2" charset="-122"/>
              </a:rPr>
              <a:t>A</a:t>
            </a:r>
            <a:endParaRPr altLang="zh-CN" b="1" sz="2400" lang="en-US">
              <a:latin typeface="Arial" panose="020B0604020202020204" pitchFamily="34" charset="0"/>
              <a:ea typeface="黑体" panose="02010609060101010101" pitchFamily="2" charset="-122"/>
            </a:endParaRPr>
          </a:p>
        </p:txBody>
      </p:sp>
      <p:sp>
        <p:nvSpPr>
          <p:cNvPr id="1049540" name="Rectangle 39"/>
          <p:cNvSpPr>
            <a:spLocks noChangeArrowheads="1"/>
          </p:cNvSpPr>
          <p:nvPr/>
        </p:nvSpPr>
        <p:spPr bwMode="auto">
          <a:xfrm>
            <a:off x="3640498" y="1211932"/>
            <a:ext cx="405561" cy="459100"/>
          </a:xfrm>
          <a:prstGeom prst="rect"/>
          <a:noFill/>
          <a:ln>
            <a:noFill/>
          </a:ln>
          <a:effectLst/>
        </p:spPr>
        <p:txBody>
          <a:bodyPr bIns="44450" lIns="90488" rIns="90488" tIns="44450" wrap="none">
            <a:spAutoFit/>
          </a:bodyPr>
          <a:p>
            <a:pPr defTabSz="762000" eaLnBrk="0" hangingPunct="0"/>
            <a:r>
              <a:rPr altLang="zh-CN" b="1" sz="2400" lang="en-US">
                <a:latin typeface="Arial" panose="020B0604020202020204" pitchFamily="34" charset="0"/>
                <a:ea typeface="黑体" panose="02010609060101010101" pitchFamily="2" charset="-122"/>
              </a:rPr>
              <a:t>B</a:t>
            </a:r>
            <a:endParaRPr altLang="zh-CN" b="1" sz="2400" lang="en-US">
              <a:latin typeface="Arial" panose="020B0604020202020204" pitchFamily="34" charset="0"/>
              <a:ea typeface="黑体" panose="02010609060101010101" pitchFamily="2" charset="-122"/>
            </a:endParaRPr>
          </a:p>
        </p:txBody>
      </p:sp>
      <p:grpSp>
        <p:nvGrpSpPr>
          <p:cNvPr id="386" name="Group 40"/>
          <p:cNvGrpSpPr/>
          <p:nvPr/>
        </p:nvGrpSpPr>
        <p:grpSpPr bwMode="auto">
          <a:xfrm>
            <a:off x="1972035" y="1796132"/>
            <a:ext cx="1835150" cy="777875"/>
            <a:chOff x="3439" y="3564"/>
            <a:chExt cx="1156" cy="490"/>
          </a:xfrm>
        </p:grpSpPr>
        <p:sp>
          <p:nvSpPr>
            <p:cNvPr id="1049541" name="Freeform 41"/>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p:spPr>
          <p:txBody>
            <a:bodyPr/>
            <a:p>
              <a:endParaRPr altLang="en-US" lang="zh-CN"/>
            </a:p>
          </p:txBody>
        </p:sp>
        <p:sp>
          <p:nvSpPr>
            <p:cNvPr id="1049542" name="AutoShape 4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p:spPr>
          <p:txBody>
            <a:bodyPr anchor="ctr" wrap="none"/>
            <a:p>
              <a:endParaRPr altLang="en-US" lang="zh-CN"/>
            </a:p>
          </p:txBody>
        </p:sp>
        <p:sp>
          <p:nvSpPr>
            <p:cNvPr id="1049543" name="Rectangle 43"/>
            <p:cNvSpPr>
              <a:spLocks noChangeArrowheads="1"/>
            </p:cNvSpPr>
            <p:nvPr/>
          </p:nvSpPr>
          <p:spPr bwMode="auto">
            <a:xfrm rot="540000">
              <a:off x="3668" y="3641"/>
              <a:ext cx="385" cy="289"/>
            </a:xfrm>
            <a:prstGeom prst="rect"/>
            <a:noFill/>
            <a:ln>
              <a:noFill/>
            </a:ln>
            <a:effectLst/>
          </p:spPr>
          <p:txBody>
            <a:bodyPr bIns="44450" lIns="90488" rIns="90488" tIns="44450" wrap="none">
              <a:spAutoFit/>
            </a:bodyPr>
            <a:p>
              <a:pPr defTabSz="762000" eaLnBrk="0" hangingPunct="0"/>
              <a:r>
                <a:rPr altLang="zh-CN" b="1" dirty="0" sz="2400" lang="en-US" smtClean="0">
                  <a:solidFill>
                    <a:srgbClr val="0000FF"/>
                  </a:solidFill>
                  <a:latin typeface="Arial" panose="020B0604020202020204" pitchFamily="34" charset="0"/>
                  <a:ea typeface="黑体" panose="02010609060101010101" pitchFamily="2" charset="-122"/>
                </a:rPr>
                <a:t>M1</a:t>
              </a:r>
              <a:endParaRPr altLang="zh-CN" b="1" dirty="0" sz="2400" lang="en-US">
                <a:solidFill>
                  <a:srgbClr val="0000FF"/>
                </a:solidFill>
                <a:latin typeface="Arial" panose="020B0604020202020204" pitchFamily="34" charset="0"/>
                <a:ea typeface="黑体" panose="02010609060101010101" pitchFamily="2" charset="-122"/>
              </a:endParaRPr>
            </a:p>
          </p:txBody>
        </p:sp>
      </p:grpSp>
      <p:grpSp>
        <p:nvGrpSpPr>
          <p:cNvPr id="387" name="Group 44"/>
          <p:cNvGrpSpPr/>
          <p:nvPr/>
        </p:nvGrpSpPr>
        <p:grpSpPr bwMode="auto">
          <a:xfrm>
            <a:off x="1970448" y="3357884"/>
            <a:ext cx="1835150" cy="777875"/>
            <a:chOff x="3439" y="3564"/>
            <a:chExt cx="1156" cy="490"/>
          </a:xfrm>
        </p:grpSpPr>
        <p:sp>
          <p:nvSpPr>
            <p:cNvPr id="1049544" name="Freeform 45"/>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p:spPr>
          <p:txBody>
            <a:bodyPr/>
            <a:p>
              <a:endParaRPr altLang="en-US" lang="zh-CN"/>
            </a:p>
          </p:txBody>
        </p:sp>
        <p:sp>
          <p:nvSpPr>
            <p:cNvPr id="1049545" name="AutoShape 46"/>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p:spPr>
          <p:txBody>
            <a:bodyPr anchor="ctr" wrap="none"/>
            <a:p>
              <a:endParaRPr altLang="en-US" lang="zh-CN"/>
            </a:p>
          </p:txBody>
        </p:sp>
        <p:sp>
          <p:nvSpPr>
            <p:cNvPr id="1049546" name="Rectangle 47"/>
            <p:cNvSpPr>
              <a:spLocks noChangeArrowheads="1"/>
            </p:cNvSpPr>
            <p:nvPr/>
          </p:nvSpPr>
          <p:spPr bwMode="auto">
            <a:xfrm rot="540000">
              <a:off x="3668" y="3641"/>
              <a:ext cx="385" cy="289"/>
            </a:xfrm>
            <a:prstGeom prst="rect"/>
            <a:noFill/>
            <a:ln>
              <a:noFill/>
            </a:ln>
            <a:effectLst/>
          </p:spPr>
          <p:txBody>
            <a:bodyPr bIns="44450" lIns="90488" rIns="90488" tIns="44450" wrap="none">
              <a:spAutoFit/>
            </a:bodyPr>
            <a:p>
              <a:pPr defTabSz="762000" eaLnBrk="0" hangingPunct="0"/>
              <a:r>
                <a:rPr altLang="zh-CN" b="1" dirty="0" sz="2400" lang="en-US" smtClean="0">
                  <a:solidFill>
                    <a:srgbClr val="0000FF"/>
                  </a:solidFill>
                  <a:latin typeface="Arial" panose="020B0604020202020204" pitchFamily="34" charset="0"/>
                  <a:ea typeface="黑体" panose="02010609060101010101" pitchFamily="2" charset="-122"/>
                </a:rPr>
                <a:t>M1</a:t>
              </a:r>
              <a:endParaRPr altLang="zh-CN" b="1" dirty="0" sz="2400" lang="en-US">
                <a:solidFill>
                  <a:srgbClr val="0000FF"/>
                </a:solidFill>
                <a:latin typeface="Arial" panose="020B0604020202020204" pitchFamily="34" charset="0"/>
                <a:ea typeface="黑体" panose="02010609060101010101" pitchFamily="2" charset="-122"/>
              </a:endParaRPr>
            </a:p>
          </p:txBody>
        </p:sp>
      </p:grpSp>
      <p:grpSp>
        <p:nvGrpSpPr>
          <p:cNvPr id="388" name="Group 51"/>
          <p:cNvGrpSpPr/>
          <p:nvPr/>
        </p:nvGrpSpPr>
        <p:grpSpPr bwMode="auto">
          <a:xfrm>
            <a:off x="1943460" y="4124653"/>
            <a:ext cx="1868488" cy="520701"/>
            <a:chOff x="2012" y="2288"/>
            <a:chExt cx="1177" cy="328"/>
          </a:xfrm>
        </p:grpSpPr>
        <p:sp>
          <p:nvSpPr>
            <p:cNvPr id="1049547" name="Line 52"/>
            <p:cNvSpPr>
              <a:spLocks noChangeShapeType="1"/>
            </p:cNvSpPr>
            <p:nvPr/>
          </p:nvSpPr>
          <p:spPr bwMode="auto">
            <a:xfrm flipH="1">
              <a:off x="2012" y="2415"/>
              <a:ext cx="1177" cy="201"/>
            </a:xfrm>
            <a:prstGeom prst="line"/>
            <a:noFill/>
            <a:ln w="38100">
              <a:solidFill>
                <a:schemeClr val="tx1"/>
              </a:solidFill>
              <a:round/>
              <a:tailEnd type="triangle" w="med" len="med"/>
            </a:ln>
            <a:effectLst/>
          </p:spPr>
          <p:txBody>
            <a:bodyPr/>
            <a:p>
              <a:endParaRPr altLang="en-US" lang="zh-CN"/>
            </a:p>
          </p:txBody>
        </p:sp>
        <p:sp>
          <p:nvSpPr>
            <p:cNvPr id="1049548" name="Text Box 53"/>
            <p:cNvSpPr txBox="1">
              <a:spLocks noChangeArrowheads="1"/>
            </p:cNvSpPr>
            <p:nvPr/>
          </p:nvSpPr>
          <p:spPr bwMode="auto">
            <a:xfrm rot="21169770">
              <a:off x="2122" y="2288"/>
              <a:ext cx="699" cy="291"/>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zh-CN" b="1" dirty="0" kumimoji="0" lang="en-US" smtClean="0">
                  <a:latin typeface="Arial" panose="020B0604020202020204" pitchFamily="34" charset="0"/>
                </a:rPr>
                <a:t>ACK 1</a:t>
              </a:r>
              <a:endParaRPr altLang="zh-CN" b="1" dirty="0" kumimoji="0" lang="en-US">
                <a:latin typeface="Arial" panose="020B0604020202020204" pitchFamily="34" charset="0"/>
              </a:endParaRPr>
            </a:p>
          </p:txBody>
        </p:sp>
      </p:grpSp>
      <p:sp>
        <p:nvSpPr>
          <p:cNvPr id="1049549" name="Rectangle 56"/>
          <p:cNvSpPr>
            <a:spLocks noChangeArrowheads="1"/>
          </p:cNvSpPr>
          <p:nvPr/>
        </p:nvSpPr>
        <p:spPr bwMode="auto">
          <a:xfrm>
            <a:off x="4507623" y="2178704"/>
            <a:ext cx="801502" cy="459100"/>
          </a:xfrm>
          <a:prstGeom prst="rect"/>
          <a:noFill/>
          <a:ln>
            <a:noFill/>
          </a:ln>
          <a:effectLst/>
        </p:spPr>
        <p:txBody>
          <a:bodyPr bIns="44450" lIns="90488" rIns="90488" tIns="44450" wrap="none">
            <a:spAutoFit/>
          </a:bodyPr>
          <a:p>
            <a:pPr algn="ctr"/>
            <a:r>
              <a:rPr altLang="en-US" b="1" dirty="0" sz="2400" lang="zh-CN" smtClean="0">
                <a:solidFill>
                  <a:srgbClr val="FF0000"/>
                </a:solidFill>
                <a:ea typeface="黑体" panose="02010609060101010101" pitchFamily="2" charset="-122"/>
              </a:rPr>
              <a:t>丢弃</a:t>
            </a:r>
            <a:endParaRPr altLang="en-US" baseline="-25000" b="1" dirty="0" sz="2400" lang="zh-CN">
              <a:solidFill>
                <a:srgbClr val="FF0000"/>
              </a:solidFill>
              <a:ea typeface="黑体" panose="02010609060101010101" pitchFamily="2" charset="-122"/>
            </a:endParaRPr>
          </a:p>
        </p:txBody>
      </p:sp>
      <p:sp>
        <p:nvSpPr>
          <p:cNvPr id="1049550" name="AutoShape 60"/>
          <p:cNvSpPr>
            <a:spLocks noChangeArrowheads="1"/>
          </p:cNvSpPr>
          <p:nvPr/>
        </p:nvSpPr>
        <p:spPr bwMode="auto">
          <a:xfrm>
            <a:off x="3857985" y="2072357"/>
            <a:ext cx="688975" cy="660400"/>
          </a:xfrm>
          <a:prstGeom prst="irregularSeal1"/>
          <a:solidFill>
            <a:srgbClr val="FF5050"/>
          </a:solidFill>
          <a:ln w="9525" algn="ctr">
            <a:solidFill>
              <a:schemeClr val="tx1"/>
            </a:solidFill>
            <a:miter lim="800000"/>
          </a:ln>
          <a:effectLst/>
        </p:spPr>
        <p:txBody>
          <a:bodyPr anchor="ctr" wrap="none"/>
          <a:p>
            <a:endParaRPr altLang="en-US" lang="zh-CN"/>
          </a:p>
        </p:txBody>
      </p:sp>
      <p:sp>
        <p:nvSpPr>
          <p:cNvPr id="1049551" name="Text Box 24"/>
          <p:cNvSpPr txBox="1">
            <a:spLocks noChangeArrowheads="1"/>
          </p:cNvSpPr>
          <p:nvPr/>
        </p:nvSpPr>
        <p:spPr bwMode="auto">
          <a:xfrm>
            <a:off x="560512" y="3404740"/>
            <a:ext cx="1409700" cy="457200"/>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en-US" b="1" dirty="0" kumimoji="0" lang="zh-CN">
                <a:solidFill>
                  <a:srgbClr val="FF0000"/>
                </a:solidFill>
                <a:latin typeface="黑体" panose="02010609060101010101" pitchFamily="2" charset="-122"/>
                <a:ea typeface="黑体" panose="02010609060101010101" pitchFamily="2" charset="-122"/>
              </a:rPr>
              <a:t>超时重发</a:t>
            </a:r>
            <a:endParaRPr altLang="en-US" b="1" dirty="0" kumimoji="0" lang="zh-CN">
              <a:solidFill>
                <a:srgbClr val="FF0000"/>
              </a:solidFill>
              <a:latin typeface="黑体" panose="02010609060101010101" pitchFamily="2" charset="-122"/>
              <a:ea typeface="黑体" panose="02010609060101010101" pitchFamily="2" charset="-122"/>
            </a:endParaRPr>
          </a:p>
        </p:txBody>
      </p:sp>
      <p:grpSp>
        <p:nvGrpSpPr>
          <p:cNvPr id="389" name="Group 25"/>
          <p:cNvGrpSpPr/>
          <p:nvPr/>
        </p:nvGrpSpPr>
        <p:grpSpPr bwMode="auto">
          <a:xfrm>
            <a:off x="1062162" y="2343150"/>
            <a:ext cx="798513" cy="927100"/>
            <a:chOff x="3153" y="2204"/>
            <a:chExt cx="503" cy="584"/>
          </a:xfrm>
        </p:grpSpPr>
        <p:sp>
          <p:nvSpPr>
            <p:cNvPr id="1049552" name="AutoShape 26"/>
            <p:cNvSpPr/>
            <p:nvPr/>
          </p:nvSpPr>
          <p:spPr bwMode="auto">
            <a:xfrm>
              <a:off x="3600" y="2204"/>
              <a:ext cx="56" cy="584"/>
            </a:xfrm>
            <a:prstGeom prst="leftBrace">
              <a:avLst>
                <a:gd name="adj1" fmla="val 86905"/>
                <a:gd name="adj2" fmla="val 50000"/>
              </a:avLst>
            </a:prstGeom>
            <a:noFill/>
            <a:ln w="28575">
              <a:solidFill>
                <a:schemeClr val="tx1"/>
              </a:solidFill>
              <a:round/>
            </a:ln>
            <a:effectLst/>
          </p:spPr>
          <p:txBody>
            <a:bodyPr anchor="ctr" wrap="none"/>
            <a:p>
              <a:endParaRPr altLang="en-US" lang="zh-CN"/>
            </a:p>
          </p:txBody>
        </p:sp>
        <p:sp>
          <p:nvSpPr>
            <p:cNvPr id="1049553" name="Text Box 27"/>
            <p:cNvSpPr txBox="1">
              <a:spLocks noChangeArrowheads="1"/>
            </p:cNvSpPr>
            <p:nvPr/>
          </p:nvSpPr>
          <p:spPr bwMode="auto">
            <a:xfrm>
              <a:off x="3153" y="2311"/>
              <a:ext cx="463" cy="327"/>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zh-CN" b="1" dirty="0" sz="2800" kumimoji="0" lang="en-US"/>
                <a:t>t</a:t>
              </a:r>
              <a:r>
                <a:rPr altLang="zh-CN" baseline="-25000" b="1" dirty="0" sz="2800" kumimoji="0" lang="en-US"/>
                <a:t>out</a:t>
              </a:r>
              <a:endParaRPr altLang="zh-CN" baseline="-25000" b="1" dirty="0" sz="2800" kumimoji="0" lang="en-US"/>
            </a:p>
          </p:txBody>
        </p:sp>
      </p:grpSp>
      <p:grpSp>
        <p:nvGrpSpPr>
          <p:cNvPr id="390" name="组合 8"/>
          <p:cNvGrpSpPr/>
          <p:nvPr/>
        </p:nvGrpSpPr>
        <p:grpSpPr>
          <a:xfrm>
            <a:off x="6866706" y="1647602"/>
            <a:ext cx="1878013" cy="3587501"/>
            <a:chOff x="6866706" y="1647602"/>
            <a:chExt cx="1878013" cy="3179763"/>
          </a:xfrm>
        </p:grpSpPr>
        <p:sp>
          <p:nvSpPr>
            <p:cNvPr id="1049554" name="Line 4"/>
            <p:cNvSpPr>
              <a:spLocks noChangeShapeType="1"/>
            </p:cNvSpPr>
            <p:nvPr/>
          </p:nvSpPr>
          <p:spPr bwMode="auto">
            <a:xfrm>
              <a:off x="6866706" y="1647602"/>
              <a:ext cx="0" cy="3179763"/>
            </a:xfrm>
            <a:prstGeom prst="line"/>
            <a:noFill/>
            <a:ln w="38100">
              <a:solidFill>
                <a:schemeClr val="tx1"/>
              </a:solidFill>
              <a:round/>
              <a:headEnd type="none" w="med" len="med"/>
              <a:tailEnd type="triangle" w="med" len="med"/>
            </a:ln>
            <a:effectLst/>
          </p:spPr>
          <p:txBody>
            <a:bodyPr anchor="ctr" wrap="none"/>
            <a:p>
              <a:endParaRPr altLang="en-US" b="1" lang="zh-CN">
                <a:latin typeface="+mn-lt"/>
                <a:ea typeface="黑体" panose="02010609060101010101" pitchFamily="2" charset="-122"/>
              </a:endParaRPr>
            </a:p>
          </p:txBody>
        </p:sp>
        <p:sp>
          <p:nvSpPr>
            <p:cNvPr id="1049555" name="Line 5"/>
            <p:cNvSpPr>
              <a:spLocks noChangeShapeType="1"/>
            </p:cNvSpPr>
            <p:nvPr/>
          </p:nvSpPr>
          <p:spPr bwMode="auto">
            <a:xfrm>
              <a:off x="8744719" y="1647602"/>
              <a:ext cx="0" cy="3160713"/>
            </a:xfrm>
            <a:prstGeom prst="line"/>
            <a:noFill/>
            <a:ln w="38100">
              <a:solidFill>
                <a:schemeClr val="tx1"/>
              </a:solidFill>
              <a:round/>
              <a:headEnd type="none" w="med" len="med"/>
              <a:tailEnd type="triangle" w="med" len="med"/>
            </a:ln>
            <a:effectLst/>
          </p:spPr>
          <p:txBody>
            <a:bodyPr anchor="ctr" wrap="none"/>
            <a:p>
              <a:endParaRPr altLang="en-US" b="1" lang="zh-CN">
                <a:latin typeface="+mn-lt"/>
                <a:ea typeface="黑体" panose="02010609060101010101" pitchFamily="2" charset="-122"/>
              </a:endParaRPr>
            </a:p>
          </p:txBody>
        </p:sp>
      </p:grpSp>
      <p:sp>
        <p:nvSpPr>
          <p:cNvPr id="1049556" name="Rectangle 6"/>
          <p:cNvSpPr>
            <a:spLocks noChangeArrowheads="1"/>
          </p:cNvSpPr>
          <p:nvPr/>
        </p:nvSpPr>
        <p:spPr bwMode="auto">
          <a:xfrm>
            <a:off x="6692081" y="1124744"/>
            <a:ext cx="405561" cy="459100"/>
          </a:xfrm>
          <a:prstGeom prst="rect"/>
          <a:noFill/>
          <a:ln>
            <a:noFill/>
          </a:ln>
          <a:effectLst/>
        </p:spPr>
        <p:txBody>
          <a:bodyPr bIns="44450" lIns="90488" rIns="90488" tIns="44450" wrap="none">
            <a:spAutoFit/>
          </a:bodyPr>
          <a:p>
            <a:pPr defTabSz="762000" eaLnBrk="0" hangingPunct="0"/>
            <a:r>
              <a:rPr altLang="zh-CN" b="1" sz="2400" lang="en-US">
                <a:latin typeface="+mn-lt"/>
                <a:ea typeface="黑体" panose="02010609060101010101" pitchFamily="2" charset="-122"/>
              </a:rPr>
              <a:t>A</a:t>
            </a:r>
            <a:endParaRPr altLang="zh-CN" b="1" sz="2400" lang="en-US">
              <a:latin typeface="+mn-lt"/>
              <a:ea typeface="黑体" panose="02010609060101010101" pitchFamily="2" charset="-122"/>
            </a:endParaRPr>
          </a:p>
        </p:txBody>
      </p:sp>
      <p:sp>
        <p:nvSpPr>
          <p:cNvPr id="1049557" name="Rectangle 7"/>
          <p:cNvSpPr>
            <a:spLocks noChangeArrowheads="1"/>
          </p:cNvSpPr>
          <p:nvPr/>
        </p:nvSpPr>
        <p:spPr bwMode="auto">
          <a:xfrm>
            <a:off x="8557394" y="1124744"/>
            <a:ext cx="405561" cy="459100"/>
          </a:xfrm>
          <a:prstGeom prst="rect"/>
          <a:noFill/>
          <a:ln>
            <a:noFill/>
          </a:ln>
          <a:effectLst/>
        </p:spPr>
        <p:txBody>
          <a:bodyPr bIns="44450" lIns="90488" rIns="90488" tIns="44450" wrap="none">
            <a:spAutoFit/>
          </a:bodyPr>
          <a:p>
            <a:pPr defTabSz="762000" eaLnBrk="0" hangingPunct="0"/>
            <a:r>
              <a:rPr altLang="zh-CN" b="1" sz="2400" lang="en-US">
                <a:latin typeface="+mn-lt"/>
                <a:ea typeface="黑体" panose="02010609060101010101" pitchFamily="2" charset="-122"/>
              </a:rPr>
              <a:t>B</a:t>
            </a:r>
            <a:endParaRPr altLang="zh-CN" b="1" sz="2400" lang="en-US">
              <a:latin typeface="+mn-lt"/>
              <a:ea typeface="黑体" panose="02010609060101010101" pitchFamily="2" charset="-122"/>
            </a:endParaRPr>
          </a:p>
        </p:txBody>
      </p:sp>
      <p:grpSp>
        <p:nvGrpSpPr>
          <p:cNvPr id="391" name="Group 8"/>
          <p:cNvGrpSpPr/>
          <p:nvPr/>
        </p:nvGrpSpPr>
        <p:grpSpPr bwMode="auto">
          <a:xfrm>
            <a:off x="6888931" y="1780952"/>
            <a:ext cx="1701800" cy="777875"/>
            <a:chOff x="3769" y="1868"/>
            <a:chExt cx="1072" cy="490"/>
          </a:xfrm>
        </p:grpSpPr>
        <p:sp>
          <p:nvSpPr>
            <p:cNvPr id="1049558" name="Freeform 9"/>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p:spPr>
          <p:txBody>
            <a:bodyPr/>
            <a:p>
              <a:endParaRPr altLang="en-US" b="1" lang="zh-CN">
                <a:latin typeface="+mn-lt"/>
                <a:ea typeface="黑体" panose="02010609060101010101" pitchFamily="2" charset="-122"/>
              </a:endParaRPr>
            </a:p>
          </p:txBody>
        </p:sp>
        <p:sp>
          <p:nvSpPr>
            <p:cNvPr id="1049559" name="AutoShape 10"/>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560" name="Rectangle 11"/>
            <p:cNvSpPr>
              <a:spLocks noChangeArrowheads="1"/>
            </p:cNvSpPr>
            <p:nvPr/>
          </p:nvSpPr>
          <p:spPr bwMode="auto">
            <a:xfrm rot="540000">
              <a:off x="3995" y="1949"/>
              <a:ext cx="385" cy="289"/>
            </a:xfrm>
            <a:prstGeom prst="rect"/>
            <a:noFill/>
            <a:ln>
              <a:noFill/>
            </a:ln>
            <a:effectLst/>
          </p:spPr>
          <p:txBody>
            <a:bodyPr bIns="44450" lIns="90488" rIns="90488" tIns="44450" wrap="none">
              <a:spAutoFit/>
            </a:bodyPr>
            <a:p>
              <a:pPr defTabSz="762000" eaLnBrk="0" hangingPunct="0"/>
              <a:r>
                <a:rPr altLang="zh-CN" b="1" dirty="0" sz="2400" lang="en-US" smtClean="0">
                  <a:solidFill>
                    <a:srgbClr val="0000FF"/>
                  </a:solidFill>
                  <a:latin typeface="+mn-lt"/>
                  <a:ea typeface="黑体" panose="02010609060101010101" pitchFamily="2" charset="-122"/>
                </a:rPr>
                <a:t>M1</a:t>
              </a:r>
              <a:endParaRPr altLang="zh-CN" b="1" dirty="0" sz="2400" lang="en-US">
                <a:solidFill>
                  <a:srgbClr val="0000FF"/>
                </a:solidFill>
                <a:latin typeface="+mn-lt"/>
                <a:ea typeface="黑体" panose="02010609060101010101" pitchFamily="2" charset="-122"/>
              </a:endParaRPr>
            </a:p>
          </p:txBody>
        </p:sp>
      </p:grpSp>
      <p:grpSp>
        <p:nvGrpSpPr>
          <p:cNvPr id="392" name="Group 12"/>
          <p:cNvGrpSpPr/>
          <p:nvPr/>
        </p:nvGrpSpPr>
        <p:grpSpPr bwMode="auto">
          <a:xfrm>
            <a:off x="6887344" y="3257327"/>
            <a:ext cx="1835150" cy="777875"/>
            <a:chOff x="3439" y="3564"/>
            <a:chExt cx="1156" cy="490"/>
          </a:xfrm>
        </p:grpSpPr>
        <p:sp>
          <p:nvSpPr>
            <p:cNvPr id="1049561" name="Freeform 13"/>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p:spPr>
          <p:txBody>
            <a:bodyPr/>
            <a:p>
              <a:endParaRPr altLang="en-US" b="1" lang="zh-CN">
                <a:latin typeface="+mn-lt"/>
                <a:ea typeface="黑体" panose="02010609060101010101" pitchFamily="2" charset="-122"/>
              </a:endParaRPr>
            </a:p>
          </p:txBody>
        </p:sp>
        <p:sp>
          <p:nvSpPr>
            <p:cNvPr id="1049562" name="AutoShape 14"/>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563" name="Rectangle 15"/>
            <p:cNvSpPr>
              <a:spLocks noChangeArrowheads="1"/>
            </p:cNvSpPr>
            <p:nvPr/>
          </p:nvSpPr>
          <p:spPr bwMode="auto">
            <a:xfrm rot="540000">
              <a:off x="3669" y="3641"/>
              <a:ext cx="385" cy="289"/>
            </a:xfrm>
            <a:prstGeom prst="rect"/>
            <a:noFill/>
            <a:ln>
              <a:noFill/>
            </a:ln>
            <a:effectLst/>
          </p:spPr>
          <p:txBody>
            <a:bodyPr bIns="44450" lIns="90488" rIns="90488" tIns="44450" wrap="none">
              <a:spAutoFit/>
            </a:bodyPr>
            <a:p>
              <a:pPr defTabSz="762000" eaLnBrk="0" hangingPunct="0"/>
              <a:r>
                <a:rPr altLang="zh-CN" b="1" dirty="0" sz="2400" lang="en-US" smtClean="0">
                  <a:solidFill>
                    <a:srgbClr val="0000FF"/>
                  </a:solidFill>
                  <a:latin typeface="+mn-lt"/>
                  <a:ea typeface="黑体" panose="02010609060101010101" pitchFamily="2" charset="-122"/>
                </a:rPr>
                <a:t>M1</a:t>
              </a:r>
              <a:endParaRPr altLang="zh-CN" b="1" dirty="0" sz="2400" lang="en-US">
                <a:solidFill>
                  <a:srgbClr val="0000FF"/>
                </a:solidFill>
                <a:latin typeface="+mn-lt"/>
                <a:ea typeface="黑体" panose="02010609060101010101" pitchFamily="2" charset="-122"/>
              </a:endParaRPr>
            </a:p>
          </p:txBody>
        </p:sp>
      </p:grpSp>
      <p:sp>
        <p:nvSpPr>
          <p:cNvPr id="1049564" name="Text Box 16"/>
          <p:cNvSpPr txBox="1">
            <a:spLocks noChangeArrowheads="1"/>
          </p:cNvSpPr>
          <p:nvPr/>
        </p:nvSpPr>
        <p:spPr bwMode="auto">
          <a:xfrm>
            <a:off x="7131216" y="5271591"/>
            <a:ext cx="1422184" cy="461665"/>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en-US" b="1" dirty="0" kumimoji="0" lang="zh-CN" smtClean="0">
                <a:latin typeface="+mn-lt"/>
                <a:ea typeface="黑体" panose="02010609060101010101" pitchFamily="2" charset="-122"/>
              </a:rPr>
              <a:t>分组丢失</a:t>
            </a:r>
            <a:endParaRPr altLang="en-US" b="1" dirty="0" kumimoji="0" lang="zh-CN">
              <a:latin typeface="+mn-lt"/>
              <a:ea typeface="黑体" panose="02010609060101010101" pitchFamily="2" charset="-122"/>
            </a:endParaRPr>
          </a:p>
        </p:txBody>
      </p:sp>
      <p:grpSp>
        <p:nvGrpSpPr>
          <p:cNvPr id="393" name="Group 17"/>
          <p:cNvGrpSpPr/>
          <p:nvPr/>
        </p:nvGrpSpPr>
        <p:grpSpPr bwMode="auto">
          <a:xfrm>
            <a:off x="6860356" y="4000281"/>
            <a:ext cx="1868488" cy="544513"/>
            <a:chOff x="2012" y="2273"/>
            <a:chExt cx="1177" cy="343"/>
          </a:xfrm>
        </p:grpSpPr>
        <p:sp>
          <p:nvSpPr>
            <p:cNvPr id="1049565" name="Line 18"/>
            <p:cNvSpPr>
              <a:spLocks noChangeShapeType="1"/>
            </p:cNvSpPr>
            <p:nvPr/>
          </p:nvSpPr>
          <p:spPr bwMode="auto">
            <a:xfrm flipH="1">
              <a:off x="2012" y="2415"/>
              <a:ext cx="1177" cy="201"/>
            </a:xfrm>
            <a:prstGeom prst="line"/>
            <a:noFill/>
            <a:ln w="38100">
              <a:solidFill>
                <a:schemeClr val="tx1"/>
              </a:solidFill>
              <a:round/>
              <a:tailEnd type="triangle" w="med" len="med"/>
            </a:ln>
            <a:effectLst/>
          </p:spPr>
          <p:txBody>
            <a:bodyPr/>
            <a:p>
              <a:endParaRPr altLang="en-US" b="1" lang="zh-CN">
                <a:latin typeface="+mn-lt"/>
                <a:ea typeface="黑体" panose="02010609060101010101" pitchFamily="2" charset="-122"/>
              </a:endParaRPr>
            </a:p>
          </p:txBody>
        </p:sp>
        <p:sp>
          <p:nvSpPr>
            <p:cNvPr id="1049566" name="Text Box 19"/>
            <p:cNvSpPr txBox="1">
              <a:spLocks noChangeArrowheads="1"/>
            </p:cNvSpPr>
            <p:nvPr/>
          </p:nvSpPr>
          <p:spPr bwMode="auto">
            <a:xfrm rot="21169770">
              <a:off x="2142" y="2273"/>
              <a:ext cx="699" cy="291"/>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zh-CN" b="1" dirty="0" kumimoji="0" lang="en-US" smtClean="0">
                  <a:latin typeface="+mn-lt"/>
                  <a:ea typeface="黑体" panose="02010609060101010101" pitchFamily="2" charset="-122"/>
                </a:rPr>
                <a:t>ACK 1</a:t>
              </a:r>
              <a:endParaRPr altLang="zh-CN" b="1" dirty="0" kumimoji="0" lang="en-US">
                <a:latin typeface="+mn-lt"/>
                <a:ea typeface="黑体" panose="02010609060101010101" pitchFamily="2" charset="-122"/>
              </a:endParaRPr>
            </a:p>
          </p:txBody>
        </p:sp>
      </p:grpSp>
      <p:sp>
        <p:nvSpPr>
          <p:cNvPr id="1049567" name="AutoShape 20"/>
          <p:cNvSpPr>
            <a:spLocks noChangeArrowheads="1"/>
          </p:cNvSpPr>
          <p:nvPr/>
        </p:nvSpPr>
        <p:spPr bwMode="auto">
          <a:xfrm>
            <a:off x="8301806" y="1677765"/>
            <a:ext cx="755650" cy="728662"/>
          </a:xfrm>
          <a:prstGeom prst="irregularSeal1"/>
          <a:solidFill>
            <a:srgbClr val="FF5050"/>
          </a:solidFill>
          <a:ln w="9525" algn="ctr">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568" name="Text Box 24"/>
          <p:cNvSpPr txBox="1">
            <a:spLocks noChangeArrowheads="1"/>
          </p:cNvSpPr>
          <p:nvPr/>
        </p:nvSpPr>
        <p:spPr bwMode="auto">
          <a:xfrm>
            <a:off x="5409381" y="3290665"/>
            <a:ext cx="1409700" cy="457200"/>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en-US" b="1" dirty="0" kumimoji="0" lang="zh-CN">
                <a:solidFill>
                  <a:srgbClr val="FF0000"/>
                </a:solidFill>
                <a:latin typeface="+mn-lt"/>
                <a:ea typeface="黑体" panose="02010609060101010101" pitchFamily="2" charset="-122"/>
              </a:rPr>
              <a:t>超时重发</a:t>
            </a:r>
            <a:endParaRPr altLang="en-US" b="1" dirty="0" kumimoji="0" lang="zh-CN">
              <a:solidFill>
                <a:srgbClr val="FF0000"/>
              </a:solidFill>
              <a:latin typeface="+mn-lt"/>
              <a:ea typeface="黑体" panose="02010609060101010101" pitchFamily="2" charset="-122"/>
            </a:endParaRPr>
          </a:p>
        </p:txBody>
      </p:sp>
      <p:grpSp>
        <p:nvGrpSpPr>
          <p:cNvPr id="394" name="Group 25"/>
          <p:cNvGrpSpPr/>
          <p:nvPr/>
        </p:nvGrpSpPr>
        <p:grpSpPr bwMode="auto">
          <a:xfrm>
            <a:off x="5911031" y="2327052"/>
            <a:ext cx="798513" cy="927100"/>
            <a:chOff x="3153" y="2204"/>
            <a:chExt cx="503" cy="584"/>
          </a:xfrm>
        </p:grpSpPr>
        <p:sp>
          <p:nvSpPr>
            <p:cNvPr id="1049569" name="AutoShape 26"/>
            <p:cNvSpPr/>
            <p:nvPr/>
          </p:nvSpPr>
          <p:spPr bwMode="auto">
            <a:xfrm>
              <a:off x="3600" y="2204"/>
              <a:ext cx="56" cy="584"/>
            </a:xfrm>
            <a:prstGeom prst="leftBrace">
              <a:avLst>
                <a:gd name="adj1" fmla="val 86905"/>
                <a:gd name="adj2" fmla="val 50000"/>
              </a:avLst>
            </a:prstGeom>
            <a:noFill/>
            <a:ln w="28575">
              <a:solidFill>
                <a:schemeClr val="tx1"/>
              </a:solidFill>
              <a:round/>
            </a:ln>
            <a:effectLst/>
          </p:spPr>
          <p:txBody>
            <a:bodyPr anchor="ctr" wrap="none"/>
            <a:p>
              <a:endParaRPr altLang="en-US" b="1" lang="zh-CN">
                <a:latin typeface="+mn-lt"/>
                <a:ea typeface="黑体" panose="02010609060101010101" pitchFamily="2" charset="-122"/>
              </a:endParaRPr>
            </a:p>
          </p:txBody>
        </p:sp>
        <p:sp>
          <p:nvSpPr>
            <p:cNvPr id="1049570" name="Text Box 27"/>
            <p:cNvSpPr txBox="1">
              <a:spLocks noChangeArrowheads="1"/>
            </p:cNvSpPr>
            <p:nvPr/>
          </p:nvSpPr>
          <p:spPr bwMode="auto">
            <a:xfrm>
              <a:off x="3153" y="2311"/>
              <a:ext cx="426" cy="330"/>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zh-CN" b="1" sz="2800" kumimoji="0" lang="en-US">
                  <a:latin typeface="+mn-lt"/>
                  <a:ea typeface="黑体" panose="02010609060101010101" pitchFamily="2" charset="-122"/>
                </a:rPr>
                <a:t>t</a:t>
              </a:r>
              <a:r>
                <a:rPr altLang="zh-CN" baseline="-25000" b="1" sz="2800" kumimoji="0" lang="en-US">
                  <a:latin typeface="+mn-lt"/>
                  <a:ea typeface="黑体" panose="02010609060101010101" pitchFamily="2" charset="-122"/>
                </a:rPr>
                <a:t>out</a:t>
              </a:r>
              <a:endParaRPr altLang="zh-CN" baseline="-25000" b="1" sz="2800" kumimoji="0" lang="en-US">
                <a:latin typeface="+mn-lt"/>
                <a:ea typeface="黑体" panose="02010609060101010101" pitchFamily="2" charset="-122"/>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386"/>
                                        </p:tgtEl>
                                        <p:attrNameLst>
                                          <p:attrName>style.visibility</p:attrName>
                                        </p:attrNameLst>
                                      </p:cBhvr>
                                      <p:to>
                                        <p:strVal val="visible"/>
                                      </p:to>
                                    </p:set>
                                    <p:animEffect transition="in" filter="wipe(left)">
                                      <p:cBhvr>
                                        <p:cTn dur="500" id="7"/>
                                        <p:tgtEl>
                                          <p:spTgt spid="38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 presetSubtype="0">
                                  <p:stCondLst>
                                    <p:cond delay="0"/>
                                  </p:stCondLst>
                                  <p:childTnLst>
                                    <p:set>
                                      <p:cBhvr>
                                        <p:cTn dur="1" fill="hold" id="11">
                                          <p:stCondLst>
                                            <p:cond delay="0"/>
                                          </p:stCondLst>
                                        </p:cTn>
                                        <p:tgtEl>
                                          <p:spTgt spid="1049550"/>
                                        </p:tgtEl>
                                        <p:attrNameLst>
                                          <p:attrName>style.visibility</p:attrName>
                                        </p:attrNameLst>
                                      </p:cBhvr>
                                      <p:to>
                                        <p:strVal val="visible"/>
                                      </p:to>
                                    </p:set>
                                  </p:childTnLst>
                                </p:cTn>
                              </p:par>
                            </p:childTnLst>
                          </p:cTn>
                        </p:par>
                        <p:par>
                          <p:cTn fill="hold" id="12">
                            <p:stCondLst>
                              <p:cond delay="0"/>
                            </p:stCondLst>
                            <p:childTnLst>
                              <p:par>
                                <p:cTn fill="hold" grpId="1" id="13" nodeType="afterEffect" presetClass="emph" presetID="35" presetSubtype="0" repeatCount="5000">
                                  <p:stCondLst>
                                    <p:cond delay="0"/>
                                  </p:stCondLst>
                                  <p:childTnLst>
                                    <p:anim calcmode="discrete" valueType="str">
                                      <p:cBhvr>
                                        <p:cTn dur="500" fill="hold" id="14"/>
                                        <p:tgtEl>
                                          <p:spTgt spid="1049550"/>
                                        </p:tgtEl>
                                        <p:attrNameLst>
                                          <p:attrName>style.visibility</p:attrName>
                                        </p:attrNameLst>
                                      </p:cBhvr>
                                      <p:tavLst>
                                        <p:tav tm="0">
                                          <p:val>
                                            <p:strVal val="hidden"/>
                                          </p:val>
                                        </p:tav>
                                        <p:tav tm="50000">
                                          <p:val>
                                            <p:strVal val="visible"/>
                                          </p:val>
                                        </p:tav>
                                      </p:tavLst>
                                    </p:anim>
                                  </p:childTnLst>
                                </p:cTn>
                              </p:par>
                            </p:childTnLst>
                          </p:cTn>
                        </p:par>
                        <p:par>
                          <p:cTn fill="hold" id="15">
                            <p:stCondLst>
                              <p:cond delay="500"/>
                            </p:stCondLst>
                            <p:childTnLst>
                              <p:par>
                                <p:cTn fill="hold" grpId="0" id="16" nodeType="afterEffect" presetClass="entr" presetID="1" presetSubtype="0">
                                  <p:stCondLst>
                                    <p:cond delay="0"/>
                                  </p:stCondLst>
                                  <p:childTnLst>
                                    <p:set>
                                      <p:cBhvr>
                                        <p:cTn dur="1" fill="hold" id="17">
                                          <p:stCondLst>
                                            <p:cond delay="0"/>
                                          </p:stCondLst>
                                        </p:cTn>
                                        <p:tgtEl>
                                          <p:spTgt spid="1049549"/>
                                        </p:tgtEl>
                                        <p:attrNameLst>
                                          <p:attrName>style.visibility</p:attrName>
                                        </p:attrNameLst>
                                      </p:cBhvr>
                                      <p:to>
                                        <p:strVal val="visible"/>
                                      </p:to>
                                    </p:set>
                                  </p:childTnLst>
                                </p:cTn>
                              </p:par>
                            </p:childTnLst>
                          </p:cTn>
                        </p:par>
                        <p:par>
                          <p:cTn fill="hold" id="18">
                            <p:stCondLst>
                              <p:cond delay="500"/>
                            </p:stCondLst>
                            <p:childTnLst>
                              <p:par>
                                <p:cTn fill="hold" id="19" nodeType="afterEffect" presetClass="entr" presetID="1" presetSubtype="0">
                                  <p:stCondLst>
                                    <p:cond delay="500"/>
                                  </p:stCondLst>
                                  <p:childTnLst>
                                    <p:set>
                                      <p:cBhvr>
                                        <p:cTn dur="1" fill="hold" id="20">
                                          <p:stCondLst>
                                            <p:cond delay="0"/>
                                          </p:stCondLst>
                                        </p:cTn>
                                        <p:tgtEl>
                                          <p:spTgt spid="389"/>
                                        </p:tgtEl>
                                        <p:attrNameLst>
                                          <p:attrName>style.visibility</p:attrName>
                                        </p:attrNameLst>
                                      </p:cBhvr>
                                      <p:to>
                                        <p:strVal val="visible"/>
                                      </p:to>
                                    </p:set>
                                  </p:childTnLst>
                                </p:cTn>
                              </p:par>
                              <p:par>
                                <p:cTn fill="hold" id="21" nodeType="withEffect" presetClass="emph" presetID="35" presetSubtype="0" repeatCount="5000">
                                  <p:stCondLst>
                                    <p:cond delay="500"/>
                                  </p:stCondLst>
                                  <p:childTnLst>
                                    <p:anim calcmode="discrete" valueType="str">
                                      <p:cBhvr>
                                        <p:cTn dur="500" fill="hold" id="22"/>
                                        <p:tgtEl>
                                          <p:spTgt spid="389"/>
                                        </p:tgtEl>
                                        <p:attrNameLst>
                                          <p:attrName>style.visibility</p:attrName>
                                        </p:attrNameLst>
                                      </p:cBhvr>
                                      <p:tavLst>
                                        <p:tav tm="0">
                                          <p:val>
                                            <p:strVal val="hidden"/>
                                          </p:val>
                                        </p:tav>
                                        <p:tav tm="50000">
                                          <p:val>
                                            <p:strVal val="visible"/>
                                          </p:val>
                                        </p:tav>
                                      </p:tavLst>
                                    </p:anim>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0"/>
                                          </p:stCondLst>
                                        </p:cTn>
                                        <p:tgtEl>
                                          <p:spTgt spid="1049551"/>
                                        </p:tgtEl>
                                        <p:attrNameLst>
                                          <p:attrName>style.visibility</p:attrName>
                                        </p:attrNameLst>
                                      </p:cBhvr>
                                      <p:to>
                                        <p:strVal val="visible"/>
                                      </p:to>
                                    </p:set>
                                  </p:childTnLst>
                                </p:cTn>
                              </p:par>
                            </p:childTnLst>
                          </p:cTn>
                        </p:par>
                        <p:par>
                          <p:cTn fill="hold" id="27">
                            <p:stCondLst>
                              <p:cond delay="0"/>
                            </p:stCondLst>
                            <p:childTnLst>
                              <p:par>
                                <p:cTn fill="hold" grpId="1" id="28" nodeType="afterEffect" presetClass="emph" presetID="35" presetSubtype="0" repeatCount="5000">
                                  <p:stCondLst>
                                    <p:cond delay="0"/>
                                  </p:stCondLst>
                                  <p:childTnLst>
                                    <p:anim calcmode="discrete" valueType="str">
                                      <p:cBhvr>
                                        <p:cTn dur="500" fill="hold" id="29"/>
                                        <p:tgtEl>
                                          <p:spTgt spid="1049551"/>
                                        </p:tgtEl>
                                        <p:attrNameLst>
                                          <p:attrName>style.visibility</p:attrName>
                                        </p:attrNameLst>
                                      </p:cBhvr>
                                      <p:tavLst>
                                        <p:tav tm="0">
                                          <p:val>
                                            <p:strVal val="hidden"/>
                                          </p:val>
                                        </p:tav>
                                        <p:tav tm="50000">
                                          <p:val>
                                            <p:strVal val="visible"/>
                                          </p:val>
                                        </p:tav>
                                      </p:tavLst>
                                    </p:anim>
                                  </p:childTnLst>
                                </p:cTn>
                              </p:par>
                            </p:childTnLst>
                          </p:cTn>
                        </p:par>
                        <p:par>
                          <p:cTn fill="hold" id="30">
                            <p:stCondLst>
                              <p:cond delay="500"/>
                            </p:stCondLst>
                            <p:childTnLst>
                              <p:par>
                                <p:cTn fill="hold" id="31" nodeType="afterEffect" presetClass="entr" presetID="22" presetSubtype="8">
                                  <p:stCondLst>
                                    <p:cond delay="0"/>
                                  </p:stCondLst>
                                  <p:childTnLst>
                                    <p:set>
                                      <p:cBhvr>
                                        <p:cTn dur="1" fill="hold" id="32">
                                          <p:stCondLst>
                                            <p:cond delay="0"/>
                                          </p:stCondLst>
                                        </p:cTn>
                                        <p:tgtEl>
                                          <p:spTgt spid="387"/>
                                        </p:tgtEl>
                                        <p:attrNameLst>
                                          <p:attrName>style.visibility</p:attrName>
                                        </p:attrNameLst>
                                      </p:cBhvr>
                                      <p:to>
                                        <p:strVal val="visible"/>
                                      </p:to>
                                    </p:set>
                                    <p:animEffect transition="in" filter="wipe(left)">
                                      <p:cBhvr>
                                        <p:cTn dur="500" id="33"/>
                                        <p:tgtEl>
                                          <p:spTgt spid="387"/>
                                        </p:tgtEl>
                                      </p:cBhvr>
                                    </p:animEffect>
                                  </p:childTnLst>
                                </p:cTn>
                              </p:par>
                            </p:childTnLst>
                          </p:cTn>
                        </p:par>
                      </p:childTnLst>
                    </p:cTn>
                  </p:par>
                  <p:par>
                    <p:cTn fill="hold" id="34">
                      <p:stCondLst>
                        <p:cond delay="indefinite"/>
                      </p:stCondLst>
                      <p:childTnLst>
                        <p:par>
                          <p:cTn fill="hold" id="35">
                            <p:stCondLst>
                              <p:cond delay="0"/>
                            </p:stCondLst>
                            <p:childTnLst>
                              <p:par>
                                <p:cTn fill="hold" id="36" nodeType="clickEffect" presetClass="entr" presetID="22" presetSubtype="2">
                                  <p:stCondLst>
                                    <p:cond delay="0"/>
                                  </p:stCondLst>
                                  <p:childTnLst>
                                    <p:set>
                                      <p:cBhvr>
                                        <p:cTn dur="1" fill="hold" id="37">
                                          <p:stCondLst>
                                            <p:cond delay="0"/>
                                          </p:stCondLst>
                                        </p:cTn>
                                        <p:tgtEl>
                                          <p:spTgt spid="388"/>
                                        </p:tgtEl>
                                        <p:attrNameLst>
                                          <p:attrName>style.visibility</p:attrName>
                                        </p:attrNameLst>
                                      </p:cBhvr>
                                      <p:to>
                                        <p:strVal val="visible"/>
                                      </p:to>
                                    </p:set>
                                    <p:animEffect transition="in" filter="wipe(right)">
                                      <p:cBhvr>
                                        <p:cTn dur="500" id="38"/>
                                        <p:tgtEl>
                                          <p:spTgt spid="388"/>
                                        </p:tgtEl>
                                      </p:cBhvr>
                                    </p:animEffec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2" presetSubtype="8">
                                  <p:stCondLst>
                                    <p:cond delay="0"/>
                                  </p:stCondLst>
                                  <p:childTnLst>
                                    <p:set>
                                      <p:cBhvr>
                                        <p:cTn dur="1" fill="hold" id="42">
                                          <p:stCondLst>
                                            <p:cond delay="0"/>
                                          </p:stCondLst>
                                        </p:cTn>
                                        <p:tgtEl>
                                          <p:spTgt spid="391"/>
                                        </p:tgtEl>
                                        <p:attrNameLst>
                                          <p:attrName>style.visibility</p:attrName>
                                        </p:attrNameLst>
                                      </p:cBhvr>
                                      <p:to>
                                        <p:strVal val="visible"/>
                                      </p:to>
                                    </p:set>
                                    <p:animEffect transition="in" filter="wipe(left)">
                                      <p:cBhvr>
                                        <p:cTn dur="500" id="43"/>
                                        <p:tgtEl>
                                          <p:spTgt spid="391"/>
                                        </p:tgtEl>
                                      </p:cBhvr>
                                    </p:animEffect>
                                  </p:childTnLst>
                                </p:cTn>
                              </p:par>
                              <p:par>
                                <p:cTn fill="hold" id="44" nodeType="withEffect" presetClass="entr" presetID="1" presetSubtype="0">
                                  <p:stCondLst>
                                    <p:cond delay="0"/>
                                  </p:stCondLst>
                                  <p:childTnLst>
                                    <p:set>
                                      <p:cBhvr>
                                        <p:cTn dur="1" fill="hold" id="45">
                                          <p:stCondLst>
                                            <p:cond delay="0"/>
                                          </p:stCondLst>
                                        </p:cTn>
                                        <p:tgtEl>
                                          <p:spTgt spid="394"/>
                                        </p:tgtEl>
                                        <p:attrNameLst>
                                          <p:attrName>style.visibility</p:attrName>
                                        </p:attrNameLst>
                                      </p:cBhvr>
                                      <p:to>
                                        <p:strVal val="visible"/>
                                      </p:to>
                                    </p:set>
                                  </p:childTnLst>
                                </p:cTn>
                              </p:par>
                            </p:childTnLst>
                          </p:cTn>
                        </p:par>
                        <p:par>
                          <p:cTn fill="hold" id="46">
                            <p:stCondLst>
                              <p:cond delay="500"/>
                            </p:stCondLst>
                            <p:childTnLst>
                              <p:par>
                                <p:cTn fill="hold" grpId="0" id="47" nodeType="afterEffect" presetClass="entr" presetID="1" presetSubtype="0">
                                  <p:stCondLst>
                                    <p:cond delay="500"/>
                                  </p:stCondLst>
                                  <p:childTnLst>
                                    <p:set>
                                      <p:cBhvr>
                                        <p:cTn dur="1" fill="hold" id="48">
                                          <p:stCondLst>
                                            <p:cond delay="0"/>
                                          </p:stCondLst>
                                        </p:cTn>
                                        <p:tgtEl>
                                          <p:spTgt spid="1049567"/>
                                        </p:tgtEl>
                                        <p:attrNameLst>
                                          <p:attrName>style.visibility</p:attrName>
                                        </p:attrNameLst>
                                      </p:cBhvr>
                                      <p:to>
                                        <p:strVal val="visible"/>
                                      </p:to>
                                    </p:set>
                                  </p:childTnLst>
                                </p:cTn>
                              </p:par>
                            </p:childTnLst>
                          </p:cTn>
                        </p:par>
                        <p:par>
                          <p:cTn fill="hold" id="49">
                            <p:stCondLst>
                              <p:cond delay="1000"/>
                            </p:stCondLst>
                            <p:childTnLst>
                              <p:par>
                                <p:cTn fill="hold" grpId="1" id="50" nodeType="afterEffect" presetClass="emph" presetID="35" presetSubtype="0" repeatCount="5000">
                                  <p:stCondLst>
                                    <p:cond delay="0"/>
                                  </p:stCondLst>
                                  <p:childTnLst>
                                    <p:anim calcmode="discrete" valueType="str">
                                      <p:cBhvr>
                                        <p:cTn dur="500" fill="hold" id="51"/>
                                        <p:tgtEl>
                                          <p:spTgt spid="1049567"/>
                                        </p:tgtEl>
                                        <p:attrNameLst>
                                          <p:attrName>style.visibility</p:attrName>
                                        </p:attrNameLst>
                                      </p:cBhvr>
                                      <p:tavLst>
                                        <p:tav tm="0">
                                          <p:val>
                                            <p:strVal val="hidden"/>
                                          </p:val>
                                        </p:tav>
                                        <p:tav tm="50000">
                                          <p:val>
                                            <p:strVal val="visible"/>
                                          </p:val>
                                        </p:tav>
                                      </p:tavLst>
                                    </p:anim>
                                  </p:childTnLst>
                                </p:cTn>
                              </p:par>
                            </p:childTnLst>
                          </p:cTn>
                        </p:par>
                      </p:childTnLst>
                    </p:cTn>
                  </p:par>
                  <p:par>
                    <p:cTn fill="hold" id="52">
                      <p:stCondLst>
                        <p:cond delay="indefinite"/>
                      </p:stCondLst>
                      <p:childTnLst>
                        <p:par>
                          <p:cTn fill="hold" id="53">
                            <p:stCondLst>
                              <p:cond delay="0"/>
                            </p:stCondLst>
                            <p:childTnLst>
                              <p:par>
                                <p:cTn fill="hold" id="54" nodeType="clickEffect" presetClass="emph" presetID="35" presetSubtype="0" repeatCount="5000">
                                  <p:stCondLst>
                                    <p:cond delay="0"/>
                                  </p:stCondLst>
                                  <p:childTnLst>
                                    <p:anim calcmode="discrete" valueType="str">
                                      <p:cBhvr>
                                        <p:cTn dur="500" fill="hold" id="55"/>
                                        <p:tgtEl>
                                          <p:spTgt spid="394"/>
                                        </p:tgtEl>
                                        <p:attrNameLst>
                                          <p:attrName>style.visibility</p:attrName>
                                        </p:attrNameLst>
                                      </p:cBhvr>
                                      <p:tavLst>
                                        <p:tav tm="0">
                                          <p:val>
                                            <p:strVal val="hidden"/>
                                          </p:val>
                                        </p:tav>
                                        <p:tav tm="50000">
                                          <p:val>
                                            <p:strVal val="visible"/>
                                          </p:val>
                                        </p:tav>
                                      </p:tavLst>
                                    </p:anim>
                                  </p:childTnLst>
                                </p:cTn>
                              </p:par>
                            </p:childTnLst>
                          </p:cTn>
                        </p:par>
                      </p:childTnLst>
                    </p:cTn>
                  </p:par>
                  <p:par>
                    <p:cTn fill="hold" id="56">
                      <p:stCondLst>
                        <p:cond delay="indefinite"/>
                      </p:stCondLst>
                      <p:childTnLst>
                        <p:par>
                          <p:cTn fill="hold" id="57">
                            <p:stCondLst>
                              <p:cond delay="0"/>
                            </p:stCondLst>
                            <p:childTnLst>
                              <p:par>
                                <p:cTn fill="hold" grpId="0" id="58" nodeType="clickEffect" presetClass="entr" presetID="1" presetSubtype="0">
                                  <p:stCondLst>
                                    <p:cond delay="0"/>
                                  </p:stCondLst>
                                  <p:childTnLst>
                                    <p:set>
                                      <p:cBhvr>
                                        <p:cTn dur="1" fill="hold" id="59">
                                          <p:stCondLst>
                                            <p:cond delay="0"/>
                                          </p:stCondLst>
                                        </p:cTn>
                                        <p:tgtEl>
                                          <p:spTgt spid="1049568"/>
                                        </p:tgtEl>
                                        <p:attrNameLst>
                                          <p:attrName>style.visibility</p:attrName>
                                        </p:attrNameLst>
                                      </p:cBhvr>
                                      <p:to>
                                        <p:strVal val="visible"/>
                                      </p:to>
                                    </p:set>
                                  </p:childTnLst>
                                </p:cTn>
                              </p:par>
                            </p:childTnLst>
                          </p:cTn>
                        </p:par>
                        <p:par>
                          <p:cTn fill="hold" id="60">
                            <p:stCondLst>
                              <p:cond delay="0"/>
                            </p:stCondLst>
                            <p:childTnLst>
                              <p:par>
                                <p:cTn fill="hold" grpId="1" id="61" nodeType="afterEffect" presetClass="emph" presetID="35" presetSubtype="0" repeatCount="5000">
                                  <p:stCondLst>
                                    <p:cond delay="0"/>
                                  </p:stCondLst>
                                  <p:childTnLst>
                                    <p:anim calcmode="discrete" valueType="str">
                                      <p:cBhvr>
                                        <p:cTn dur="500" fill="hold" id="62"/>
                                        <p:tgtEl>
                                          <p:spTgt spid="1049568"/>
                                        </p:tgtEl>
                                        <p:attrNameLst>
                                          <p:attrName>style.visibility</p:attrName>
                                        </p:attrNameLst>
                                      </p:cBhvr>
                                      <p:tavLst>
                                        <p:tav tm="0">
                                          <p:val>
                                            <p:strVal val="hidden"/>
                                          </p:val>
                                        </p:tav>
                                        <p:tav tm="50000">
                                          <p:val>
                                            <p:strVal val="visible"/>
                                          </p:val>
                                        </p:tav>
                                      </p:tavLst>
                                    </p:anim>
                                  </p:childTnLst>
                                </p:cTn>
                              </p:par>
                            </p:childTnLst>
                          </p:cTn>
                        </p:par>
                        <p:par>
                          <p:cTn fill="hold" id="63">
                            <p:stCondLst>
                              <p:cond delay="500"/>
                            </p:stCondLst>
                            <p:childTnLst>
                              <p:par>
                                <p:cTn fill="hold" id="64" nodeType="afterEffect" presetClass="entr" presetID="22" presetSubtype="8">
                                  <p:stCondLst>
                                    <p:cond delay="0"/>
                                  </p:stCondLst>
                                  <p:childTnLst>
                                    <p:set>
                                      <p:cBhvr>
                                        <p:cTn dur="1" fill="hold" id="65">
                                          <p:stCondLst>
                                            <p:cond delay="0"/>
                                          </p:stCondLst>
                                        </p:cTn>
                                        <p:tgtEl>
                                          <p:spTgt spid="392"/>
                                        </p:tgtEl>
                                        <p:attrNameLst>
                                          <p:attrName>style.visibility</p:attrName>
                                        </p:attrNameLst>
                                      </p:cBhvr>
                                      <p:to>
                                        <p:strVal val="visible"/>
                                      </p:to>
                                    </p:set>
                                    <p:animEffect transition="in" filter="wipe(left)">
                                      <p:cBhvr>
                                        <p:cTn dur="500" id="66"/>
                                        <p:tgtEl>
                                          <p:spTgt spid="392"/>
                                        </p:tgtEl>
                                      </p:cBhvr>
                                    </p:animEffect>
                                  </p:childTnLst>
                                </p:cTn>
                              </p:par>
                            </p:childTnLst>
                          </p:cTn>
                        </p:par>
                      </p:childTnLst>
                    </p:cTn>
                  </p:par>
                  <p:par>
                    <p:cTn fill="hold" id="67">
                      <p:stCondLst>
                        <p:cond delay="indefinite"/>
                      </p:stCondLst>
                      <p:childTnLst>
                        <p:par>
                          <p:cTn fill="hold" id="68">
                            <p:stCondLst>
                              <p:cond delay="0"/>
                            </p:stCondLst>
                            <p:childTnLst>
                              <p:par>
                                <p:cTn fill="hold" id="69" nodeType="clickEffect" presetClass="entr" presetID="22" presetSubtype="2">
                                  <p:stCondLst>
                                    <p:cond delay="0"/>
                                  </p:stCondLst>
                                  <p:childTnLst>
                                    <p:set>
                                      <p:cBhvr>
                                        <p:cTn dur="1" fill="hold" id="70">
                                          <p:stCondLst>
                                            <p:cond delay="0"/>
                                          </p:stCondLst>
                                        </p:cTn>
                                        <p:tgtEl>
                                          <p:spTgt spid="393"/>
                                        </p:tgtEl>
                                        <p:attrNameLst>
                                          <p:attrName>style.visibility</p:attrName>
                                        </p:attrNameLst>
                                      </p:cBhvr>
                                      <p:to>
                                        <p:strVal val="visible"/>
                                      </p:to>
                                    </p:set>
                                    <p:animEffect transition="in" filter="wipe(right)">
                                      <p:cBhvr>
                                        <p:cTn dur="500" id="71"/>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49" grpId="0"/>
      <p:bldP spid="1049550" grpId="0" animBg="1"/>
      <p:bldP spid="1049550" grpId="1" animBg="1"/>
      <p:bldP spid="1049551" grpId="0"/>
      <p:bldP spid="1049551" grpId="1"/>
      <p:bldP spid="1049567" grpId="0" animBg="1"/>
      <p:bldP spid="1049567" grpId="1" animBg="1"/>
      <p:bldP spid="1049568" grpId="0"/>
      <p:bldP spid="1049568"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9571" name="标题 1"/>
          <p:cNvSpPr>
            <a:spLocks noGrp="1"/>
          </p:cNvSpPr>
          <p:nvPr>
            <p:ph type="title"/>
          </p:nvPr>
        </p:nvSpPr>
        <p:spPr/>
        <p:txBody>
          <a:bodyPr/>
          <a:p>
            <a:r>
              <a:rPr altLang="zh-CN" dirty="0" lang="en-US" smtClean="0"/>
              <a:t>3. </a:t>
            </a:r>
            <a:r>
              <a:rPr altLang="zh-CN" dirty="0" lang="zh-CN" smtClean="0"/>
              <a:t>确认</a:t>
            </a:r>
            <a:r>
              <a:rPr altLang="zh-CN" dirty="0" lang="zh-CN"/>
              <a:t>丢失和确认迟到</a:t>
            </a:r>
            <a:endParaRPr altLang="en-US" dirty="0" lang="zh-CN"/>
          </a:p>
        </p:txBody>
      </p:sp>
      <p:sp>
        <p:nvSpPr>
          <p:cNvPr id="1049572" name="内容占位符 9"/>
          <p:cNvSpPr>
            <a:spLocks noGrp="1"/>
          </p:cNvSpPr>
          <p:nvPr>
            <p:ph idx="1"/>
          </p:nvPr>
        </p:nvSpPr>
        <p:spPr/>
        <p:txBody>
          <a:bodyPr/>
          <a:p>
            <a:r>
              <a:rPr altLang="en-US" dirty="0" sz="3000" lang="zh-CN" smtClean="0">
                <a:solidFill>
                  <a:srgbClr val="FF0000"/>
                </a:solidFill>
              </a:rPr>
              <a:t>确认丢失</a:t>
            </a:r>
            <a:endParaRPr altLang="zh-CN" dirty="0" sz="3000" lang="en-US" smtClean="0">
              <a:solidFill>
                <a:srgbClr val="FF0000"/>
              </a:solidFill>
            </a:endParaRPr>
          </a:p>
          <a:p>
            <a:pPr lvl="1"/>
            <a:r>
              <a:rPr altLang="en-US" dirty="0" sz="2600" lang="zh-CN" smtClean="0"/>
              <a:t>若 </a:t>
            </a:r>
            <a:r>
              <a:rPr altLang="zh-CN" dirty="0" sz="2600" lang="en-US" smtClean="0"/>
              <a:t>B </a:t>
            </a:r>
            <a:r>
              <a:rPr altLang="zh-CN" dirty="0" sz="2600" lang="zh-CN" smtClean="0"/>
              <a:t>所</a:t>
            </a:r>
            <a:r>
              <a:rPr altLang="zh-CN" dirty="0" sz="2600" lang="zh-CN"/>
              <a:t>发送的</a:t>
            </a:r>
            <a:r>
              <a:rPr altLang="zh-CN" dirty="0" sz="2600" lang="zh-CN" smtClean="0"/>
              <a:t>对</a:t>
            </a:r>
            <a:r>
              <a:rPr altLang="zh-CN" dirty="0" sz="2600" lang="en-US" smtClean="0"/>
              <a:t> M1 </a:t>
            </a:r>
            <a:r>
              <a:rPr altLang="zh-CN" dirty="0" sz="2600" lang="zh-CN" smtClean="0"/>
              <a:t>的</a:t>
            </a:r>
            <a:r>
              <a:rPr altLang="zh-CN" dirty="0" sz="2600" lang="zh-CN"/>
              <a:t>确认丢失</a:t>
            </a:r>
            <a:r>
              <a:rPr altLang="zh-CN" dirty="0" sz="2600" lang="zh-CN" smtClean="0"/>
              <a:t>了</a:t>
            </a:r>
            <a:r>
              <a:rPr altLang="en-US" dirty="0" sz="2600" lang="zh-CN" smtClean="0"/>
              <a:t>，那么 </a:t>
            </a:r>
            <a:r>
              <a:rPr altLang="zh-CN" dirty="0" sz="2600" lang="en-US" smtClean="0"/>
              <a:t>A </a:t>
            </a:r>
            <a:r>
              <a:rPr altLang="zh-CN" dirty="0" sz="2600" lang="zh-CN" smtClean="0"/>
              <a:t>在</a:t>
            </a:r>
            <a:r>
              <a:rPr altLang="zh-CN" dirty="0" sz="2600" lang="zh-CN"/>
              <a:t>设定的超时重传时间</a:t>
            </a:r>
            <a:r>
              <a:rPr altLang="zh-CN" dirty="0" sz="2600" lang="zh-CN" smtClean="0"/>
              <a:t>内</a:t>
            </a:r>
            <a:r>
              <a:rPr altLang="en-US" dirty="0" sz="2600" lang="zh-CN" smtClean="0"/>
              <a:t>不能</a:t>
            </a:r>
            <a:r>
              <a:rPr altLang="zh-CN" dirty="0" sz="2600" lang="zh-CN" smtClean="0"/>
              <a:t>收到</a:t>
            </a:r>
            <a:r>
              <a:rPr altLang="zh-CN" dirty="0" sz="2600" lang="zh-CN"/>
              <a:t>确认，</a:t>
            </a:r>
            <a:r>
              <a:rPr altLang="zh-CN" dirty="0" sz="2600" lang="zh-CN" smtClean="0"/>
              <a:t>但</a:t>
            </a:r>
            <a:r>
              <a:rPr altLang="zh-CN" dirty="0" sz="2600" lang="en-US" smtClean="0"/>
              <a:t> A </a:t>
            </a:r>
            <a:r>
              <a:rPr altLang="zh-CN" dirty="0" sz="2600" lang="zh-CN" smtClean="0"/>
              <a:t>并</a:t>
            </a:r>
            <a:r>
              <a:rPr altLang="zh-CN" dirty="0" sz="2600" lang="zh-CN"/>
              <a:t>无法</a:t>
            </a:r>
            <a:r>
              <a:rPr altLang="zh-CN" dirty="0" sz="2600" lang="zh-CN" smtClean="0"/>
              <a:t>知道</a:t>
            </a:r>
            <a:r>
              <a:rPr altLang="en-US" dirty="0" sz="2600" lang="zh-CN" smtClean="0"/>
              <a:t>：</a:t>
            </a:r>
            <a:r>
              <a:rPr altLang="zh-CN" dirty="0" sz="2600" lang="zh-CN" smtClean="0"/>
              <a:t>是</a:t>
            </a:r>
            <a:r>
              <a:rPr altLang="zh-CN" dirty="0" sz="2600" lang="zh-CN"/>
              <a:t>自己发送的分组出错、</a:t>
            </a:r>
            <a:r>
              <a:rPr altLang="zh-CN" dirty="0" sz="2600" lang="zh-CN" smtClean="0"/>
              <a:t>丢失</a:t>
            </a:r>
            <a:r>
              <a:rPr altLang="en-US" dirty="0" sz="2600" lang="zh-CN" smtClean="0"/>
              <a:t>了</a:t>
            </a:r>
            <a:r>
              <a:rPr altLang="zh-CN" dirty="0" sz="2600" lang="zh-CN" smtClean="0"/>
              <a:t>，</a:t>
            </a:r>
            <a:r>
              <a:rPr altLang="zh-CN" dirty="0" sz="2600" lang="zh-CN" smtClean="0">
                <a:solidFill>
                  <a:srgbClr val="0000FF"/>
                </a:solidFill>
              </a:rPr>
              <a:t>或者</a:t>
            </a:r>
            <a:r>
              <a:rPr altLang="zh-CN" dirty="0" sz="2600" lang="en-US" smtClean="0">
                <a:solidFill>
                  <a:srgbClr val="0000FF"/>
                </a:solidFill>
              </a:rPr>
              <a:t> </a:t>
            </a:r>
            <a:r>
              <a:rPr altLang="zh-CN" dirty="0" sz="2600" lang="zh-CN" smtClean="0"/>
              <a:t>是</a:t>
            </a:r>
            <a:r>
              <a:rPr altLang="zh-CN" dirty="0" sz="2600" lang="en-US" smtClean="0"/>
              <a:t> B </a:t>
            </a:r>
            <a:r>
              <a:rPr altLang="zh-CN" dirty="0" sz="2600" lang="zh-CN" smtClean="0"/>
              <a:t>发送</a:t>
            </a:r>
            <a:r>
              <a:rPr altLang="zh-CN" dirty="0" sz="2600" lang="zh-CN"/>
              <a:t>的确认丢失了</a:t>
            </a:r>
            <a:r>
              <a:rPr altLang="zh-CN" dirty="0" sz="2600" lang="zh-CN" smtClean="0"/>
              <a:t>。因此</a:t>
            </a:r>
            <a:r>
              <a:rPr altLang="zh-CN" dirty="0" sz="2600" lang="en-US" smtClean="0"/>
              <a:t> </a:t>
            </a:r>
            <a:r>
              <a:rPr altLang="zh-CN" dirty="0" sz="2600" lang="en-US" smtClean="0">
                <a:solidFill>
                  <a:srgbClr val="FF0000"/>
                </a:solidFill>
              </a:rPr>
              <a:t>A </a:t>
            </a:r>
            <a:r>
              <a:rPr altLang="zh-CN" dirty="0" sz="2600" lang="zh-CN" smtClean="0">
                <a:solidFill>
                  <a:srgbClr val="FF0000"/>
                </a:solidFill>
              </a:rPr>
              <a:t>在</a:t>
            </a:r>
            <a:r>
              <a:rPr altLang="zh-CN" dirty="0" sz="2600" lang="zh-CN">
                <a:solidFill>
                  <a:srgbClr val="FF0000"/>
                </a:solidFill>
              </a:rPr>
              <a:t>超时计时器到期后就要</a:t>
            </a:r>
            <a:r>
              <a:rPr altLang="zh-CN" dirty="0" sz="2600" lang="zh-CN" smtClean="0">
                <a:solidFill>
                  <a:srgbClr val="FF0000"/>
                </a:solidFill>
              </a:rPr>
              <a:t>重传</a:t>
            </a:r>
            <a:r>
              <a:rPr altLang="zh-CN" dirty="0" sz="2600" lang="en-US" smtClean="0">
                <a:solidFill>
                  <a:srgbClr val="FF0000"/>
                </a:solidFill>
              </a:rPr>
              <a:t> M1</a:t>
            </a:r>
            <a:r>
              <a:rPr altLang="zh-CN" dirty="0" sz="2600" lang="zh-CN" smtClean="0">
                <a:solidFill>
                  <a:srgbClr val="FF0000"/>
                </a:solidFill>
              </a:rPr>
              <a:t>。</a:t>
            </a:r>
            <a:endParaRPr altLang="zh-CN" dirty="0" sz="2600" lang="en-US" smtClean="0">
              <a:solidFill>
                <a:srgbClr val="FF0000"/>
              </a:solidFill>
            </a:endParaRPr>
          </a:p>
          <a:p>
            <a:pPr lvl="1"/>
            <a:r>
              <a:rPr altLang="zh-CN" dirty="0" sz="2600" lang="zh-CN" smtClean="0"/>
              <a:t>假定</a:t>
            </a:r>
            <a:r>
              <a:rPr altLang="zh-CN" dirty="0" sz="2600" lang="en-US" smtClean="0"/>
              <a:t> B </a:t>
            </a:r>
            <a:r>
              <a:rPr altLang="zh-CN" dirty="0" sz="2600" lang="zh-CN" smtClean="0"/>
              <a:t>又</a:t>
            </a:r>
            <a:r>
              <a:rPr altLang="zh-CN" dirty="0" sz="2600" lang="zh-CN"/>
              <a:t>收到了重传的</a:t>
            </a:r>
            <a:r>
              <a:rPr altLang="zh-CN" dirty="0" sz="2600" lang="zh-CN" smtClean="0"/>
              <a:t>分组</a:t>
            </a:r>
            <a:r>
              <a:rPr altLang="zh-CN" dirty="0" sz="2600" lang="en-US" smtClean="0"/>
              <a:t> M1</a:t>
            </a:r>
            <a:r>
              <a:rPr altLang="zh-CN" dirty="0" sz="2600" lang="zh-CN" smtClean="0"/>
              <a:t>。这时</a:t>
            </a:r>
            <a:r>
              <a:rPr altLang="zh-CN" dirty="0" sz="2600" lang="en-US" smtClean="0"/>
              <a:t> B </a:t>
            </a:r>
            <a:r>
              <a:rPr altLang="zh-CN" dirty="0" sz="2600" lang="zh-CN" smtClean="0"/>
              <a:t>应采取</a:t>
            </a:r>
            <a:r>
              <a:rPr altLang="zh-CN" dirty="0" sz="2600" lang="zh-CN"/>
              <a:t>两个行动</a:t>
            </a:r>
            <a:r>
              <a:rPr altLang="en-US" dirty="0" sz="2600" lang="zh-CN"/>
              <a:t>：</a:t>
            </a:r>
            <a:endParaRPr altLang="zh-CN" dirty="0" sz="2600" lang="zh-CN"/>
          </a:p>
          <a:p>
            <a:pPr lvl="2"/>
            <a:r>
              <a:rPr altLang="zh-CN" dirty="0" sz="2200" lang="zh-CN"/>
              <a:t>第一，</a:t>
            </a:r>
            <a:r>
              <a:rPr altLang="zh-CN" dirty="0" sz="2200" lang="zh-CN">
                <a:solidFill>
                  <a:srgbClr val="FF0000"/>
                </a:solidFill>
              </a:rPr>
              <a:t>丢弃</a:t>
            </a:r>
            <a:r>
              <a:rPr altLang="zh-CN" dirty="0" sz="2200" lang="zh-CN"/>
              <a:t>这个重复的</a:t>
            </a:r>
            <a:r>
              <a:rPr altLang="zh-CN" dirty="0" sz="2200" lang="zh-CN" smtClean="0"/>
              <a:t>分组</a:t>
            </a:r>
            <a:r>
              <a:rPr altLang="zh-CN" dirty="0" sz="2200" lang="en-US" smtClean="0"/>
              <a:t> M1</a:t>
            </a:r>
            <a:r>
              <a:rPr altLang="zh-CN" dirty="0" sz="2200" lang="zh-CN" smtClean="0"/>
              <a:t>，</a:t>
            </a:r>
            <a:r>
              <a:rPr altLang="zh-CN" dirty="0" sz="2200" lang="zh-CN"/>
              <a:t>不向上层交付。</a:t>
            </a:r>
            <a:endParaRPr altLang="zh-CN" dirty="0" sz="2200" lang="zh-CN"/>
          </a:p>
          <a:p>
            <a:pPr lvl="2"/>
            <a:r>
              <a:rPr altLang="zh-CN" dirty="0" sz="2200" lang="zh-CN"/>
              <a:t>第二，</a:t>
            </a:r>
            <a:r>
              <a:rPr altLang="zh-CN" dirty="0" sz="2200" lang="zh-CN" smtClean="0">
                <a:solidFill>
                  <a:srgbClr val="FF0000"/>
                </a:solidFill>
              </a:rPr>
              <a:t>向</a:t>
            </a:r>
            <a:r>
              <a:rPr altLang="zh-CN" dirty="0" sz="2200" lang="en-US" smtClean="0">
                <a:solidFill>
                  <a:srgbClr val="FF0000"/>
                </a:solidFill>
              </a:rPr>
              <a:t> A </a:t>
            </a:r>
            <a:r>
              <a:rPr altLang="zh-CN" dirty="0" sz="2200" lang="zh-CN" smtClean="0">
                <a:solidFill>
                  <a:srgbClr val="FF0000"/>
                </a:solidFill>
              </a:rPr>
              <a:t>发送</a:t>
            </a:r>
            <a:r>
              <a:rPr altLang="zh-CN" dirty="0" sz="2200" lang="zh-CN">
                <a:solidFill>
                  <a:srgbClr val="FF0000"/>
                </a:solidFill>
              </a:rPr>
              <a:t>确认。</a:t>
            </a:r>
            <a:r>
              <a:rPr altLang="zh-CN" dirty="0" sz="2200" lang="zh-CN"/>
              <a:t>不能认为已经发送过确认就不再发送，</a:t>
            </a:r>
            <a:r>
              <a:rPr altLang="zh-CN" dirty="0" sz="2200" lang="zh-CN" smtClean="0"/>
              <a:t>因为</a:t>
            </a:r>
            <a:r>
              <a:rPr altLang="zh-CN" dirty="0" sz="2200" lang="en-US" smtClean="0"/>
              <a:t> A </a:t>
            </a:r>
            <a:r>
              <a:rPr altLang="zh-CN" dirty="0" sz="2200" lang="zh-CN" smtClean="0"/>
              <a:t>之所以重传</a:t>
            </a:r>
            <a:r>
              <a:rPr altLang="zh-CN" dirty="0" sz="2200" lang="en-US" smtClean="0"/>
              <a:t> M1 </a:t>
            </a:r>
            <a:r>
              <a:rPr altLang="zh-CN" dirty="0" sz="2200" lang="zh-CN" smtClean="0"/>
              <a:t>就表示</a:t>
            </a:r>
            <a:r>
              <a:rPr altLang="zh-CN" dirty="0" sz="2200" lang="en-US" smtClean="0"/>
              <a:t> A </a:t>
            </a:r>
            <a:r>
              <a:rPr altLang="zh-CN" dirty="0" sz="2200" lang="zh-CN" smtClean="0"/>
              <a:t>没有</a:t>
            </a:r>
            <a:r>
              <a:rPr altLang="zh-CN" dirty="0" sz="2200" lang="zh-CN"/>
              <a:t>收到</a:t>
            </a:r>
            <a:r>
              <a:rPr altLang="zh-CN" dirty="0" sz="2200" lang="zh-CN" smtClean="0"/>
              <a:t>对</a:t>
            </a:r>
            <a:r>
              <a:rPr altLang="zh-CN" dirty="0" sz="2200" lang="en-US" smtClean="0"/>
              <a:t> M1 </a:t>
            </a:r>
            <a:r>
              <a:rPr altLang="zh-CN" dirty="0" sz="2200" lang="zh-CN" smtClean="0"/>
              <a:t>的</a:t>
            </a:r>
            <a:r>
              <a:rPr altLang="zh-CN" dirty="0" sz="2200" lang="zh-CN"/>
              <a:t>确认。</a:t>
            </a:r>
            <a:endParaRPr altLang="zh-CN" dirty="0" sz="2200" lang="en-US"/>
          </a:p>
          <a:p>
            <a:pPr lvl="1"/>
            <a:endParaRPr altLang="zh-CN" dirty="0" sz="2400"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9573" name="标题 1"/>
          <p:cNvSpPr>
            <a:spLocks noGrp="1"/>
          </p:cNvSpPr>
          <p:nvPr>
            <p:ph type="title"/>
          </p:nvPr>
        </p:nvSpPr>
        <p:spPr/>
        <p:txBody>
          <a:bodyPr/>
          <a:p>
            <a:r>
              <a:rPr altLang="zh-CN" dirty="0" lang="en-US" smtClean="0"/>
              <a:t>3. </a:t>
            </a:r>
            <a:r>
              <a:rPr altLang="zh-CN" dirty="0" lang="zh-CN" smtClean="0"/>
              <a:t>确认</a:t>
            </a:r>
            <a:r>
              <a:rPr altLang="zh-CN" dirty="0" lang="zh-CN"/>
              <a:t>丢失和确认迟到</a:t>
            </a:r>
            <a:endParaRPr altLang="en-US" dirty="0" lang="zh-CN"/>
          </a:p>
        </p:txBody>
      </p:sp>
      <p:sp>
        <p:nvSpPr>
          <p:cNvPr id="1049574" name="内容占位符 9"/>
          <p:cNvSpPr>
            <a:spLocks noGrp="1"/>
          </p:cNvSpPr>
          <p:nvPr>
            <p:ph idx="1"/>
          </p:nvPr>
        </p:nvSpPr>
        <p:spPr/>
        <p:txBody>
          <a:bodyPr/>
          <a:p>
            <a:r>
              <a:rPr altLang="en-US" dirty="0" lang="zh-CN" smtClean="0">
                <a:solidFill>
                  <a:srgbClr val="FF0000"/>
                </a:solidFill>
              </a:rPr>
              <a:t>确认迟到</a:t>
            </a:r>
            <a:endParaRPr altLang="zh-CN" dirty="0" lang="en-US" smtClean="0">
              <a:solidFill>
                <a:srgbClr val="FF0000"/>
              </a:solidFill>
            </a:endParaRPr>
          </a:p>
          <a:p>
            <a:pPr lvl="1"/>
            <a:r>
              <a:rPr altLang="zh-CN" dirty="0" lang="zh-CN" smtClean="0"/>
              <a:t>传输</a:t>
            </a:r>
            <a:r>
              <a:rPr altLang="zh-CN" dirty="0" lang="zh-CN"/>
              <a:t>过程中没有出现差错，</a:t>
            </a:r>
            <a:r>
              <a:rPr altLang="zh-CN" dirty="0" lang="zh-CN" smtClean="0"/>
              <a:t>但</a:t>
            </a:r>
            <a:r>
              <a:rPr altLang="zh-CN" dirty="0" lang="en-US" smtClean="0"/>
              <a:t> B </a:t>
            </a:r>
            <a:r>
              <a:rPr altLang="zh-CN" dirty="0" lang="zh-CN" smtClean="0"/>
              <a:t>对分组</a:t>
            </a:r>
            <a:r>
              <a:rPr altLang="zh-CN" dirty="0" lang="en-US" smtClean="0"/>
              <a:t> M1 </a:t>
            </a:r>
            <a:r>
              <a:rPr altLang="zh-CN" dirty="0" lang="zh-CN" smtClean="0"/>
              <a:t>的</a:t>
            </a:r>
            <a:r>
              <a:rPr altLang="zh-CN" dirty="0" lang="zh-CN"/>
              <a:t>确认迟到了</a:t>
            </a:r>
            <a:r>
              <a:rPr altLang="zh-CN" dirty="0" lang="zh-CN" smtClean="0"/>
              <a:t>。</a:t>
            </a:r>
            <a:endParaRPr altLang="zh-CN" dirty="0" lang="en-US" smtClean="0"/>
          </a:p>
          <a:p>
            <a:pPr lvl="1"/>
            <a:r>
              <a:rPr altLang="zh-CN" dirty="0" lang="en-US" smtClean="0"/>
              <a:t>A </a:t>
            </a:r>
            <a:r>
              <a:rPr altLang="zh-CN" dirty="0" lang="zh-CN" smtClean="0"/>
              <a:t>会</a:t>
            </a:r>
            <a:r>
              <a:rPr altLang="zh-CN" dirty="0" lang="zh-CN"/>
              <a:t>收到重复的确认</a:t>
            </a:r>
            <a:r>
              <a:rPr altLang="zh-CN" dirty="0" lang="zh-CN" smtClean="0"/>
              <a:t>。对</a:t>
            </a:r>
            <a:r>
              <a:rPr altLang="zh-CN" dirty="0" lang="zh-CN"/>
              <a:t>重复的确认的处理很简单：收下后就丢弃</a:t>
            </a:r>
            <a:r>
              <a:rPr altLang="zh-CN" dirty="0" lang="zh-CN" smtClean="0"/>
              <a:t>。</a:t>
            </a:r>
            <a:endParaRPr altLang="zh-CN" dirty="0" lang="en-US" smtClean="0"/>
          </a:p>
          <a:p>
            <a:pPr lvl="1"/>
            <a:r>
              <a:rPr altLang="zh-CN" dirty="0" lang="en-US" smtClean="0"/>
              <a:t>B </a:t>
            </a:r>
            <a:r>
              <a:rPr altLang="zh-CN" dirty="0" lang="zh-CN" smtClean="0"/>
              <a:t>仍然</a:t>
            </a:r>
            <a:r>
              <a:rPr altLang="zh-CN" dirty="0" lang="zh-CN"/>
              <a:t>会收到重复</a:t>
            </a:r>
            <a:r>
              <a:rPr altLang="zh-CN" dirty="0" lang="zh-CN" smtClean="0"/>
              <a:t>的</a:t>
            </a:r>
            <a:r>
              <a:rPr altLang="zh-CN" dirty="0" lang="en-US" smtClean="0"/>
              <a:t> M1</a:t>
            </a:r>
            <a:r>
              <a:rPr altLang="zh-CN" dirty="0" lang="zh-CN" smtClean="0"/>
              <a:t>，</a:t>
            </a:r>
            <a:r>
              <a:rPr altLang="zh-CN" dirty="0" lang="zh-CN"/>
              <a:t>并且同样要丢弃重复</a:t>
            </a:r>
            <a:r>
              <a:rPr altLang="zh-CN" dirty="0" lang="zh-CN" smtClean="0"/>
              <a:t>的</a:t>
            </a:r>
            <a:r>
              <a:rPr altLang="zh-CN" dirty="0" lang="en-US" smtClean="0"/>
              <a:t> M1</a:t>
            </a:r>
            <a:r>
              <a:rPr altLang="zh-CN" dirty="0" lang="zh-CN" smtClean="0"/>
              <a:t>，</a:t>
            </a:r>
            <a:r>
              <a:rPr altLang="zh-CN" dirty="0" lang="zh-CN"/>
              <a:t>并重传确认分组。</a:t>
            </a:r>
            <a:endParaRPr altLang="en-US" dirty="0" 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397" name=""/>
        <p:cNvGrpSpPr/>
        <p:nvPr/>
      </p:nvGrpSpPr>
      <p:grpSpPr>
        <a:xfrm>
          <a:off x="0" y="0"/>
          <a:ext cx="0" cy="0"/>
          <a:chOff x="0" y="0"/>
          <a:chExt cx="0" cy="0"/>
        </a:xfrm>
      </p:grpSpPr>
      <p:sp>
        <p:nvSpPr>
          <p:cNvPr id="1049575" name="标题 1"/>
          <p:cNvSpPr>
            <a:spLocks noGrp="1"/>
          </p:cNvSpPr>
          <p:nvPr>
            <p:ph type="title"/>
          </p:nvPr>
        </p:nvSpPr>
        <p:spPr/>
        <p:txBody>
          <a:bodyPr/>
          <a:p>
            <a:r>
              <a:rPr altLang="zh-CN" dirty="0" lang="en-US" smtClean="0"/>
              <a:t>3. </a:t>
            </a:r>
            <a:r>
              <a:rPr altLang="zh-CN" dirty="0" lang="zh-CN" smtClean="0"/>
              <a:t>确认</a:t>
            </a:r>
            <a:r>
              <a:rPr altLang="zh-CN" dirty="0" lang="zh-CN"/>
              <a:t>丢失和确认迟到</a:t>
            </a:r>
            <a:endParaRPr altLang="en-US" dirty="0" lang="zh-CN"/>
          </a:p>
        </p:txBody>
      </p:sp>
      <p:grpSp>
        <p:nvGrpSpPr>
          <p:cNvPr id="398" name="组合 4"/>
          <p:cNvGrpSpPr/>
          <p:nvPr/>
        </p:nvGrpSpPr>
        <p:grpSpPr>
          <a:xfrm>
            <a:off x="1943654" y="1647602"/>
            <a:ext cx="1899246" cy="3559642"/>
            <a:chOff x="1943654" y="1647602"/>
            <a:chExt cx="1899246" cy="3179763"/>
          </a:xfrm>
        </p:grpSpPr>
        <p:sp>
          <p:nvSpPr>
            <p:cNvPr id="1049576" name="Line 28"/>
            <p:cNvSpPr>
              <a:spLocks noChangeShapeType="1"/>
            </p:cNvSpPr>
            <p:nvPr/>
          </p:nvSpPr>
          <p:spPr bwMode="auto">
            <a:xfrm>
              <a:off x="1943654" y="1647602"/>
              <a:ext cx="0" cy="3179763"/>
            </a:xfrm>
            <a:prstGeom prst="line"/>
            <a:noFill/>
            <a:ln w="38100">
              <a:solidFill>
                <a:schemeClr val="tx1"/>
              </a:solidFill>
              <a:round/>
              <a:headEnd type="none" w="med" len="med"/>
              <a:tailEnd type="triangle" w="med" len="med"/>
            </a:ln>
            <a:effectLst/>
          </p:spPr>
          <p:txBody>
            <a:bodyPr anchor="ctr" wrap="none"/>
            <a:p>
              <a:endParaRPr altLang="en-US" b="1" lang="zh-CN">
                <a:latin typeface="+mn-lt"/>
                <a:ea typeface="黑体" panose="02010609060101010101" pitchFamily="2" charset="-122"/>
              </a:endParaRPr>
            </a:p>
          </p:txBody>
        </p:sp>
        <p:sp>
          <p:nvSpPr>
            <p:cNvPr id="1049577" name="Line 29"/>
            <p:cNvSpPr>
              <a:spLocks noChangeShapeType="1"/>
            </p:cNvSpPr>
            <p:nvPr/>
          </p:nvSpPr>
          <p:spPr bwMode="auto">
            <a:xfrm>
              <a:off x="3842900" y="1647602"/>
              <a:ext cx="0" cy="3160713"/>
            </a:xfrm>
            <a:prstGeom prst="line"/>
            <a:noFill/>
            <a:ln w="38100">
              <a:solidFill>
                <a:schemeClr val="tx1"/>
              </a:solidFill>
              <a:round/>
              <a:headEnd type="none" w="med" len="med"/>
              <a:tailEnd type="triangle" w="med" len="med"/>
            </a:ln>
            <a:effectLst/>
          </p:spPr>
          <p:txBody>
            <a:bodyPr anchor="ctr" wrap="none"/>
            <a:p>
              <a:endParaRPr altLang="en-US" b="1" lang="zh-CN">
                <a:latin typeface="+mn-lt"/>
                <a:ea typeface="黑体" panose="02010609060101010101" pitchFamily="2" charset="-122"/>
              </a:endParaRPr>
            </a:p>
          </p:txBody>
        </p:sp>
      </p:grpSp>
      <p:sp>
        <p:nvSpPr>
          <p:cNvPr id="1049578" name="Rectangle 30"/>
          <p:cNvSpPr>
            <a:spLocks noChangeArrowheads="1"/>
          </p:cNvSpPr>
          <p:nvPr/>
        </p:nvSpPr>
        <p:spPr bwMode="auto">
          <a:xfrm>
            <a:off x="1771204" y="1196752"/>
            <a:ext cx="405561" cy="459100"/>
          </a:xfrm>
          <a:prstGeom prst="rect"/>
          <a:noFill/>
          <a:ln>
            <a:noFill/>
          </a:ln>
          <a:effectLst/>
        </p:spPr>
        <p:txBody>
          <a:bodyPr bIns="44450" lIns="90488" rIns="90488" tIns="44450" wrap="none">
            <a:spAutoFit/>
          </a:bodyPr>
          <a:p>
            <a:pPr defTabSz="762000" eaLnBrk="0" hangingPunct="0"/>
            <a:r>
              <a:rPr altLang="zh-CN" b="1" sz="2400" lang="en-US">
                <a:latin typeface="+mn-lt"/>
                <a:ea typeface="黑体" panose="02010609060101010101" pitchFamily="2" charset="-122"/>
              </a:rPr>
              <a:t>A</a:t>
            </a:r>
            <a:endParaRPr altLang="zh-CN" b="1" sz="2400" lang="en-US">
              <a:latin typeface="+mn-lt"/>
              <a:ea typeface="黑体" panose="02010609060101010101" pitchFamily="2" charset="-122"/>
            </a:endParaRPr>
          </a:p>
        </p:txBody>
      </p:sp>
      <p:sp>
        <p:nvSpPr>
          <p:cNvPr id="1049579" name="Rectangle 31"/>
          <p:cNvSpPr>
            <a:spLocks noChangeArrowheads="1"/>
          </p:cNvSpPr>
          <p:nvPr/>
        </p:nvSpPr>
        <p:spPr bwMode="auto">
          <a:xfrm>
            <a:off x="3636516" y="1196752"/>
            <a:ext cx="405561" cy="459100"/>
          </a:xfrm>
          <a:prstGeom prst="rect"/>
          <a:noFill/>
          <a:ln>
            <a:noFill/>
          </a:ln>
          <a:effectLst/>
        </p:spPr>
        <p:txBody>
          <a:bodyPr bIns="44450" lIns="90488" rIns="90488" tIns="44450" wrap="none">
            <a:spAutoFit/>
          </a:bodyPr>
          <a:p>
            <a:pPr defTabSz="762000" eaLnBrk="0" hangingPunct="0"/>
            <a:r>
              <a:rPr altLang="zh-CN" b="1" sz="2400" lang="en-US">
                <a:latin typeface="+mn-lt"/>
                <a:ea typeface="黑体" panose="02010609060101010101" pitchFamily="2" charset="-122"/>
              </a:rPr>
              <a:t>B</a:t>
            </a:r>
            <a:endParaRPr altLang="zh-CN" b="1" sz="2400" lang="en-US">
              <a:latin typeface="+mn-lt"/>
              <a:ea typeface="黑体" panose="02010609060101010101" pitchFamily="2" charset="-122"/>
            </a:endParaRPr>
          </a:p>
        </p:txBody>
      </p:sp>
      <p:grpSp>
        <p:nvGrpSpPr>
          <p:cNvPr id="399" name="Group 32"/>
          <p:cNvGrpSpPr/>
          <p:nvPr/>
        </p:nvGrpSpPr>
        <p:grpSpPr bwMode="auto">
          <a:xfrm>
            <a:off x="1968054" y="1780952"/>
            <a:ext cx="1857375" cy="777875"/>
            <a:chOff x="3769" y="1868"/>
            <a:chExt cx="1072" cy="490"/>
          </a:xfrm>
        </p:grpSpPr>
        <p:sp>
          <p:nvSpPr>
            <p:cNvPr id="1049580" name="Freeform 33"/>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p:spPr>
          <p:txBody>
            <a:bodyPr/>
            <a:p>
              <a:endParaRPr altLang="en-US" b="1" lang="zh-CN">
                <a:latin typeface="+mn-lt"/>
                <a:ea typeface="黑体" panose="02010609060101010101" pitchFamily="2" charset="-122"/>
              </a:endParaRPr>
            </a:p>
          </p:txBody>
        </p:sp>
        <p:sp>
          <p:nvSpPr>
            <p:cNvPr id="1049581"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582" name="Rectangle 35"/>
            <p:cNvSpPr>
              <a:spLocks noChangeArrowheads="1"/>
            </p:cNvSpPr>
            <p:nvPr/>
          </p:nvSpPr>
          <p:spPr bwMode="auto">
            <a:xfrm rot="540000">
              <a:off x="3980" y="1943"/>
              <a:ext cx="352" cy="289"/>
            </a:xfrm>
            <a:prstGeom prst="rect"/>
            <a:noFill/>
            <a:ln>
              <a:noFill/>
            </a:ln>
            <a:effectLst/>
          </p:spPr>
          <p:txBody>
            <a:bodyPr bIns="44450" lIns="90488" rIns="90488" tIns="44450" wrap="none">
              <a:spAutoFit/>
            </a:bodyPr>
            <a:p>
              <a:pPr defTabSz="762000" eaLnBrk="0" hangingPunct="0"/>
              <a:r>
                <a:rPr altLang="zh-CN" b="1" dirty="0" sz="2400" lang="en-US" smtClean="0">
                  <a:solidFill>
                    <a:srgbClr val="0000FF"/>
                  </a:solidFill>
                  <a:latin typeface="+mn-lt"/>
                  <a:ea typeface="黑体" panose="02010609060101010101" pitchFamily="2" charset="-122"/>
                </a:rPr>
                <a:t>M1</a:t>
              </a:r>
              <a:endParaRPr altLang="zh-CN" b="1" dirty="0" sz="2400" lang="en-US">
                <a:solidFill>
                  <a:srgbClr val="0000FF"/>
                </a:solidFill>
                <a:latin typeface="+mn-lt"/>
                <a:ea typeface="黑体" panose="02010609060101010101" pitchFamily="2" charset="-122"/>
              </a:endParaRPr>
            </a:p>
          </p:txBody>
        </p:sp>
      </p:grpSp>
      <p:grpSp>
        <p:nvGrpSpPr>
          <p:cNvPr id="400" name="Group 36"/>
          <p:cNvGrpSpPr/>
          <p:nvPr/>
        </p:nvGrpSpPr>
        <p:grpSpPr bwMode="auto">
          <a:xfrm>
            <a:off x="1966466" y="3257327"/>
            <a:ext cx="1835150" cy="777875"/>
            <a:chOff x="3439" y="3564"/>
            <a:chExt cx="1156" cy="490"/>
          </a:xfrm>
        </p:grpSpPr>
        <p:sp>
          <p:nvSpPr>
            <p:cNvPr id="1049583" name="Freeform 3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p:spPr>
          <p:txBody>
            <a:bodyPr/>
            <a:p>
              <a:endParaRPr altLang="en-US" b="1" lang="zh-CN">
                <a:latin typeface="+mn-lt"/>
                <a:ea typeface="黑体" panose="02010609060101010101" pitchFamily="2" charset="-122"/>
              </a:endParaRPr>
            </a:p>
          </p:txBody>
        </p:sp>
        <p:sp>
          <p:nvSpPr>
            <p:cNvPr id="1049584"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585" name="Rectangle 39"/>
            <p:cNvSpPr>
              <a:spLocks noChangeArrowheads="1"/>
            </p:cNvSpPr>
            <p:nvPr/>
          </p:nvSpPr>
          <p:spPr bwMode="auto">
            <a:xfrm rot="540000">
              <a:off x="3669" y="3641"/>
              <a:ext cx="385" cy="289"/>
            </a:xfrm>
            <a:prstGeom prst="rect"/>
            <a:noFill/>
            <a:ln>
              <a:noFill/>
            </a:ln>
            <a:effectLst/>
          </p:spPr>
          <p:txBody>
            <a:bodyPr bIns="44450" lIns="90488" rIns="90488" tIns="44450" wrap="none">
              <a:spAutoFit/>
            </a:bodyPr>
            <a:p>
              <a:pPr defTabSz="762000" eaLnBrk="0" hangingPunct="0"/>
              <a:r>
                <a:rPr altLang="zh-CN" b="1" dirty="0" sz="2400" lang="en-US" smtClean="0">
                  <a:solidFill>
                    <a:srgbClr val="0000FF"/>
                  </a:solidFill>
                  <a:latin typeface="+mn-lt"/>
                  <a:ea typeface="黑体" panose="02010609060101010101" pitchFamily="2" charset="-122"/>
                </a:rPr>
                <a:t>M1</a:t>
              </a:r>
              <a:endParaRPr altLang="zh-CN" b="1" dirty="0" sz="2400" lang="en-US">
                <a:solidFill>
                  <a:srgbClr val="0000FF"/>
                </a:solidFill>
                <a:latin typeface="+mn-lt"/>
                <a:ea typeface="黑体" panose="02010609060101010101" pitchFamily="2" charset="-122"/>
              </a:endParaRPr>
            </a:p>
          </p:txBody>
        </p:sp>
      </p:grpSp>
      <p:sp>
        <p:nvSpPr>
          <p:cNvPr id="1049586" name="Text Box 40"/>
          <p:cNvSpPr txBox="1">
            <a:spLocks noChangeArrowheads="1"/>
          </p:cNvSpPr>
          <p:nvPr/>
        </p:nvSpPr>
        <p:spPr bwMode="auto">
          <a:xfrm>
            <a:off x="2216696" y="5271591"/>
            <a:ext cx="1422184" cy="461665"/>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en-US" b="1" dirty="0" kumimoji="0" lang="zh-CN" smtClean="0">
                <a:latin typeface="+mn-lt"/>
                <a:ea typeface="黑体" panose="02010609060101010101" pitchFamily="2" charset="-122"/>
              </a:rPr>
              <a:t>确认丢失</a:t>
            </a:r>
            <a:endParaRPr altLang="en-US" b="1" dirty="0" kumimoji="0" lang="zh-CN">
              <a:latin typeface="+mn-lt"/>
              <a:ea typeface="黑体" panose="02010609060101010101" pitchFamily="2" charset="-122"/>
            </a:endParaRPr>
          </a:p>
        </p:txBody>
      </p:sp>
      <p:grpSp>
        <p:nvGrpSpPr>
          <p:cNvPr id="401" name="Group 41"/>
          <p:cNvGrpSpPr/>
          <p:nvPr/>
        </p:nvGrpSpPr>
        <p:grpSpPr bwMode="auto">
          <a:xfrm>
            <a:off x="1939479" y="4019330"/>
            <a:ext cx="1868487" cy="525463"/>
            <a:chOff x="2012" y="2285"/>
            <a:chExt cx="1177" cy="331"/>
          </a:xfrm>
        </p:grpSpPr>
        <p:sp>
          <p:nvSpPr>
            <p:cNvPr id="1049587" name="Line 42"/>
            <p:cNvSpPr>
              <a:spLocks noChangeShapeType="1"/>
            </p:cNvSpPr>
            <p:nvPr/>
          </p:nvSpPr>
          <p:spPr bwMode="auto">
            <a:xfrm flipH="1">
              <a:off x="2012" y="2415"/>
              <a:ext cx="1177" cy="201"/>
            </a:xfrm>
            <a:prstGeom prst="line"/>
            <a:noFill/>
            <a:ln w="38100">
              <a:solidFill>
                <a:schemeClr val="tx1"/>
              </a:solidFill>
              <a:round/>
              <a:tailEnd type="triangle" w="med" len="med"/>
            </a:ln>
            <a:effectLst/>
          </p:spPr>
          <p:txBody>
            <a:bodyPr/>
            <a:p>
              <a:endParaRPr altLang="en-US" b="1" lang="zh-CN">
                <a:latin typeface="+mn-lt"/>
                <a:ea typeface="黑体" panose="02010609060101010101" pitchFamily="2" charset="-122"/>
              </a:endParaRPr>
            </a:p>
          </p:txBody>
        </p:sp>
        <p:sp>
          <p:nvSpPr>
            <p:cNvPr id="1049588" name="Text Box 43"/>
            <p:cNvSpPr txBox="1">
              <a:spLocks noChangeArrowheads="1"/>
            </p:cNvSpPr>
            <p:nvPr/>
          </p:nvSpPr>
          <p:spPr bwMode="auto">
            <a:xfrm rot="21169770">
              <a:off x="2131" y="2285"/>
              <a:ext cx="699" cy="291"/>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zh-CN" b="1" dirty="0" kumimoji="0" lang="en-US" smtClean="0">
                  <a:latin typeface="+mn-lt"/>
                  <a:ea typeface="黑体" panose="02010609060101010101" pitchFamily="2" charset="-122"/>
                </a:rPr>
                <a:t>ACK 1</a:t>
              </a:r>
              <a:endParaRPr altLang="zh-CN" b="1" dirty="0" kumimoji="0" lang="en-US">
                <a:latin typeface="+mn-lt"/>
                <a:ea typeface="黑体" panose="02010609060101010101" pitchFamily="2" charset="-122"/>
              </a:endParaRPr>
            </a:p>
          </p:txBody>
        </p:sp>
      </p:grpSp>
      <p:sp>
        <p:nvSpPr>
          <p:cNvPr id="1049589" name="Text Box 47"/>
          <p:cNvSpPr txBox="1">
            <a:spLocks noChangeArrowheads="1"/>
          </p:cNvSpPr>
          <p:nvPr/>
        </p:nvSpPr>
        <p:spPr bwMode="auto">
          <a:xfrm>
            <a:off x="488504" y="3290665"/>
            <a:ext cx="1409700" cy="457200"/>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en-US" b="1" dirty="0" kumimoji="0" lang="zh-CN">
                <a:solidFill>
                  <a:srgbClr val="FF0000"/>
                </a:solidFill>
                <a:latin typeface="+mn-lt"/>
                <a:ea typeface="黑体" panose="02010609060101010101" pitchFamily="2" charset="-122"/>
              </a:rPr>
              <a:t>超时重发</a:t>
            </a:r>
            <a:endParaRPr altLang="en-US" b="1" dirty="0" kumimoji="0" lang="zh-CN">
              <a:solidFill>
                <a:srgbClr val="FF0000"/>
              </a:solidFill>
              <a:latin typeface="+mn-lt"/>
              <a:ea typeface="黑体" panose="02010609060101010101" pitchFamily="2" charset="-122"/>
            </a:endParaRPr>
          </a:p>
        </p:txBody>
      </p:sp>
      <p:grpSp>
        <p:nvGrpSpPr>
          <p:cNvPr id="402" name="Group 48"/>
          <p:cNvGrpSpPr/>
          <p:nvPr/>
        </p:nvGrpSpPr>
        <p:grpSpPr bwMode="auto">
          <a:xfrm>
            <a:off x="990154" y="2327052"/>
            <a:ext cx="798512" cy="927100"/>
            <a:chOff x="3153" y="2204"/>
            <a:chExt cx="503" cy="584"/>
          </a:xfrm>
        </p:grpSpPr>
        <p:sp>
          <p:nvSpPr>
            <p:cNvPr id="1049590" name="AutoShape 49"/>
            <p:cNvSpPr/>
            <p:nvPr/>
          </p:nvSpPr>
          <p:spPr bwMode="auto">
            <a:xfrm>
              <a:off x="3600" y="2204"/>
              <a:ext cx="56" cy="584"/>
            </a:xfrm>
            <a:prstGeom prst="leftBrace">
              <a:avLst>
                <a:gd name="adj1" fmla="val 86905"/>
                <a:gd name="adj2" fmla="val 50000"/>
              </a:avLst>
            </a:prstGeom>
            <a:noFill/>
            <a:ln w="28575">
              <a:solidFill>
                <a:schemeClr val="tx1"/>
              </a:solidFill>
              <a:round/>
            </a:ln>
            <a:effectLst/>
          </p:spPr>
          <p:txBody>
            <a:bodyPr anchor="ctr" wrap="none"/>
            <a:p>
              <a:endParaRPr altLang="en-US" b="1" lang="zh-CN">
                <a:latin typeface="+mn-lt"/>
                <a:ea typeface="黑体" panose="02010609060101010101" pitchFamily="2" charset="-122"/>
              </a:endParaRPr>
            </a:p>
          </p:txBody>
        </p:sp>
        <p:sp>
          <p:nvSpPr>
            <p:cNvPr id="1049591" name="Text Box 50"/>
            <p:cNvSpPr txBox="1">
              <a:spLocks noChangeArrowheads="1"/>
            </p:cNvSpPr>
            <p:nvPr/>
          </p:nvSpPr>
          <p:spPr bwMode="auto">
            <a:xfrm>
              <a:off x="3153" y="2311"/>
              <a:ext cx="426" cy="330"/>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zh-CN" b="1" sz="2800" kumimoji="0" lang="en-US">
                  <a:latin typeface="+mn-lt"/>
                  <a:ea typeface="黑体" panose="02010609060101010101" pitchFamily="2" charset="-122"/>
                </a:rPr>
                <a:t>t</a:t>
              </a:r>
              <a:r>
                <a:rPr altLang="zh-CN" baseline="-25000" b="1" sz="2800" kumimoji="0" lang="en-US">
                  <a:latin typeface="+mn-lt"/>
                  <a:ea typeface="黑体" panose="02010609060101010101" pitchFamily="2" charset="-122"/>
                </a:rPr>
                <a:t>out</a:t>
              </a:r>
              <a:endParaRPr altLang="zh-CN" baseline="-25000" b="1" sz="2800" kumimoji="0" lang="en-US">
                <a:latin typeface="+mn-lt"/>
                <a:ea typeface="黑体" panose="02010609060101010101" pitchFamily="2" charset="-122"/>
              </a:endParaRPr>
            </a:p>
          </p:txBody>
        </p:sp>
      </p:grpSp>
      <p:grpSp>
        <p:nvGrpSpPr>
          <p:cNvPr id="403" name="Group 51"/>
          <p:cNvGrpSpPr/>
          <p:nvPr/>
        </p:nvGrpSpPr>
        <p:grpSpPr bwMode="auto">
          <a:xfrm>
            <a:off x="2245866" y="2504855"/>
            <a:ext cx="1589088" cy="563563"/>
            <a:chOff x="4012" y="2401"/>
            <a:chExt cx="1001" cy="355"/>
          </a:xfrm>
        </p:grpSpPr>
        <p:sp>
          <p:nvSpPr>
            <p:cNvPr id="1049592" name="Line 52"/>
            <p:cNvSpPr>
              <a:spLocks noChangeShapeType="1"/>
            </p:cNvSpPr>
            <p:nvPr/>
          </p:nvSpPr>
          <p:spPr bwMode="auto">
            <a:xfrm flipH="1">
              <a:off x="4012" y="2555"/>
              <a:ext cx="1001" cy="201"/>
            </a:xfrm>
            <a:prstGeom prst="line"/>
            <a:noFill/>
            <a:ln w="38100">
              <a:solidFill>
                <a:schemeClr val="tx1"/>
              </a:solidFill>
              <a:round/>
              <a:tailEnd type="triangle" w="med" len="med"/>
            </a:ln>
            <a:effectLst/>
          </p:spPr>
          <p:txBody>
            <a:bodyPr/>
            <a:p>
              <a:endParaRPr altLang="en-US" b="1" lang="zh-CN">
                <a:latin typeface="+mn-lt"/>
                <a:ea typeface="黑体" panose="02010609060101010101" pitchFamily="2" charset="-122"/>
              </a:endParaRPr>
            </a:p>
          </p:txBody>
        </p:sp>
        <p:sp>
          <p:nvSpPr>
            <p:cNvPr id="1049593" name="Text Box 53"/>
            <p:cNvSpPr txBox="1">
              <a:spLocks noChangeArrowheads="1"/>
            </p:cNvSpPr>
            <p:nvPr/>
          </p:nvSpPr>
          <p:spPr bwMode="auto">
            <a:xfrm rot="21169770">
              <a:off x="4145" y="2401"/>
              <a:ext cx="715" cy="288"/>
            </a:xfrm>
            <a:prstGeom prst="rect"/>
            <a:noFill/>
            <a:ln>
              <a:noFill/>
            </a:ln>
            <a:effectLst/>
          </p:spPr>
          <p:txBody>
            <a:bodyPr>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zh-CN" b="1" dirty="0" kumimoji="0" lang="en-US" smtClean="0">
                  <a:latin typeface="+mn-lt"/>
                  <a:ea typeface="黑体" panose="02010609060101010101" pitchFamily="2" charset="-122"/>
                </a:rPr>
                <a:t>ACK 1</a:t>
              </a:r>
              <a:endParaRPr altLang="zh-CN" b="1" dirty="0" kumimoji="0" lang="en-US">
                <a:latin typeface="+mn-lt"/>
                <a:ea typeface="黑体" panose="02010609060101010101" pitchFamily="2" charset="-122"/>
              </a:endParaRPr>
            </a:p>
          </p:txBody>
        </p:sp>
      </p:grpSp>
      <p:sp>
        <p:nvSpPr>
          <p:cNvPr id="1049594" name="AutoShape 57"/>
          <p:cNvSpPr>
            <a:spLocks noChangeArrowheads="1"/>
          </p:cNvSpPr>
          <p:nvPr/>
        </p:nvSpPr>
        <p:spPr bwMode="auto">
          <a:xfrm>
            <a:off x="1868041" y="2676302"/>
            <a:ext cx="703263" cy="577850"/>
          </a:xfrm>
          <a:prstGeom prst="irregularSeal1"/>
          <a:solidFill>
            <a:srgbClr val="FF5050"/>
          </a:solidFill>
          <a:ln w="9525" algn="ctr">
            <a:solidFill>
              <a:schemeClr val="tx1"/>
            </a:solidFill>
            <a:miter lim="800000"/>
          </a:ln>
          <a:effectLst/>
        </p:spPr>
        <p:txBody>
          <a:bodyPr anchor="ctr" wrap="none"/>
          <a:p>
            <a:endParaRPr altLang="en-US" b="1" lang="zh-CN">
              <a:latin typeface="+mn-lt"/>
              <a:ea typeface="黑体" panose="02010609060101010101" pitchFamily="2" charset="-122"/>
            </a:endParaRPr>
          </a:p>
        </p:txBody>
      </p:sp>
      <p:grpSp>
        <p:nvGrpSpPr>
          <p:cNvPr id="404" name="组合 2"/>
          <p:cNvGrpSpPr/>
          <p:nvPr/>
        </p:nvGrpSpPr>
        <p:grpSpPr>
          <a:xfrm>
            <a:off x="6624174" y="1647602"/>
            <a:ext cx="1899246" cy="4564558"/>
            <a:chOff x="6870178" y="1647602"/>
            <a:chExt cx="1899246" cy="3179763"/>
          </a:xfrm>
        </p:grpSpPr>
        <p:sp>
          <p:nvSpPr>
            <p:cNvPr id="1049595" name="Line 28"/>
            <p:cNvSpPr>
              <a:spLocks noChangeShapeType="1"/>
            </p:cNvSpPr>
            <p:nvPr/>
          </p:nvSpPr>
          <p:spPr bwMode="auto">
            <a:xfrm>
              <a:off x="6870178" y="1647602"/>
              <a:ext cx="0" cy="3179763"/>
            </a:xfrm>
            <a:prstGeom prst="line"/>
            <a:noFill/>
            <a:ln w="38100">
              <a:solidFill>
                <a:schemeClr val="tx1"/>
              </a:solidFill>
              <a:round/>
              <a:headEnd type="none" w="med" len="med"/>
              <a:tailEnd type="triangle" w="med" len="med"/>
            </a:ln>
            <a:effectLst/>
          </p:spPr>
          <p:txBody>
            <a:bodyPr anchor="ctr" wrap="none"/>
            <a:p>
              <a:endParaRPr altLang="en-US" b="1" lang="zh-CN">
                <a:latin typeface="+mn-lt"/>
                <a:ea typeface="黑体" panose="02010609060101010101" pitchFamily="2" charset="-122"/>
              </a:endParaRPr>
            </a:p>
          </p:txBody>
        </p:sp>
        <p:sp>
          <p:nvSpPr>
            <p:cNvPr id="1049596" name="Line 29"/>
            <p:cNvSpPr>
              <a:spLocks noChangeShapeType="1"/>
            </p:cNvSpPr>
            <p:nvPr/>
          </p:nvSpPr>
          <p:spPr bwMode="auto">
            <a:xfrm>
              <a:off x="8769424" y="1647602"/>
              <a:ext cx="0" cy="3160713"/>
            </a:xfrm>
            <a:prstGeom prst="line"/>
            <a:noFill/>
            <a:ln w="38100">
              <a:solidFill>
                <a:schemeClr val="tx1"/>
              </a:solidFill>
              <a:round/>
              <a:headEnd type="none" w="med" len="med"/>
              <a:tailEnd type="triangle" w="med" len="med"/>
            </a:ln>
            <a:effectLst/>
          </p:spPr>
          <p:txBody>
            <a:bodyPr anchor="ctr" wrap="none"/>
            <a:p>
              <a:endParaRPr altLang="en-US" b="1" lang="zh-CN">
                <a:latin typeface="+mn-lt"/>
                <a:ea typeface="黑体" panose="02010609060101010101" pitchFamily="2" charset="-122"/>
              </a:endParaRPr>
            </a:p>
          </p:txBody>
        </p:sp>
      </p:grpSp>
      <p:sp>
        <p:nvSpPr>
          <p:cNvPr id="1049597" name="Rectangle 30"/>
          <p:cNvSpPr>
            <a:spLocks noChangeArrowheads="1"/>
          </p:cNvSpPr>
          <p:nvPr/>
        </p:nvSpPr>
        <p:spPr bwMode="auto">
          <a:xfrm>
            <a:off x="6451724" y="1196752"/>
            <a:ext cx="405561" cy="459100"/>
          </a:xfrm>
          <a:prstGeom prst="rect"/>
          <a:noFill/>
          <a:ln>
            <a:noFill/>
          </a:ln>
          <a:effectLst/>
        </p:spPr>
        <p:txBody>
          <a:bodyPr bIns="44450" lIns="90488" rIns="90488" tIns="44450" wrap="none">
            <a:spAutoFit/>
          </a:bodyPr>
          <a:p>
            <a:pPr defTabSz="762000" eaLnBrk="0" hangingPunct="0"/>
            <a:r>
              <a:rPr altLang="zh-CN" b="1" sz="2400" lang="en-US">
                <a:latin typeface="+mn-lt"/>
                <a:ea typeface="黑体" panose="02010609060101010101" pitchFamily="2" charset="-122"/>
              </a:rPr>
              <a:t>A</a:t>
            </a:r>
            <a:endParaRPr altLang="zh-CN" b="1" sz="2400" lang="en-US">
              <a:latin typeface="+mn-lt"/>
              <a:ea typeface="黑体" panose="02010609060101010101" pitchFamily="2" charset="-122"/>
            </a:endParaRPr>
          </a:p>
        </p:txBody>
      </p:sp>
      <p:sp>
        <p:nvSpPr>
          <p:cNvPr id="1049598" name="Rectangle 31"/>
          <p:cNvSpPr>
            <a:spLocks noChangeArrowheads="1"/>
          </p:cNvSpPr>
          <p:nvPr/>
        </p:nvSpPr>
        <p:spPr bwMode="auto">
          <a:xfrm>
            <a:off x="8317036" y="1196752"/>
            <a:ext cx="405561" cy="459100"/>
          </a:xfrm>
          <a:prstGeom prst="rect"/>
          <a:noFill/>
          <a:ln>
            <a:noFill/>
          </a:ln>
          <a:effectLst/>
        </p:spPr>
        <p:txBody>
          <a:bodyPr bIns="44450" lIns="90488" rIns="90488" tIns="44450" wrap="none">
            <a:spAutoFit/>
          </a:bodyPr>
          <a:p>
            <a:pPr defTabSz="762000" eaLnBrk="0" hangingPunct="0"/>
            <a:r>
              <a:rPr altLang="zh-CN" b="1" sz="2400" lang="en-US">
                <a:latin typeface="+mn-lt"/>
                <a:ea typeface="黑体" panose="02010609060101010101" pitchFamily="2" charset="-122"/>
              </a:rPr>
              <a:t>B</a:t>
            </a:r>
            <a:endParaRPr altLang="zh-CN" b="1" sz="2400" lang="en-US">
              <a:latin typeface="+mn-lt"/>
              <a:ea typeface="黑体" panose="02010609060101010101" pitchFamily="2" charset="-122"/>
            </a:endParaRPr>
          </a:p>
        </p:txBody>
      </p:sp>
      <p:grpSp>
        <p:nvGrpSpPr>
          <p:cNvPr id="405" name="Group 32"/>
          <p:cNvGrpSpPr/>
          <p:nvPr/>
        </p:nvGrpSpPr>
        <p:grpSpPr bwMode="auto">
          <a:xfrm>
            <a:off x="6648574" y="1780952"/>
            <a:ext cx="1857375" cy="777875"/>
            <a:chOff x="3769" y="1868"/>
            <a:chExt cx="1072" cy="490"/>
          </a:xfrm>
        </p:grpSpPr>
        <p:sp>
          <p:nvSpPr>
            <p:cNvPr id="1049599" name="Freeform 33"/>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p:spPr>
          <p:txBody>
            <a:bodyPr/>
            <a:p>
              <a:endParaRPr altLang="en-US" b="1" lang="zh-CN">
                <a:latin typeface="+mn-lt"/>
                <a:ea typeface="黑体" panose="02010609060101010101" pitchFamily="2" charset="-122"/>
              </a:endParaRPr>
            </a:p>
          </p:txBody>
        </p:sp>
        <p:sp>
          <p:nvSpPr>
            <p:cNvPr id="1049600"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601" name="Rectangle 35"/>
            <p:cNvSpPr>
              <a:spLocks noChangeArrowheads="1"/>
            </p:cNvSpPr>
            <p:nvPr/>
          </p:nvSpPr>
          <p:spPr bwMode="auto">
            <a:xfrm rot="540000">
              <a:off x="3980" y="1943"/>
              <a:ext cx="352" cy="289"/>
            </a:xfrm>
            <a:prstGeom prst="rect"/>
            <a:noFill/>
            <a:ln>
              <a:noFill/>
            </a:ln>
            <a:effectLst/>
          </p:spPr>
          <p:txBody>
            <a:bodyPr bIns="44450" lIns="90488" rIns="90488" tIns="44450" wrap="none">
              <a:spAutoFit/>
            </a:bodyPr>
            <a:p>
              <a:pPr defTabSz="762000" eaLnBrk="0" hangingPunct="0"/>
              <a:r>
                <a:rPr altLang="zh-CN" b="1" dirty="0" sz="2400" lang="en-US" smtClean="0">
                  <a:solidFill>
                    <a:srgbClr val="0000FF"/>
                  </a:solidFill>
                  <a:latin typeface="+mn-lt"/>
                  <a:ea typeface="黑体" panose="02010609060101010101" pitchFamily="2" charset="-122"/>
                </a:rPr>
                <a:t>M1</a:t>
              </a:r>
              <a:endParaRPr altLang="zh-CN" b="1" dirty="0" sz="2400" lang="en-US">
                <a:solidFill>
                  <a:srgbClr val="0000FF"/>
                </a:solidFill>
                <a:latin typeface="+mn-lt"/>
                <a:ea typeface="黑体" panose="02010609060101010101" pitchFamily="2" charset="-122"/>
              </a:endParaRPr>
            </a:p>
          </p:txBody>
        </p:sp>
      </p:grpSp>
      <p:grpSp>
        <p:nvGrpSpPr>
          <p:cNvPr id="406" name="Group 36"/>
          <p:cNvGrpSpPr/>
          <p:nvPr/>
        </p:nvGrpSpPr>
        <p:grpSpPr bwMode="auto">
          <a:xfrm>
            <a:off x="6646986" y="3257327"/>
            <a:ext cx="1835150" cy="777875"/>
            <a:chOff x="3439" y="3564"/>
            <a:chExt cx="1156" cy="490"/>
          </a:xfrm>
        </p:grpSpPr>
        <p:sp>
          <p:nvSpPr>
            <p:cNvPr id="1049602" name="Freeform 3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p:spPr>
          <p:txBody>
            <a:bodyPr/>
            <a:p>
              <a:endParaRPr altLang="en-US" b="1" lang="zh-CN">
                <a:latin typeface="+mn-lt"/>
                <a:ea typeface="黑体" panose="02010609060101010101" pitchFamily="2" charset="-122"/>
              </a:endParaRPr>
            </a:p>
          </p:txBody>
        </p:sp>
        <p:sp>
          <p:nvSpPr>
            <p:cNvPr id="1049603"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604" name="Rectangle 39"/>
            <p:cNvSpPr>
              <a:spLocks noChangeArrowheads="1"/>
            </p:cNvSpPr>
            <p:nvPr/>
          </p:nvSpPr>
          <p:spPr bwMode="auto">
            <a:xfrm rot="540000">
              <a:off x="3669" y="3641"/>
              <a:ext cx="385" cy="289"/>
            </a:xfrm>
            <a:prstGeom prst="rect"/>
            <a:noFill/>
            <a:ln>
              <a:noFill/>
            </a:ln>
            <a:effectLst/>
          </p:spPr>
          <p:txBody>
            <a:bodyPr bIns="44450" lIns="90488" rIns="90488" tIns="44450" wrap="none">
              <a:spAutoFit/>
            </a:bodyPr>
            <a:p>
              <a:pPr defTabSz="762000" eaLnBrk="0" hangingPunct="0"/>
              <a:r>
                <a:rPr altLang="zh-CN" b="1" dirty="0" sz="2400" lang="en-US" smtClean="0">
                  <a:solidFill>
                    <a:srgbClr val="0000FF"/>
                  </a:solidFill>
                  <a:latin typeface="+mn-lt"/>
                  <a:ea typeface="黑体" panose="02010609060101010101" pitchFamily="2" charset="-122"/>
                </a:rPr>
                <a:t>M1</a:t>
              </a:r>
              <a:endParaRPr altLang="zh-CN" b="1" dirty="0" sz="2400" lang="en-US">
                <a:solidFill>
                  <a:srgbClr val="0000FF"/>
                </a:solidFill>
                <a:latin typeface="+mn-lt"/>
                <a:ea typeface="黑体" panose="02010609060101010101" pitchFamily="2" charset="-122"/>
              </a:endParaRPr>
            </a:p>
          </p:txBody>
        </p:sp>
      </p:grpSp>
      <p:sp>
        <p:nvSpPr>
          <p:cNvPr id="1049605" name="Text Box 40"/>
          <p:cNvSpPr txBox="1">
            <a:spLocks noChangeArrowheads="1"/>
          </p:cNvSpPr>
          <p:nvPr/>
        </p:nvSpPr>
        <p:spPr bwMode="auto">
          <a:xfrm>
            <a:off x="6897216" y="6212160"/>
            <a:ext cx="1422184" cy="461665"/>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en-US" b="1" dirty="0" kumimoji="0" lang="zh-CN" smtClean="0">
                <a:latin typeface="+mn-lt"/>
                <a:ea typeface="黑体" panose="02010609060101010101" pitchFamily="2" charset="-122"/>
              </a:rPr>
              <a:t>确认迟到</a:t>
            </a:r>
            <a:endParaRPr altLang="en-US" b="1" dirty="0" kumimoji="0" lang="zh-CN">
              <a:latin typeface="+mn-lt"/>
              <a:ea typeface="黑体" panose="02010609060101010101" pitchFamily="2" charset="-122"/>
            </a:endParaRPr>
          </a:p>
        </p:txBody>
      </p:sp>
      <p:grpSp>
        <p:nvGrpSpPr>
          <p:cNvPr id="407" name="Group 41"/>
          <p:cNvGrpSpPr/>
          <p:nvPr/>
        </p:nvGrpSpPr>
        <p:grpSpPr bwMode="auto">
          <a:xfrm>
            <a:off x="6619999" y="4019330"/>
            <a:ext cx="1868487" cy="525463"/>
            <a:chOff x="2012" y="2285"/>
            <a:chExt cx="1177" cy="331"/>
          </a:xfrm>
        </p:grpSpPr>
        <p:sp>
          <p:nvSpPr>
            <p:cNvPr id="1049606" name="Line 42"/>
            <p:cNvSpPr>
              <a:spLocks noChangeShapeType="1"/>
            </p:cNvSpPr>
            <p:nvPr/>
          </p:nvSpPr>
          <p:spPr bwMode="auto">
            <a:xfrm flipH="1">
              <a:off x="2012" y="2415"/>
              <a:ext cx="1177" cy="201"/>
            </a:xfrm>
            <a:prstGeom prst="line"/>
            <a:noFill/>
            <a:ln w="38100">
              <a:solidFill>
                <a:schemeClr val="tx1"/>
              </a:solidFill>
              <a:round/>
              <a:tailEnd type="triangle" w="med" len="med"/>
            </a:ln>
            <a:effectLst/>
          </p:spPr>
          <p:txBody>
            <a:bodyPr/>
            <a:p>
              <a:endParaRPr altLang="en-US" b="1" lang="zh-CN">
                <a:latin typeface="+mn-lt"/>
                <a:ea typeface="黑体" panose="02010609060101010101" pitchFamily="2" charset="-122"/>
              </a:endParaRPr>
            </a:p>
          </p:txBody>
        </p:sp>
        <p:sp>
          <p:nvSpPr>
            <p:cNvPr id="1049607" name="Text Box 43"/>
            <p:cNvSpPr txBox="1">
              <a:spLocks noChangeArrowheads="1"/>
            </p:cNvSpPr>
            <p:nvPr/>
          </p:nvSpPr>
          <p:spPr bwMode="auto">
            <a:xfrm rot="21169770">
              <a:off x="2131" y="2285"/>
              <a:ext cx="699" cy="291"/>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zh-CN" b="1" dirty="0" kumimoji="0" lang="en-US" smtClean="0">
                  <a:latin typeface="+mn-lt"/>
                  <a:ea typeface="黑体" panose="02010609060101010101" pitchFamily="2" charset="-122"/>
                </a:rPr>
                <a:t>ACK 1</a:t>
              </a:r>
              <a:endParaRPr altLang="zh-CN" b="1" dirty="0" kumimoji="0" lang="en-US">
                <a:latin typeface="+mn-lt"/>
                <a:ea typeface="黑体" panose="02010609060101010101" pitchFamily="2" charset="-122"/>
              </a:endParaRPr>
            </a:p>
          </p:txBody>
        </p:sp>
      </p:grpSp>
      <p:sp>
        <p:nvSpPr>
          <p:cNvPr id="1049608" name="Text Box 47"/>
          <p:cNvSpPr txBox="1">
            <a:spLocks noChangeArrowheads="1"/>
          </p:cNvSpPr>
          <p:nvPr/>
        </p:nvSpPr>
        <p:spPr bwMode="auto">
          <a:xfrm>
            <a:off x="5169024" y="3290665"/>
            <a:ext cx="1409700" cy="457200"/>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en-US" b="1" dirty="0" kumimoji="0" lang="zh-CN">
                <a:solidFill>
                  <a:srgbClr val="FF0000"/>
                </a:solidFill>
                <a:latin typeface="+mn-lt"/>
                <a:ea typeface="黑体" panose="02010609060101010101" pitchFamily="2" charset="-122"/>
              </a:rPr>
              <a:t>超时重发</a:t>
            </a:r>
            <a:endParaRPr altLang="en-US" b="1" dirty="0" kumimoji="0" lang="zh-CN">
              <a:solidFill>
                <a:srgbClr val="FF0000"/>
              </a:solidFill>
              <a:latin typeface="+mn-lt"/>
              <a:ea typeface="黑体" panose="02010609060101010101" pitchFamily="2" charset="-122"/>
            </a:endParaRPr>
          </a:p>
        </p:txBody>
      </p:sp>
      <p:grpSp>
        <p:nvGrpSpPr>
          <p:cNvPr id="408" name="Group 48"/>
          <p:cNvGrpSpPr/>
          <p:nvPr/>
        </p:nvGrpSpPr>
        <p:grpSpPr bwMode="auto">
          <a:xfrm>
            <a:off x="5670674" y="2327052"/>
            <a:ext cx="798512" cy="927100"/>
            <a:chOff x="3153" y="2204"/>
            <a:chExt cx="503" cy="584"/>
          </a:xfrm>
        </p:grpSpPr>
        <p:sp>
          <p:nvSpPr>
            <p:cNvPr id="1049609" name="AutoShape 49"/>
            <p:cNvSpPr/>
            <p:nvPr/>
          </p:nvSpPr>
          <p:spPr bwMode="auto">
            <a:xfrm>
              <a:off x="3600" y="2204"/>
              <a:ext cx="56" cy="584"/>
            </a:xfrm>
            <a:prstGeom prst="leftBrace">
              <a:avLst>
                <a:gd name="adj1" fmla="val 86905"/>
                <a:gd name="adj2" fmla="val 50000"/>
              </a:avLst>
            </a:prstGeom>
            <a:noFill/>
            <a:ln w="28575">
              <a:solidFill>
                <a:schemeClr val="tx1"/>
              </a:solidFill>
              <a:round/>
            </a:ln>
            <a:effectLst/>
          </p:spPr>
          <p:txBody>
            <a:bodyPr anchor="ctr" wrap="none"/>
            <a:p>
              <a:endParaRPr altLang="en-US" b="1" lang="zh-CN">
                <a:latin typeface="+mn-lt"/>
                <a:ea typeface="黑体" panose="02010609060101010101" pitchFamily="2" charset="-122"/>
              </a:endParaRPr>
            </a:p>
          </p:txBody>
        </p:sp>
        <p:sp>
          <p:nvSpPr>
            <p:cNvPr id="1049610" name="Text Box 50"/>
            <p:cNvSpPr txBox="1">
              <a:spLocks noChangeArrowheads="1"/>
            </p:cNvSpPr>
            <p:nvPr/>
          </p:nvSpPr>
          <p:spPr bwMode="auto">
            <a:xfrm>
              <a:off x="3153" y="2311"/>
              <a:ext cx="426" cy="330"/>
            </a:xfrm>
            <a:prstGeom prst="rect"/>
            <a:noFill/>
            <a:ln>
              <a:noFill/>
            </a:ln>
            <a:effectLst/>
          </p:spPr>
          <p:txBody>
            <a:bodyPr wrap="none">
              <a:spAutoFit/>
            </a:bodyPr>
            <a:lstStyle>
              <a:lvl1pPr eaLnBrk="0" hangingPunct="0">
                <a:defRPr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sz="2400" kumimoji="1">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2400" kumimoji="1">
                  <a:solidFill>
                    <a:schemeClr val="tx1"/>
                  </a:solidFill>
                  <a:latin typeface="Tahoma" panose="020B0604030504040204" pitchFamily="34" charset="0"/>
                  <a:ea typeface="宋体" panose="02010600030101010101" pitchFamily="2" charset="-122"/>
                </a:defRPr>
              </a:lvl9pPr>
            </a:lstStyle>
            <a:p>
              <a:r>
                <a:rPr altLang="zh-CN" b="1" dirty="0" sz="2800" kumimoji="0" lang="en-US">
                  <a:latin typeface="+mn-lt"/>
                  <a:ea typeface="黑体" panose="02010609060101010101" pitchFamily="2" charset="-122"/>
                </a:rPr>
                <a:t>t</a:t>
              </a:r>
              <a:r>
                <a:rPr altLang="zh-CN" baseline="-25000" b="1" dirty="0" sz="2800" kumimoji="0" lang="en-US">
                  <a:latin typeface="+mn-lt"/>
                  <a:ea typeface="黑体" panose="02010609060101010101" pitchFamily="2" charset="-122"/>
                </a:rPr>
                <a:t>out</a:t>
              </a:r>
              <a:endParaRPr altLang="zh-CN" baseline="-25000" b="1" dirty="0" sz="2800" kumimoji="0" lang="en-US">
                <a:latin typeface="+mn-lt"/>
                <a:ea typeface="黑体" panose="02010609060101010101" pitchFamily="2" charset="-122"/>
              </a:endParaRPr>
            </a:p>
          </p:txBody>
        </p:sp>
      </p:grpSp>
      <p:grpSp>
        <p:nvGrpSpPr>
          <p:cNvPr id="409" name="Group 36"/>
          <p:cNvGrpSpPr/>
          <p:nvPr/>
        </p:nvGrpSpPr>
        <p:grpSpPr bwMode="auto">
          <a:xfrm>
            <a:off x="6646986" y="4636864"/>
            <a:ext cx="1835150" cy="777875"/>
            <a:chOff x="3439" y="3564"/>
            <a:chExt cx="1156" cy="490"/>
          </a:xfrm>
        </p:grpSpPr>
        <p:sp>
          <p:nvSpPr>
            <p:cNvPr id="1049611" name="Freeform 37"/>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p:spPr>
          <p:txBody>
            <a:bodyPr/>
            <a:p>
              <a:endParaRPr altLang="en-US" b="1" lang="zh-CN">
                <a:latin typeface="+mn-lt"/>
                <a:ea typeface="黑体" panose="02010609060101010101" pitchFamily="2" charset="-122"/>
              </a:endParaRPr>
            </a:p>
          </p:txBody>
        </p:sp>
        <p:sp>
          <p:nvSpPr>
            <p:cNvPr id="1049612"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ln>
            <a:effectLst/>
          </p:spPr>
          <p:txBody>
            <a:bodyPr anchor="ctr" wrap="none"/>
            <a:p>
              <a:endParaRPr altLang="en-US" b="1" lang="zh-CN">
                <a:latin typeface="+mn-lt"/>
                <a:ea typeface="黑体" panose="02010609060101010101" pitchFamily="2" charset="-122"/>
              </a:endParaRPr>
            </a:p>
          </p:txBody>
        </p:sp>
        <p:sp>
          <p:nvSpPr>
            <p:cNvPr id="1049613" name="Rectangle 39"/>
            <p:cNvSpPr>
              <a:spLocks noChangeArrowheads="1"/>
            </p:cNvSpPr>
            <p:nvPr/>
          </p:nvSpPr>
          <p:spPr bwMode="auto">
            <a:xfrm rot="540000">
              <a:off x="3598" y="3641"/>
              <a:ext cx="385" cy="289"/>
            </a:xfrm>
            <a:prstGeom prst="rect"/>
            <a:noFill/>
            <a:ln>
              <a:noFill/>
            </a:ln>
            <a:effectLst/>
          </p:spPr>
          <p:txBody>
            <a:bodyPr bIns="44450" lIns="90488" rIns="90488" tIns="44450" wrap="none">
              <a:spAutoFit/>
            </a:bodyPr>
            <a:p>
              <a:pPr defTabSz="762000" eaLnBrk="0" hangingPunct="0"/>
              <a:r>
                <a:rPr altLang="zh-CN" b="1" dirty="0" sz="2400" lang="en-US" smtClean="0">
                  <a:solidFill>
                    <a:srgbClr val="0000FF"/>
                  </a:solidFill>
                  <a:latin typeface="+mn-lt"/>
                  <a:ea typeface="黑体" panose="02010609060101010101" pitchFamily="2" charset="-122"/>
                </a:rPr>
                <a:t>M2</a:t>
              </a:r>
              <a:endParaRPr altLang="zh-CN" b="1" dirty="0" sz="2400" lang="en-US">
                <a:solidFill>
                  <a:srgbClr val="0000FF"/>
                </a:solidFill>
                <a:latin typeface="+mn-lt"/>
                <a:ea typeface="黑体" panose="02010609060101010101" pitchFamily="2" charset="-122"/>
              </a:endParaRPr>
            </a:p>
          </p:txBody>
        </p:sp>
      </p:grpSp>
      <p:sp>
        <p:nvSpPr>
          <p:cNvPr id="1049614" name="矩形 6"/>
          <p:cNvSpPr/>
          <p:nvPr/>
        </p:nvSpPr>
        <p:spPr>
          <a:xfrm>
            <a:off x="5295998" y="4892967"/>
            <a:ext cx="1499230" cy="1200329"/>
          </a:xfrm>
          <a:prstGeom prst="rect"/>
        </p:spPr>
        <p:txBody>
          <a:bodyPr wrap="square">
            <a:spAutoFit/>
          </a:bodyPr>
          <a:p>
            <a:r>
              <a:rPr altLang="en-US" b="1" dirty="0" sz="2400" lang="zh-CN" smtClean="0">
                <a:solidFill>
                  <a:srgbClr val="0000FF"/>
                </a:solidFill>
                <a:ea typeface="黑体" panose="02010609060101010101" pitchFamily="2" charset="-122"/>
              </a:rPr>
              <a:t>收下，</a:t>
            </a:r>
            <a:endParaRPr altLang="zh-CN" b="1" dirty="0" sz="2400" lang="en-US" smtClean="0">
              <a:solidFill>
                <a:srgbClr val="0000FF"/>
              </a:solidFill>
              <a:ea typeface="黑体" panose="02010609060101010101" pitchFamily="2" charset="-122"/>
            </a:endParaRPr>
          </a:p>
          <a:p>
            <a:r>
              <a:rPr altLang="en-US" b="1" dirty="0" sz="2400" lang="zh-CN" smtClean="0">
                <a:solidFill>
                  <a:srgbClr val="0000FF"/>
                </a:solidFill>
                <a:ea typeface="黑体" panose="02010609060101010101" pitchFamily="2" charset="-122"/>
              </a:rPr>
              <a:t>重复的，</a:t>
            </a:r>
            <a:endParaRPr altLang="zh-CN" b="1" dirty="0" sz="2400" lang="en-US" smtClean="0">
              <a:solidFill>
                <a:srgbClr val="0000FF"/>
              </a:solidFill>
              <a:ea typeface="黑体" panose="02010609060101010101" pitchFamily="2" charset="-122"/>
            </a:endParaRPr>
          </a:p>
          <a:p>
            <a:r>
              <a:rPr altLang="en-US" b="1" dirty="0" sz="2400" lang="zh-CN" smtClean="0">
                <a:solidFill>
                  <a:srgbClr val="0000FF"/>
                </a:solidFill>
                <a:ea typeface="黑体" panose="02010609060101010101" pitchFamily="2" charset="-122"/>
              </a:rPr>
              <a:t>丢弃</a:t>
            </a:r>
            <a:endParaRPr altLang="en-US" dirty="0" sz="2400" lang="zh-CN">
              <a:solidFill>
                <a:srgbClr val="0000FF"/>
              </a:solidFill>
            </a:endParaRPr>
          </a:p>
        </p:txBody>
      </p:sp>
      <p:grpSp>
        <p:nvGrpSpPr>
          <p:cNvPr id="410" name="组合 8"/>
          <p:cNvGrpSpPr/>
          <p:nvPr/>
        </p:nvGrpSpPr>
        <p:grpSpPr>
          <a:xfrm>
            <a:off x="6654505" y="2643731"/>
            <a:ext cx="1827632" cy="2839271"/>
            <a:chOff x="6900509" y="2643731"/>
            <a:chExt cx="1827632" cy="2839271"/>
          </a:xfrm>
        </p:grpSpPr>
        <p:sp>
          <p:nvSpPr>
            <p:cNvPr id="1049615" name="Freeform 48"/>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0000FF"/>
              </a:solidFill>
              <a:prstDash val="solid"/>
              <a:round/>
              <a:headEnd type="none" w="med" len="med"/>
              <a:tailEnd type="triangle" w="med" len="med"/>
            </a:ln>
            <a:effectLst/>
          </p:spPr>
          <p:txBody>
            <a:bodyPr/>
            <a:p>
              <a:endParaRPr altLang="en-US" lang="zh-CN"/>
            </a:p>
          </p:txBody>
        </p:sp>
        <p:sp>
          <p:nvSpPr>
            <p:cNvPr id="1049616" name="矩形 7"/>
            <p:cNvSpPr/>
            <p:nvPr/>
          </p:nvSpPr>
          <p:spPr>
            <a:xfrm rot="20115699">
              <a:off x="7480880" y="2643731"/>
              <a:ext cx="1109599" cy="461665"/>
            </a:xfrm>
            <a:prstGeom prst="rect"/>
          </p:spPr>
          <p:txBody>
            <a:bodyPr wrap="none">
              <a:spAutoFit/>
            </a:bodyPr>
            <a:p>
              <a:r>
                <a:rPr altLang="zh-CN" b="1" dirty="0" sz="2400" lang="en-US">
                  <a:latin typeface="+mn-lt"/>
                  <a:ea typeface="黑体" panose="02010609060101010101" pitchFamily="2" charset="-122"/>
                </a:rPr>
                <a:t>ACK 1</a:t>
              </a:r>
              <a:endParaRPr altLang="zh-CN" b="1" dirty="0" sz="2400" lang="en-US">
                <a:latin typeface="+mn-lt"/>
                <a:ea typeface="黑体" panose="02010609060101010101" pitchFamily="2" charset="-122"/>
              </a:endParaRPr>
            </a:p>
          </p:txBody>
        </p:sp>
      </p:grpSp>
      <p:sp>
        <p:nvSpPr>
          <p:cNvPr id="1049617" name="矩形 3"/>
          <p:cNvSpPr/>
          <p:nvPr/>
        </p:nvSpPr>
        <p:spPr>
          <a:xfrm>
            <a:off x="8580766" y="3429000"/>
            <a:ext cx="1454822" cy="830997"/>
          </a:xfrm>
          <a:prstGeom prst="rect"/>
        </p:spPr>
        <p:txBody>
          <a:bodyPr wrap="square">
            <a:spAutoFit/>
          </a:bodyPr>
          <a:p>
            <a:r>
              <a:rPr altLang="en-US" b="1" dirty="0" sz="2400" lang="zh-CN" smtClean="0">
                <a:solidFill>
                  <a:srgbClr val="FF0000"/>
                </a:solidFill>
                <a:ea typeface="黑体" panose="02010609060101010101" pitchFamily="2" charset="-122"/>
              </a:rPr>
              <a:t>重复的，</a:t>
            </a:r>
            <a:endParaRPr altLang="zh-CN" b="1" dirty="0" sz="2400" lang="en-US">
              <a:solidFill>
                <a:srgbClr val="FF0000"/>
              </a:solidFill>
              <a:ea typeface="黑体" panose="02010609060101010101" pitchFamily="2" charset="-122"/>
            </a:endParaRPr>
          </a:p>
          <a:p>
            <a:r>
              <a:rPr altLang="en-US" b="1" dirty="0" sz="2400" lang="zh-CN">
                <a:solidFill>
                  <a:srgbClr val="FF0000"/>
                </a:solidFill>
                <a:ea typeface="黑体" panose="02010609060101010101" pitchFamily="2" charset="-122"/>
              </a:rPr>
              <a:t>丢弃</a:t>
            </a:r>
            <a:endParaRPr altLang="en-US" b="1" dirty="0" sz="2400" lang="zh-CN">
              <a:solidFill>
                <a:srgbClr val="FF0000"/>
              </a:solidFill>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399"/>
                                        </p:tgtEl>
                                        <p:attrNameLst>
                                          <p:attrName>style.visibility</p:attrName>
                                        </p:attrNameLst>
                                      </p:cBhvr>
                                      <p:to>
                                        <p:strVal val="visible"/>
                                      </p:to>
                                    </p:set>
                                    <p:animEffect transition="in" filter="wipe(left)">
                                      <p:cBhvr>
                                        <p:cTn dur="500" id="7"/>
                                        <p:tgtEl>
                                          <p:spTgt spid="399"/>
                                        </p:tgtEl>
                                      </p:cBhvr>
                                    </p:animEffect>
                                  </p:childTnLst>
                                </p:cTn>
                              </p:par>
                              <p:par>
                                <p:cTn fill="hold" id="8" nodeType="withEffect" presetClass="entr" presetID="1" presetSubtype="0">
                                  <p:stCondLst>
                                    <p:cond delay="0"/>
                                  </p:stCondLst>
                                  <p:childTnLst>
                                    <p:set>
                                      <p:cBhvr>
                                        <p:cTn dur="1" fill="hold" id="9">
                                          <p:stCondLst>
                                            <p:cond delay="0"/>
                                          </p:stCondLst>
                                        </p:cTn>
                                        <p:tgtEl>
                                          <p:spTgt spid="402"/>
                                        </p:tgtEl>
                                        <p:attrNameLst>
                                          <p:attrName>style.visibility</p:attrName>
                                        </p:attrNameLst>
                                      </p:cBhvr>
                                      <p:to>
                                        <p:strVal val="visible"/>
                                      </p:to>
                                    </p:set>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22" presetSubtype="2">
                                  <p:stCondLst>
                                    <p:cond delay="0"/>
                                  </p:stCondLst>
                                  <p:childTnLst>
                                    <p:set>
                                      <p:cBhvr>
                                        <p:cTn dur="1" fill="hold" id="13">
                                          <p:stCondLst>
                                            <p:cond delay="0"/>
                                          </p:stCondLst>
                                        </p:cTn>
                                        <p:tgtEl>
                                          <p:spTgt spid="403"/>
                                        </p:tgtEl>
                                        <p:attrNameLst>
                                          <p:attrName>style.visibility</p:attrName>
                                        </p:attrNameLst>
                                      </p:cBhvr>
                                      <p:to>
                                        <p:strVal val="visible"/>
                                      </p:to>
                                    </p:set>
                                    <p:animEffect transition="in" filter="wipe(right)">
                                      <p:cBhvr>
                                        <p:cTn dur="500" id="14"/>
                                        <p:tgtEl>
                                          <p:spTgt spid="403"/>
                                        </p:tgtEl>
                                      </p:cBhvr>
                                    </p:animEffect>
                                  </p:childTnLst>
                                </p:cTn>
                              </p:par>
                            </p:childTnLst>
                          </p:cTn>
                        </p:par>
                        <p:par>
                          <p:cTn fill="hold" id="15">
                            <p:stCondLst>
                              <p:cond delay="500"/>
                            </p:stCondLst>
                            <p:childTnLst>
                              <p:par>
                                <p:cTn fill="hold" grpId="0" id="16" nodeType="afterEffect" presetClass="entr" presetID="22" presetSubtype="2">
                                  <p:stCondLst>
                                    <p:cond delay="0"/>
                                  </p:stCondLst>
                                  <p:childTnLst>
                                    <p:set>
                                      <p:cBhvr>
                                        <p:cTn dur="1" fill="hold" id="17">
                                          <p:stCondLst>
                                            <p:cond delay="0"/>
                                          </p:stCondLst>
                                        </p:cTn>
                                        <p:tgtEl>
                                          <p:spTgt spid="1049594"/>
                                        </p:tgtEl>
                                        <p:attrNameLst>
                                          <p:attrName>style.visibility</p:attrName>
                                        </p:attrNameLst>
                                      </p:cBhvr>
                                      <p:to>
                                        <p:strVal val="visible"/>
                                      </p:to>
                                    </p:set>
                                    <p:animEffect transition="in" filter="wipe(right)">
                                      <p:cBhvr>
                                        <p:cTn dur="500" id="18"/>
                                        <p:tgtEl>
                                          <p:spTgt spid="1049594"/>
                                        </p:tgtEl>
                                      </p:cBhvr>
                                    </p:animEffect>
                                  </p:childTnLst>
                                </p:cTn>
                              </p:par>
                            </p:childTnLst>
                          </p:cTn>
                        </p:par>
                        <p:par>
                          <p:cTn fill="hold" id="19">
                            <p:stCondLst>
                              <p:cond delay="1000"/>
                            </p:stCondLst>
                            <p:childTnLst>
                              <p:par>
                                <p:cTn fill="hold" grpId="1" id="20" nodeType="afterEffect" presetClass="emph" presetID="35" presetSubtype="0" repeatCount="5000">
                                  <p:stCondLst>
                                    <p:cond delay="0"/>
                                  </p:stCondLst>
                                  <p:childTnLst>
                                    <p:anim calcmode="discrete" valueType="str">
                                      <p:cBhvr>
                                        <p:cTn dur="500" fill="hold" id="21"/>
                                        <p:tgtEl>
                                          <p:spTgt spid="1049594"/>
                                        </p:tgtEl>
                                        <p:attrNameLst>
                                          <p:attrName>style.visibility</p:attrName>
                                        </p:attrNameLst>
                                      </p:cBhvr>
                                      <p:tavLst>
                                        <p:tav tm="0">
                                          <p:val>
                                            <p:strVal val="hidden"/>
                                          </p:val>
                                        </p:tav>
                                        <p:tav tm="50000">
                                          <p:val>
                                            <p:strVal val="visible"/>
                                          </p:val>
                                        </p:tav>
                                      </p:tavLst>
                                    </p:anim>
                                  </p:childTnLst>
                                </p:cTn>
                              </p:par>
                            </p:childTnLst>
                          </p:cTn>
                        </p:par>
                      </p:childTnLst>
                    </p:cTn>
                  </p:par>
                  <p:par>
                    <p:cTn fill="hold" id="22">
                      <p:stCondLst>
                        <p:cond delay="indefinite"/>
                      </p:stCondLst>
                      <p:childTnLst>
                        <p:par>
                          <p:cTn fill="hold" id="23">
                            <p:stCondLst>
                              <p:cond delay="0"/>
                            </p:stCondLst>
                            <p:childTnLst>
                              <p:par>
                                <p:cTn fill="hold" id="24" nodeType="clickEffect" presetClass="emph" presetID="35" presetSubtype="0" repeatCount="5000">
                                  <p:stCondLst>
                                    <p:cond delay="0"/>
                                  </p:stCondLst>
                                  <p:childTnLst>
                                    <p:anim calcmode="discrete" valueType="str">
                                      <p:cBhvr>
                                        <p:cTn dur="500" fill="hold" id="25"/>
                                        <p:tgtEl>
                                          <p:spTgt spid="402"/>
                                        </p:tgtEl>
                                        <p:attrNameLst>
                                          <p:attrName>style.visibility</p:attrName>
                                        </p:attrNameLst>
                                      </p:cBhvr>
                                      <p:tavLst>
                                        <p:tav tm="0">
                                          <p:val>
                                            <p:strVal val="hidden"/>
                                          </p:val>
                                        </p:tav>
                                        <p:tav tm="50000">
                                          <p:val>
                                            <p:strVal val="visible"/>
                                          </p:val>
                                        </p:tav>
                                      </p:tavLst>
                                    </p:anim>
                                  </p:childTnLst>
                                </p:cTn>
                              </p:par>
                            </p:childTnLst>
                          </p:cTn>
                        </p:par>
                        <p:par>
                          <p:cTn fill="hold" id="26">
                            <p:stCondLst>
                              <p:cond delay="500"/>
                            </p:stCondLst>
                            <p:childTnLst>
                              <p:par>
                                <p:cTn fill="hold" grpId="0" id="27" nodeType="afterEffect" presetClass="entr" presetID="1" presetSubtype="0">
                                  <p:stCondLst>
                                    <p:cond delay="0"/>
                                  </p:stCondLst>
                                  <p:childTnLst>
                                    <p:set>
                                      <p:cBhvr>
                                        <p:cTn dur="1" fill="hold" id="28">
                                          <p:stCondLst>
                                            <p:cond delay="0"/>
                                          </p:stCondLst>
                                        </p:cTn>
                                        <p:tgtEl>
                                          <p:spTgt spid="1049589"/>
                                        </p:tgtEl>
                                        <p:attrNameLst>
                                          <p:attrName>style.visibility</p:attrName>
                                        </p:attrNameLst>
                                      </p:cBhvr>
                                      <p:to>
                                        <p:strVal val="visible"/>
                                      </p:to>
                                    </p:set>
                                  </p:childTnLst>
                                </p:cTn>
                              </p:par>
                            </p:childTnLst>
                          </p:cTn>
                        </p:par>
                        <p:par>
                          <p:cTn fill="hold" id="29">
                            <p:stCondLst>
                              <p:cond delay="500"/>
                            </p:stCondLst>
                            <p:childTnLst>
                              <p:par>
                                <p:cTn fill="hold" grpId="1" id="30" nodeType="afterEffect" presetClass="emph" presetID="35" presetSubtype="0" repeatCount="5000">
                                  <p:stCondLst>
                                    <p:cond delay="0"/>
                                  </p:stCondLst>
                                  <p:childTnLst>
                                    <p:anim calcmode="discrete" valueType="str">
                                      <p:cBhvr>
                                        <p:cTn dur="500" fill="hold" id="31"/>
                                        <p:tgtEl>
                                          <p:spTgt spid="1049589"/>
                                        </p:tgtEl>
                                        <p:attrNameLst>
                                          <p:attrName>style.visibility</p:attrName>
                                        </p:attrNameLst>
                                      </p:cBhvr>
                                      <p:tavLst>
                                        <p:tav tm="0">
                                          <p:val>
                                            <p:strVal val="hidden"/>
                                          </p:val>
                                        </p:tav>
                                        <p:tav tm="50000">
                                          <p:val>
                                            <p:strVal val="visible"/>
                                          </p:val>
                                        </p:tav>
                                      </p:tavLst>
                                    </p:anim>
                                  </p:childTnLst>
                                </p:cTn>
                              </p:par>
                            </p:childTnLst>
                          </p:cTn>
                        </p:par>
                        <p:par>
                          <p:cTn fill="hold" id="32">
                            <p:stCondLst>
                              <p:cond delay="1000"/>
                            </p:stCondLst>
                            <p:childTnLst>
                              <p:par>
                                <p:cTn fill="hold" id="33" nodeType="afterEffect" presetClass="entr" presetID="22" presetSubtype="8">
                                  <p:stCondLst>
                                    <p:cond delay="0"/>
                                  </p:stCondLst>
                                  <p:childTnLst>
                                    <p:set>
                                      <p:cBhvr>
                                        <p:cTn dur="1" fill="hold" id="34">
                                          <p:stCondLst>
                                            <p:cond delay="0"/>
                                          </p:stCondLst>
                                        </p:cTn>
                                        <p:tgtEl>
                                          <p:spTgt spid="400"/>
                                        </p:tgtEl>
                                        <p:attrNameLst>
                                          <p:attrName>style.visibility</p:attrName>
                                        </p:attrNameLst>
                                      </p:cBhvr>
                                      <p:to>
                                        <p:strVal val="visible"/>
                                      </p:to>
                                    </p:set>
                                    <p:animEffect transition="in" filter="wipe(left)">
                                      <p:cBhvr>
                                        <p:cTn dur="500" id="35"/>
                                        <p:tgtEl>
                                          <p:spTgt spid="400"/>
                                        </p:tgtEl>
                                      </p:cBhvr>
                                    </p:animEffect>
                                  </p:childTnLst>
                                </p:cTn>
                              </p:par>
                            </p:childTnLst>
                          </p:cTn>
                        </p:par>
                      </p:childTnLst>
                    </p:cTn>
                  </p:par>
                  <p:par>
                    <p:cTn fill="hold" id="36">
                      <p:stCondLst>
                        <p:cond delay="indefinite"/>
                      </p:stCondLst>
                      <p:childTnLst>
                        <p:par>
                          <p:cTn fill="hold" id="37">
                            <p:stCondLst>
                              <p:cond delay="0"/>
                            </p:stCondLst>
                            <p:childTnLst>
                              <p:par>
                                <p:cTn fill="hold" id="38" nodeType="clickEffect" presetClass="entr" presetID="22" presetSubtype="2">
                                  <p:stCondLst>
                                    <p:cond delay="0"/>
                                  </p:stCondLst>
                                  <p:childTnLst>
                                    <p:set>
                                      <p:cBhvr>
                                        <p:cTn dur="1" fill="hold" id="39">
                                          <p:stCondLst>
                                            <p:cond delay="0"/>
                                          </p:stCondLst>
                                        </p:cTn>
                                        <p:tgtEl>
                                          <p:spTgt spid="401"/>
                                        </p:tgtEl>
                                        <p:attrNameLst>
                                          <p:attrName>style.visibility</p:attrName>
                                        </p:attrNameLst>
                                      </p:cBhvr>
                                      <p:to>
                                        <p:strVal val="visible"/>
                                      </p:to>
                                    </p:set>
                                    <p:animEffect transition="in" filter="wipe(right)">
                                      <p:cBhvr>
                                        <p:cTn dur="500" id="40"/>
                                        <p:tgtEl>
                                          <p:spTgt spid="401"/>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22" presetSubtype="8">
                                  <p:stCondLst>
                                    <p:cond delay="0"/>
                                  </p:stCondLst>
                                  <p:childTnLst>
                                    <p:set>
                                      <p:cBhvr>
                                        <p:cTn dur="1" fill="hold" id="44">
                                          <p:stCondLst>
                                            <p:cond delay="0"/>
                                          </p:stCondLst>
                                        </p:cTn>
                                        <p:tgtEl>
                                          <p:spTgt spid="405"/>
                                        </p:tgtEl>
                                        <p:attrNameLst>
                                          <p:attrName>style.visibility</p:attrName>
                                        </p:attrNameLst>
                                      </p:cBhvr>
                                      <p:to>
                                        <p:strVal val="visible"/>
                                      </p:to>
                                    </p:set>
                                    <p:animEffect transition="in" filter="wipe(left)">
                                      <p:cBhvr>
                                        <p:cTn dur="500" id="45"/>
                                        <p:tgtEl>
                                          <p:spTgt spid="405"/>
                                        </p:tgtEl>
                                      </p:cBhvr>
                                    </p:animEffect>
                                  </p:childTnLst>
                                </p:cTn>
                              </p:par>
                              <p:par>
                                <p:cTn fill="hold" id="46" nodeType="withEffect" presetClass="entr" presetID="1" presetSubtype="0">
                                  <p:stCondLst>
                                    <p:cond delay="0"/>
                                  </p:stCondLst>
                                  <p:childTnLst>
                                    <p:set>
                                      <p:cBhvr>
                                        <p:cTn dur="1" fill="hold" id="47">
                                          <p:stCondLst>
                                            <p:cond delay="0"/>
                                          </p:stCondLst>
                                        </p:cTn>
                                        <p:tgtEl>
                                          <p:spTgt spid="408"/>
                                        </p:tgtEl>
                                        <p:attrNameLst>
                                          <p:attrName>style.visibility</p:attrName>
                                        </p:attrNameLst>
                                      </p:cBhvr>
                                      <p:to>
                                        <p:strVal val="visible"/>
                                      </p:to>
                                    </p:se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22" presetSubtype="1">
                                  <p:stCondLst>
                                    <p:cond delay="0"/>
                                  </p:stCondLst>
                                  <p:childTnLst>
                                    <p:set>
                                      <p:cBhvr>
                                        <p:cTn dur="1" fill="hold" id="51">
                                          <p:stCondLst>
                                            <p:cond delay="0"/>
                                          </p:stCondLst>
                                        </p:cTn>
                                        <p:tgtEl>
                                          <p:spTgt spid="410"/>
                                        </p:tgtEl>
                                        <p:attrNameLst>
                                          <p:attrName>style.visibility</p:attrName>
                                        </p:attrNameLst>
                                      </p:cBhvr>
                                      <p:to>
                                        <p:strVal val="visible"/>
                                      </p:to>
                                    </p:set>
                                    <p:animEffect transition="in" filter="wipe(up)">
                                      <p:cBhvr>
                                        <p:cTn dur="10000" id="52"/>
                                        <p:tgtEl>
                                          <p:spTgt spid="410"/>
                                        </p:tgtEl>
                                      </p:cBhvr>
                                    </p:animEffect>
                                  </p:childTnLst>
                                </p:cTn>
                              </p:par>
                              <p:par>
                                <p:cTn fill="hold" id="53" nodeType="withEffect" presetClass="emph" presetID="35" presetSubtype="0" repeatCount="5000">
                                  <p:stCondLst>
                                    <p:cond delay="0"/>
                                  </p:stCondLst>
                                  <p:childTnLst>
                                    <p:anim calcmode="discrete" valueType="str">
                                      <p:cBhvr>
                                        <p:cTn dur="500" fill="hold" id="54"/>
                                        <p:tgtEl>
                                          <p:spTgt spid="408"/>
                                        </p:tgtEl>
                                        <p:attrNameLst>
                                          <p:attrName>style.visibility</p:attrName>
                                        </p:attrNameLst>
                                      </p:cBhvr>
                                      <p:tavLst>
                                        <p:tav tm="0">
                                          <p:val>
                                            <p:strVal val="hidden"/>
                                          </p:val>
                                        </p:tav>
                                        <p:tav tm="50000">
                                          <p:val>
                                            <p:strVal val="visible"/>
                                          </p:val>
                                        </p:tav>
                                      </p:tavLst>
                                    </p:anim>
                                  </p:childTnLst>
                                </p:cTn>
                              </p:par>
                              <p:par>
                                <p:cTn fill="hold" grpId="0" id="55" nodeType="withEffect" presetClass="entr" presetID="1" presetSubtype="0">
                                  <p:stCondLst>
                                    <p:cond delay="2500"/>
                                  </p:stCondLst>
                                  <p:childTnLst>
                                    <p:set>
                                      <p:cBhvr>
                                        <p:cTn dur="1" fill="hold" id="56">
                                          <p:stCondLst>
                                            <p:cond delay="0"/>
                                          </p:stCondLst>
                                        </p:cTn>
                                        <p:tgtEl>
                                          <p:spTgt spid="1049608"/>
                                        </p:tgtEl>
                                        <p:attrNameLst>
                                          <p:attrName>style.visibility</p:attrName>
                                        </p:attrNameLst>
                                      </p:cBhvr>
                                      <p:to>
                                        <p:strVal val="visible"/>
                                      </p:to>
                                    </p:set>
                                  </p:childTnLst>
                                </p:cTn>
                              </p:par>
                              <p:par>
                                <p:cTn fill="hold" grpId="1" id="57" nodeType="withEffect" presetClass="emph" presetID="35" presetSubtype="0" repeatCount="5000">
                                  <p:stCondLst>
                                    <p:cond delay="2500"/>
                                  </p:stCondLst>
                                  <p:childTnLst>
                                    <p:anim calcmode="discrete" valueType="str">
                                      <p:cBhvr>
                                        <p:cTn dur="500" fill="hold" id="58"/>
                                        <p:tgtEl>
                                          <p:spTgt spid="1049608"/>
                                        </p:tgtEl>
                                        <p:attrNameLst>
                                          <p:attrName>style.visibility</p:attrName>
                                        </p:attrNameLst>
                                      </p:cBhvr>
                                      <p:tavLst>
                                        <p:tav tm="0">
                                          <p:val>
                                            <p:strVal val="hidden"/>
                                          </p:val>
                                        </p:tav>
                                        <p:tav tm="50000">
                                          <p:val>
                                            <p:strVal val="visible"/>
                                          </p:val>
                                        </p:tav>
                                      </p:tavLst>
                                    </p:anim>
                                  </p:childTnLst>
                                </p:cTn>
                              </p:par>
                              <p:par>
                                <p:cTn fill="hold" id="59" nodeType="withEffect" presetClass="entr" presetID="22" presetSubtype="8">
                                  <p:stCondLst>
                                    <p:cond delay="5000"/>
                                  </p:stCondLst>
                                  <p:childTnLst>
                                    <p:set>
                                      <p:cBhvr>
                                        <p:cTn dur="1" fill="hold" id="60">
                                          <p:stCondLst>
                                            <p:cond delay="0"/>
                                          </p:stCondLst>
                                        </p:cTn>
                                        <p:tgtEl>
                                          <p:spTgt spid="406"/>
                                        </p:tgtEl>
                                        <p:attrNameLst>
                                          <p:attrName>style.visibility</p:attrName>
                                        </p:attrNameLst>
                                      </p:cBhvr>
                                      <p:to>
                                        <p:strVal val="visible"/>
                                      </p:to>
                                    </p:set>
                                    <p:animEffect transition="in" filter="wipe(left)">
                                      <p:cBhvr>
                                        <p:cTn dur="1000" id="61"/>
                                        <p:tgtEl>
                                          <p:spTgt spid="406"/>
                                        </p:tgtEl>
                                      </p:cBhvr>
                                    </p:animEffect>
                                  </p:childTnLst>
                                </p:cTn>
                              </p:par>
                              <p:par>
                                <p:cTn fill="hold" grpId="0" id="62" nodeType="withEffect" presetClass="entr" presetID="16" presetSubtype="21">
                                  <p:stCondLst>
                                    <p:cond delay="6000"/>
                                  </p:stCondLst>
                                  <p:childTnLst>
                                    <p:set>
                                      <p:cBhvr>
                                        <p:cTn dur="1" fill="hold" id="63">
                                          <p:stCondLst>
                                            <p:cond delay="0"/>
                                          </p:stCondLst>
                                        </p:cTn>
                                        <p:tgtEl>
                                          <p:spTgt spid="1049617"/>
                                        </p:tgtEl>
                                        <p:attrNameLst>
                                          <p:attrName>style.visibility</p:attrName>
                                        </p:attrNameLst>
                                      </p:cBhvr>
                                      <p:to>
                                        <p:strVal val="visible"/>
                                      </p:to>
                                    </p:set>
                                    <p:animEffect transition="in" filter="barn(inVertical)">
                                      <p:cBhvr>
                                        <p:cTn dur="1000" id="64"/>
                                        <p:tgtEl>
                                          <p:spTgt spid="1049617"/>
                                        </p:tgtEl>
                                      </p:cBhvr>
                                    </p:animEffect>
                                  </p:childTnLst>
                                </p:cTn>
                              </p:par>
                              <p:par>
                                <p:cTn fill="hold" id="65" nodeType="withEffect" presetClass="entr" presetID="22" presetSubtype="2">
                                  <p:stCondLst>
                                    <p:cond delay="7000"/>
                                  </p:stCondLst>
                                  <p:childTnLst>
                                    <p:set>
                                      <p:cBhvr>
                                        <p:cTn dur="1" fill="hold" id="66">
                                          <p:stCondLst>
                                            <p:cond delay="0"/>
                                          </p:stCondLst>
                                        </p:cTn>
                                        <p:tgtEl>
                                          <p:spTgt spid="407"/>
                                        </p:tgtEl>
                                        <p:attrNameLst>
                                          <p:attrName>style.visibility</p:attrName>
                                        </p:attrNameLst>
                                      </p:cBhvr>
                                      <p:to>
                                        <p:strVal val="visible"/>
                                      </p:to>
                                    </p:set>
                                    <p:animEffect transition="in" filter="wipe(right)">
                                      <p:cBhvr>
                                        <p:cTn dur="1000" id="67"/>
                                        <p:tgtEl>
                                          <p:spTgt spid="407"/>
                                        </p:tgtEl>
                                      </p:cBhvr>
                                    </p:animEffect>
                                  </p:childTnLst>
                                </p:cTn>
                              </p:par>
                              <p:par>
                                <p:cTn fill="hold" id="68" nodeType="withEffect" presetClass="entr" presetID="22" presetSubtype="8">
                                  <p:stCondLst>
                                    <p:cond delay="8000"/>
                                  </p:stCondLst>
                                  <p:childTnLst>
                                    <p:set>
                                      <p:cBhvr>
                                        <p:cTn dur="1" fill="hold" id="69">
                                          <p:stCondLst>
                                            <p:cond delay="0"/>
                                          </p:stCondLst>
                                        </p:cTn>
                                        <p:tgtEl>
                                          <p:spTgt spid="409"/>
                                        </p:tgtEl>
                                        <p:attrNameLst>
                                          <p:attrName>style.visibility</p:attrName>
                                        </p:attrNameLst>
                                      </p:cBhvr>
                                      <p:to>
                                        <p:strVal val="visible"/>
                                      </p:to>
                                    </p:set>
                                    <p:animEffect transition="in" filter="wipe(left)">
                                      <p:cBhvr>
                                        <p:cTn dur="1000" id="70"/>
                                        <p:tgtEl>
                                          <p:spTgt spid="409"/>
                                        </p:tgtEl>
                                      </p:cBhvr>
                                    </p:animEffect>
                                  </p:childTnLst>
                                </p:cTn>
                              </p:par>
                            </p:childTnLst>
                          </p:cTn>
                        </p:par>
                        <p:par>
                          <p:cTn fill="hold" id="71">
                            <p:stCondLst>
                              <p:cond delay="10000"/>
                            </p:stCondLst>
                            <p:childTnLst>
                              <p:par>
                                <p:cTn fill="hold" grpId="0" id="72" nodeType="afterEffect" presetClass="entr" presetID="16" presetSubtype="21">
                                  <p:stCondLst>
                                    <p:cond delay="0"/>
                                  </p:stCondLst>
                                  <p:childTnLst>
                                    <p:set>
                                      <p:cBhvr>
                                        <p:cTn dur="1" fill="hold" id="73">
                                          <p:stCondLst>
                                            <p:cond delay="0"/>
                                          </p:stCondLst>
                                        </p:cTn>
                                        <p:tgtEl>
                                          <p:spTgt spid="1049614"/>
                                        </p:tgtEl>
                                        <p:attrNameLst>
                                          <p:attrName>style.visibility</p:attrName>
                                        </p:attrNameLst>
                                      </p:cBhvr>
                                      <p:to>
                                        <p:strVal val="visible"/>
                                      </p:to>
                                    </p:set>
                                    <p:animEffect transition="in" filter="barn(inVertical)">
                                      <p:cBhvr>
                                        <p:cTn dur="1000" id="74"/>
                                        <p:tgtEl>
                                          <p:spTgt spid="1049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89" grpId="0"/>
      <p:bldP spid="1049589" grpId="1"/>
      <p:bldP spid="1049594" grpId="0" animBg="1"/>
      <p:bldP spid="1049594" grpId="1" animBg="1"/>
      <p:bldP spid="1049608" grpId="0"/>
      <p:bldP spid="1049608" grpId="1"/>
      <p:bldP spid="1049614" grpId="0"/>
      <p:bldP spid="10496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11" name=""/>
        <p:cNvGrpSpPr/>
        <p:nvPr/>
      </p:nvGrpSpPr>
      <p:grpSpPr>
        <a:xfrm>
          <a:off x="0" y="0"/>
          <a:ext cx="0" cy="0"/>
          <a:chOff x="0" y="0"/>
          <a:chExt cx="0" cy="0"/>
        </a:xfrm>
      </p:grpSpPr>
      <p:sp>
        <p:nvSpPr>
          <p:cNvPr id="1049618" name="Rectangle 2"/>
          <p:cNvSpPr>
            <a:spLocks noGrp="1" noChangeArrowheads="1"/>
          </p:cNvSpPr>
          <p:nvPr>
            <p:ph type="title"/>
          </p:nvPr>
        </p:nvSpPr>
        <p:spPr/>
        <p:txBody>
          <a:bodyPr/>
          <a:p>
            <a:pPr algn="ctr"/>
            <a:r>
              <a:rPr altLang="en-US" lang="zh-CN"/>
              <a:t>请注意</a:t>
            </a:r>
            <a:endParaRPr altLang="en-US" lang="zh-CN"/>
          </a:p>
        </p:txBody>
      </p:sp>
      <p:sp>
        <p:nvSpPr>
          <p:cNvPr id="1049619" name="Rectangle 3"/>
          <p:cNvSpPr>
            <a:spLocks noGrp="1" noChangeArrowheads="1"/>
          </p:cNvSpPr>
          <p:nvPr>
            <p:ph idx="1"/>
          </p:nvPr>
        </p:nvSpPr>
        <p:spPr/>
        <p:txBody>
          <a:bodyPr/>
          <a:p>
            <a:r>
              <a:rPr altLang="en-US" dirty="0" lang="zh-CN"/>
              <a:t>在发送完一个分组后，必须</a:t>
            </a:r>
            <a:r>
              <a:rPr altLang="en-US" dirty="0" lang="zh-CN">
                <a:solidFill>
                  <a:srgbClr val="FF0000"/>
                </a:solidFill>
              </a:rPr>
              <a:t>暂时保留</a:t>
            </a:r>
            <a:r>
              <a:rPr altLang="en-US" dirty="0" lang="zh-CN"/>
              <a:t>已发送的分组的</a:t>
            </a:r>
            <a:r>
              <a:rPr altLang="en-US" dirty="0" lang="zh-CN" smtClean="0"/>
              <a:t>副本，以备重发。</a:t>
            </a:r>
            <a:endParaRPr altLang="en-US" dirty="0" lang="zh-CN"/>
          </a:p>
          <a:p>
            <a:r>
              <a:rPr altLang="en-US" dirty="0" lang="zh-CN">
                <a:solidFill>
                  <a:srgbClr val="FF0000"/>
                </a:solidFill>
              </a:rPr>
              <a:t>分组和确认分组都必须进行编号。</a:t>
            </a:r>
            <a:endParaRPr altLang="en-US" dirty="0" lang="zh-CN">
              <a:solidFill>
                <a:srgbClr val="FF0000"/>
              </a:solidFill>
            </a:endParaRPr>
          </a:p>
          <a:p>
            <a:r>
              <a:rPr altLang="en-US" dirty="0" lang="zh-CN"/>
              <a:t>超时计时器的重传时间应当比数据在分组传输的平均往返时间</a:t>
            </a:r>
            <a:r>
              <a:rPr altLang="en-US" dirty="0" lang="zh-CN">
                <a:solidFill>
                  <a:srgbClr val="FF0000"/>
                </a:solidFill>
              </a:rPr>
              <a:t>更长一些。 </a:t>
            </a:r>
            <a:endParaRPr altLang="en-US" dirty="0" lang="zh-CN">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414" name=""/>
        <p:cNvGrpSpPr/>
        <p:nvPr/>
      </p:nvGrpSpPr>
      <p:grpSpPr>
        <a:xfrm>
          <a:off x="0" y="0"/>
          <a:ext cx="0" cy="0"/>
          <a:chOff x="0" y="0"/>
          <a:chExt cx="0" cy="0"/>
        </a:xfrm>
      </p:grpSpPr>
      <p:sp>
        <p:nvSpPr>
          <p:cNvPr id="1049623" name="标题 1"/>
          <p:cNvSpPr>
            <a:spLocks noGrp="1"/>
          </p:cNvSpPr>
          <p:nvPr>
            <p:ph type="title"/>
          </p:nvPr>
        </p:nvSpPr>
        <p:spPr/>
        <p:txBody>
          <a:bodyPr/>
          <a:p>
            <a:pPr algn="ctr"/>
            <a:r>
              <a:rPr altLang="zh-CN" dirty="0" lang="zh-CN"/>
              <a:t>自动重传</a:t>
            </a:r>
            <a:r>
              <a:rPr altLang="zh-CN" dirty="0" lang="zh-CN" smtClean="0"/>
              <a:t>请求</a:t>
            </a:r>
            <a:r>
              <a:rPr altLang="zh-CN" dirty="0" lang="en-US" smtClean="0"/>
              <a:t> ARQ</a:t>
            </a:r>
            <a:endParaRPr altLang="en-US" dirty="0" lang="zh-CN"/>
          </a:p>
        </p:txBody>
      </p:sp>
      <p:sp>
        <p:nvSpPr>
          <p:cNvPr id="1049624" name="内容占位符 2"/>
          <p:cNvSpPr>
            <a:spLocks noGrp="1"/>
          </p:cNvSpPr>
          <p:nvPr>
            <p:ph idx="1"/>
          </p:nvPr>
        </p:nvSpPr>
        <p:spPr/>
        <p:txBody>
          <a:bodyPr/>
          <a:p>
            <a:pPr>
              <a:spcBef>
                <a:spcPts val="1200"/>
              </a:spcBef>
            </a:pPr>
            <a:r>
              <a:rPr altLang="zh-CN" dirty="0" sz="2800" lang="zh-CN" smtClean="0">
                <a:solidFill>
                  <a:srgbClr val="FF0000"/>
                </a:solidFill>
              </a:rPr>
              <a:t>通常</a:t>
            </a:r>
            <a:r>
              <a:rPr altLang="zh-CN" dirty="0" sz="2800" lang="en-US" smtClean="0">
                <a:solidFill>
                  <a:srgbClr val="FF0000"/>
                </a:solidFill>
              </a:rPr>
              <a:t> A </a:t>
            </a:r>
            <a:r>
              <a:rPr altLang="zh-CN" dirty="0" sz="2800" lang="zh-CN" smtClean="0">
                <a:solidFill>
                  <a:srgbClr val="FF0000"/>
                </a:solidFill>
              </a:rPr>
              <a:t>最终</a:t>
            </a:r>
            <a:r>
              <a:rPr altLang="zh-CN" dirty="0" sz="2800" lang="zh-CN">
                <a:solidFill>
                  <a:srgbClr val="FF0000"/>
                </a:solidFill>
              </a:rPr>
              <a:t>总是可以收到对所有发出的分组的确认。</a:t>
            </a:r>
            <a:r>
              <a:rPr altLang="zh-CN" dirty="0" sz="2800" lang="zh-CN" smtClean="0"/>
              <a:t>如果</a:t>
            </a:r>
            <a:r>
              <a:rPr altLang="zh-CN" dirty="0" sz="2800" lang="en-US" smtClean="0"/>
              <a:t> A </a:t>
            </a:r>
            <a:r>
              <a:rPr altLang="zh-CN" dirty="0" sz="2800" lang="zh-CN" smtClean="0"/>
              <a:t>不断</a:t>
            </a:r>
            <a:r>
              <a:rPr altLang="zh-CN" dirty="0" sz="2800" lang="zh-CN"/>
              <a:t>重传分组但总是收不到确认，就说明通信线路太差，不能进行通信。</a:t>
            </a:r>
            <a:endParaRPr altLang="zh-CN" dirty="0" sz="2800" lang="zh-CN"/>
          </a:p>
          <a:p>
            <a:pPr>
              <a:spcBef>
                <a:spcPts val="1200"/>
              </a:spcBef>
            </a:pPr>
            <a:r>
              <a:rPr altLang="zh-CN" dirty="0" sz="2800" lang="zh-CN">
                <a:solidFill>
                  <a:srgbClr val="FF0000"/>
                </a:solidFill>
              </a:rPr>
              <a:t>使用上述的确认和重传机制，我们就可以在不可靠的传输网络上实现可靠的通信。</a:t>
            </a:r>
            <a:endParaRPr altLang="zh-CN" dirty="0" sz="2800" lang="zh-CN">
              <a:solidFill>
                <a:srgbClr val="FF0000"/>
              </a:solidFill>
            </a:endParaRPr>
          </a:p>
          <a:p>
            <a:pPr>
              <a:spcBef>
                <a:spcPts val="1200"/>
              </a:spcBef>
            </a:pPr>
            <a:r>
              <a:rPr altLang="zh-CN" dirty="0" sz="2800" lang="zh-CN"/>
              <a:t>像上述的这种可靠传输协议常称为</a:t>
            </a:r>
            <a:r>
              <a:rPr altLang="zh-CN" dirty="0" sz="2800" lang="zh-CN">
                <a:solidFill>
                  <a:srgbClr val="FF0000"/>
                </a:solidFill>
              </a:rPr>
              <a:t>自动重传</a:t>
            </a:r>
            <a:r>
              <a:rPr altLang="zh-CN" dirty="0" sz="2800" lang="zh-CN" smtClean="0">
                <a:solidFill>
                  <a:srgbClr val="FF0000"/>
                </a:solidFill>
              </a:rPr>
              <a:t>请求</a:t>
            </a:r>
            <a:r>
              <a:rPr altLang="zh-CN" dirty="0" sz="2800" lang="en-US" smtClean="0">
                <a:solidFill>
                  <a:srgbClr val="FF0000"/>
                </a:solidFill>
              </a:rPr>
              <a:t> ARQ  </a:t>
            </a:r>
            <a:r>
              <a:rPr altLang="zh-CN" dirty="0" sz="2800" lang="en-US" smtClean="0"/>
              <a:t>(</a:t>
            </a:r>
            <a:r>
              <a:rPr altLang="zh-CN" dirty="0" sz="2800" lang="en-US"/>
              <a:t>Automatic Repeat </a:t>
            </a:r>
            <a:r>
              <a:rPr altLang="zh-CN" dirty="0" sz="2800" lang="en-US" err="1"/>
              <a:t>reQuest</a:t>
            </a:r>
            <a:r>
              <a:rPr altLang="zh-CN" dirty="0" sz="2800" lang="en-US"/>
              <a:t>)</a:t>
            </a:r>
            <a:r>
              <a:rPr altLang="zh-CN" dirty="0" sz="2800" lang="zh-CN"/>
              <a:t>。意思是重传的请求是自动进行</a:t>
            </a:r>
            <a:r>
              <a:rPr altLang="zh-CN" dirty="0" sz="2800" lang="zh-CN" smtClean="0"/>
              <a:t>的</a:t>
            </a:r>
            <a:r>
              <a:rPr altLang="en-US" dirty="0" sz="2800" lang="zh-CN" smtClean="0"/>
              <a:t>，</a:t>
            </a:r>
            <a:r>
              <a:rPr altLang="zh-CN" dirty="0" sz="2800" lang="zh-CN" smtClean="0"/>
              <a:t>接收</a:t>
            </a:r>
            <a:r>
              <a:rPr altLang="zh-CN" dirty="0" sz="2800" lang="zh-CN"/>
              <a:t>方不需要请求发送方重传某个出错的分组。</a:t>
            </a:r>
            <a:endParaRPr altLang="zh-CN" dirty="0" sz="2800" lang="zh-CN"/>
          </a:p>
          <a:p>
            <a:pPr>
              <a:spcBef>
                <a:spcPts val="1200"/>
              </a:spcBef>
            </a:pPr>
            <a:endParaRPr altLang="en-US" dirty="0" sz="2800"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702" name="Rectangle 2"/>
          <p:cNvSpPr>
            <a:spLocks noGrp="1" noChangeArrowheads="1"/>
          </p:cNvSpPr>
          <p:nvPr>
            <p:ph type="title"/>
          </p:nvPr>
        </p:nvSpPr>
        <p:spPr/>
        <p:txBody>
          <a:bodyPr/>
          <a:p>
            <a:r>
              <a:rPr altLang="zh-CN" dirty="0" lang="en-US"/>
              <a:t>5.1.1  </a:t>
            </a:r>
            <a:r>
              <a:rPr altLang="zh-CN" dirty="0" lang="zh-CN"/>
              <a:t>进程之间的通信</a:t>
            </a:r>
            <a:endParaRPr altLang="zh-CN" dirty="0" lang="zh-CN"/>
          </a:p>
        </p:txBody>
      </p:sp>
      <p:sp>
        <p:nvSpPr>
          <p:cNvPr id="1048703" name="Rectangle 3"/>
          <p:cNvSpPr>
            <a:spLocks noGrp="1" noChangeArrowheads="1"/>
          </p:cNvSpPr>
          <p:nvPr>
            <p:ph idx="1"/>
          </p:nvPr>
        </p:nvSpPr>
        <p:spPr/>
        <p:txBody>
          <a:bodyPr/>
          <a:p>
            <a:r>
              <a:rPr altLang="zh-CN" dirty="0" lang="zh-CN"/>
              <a:t>从通信和信息处理的角度看，运输层向它上面的应用层提供通信服务，</a:t>
            </a:r>
            <a:r>
              <a:rPr altLang="zh-CN" dirty="0" lang="zh-CN">
                <a:solidFill>
                  <a:srgbClr val="FF0000"/>
                </a:solidFill>
              </a:rPr>
              <a:t>它属于面向通信部分的最高层，同时也是用户功能中的最低层</a:t>
            </a:r>
            <a:r>
              <a:rPr altLang="zh-CN" dirty="0" lang="zh-CN" smtClean="0">
                <a:solidFill>
                  <a:srgbClr val="FF0000"/>
                </a:solidFill>
              </a:rPr>
              <a:t>。</a:t>
            </a:r>
            <a:endParaRPr altLang="zh-CN" dirty="0" lang="en-US" smtClean="0">
              <a:solidFill>
                <a:srgbClr val="FF0000"/>
              </a:solidFill>
            </a:endParaRPr>
          </a:p>
          <a:p>
            <a:r>
              <a:rPr altLang="en-US" dirty="0" lang="zh-CN"/>
              <a:t>当网络的边缘部分中的两个主机使用网络的核心部分的功能进行端到端的通信时，</a:t>
            </a:r>
            <a:r>
              <a:rPr altLang="en-US" dirty="0" lang="zh-CN">
                <a:solidFill>
                  <a:srgbClr val="FF0000"/>
                </a:solidFill>
              </a:rPr>
              <a:t>只有位于网络边缘部分的主机的协议栈才有运输层，</a:t>
            </a:r>
            <a:r>
              <a:rPr altLang="en-US" dirty="0" lang="zh-CN"/>
              <a:t>而网络核心部分中的路由器在转发分组时都只用到下三层的功能。 </a:t>
            </a:r>
            <a:endParaRPr altLang="zh-CN" dirty="0" lang="en-US" smtClean="0">
              <a:solidFill>
                <a:srgbClr val="FF0000"/>
              </a:solidFill>
            </a:endParaRPr>
          </a:p>
          <a:p>
            <a:endParaRPr altLang="zh-CN" dirty="0" 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415" name=""/>
        <p:cNvGrpSpPr/>
        <p:nvPr/>
      </p:nvGrpSpPr>
      <p:grpSpPr>
        <a:xfrm>
          <a:off x="0" y="0"/>
          <a:ext cx="0" cy="0"/>
          <a:chOff x="0" y="0"/>
          <a:chExt cx="0" cy="0"/>
        </a:xfrm>
      </p:grpSpPr>
      <p:sp>
        <p:nvSpPr>
          <p:cNvPr id="1049625" name="标题 1"/>
          <p:cNvSpPr>
            <a:spLocks noGrp="1"/>
          </p:cNvSpPr>
          <p:nvPr>
            <p:ph type="title"/>
          </p:nvPr>
        </p:nvSpPr>
        <p:spPr/>
        <p:txBody>
          <a:bodyPr/>
          <a:p>
            <a:r>
              <a:rPr altLang="zh-CN" dirty="0" lang="en-US"/>
              <a:t>4. </a:t>
            </a:r>
            <a:r>
              <a:rPr altLang="zh-CN" dirty="0" lang="zh-CN"/>
              <a:t>信道利用率</a:t>
            </a:r>
            <a:endParaRPr altLang="en-US" dirty="0" lang="zh-CN"/>
          </a:p>
        </p:txBody>
      </p:sp>
      <p:sp>
        <p:nvSpPr>
          <p:cNvPr id="1049626" name="Text Box 4"/>
          <p:cNvSpPr txBox="1">
            <a:spLocks noChangeArrowheads="1"/>
          </p:cNvSpPr>
          <p:nvPr/>
        </p:nvSpPr>
        <p:spPr bwMode="auto">
          <a:xfrm>
            <a:off x="1400621" y="3594720"/>
            <a:ext cx="519694" cy="461665"/>
          </a:xfrm>
          <a:prstGeom prst="rect"/>
          <a:noFill/>
          <a:ln>
            <a:noFill/>
          </a:ln>
          <a:effectLst/>
        </p:spPr>
        <p:txBody>
          <a:bodyPr wrap="none">
            <a:spAutoFit/>
          </a:bodyPr>
          <a:p>
            <a:r>
              <a:rPr altLang="zh-CN" b="1" sz="2400" i="1" lang="en-US">
                <a:solidFill>
                  <a:srgbClr val="000099"/>
                </a:solidFill>
                <a:latin typeface="+mn-lt"/>
                <a:ea typeface="黑体" panose="02010609060101010101" pitchFamily="2" charset="-122"/>
              </a:rPr>
              <a:t>T</a:t>
            </a:r>
            <a:r>
              <a:rPr altLang="zh-CN" baseline="-25000" b="1" sz="2400" i="1" lang="en-US">
                <a:solidFill>
                  <a:srgbClr val="000099"/>
                </a:solidFill>
                <a:latin typeface="+mn-lt"/>
                <a:ea typeface="黑体" panose="02010609060101010101" pitchFamily="2" charset="-122"/>
              </a:rPr>
              <a:t>D</a:t>
            </a:r>
            <a:endParaRPr altLang="zh-CN" baseline="-25000" b="1" sz="2400" i="1" lang="en-US">
              <a:solidFill>
                <a:srgbClr val="000099"/>
              </a:solidFill>
              <a:latin typeface="+mn-lt"/>
              <a:ea typeface="黑体" panose="02010609060101010101" pitchFamily="2" charset="-122"/>
            </a:endParaRPr>
          </a:p>
        </p:txBody>
      </p:sp>
      <p:sp>
        <p:nvSpPr>
          <p:cNvPr id="1049627" name="Line 5"/>
          <p:cNvSpPr>
            <a:spLocks noChangeShapeType="1"/>
          </p:cNvSpPr>
          <p:nvPr/>
        </p:nvSpPr>
        <p:spPr bwMode="auto">
          <a:xfrm flipV="1">
            <a:off x="1489521" y="3616945"/>
            <a:ext cx="0" cy="793750"/>
          </a:xfrm>
          <a:prstGeom prst="line"/>
          <a:noFill/>
          <a:ln w="19050">
            <a:solidFill>
              <a:schemeClr val="tx1"/>
            </a:solidFill>
            <a:round/>
            <a:tailEnd type="none" w="sm" len="med"/>
          </a:ln>
          <a:effectLst/>
        </p:spPr>
        <p:txBody>
          <a:bodyPr/>
          <a:p>
            <a:endParaRPr altLang="en-US" b="1" lang="zh-CN">
              <a:solidFill>
                <a:srgbClr val="000099"/>
              </a:solidFill>
              <a:latin typeface="+mn-lt"/>
              <a:ea typeface="黑体" panose="02010609060101010101" pitchFamily="2" charset="-122"/>
            </a:endParaRPr>
          </a:p>
        </p:txBody>
      </p:sp>
      <p:sp>
        <p:nvSpPr>
          <p:cNvPr id="1049628" name="Line 6"/>
          <p:cNvSpPr>
            <a:spLocks noChangeShapeType="1"/>
          </p:cNvSpPr>
          <p:nvPr/>
        </p:nvSpPr>
        <p:spPr bwMode="auto">
          <a:xfrm>
            <a:off x="1862584" y="3678857"/>
            <a:ext cx="0" cy="395288"/>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629" name="Line 7"/>
          <p:cNvSpPr>
            <a:spLocks noChangeShapeType="1"/>
          </p:cNvSpPr>
          <p:nvPr/>
        </p:nvSpPr>
        <p:spPr bwMode="auto">
          <a:xfrm>
            <a:off x="5132834" y="3678857"/>
            <a:ext cx="0" cy="395288"/>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630" name="Line 8"/>
          <p:cNvSpPr>
            <a:spLocks noChangeShapeType="1"/>
          </p:cNvSpPr>
          <p:nvPr/>
        </p:nvSpPr>
        <p:spPr bwMode="auto">
          <a:xfrm>
            <a:off x="1860996" y="3874120"/>
            <a:ext cx="3270250" cy="0"/>
          </a:xfrm>
          <a:prstGeom prst="line"/>
          <a:noFill/>
          <a:ln w="19050">
            <a:solidFill>
              <a:schemeClr val="tx1"/>
            </a:solidFill>
            <a:round/>
            <a:headEnd type="triangle" w="sm" len="med"/>
            <a:tailEnd type="triangle" w="sm" len="med"/>
          </a:ln>
          <a:effectLst/>
        </p:spPr>
        <p:txBody>
          <a:bodyPr/>
          <a:p>
            <a:endParaRPr altLang="en-US" b="1" lang="zh-CN">
              <a:solidFill>
                <a:srgbClr val="000099"/>
              </a:solidFill>
              <a:latin typeface="+mn-lt"/>
              <a:ea typeface="黑体" panose="02010609060101010101" pitchFamily="2" charset="-122"/>
            </a:endParaRPr>
          </a:p>
        </p:txBody>
      </p:sp>
      <p:sp>
        <p:nvSpPr>
          <p:cNvPr id="1049631" name="Text Box 9"/>
          <p:cNvSpPr txBox="1">
            <a:spLocks noChangeArrowheads="1"/>
          </p:cNvSpPr>
          <p:nvPr/>
        </p:nvSpPr>
        <p:spPr bwMode="auto">
          <a:xfrm>
            <a:off x="3051621" y="3618532"/>
            <a:ext cx="782587" cy="461665"/>
          </a:xfrm>
          <a:prstGeom prst="rect"/>
          <a:solidFill>
            <a:schemeClr val="bg1"/>
          </a:solidFill>
          <a:ln>
            <a:noFill/>
          </a:ln>
          <a:effectLst/>
        </p:spPr>
        <p:txBody>
          <a:bodyPr wrap="none">
            <a:spAutoFit/>
          </a:bodyPr>
          <a:p>
            <a:r>
              <a:rPr altLang="zh-CN" b="1" sz="2400" lang="en-US">
                <a:solidFill>
                  <a:srgbClr val="000099"/>
                </a:solidFill>
                <a:latin typeface="+mn-lt"/>
                <a:ea typeface="黑体" panose="02010609060101010101" pitchFamily="2" charset="-122"/>
              </a:rPr>
              <a:t>RTT</a:t>
            </a:r>
            <a:endParaRPr altLang="zh-CN" b="1" sz="2400" lang="en-US">
              <a:solidFill>
                <a:srgbClr val="000099"/>
              </a:solidFill>
              <a:latin typeface="+mn-lt"/>
              <a:ea typeface="黑体" panose="02010609060101010101" pitchFamily="2" charset="-122"/>
            </a:endParaRPr>
          </a:p>
        </p:txBody>
      </p:sp>
      <p:sp>
        <p:nvSpPr>
          <p:cNvPr id="1049632" name="Line 10"/>
          <p:cNvSpPr>
            <a:spLocks noChangeShapeType="1"/>
          </p:cNvSpPr>
          <p:nvPr/>
        </p:nvSpPr>
        <p:spPr bwMode="auto">
          <a:xfrm rot="5400000" flipH="1" flipV="1">
            <a:off x="1265684" y="3651870"/>
            <a:ext cx="0" cy="444500"/>
          </a:xfrm>
          <a:prstGeom prst="line"/>
          <a:noFill/>
          <a:ln w="19050">
            <a:solidFill>
              <a:schemeClr val="tx1"/>
            </a:solidFill>
            <a:round/>
            <a:tailEnd type="triangle" w="sm" len="med"/>
          </a:ln>
          <a:effectLst/>
        </p:spPr>
        <p:txBody>
          <a:bodyPr/>
          <a:p>
            <a:endParaRPr altLang="en-US" b="1" lang="zh-CN">
              <a:solidFill>
                <a:srgbClr val="000099"/>
              </a:solidFill>
              <a:latin typeface="+mn-lt"/>
              <a:ea typeface="黑体" panose="02010609060101010101" pitchFamily="2" charset="-122"/>
            </a:endParaRPr>
          </a:p>
        </p:txBody>
      </p:sp>
      <p:sp>
        <p:nvSpPr>
          <p:cNvPr id="1049633" name="Text Box 11"/>
          <p:cNvSpPr txBox="1">
            <a:spLocks noChangeArrowheads="1"/>
          </p:cNvSpPr>
          <p:nvPr/>
        </p:nvSpPr>
        <p:spPr bwMode="auto">
          <a:xfrm>
            <a:off x="776536" y="3337645"/>
            <a:ext cx="407484" cy="461665"/>
          </a:xfrm>
          <a:prstGeom prst="rect"/>
          <a:noFill/>
          <a:ln>
            <a:noFill/>
          </a:ln>
          <a:effectLst/>
        </p:spPr>
        <p:txBody>
          <a:bodyPr wrap="none">
            <a:spAutoFit/>
          </a:bodyPr>
          <a:p>
            <a:r>
              <a:rPr altLang="zh-CN" b="1" sz="2400" lang="en-US">
                <a:solidFill>
                  <a:srgbClr val="000099"/>
                </a:solidFill>
                <a:latin typeface="+mn-lt"/>
                <a:ea typeface="黑体" panose="02010609060101010101" pitchFamily="2" charset="-122"/>
              </a:rPr>
              <a:t>A</a:t>
            </a:r>
            <a:endParaRPr altLang="zh-CN" b="1" sz="2400" lang="en-US">
              <a:solidFill>
                <a:srgbClr val="000099"/>
              </a:solidFill>
              <a:latin typeface="+mn-lt"/>
              <a:ea typeface="黑体" panose="02010609060101010101" pitchFamily="2" charset="-122"/>
            </a:endParaRPr>
          </a:p>
        </p:txBody>
      </p:sp>
      <p:sp>
        <p:nvSpPr>
          <p:cNvPr id="1049634" name="Line 12"/>
          <p:cNvSpPr>
            <a:spLocks noChangeShapeType="1"/>
          </p:cNvSpPr>
          <p:nvPr/>
        </p:nvSpPr>
        <p:spPr bwMode="auto">
          <a:xfrm flipV="1">
            <a:off x="5207446" y="3616945"/>
            <a:ext cx="0" cy="793750"/>
          </a:xfrm>
          <a:prstGeom prst="line"/>
          <a:noFill/>
          <a:ln w="19050">
            <a:solidFill>
              <a:schemeClr val="tx1"/>
            </a:solidFill>
            <a:round/>
            <a:tailEnd type="none" w="sm" len="med"/>
          </a:ln>
          <a:effectLst/>
        </p:spPr>
        <p:txBody>
          <a:bodyPr/>
          <a:p>
            <a:endParaRPr altLang="en-US" b="1" lang="zh-CN">
              <a:solidFill>
                <a:srgbClr val="000099"/>
              </a:solidFill>
              <a:latin typeface="+mn-lt"/>
              <a:ea typeface="黑体" panose="02010609060101010101" pitchFamily="2" charset="-122"/>
            </a:endParaRPr>
          </a:p>
        </p:txBody>
      </p:sp>
      <p:sp>
        <p:nvSpPr>
          <p:cNvPr id="1049635" name="Line 13"/>
          <p:cNvSpPr>
            <a:spLocks noChangeShapeType="1"/>
          </p:cNvSpPr>
          <p:nvPr/>
        </p:nvSpPr>
        <p:spPr bwMode="auto">
          <a:xfrm>
            <a:off x="1489521" y="4272582"/>
            <a:ext cx="3717925" cy="0"/>
          </a:xfrm>
          <a:prstGeom prst="line"/>
          <a:noFill/>
          <a:ln w="19050">
            <a:solidFill>
              <a:schemeClr val="tx1"/>
            </a:solidFill>
            <a:round/>
            <a:headEnd type="triangle" w="sm" len="med"/>
            <a:tailEnd type="triangle" w="sm" len="med"/>
          </a:ln>
          <a:effectLst/>
        </p:spPr>
        <p:txBody>
          <a:bodyPr/>
          <a:p>
            <a:endParaRPr altLang="en-US" b="1" lang="zh-CN">
              <a:solidFill>
                <a:srgbClr val="000099"/>
              </a:solidFill>
              <a:latin typeface="+mn-lt"/>
              <a:ea typeface="黑体" panose="02010609060101010101" pitchFamily="2" charset="-122"/>
            </a:endParaRPr>
          </a:p>
        </p:txBody>
      </p:sp>
      <p:sp>
        <p:nvSpPr>
          <p:cNvPr id="1049636" name="Text Box 14"/>
          <p:cNvSpPr txBox="1">
            <a:spLocks noChangeArrowheads="1"/>
          </p:cNvSpPr>
          <p:nvPr/>
        </p:nvSpPr>
        <p:spPr bwMode="auto">
          <a:xfrm>
            <a:off x="2264221" y="4051920"/>
            <a:ext cx="2120900" cy="457200"/>
          </a:xfrm>
          <a:prstGeom prst="rect"/>
          <a:solidFill>
            <a:schemeClr val="bg1"/>
          </a:solidFill>
          <a:ln>
            <a:noFill/>
          </a:ln>
          <a:effectLst/>
        </p:spPr>
        <p:txBody>
          <a:bodyPr wrap="none">
            <a:spAutoFit/>
          </a:bodyPr>
          <a:p>
            <a:r>
              <a:rPr altLang="zh-CN" b="1" sz="2400" i="1" lang="en-US">
                <a:solidFill>
                  <a:srgbClr val="000099"/>
                </a:solidFill>
                <a:latin typeface="+mn-lt"/>
                <a:ea typeface="黑体" panose="02010609060101010101" pitchFamily="2" charset="-122"/>
              </a:rPr>
              <a:t>T</a:t>
            </a:r>
            <a:r>
              <a:rPr altLang="zh-CN" baseline="-25000" b="1" sz="2400" i="1" lang="en-US">
                <a:solidFill>
                  <a:srgbClr val="000099"/>
                </a:solidFill>
                <a:latin typeface="+mn-lt"/>
                <a:ea typeface="黑体" panose="02010609060101010101" pitchFamily="2" charset="-122"/>
              </a:rPr>
              <a:t>D</a:t>
            </a:r>
            <a:r>
              <a:rPr altLang="zh-CN" b="1" sz="2400" lang="en-US">
                <a:solidFill>
                  <a:srgbClr val="000099"/>
                </a:solidFill>
                <a:latin typeface="+mn-lt"/>
                <a:ea typeface="黑体" panose="02010609060101010101" pitchFamily="2" charset="-122"/>
              </a:rPr>
              <a:t> + RTT + </a:t>
            </a:r>
            <a:r>
              <a:rPr altLang="zh-CN" b="1" sz="2400" i="1" lang="en-US">
                <a:solidFill>
                  <a:srgbClr val="000099"/>
                </a:solidFill>
                <a:latin typeface="+mn-lt"/>
                <a:ea typeface="黑体" panose="02010609060101010101" pitchFamily="2" charset="-122"/>
              </a:rPr>
              <a:t>T</a:t>
            </a:r>
            <a:r>
              <a:rPr altLang="zh-CN" baseline="-25000" b="1" sz="2400" i="1" lang="en-US">
                <a:solidFill>
                  <a:srgbClr val="000099"/>
                </a:solidFill>
                <a:latin typeface="+mn-lt"/>
                <a:ea typeface="黑体" panose="02010609060101010101" pitchFamily="2" charset="-122"/>
              </a:rPr>
              <a:t>A</a:t>
            </a:r>
            <a:endParaRPr altLang="zh-CN" baseline="-25000" b="1" sz="2400" i="1" lang="en-US">
              <a:solidFill>
                <a:srgbClr val="000099"/>
              </a:solidFill>
              <a:latin typeface="+mn-lt"/>
              <a:ea typeface="黑体" panose="02010609060101010101" pitchFamily="2" charset="-122"/>
            </a:endParaRPr>
          </a:p>
        </p:txBody>
      </p:sp>
      <p:sp>
        <p:nvSpPr>
          <p:cNvPr id="1049637" name="Freeform 16"/>
          <p:cNvSpPr/>
          <p:nvPr/>
        </p:nvSpPr>
        <p:spPr bwMode="auto">
          <a:xfrm>
            <a:off x="1489521" y="2167557"/>
            <a:ext cx="1998663" cy="144938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p>
            <a:endParaRPr altLang="en-US" b="1" lang="zh-CN">
              <a:solidFill>
                <a:srgbClr val="000099"/>
              </a:solidFill>
              <a:latin typeface="+mn-lt"/>
              <a:ea typeface="黑体" panose="02010609060101010101" pitchFamily="2" charset="-122"/>
            </a:endParaRPr>
          </a:p>
        </p:txBody>
      </p:sp>
      <p:sp>
        <p:nvSpPr>
          <p:cNvPr id="1049638" name="Text Box 17"/>
          <p:cNvSpPr txBox="1">
            <a:spLocks noChangeArrowheads="1"/>
          </p:cNvSpPr>
          <p:nvPr/>
        </p:nvSpPr>
        <p:spPr bwMode="auto">
          <a:xfrm>
            <a:off x="790823" y="1916832"/>
            <a:ext cx="407484" cy="461665"/>
          </a:xfrm>
          <a:prstGeom prst="rect"/>
          <a:noFill/>
          <a:ln>
            <a:noFill/>
          </a:ln>
          <a:effectLst/>
        </p:spPr>
        <p:txBody>
          <a:bodyPr wrap="none">
            <a:spAutoFit/>
          </a:bodyPr>
          <a:p>
            <a:r>
              <a:rPr altLang="zh-CN" b="1" sz="2400" lang="en-US">
                <a:solidFill>
                  <a:srgbClr val="000099"/>
                </a:solidFill>
                <a:latin typeface="+mn-lt"/>
                <a:ea typeface="黑体" panose="02010609060101010101" pitchFamily="2" charset="-122"/>
              </a:rPr>
              <a:t>B</a:t>
            </a:r>
            <a:endParaRPr altLang="zh-CN" b="1" sz="2400" lang="en-US">
              <a:solidFill>
                <a:srgbClr val="000099"/>
              </a:solidFill>
              <a:latin typeface="+mn-lt"/>
              <a:ea typeface="黑体" panose="02010609060101010101" pitchFamily="2" charset="-122"/>
            </a:endParaRPr>
          </a:p>
        </p:txBody>
      </p:sp>
      <p:sp>
        <p:nvSpPr>
          <p:cNvPr id="1049639" name="Line 18"/>
          <p:cNvSpPr>
            <a:spLocks noChangeShapeType="1"/>
          </p:cNvSpPr>
          <p:nvPr/>
        </p:nvSpPr>
        <p:spPr bwMode="auto">
          <a:xfrm flipV="1">
            <a:off x="1489521" y="2170732"/>
            <a:ext cx="1635125" cy="1446213"/>
          </a:xfrm>
          <a:prstGeom prst="line"/>
          <a:noFill/>
          <a:ln w="9525">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640" name="Line 19"/>
          <p:cNvSpPr>
            <a:spLocks noChangeShapeType="1"/>
          </p:cNvSpPr>
          <p:nvPr/>
        </p:nvSpPr>
        <p:spPr bwMode="auto">
          <a:xfrm flipV="1">
            <a:off x="1860996" y="2170732"/>
            <a:ext cx="1633538" cy="1446213"/>
          </a:xfrm>
          <a:prstGeom prst="line"/>
          <a:noFill/>
          <a:ln w="9525">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641" name="Text Box 22"/>
          <p:cNvSpPr txBox="1">
            <a:spLocks noChangeArrowheads="1"/>
          </p:cNvSpPr>
          <p:nvPr/>
        </p:nvSpPr>
        <p:spPr bwMode="auto">
          <a:xfrm rot="19131970">
            <a:off x="1467222" y="2727300"/>
            <a:ext cx="803425" cy="461665"/>
          </a:xfrm>
          <a:prstGeom prst="rect"/>
          <a:noFill/>
          <a:ln>
            <a:noFill/>
          </a:ln>
          <a:effectLst/>
        </p:spPr>
        <p:txBody>
          <a:bodyPr wrap="none">
            <a:spAutoFit/>
          </a:bodyPr>
          <a:p>
            <a:r>
              <a:rPr altLang="en-US" b="1" sz="2400" lang="zh-CN">
                <a:solidFill>
                  <a:srgbClr val="000099"/>
                </a:solidFill>
                <a:latin typeface="+mn-lt"/>
                <a:ea typeface="黑体" panose="02010609060101010101" pitchFamily="2" charset="-122"/>
              </a:rPr>
              <a:t>分组</a:t>
            </a:r>
            <a:endParaRPr altLang="en-US" b="1" sz="2400" lang="zh-CN">
              <a:solidFill>
                <a:srgbClr val="000099"/>
              </a:solidFill>
              <a:latin typeface="+mn-lt"/>
              <a:ea typeface="黑体" panose="02010609060101010101" pitchFamily="2" charset="-122"/>
            </a:endParaRPr>
          </a:p>
        </p:txBody>
      </p:sp>
      <p:sp>
        <p:nvSpPr>
          <p:cNvPr id="1049642" name="Text Box 23"/>
          <p:cNvSpPr txBox="1">
            <a:spLocks noChangeArrowheads="1"/>
          </p:cNvSpPr>
          <p:nvPr/>
        </p:nvSpPr>
        <p:spPr bwMode="auto">
          <a:xfrm rot="2307784">
            <a:off x="3951659" y="2341538"/>
            <a:ext cx="803425" cy="461665"/>
          </a:xfrm>
          <a:prstGeom prst="rect"/>
          <a:noFill/>
          <a:ln>
            <a:noFill/>
          </a:ln>
          <a:effectLst/>
        </p:spPr>
        <p:txBody>
          <a:bodyPr wrap="none">
            <a:spAutoFit/>
          </a:bodyPr>
          <a:p>
            <a:r>
              <a:rPr altLang="en-US" b="1" sz="2400" lang="zh-CN">
                <a:solidFill>
                  <a:srgbClr val="000099"/>
                </a:solidFill>
                <a:latin typeface="+mn-lt"/>
                <a:ea typeface="黑体" panose="02010609060101010101" pitchFamily="2" charset="-122"/>
              </a:rPr>
              <a:t>确认</a:t>
            </a:r>
            <a:endParaRPr altLang="en-US" b="1" sz="2400" lang="zh-CN">
              <a:solidFill>
                <a:srgbClr val="000099"/>
              </a:solidFill>
              <a:latin typeface="+mn-lt"/>
              <a:ea typeface="黑体" panose="02010609060101010101" pitchFamily="2" charset="-122"/>
            </a:endParaRPr>
          </a:p>
        </p:txBody>
      </p:sp>
      <p:sp>
        <p:nvSpPr>
          <p:cNvPr id="1049643" name="Text Box 24"/>
          <p:cNvSpPr txBox="1">
            <a:spLocks noChangeArrowheads="1"/>
          </p:cNvSpPr>
          <p:nvPr/>
        </p:nvSpPr>
        <p:spPr bwMode="auto">
          <a:xfrm>
            <a:off x="9149209" y="1916832"/>
            <a:ext cx="287258" cy="461665"/>
          </a:xfrm>
          <a:prstGeom prst="rect"/>
          <a:noFill/>
          <a:ln>
            <a:noFill/>
          </a:ln>
          <a:effectLst/>
        </p:spPr>
        <p:txBody>
          <a:bodyPr wrap="none">
            <a:spAutoFit/>
          </a:bodyPr>
          <a:p>
            <a:r>
              <a:rPr altLang="zh-CN" b="1" sz="2400" i="1" lang="en-US">
                <a:solidFill>
                  <a:srgbClr val="000099"/>
                </a:solidFill>
                <a:latin typeface="+mn-lt"/>
                <a:ea typeface="黑体" panose="02010609060101010101" pitchFamily="2" charset="-122"/>
              </a:rPr>
              <a:t>t</a:t>
            </a:r>
            <a:endParaRPr altLang="zh-CN" b="1" sz="2400" i="1" lang="en-US">
              <a:solidFill>
                <a:srgbClr val="000099"/>
              </a:solidFill>
              <a:latin typeface="+mn-lt"/>
              <a:ea typeface="黑体" panose="02010609060101010101" pitchFamily="2" charset="-122"/>
            </a:endParaRPr>
          </a:p>
        </p:txBody>
      </p:sp>
      <p:sp>
        <p:nvSpPr>
          <p:cNvPr id="1049644" name="Text Box 25"/>
          <p:cNvSpPr txBox="1">
            <a:spLocks noChangeArrowheads="1"/>
          </p:cNvSpPr>
          <p:nvPr/>
        </p:nvSpPr>
        <p:spPr bwMode="auto">
          <a:xfrm>
            <a:off x="9149209" y="3299445"/>
            <a:ext cx="287258" cy="461665"/>
          </a:xfrm>
          <a:prstGeom prst="rect"/>
          <a:noFill/>
          <a:ln>
            <a:noFill/>
          </a:ln>
          <a:effectLst/>
        </p:spPr>
        <p:txBody>
          <a:bodyPr wrap="none">
            <a:spAutoFit/>
          </a:bodyPr>
          <a:p>
            <a:r>
              <a:rPr altLang="zh-CN" b="1" sz="2400" i="1" lang="en-US">
                <a:solidFill>
                  <a:srgbClr val="000099"/>
                </a:solidFill>
                <a:latin typeface="+mn-lt"/>
                <a:ea typeface="黑体" panose="02010609060101010101" pitchFamily="2" charset="-122"/>
              </a:rPr>
              <a:t>t</a:t>
            </a:r>
            <a:endParaRPr altLang="zh-CN" b="1" sz="2400" i="1" lang="en-US">
              <a:solidFill>
                <a:srgbClr val="000099"/>
              </a:solidFill>
              <a:latin typeface="+mn-lt"/>
              <a:ea typeface="黑体" panose="02010609060101010101" pitchFamily="2" charset="-122"/>
            </a:endParaRPr>
          </a:p>
        </p:txBody>
      </p:sp>
      <p:sp>
        <p:nvSpPr>
          <p:cNvPr id="1049645" name="Line 26"/>
          <p:cNvSpPr>
            <a:spLocks noChangeShapeType="1"/>
          </p:cNvSpPr>
          <p:nvPr/>
        </p:nvSpPr>
        <p:spPr bwMode="auto">
          <a:xfrm>
            <a:off x="4612134" y="2894632"/>
            <a:ext cx="284162" cy="247650"/>
          </a:xfrm>
          <a:prstGeom prst="line"/>
          <a:noFill/>
          <a:ln w="38100">
            <a:solidFill>
              <a:srgbClr val="FF0000"/>
            </a:solidFill>
            <a:round/>
            <a:headEnd type="none" w="sm" len="me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49646" name="Line 27"/>
          <p:cNvSpPr>
            <a:spLocks noChangeShapeType="1"/>
          </p:cNvSpPr>
          <p:nvPr/>
        </p:nvSpPr>
        <p:spPr bwMode="auto">
          <a:xfrm rot="15894661">
            <a:off x="2257078" y="2514426"/>
            <a:ext cx="230187" cy="307975"/>
          </a:xfrm>
          <a:prstGeom prst="line"/>
          <a:noFill/>
          <a:ln w="38100">
            <a:solidFill>
              <a:srgbClr val="FF0000"/>
            </a:solidFill>
            <a:round/>
            <a:headEnd type="none" w="sm" len="me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49647" name="Freeform 28"/>
          <p:cNvSpPr/>
          <p:nvPr/>
        </p:nvSpPr>
        <p:spPr bwMode="auto">
          <a:xfrm>
            <a:off x="7257256"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p>
            <a:endParaRPr altLang="en-US" b="1" lang="zh-CN">
              <a:solidFill>
                <a:srgbClr val="000099"/>
              </a:solidFill>
              <a:latin typeface="+mn-lt"/>
              <a:ea typeface="黑体" panose="02010609060101010101" pitchFamily="2" charset="-122"/>
            </a:endParaRPr>
          </a:p>
        </p:txBody>
      </p:sp>
      <p:sp>
        <p:nvSpPr>
          <p:cNvPr id="1049648" name="Freeform 29"/>
          <p:cNvSpPr/>
          <p:nvPr/>
        </p:nvSpPr>
        <p:spPr bwMode="auto">
          <a:xfrm>
            <a:off x="5237609" y="2170732"/>
            <a:ext cx="1998662" cy="1450975"/>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p>
            <a:endParaRPr altLang="en-US" b="1" lang="zh-CN">
              <a:solidFill>
                <a:srgbClr val="000099"/>
              </a:solidFill>
              <a:latin typeface="+mn-lt"/>
              <a:ea typeface="黑体" panose="02010609060101010101" pitchFamily="2" charset="-122"/>
            </a:endParaRPr>
          </a:p>
        </p:txBody>
      </p:sp>
      <p:sp>
        <p:nvSpPr>
          <p:cNvPr id="1049649" name="Line 30"/>
          <p:cNvSpPr>
            <a:spLocks noChangeShapeType="1"/>
          </p:cNvSpPr>
          <p:nvPr/>
        </p:nvSpPr>
        <p:spPr bwMode="auto">
          <a:xfrm flipV="1">
            <a:off x="5237609" y="2175495"/>
            <a:ext cx="1635125" cy="1446212"/>
          </a:xfrm>
          <a:prstGeom prst="line"/>
          <a:noFill/>
          <a:ln w="9525">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650" name="Line 31"/>
          <p:cNvSpPr>
            <a:spLocks noChangeShapeType="1"/>
          </p:cNvSpPr>
          <p:nvPr/>
        </p:nvSpPr>
        <p:spPr bwMode="auto">
          <a:xfrm flipV="1">
            <a:off x="5609084" y="2175495"/>
            <a:ext cx="1633537" cy="1446212"/>
          </a:xfrm>
          <a:prstGeom prst="line"/>
          <a:noFill/>
          <a:ln w="9525">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651" name="Line 32"/>
          <p:cNvSpPr>
            <a:spLocks noChangeShapeType="1"/>
          </p:cNvSpPr>
          <p:nvPr/>
        </p:nvSpPr>
        <p:spPr bwMode="auto">
          <a:xfrm flipH="1" flipV="1">
            <a:off x="7351910" y="2175495"/>
            <a:ext cx="1633538" cy="1446212"/>
          </a:xfrm>
          <a:prstGeom prst="line"/>
          <a:noFill/>
          <a:ln w="9525">
            <a:solidFill>
              <a:srgbClr val="FF00FF"/>
            </a:solidFill>
            <a:round/>
          </a:ln>
          <a:effectLst/>
        </p:spPr>
        <p:txBody>
          <a:bodyPr/>
          <a:p>
            <a:endParaRPr altLang="en-US" b="1" lang="zh-CN">
              <a:solidFill>
                <a:srgbClr val="000099"/>
              </a:solidFill>
              <a:latin typeface="+mn-lt"/>
              <a:ea typeface="黑体" panose="02010609060101010101" pitchFamily="2" charset="-122"/>
            </a:endParaRPr>
          </a:p>
        </p:txBody>
      </p:sp>
      <p:sp>
        <p:nvSpPr>
          <p:cNvPr id="1049652" name="Line 33"/>
          <p:cNvSpPr>
            <a:spLocks noChangeShapeType="1"/>
          </p:cNvSpPr>
          <p:nvPr/>
        </p:nvSpPr>
        <p:spPr bwMode="auto">
          <a:xfrm flipH="1" flipV="1">
            <a:off x="7278315" y="2175495"/>
            <a:ext cx="1635125" cy="1446212"/>
          </a:xfrm>
          <a:prstGeom prst="line"/>
          <a:noFill/>
          <a:ln w="15875" cmpd="sng">
            <a:solidFill>
              <a:srgbClr val="FF00FF"/>
            </a:solidFill>
            <a:round/>
          </a:ln>
          <a:effectLst/>
        </p:spPr>
        <p:txBody>
          <a:bodyPr/>
          <a:p>
            <a:endParaRPr altLang="en-US" b="1" lang="zh-CN">
              <a:solidFill>
                <a:srgbClr val="000099"/>
              </a:solidFill>
              <a:latin typeface="+mn-lt"/>
              <a:ea typeface="黑体" panose="02010609060101010101" pitchFamily="2" charset="-122"/>
            </a:endParaRPr>
          </a:p>
        </p:txBody>
      </p:sp>
      <p:sp>
        <p:nvSpPr>
          <p:cNvPr id="1049653" name="Text Box 34"/>
          <p:cNvSpPr txBox="1">
            <a:spLocks noChangeArrowheads="1"/>
          </p:cNvSpPr>
          <p:nvPr/>
        </p:nvSpPr>
        <p:spPr bwMode="auto">
          <a:xfrm rot="19044759">
            <a:off x="5141506" y="2801119"/>
            <a:ext cx="800219" cy="461665"/>
          </a:xfrm>
          <a:prstGeom prst="rect"/>
          <a:noFill/>
          <a:ln>
            <a:noFill/>
          </a:ln>
          <a:effectLst/>
        </p:spPr>
        <p:txBody>
          <a:bodyPr wrap="none">
            <a:spAutoFit/>
          </a:bodyPr>
          <a:p>
            <a:r>
              <a:rPr altLang="en-US" b="1" sz="2400" lang="zh-CN">
                <a:solidFill>
                  <a:srgbClr val="000099"/>
                </a:solidFill>
                <a:latin typeface="+mn-lt"/>
                <a:ea typeface="黑体" panose="02010609060101010101" pitchFamily="2" charset="-122"/>
              </a:rPr>
              <a:t>分组</a:t>
            </a:r>
            <a:endParaRPr altLang="en-US" b="1" sz="2400" lang="zh-CN">
              <a:solidFill>
                <a:srgbClr val="000099"/>
              </a:solidFill>
              <a:latin typeface="+mn-lt"/>
              <a:ea typeface="黑体" panose="02010609060101010101" pitchFamily="2" charset="-122"/>
            </a:endParaRPr>
          </a:p>
        </p:txBody>
      </p:sp>
      <p:sp>
        <p:nvSpPr>
          <p:cNvPr id="1049654" name="Line 35"/>
          <p:cNvSpPr>
            <a:spLocks noChangeShapeType="1"/>
          </p:cNvSpPr>
          <p:nvPr/>
        </p:nvSpPr>
        <p:spPr bwMode="auto">
          <a:xfrm rot="15894661">
            <a:off x="5958334" y="2548557"/>
            <a:ext cx="230188" cy="306387"/>
          </a:xfrm>
          <a:prstGeom prst="line"/>
          <a:noFill/>
          <a:ln w="38100">
            <a:solidFill>
              <a:srgbClr val="FF0000"/>
            </a:solidFill>
            <a:round/>
            <a:headEnd type="none" w="sm" len="me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49655" name="Text Box 36"/>
          <p:cNvSpPr txBox="1">
            <a:spLocks noChangeArrowheads="1"/>
          </p:cNvSpPr>
          <p:nvPr/>
        </p:nvSpPr>
        <p:spPr bwMode="auto">
          <a:xfrm rot="2510398">
            <a:off x="7785472" y="2416150"/>
            <a:ext cx="803425" cy="461665"/>
          </a:xfrm>
          <a:prstGeom prst="rect"/>
          <a:noFill/>
          <a:ln>
            <a:noFill/>
          </a:ln>
          <a:effectLst/>
        </p:spPr>
        <p:txBody>
          <a:bodyPr wrap="none">
            <a:spAutoFit/>
          </a:bodyPr>
          <a:p>
            <a:r>
              <a:rPr altLang="en-US" b="1" sz="2400" lang="zh-CN">
                <a:solidFill>
                  <a:srgbClr val="000099"/>
                </a:solidFill>
                <a:latin typeface="+mn-lt"/>
                <a:ea typeface="黑体" panose="02010609060101010101" pitchFamily="2" charset="-122"/>
              </a:rPr>
              <a:t>确认</a:t>
            </a:r>
            <a:endParaRPr altLang="en-US" b="1" sz="2400" lang="zh-CN">
              <a:solidFill>
                <a:srgbClr val="000099"/>
              </a:solidFill>
              <a:latin typeface="+mn-lt"/>
              <a:ea typeface="黑体" panose="02010609060101010101" pitchFamily="2" charset="-122"/>
            </a:endParaRPr>
          </a:p>
        </p:txBody>
      </p:sp>
      <p:sp>
        <p:nvSpPr>
          <p:cNvPr id="1049656" name="Line 37"/>
          <p:cNvSpPr>
            <a:spLocks noChangeShapeType="1"/>
          </p:cNvSpPr>
          <p:nvPr/>
        </p:nvSpPr>
        <p:spPr bwMode="auto">
          <a:xfrm>
            <a:off x="8411021" y="2934320"/>
            <a:ext cx="284163" cy="247650"/>
          </a:xfrm>
          <a:prstGeom prst="line"/>
          <a:noFill/>
          <a:ln w="38100">
            <a:solidFill>
              <a:srgbClr val="FF0000"/>
            </a:solidFill>
            <a:round/>
            <a:headEnd type="none" w="sm" len="me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49657" name="Line 38"/>
          <p:cNvSpPr>
            <a:spLocks noChangeShapeType="1"/>
          </p:cNvSpPr>
          <p:nvPr/>
        </p:nvSpPr>
        <p:spPr bwMode="auto">
          <a:xfrm>
            <a:off x="1264096" y="2170732"/>
            <a:ext cx="7913688" cy="0"/>
          </a:xfrm>
          <a:prstGeom prst="line"/>
          <a:noFill/>
          <a:ln w="19050">
            <a:solidFill>
              <a:schemeClr val="tx1"/>
            </a:solidFill>
            <a:round/>
            <a:tailEnd type="triangle" w="sm" len="med"/>
          </a:ln>
          <a:effectLst/>
        </p:spPr>
        <p:txBody>
          <a:bodyPr/>
          <a:p>
            <a:endParaRPr altLang="en-US" b="1" lang="zh-CN">
              <a:solidFill>
                <a:srgbClr val="000099"/>
              </a:solidFill>
              <a:latin typeface="+mn-lt"/>
              <a:ea typeface="黑体" panose="02010609060101010101" pitchFamily="2" charset="-122"/>
            </a:endParaRPr>
          </a:p>
        </p:txBody>
      </p:sp>
      <p:sp>
        <p:nvSpPr>
          <p:cNvPr id="1049658" name="Line 39"/>
          <p:cNvSpPr>
            <a:spLocks noChangeShapeType="1"/>
          </p:cNvSpPr>
          <p:nvPr/>
        </p:nvSpPr>
        <p:spPr bwMode="auto">
          <a:xfrm>
            <a:off x="1264096" y="3616945"/>
            <a:ext cx="7913688" cy="0"/>
          </a:xfrm>
          <a:prstGeom prst="line"/>
          <a:noFill/>
          <a:ln w="19050">
            <a:solidFill>
              <a:schemeClr val="tx1"/>
            </a:solidFill>
            <a:round/>
            <a:tailEnd type="triangle" w="sm" len="med"/>
          </a:ln>
          <a:effectLst/>
        </p:spPr>
        <p:txBody>
          <a:bodyPr/>
          <a:p>
            <a:endParaRPr altLang="en-US" b="1" lang="zh-CN">
              <a:solidFill>
                <a:srgbClr val="000099"/>
              </a:solidFill>
              <a:latin typeface="+mn-lt"/>
              <a:ea typeface="黑体" panose="02010609060101010101" pitchFamily="2" charset="-122"/>
            </a:endParaRPr>
          </a:p>
        </p:txBody>
      </p:sp>
      <p:sp>
        <p:nvSpPr>
          <p:cNvPr id="1049659" name="Freeform 28"/>
          <p:cNvSpPr/>
          <p:nvPr/>
        </p:nvSpPr>
        <p:spPr bwMode="auto">
          <a:xfrm>
            <a:off x="3482860"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p>
            <a:endParaRPr altLang="en-US" b="1" lang="zh-CN">
              <a:solidFill>
                <a:srgbClr val="000099"/>
              </a:solidFill>
              <a:latin typeface="+mn-lt"/>
              <a:ea typeface="黑体" panose="02010609060101010101" pitchFamily="2" charset="-122"/>
            </a:endParaRPr>
          </a:p>
        </p:txBody>
      </p:sp>
      <p:sp>
        <p:nvSpPr>
          <p:cNvPr id="1049660" name="Line 32"/>
          <p:cNvSpPr>
            <a:spLocks noChangeShapeType="1"/>
          </p:cNvSpPr>
          <p:nvPr/>
        </p:nvSpPr>
        <p:spPr bwMode="auto">
          <a:xfrm flipH="1" flipV="1">
            <a:off x="3577514" y="2175495"/>
            <a:ext cx="1633538" cy="1446212"/>
          </a:xfrm>
          <a:prstGeom prst="line"/>
          <a:noFill/>
          <a:ln w="9525">
            <a:solidFill>
              <a:srgbClr val="FF00FF"/>
            </a:solidFill>
            <a:round/>
          </a:ln>
          <a:effectLst/>
        </p:spPr>
        <p:txBody>
          <a:bodyPr/>
          <a:p>
            <a:endParaRPr altLang="en-US" b="1" lang="zh-CN">
              <a:solidFill>
                <a:srgbClr val="000099"/>
              </a:solidFill>
              <a:latin typeface="+mn-lt"/>
              <a:ea typeface="黑体" panose="02010609060101010101" pitchFamily="2" charset="-122"/>
            </a:endParaRPr>
          </a:p>
        </p:txBody>
      </p:sp>
      <p:sp>
        <p:nvSpPr>
          <p:cNvPr id="1049661" name="Line 33"/>
          <p:cNvSpPr>
            <a:spLocks noChangeShapeType="1"/>
          </p:cNvSpPr>
          <p:nvPr/>
        </p:nvSpPr>
        <p:spPr bwMode="auto">
          <a:xfrm flipH="1" flipV="1">
            <a:off x="3503919" y="2175495"/>
            <a:ext cx="1635125" cy="1446212"/>
          </a:xfrm>
          <a:prstGeom prst="line"/>
          <a:noFill/>
          <a:ln w="15875" cmpd="sng">
            <a:solidFill>
              <a:srgbClr val="FF00FF"/>
            </a:solidFill>
            <a:round/>
          </a:ln>
          <a:effectLst/>
        </p:spPr>
        <p:txBody>
          <a:bodyPr/>
          <a:p>
            <a:endParaRPr altLang="en-US" b="1" lang="zh-CN">
              <a:solidFill>
                <a:srgbClr val="000099"/>
              </a:solidFill>
              <a:latin typeface="+mn-lt"/>
              <a:ea typeface="黑体" panose="02010609060101010101" pitchFamily="2" charset="-122"/>
            </a:endParaRPr>
          </a:p>
        </p:txBody>
      </p:sp>
      <p:grpSp>
        <p:nvGrpSpPr>
          <p:cNvPr id="416" name="组合 46"/>
          <p:cNvGrpSpPr/>
          <p:nvPr/>
        </p:nvGrpSpPr>
        <p:grpSpPr>
          <a:xfrm>
            <a:off x="848544" y="5301208"/>
            <a:ext cx="8566947" cy="1152128"/>
            <a:chOff x="848544" y="5085184"/>
            <a:chExt cx="8566947" cy="1152128"/>
          </a:xfrm>
        </p:grpSpPr>
        <p:sp>
          <p:nvSpPr>
            <p:cNvPr id="1049662" name="矩形 44"/>
            <p:cNvSpPr/>
            <p:nvPr/>
          </p:nvSpPr>
          <p:spPr bwMode="auto">
            <a:xfrm>
              <a:off x="848544" y="5085184"/>
              <a:ext cx="8566947" cy="1152128"/>
            </a:xfrm>
            <a:prstGeom prst="rect"/>
            <a:solidFill>
              <a:srgbClr val="FFFF66"/>
            </a:solidFill>
            <a:ln w="9525" cap="flat" cmpd="sng" algn="ctr">
              <a:solidFill>
                <a:schemeClr val="tx1"/>
              </a:solidFill>
              <a:prstDash val="solid"/>
              <a:round/>
              <a:headEnd type="none" w="med" len="med"/>
              <a:tailEnd type="none" w="med" len="med"/>
            </a:ln>
            <a:effectLst/>
          </p:spPr>
          <p:txBody>
            <a:bodyPr anchor="t" anchorCtr="0" bIns="45720" compatLnSpc="1" lIns="91440" numCol="1" rIns="91440" rtlCol="0" tIns="45720" vert="horz" wrap="square"/>
            <a:p>
              <a:pPr algn="l" defTabSz="914400" eaLnBrk="0" fontAlgn="base" hangingPunct="0" indent="0" latinLnBrk="0" marL="0" marR="0" rtl="0">
                <a:lnSpc>
                  <a:spcPct val="100000"/>
                </a:lnSpc>
                <a:spcBef>
                  <a:spcPct val="0"/>
                </a:spcBef>
                <a:spcAft>
                  <a:spcPct val="0"/>
                </a:spcAft>
                <a:buClrTx/>
                <a:buSzTx/>
                <a:buFontTx/>
                <a:buNone/>
              </a:pPr>
              <a:endParaRPr altLang="en-US" baseline="0" b="0" cap="none" dirty="0" sz="1800" i="0" kumimoji="0" lang="zh-CN" normalizeH="0" strike="noStrike" u="none" smtClean="0">
                <a:ln>
                  <a:noFill/>
                </a:ln>
                <a:solidFill>
                  <a:schemeClr val="tx1"/>
                </a:solidFill>
                <a:effectLst/>
                <a:latin typeface="Arial" panose="020B0604020202020204" pitchFamily="34" charset="0"/>
              </a:endParaRPr>
            </a:p>
          </p:txBody>
        </p:sp>
        <p:graphicFrame>
          <p:nvGraphicFramePr>
            <p:cNvPr id="4194307" name="Object 4"/>
            <p:cNvGraphicFramePr>
              <a:graphicFrameLocks noChangeAspect="1"/>
            </p:cNvGraphicFramePr>
            <p:nvPr/>
          </p:nvGraphicFramePr>
          <p:xfrm>
            <a:off x="3361843" y="5109096"/>
            <a:ext cx="3175333" cy="1104600"/>
          </p:xfrm>
          <a:graphic>
            <a:graphicData uri="http://schemas.openxmlformats.org/presentationml/2006/ole">
              <mc:AlternateContent xmlns:mc="http://schemas.openxmlformats.org/markup-compatibility/2006">
                <mc:Choice xmlns:v="urn:schemas-microsoft-com:vml" Requires="v">
                  <p:oleObj name="公式" r:id="rId1" spid="_x0000_s9222" imgH="381000" imgW="1091565" progId="Equation.3">
                    <p:embed/>
                  </p:oleObj>
                </mc:Choice>
                <mc:Fallback>
                  <p:oleObj name="公式" r:id="rId1" imgH="381000" imgW="1091565" progId="Equation.3">
                    <p:embed/>
                    <p:pic>
                      <p:nvPicPr>
                        <p:cNvPr id="2097164" name="图片 9221"/>
                        <p:cNvPicPr>
                          <a:picLocks noChangeAspect="1" noChangeArrowheads="1"/>
                        </p:cNvPicPr>
                        <p:nvPr/>
                      </p:nvPicPr>
                      <p:blipFill>
                        <a:blip xmlns:r="http://schemas.openxmlformats.org/officeDocument/2006/relationships" r:embed="rId2"/>
                        <a:srcRect/>
                        <a:stretch>
                          <a:fillRect/>
                        </a:stretch>
                      </p:blipFill>
                      <p:spPr bwMode="auto">
                        <a:xfrm>
                          <a:off x="3361843" y="5109096"/>
                          <a:ext cx="3175333" cy="1104600"/>
                        </a:xfrm>
                        <a:prstGeom prst="rect"/>
                        <a:noFill/>
                      </p:spPr>
                    </p:pic>
                  </p:oleObj>
                </mc:Fallback>
              </mc:AlternateContent>
            </a:graphicData>
          </a:graphic>
        </p:graphicFrame>
        <p:sp>
          <p:nvSpPr>
            <p:cNvPr id="1049663" name="Text Box 6"/>
            <p:cNvSpPr txBox="1">
              <a:spLocks noChangeArrowheads="1"/>
            </p:cNvSpPr>
            <p:nvPr/>
          </p:nvSpPr>
          <p:spPr bwMode="auto">
            <a:xfrm>
              <a:off x="7749318" y="5364505"/>
              <a:ext cx="1048685" cy="584775"/>
            </a:xfrm>
            <a:prstGeom prst="rect"/>
            <a:noFill/>
            <a:ln>
              <a:noFill/>
            </a:ln>
            <a:effectLst/>
          </p:spPr>
          <p:txBody>
            <a:bodyPr wrap="none">
              <a:spAutoFit/>
            </a:bodyPr>
            <a:p>
              <a:r>
                <a:rPr altLang="zh-CN" b="1" dirty="0" sz="3200" lang="en-US">
                  <a:solidFill>
                    <a:srgbClr val="000099"/>
                  </a:solidFill>
                  <a:latin typeface="+mn-lt"/>
                  <a:ea typeface="黑体" panose="02010609060101010101" pitchFamily="2" charset="-122"/>
                </a:rPr>
                <a:t>(5-3)</a:t>
              </a:r>
              <a:endParaRPr altLang="zh-CN" b="1" dirty="0" sz="3200" lang="en-US">
                <a:solidFill>
                  <a:srgbClr val="000099"/>
                </a:solidFill>
                <a:latin typeface="+mn-lt"/>
                <a:ea typeface="黑体" panose="02010609060101010101" pitchFamily="2" charset="-122"/>
              </a:endParaRPr>
            </a:p>
          </p:txBody>
        </p:sp>
        <p:sp>
          <p:nvSpPr>
            <p:cNvPr id="1049664" name="TextBox 45"/>
            <p:cNvSpPr txBox="1"/>
            <p:nvPr/>
          </p:nvSpPr>
          <p:spPr>
            <a:xfrm>
              <a:off x="1050286" y="5301208"/>
              <a:ext cx="2244525" cy="584775"/>
            </a:xfrm>
            <a:prstGeom prst="rect"/>
            <a:noFill/>
            <a:ln>
              <a:noFill/>
            </a:ln>
            <a:effectLst/>
          </p:spPr>
          <p:txBody>
            <a:bodyPr wrap="none">
              <a:spAutoFit/>
            </a:bodyPr>
            <a:lstStyle>
              <a:defPPr>
                <a:defRPr lang="en-US"/>
              </a:defPPr>
              <a:lvl1pPr>
                <a:defRPr b="1" sz="3200">
                  <a:solidFill>
                    <a:srgbClr val="003399"/>
                  </a:solidFill>
                  <a:latin typeface="+mn-lt"/>
                  <a:ea typeface="黑体" panose="02010609060101010101" pitchFamily="2" charset="-122"/>
                </a:defRPr>
              </a:lvl1pPr>
            </a:lstStyle>
            <a:p>
              <a:r>
                <a:rPr altLang="en-US" dirty="0" lang="zh-CN">
                  <a:solidFill>
                    <a:srgbClr val="000099"/>
                  </a:solidFill>
                </a:rPr>
                <a:t>信道利用率</a:t>
              </a:r>
              <a:endParaRPr altLang="en-US" dirty="0" lang="zh-CN">
                <a:solidFill>
                  <a:srgbClr val="000099"/>
                </a:solidFill>
              </a:endParaRPr>
            </a:p>
          </p:txBody>
        </p:sp>
      </p:grpSp>
      <p:sp>
        <p:nvSpPr>
          <p:cNvPr id="1049665" name="矩形 47"/>
          <p:cNvSpPr/>
          <p:nvPr/>
        </p:nvSpPr>
        <p:spPr>
          <a:xfrm>
            <a:off x="2200568" y="4653136"/>
            <a:ext cx="5595443" cy="461665"/>
          </a:xfrm>
          <a:prstGeom prst="rect"/>
        </p:spPr>
        <p:txBody>
          <a:bodyPr wrap="square">
            <a:spAutoFit/>
          </a:bodyPr>
          <a:p>
            <a:pPr algn="ctr"/>
            <a:r>
              <a:rPr altLang="zh-CN" b="1" dirty="0" sz="2400" lang="zh-CN" smtClean="0">
                <a:latin typeface="+mn-lt"/>
                <a:ea typeface="黑体" panose="02010609060101010101" pitchFamily="2" charset="-122"/>
              </a:rPr>
              <a:t>停止</a:t>
            </a:r>
            <a:r>
              <a:rPr altLang="zh-CN" b="1" dirty="0" sz="2400" lang="zh-CN">
                <a:latin typeface="+mn-lt"/>
                <a:ea typeface="黑体" panose="02010609060101010101" pitchFamily="2" charset="-122"/>
              </a:rPr>
              <a:t>等待协议的信道利用率太低</a:t>
            </a:r>
            <a:endParaRPr altLang="en-US" b="1" dirty="0" sz="2400" lang="zh-CN">
              <a:latin typeface="+mn-lt"/>
              <a:ea typeface="黑体" panose="02010609060101010101" pitchFamily="2" charset="-122"/>
            </a:endParaRPr>
          </a:p>
        </p:txBody>
      </p:sp>
      <p:sp>
        <p:nvSpPr>
          <p:cNvPr id="1049666" name="矩形 49"/>
          <p:cNvSpPr/>
          <p:nvPr/>
        </p:nvSpPr>
        <p:spPr>
          <a:xfrm>
            <a:off x="776536" y="1249596"/>
            <a:ext cx="8784976" cy="523220"/>
          </a:xfrm>
          <a:prstGeom prst="rect"/>
          <a:solidFill>
            <a:srgbClr val="66FF66"/>
          </a:solidFill>
          <a:ln>
            <a:solidFill>
              <a:schemeClr val="tx1"/>
            </a:solidFill>
          </a:ln>
        </p:spPr>
        <p:txBody>
          <a:bodyPr wrap="square">
            <a:spAutoFit/>
          </a:bodyPr>
          <a:p>
            <a:r>
              <a:rPr altLang="zh-CN" b="1" dirty="0" sz="2800" lang="zh-CN">
                <a:latin typeface="+mn-lt"/>
                <a:ea typeface="黑体" panose="02010609060101010101" pitchFamily="2" charset="-122"/>
              </a:rPr>
              <a:t>停止等待协议的优点是简单，缺点是信道利用率太低。</a:t>
            </a:r>
            <a:endParaRPr altLang="zh-CN" b="1" dirty="0" sz="2800" lang="en-US">
              <a:latin typeface="+mn-lt"/>
              <a:ea typeface="黑体" panose="0201060906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417" name=""/>
        <p:cNvGrpSpPr/>
        <p:nvPr/>
      </p:nvGrpSpPr>
      <p:grpSpPr>
        <a:xfrm>
          <a:off x="0" y="0"/>
          <a:ext cx="0" cy="0"/>
          <a:chOff x="0" y="0"/>
          <a:chExt cx="0" cy="0"/>
        </a:xfrm>
      </p:grpSpPr>
      <p:sp>
        <p:nvSpPr>
          <p:cNvPr id="1049667" name="标题 1"/>
          <p:cNvSpPr>
            <a:spLocks noGrp="1"/>
          </p:cNvSpPr>
          <p:nvPr>
            <p:ph type="title"/>
          </p:nvPr>
        </p:nvSpPr>
        <p:spPr/>
        <p:txBody>
          <a:bodyPr/>
          <a:p>
            <a:r>
              <a:rPr altLang="zh-CN" dirty="0" lang="en-US"/>
              <a:t>4. </a:t>
            </a:r>
            <a:r>
              <a:rPr altLang="zh-CN" dirty="0" lang="zh-CN"/>
              <a:t>信道利用率</a:t>
            </a:r>
            <a:endParaRPr altLang="en-US" dirty="0" lang="zh-CN"/>
          </a:p>
        </p:txBody>
      </p:sp>
      <p:sp>
        <p:nvSpPr>
          <p:cNvPr id="1049668" name="内容占位符 2"/>
          <p:cNvSpPr>
            <a:spLocks noGrp="1"/>
          </p:cNvSpPr>
          <p:nvPr>
            <p:ph idx="1"/>
          </p:nvPr>
        </p:nvSpPr>
        <p:spPr/>
        <p:txBody>
          <a:bodyPr/>
          <a:p>
            <a:pPr>
              <a:spcBef>
                <a:spcPts val="1200"/>
              </a:spcBef>
            </a:pPr>
            <a:r>
              <a:rPr altLang="en-US" dirty="0" lang="zh-CN"/>
              <a:t>可以</a:t>
            </a:r>
            <a:r>
              <a:rPr altLang="zh-CN" dirty="0" lang="zh-CN" smtClean="0"/>
              <a:t>看出</a:t>
            </a:r>
            <a:r>
              <a:rPr altLang="zh-CN" dirty="0" lang="zh-CN"/>
              <a:t>，当往返</a:t>
            </a:r>
            <a:r>
              <a:rPr altLang="zh-CN" dirty="0" lang="zh-CN" smtClean="0"/>
              <a:t>时间</a:t>
            </a:r>
            <a:r>
              <a:rPr altLang="zh-CN" dirty="0" lang="en-US" smtClean="0"/>
              <a:t> RTT </a:t>
            </a:r>
            <a:r>
              <a:rPr altLang="zh-CN" dirty="0" lang="zh-CN" smtClean="0"/>
              <a:t>远大</a:t>
            </a:r>
            <a:r>
              <a:rPr altLang="zh-CN" dirty="0" lang="zh-CN"/>
              <a:t>于分组发送</a:t>
            </a:r>
            <a:r>
              <a:rPr altLang="zh-CN" dirty="0" lang="zh-CN" smtClean="0"/>
              <a:t>时间</a:t>
            </a:r>
            <a:r>
              <a:rPr altLang="zh-CN" dirty="0" lang="en-US" smtClean="0"/>
              <a:t> </a:t>
            </a:r>
            <a:r>
              <a:rPr altLang="zh-CN" dirty="0" i="1" lang="en-US" smtClean="0"/>
              <a:t>T</a:t>
            </a:r>
            <a:r>
              <a:rPr altLang="zh-CN" baseline="-25000" dirty="0" i="1" lang="en-US" smtClean="0"/>
              <a:t>D</a:t>
            </a:r>
            <a:r>
              <a:rPr altLang="zh-CN" dirty="0" i="1" lang="en-US" smtClean="0"/>
              <a:t> </a:t>
            </a:r>
            <a:r>
              <a:rPr altLang="zh-CN" dirty="0" lang="zh-CN" smtClean="0"/>
              <a:t>时</a:t>
            </a:r>
            <a:r>
              <a:rPr altLang="zh-CN" dirty="0" lang="zh-CN"/>
              <a:t>，信道的利用率就会非常低</a:t>
            </a:r>
            <a:r>
              <a:rPr altLang="zh-CN" dirty="0" lang="zh-CN" smtClean="0"/>
              <a:t>。</a:t>
            </a:r>
            <a:endParaRPr altLang="zh-CN" dirty="0" lang="en-US" smtClean="0"/>
          </a:p>
          <a:p>
            <a:pPr>
              <a:spcBef>
                <a:spcPts val="1200"/>
              </a:spcBef>
            </a:pPr>
            <a:r>
              <a:rPr altLang="zh-CN" dirty="0" lang="zh-CN" smtClean="0"/>
              <a:t>若</a:t>
            </a:r>
            <a:r>
              <a:rPr altLang="zh-CN" dirty="0" lang="zh-CN"/>
              <a:t>出现重传，则对传送有用的数据信息来说，信道的利用率就还要降低。</a:t>
            </a:r>
            <a:endParaRPr altLang="en-US" dirty="0" 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418" name=""/>
        <p:cNvGrpSpPr/>
        <p:nvPr/>
      </p:nvGrpSpPr>
      <p:grpSpPr>
        <a:xfrm>
          <a:off x="0" y="0"/>
          <a:ext cx="0" cy="0"/>
          <a:chOff x="0" y="0"/>
          <a:chExt cx="0" cy="0"/>
        </a:xfrm>
      </p:grpSpPr>
      <p:sp>
        <p:nvSpPr>
          <p:cNvPr id="1049669" name="标题 1"/>
          <p:cNvSpPr>
            <a:spLocks noGrp="1"/>
          </p:cNvSpPr>
          <p:nvPr>
            <p:ph type="title"/>
          </p:nvPr>
        </p:nvSpPr>
        <p:spPr/>
        <p:txBody>
          <a:bodyPr/>
          <a:p>
            <a:pPr algn="ctr"/>
            <a:r>
              <a:rPr altLang="zh-CN" dirty="0" lang="zh-CN"/>
              <a:t>流水线传输</a:t>
            </a:r>
            <a:endParaRPr altLang="en-US" dirty="0" lang="zh-CN"/>
          </a:p>
        </p:txBody>
      </p:sp>
      <p:sp>
        <p:nvSpPr>
          <p:cNvPr id="1049670" name="内容占位符 2"/>
          <p:cNvSpPr>
            <a:spLocks noGrp="1"/>
          </p:cNvSpPr>
          <p:nvPr>
            <p:ph idx="1"/>
          </p:nvPr>
        </p:nvSpPr>
        <p:spPr/>
        <p:txBody>
          <a:bodyPr/>
          <a:p>
            <a:r>
              <a:rPr altLang="zh-CN" dirty="0" lang="zh-CN"/>
              <a:t>为了提高传输效率，发送方可以不使用低效率的停止等待协议，而是采用流水线</a:t>
            </a:r>
            <a:r>
              <a:rPr altLang="zh-CN" dirty="0" lang="zh-CN" smtClean="0"/>
              <a:t>传输</a:t>
            </a:r>
            <a:r>
              <a:rPr altLang="en-US" dirty="0" lang="zh-CN" smtClean="0"/>
              <a:t>。</a:t>
            </a:r>
            <a:endParaRPr altLang="zh-CN" dirty="0" lang="en-US" smtClean="0"/>
          </a:p>
          <a:p>
            <a:r>
              <a:rPr altLang="zh-CN" dirty="0" lang="zh-CN">
                <a:solidFill>
                  <a:srgbClr val="FF0000"/>
                </a:solidFill>
              </a:rPr>
              <a:t>流水线传输</a:t>
            </a:r>
            <a:r>
              <a:rPr altLang="zh-CN" dirty="0" lang="zh-CN"/>
              <a:t>就是发送方可连续发送多个分组，不必每发完一个分组就停顿下来等待对方的确认。这样可使信道上一直有数据不间断</a:t>
            </a:r>
            <a:r>
              <a:rPr altLang="zh-CN" dirty="0" lang="zh-CN" smtClean="0"/>
              <a:t>地传送。</a:t>
            </a:r>
            <a:endParaRPr altLang="zh-CN" dirty="0" lang="en-US" smtClean="0"/>
          </a:p>
          <a:p>
            <a:r>
              <a:rPr altLang="en-US" dirty="0" lang="zh-CN"/>
              <a:t>由于信道上一直有数据不间断地传送，这种传输方式可获得很高的信道利用率。 </a:t>
            </a:r>
            <a:endParaRPr altLang="en-US" dirty="0" 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9671" name="标题 1"/>
          <p:cNvSpPr>
            <a:spLocks noGrp="1"/>
          </p:cNvSpPr>
          <p:nvPr>
            <p:ph type="title"/>
          </p:nvPr>
        </p:nvSpPr>
        <p:spPr/>
        <p:txBody>
          <a:bodyPr/>
          <a:p>
            <a:pPr algn="ctr"/>
            <a:r>
              <a:rPr altLang="zh-CN" dirty="0" lang="zh-CN"/>
              <a:t>流水线传输</a:t>
            </a:r>
            <a:endParaRPr altLang="en-US" dirty="0" lang="zh-CN"/>
          </a:p>
        </p:txBody>
      </p:sp>
      <p:sp>
        <p:nvSpPr>
          <p:cNvPr id="1049672" name="Freeform 4"/>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FF66FF"/>
          </a:solidFill>
          <a:ln>
            <a:noFill/>
          </a:ln>
          <a:effectLst/>
        </p:spPr>
        <p:txBody>
          <a:bodyPr/>
          <a:p>
            <a:endParaRPr altLang="en-US" b="1" sz="2000" lang="zh-CN">
              <a:solidFill>
                <a:srgbClr val="000099"/>
              </a:solidFill>
              <a:latin typeface="+mn-lt"/>
              <a:ea typeface="黑体" panose="02010609060101010101" pitchFamily="2" charset="-122"/>
            </a:endParaRPr>
          </a:p>
        </p:txBody>
      </p:sp>
      <p:sp>
        <p:nvSpPr>
          <p:cNvPr id="1049673" name="Line 5"/>
          <p:cNvSpPr>
            <a:spLocks noChangeShapeType="1"/>
          </p:cNvSpPr>
          <p:nvPr/>
        </p:nvSpPr>
        <p:spPr bwMode="auto">
          <a:xfrm>
            <a:off x="1044004" y="4711328"/>
            <a:ext cx="8197850" cy="0"/>
          </a:xfrm>
          <a:prstGeom prst="line"/>
          <a:noFill/>
          <a:ln w="19050">
            <a:solidFill>
              <a:schemeClr val="tx1"/>
            </a:solidFill>
            <a:round/>
            <a:tailEnd type="triangle" w="sm" len="med"/>
          </a:ln>
          <a:effectLst/>
        </p:spPr>
        <p:txBody>
          <a:bodyPr/>
          <a:p>
            <a:endParaRPr altLang="en-US" b="1" sz="2000" lang="zh-CN">
              <a:solidFill>
                <a:srgbClr val="000099"/>
              </a:solidFill>
              <a:latin typeface="+mn-lt"/>
              <a:ea typeface="黑体" panose="02010609060101010101" pitchFamily="2" charset="-122"/>
            </a:endParaRPr>
          </a:p>
        </p:txBody>
      </p:sp>
      <p:sp>
        <p:nvSpPr>
          <p:cNvPr id="1049674" name="Line 6"/>
          <p:cNvSpPr>
            <a:spLocks noChangeShapeType="1"/>
          </p:cNvSpPr>
          <p:nvPr/>
        </p:nvSpPr>
        <p:spPr bwMode="auto">
          <a:xfrm>
            <a:off x="1044004" y="3084140"/>
            <a:ext cx="8197850" cy="0"/>
          </a:xfrm>
          <a:prstGeom prst="line"/>
          <a:noFill/>
          <a:ln w="19050">
            <a:solidFill>
              <a:schemeClr val="tx1"/>
            </a:solidFill>
            <a:round/>
            <a:tailEnd type="triangle" w="sm" len="med"/>
          </a:ln>
          <a:effectLst/>
        </p:spPr>
        <p:txBody>
          <a:bodyPr/>
          <a:p>
            <a:endParaRPr altLang="en-US" b="1" sz="2000" lang="zh-CN">
              <a:solidFill>
                <a:srgbClr val="000099"/>
              </a:solidFill>
              <a:latin typeface="+mn-lt"/>
              <a:ea typeface="黑体" panose="02010609060101010101" pitchFamily="2" charset="-122"/>
            </a:endParaRPr>
          </a:p>
        </p:txBody>
      </p:sp>
      <p:sp>
        <p:nvSpPr>
          <p:cNvPr id="1049675" name="Text Box 7"/>
          <p:cNvSpPr txBox="1">
            <a:spLocks noChangeArrowheads="1"/>
          </p:cNvSpPr>
          <p:nvPr/>
        </p:nvSpPr>
        <p:spPr bwMode="auto">
          <a:xfrm>
            <a:off x="682054" y="2806328"/>
            <a:ext cx="444352" cy="523220"/>
          </a:xfrm>
          <a:prstGeom prst="rect"/>
          <a:noFill/>
          <a:ln>
            <a:noFill/>
          </a:ln>
          <a:effectLst/>
        </p:spPr>
        <p:txBody>
          <a:bodyPr wrap="none">
            <a:spAutoFit/>
          </a:bodyPr>
          <a:p>
            <a:r>
              <a:rPr altLang="zh-CN" b="1" sz="2800" lang="en-US">
                <a:solidFill>
                  <a:srgbClr val="000099"/>
                </a:solidFill>
                <a:latin typeface="+mn-lt"/>
                <a:ea typeface="黑体" panose="02010609060101010101" pitchFamily="2" charset="-122"/>
              </a:rPr>
              <a:t>B</a:t>
            </a:r>
            <a:endParaRPr altLang="zh-CN" b="1" sz="2800" lang="en-US">
              <a:solidFill>
                <a:srgbClr val="000099"/>
              </a:solidFill>
              <a:latin typeface="+mn-lt"/>
              <a:ea typeface="黑体" panose="02010609060101010101" pitchFamily="2" charset="-122"/>
            </a:endParaRPr>
          </a:p>
        </p:txBody>
      </p:sp>
      <p:sp>
        <p:nvSpPr>
          <p:cNvPr id="1049676" name="Line 8"/>
          <p:cNvSpPr>
            <a:spLocks noChangeShapeType="1"/>
          </p:cNvSpPr>
          <p:nvPr/>
        </p:nvSpPr>
        <p:spPr bwMode="auto">
          <a:xfrm flipV="1">
            <a:off x="1307529" y="3084140"/>
            <a:ext cx="1693863"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77" name="Line 9"/>
          <p:cNvSpPr>
            <a:spLocks noChangeShapeType="1"/>
          </p:cNvSpPr>
          <p:nvPr/>
        </p:nvSpPr>
        <p:spPr bwMode="auto">
          <a:xfrm flipV="1">
            <a:off x="1694879" y="3084140"/>
            <a:ext cx="1692275"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78" name="Text Box 10"/>
          <p:cNvSpPr txBox="1">
            <a:spLocks noChangeArrowheads="1"/>
          </p:cNvSpPr>
          <p:nvPr/>
        </p:nvSpPr>
        <p:spPr bwMode="auto">
          <a:xfrm rot="18918223">
            <a:off x="1229171" y="3710737"/>
            <a:ext cx="906017" cy="523220"/>
          </a:xfrm>
          <a:prstGeom prst="rect"/>
          <a:noFill/>
          <a:ln>
            <a:noFill/>
          </a:ln>
          <a:effectLst/>
        </p:spPr>
        <p:txBody>
          <a:bodyPr wrap="none">
            <a:spAutoFit/>
          </a:bodyPr>
          <a:p>
            <a:r>
              <a:rPr altLang="en-US" b="1" dirty="0" sz="2800" lang="zh-CN">
                <a:solidFill>
                  <a:srgbClr val="000099"/>
                </a:solidFill>
                <a:latin typeface="+mn-lt"/>
                <a:ea typeface="黑体" panose="02010609060101010101" pitchFamily="2" charset="-122"/>
              </a:rPr>
              <a:t>分组</a:t>
            </a:r>
            <a:endParaRPr altLang="en-US" b="1" dirty="0" sz="2800" lang="zh-CN">
              <a:solidFill>
                <a:srgbClr val="000099"/>
              </a:solidFill>
              <a:latin typeface="+mn-lt"/>
              <a:ea typeface="黑体" panose="02010609060101010101" pitchFamily="2" charset="-122"/>
            </a:endParaRPr>
          </a:p>
        </p:txBody>
      </p:sp>
      <p:sp>
        <p:nvSpPr>
          <p:cNvPr id="1049679" name="Text Box 11"/>
          <p:cNvSpPr txBox="1">
            <a:spLocks noChangeArrowheads="1"/>
          </p:cNvSpPr>
          <p:nvPr/>
        </p:nvSpPr>
        <p:spPr bwMode="auto">
          <a:xfrm>
            <a:off x="9221217" y="2780928"/>
            <a:ext cx="304892" cy="523220"/>
          </a:xfrm>
          <a:prstGeom prst="rect"/>
          <a:noFill/>
          <a:ln>
            <a:noFill/>
          </a:ln>
          <a:effectLst/>
        </p:spPr>
        <p:txBody>
          <a:bodyPr wrap="none">
            <a:spAutoFit/>
          </a:bodyPr>
          <a:p>
            <a:r>
              <a:rPr altLang="zh-CN" b="1" sz="2800" i="1" lang="en-US">
                <a:solidFill>
                  <a:srgbClr val="000099"/>
                </a:solidFill>
                <a:latin typeface="+mn-lt"/>
                <a:ea typeface="黑体" panose="02010609060101010101" pitchFamily="2" charset="-122"/>
              </a:rPr>
              <a:t>t</a:t>
            </a:r>
            <a:endParaRPr altLang="zh-CN" b="1" sz="2800" i="1" lang="en-US">
              <a:solidFill>
                <a:srgbClr val="000099"/>
              </a:solidFill>
              <a:latin typeface="+mn-lt"/>
              <a:ea typeface="黑体" panose="02010609060101010101" pitchFamily="2" charset="-122"/>
            </a:endParaRPr>
          </a:p>
        </p:txBody>
      </p:sp>
      <p:sp>
        <p:nvSpPr>
          <p:cNvPr id="1049680" name="Text Box 12"/>
          <p:cNvSpPr txBox="1">
            <a:spLocks noChangeArrowheads="1"/>
          </p:cNvSpPr>
          <p:nvPr/>
        </p:nvSpPr>
        <p:spPr bwMode="auto">
          <a:xfrm>
            <a:off x="9221217" y="4366840"/>
            <a:ext cx="304892" cy="523220"/>
          </a:xfrm>
          <a:prstGeom prst="rect"/>
          <a:noFill/>
          <a:ln>
            <a:noFill/>
          </a:ln>
          <a:effectLst/>
        </p:spPr>
        <p:txBody>
          <a:bodyPr wrap="none">
            <a:spAutoFit/>
          </a:bodyPr>
          <a:p>
            <a:r>
              <a:rPr altLang="zh-CN" b="1" sz="2800" i="1" lang="en-US">
                <a:solidFill>
                  <a:srgbClr val="000099"/>
                </a:solidFill>
                <a:latin typeface="+mn-lt"/>
                <a:ea typeface="黑体" panose="02010609060101010101" pitchFamily="2" charset="-122"/>
              </a:rPr>
              <a:t>t</a:t>
            </a:r>
            <a:endParaRPr altLang="zh-CN" b="1" sz="2800" i="1" lang="en-US">
              <a:solidFill>
                <a:srgbClr val="000099"/>
              </a:solidFill>
              <a:latin typeface="+mn-lt"/>
              <a:ea typeface="黑体" panose="02010609060101010101" pitchFamily="2" charset="-122"/>
            </a:endParaRPr>
          </a:p>
        </p:txBody>
      </p:sp>
      <p:sp>
        <p:nvSpPr>
          <p:cNvPr id="1049681" name="Text Box 13"/>
          <p:cNvSpPr txBox="1">
            <a:spLocks noChangeArrowheads="1"/>
          </p:cNvSpPr>
          <p:nvPr/>
        </p:nvSpPr>
        <p:spPr bwMode="auto">
          <a:xfrm>
            <a:off x="667767" y="4420815"/>
            <a:ext cx="444352" cy="523220"/>
          </a:xfrm>
          <a:prstGeom prst="rect"/>
          <a:noFill/>
          <a:ln>
            <a:noFill/>
          </a:ln>
          <a:effectLst/>
        </p:spPr>
        <p:txBody>
          <a:bodyPr wrap="none">
            <a:spAutoFit/>
          </a:bodyPr>
          <a:p>
            <a:r>
              <a:rPr altLang="zh-CN" b="1" sz="2800" lang="en-US">
                <a:solidFill>
                  <a:srgbClr val="000099"/>
                </a:solidFill>
                <a:latin typeface="+mn-lt"/>
                <a:ea typeface="黑体" panose="02010609060101010101" pitchFamily="2" charset="-122"/>
              </a:rPr>
              <a:t>A</a:t>
            </a:r>
            <a:endParaRPr altLang="zh-CN" b="1" sz="2800" lang="en-US">
              <a:solidFill>
                <a:srgbClr val="000099"/>
              </a:solidFill>
              <a:latin typeface="+mn-lt"/>
              <a:ea typeface="黑体" panose="02010609060101010101" pitchFamily="2" charset="-122"/>
            </a:endParaRPr>
          </a:p>
        </p:txBody>
      </p:sp>
      <p:sp>
        <p:nvSpPr>
          <p:cNvPr id="1049682" name="Line 14"/>
          <p:cNvSpPr>
            <a:spLocks noChangeShapeType="1"/>
          </p:cNvSpPr>
          <p:nvPr/>
        </p:nvSpPr>
        <p:spPr bwMode="auto">
          <a:xfrm rot="15894661">
            <a:off x="2034604" y="3347666"/>
            <a:ext cx="350837" cy="461962"/>
          </a:xfrm>
          <a:prstGeom prst="line"/>
          <a:noFill/>
          <a:ln w="57150">
            <a:solidFill>
              <a:srgbClr val="FF0000"/>
            </a:solidFill>
            <a:round/>
            <a:headEnd type="none" w="sm" len="med"/>
            <a:tail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683" name="Line 15"/>
          <p:cNvSpPr>
            <a:spLocks noChangeShapeType="1"/>
          </p:cNvSpPr>
          <p:nvPr/>
        </p:nvSpPr>
        <p:spPr bwMode="auto">
          <a:xfrm flipV="1">
            <a:off x="2077467" y="3088903"/>
            <a:ext cx="1693862" cy="1627187"/>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84" name="Line 16"/>
          <p:cNvSpPr>
            <a:spLocks noChangeShapeType="1"/>
          </p:cNvSpPr>
          <p:nvPr/>
        </p:nvSpPr>
        <p:spPr bwMode="auto">
          <a:xfrm flipV="1">
            <a:off x="5544567" y="3088903"/>
            <a:ext cx="1693862" cy="1627187"/>
          </a:xfrm>
          <a:prstGeom prst="line"/>
          <a:noFill/>
          <a:ln w="9525">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85" name="Line 17"/>
          <p:cNvSpPr>
            <a:spLocks noChangeShapeType="1"/>
          </p:cNvSpPr>
          <p:nvPr/>
        </p:nvSpPr>
        <p:spPr bwMode="auto">
          <a:xfrm flipH="1" flipV="1">
            <a:off x="3388742" y="3088903"/>
            <a:ext cx="1693862" cy="1627187"/>
          </a:xfrm>
          <a:prstGeom prst="line"/>
          <a:noFill/>
          <a:ln w="38100">
            <a:solidFill>
              <a:srgbClr val="0000CC"/>
            </a:solidFill>
            <a:round/>
            <a:head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686" name="Text Box 18"/>
          <p:cNvSpPr txBox="1">
            <a:spLocks noChangeArrowheads="1"/>
          </p:cNvSpPr>
          <p:nvPr/>
        </p:nvSpPr>
        <p:spPr bwMode="auto">
          <a:xfrm rot="2268438">
            <a:off x="3314073" y="3494044"/>
            <a:ext cx="963725" cy="523220"/>
          </a:xfrm>
          <a:prstGeom prst="rect"/>
          <a:noFill/>
          <a:ln>
            <a:noFill/>
          </a:ln>
          <a:effectLst/>
        </p:spPr>
        <p:txBody>
          <a:bodyPr wrap="none">
            <a:spAutoFit/>
          </a:bodyPr>
          <a:p>
            <a:r>
              <a:rPr altLang="zh-CN" b="1" dirty="0" sz="2800" lang="en-US">
                <a:solidFill>
                  <a:srgbClr val="000099"/>
                </a:solidFill>
                <a:latin typeface="+mn-lt"/>
                <a:ea typeface="黑体" panose="02010609060101010101" pitchFamily="2" charset="-122"/>
              </a:rPr>
              <a:t>ACK</a:t>
            </a:r>
            <a:endParaRPr altLang="zh-CN" b="1" dirty="0" sz="2800" lang="en-US">
              <a:solidFill>
                <a:srgbClr val="000099"/>
              </a:solidFill>
              <a:latin typeface="+mn-lt"/>
              <a:ea typeface="黑体" panose="02010609060101010101" pitchFamily="2" charset="-122"/>
            </a:endParaRPr>
          </a:p>
        </p:txBody>
      </p:sp>
      <p:sp>
        <p:nvSpPr>
          <p:cNvPr id="1049687" name="Line 19"/>
          <p:cNvSpPr>
            <a:spLocks noChangeShapeType="1"/>
          </p:cNvSpPr>
          <p:nvPr/>
        </p:nvSpPr>
        <p:spPr bwMode="auto">
          <a:xfrm>
            <a:off x="4088829" y="3981078"/>
            <a:ext cx="292100" cy="279400"/>
          </a:xfrm>
          <a:prstGeom prst="line"/>
          <a:noFill/>
          <a:ln w="38100">
            <a:solidFill>
              <a:srgbClr val="FF0000"/>
            </a:solidFill>
            <a:round/>
            <a:headEnd type="none" w="sm" len="med"/>
            <a:tail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688" name="Line 20"/>
          <p:cNvSpPr>
            <a:spLocks noChangeShapeType="1"/>
          </p:cNvSpPr>
          <p:nvPr/>
        </p:nvSpPr>
        <p:spPr bwMode="auto">
          <a:xfrm flipV="1">
            <a:off x="2461642" y="3084140"/>
            <a:ext cx="1692275"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89" name="Line 21"/>
          <p:cNvSpPr>
            <a:spLocks noChangeShapeType="1"/>
          </p:cNvSpPr>
          <p:nvPr/>
        </p:nvSpPr>
        <p:spPr bwMode="auto">
          <a:xfrm flipV="1">
            <a:off x="2847404" y="3084140"/>
            <a:ext cx="1693863"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90" name="Line 22"/>
          <p:cNvSpPr>
            <a:spLocks noChangeShapeType="1"/>
          </p:cNvSpPr>
          <p:nvPr/>
        </p:nvSpPr>
        <p:spPr bwMode="auto">
          <a:xfrm flipV="1">
            <a:off x="3250629" y="3103190"/>
            <a:ext cx="1692275"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91" name="Line 23"/>
          <p:cNvSpPr>
            <a:spLocks noChangeShapeType="1"/>
          </p:cNvSpPr>
          <p:nvPr/>
        </p:nvSpPr>
        <p:spPr bwMode="auto">
          <a:xfrm flipV="1">
            <a:off x="3620517" y="3084140"/>
            <a:ext cx="1695450"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92" name="Line 24"/>
          <p:cNvSpPr>
            <a:spLocks noChangeShapeType="1"/>
          </p:cNvSpPr>
          <p:nvPr/>
        </p:nvSpPr>
        <p:spPr bwMode="auto">
          <a:xfrm flipV="1">
            <a:off x="4395217" y="3084140"/>
            <a:ext cx="1695450"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93" name="Line 25"/>
          <p:cNvSpPr>
            <a:spLocks noChangeShapeType="1"/>
          </p:cNvSpPr>
          <p:nvPr/>
        </p:nvSpPr>
        <p:spPr bwMode="auto">
          <a:xfrm flipV="1">
            <a:off x="4784154" y="3084140"/>
            <a:ext cx="1692275"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94" name="Line 26"/>
          <p:cNvSpPr>
            <a:spLocks noChangeShapeType="1"/>
          </p:cNvSpPr>
          <p:nvPr/>
        </p:nvSpPr>
        <p:spPr bwMode="auto">
          <a:xfrm flipV="1">
            <a:off x="5169917" y="3084140"/>
            <a:ext cx="1693862"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95" name="Line 27"/>
          <p:cNvSpPr>
            <a:spLocks noChangeShapeType="1"/>
          </p:cNvSpPr>
          <p:nvPr/>
        </p:nvSpPr>
        <p:spPr bwMode="auto">
          <a:xfrm flipV="1">
            <a:off x="5558854" y="3084140"/>
            <a:ext cx="1692275"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96" name="Line 28"/>
          <p:cNvSpPr>
            <a:spLocks noChangeShapeType="1"/>
          </p:cNvSpPr>
          <p:nvPr/>
        </p:nvSpPr>
        <p:spPr bwMode="auto">
          <a:xfrm flipV="1">
            <a:off x="4003104" y="3084140"/>
            <a:ext cx="1695450"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97" name="Line 29"/>
          <p:cNvSpPr>
            <a:spLocks noChangeShapeType="1"/>
          </p:cNvSpPr>
          <p:nvPr/>
        </p:nvSpPr>
        <p:spPr bwMode="auto">
          <a:xfrm flipV="1">
            <a:off x="5928742" y="3084140"/>
            <a:ext cx="1693862"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98" name="Line 30"/>
          <p:cNvSpPr>
            <a:spLocks noChangeShapeType="1"/>
          </p:cNvSpPr>
          <p:nvPr/>
        </p:nvSpPr>
        <p:spPr bwMode="auto">
          <a:xfrm flipV="1">
            <a:off x="6301804" y="3084140"/>
            <a:ext cx="1692275"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699" name="Line 31"/>
          <p:cNvSpPr>
            <a:spLocks noChangeShapeType="1"/>
          </p:cNvSpPr>
          <p:nvPr/>
        </p:nvSpPr>
        <p:spPr bwMode="auto">
          <a:xfrm flipV="1">
            <a:off x="6673279" y="3084140"/>
            <a:ext cx="1693863" cy="1627188"/>
          </a:xfrm>
          <a:prstGeom prst="line"/>
          <a:noFill/>
          <a:ln w="19050">
            <a:solidFill>
              <a:schemeClr val="tx1"/>
            </a:solidFill>
            <a:round/>
          </a:ln>
          <a:effectLst/>
        </p:spPr>
        <p:txBody>
          <a:bodyPr/>
          <a:p>
            <a:endParaRPr altLang="en-US" b="1" sz="2000" lang="zh-CN">
              <a:solidFill>
                <a:srgbClr val="000099"/>
              </a:solidFill>
              <a:latin typeface="+mn-lt"/>
              <a:ea typeface="黑体" panose="02010609060101010101" pitchFamily="2" charset="-122"/>
            </a:endParaRPr>
          </a:p>
        </p:txBody>
      </p:sp>
      <p:sp>
        <p:nvSpPr>
          <p:cNvPr id="1049700" name="Line 32"/>
          <p:cNvSpPr>
            <a:spLocks noChangeShapeType="1"/>
          </p:cNvSpPr>
          <p:nvPr/>
        </p:nvSpPr>
        <p:spPr bwMode="auto">
          <a:xfrm flipH="1" flipV="1">
            <a:off x="3772917" y="3088903"/>
            <a:ext cx="1693862" cy="1627187"/>
          </a:xfrm>
          <a:prstGeom prst="line"/>
          <a:noFill/>
          <a:ln w="38100">
            <a:solidFill>
              <a:srgbClr val="0000CC"/>
            </a:solidFill>
            <a:round/>
            <a:head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701" name="Line 33"/>
          <p:cNvSpPr>
            <a:spLocks noChangeShapeType="1"/>
          </p:cNvSpPr>
          <p:nvPr/>
        </p:nvSpPr>
        <p:spPr bwMode="auto">
          <a:xfrm flipH="1" flipV="1">
            <a:off x="4155504" y="3088903"/>
            <a:ext cx="1693863" cy="1627187"/>
          </a:xfrm>
          <a:prstGeom prst="line"/>
          <a:noFill/>
          <a:ln w="38100">
            <a:solidFill>
              <a:srgbClr val="0000CC"/>
            </a:solidFill>
            <a:round/>
            <a:head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702" name="Line 34"/>
          <p:cNvSpPr>
            <a:spLocks noChangeShapeType="1"/>
          </p:cNvSpPr>
          <p:nvPr/>
        </p:nvSpPr>
        <p:spPr bwMode="auto">
          <a:xfrm flipH="1" flipV="1">
            <a:off x="4541267" y="3088903"/>
            <a:ext cx="1692275" cy="1627187"/>
          </a:xfrm>
          <a:prstGeom prst="line"/>
          <a:noFill/>
          <a:ln w="38100">
            <a:solidFill>
              <a:srgbClr val="0000CC"/>
            </a:solidFill>
            <a:round/>
            <a:head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703" name="Line 35"/>
          <p:cNvSpPr>
            <a:spLocks noChangeShapeType="1"/>
          </p:cNvSpPr>
          <p:nvPr/>
        </p:nvSpPr>
        <p:spPr bwMode="auto">
          <a:xfrm flipH="1" flipV="1">
            <a:off x="4925442" y="3088903"/>
            <a:ext cx="1692275" cy="1627187"/>
          </a:xfrm>
          <a:prstGeom prst="line"/>
          <a:noFill/>
          <a:ln w="38100">
            <a:solidFill>
              <a:srgbClr val="0000CC"/>
            </a:solidFill>
            <a:round/>
            <a:head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704" name="Line 36"/>
          <p:cNvSpPr>
            <a:spLocks noChangeShapeType="1"/>
          </p:cNvSpPr>
          <p:nvPr/>
        </p:nvSpPr>
        <p:spPr bwMode="auto">
          <a:xfrm flipH="1" flipV="1">
            <a:off x="5308029" y="3088903"/>
            <a:ext cx="1693863" cy="1627187"/>
          </a:xfrm>
          <a:prstGeom prst="line"/>
          <a:noFill/>
          <a:ln w="38100">
            <a:solidFill>
              <a:srgbClr val="0000CC"/>
            </a:solidFill>
            <a:round/>
            <a:head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705" name="Line 37"/>
          <p:cNvSpPr>
            <a:spLocks noChangeShapeType="1"/>
          </p:cNvSpPr>
          <p:nvPr/>
        </p:nvSpPr>
        <p:spPr bwMode="auto">
          <a:xfrm flipH="1" flipV="1">
            <a:off x="5692204" y="3088903"/>
            <a:ext cx="1692275" cy="1627187"/>
          </a:xfrm>
          <a:prstGeom prst="line"/>
          <a:noFill/>
          <a:ln w="38100">
            <a:solidFill>
              <a:srgbClr val="0000CC"/>
            </a:solidFill>
            <a:round/>
            <a:head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706" name="Line 38"/>
          <p:cNvSpPr>
            <a:spLocks noChangeShapeType="1"/>
          </p:cNvSpPr>
          <p:nvPr/>
        </p:nvSpPr>
        <p:spPr bwMode="auto">
          <a:xfrm flipH="1" flipV="1">
            <a:off x="6076379" y="3088903"/>
            <a:ext cx="1692275" cy="1627187"/>
          </a:xfrm>
          <a:prstGeom prst="line"/>
          <a:noFill/>
          <a:ln w="38100">
            <a:solidFill>
              <a:srgbClr val="0000CC"/>
            </a:solidFill>
            <a:round/>
            <a:head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707" name="Line 39"/>
          <p:cNvSpPr>
            <a:spLocks noChangeShapeType="1"/>
          </p:cNvSpPr>
          <p:nvPr/>
        </p:nvSpPr>
        <p:spPr bwMode="auto">
          <a:xfrm flipH="1" flipV="1">
            <a:off x="6458967" y="3088903"/>
            <a:ext cx="1695450" cy="1627187"/>
          </a:xfrm>
          <a:prstGeom prst="line"/>
          <a:noFill/>
          <a:ln w="38100">
            <a:solidFill>
              <a:srgbClr val="0000CC"/>
            </a:solidFill>
            <a:round/>
            <a:head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708" name="Line 40"/>
          <p:cNvSpPr>
            <a:spLocks noChangeShapeType="1"/>
          </p:cNvSpPr>
          <p:nvPr/>
        </p:nvSpPr>
        <p:spPr bwMode="auto">
          <a:xfrm flipH="1" flipV="1">
            <a:off x="6843142" y="3088903"/>
            <a:ext cx="1692275" cy="1627187"/>
          </a:xfrm>
          <a:prstGeom prst="line"/>
          <a:noFill/>
          <a:ln w="38100">
            <a:solidFill>
              <a:srgbClr val="0000CC"/>
            </a:solidFill>
            <a:round/>
            <a:head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709" name="Line 41"/>
          <p:cNvSpPr>
            <a:spLocks noChangeShapeType="1"/>
          </p:cNvSpPr>
          <p:nvPr/>
        </p:nvSpPr>
        <p:spPr bwMode="auto">
          <a:xfrm flipH="1" flipV="1">
            <a:off x="7227317" y="3088903"/>
            <a:ext cx="1693862" cy="1627187"/>
          </a:xfrm>
          <a:prstGeom prst="line"/>
          <a:noFill/>
          <a:ln w="38100">
            <a:solidFill>
              <a:srgbClr val="0000CC"/>
            </a:solidFill>
            <a:round/>
            <a:headEnd type="triangle" w="med" len="lg"/>
          </a:ln>
          <a:effectLst/>
        </p:spPr>
        <p:txBody>
          <a:bodyPr/>
          <a:p>
            <a:endParaRPr altLang="en-US" b="1" sz="2000" lang="zh-CN">
              <a:solidFill>
                <a:srgbClr val="000099"/>
              </a:solidFill>
              <a:latin typeface="+mn-lt"/>
              <a:ea typeface="黑体" panose="02010609060101010101" pitchFamily="2" charset="-122"/>
            </a:endParaRPr>
          </a:p>
        </p:txBody>
      </p:sp>
      <p:sp>
        <p:nvSpPr>
          <p:cNvPr id="1049710" name="矩形 41"/>
          <p:cNvSpPr/>
          <p:nvPr/>
        </p:nvSpPr>
        <p:spPr>
          <a:xfrm>
            <a:off x="1424608" y="1487686"/>
            <a:ext cx="7560840" cy="1077218"/>
          </a:xfrm>
          <a:prstGeom prst="rect"/>
          <a:solidFill>
            <a:srgbClr val="FFFF66"/>
          </a:solidFill>
          <a:ln>
            <a:solidFill>
              <a:schemeClr val="tx1"/>
            </a:solidFill>
          </a:ln>
        </p:spPr>
        <p:txBody>
          <a:bodyPr wrap="square">
            <a:spAutoFit/>
          </a:bodyPr>
          <a:p>
            <a:r>
              <a:rPr altLang="en-US" b="1" dirty="0" sz="3200" lang="zh-CN">
                <a:latin typeface="+mn-lt"/>
                <a:ea typeface="黑体" panose="02010609060101010101" pitchFamily="2" charset="-122"/>
              </a:rPr>
              <a:t>由于信道上一直有数据不间断地传送，这种传输方式可获得很高的信道利用率。 </a:t>
            </a:r>
            <a:endParaRPr altLang="en-US" b="1" dirty="0" sz="3200" lang="zh-CN">
              <a:latin typeface="+mn-lt"/>
              <a:ea typeface="黑体" panose="02010609060101010101" pitchFamily="2" charset="-122"/>
            </a:endParaRPr>
          </a:p>
        </p:txBody>
      </p:sp>
      <p:sp>
        <p:nvSpPr>
          <p:cNvPr id="1049711" name="矩形 42"/>
          <p:cNvSpPr/>
          <p:nvPr/>
        </p:nvSpPr>
        <p:spPr>
          <a:xfrm>
            <a:off x="1964391" y="4944035"/>
            <a:ext cx="6564028" cy="461665"/>
          </a:xfrm>
          <a:prstGeom prst="rect"/>
        </p:spPr>
        <p:txBody>
          <a:bodyPr wrap="square">
            <a:spAutoFit/>
          </a:bodyPr>
          <a:p>
            <a:pPr algn="ctr"/>
            <a:r>
              <a:rPr altLang="zh-CN" b="1" dirty="0" sz="2400" lang="zh-CN" smtClean="0">
                <a:latin typeface="+mn-lt"/>
                <a:ea typeface="黑体" panose="02010609060101010101" pitchFamily="2" charset="-122"/>
              </a:rPr>
              <a:t>流水线</a:t>
            </a:r>
            <a:r>
              <a:rPr altLang="zh-CN" b="1" dirty="0" sz="2400" lang="zh-CN">
                <a:latin typeface="+mn-lt"/>
                <a:ea typeface="黑体" panose="02010609060101010101" pitchFamily="2" charset="-122"/>
              </a:rPr>
              <a:t>传输可提高信道利用率</a:t>
            </a:r>
            <a:endParaRPr altLang="en-US" b="1" dirty="0" sz="2400" lang="zh-CN">
              <a:latin typeface="+mn-lt"/>
              <a:ea typeface="黑体" panose="0201060906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420" name=""/>
        <p:cNvGrpSpPr/>
        <p:nvPr/>
      </p:nvGrpSpPr>
      <p:grpSpPr>
        <a:xfrm>
          <a:off x="0" y="0"/>
          <a:ext cx="0" cy="0"/>
          <a:chOff x="0" y="0"/>
          <a:chExt cx="0" cy="0"/>
        </a:xfrm>
      </p:grpSpPr>
      <p:sp>
        <p:nvSpPr>
          <p:cNvPr id="1049712" name="标题 1"/>
          <p:cNvSpPr>
            <a:spLocks noGrp="1"/>
          </p:cNvSpPr>
          <p:nvPr>
            <p:ph type="title"/>
          </p:nvPr>
        </p:nvSpPr>
        <p:spPr/>
        <p:txBody>
          <a:bodyPr/>
          <a:p>
            <a:r>
              <a:rPr altLang="zh-CN" dirty="0" lang="en-US"/>
              <a:t>5.4.2  </a:t>
            </a:r>
            <a:r>
              <a:rPr altLang="zh-CN" dirty="0" lang="zh-CN" smtClean="0"/>
              <a:t>连续</a:t>
            </a:r>
            <a:r>
              <a:rPr altLang="zh-CN" dirty="0" lang="en-US" smtClean="0"/>
              <a:t> ARQ </a:t>
            </a:r>
            <a:r>
              <a:rPr altLang="zh-CN" dirty="0" lang="zh-CN" smtClean="0"/>
              <a:t>协议</a:t>
            </a:r>
            <a:endParaRPr altLang="en-US" dirty="0" lang="zh-CN"/>
          </a:p>
        </p:txBody>
      </p:sp>
      <p:sp>
        <p:nvSpPr>
          <p:cNvPr id="1049713" name="内容占位符 2"/>
          <p:cNvSpPr>
            <a:spLocks noGrp="1"/>
          </p:cNvSpPr>
          <p:nvPr>
            <p:ph idx="1"/>
          </p:nvPr>
        </p:nvSpPr>
        <p:spPr/>
        <p:txBody>
          <a:bodyPr/>
          <a:p>
            <a:r>
              <a:rPr altLang="zh-CN" dirty="0" lang="zh-CN"/>
              <a:t>滑动窗口协议比较复杂，</a:t>
            </a:r>
            <a:r>
              <a:rPr altLang="zh-CN" dirty="0" lang="zh-CN" smtClean="0"/>
              <a:t>是</a:t>
            </a:r>
            <a:r>
              <a:rPr altLang="zh-CN" dirty="0" lang="en-US" smtClean="0"/>
              <a:t> TCP </a:t>
            </a:r>
            <a:r>
              <a:rPr altLang="zh-CN" dirty="0" lang="zh-CN" smtClean="0"/>
              <a:t>协议</a:t>
            </a:r>
            <a:r>
              <a:rPr altLang="zh-CN" dirty="0" lang="zh-CN"/>
              <a:t>的精髓所在</a:t>
            </a:r>
            <a:r>
              <a:rPr altLang="zh-CN" dirty="0" lang="zh-CN" smtClean="0"/>
              <a:t>。</a:t>
            </a:r>
            <a:endParaRPr altLang="zh-CN" dirty="0" lang="en-US" smtClean="0"/>
          </a:p>
          <a:p>
            <a:r>
              <a:rPr altLang="zh-CN" dirty="0" lang="zh-CN"/>
              <a:t>发送方维持的</a:t>
            </a:r>
            <a:r>
              <a:rPr altLang="zh-CN" dirty="0" lang="zh-CN">
                <a:solidFill>
                  <a:srgbClr val="FF0000"/>
                </a:solidFill>
              </a:rPr>
              <a:t>发送窗口，</a:t>
            </a:r>
            <a:r>
              <a:rPr altLang="zh-CN" dirty="0" lang="zh-CN"/>
              <a:t>它的意义是：</a:t>
            </a:r>
            <a:r>
              <a:rPr altLang="zh-CN" dirty="0" lang="zh-CN">
                <a:solidFill>
                  <a:srgbClr val="0000FF"/>
                </a:solidFill>
              </a:rPr>
              <a:t>位于发送窗口内</a:t>
            </a:r>
            <a:r>
              <a:rPr altLang="zh-CN" dirty="0" lang="zh-CN" smtClean="0">
                <a:solidFill>
                  <a:srgbClr val="0000FF"/>
                </a:solidFill>
              </a:rPr>
              <a:t>的分组</a:t>
            </a:r>
            <a:r>
              <a:rPr altLang="zh-CN" dirty="0" lang="zh-CN">
                <a:solidFill>
                  <a:srgbClr val="0000FF"/>
                </a:solidFill>
              </a:rPr>
              <a:t>都可连续发送出去，而不需要等待对方的确认。</a:t>
            </a:r>
            <a:r>
              <a:rPr altLang="zh-CN" dirty="0" lang="zh-CN"/>
              <a:t>这样，信道利用率就提高了</a:t>
            </a:r>
            <a:r>
              <a:rPr altLang="zh-CN" dirty="0" lang="zh-CN" smtClean="0"/>
              <a:t>。</a:t>
            </a:r>
            <a:endParaRPr altLang="zh-CN" dirty="0" lang="en-US" smtClean="0"/>
          </a:p>
          <a:p>
            <a:r>
              <a:rPr altLang="zh-CN" dirty="0" lang="zh-CN" smtClean="0"/>
              <a:t>连续</a:t>
            </a:r>
            <a:r>
              <a:rPr altLang="zh-CN" dirty="0" lang="en-US" smtClean="0"/>
              <a:t> ARQ </a:t>
            </a:r>
            <a:r>
              <a:rPr altLang="zh-CN" dirty="0" lang="zh-CN" smtClean="0"/>
              <a:t>协议</a:t>
            </a:r>
            <a:r>
              <a:rPr altLang="zh-CN" dirty="0" lang="zh-CN"/>
              <a:t>规定，</a:t>
            </a:r>
            <a:r>
              <a:rPr altLang="zh-CN" dirty="0" lang="zh-CN">
                <a:solidFill>
                  <a:srgbClr val="FF0000"/>
                </a:solidFill>
              </a:rPr>
              <a:t>发送方每收到一个确认，就把发送窗口向前滑动一个分组的位置。</a:t>
            </a:r>
            <a:endParaRPr altLang="en-US" dirty="0" lang="zh-CN">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421" name=""/>
        <p:cNvGrpSpPr/>
        <p:nvPr/>
      </p:nvGrpSpPr>
      <p:grpSpPr>
        <a:xfrm>
          <a:off x="0" y="0"/>
          <a:ext cx="0" cy="0"/>
          <a:chOff x="0" y="0"/>
          <a:chExt cx="0" cy="0"/>
        </a:xfrm>
      </p:grpSpPr>
      <p:sp>
        <p:nvSpPr>
          <p:cNvPr id="1049714" name="标题 1"/>
          <p:cNvSpPr>
            <a:spLocks noGrp="1"/>
          </p:cNvSpPr>
          <p:nvPr>
            <p:ph type="title"/>
          </p:nvPr>
        </p:nvSpPr>
        <p:spPr/>
        <p:txBody>
          <a:bodyPr/>
          <a:p>
            <a:r>
              <a:rPr altLang="zh-CN" dirty="0" lang="en-US"/>
              <a:t>5.4.2  </a:t>
            </a:r>
            <a:r>
              <a:rPr altLang="zh-CN" dirty="0" lang="zh-CN"/>
              <a:t>连续</a:t>
            </a:r>
            <a:r>
              <a:rPr altLang="zh-CN" dirty="0" lang="en-US"/>
              <a:t>ARQ</a:t>
            </a:r>
            <a:r>
              <a:rPr altLang="zh-CN" dirty="0" lang="zh-CN"/>
              <a:t>协议</a:t>
            </a:r>
            <a:endParaRPr altLang="en-US" dirty="0" lang="zh-CN"/>
          </a:p>
        </p:txBody>
      </p:sp>
      <p:grpSp>
        <p:nvGrpSpPr>
          <p:cNvPr id="422" name="组合 119"/>
          <p:cNvGrpSpPr/>
          <p:nvPr/>
        </p:nvGrpSpPr>
        <p:grpSpPr>
          <a:xfrm>
            <a:off x="930027" y="1340768"/>
            <a:ext cx="8199437" cy="2001599"/>
            <a:chOff x="930027" y="1412776"/>
            <a:chExt cx="8199437" cy="2001599"/>
          </a:xfrm>
        </p:grpSpPr>
        <p:sp>
          <p:nvSpPr>
            <p:cNvPr id="1049715" name="Rectangle 29"/>
            <p:cNvSpPr>
              <a:spLocks noChangeArrowheads="1"/>
            </p:cNvSpPr>
            <p:nvPr/>
          </p:nvSpPr>
          <p:spPr bwMode="auto">
            <a:xfrm>
              <a:off x="930027" y="1933476"/>
              <a:ext cx="3413125" cy="911225"/>
            </a:xfrm>
            <a:prstGeom prst="rect"/>
            <a:solidFill>
              <a:srgbClr val="66FF66"/>
            </a:solidFill>
            <a:ln w="28575">
              <a:solidFill>
                <a:srgbClr val="000066"/>
              </a:solidFill>
              <a:miter lim="800000"/>
            </a:ln>
            <a:effectLst/>
          </p:spPr>
          <p:txBody>
            <a:bodyPr anchor="ctr" wrap="none"/>
            <a:p>
              <a:endParaRPr altLang="en-US" b="1" sz="2000" lang="zh-CN">
                <a:solidFill>
                  <a:srgbClr val="000099"/>
                </a:solidFill>
                <a:latin typeface="+mn-lt"/>
                <a:ea typeface="黑体" panose="02010609060101010101" pitchFamily="2" charset="-122"/>
              </a:endParaRPr>
            </a:p>
          </p:txBody>
        </p:sp>
        <p:sp>
          <p:nvSpPr>
            <p:cNvPr id="1049716" name="Rectangle 17"/>
            <p:cNvSpPr>
              <a:spLocks noChangeArrowheads="1"/>
            </p:cNvSpPr>
            <p:nvPr/>
          </p:nvSpPr>
          <p:spPr bwMode="auto">
            <a:xfrm>
              <a:off x="930027" y="2136676"/>
              <a:ext cx="8189912" cy="504825"/>
            </a:xfrm>
            <a:prstGeom prst="rect"/>
            <a:solidFill>
              <a:srgbClr val="FFFF99"/>
            </a:solidFill>
            <a:ln w="9525">
              <a:solidFill>
                <a:schemeClr val="tx1"/>
              </a:solidFill>
              <a:miter lim="800000"/>
            </a:ln>
            <a:effectLst/>
          </p:spPr>
          <p:txBody>
            <a:bodyPr anchor="ctr" wrap="none"/>
            <a:p>
              <a:endParaRPr altLang="en-US" b="1" sz="2800" lang="zh-CN">
                <a:solidFill>
                  <a:srgbClr val="000099"/>
                </a:solidFill>
                <a:latin typeface="+mn-lt"/>
                <a:ea typeface="黑体" panose="02010609060101010101" pitchFamily="2" charset="-122"/>
              </a:endParaRPr>
            </a:p>
          </p:txBody>
        </p:sp>
        <p:sp>
          <p:nvSpPr>
            <p:cNvPr id="1049717" name="Rectangle 5"/>
            <p:cNvSpPr>
              <a:spLocks noChangeArrowheads="1"/>
            </p:cNvSpPr>
            <p:nvPr/>
          </p:nvSpPr>
          <p:spPr bwMode="auto">
            <a:xfrm>
              <a:off x="930027" y="2136676"/>
              <a:ext cx="682625"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1</a:t>
              </a:r>
              <a:endParaRPr altLang="zh-CN" b="1" sz="2800" lang="en-US">
                <a:solidFill>
                  <a:srgbClr val="000099"/>
                </a:solidFill>
                <a:latin typeface="+mn-lt"/>
                <a:ea typeface="黑体" panose="02010609060101010101" pitchFamily="2" charset="-122"/>
              </a:endParaRPr>
            </a:p>
          </p:txBody>
        </p:sp>
        <p:sp>
          <p:nvSpPr>
            <p:cNvPr id="1049718" name="Rectangle 6"/>
            <p:cNvSpPr>
              <a:spLocks noChangeArrowheads="1"/>
            </p:cNvSpPr>
            <p:nvPr/>
          </p:nvSpPr>
          <p:spPr bwMode="auto">
            <a:xfrm>
              <a:off x="1612652" y="2136676"/>
              <a:ext cx="682625"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2</a:t>
              </a:r>
              <a:endParaRPr altLang="zh-CN" b="1" sz="2800" lang="en-US">
                <a:solidFill>
                  <a:srgbClr val="000099"/>
                </a:solidFill>
                <a:latin typeface="+mn-lt"/>
                <a:ea typeface="黑体" panose="02010609060101010101" pitchFamily="2" charset="-122"/>
              </a:endParaRPr>
            </a:p>
          </p:txBody>
        </p:sp>
        <p:sp>
          <p:nvSpPr>
            <p:cNvPr id="1049719" name="Rectangle 7"/>
            <p:cNvSpPr>
              <a:spLocks noChangeArrowheads="1"/>
            </p:cNvSpPr>
            <p:nvPr/>
          </p:nvSpPr>
          <p:spPr bwMode="auto">
            <a:xfrm>
              <a:off x="2296864" y="2136676"/>
              <a:ext cx="682625"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3</a:t>
              </a:r>
              <a:endParaRPr altLang="zh-CN" b="1" sz="2800" lang="en-US">
                <a:solidFill>
                  <a:srgbClr val="000099"/>
                </a:solidFill>
                <a:latin typeface="+mn-lt"/>
                <a:ea typeface="黑体" panose="02010609060101010101" pitchFamily="2" charset="-122"/>
              </a:endParaRPr>
            </a:p>
          </p:txBody>
        </p:sp>
        <p:sp>
          <p:nvSpPr>
            <p:cNvPr id="1049720" name="Rectangle 8"/>
            <p:cNvSpPr>
              <a:spLocks noChangeArrowheads="1"/>
            </p:cNvSpPr>
            <p:nvPr/>
          </p:nvSpPr>
          <p:spPr bwMode="auto">
            <a:xfrm>
              <a:off x="2979489" y="2136676"/>
              <a:ext cx="681038"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4</a:t>
              </a:r>
              <a:endParaRPr altLang="zh-CN" b="1" sz="2800" lang="en-US">
                <a:solidFill>
                  <a:srgbClr val="000099"/>
                </a:solidFill>
                <a:latin typeface="+mn-lt"/>
                <a:ea typeface="黑体" panose="02010609060101010101" pitchFamily="2" charset="-122"/>
              </a:endParaRPr>
            </a:p>
          </p:txBody>
        </p:sp>
        <p:sp>
          <p:nvSpPr>
            <p:cNvPr id="1049721" name="Rectangle 9"/>
            <p:cNvSpPr>
              <a:spLocks noChangeArrowheads="1"/>
            </p:cNvSpPr>
            <p:nvPr/>
          </p:nvSpPr>
          <p:spPr bwMode="auto">
            <a:xfrm>
              <a:off x="3663702" y="2136676"/>
              <a:ext cx="681037"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5</a:t>
              </a:r>
              <a:endParaRPr altLang="zh-CN" b="1" sz="2800" lang="en-US">
                <a:solidFill>
                  <a:srgbClr val="000099"/>
                </a:solidFill>
                <a:latin typeface="+mn-lt"/>
                <a:ea typeface="黑体" panose="02010609060101010101" pitchFamily="2" charset="-122"/>
              </a:endParaRPr>
            </a:p>
          </p:txBody>
        </p:sp>
        <p:sp>
          <p:nvSpPr>
            <p:cNvPr id="1049722" name="Rectangle 10"/>
            <p:cNvSpPr>
              <a:spLocks noChangeArrowheads="1"/>
            </p:cNvSpPr>
            <p:nvPr/>
          </p:nvSpPr>
          <p:spPr bwMode="auto">
            <a:xfrm>
              <a:off x="4347914" y="2136676"/>
              <a:ext cx="682625"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6</a:t>
              </a:r>
              <a:endParaRPr altLang="zh-CN" b="1" sz="2800" lang="en-US">
                <a:solidFill>
                  <a:srgbClr val="000099"/>
                </a:solidFill>
                <a:latin typeface="+mn-lt"/>
                <a:ea typeface="黑体" panose="02010609060101010101" pitchFamily="2" charset="-122"/>
              </a:endParaRPr>
            </a:p>
          </p:txBody>
        </p:sp>
        <p:sp>
          <p:nvSpPr>
            <p:cNvPr id="1049723" name="Rectangle 11"/>
            <p:cNvSpPr>
              <a:spLocks noChangeArrowheads="1"/>
            </p:cNvSpPr>
            <p:nvPr/>
          </p:nvSpPr>
          <p:spPr bwMode="auto">
            <a:xfrm>
              <a:off x="5030539" y="2136676"/>
              <a:ext cx="681038"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7</a:t>
              </a:r>
              <a:endParaRPr altLang="zh-CN" b="1" sz="2800" lang="en-US">
                <a:solidFill>
                  <a:srgbClr val="000099"/>
                </a:solidFill>
                <a:latin typeface="+mn-lt"/>
                <a:ea typeface="黑体" panose="02010609060101010101" pitchFamily="2" charset="-122"/>
              </a:endParaRPr>
            </a:p>
          </p:txBody>
        </p:sp>
        <p:sp>
          <p:nvSpPr>
            <p:cNvPr id="1049724" name="Rectangle 12"/>
            <p:cNvSpPr>
              <a:spLocks noChangeArrowheads="1"/>
            </p:cNvSpPr>
            <p:nvPr/>
          </p:nvSpPr>
          <p:spPr bwMode="auto">
            <a:xfrm>
              <a:off x="5714752" y="2136676"/>
              <a:ext cx="681037"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8</a:t>
              </a:r>
              <a:endParaRPr altLang="zh-CN" b="1" sz="2800" lang="en-US">
                <a:solidFill>
                  <a:srgbClr val="000099"/>
                </a:solidFill>
                <a:latin typeface="+mn-lt"/>
                <a:ea typeface="黑体" panose="02010609060101010101" pitchFamily="2" charset="-122"/>
              </a:endParaRPr>
            </a:p>
          </p:txBody>
        </p:sp>
        <p:sp>
          <p:nvSpPr>
            <p:cNvPr id="1049725" name="Rectangle 13"/>
            <p:cNvSpPr>
              <a:spLocks noChangeArrowheads="1"/>
            </p:cNvSpPr>
            <p:nvPr/>
          </p:nvSpPr>
          <p:spPr bwMode="auto">
            <a:xfrm>
              <a:off x="6395789" y="2136676"/>
              <a:ext cx="682625"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9</a:t>
              </a:r>
              <a:endParaRPr altLang="zh-CN" b="1" sz="2800" lang="en-US">
                <a:solidFill>
                  <a:srgbClr val="000099"/>
                </a:solidFill>
                <a:latin typeface="+mn-lt"/>
                <a:ea typeface="黑体" panose="02010609060101010101" pitchFamily="2" charset="-122"/>
              </a:endParaRPr>
            </a:p>
          </p:txBody>
        </p:sp>
        <p:sp>
          <p:nvSpPr>
            <p:cNvPr id="1049726" name="Rectangle 14"/>
            <p:cNvSpPr>
              <a:spLocks noChangeArrowheads="1"/>
            </p:cNvSpPr>
            <p:nvPr/>
          </p:nvSpPr>
          <p:spPr bwMode="auto">
            <a:xfrm>
              <a:off x="7081589" y="2136676"/>
              <a:ext cx="681038"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10</a:t>
              </a:r>
              <a:endParaRPr altLang="zh-CN" b="1" sz="2800" lang="en-US">
                <a:solidFill>
                  <a:srgbClr val="000099"/>
                </a:solidFill>
                <a:latin typeface="+mn-lt"/>
                <a:ea typeface="黑体" panose="02010609060101010101" pitchFamily="2" charset="-122"/>
              </a:endParaRPr>
            </a:p>
          </p:txBody>
        </p:sp>
        <p:sp>
          <p:nvSpPr>
            <p:cNvPr id="1049727" name="Rectangle 15"/>
            <p:cNvSpPr>
              <a:spLocks noChangeArrowheads="1"/>
            </p:cNvSpPr>
            <p:nvPr/>
          </p:nvSpPr>
          <p:spPr bwMode="auto">
            <a:xfrm>
              <a:off x="7765802" y="2136676"/>
              <a:ext cx="681037"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11</a:t>
              </a:r>
              <a:endParaRPr altLang="zh-CN" b="1" sz="2800" lang="en-US">
                <a:solidFill>
                  <a:srgbClr val="000099"/>
                </a:solidFill>
                <a:latin typeface="+mn-lt"/>
                <a:ea typeface="黑体" panose="02010609060101010101" pitchFamily="2" charset="-122"/>
              </a:endParaRPr>
            </a:p>
          </p:txBody>
        </p:sp>
        <p:sp>
          <p:nvSpPr>
            <p:cNvPr id="1049728" name="Rectangle 16"/>
            <p:cNvSpPr>
              <a:spLocks noChangeArrowheads="1"/>
            </p:cNvSpPr>
            <p:nvPr/>
          </p:nvSpPr>
          <p:spPr bwMode="auto">
            <a:xfrm>
              <a:off x="8446839" y="2136676"/>
              <a:ext cx="682625" cy="504825"/>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12</a:t>
              </a:r>
              <a:endParaRPr altLang="zh-CN" b="1" sz="2800" lang="en-US">
                <a:solidFill>
                  <a:srgbClr val="000099"/>
                </a:solidFill>
                <a:latin typeface="+mn-lt"/>
                <a:ea typeface="黑体" panose="02010609060101010101" pitchFamily="2" charset="-122"/>
              </a:endParaRPr>
            </a:p>
          </p:txBody>
        </p:sp>
        <p:sp>
          <p:nvSpPr>
            <p:cNvPr id="1049729" name="Line 18"/>
            <p:cNvSpPr>
              <a:spLocks noChangeShapeType="1"/>
            </p:cNvSpPr>
            <p:nvPr/>
          </p:nvSpPr>
          <p:spPr bwMode="auto">
            <a:xfrm>
              <a:off x="1612652" y="2136676"/>
              <a:ext cx="0" cy="504825"/>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30" name="Line 19"/>
            <p:cNvSpPr>
              <a:spLocks noChangeShapeType="1"/>
            </p:cNvSpPr>
            <p:nvPr/>
          </p:nvSpPr>
          <p:spPr bwMode="auto">
            <a:xfrm>
              <a:off x="2295277" y="2136676"/>
              <a:ext cx="0" cy="504825"/>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31" name="Line 20"/>
            <p:cNvSpPr>
              <a:spLocks noChangeShapeType="1"/>
            </p:cNvSpPr>
            <p:nvPr/>
          </p:nvSpPr>
          <p:spPr bwMode="auto">
            <a:xfrm>
              <a:off x="2976314" y="2136676"/>
              <a:ext cx="0" cy="504825"/>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32" name="Line 21"/>
            <p:cNvSpPr>
              <a:spLocks noChangeShapeType="1"/>
            </p:cNvSpPr>
            <p:nvPr/>
          </p:nvSpPr>
          <p:spPr bwMode="auto">
            <a:xfrm>
              <a:off x="3658939" y="2136676"/>
              <a:ext cx="0" cy="504825"/>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33" name="Line 22"/>
            <p:cNvSpPr>
              <a:spLocks noChangeShapeType="1"/>
            </p:cNvSpPr>
            <p:nvPr/>
          </p:nvSpPr>
          <p:spPr bwMode="auto">
            <a:xfrm>
              <a:off x="4339977" y="2136676"/>
              <a:ext cx="0" cy="504825"/>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34" name="Line 23"/>
            <p:cNvSpPr>
              <a:spLocks noChangeShapeType="1"/>
            </p:cNvSpPr>
            <p:nvPr/>
          </p:nvSpPr>
          <p:spPr bwMode="auto">
            <a:xfrm>
              <a:off x="5022602" y="2136676"/>
              <a:ext cx="0" cy="504825"/>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35" name="Line 24"/>
            <p:cNvSpPr>
              <a:spLocks noChangeShapeType="1"/>
            </p:cNvSpPr>
            <p:nvPr/>
          </p:nvSpPr>
          <p:spPr bwMode="auto">
            <a:xfrm>
              <a:off x="5705227" y="2136676"/>
              <a:ext cx="0" cy="504825"/>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36" name="Line 25"/>
            <p:cNvSpPr>
              <a:spLocks noChangeShapeType="1"/>
            </p:cNvSpPr>
            <p:nvPr/>
          </p:nvSpPr>
          <p:spPr bwMode="auto">
            <a:xfrm>
              <a:off x="6386264" y="2136676"/>
              <a:ext cx="0" cy="504825"/>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37" name="Line 26"/>
            <p:cNvSpPr>
              <a:spLocks noChangeShapeType="1"/>
            </p:cNvSpPr>
            <p:nvPr/>
          </p:nvSpPr>
          <p:spPr bwMode="auto">
            <a:xfrm>
              <a:off x="7068889" y="2136676"/>
              <a:ext cx="0" cy="504825"/>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38" name="Line 27"/>
            <p:cNvSpPr>
              <a:spLocks noChangeShapeType="1"/>
            </p:cNvSpPr>
            <p:nvPr/>
          </p:nvSpPr>
          <p:spPr bwMode="auto">
            <a:xfrm>
              <a:off x="7749927" y="2136676"/>
              <a:ext cx="0" cy="504825"/>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39" name="Line 28"/>
            <p:cNvSpPr>
              <a:spLocks noChangeShapeType="1"/>
            </p:cNvSpPr>
            <p:nvPr/>
          </p:nvSpPr>
          <p:spPr bwMode="auto">
            <a:xfrm>
              <a:off x="8432552" y="2136676"/>
              <a:ext cx="0" cy="504825"/>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40" name="Text Box 30"/>
            <p:cNvSpPr txBox="1">
              <a:spLocks noChangeArrowheads="1"/>
            </p:cNvSpPr>
            <p:nvPr/>
          </p:nvSpPr>
          <p:spPr bwMode="auto">
            <a:xfrm>
              <a:off x="2288927" y="2967335"/>
              <a:ext cx="5821681" cy="447040"/>
            </a:xfrm>
            <a:prstGeom prst="rect"/>
            <a:noFill/>
            <a:ln>
              <a:noFill/>
            </a:ln>
            <a:effectLst/>
          </p:spPr>
          <p:txBody>
            <a:bodyPr wrap="none">
              <a:spAutoFit/>
            </a:bodyPr>
            <a:p>
              <a:r>
                <a:rPr altLang="zh-CN" b="1" dirty="0" sz="2400" lang="en-US">
                  <a:latin typeface="+mn-lt"/>
                  <a:ea typeface="黑体" panose="02010609060101010101" pitchFamily="2" charset="-122"/>
                </a:rPr>
                <a:t>(a) </a:t>
              </a:r>
              <a:r>
                <a:rPr altLang="en-US" b="1" dirty="0" sz="2400" lang="zh-CN">
                  <a:latin typeface="+mn-lt"/>
                  <a:ea typeface="黑体" panose="02010609060101010101" pitchFamily="2" charset="-122"/>
                </a:rPr>
                <a:t>发送方维持发送窗口（发送窗口是 </a:t>
              </a:r>
              <a:r>
                <a:rPr altLang="zh-CN" b="1" dirty="0" sz="2400" lang="en-US">
                  <a:latin typeface="+mn-lt"/>
                  <a:ea typeface="黑体" panose="02010609060101010101" pitchFamily="2" charset="-122"/>
                </a:rPr>
                <a:t>5</a:t>
              </a:r>
              <a:r>
                <a:rPr altLang="en-US" b="1" dirty="0" sz="2400" lang="zh-CN">
                  <a:latin typeface="+mn-lt"/>
                  <a:ea typeface="黑体" panose="02010609060101010101" pitchFamily="2" charset="-122"/>
                </a:rPr>
                <a:t>）</a:t>
              </a:r>
              <a:endParaRPr altLang="en-US" b="1" dirty="0" sz="2400" lang="zh-CN">
                <a:latin typeface="+mn-lt"/>
                <a:ea typeface="黑体" panose="02010609060101010101" pitchFamily="2" charset="-122"/>
              </a:endParaRPr>
            </a:p>
          </p:txBody>
        </p:sp>
        <p:sp>
          <p:nvSpPr>
            <p:cNvPr id="1049741" name="Text Box 31"/>
            <p:cNvSpPr txBox="1">
              <a:spLocks noChangeArrowheads="1"/>
            </p:cNvSpPr>
            <p:nvPr/>
          </p:nvSpPr>
          <p:spPr bwMode="auto">
            <a:xfrm>
              <a:off x="1858714" y="1412776"/>
              <a:ext cx="1627369" cy="523220"/>
            </a:xfrm>
            <a:prstGeom prst="rect"/>
            <a:noFill/>
            <a:ln>
              <a:noFill/>
            </a:ln>
            <a:effectLst/>
          </p:spPr>
          <p:txBody>
            <a:bodyPr wrap="none">
              <a:spAutoFit/>
            </a:bodyPr>
            <a:p>
              <a:r>
                <a:rPr altLang="en-US" b="1" sz="2800" lang="zh-CN">
                  <a:solidFill>
                    <a:srgbClr val="000099"/>
                  </a:solidFill>
                  <a:latin typeface="+mn-lt"/>
                  <a:ea typeface="黑体" panose="02010609060101010101" pitchFamily="2" charset="-122"/>
                </a:rPr>
                <a:t>发送窗口</a:t>
              </a:r>
              <a:endParaRPr altLang="en-US" b="1" sz="2800" lang="zh-CN">
                <a:solidFill>
                  <a:srgbClr val="000099"/>
                </a:solidFill>
                <a:latin typeface="+mn-lt"/>
                <a:ea typeface="黑体" panose="02010609060101010101" pitchFamily="2" charset="-122"/>
              </a:endParaRPr>
            </a:p>
          </p:txBody>
        </p:sp>
      </p:grpSp>
      <p:grpSp>
        <p:nvGrpSpPr>
          <p:cNvPr id="423" name="组合 120"/>
          <p:cNvGrpSpPr/>
          <p:nvPr/>
        </p:nvGrpSpPr>
        <p:grpSpPr>
          <a:xfrm>
            <a:off x="920502" y="3597178"/>
            <a:ext cx="8199437" cy="1905430"/>
            <a:chOff x="920502" y="3597178"/>
            <a:chExt cx="8199437" cy="1905430"/>
          </a:xfrm>
        </p:grpSpPr>
        <p:sp>
          <p:nvSpPr>
            <p:cNvPr id="1049742" name="Rectangle 60"/>
            <p:cNvSpPr>
              <a:spLocks noChangeArrowheads="1"/>
            </p:cNvSpPr>
            <p:nvPr/>
          </p:nvSpPr>
          <p:spPr bwMode="auto">
            <a:xfrm>
              <a:off x="1612652" y="4086128"/>
              <a:ext cx="3413125" cy="912813"/>
            </a:xfrm>
            <a:prstGeom prst="rect"/>
            <a:solidFill>
              <a:srgbClr val="66FF66"/>
            </a:solidFill>
            <a:ln w="28575">
              <a:solidFill>
                <a:srgbClr val="000066"/>
              </a:solidFill>
              <a:miter lim="800000"/>
            </a:ln>
            <a:effectLst/>
          </p:spPr>
          <p:txBody>
            <a:bodyPr anchor="ctr" wrap="none"/>
            <a:p>
              <a:endParaRPr altLang="en-US" b="1" sz="2000" lang="zh-CN">
                <a:solidFill>
                  <a:srgbClr val="000099"/>
                </a:solidFill>
                <a:latin typeface="+mn-lt"/>
                <a:ea typeface="黑体" panose="02010609060101010101" pitchFamily="2" charset="-122"/>
              </a:endParaRPr>
            </a:p>
          </p:txBody>
        </p:sp>
        <p:sp>
          <p:nvSpPr>
            <p:cNvPr id="1049743" name="Rectangle 48"/>
            <p:cNvSpPr>
              <a:spLocks noChangeArrowheads="1"/>
            </p:cNvSpPr>
            <p:nvPr/>
          </p:nvSpPr>
          <p:spPr bwMode="auto">
            <a:xfrm>
              <a:off x="920502" y="4289329"/>
              <a:ext cx="8188325" cy="506413"/>
            </a:xfrm>
            <a:prstGeom prst="rect"/>
            <a:solidFill>
              <a:srgbClr val="FFFF99"/>
            </a:solidFill>
            <a:ln w="9525">
              <a:solidFill>
                <a:schemeClr val="tx1"/>
              </a:solidFill>
              <a:miter lim="800000"/>
            </a:ln>
            <a:effectLst/>
          </p:spPr>
          <p:txBody>
            <a:bodyPr anchor="ctr" wrap="none"/>
            <a:p>
              <a:endParaRPr altLang="en-US" b="1" sz="2800" lang="zh-CN">
                <a:solidFill>
                  <a:srgbClr val="000099"/>
                </a:solidFill>
                <a:latin typeface="+mn-lt"/>
                <a:ea typeface="黑体" panose="02010609060101010101" pitchFamily="2" charset="-122"/>
              </a:endParaRPr>
            </a:p>
          </p:txBody>
        </p:sp>
        <p:sp>
          <p:nvSpPr>
            <p:cNvPr id="1049744" name="Text Box 32"/>
            <p:cNvSpPr txBox="1">
              <a:spLocks noChangeArrowheads="1"/>
            </p:cNvSpPr>
            <p:nvPr/>
          </p:nvSpPr>
          <p:spPr bwMode="auto">
            <a:xfrm>
              <a:off x="2306389" y="5055567"/>
              <a:ext cx="5199381" cy="447041"/>
            </a:xfrm>
            <a:prstGeom prst="rect"/>
            <a:noFill/>
            <a:ln>
              <a:noFill/>
            </a:ln>
            <a:effectLst/>
          </p:spPr>
          <p:txBody>
            <a:bodyPr wrap="none">
              <a:spAutoFit/>
            </a:bodyPr>
            <a:p>
              <a:r>
                <a:rPr altLang="zh-CN" b="1" dirty="0" sz="2400" lang="en-US">
                  <a:latin typeface="+mn-lt"/>
                  <a:ea typeface="黑体" panose="02010609060101010101" pitchFamily="2" charset="-122"/>
                </a:rPr>
                <a:t>(b) </a:t>
              </a:r>
              <a:r>
                <a:rPr altLang="en-US" b="1" dirty="0" sz="2400" lang="zh-CN">
                  <a:latin typeface="+mn-lt"/>
                  <a:ea typeface="黑体" panose="02010609060101010101" pitchFamily="2" charset="-122"/>
                </a:rPr>
                <a:t>收到一个确认后发送窗口向前滑动</a:t>
              </a:r>
              <a:endParaRPr altLang="en-US" b="1" dirty="0" sz="2400" lang="zh-CN">
                <a:latin typeface="+mn-lt"/>
                <a:ea typeface="黑体" panose="02010609060101010101" pitchFamily="2" charset="-122"/>
              </a:endParaRPr>
            </a:p>
          </p:txBody>
        </p:sp>
        <p:sp>
          <p:nvSpPr>
            <p:cNvPr id="1049745" name="Line 33"/>
            <p:cNvSpPr>
              <a:spLocks noChangeShapeType="1"/>
            </p:cNvSpPr>
            <p:nvPr/>
          </p:nvSpPr>
          <p:spPr bwMode="auto">
            <a:xfrm>
              <a:off x="5097214" y="4173441"/>
              <a:ext cx="668337" cy="0"/>
            </a:xfrm>
            <a:prstGeom prst="line"/>
            <a:noFill/>
            <a:ln w="57150">
              <a:solidFill>
                <a:srgbClr val="FF0000"/>
              </a:solidFill>
              <a:round/>
              <a:tailEnd type="triangle" w="med" len="lg"/>
            </a:ln>
            <a:effectLst/>
          </p:spPr>
          <p:txBody>
            <a:bodyPr/>
            <a:p>
              <a:endParaRPr altLang="en-US" b="1" sz="2800" lang="zh-CN">
                <a:solidFill>
                  <a:srgbClr val="000099"/>
                </a:solidFill>
                <a:latin typeface="+mn-lt"/>
                <a:ea typeface="黑体" panose="02010609060101010101" pitchFamily="2" charset="-122"/>
              </a:endParaRPr>
            </a:p>
          </p:txBody>
        </p:sp>
        <p:sp>
          <p:nvSpPr>
            <p:cNvPr id="1049746" name="Text Box 34"/>
            <p:cNvSpPr txBox="1">
              <a:spLocks noChangeArrowheads="1"/>
            </p:cNvSpPr>
            <p:nvPr/>
          </p:nvSpPr>
          <p:spPr bwMode="auto">
            <a:xfrm>
              <a:off x="5744914" y="3813078"/>
              <a:ext cx="906462" cy="523875"/>
            </a:xfrm>
            <a:prstGeom prst="rect"/>
            <a:noFill/>
            <a:ln>
              <a:noFill/>
            </a:ln>
            <a:effectLst/>
          </p:spPr>
          <p:txBody>
            <a:bodyPr wrap="none">
              <a:spAutoFit/>
            </a:bodyPr>
            <a:p>
              <a:r>
                <a:rPr altLang="en-US" b="1" sz="2800" lang="zh-CN">
                  <a:solidFill>
                    <a:srgbClr val="000099"/>
                  </a:solidFill>
                  <a:latin typeface="+mn-lt"/>
                  <a:ea typeface="黑体" panose="02010609060101010101" pitchFamily="2" charset="-122"/>
                </a:rPr>
                <a:t>向前</a:t>
              </a:r>
              <a:endParaRPr altLang="en-US" b="1" sz="2800" lang="zh-CN">
                <a:solidFill>
                  <a:srgbClr val="000099"/>
                </a:solidFill>
                <a:latin typeface="+mn-lt"/>
                <a:ea typeface="黑体" panose="02010609060101010101" pitchFamily="2" charset="-122"/>
              </a:endParaRPr>
            </a:p>
          </p:txBody>
        </p:sp>
        <p:sp>
          <p:nvSpPr>
            <p:cNvPr id="1049747" name="Rectangle 36"/>
            <p:cNvSpPr>
              <a:spLocks noChangeArrowheads="1"/>
            </p:cNvSpPr>
            <p:nvPr/>
          </p:nvSpPr>
          <p:spPr bwMode="auto">
            <a:xfrm>
              <a:off x="920502" y="4289329"/>
              <a:ext cx="682625"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1</a:t>
              </a:r>
              <a:endParaRPr altLang="zh-CN" b="1" sz="2800" lang="en-US">
                <a:solidFill>
                  <a:srgbClr val="000099"/>
                </a:solidFill>
                <a:latin typeface="+mn-lt"/>
                <a:ea typeface="黑体" panose="02010609060101010101" pitchFamily="2" charset="-122"/>
              </a:endParaRPr>
            </a:p>
          </p:txBody>
        </p:sp>
        <p:sp>
          <p:nvSpPr>
            <p:cNvPr id="1049748" name="Rectangle 37"/>
            <p:cNvSpPr>
              <a:spLocks noChangeArrowheads="1"/>
            </p:cNvSpPr>
            <p:nvPr/>
          </p:nvSpPr>
          <p:spPr bwMode="auto">
            <a:xfrm>
              <a:off x="1603127" y="4289329"/>
              <a:ext cx="681037"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2</a:t>
              </a:r>
              <a:endParaRPr altLang="zh-CN" b="1" sz="2800" lang="en-US">
                <a:solidFill>
                  <a:srgbClr val="000099"/>
                </a:solidFill>
                <a:latin typeface="+mn-lt"/>
                <a:ea typeface="黑体" panose="02010609060101010101" pitchFamily="2" charset="-122"/>
              </a:endParaRPr>
            </a:p>
          </p:txBody>
        </p:sp>
        <p:sp>
          <p:nvSpPr>
            <p:cNvPr id="1049749" name="Rectangle 38"/>
            <p:cNvSpPr>
              <a:spLocks noChangeArrowheads="1"/>
            </p:cNvSpPr>
            <p:nvPr/>
          </p:nvSpPr>
          <p:spPr bwMode="auto">
            <a:xfrm>
              <a:off x="2287339" y="4289329"/>
              <a:ext cx="681037"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3</a:t>
              </a:r>
              <a:endParaRPr altLang="zh-CN" b="1" sz="2800" lang="en-US">
                <a:solidFill>
                  <a:srgbClr val="000099"/>
                </a:solidFill>
                <a:latin typeface="+mn-lt"/>
                <a:ea typeface="黑体" panose="02010609060101010101" pitchFamily="2" charset="-122"/>
              </a:endParaRPr>
            </a:p>
          </p:txBody>
        </p:sp>
        <p:sp>
          <p:nvSpPr>
            <p:cNvPr id="1049750" name="Rectangle 39"/>
            <p:cNvSpPr>
              <a:spLocks noChangeArrowheads="1"/>
            </p:cNvSpPr>
            <p:nvPr/>
          </p:nvSpPr>
          <p:spPr bwMode="auto">
            <a:xfrm>
              <a:off x="2968377" y="4289329"/>
              <a:ext cx="682625"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4</a:t>
              </a:r>
              <a:endParaRPr altLang="zh-CN" b="1" sz="2800" lang="en-US">
                <a:solidFill>
                  <a:srgbClr val="000099"/>
                </a:solidFill>
                <a:latin typeface="+mn-lt"/>
                <a:ea typeface="黑体" panose="02010609060101010101" pitchFamily="2" charset="-122"/>
              </a:endParaRPr>
            </a:p>
          </p:txBody>
        </p:sp>
        <p:sp>
          <p:nvSpPr>
            <p:cNvPr id="1049751" name="Rectangle 40"/>
            <p:cNvSpPr>
              <a:spLocks noChangeArrowheads="1"/>
            </p:cNvSpPr>
            <p:nvPr/>
          </p:nvSpPr>
          <p:spPr bwMode="auto">
            <a:xfrm>
              <a:off x="3654177" y="4289329"/>
              <a:ext cx="681037"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5</a:t>
              </a:r>
              <a:endParaRPr altLang="zh-CN" b="1" sz="2800" lang="en-US">
                <a:solidFill>
                  <a:srgbClr val="000099"/>
                </a:solidFill>
                <a:latin typeface="+mn-lt"/>
                <a:ea typeface="黑体" panose="02010609060101010101" pitchFamily="2" charset="-122"/>
              </a:endParaRPr>
            </a:p>
          </p:txBody>
        </p:sp>
        <p:sp>
          <p:nvSpPr>
            <p:cNvPr id="1049752" name="Rectangle 41"/>
            <p:cNvSpPr>
              <a:spLocks noChangeArrowheads="1"/>
            </p:cNvSpPr>
            <p:nvPr/>
          </p:nvSpPr>
          <p:spPr bwMode="auto">
            <a:xfrm>
              <a:off x="4338389" y="4289329"/>
              <a:ext cx="681037"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6</a:t>
              </a:r>
              <a:endParaRPr altLang="zh-CN" b="1" sz="2800" lang="en-US">
                <a:solidFill>
                  <a:srgbClr val="000099"/>
                </a:solidFill>
                <a:latin typeface="+mn-lt"/>
                <a:ea typeface="黑体" panose="02010609060101010101" pitchFamily="2" charset="-122"/>
              </a:endParaRPr>
            </a:p>
          </p:txBody>
        </p:sp>
        <p:sp>
          <p:nvSpPr>
            <p:cNvPr id="1049753" name="Rectangle 42"/>
            <p:cNvSpPr>
              <a:spLocks noChangeArrowheads="1"/>
            </p:cNvSpPr>
            <p:nvPr/>
          </p:nvSpPr>
          <p:spPr bwMode="auto">
            <a:xfrm>
              <a:off x="5019427" y="4289329"/>
              <a:ext cx="682625"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7</a:t>
              </a:r>
              <a:endParaRPr altLang="zh-CN" b="1" sz="2800" lang="en-US">
                <a:solidFill>
                  <a:srgbClr val="000099"/>
                </a:solidFill>
                <a:latin typeface="+mn-lt"/>
                <a:ea typeface="黑体" panose="02010609060101010101" pitchFamily="2" charset="-122"/>
              </a:endParaRPr>
            </a:p>
          </p:txBody>
        </p:sp>
        <p:sp>
          <p:nvSpPr>
            <p:cNvPr id="1049754" name="Rectangle 43"/>
            <p:cNvSpPr>
              <a:spLocks noChangeArrowheads="1"/>
            </p:cNvSpPr>
            <p:nvPr/>
          </p:nvSpPr>
          <p:spPr bwMode="auto">
            <a:xfrm>
              <a:off x="5705227" y="4289329"/>
              <a:ext cx="681037"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8</a:t>
              </a:r>
              <a:endParaRPr altLang="zh-CN" b="1" sz="2800" lang="en-US">
                <a:solidFill>
                  <a:srgbClr val="000099"/>
                </a:solidFill>
                <a:latin typeface="+mn-lt"/>
                <a:ea typeface="黑体" panose="02010609060101010101" pitchFamily="2" charset="-122"/>
              </a:endParaRPr>
            </a:p>
          </p:txBody>
        </p:sp>
        <p:sp>
          <p:nvSpPr>
            <p:cNvPr id="1049755" name="Rectangle 44"/>
            <p:cNvSpPr>
              <a:spLocks noChangeArrowheads="1"/>
            </p:cNvSpPr>
            <p:nvPr/>
          </p:nvSpPr>
          <p:spPr bwMode="auto">
            <a:xfrm>
              <a:off x="6386264" y="4289329"/>
              <a:ext cx="682625"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9</a:t>
              </a:r>
              <a:endParaRPr altLang="zh-CN" b="1" sz="2800" lang="en-US">
                <a:solidFill>
                  <a:srgbClr val="000099"/>
                </a:solidFill>
                <a:latin typeface="+mn-lt"/>
                <a:ea typeface="黑体" panose="02010609060101010101" pitchFamily="2" charset="-122"/>
              </a:endParaRPr>
            </a:p>
          </p:txBody>
        </p:sp>
        <p:sp>
          <p:nvSpPr>
            <p:cNvPr id="1049756" name="Rectangle 45"/>
            <p:cNvSpPr>
              <a:spLocks noChangeArrowheads="1"/>
            </p:cNvSpPr>
            <p:nvPr/>
          </p:nvSpPr>
          <p:spPr bwMode="auto">
            <a:xfrm>
              <a:off x="7070477" y="4289329"/>
              <a:ext cx="682625"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10</a:t>
              </a:r>
              <a:endParaRPr altLang="zh-CN" b="1" sz="2800" lang="en-US">
                <a:solidFill>
                  <a:srgbClr val="000099"/>
                </a:solidFill>
                <a:latin typeface="+mn-lt"/>
                <a:ea typeface="黑体" panose="02010609060101010101" pitchFamily="2" charset="-122"/>
              </a:endParaRPr>
            </a:p>
          </p:txBody>
        </p:sp>
        <p:sp>
          <p:nvSpPr>
            <p:cNvPr id="1049757" name="Rectangle 46"/>
            <p:cNvSpPr>
              <a:spLocks noChangeArrowheads="1"/>
            </p:cNvSpPr>
            <p:nvPr/>
          </p:nvSpPr>
          <p:spPr bwMode="auto">
            <a:xfrm>
              <a:off x="7754689" y="4289329"/>
              <a:ext cx="682625"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11</a:t>
              </a:r>
              <a:endParaRPr altLang="zh-CN" b="1" sz="2800" lang="en-US">
                <a:solidFill>
                  <a:srgbClr val="000099"/>
                </a:solidFill>
                <a:latin typeface="+mn-lt"/>
                <a:ea typeface="黑体" panose="02010609060101010101" pitchFamily="2" charset="-122"/>
              </a:endParaRPr>
            </a:p>
          </p:txBody>
        </p:sp>
        <p:sp>
          <p:nvSpPr>
            <p:cNvPr id="1049758" name="Rectangle 47"/>
            <p:cNvSpPr>
              <a:spLocks noChangeArrowheads="1"/>
            </p:cNvSpPr>
            <p:nvPr/>
          </p:nvSpPr>
          <p:spPr bwMode="auto">
            <a:xfrm>
              <a:off x="8437314" y="4289329"/>
              <a:ext cx="682625" cy="506413"/>
            </a:xfrm>
            <a:prstGeom prst="rect"/>
            <a:noFill/>
            <a:ln>
              <a:noFill/>
            </a:ln>
            <a:effectLst/>
          </p:spPr>
          <p:txBody>
            <a:bodyPr anchor="ctr" wrap="none"/>
            <a:p>
              <a:pPr algn="ctr"/>
              <a:r>
                <a:rPr altLang="zh-CN" b="1" sz="2800" lang="en-US">
                  <a:solidFill>
                    <a:srgbClr val="000099"/>
                  </a:solidFill>
                  <a:latin typeface="+mn-lt"/>
                  <a:ea typeface="黑体" panose="02010609060101010101" pitchFamily="2" charset="-122"/>
                </a:rPr>
                <a:t>12</a:t>
              </a:r>
              <a:endParaRPr altLang="zh-CN" b="1" sz="2800" lang="en-US">
                <a:solidFill>
                  <a:srgbClr val="000099"/>
                </a:solidFill>
                <a:latin typeface="+mn-lt"/>
                <a:ea typeface="黑体" panose="02010609060101010101" pitchFamily="2" charset="-122"/>
              </a:endParaRPr>
            </a:p>
          </p:txBody>
        </p:sp>
        <p:sp>
          <p:nvSpPr>
            <p:cNvPr id="1049759" name="Line 49"/>
            <p:cNvSpPr>
              <a:spLocks noChangeShapeType="1"/>
            </p:cNvSpPr>
            <p:nvPr/>
          </p:nvSpPr>
          <p:spPr bwMode="auto">
            <a:xfrm>
              <a:off x="1603127" y="4289329"/>
              <a:ext cx="0" cy="506413"/>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60" name="Line 50"/>
            <p:cNvSpPr>
              <a:spLocks noChangeShapeType="1"/>
            </p:cNvSpPr>
            <p:nvPr/>
          </p:nvSpPr>
          <p:spPr bwMode="auto">
            <a:xfrm>
              <a:off x="2284164" y="4289329"/>
              <a:ext cx="0" cy="506413"/>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61" name="Line 51"/>
            <p:cNvSpPr>
              <a:spLocks noChangeShapeType="1"/>
            </p:cNvSpPr>
            <p:nvPr/>
          </p:nvSpPr>
          <p:spPr bwMode="auto">
            <a:xfrm>
              <a:off x="2966789" y="4289329"/>
              <a:ext cx="0" cy="506413"/>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62" name="Line 52"/>
            <p:cNvSpPr>
              <a:spLocks noChangeShapeType="1"/>
            </p:cNvSpPr>
            <p:nvPr/>
          </p:nvSpPr>
          <p:spPr bwMode="auto">
            <a:xfrm>
              <a:off x="3647827" y="4289329"/>
              <a:ext cx="0" cy="506413"/>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63" name="Line 53"/>
            <p:cNvSpPr>
              <a:spLocks noChangeShapeType="1"/>
            </p:cNvSpPr>
            <p:nvPr/>
          </p:nvSpPr>
          <p:spPr bwMode="auto">
            <a:xfrm>
              <a:off x="4330452" y="4289329"/>
              <a:ext cx="0" cy="506413"/>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64" name="Line 54"/>
            <p:cNvSpPr>
              <a:spLocks noChangeShapeType="1"/>
            </p:cNvSpPr>
            <p:nvPr/>
          </p:nvSpPr>
          <p:spPr bwMode="auto">
            <a:xfrm>
              <a:off x="5013077" y="4289329"/>
              <a:ext cx="0" cy="506413"/>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65" name="Line 55"/>
            <p:cNvSpPr>
              <a:spLocks noChangeShapeType="1"/>
            </p:cNvSpPr>
            <p:nvPr/>
          </p:nvSpPr>
          <p:spPr bwMode="auto">
            <a:xfrm>
              <a:off x="5694114" y="4289329"/>
              <a:ext cx="0" cy="506413"/>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66" name="Line 56"/>
            <p:cNvSpPr>
              <a:spLocks noChangeShapeType="1"/>
            </p:cNvSpPr>
            <p:nvPr/>
          </p:nvSpPr>
          <p:spPr bwMode="auto">
            <a:xfrm>
              <a:off x="6376739" y="4289329"/>
              <a:ext cx="0" cy="506413"/>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67" name="Line 57"/>
            <p:cNvSpPr>
              <a:spLocks noChangeShapeType="1"/>
            </p:cNvSpPr>
            <p:nvPr/>
          </p:nvSpPr>
          <p:spPr bwMode="auto">
            <a:xfrm>
              <a:off x="7057777" y="4289329"/>
              <a:ext cx="0" cy="506413"/>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68" name="Line 58"/>
            <p:cNvSpPr>
              <a:spLocks noChangeShapeType="1"/>
            </p:cNvSpPr>
            <p:nvPr/>
          </p:nvSpPr>
          <p:spPr bwMode="auto">
            <a:xfrm>
              <a:off x="7740402" y="4289329"/>
              <a:ext cx="0" cy="506413"/>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69" name="Line 59"/>
            <p:cNvSpPr>
              <a:spLocks noChangeShapeType="1"/>
            </p:cNvSpPr>
            <p:nvPr/>
          </p:nvSpPr>
          <p:spPr bwMode="auto">
            <a:xfrm>
              <a:off x="8423027" y="4289329"/>
              <a:ext cx="0" cy="506413"/>
            </a:xfrm>
            <a:prstGeom prst="line"/>
            <a:noFill/>
            <a:ln w="9525">
              <a:solidFill>
                <a:schemeClr val="tx1"/>
              </a:solidFill>
              <a:round/>
            </a:ln>
            <a:effectLst/>
          </p:spPr>
          <p:txBody>
            <a:bodyPr/>
            <a:p>
              <a:endParaRPr altLang="en-US" b="1" sz="2800" lang="zh-CN">
                <a:solidFill>
                  <a:srgbClr val="000099"/>
                </a:solidFill>
                <a:latin typeface="+mn-lt"/>
                <a:ea typeface="黑体" panose="02010609060101010101" pitchFamily="2" charset="-122"/>
              </a:endParaRPr>
            </a:p>
          </p:txBody>
        </p:sp>
        <p:sp>
          <p:nvSpPr>
            <p:cNvPr id="1049770" name="Text Box 61"/>
            <p:cNvSpPr txBox="1">
              <a:spLocks noChangeArrowheads="1"/>
            </p:cNvSpPr>
            <p:nvPr/>
          </p:nvSpPr>
          <p:spPr bwMode="auto">
            <a:xfrm>
              <a:off x="2685802" y="3597178"/>
              <a:ext cx="1627187" cy="523875"/>
            </a:xfrm>
            <a:prstGeom prst="rect"/>
            <a:noFill/>
            <a:ln>
              <a:noFill/>
            </a:ln>
            <a:effectLst/>
          </p:spPr>
          <p:txBody>
            <a:bodyPr wrap="none">
              <a:spAutoFit/>
            </a:bodyPr>
            <a:p>
              <a:r>
                <a:rPr altLang="en-US" b="1" sz="2800" lang="zh-CN">
                  <a:solidFill>
                    <a:srgbClr val="000099"/>
                  </a:solidFill>
                  <a:latin typeface="+mn-lt"/>
                  <a:ea typeface="黑体" panose="02010609060101010101" pitchFamily="2" charset="-122"/>
                </a:rPr>
                <a:t>发送窗口</a:t>
              </a:r>
              <a:endParaRPr altLang="en-US" b="1" sz="2800" lang="zh-CN">
                <a:solidFill>
                  <a:srgbClr val="000099"/>
                </a:solidFill>
                <a:latin typeface="+mn-lt"/>
                <a:ea typeface="黑体" panose="02010609060101010101" pitchFamily="2" charset="-122"/>
              </a:endParaRPr>
            </a:p>
          </p:txBody>
        </p:sp>
      </p:grpSp>
      <p:sp>
        <p:nvSpPr>
          <p:cNvPr id="1049771" name="矩形 118"/>
          <p:cNvSpPr/>
          <p:nvPr/>
        </p:nvSpPr>
        <p:spPr>
          <a:xfrm>
            <a:off x="2484852" y="5805264"/>
            <a:ext cx="5255550" cy="461665"/>
          </a:xfrm>
          <a:prstGeom prst="rect"/>
        </p:spPr>
        <p:txBody>
          <a:bodyPr wrap="square">
            <a:spAutoFit/>
          </a:bodyPr>
          <a:p>
            <a:pPr algn="ctr"/>
            <a:r>
              <a:rPr altLang="zh-CN" b="1" dirty="0" sz="2400" lang="zh-CN" smtClean="0">
                <a:latin typeface="+mn-lt"/>
                <a:ea typeface="黑体" panose="02010609060101010101" pitchFamily="2" charset="-122"/>
              </a:rPr>
              <a:t>连续</a:t>
            </a:r>
            <a:r>
              <a:rPr altLang="zh-CN" b="1" dirty="0" sz="2400" lang="en-US" smtClean="0">
                <a:latin typeface="+mn-lt"/>
                <a:ea typeface="黑体" panose="02010609060101010101" pitchFamily="2" charset="-122"/>
              </a:rPr>
              <a:t> ARQ </a:t>
            </a:r>
            <a:r>
              <a:rPr altLang="zh-CN" b="1" dirty="0" sz="2400" lang="zh-CN" smtClean="0">
                <a:latin typeface="+mn-lt"/>
                <a:ea typeface="黑体" panose="02010609060101010101" pitchFamily="2" charset="-122"/>
              </a:rPr>
              <a:t>协议</a:t>
            </a:r>
            <a:r>
              <a:rPr altLang="zh-CN" b="1" dirty="0" sz="2400" lang="zh-CN">
                <a:latin typeface="+mn-lt"/>
                <a:ea typeface="黑体" panose="02010609060101010101" pitchFamily="2" charset="-122"/>
              </a:rPr>
              <a:t>的工作原理</a:t>
            </a:r>
            <a:endParaRPr altLang="en-US" b="1" dirty="0" sz="2400" lang="zh-CN">
              <a:latin typeface="+mn-lt"/>
              <a:ea typeface="黑体" panose="0201060906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424" name=""/>
        <p:cNvGrpSpPr/>
        <p:nvPr/>
      </p:nvGrpSpPr>
      <p:grpSpPr>
        <a:xfrm>
          <a:off x="0" y="0"/>
          <a:ext cx="0" cy="0"/>
          <a:chOff x="0" y="0"/>
          <a:chExt cx="0" cy="0"/>
        </a:xfrm>
      </p:grpSpPr>
      <p:sp>
        <p:nvSpPr>
          <p:cNvPr id="1049772" name="Rectangle 2"/>
          <p:cNvSpPr>
            <a:spLocks noGrp="1" noChangeArrowheads="1"/>
          </p:cNvSpPr>
          <p:nvPr>
            <p:ph type="title"/>
          </p:nvPr>
        </p:nvSpPr>
        <p:spPr/>
        <p:txBody>
          <a:bodyPr/>
          <a:p>
            <a:pPr algn="ctr"/>
            <a:r>
              <a:rPr altLang="en-US" dirty="0" lang="zh-CN"/>
              <a:t>累积确认 </a:t>
            </a:r>
            <a:endParaRPr altLang="en-US" dirty="0" lang="zh-CN"/>
          </a:p>
        </p:txBody>
      </p:sp>
      <p:sp>
        <p:nvSpPr>
          <p:cNvPr id="1049773" name="Rectangle 3"/>
          <p:cNvSpPr>
            <a:spLocks noGrp="1" noChangeArrowheads="1"/>
          </p:cNvSpPr>
          <p:nvPr>
            <p:ph idx="1"/>
          </p:nvPr>
        </p:nvSpPr>
        <p:spPr/>
        <p:txBody>
          <a:bodyPr/>
          <a:p>
            <a:r>
              <a:rPr altLang="en-US" dirty="0" lang="zh-CN"/>
              <a:t>接收方一般采用</a:t>
            </a:r>
            <a:r>
              <a:rPr altLang="en-US" dirty="0" lang="zh-CN">
                <a:solidFill>
                  <a:srgbClr val="FF0000"/>
                </a:solidFill>
              </a:rPr>
              <a:t>累积确认</a:t>
            </a:r>
            <a:r>
              <a:rPr altLang="en-US" dirty="0" lang="zh-CN"/>
              <a:t>的方式。即不必对收到的分组逐个发送确认，而是</a:t>
            </a:r>
            <a:r>
              <a:rPr altLang="en-US" dirty="0" lang="zh-CN">
                <a:solidFill>
                  <a:srgbClr val="FF0000"/>
                </a:solidFill>
              </a:rPr>
              <a:t>对按序到达的最后一个分组发送确认</a:t>
            </a:r>
            <a:r>
              <a:rPr altLang="en-US" dirty="0" lang="zh-CN"/>
              <a:t>，这样就表示：</a:t>
            </a:r>
            <a:r>
              <a:rPr altLang="en-US" dirty="0" lang="zh-CN">
                <a:solidFill>
                  <a:srgbClr val="0000FF"/>
                </a:solidFill>
              </a:rPr>
              <a:t>到这个分组为止的所有分组都已正确收到了。</a:t>
            </a:r>
            <a:endParaRPr altLang="en-US" dirty="0" lang="zh-CN">
              <a:solidFill>
                <a:srgbClr val="0000FF"/>
              </a:solidFill>
            </a:endParaRPr>
          </a:p>
          <a:p>
            <a:r>
              <a:rPr altLang="en-US" dirty="0" lang="zh-CN" smtClean="0">
                <a:solidFill>
                  <a:srgbClr val="FF0000"/>
                </a:solidFill>
              </a:rPr>
              <a:t>优点：</a:t>
            </a:r>
            <a:r>
              <a:rPr altLang="en-US" dirty="0" lang="zh-CN"/>
              <a:t>容易实现，即使确认丢失也不必重传</a:t>
            </a:r>
            <a:r>
              <a:rPr altLang="en-US" dirty="0" lang="zh-CN" smtClean="0"/>
              <a:t>。</a:t>
            </a:r>
            <a:endParaRPr altLang="zh-CN" dirty="0" lang="en-US" smtClean="0"/>
          </a:p>
          <a:p>
            <a:r>
              <a:rPr altLang="en-US" dirty="0" lang="zh-CN">
                <a:solidFill>
                  <a:srgbClr val="0000FF"/>
                </a:solidFill>
              </a:rPr>
              <a:t>缺点：</a:t>
            </a:r>
            <a:r>
              <a:rPr altLang="en-US" dirty="0" lang="zh-CN"/>
              <a:t>不能向发送方反映出接收方已经正确收到的所有分组的信息。</a:t>
            </a:r>
            <a:endParaRPr altLang="en-US" dirty="0" 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427" name=""/>
        <p:cNvGrpSpPr/>
        <p:nvPr/>
      </p:nvGrpSpPr>
      <p:grpSpPr>
        <a:xfrm>
          <a:off x="0" y="0"/>
          <a:ext cx="0" cy="0"/>
          <a:chOff x="0" y="0"/>
          <a:chExt cx="0" cy="0"/>
        </a:xfrm>
      </p:grpSpPr>
      <p:sp>
        <p:nvSpPr>
          <p:cNvPr id="1049777" name="Rectangle 2"/>
          <p:cNvSpPr>
            <a:spLocks noGrp="1" noChangeArrowheads="1"/>
          </p:cNvSpPr>
          <p:nvPr>
            <p:ph type="title"/>
          </p:nvPr>
        </p:nvSpPr>
        <p:spPr/>
        <p:txBody>
          <a:bodyPr/>
          <a:p>
            <a:pPr algn="ctr"/>
            <a:r>
              <a:rPr altLang="zh-CN" dirty="0" lang="en-US"/>
              <a:t>Go-back-N</a:t>
            </a:r>
            <a:r>
              <a:rPr altLang="en-US" dirty="0" lang="zh-CN"/>
              <a:t>（回退 </a:t>
            </a:r>
            <a:r>
              <a:rPr altLang="zh-CN" dirty="0" lang="en-US"/>
              <a:t>N</a:t>
            </a:r>
            <a:r>
              <a:rPr altLang="en-US" dirty="0" lang="zh-CN"/>
              <a:t>） </a:t>
            </a:r>
            <a:endParaRPr altLang="en-US" dirty="0" lang="zh-CN"/>
          </a:p>
        </p:txBody>
      </p:sp>
      <p:sp>
        <p:nvSpPr>
          <p:cNvPr id="1049778"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en-US" dirty="0" lang="zh-CN"/>
              <a:t>如果发送方发送了前 </a:t>
            </a:r>
            <a:r>
              <a:rPr altLang="zh-CN" dirty="0" lang="en-US"/>
              <a:t>5 </a:t>
            </a:r>
            <a:r>
              <a:rPr altLang="en-US" dirty="0" lang="zh-CN"/>
              <a:t>个分组，而中间的第 </a:t>
            </a:r>
            <a:r>
              <a:rPr altLang="zh-CN" dirty="0" lang="en-US"/>
              <a:t>3 </a:t>
            </a:r>
            <a:r>
              <a:rPr altLang="en-US" dirty="0" lang="zh-CN"/>
              <a:t>个分组丢失了。这时接收方只能对前两个分组发出确认。发送方无法知道后面三个分组的下落，而</a:t>
            </a:r>
            <a:r>
              <a:rPr altLang="en-US" dirty="0" lang="zh-CN">
                <a:solidFill>
                  <a:srgbClr val="0000FF"/>
                </a:solidFill>
              </a:rPr>
              <a:t>只好把后面的三个分组都再重传一次。</a:t>
            </a:r>
            <a:endParaRPr altLang="en-US" dirty="0" lang="zh-CN">
              <a:solidFill>
                <a:srgbClr val="0000FF"/>
              </a:solidFill>
            </a:endParaRPr>
          </a:p>
          <a:p>
            <a:r>
              <a:rPr altLang="en-US" dirty="0" lang="zh-CN"/>
              <a:t>这就叫做 </a:t>
            </a:r>
            <a:r>
              <a:rPr altLang="zh-CN" dirty="0" lang="en-US"/>
              <a:t>Go-back-N</a:t>
            </a:r>
            <a:r>
              <a:rPr altLang="en-US" dirty="0" lang="zh-CN"/>
              <a:t>（</a:t>
            </a:r>
            <a:r>
              <a:rPr altLang="en-US" dirty="0" lang="zh-CN">
                <a:solidFill>
                  <a:srgbClr val="FF0000"/>
                </a:solidFill>
              </a:rPr>
              <a:t>回退 </a:t>
            </a:r>
            <a:r>
              <a:rPr altLang="zh-CN" dirty="0" lang="en-US">
                <a:solidFill>
                  <a:srgbClr val="FF0000"/>
                </a:solidFill>
              </a:rPr>
              <a:t>N</a:t>
            </a:r>
            <a:r>
              <a:rPr altLang="en-US" dirty="0" lang="zh-CN"/>
              <a:t>），</a:t>
            </a:r>
            <a:r>
              <a:rPr altLang="en-US" dirty="0" lang="zh-CN">
                <a:solidFill>
                  <a:srgbClr val="FF0000"/>
                </a:solidFill>
              </a:rPr>
              <a:t>表示需要再退回来重传已发送过的 </a:t>
            </a:r>
            <a:r>
              <a:rPr altLang="zh-CN" dirty="0" lang="en-US">
                <a:solidFill>
                  <a:srgbClr val="FF0000"/>
                </a:solidFill>
              </a:rPr>
              <a:t>N </a:t>
            </a:r>
            <a:r>
              <a:rPr altLang="en-US" dirty="0" lang="zh-CN">
                <a:solidFill>
                  <a:srgbClr val="FF0000"/>
                </a:solidFill>
              </a:rPr>
              <a:t>个分组。</a:t>
            </a:r>
            <a:endParaRPr altLang="en-US" dirty="0" lang="zh-CN">
              <a:solidFill>
                <a:srgbClr val="FF0000"/>
              </a:solidFill>
            </a:endParaRPr>
          </a:p>
          <a:p>
            <a:r>
              <a:rPr altLang="en-US" dirty="0" lang="zh-CN"/>
              <a:t>可见当通信线路质量不好时，连续 </a:t>
            </a:r>
            <a:r>
              <a:rPr altLang="zh-CN" dirty="0" lang="en-US"/>
              <a:t>ARQ </a:t>
            </a:r>
            <a:r>
              <a:rPr altLang="en-US" dirty="0" lang="zh-CN"/>
              <a:t>协议会带来负面的影响。 </a:t>
            </a:r>
            <a:endParaRPr altLang="en-US" dirty="0" 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9782" name="Rectangle 2"/>
          <p:cNvSpPr>
            <a:spLocks noGrp="1" noChangeArrowheads="1"/>
          </p:cNvSpPr>
          <p:nvPr>
            <p:ph type="title"/>
          </p:nvPr>
        </p:nvSpPr>
        <p:spPr/>
        <p:txBody>
          <a:bodyPr/>
          <a:p>
            <a:pPr algn="ctr"/>
            <a:r>
              <a:rPr altLang="zh-CN" sz="4000" lang="en-US"/>
              <a:t>TCP </a:t>
            </a:r>
            <a:r>
              <a:rPr altLang="en-US" sz="4000" lang="zh-CN"/>
              <a:t>可靠通信的具体实现 </a:t>
            </a:r>
            <a:endParaRPr altLang="en-US" sz="4000" lang="zh-CN"/>
          </a:p>
        </p:txBody>
      </p:sp>
      <p:sp>
        <p:nvSpPr>
          <p:cNvPr id="1049783"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zh-CN" dirty="0" lang="en-US"/>
              <a:t>TCP </a:t>
            </a:r>
            <a:r>
              <a:rPr altLang="en-US" dirty="0" lang="zh-CN"/>
              <a:t>连接的每一端都必须设有两个窗口</a:t>
            </a:r>
            <a:r>
              <a:rPr altLang="zh-CN" dirty="0" lang="en-US"/>
              <a:t>——</a:t>
            </a:r>
            <a:r>
              <a:rPr altLang="en-US" dirty="0" lang="zh-CN"/>
              <a:t>一个</a:t>
            </a:r>
            <a:r>
              <a:rPr altLang="en-US" dirty="0" lang="zh-CN">
                <a:solidFill>
                  <a:srgbClr val="FF0000"/>
                </a:solidFill>
              </a:rPr>
              <a:t>发送窗口</a:t>
            </a:r>
            <a:r>
              <a:rPr altLang="en-US" dirty="0" lang="zh-CN"/>
              <a:t>和一个</a:t>
            </a:r>
            <a:r>
              <a:rPr altLang="en-US" dirty="0" lang="zh-CN">
                <a:solidFill>
                  <a:srgbClr val="FF0000"/>
                </a:solidFill>
              </a:rPr>
              <a:t>接收窗口。</a:t>
            </a:r>
            <a:endParaRPr altLang="en-US" dirty="0" lang="zh-CN">
              <a:solidFill>
                <a:srgbClr val="FF0000"/>
              </a:solidFill>
            </a:endParaRPr>
          </a:p>
          <a:p>
            <a:r>
              <a:rPr altLang="zh-CN" dirty="0" lang="en-US" smtClean="0"/>
              <a:t>TCP </a:t>
            </a:r>
            <a:r>
              <a:rPr altLang="en-US" dirty="0" lang="zh-CN"/>
              <a:t>的可靠传输机制用</a:t>
            </a:r>
            <a:r>
              <a:rPr altLang="en-US" dirty="0" lang="zh-CN">
                <a:solidFill>
                  <a:srgbClr val="FF0000"/>
                </a:solidFill>
              </a:rPr>
              <a:t>字节的序号</a:t>
            </a:r>
            <a:r>
              <a:rPr altLang="en-US" dirty="0" lang="zh-CN"/>
              <a:t>进行控制。</a:t>
            </a:r>
            <a:r>
              <a:rPr altLang="zh-CN" dirty="0" lang="en-US"/>
              <a:t>TCP </a:t>
            </a:r>
            <a:r>
              <a:rPr altLang="en-US" dirty="0" lang="zh-CN"/>
              <a:t>所有的确认都是基于序号而不是基于报文段。</a:t>
            </a:r>
            <a:endParaRPr altLang="en-US" dirty="0" lang="zh-CN"/>
          </a:p>
          <a:p>
            <a:r>
              <a:rPr altLang="zh-CN" dirty="0" lang="en-US" smtClean="0"/>
              <a:t>TCP </a:t>
            </a:r>
            <a:r>
              <a:rPr altLang="en-US" dirty="0" lang="zh-CN"/>
              <a:t>两端的四个窗口经常处于</a:t>
            </a:r>
            <a:r>
              <a:rPr altLang="en-US" dirty="0" lang="zh-CN">
                <a:solidFill>
                  <a:srgbClr val="FF0000"/>
                </a:solidFill>
              </a:rPr>
              <a:t>动态变化</a:t>
            </a:r>
            <a:r>
              <a:rPr altLang="en-US" dirty="0" lang="zh-CN"/>
              <a:t>之中。</a:t>
            </a:r>
            <a:endParaRPr altLang="en-US" dirty="0" lang="zh-CN"/>
          </a:p>
          <a:p>
            <a:r>
              <a:rPr altLang="zh-CN" dirty="0" lang="en-US"/>
              <a:t>TCP</a:t>
            </a:r>
            <a:r>
              <a:rPr altLang="en-US" dirty="0" lang="zh-CN"/>
              <a:t>连接的往返时间 </a:t>
            </a:r>
            <a:r>
              <a:rPr altLang="zh-CN" dirty="0" lang="en-US"/>
              <a:t>RTT </a:t>
            </a:r>
            <a:r>
              <a:rPr altLang="en-US" dirty="0" lang="zh-CN"/>
              <a:t>也不是固定不变的。需要使用特定的算法</a:t>
            </a:r>
            <a:r>
              <a:rPr altLang="en-US" dirty="0" lang="zh-CN">
                <a:solidFill>
                  <a:srgbClr val="FF0000"/>
                </a:solidFill>
              </a:rPr>
              <a:t>估算较为合理的重传时间。</a:t>
            </a:r>
            <a:r>
              <a:rPr altLang="en-US" dirty="0" lang="zh-CN"/>
              <a:t>  </a:t>
            </a:r>
            <a:endParaRPr altLang="en-US" dirty="0" 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433" name=""/>
        <p:cNvGrpSpPr/>
        <p:nvPr/>
      </p:nvGrpSpPr>
      <p:grpSpPr>
        <a:xfrm>
          <a:off x="0" y="0"/>
          <a:ext cx="0" cy="0"/>
          <a:chOff x="0" y="0"/>
          <a:chExt cx="0" cy="0"/>
        </a:xfrm>
      </p:grpSpPr>
      <p:sp>
        <p:nvSpPr>
          <p:cNvPr id="1049787" name="Rectangle 2"/>
          <p:cNvSpPr>
            <a:spLocks noGrp="1" noChangeArrowheads="1"/>
          </p:cNvSpPr>
          <p:nvPr>
            <p:ph type="title"/>
          </p:nvPr>
        </p:nvSpPr>
        <p:spPr/>
        <p:txBody>
          <a:bodyPr/>
          <a:p>
            <a:r>
              <a:rPr altLang="zh-CN" dirty="0" lang="en-US"/>
              <a:t>5.5  </a:t>
            </a:r>
            <a:r>
              <a:rPr altLang="zh-CN" dirty="0" lang="en-US" smtClean="0"/>
              <a:t>TCP </a:t>
            </a:r>
            <a:r>
              <a:rPr altLang="zh-CN" dirty="0" lang="zh-CN" smtClean="0"/>
              <a:t>报文</a:t>
            </a:r>
            <a:r>
              <a:rPr altLang="zh-CN" dirty="0" lang="zh-CN"/>
              <a:t>段的首部格式</a:t>
            </a:r>
            <a:endParaRPr altLang="zh-CN" dirty="0" lang="zh-CN"/>
          </a:p>
        </p:txBody>
      </p:sp>
      <p:sp>
        <p:nvSpPr>
          <p:cNvPr id="1049788" name="Rectangle 3"/>
          <p:cNvSpPr>
            <a:spLocks noGrp="1" noChangeArrowheads="1"/>
          </p:cNvSpPr>
          <p:nvPr>
            <p:ph idx="1"/>
          </p:nvPr>
        </p:nvSpPr>
        <p:spPr/>
        <p:txBody>
          <a:bodyPr/>
          <a:p>
            <a:r>
              <a:rPr altLang="zh-CN" dirty="0" lang="en-US" smtClean="0"/>
              <a:t>TCP </a:t>
            </a:r>
            <a:r>
              <a:rPr altLang="zh-CN" dirty="0" lang="zh-CN" smtClean="0"/>
              <a:t>虽然</a:t>
            </a:r>
            <a:r>
              <a:rPr altLang="zh-CN" dirty="0" lang="zh-CN"/>
              <a:t>是面向字节流的，</a:t>
            </a:r>
            <a:r>
              <a:rPr altLang="zh-CN" dirty="0" lang="zh-CN" smtClean="0"/>
              <a:t>但</a:t>
            </a:r>
            <a:r>
              <a:rPr altLang="zh-CN" dirty="0" lang="en-US" smtClean="0"/>
              <a:t> TCP </a:t>
            </a:r>
            <a:r>
              <a:rPr altLang="zh-CN" dirty="0" lang="zh-CN" smtClean="0"/>
              <a:t>传送</a:t>
            </a:r>
            <a:r>
              <a:rPr altLang="zh-CN" dirty="0" lang="zh-CN"/>
              <a:t>的数据单元却是报文段</a:t>
            </a:r>
            <a:r>
              <a:rPr altLang="zh-CN" dirty="0" lang="zh-CN" smtClean="0"/>
              <a:t>。</a:t>
            </a:r>
            <a:endParaRPr altLang="zh-CN" dirty="0" lang="en-US" smtClean="0"/>
          </a:p>
          <a:p>
            <a:r>
              <a:rPr altLang="zh-CN" dirty="0" lang="zh-CN" smtClean="0"/>
              <a:t>一个</a:t>
            </a:r>
            <a:r>
              <a:rPr altLang="zh-CN" dirty="0" lang="en-US" smtClean="0"/>
              <a:t> TCP </a:t>
            </a:r>
            <a:r>
              <a:rPr altLang="zh-CN" dirty="0" lang="zh-CN" smtClean="0"/>
              <a:t>报文</a:t>
            </a:r>
            <a:r>
              <a:rPr altLang="zh-CN" dirty="0" lang="zh-CN"/>
              <a:t>段分为首部和数据两部分，</a:t>
            </a:r>
            <a:r>
              <a:rPr altLang="zh-CN" dirty="0" lang="zh-CN" smtClean="0"/>
              <a:t>而</a:t>
            </a:r>
            <a:r>
              <a:rPr altLang="zh-CN" dirty="0" lang="en-US" smtClean="0"/>
              <a:t> TCP </a:t>
            </a:r>
            <a:r>
              <a:rPr altLang="zh-CN" dirty="0" lang="zh-CN" smtClean="0"/>
              <a:t>的</a:t>
            </a:r>
            <a:r>
              <a:rPr altLang="zh-CN" dirty="0" lang="zh-CN"/>
              <a:t>全部功能都体现在它首部中各字段的作用</a:t>
            </a:r>
            <a:r>
              <a:rPr altLang="zh-CN" dirty="0" lang="zh-CN" smtClean="0"/>
              <a:t>。</a:t>
            </a:r>
            <a:endParaRPr altLang="zh-CN" dirty="0" lang="en-US" smtClean="0"/>
          </a:p>
          <a:p>
            <a:r>
              <a:rPr altLang="zh-CN" dirty="0" lang="en-US" smtClean="0"/>
              <a:t>TCP </a:t>
            </a:r>
            <a:r>
              <a:rPr altLang="zh-CN" dirty="0" lang="zh-CN" smtClean="0"/>
              <a:t>报文</a:t>
            </a:r>
            <a:r>
              <a:rPr altLang="zh-CN" dirty="0" lang="zh-CN"/>
              <a:t>段首部的</a:t>
            </a:r>
            <a:r>
              <a:rPr altLang="zh-CN" dirty="0" lang="zh-CN" smtClean="0"/>
              <a:t>前</a:t>
            </a:r>
            <a:r>
              <a:rPr altLang="zh-CN" dirty="0" lang="en-US" smtClean="0"/>
              <a:t> 20 </a:t>
            </a:r>
            <a:r>
              <a:rPr altLang="zh-CN" dirty="0" lang="zh-CN" smtClean="0"/>
              <a:t>个</a:t>
            </a:r>
            <a:r>
              <a:rPr altLang="zh-CN" dirty="0" lang="zh-CN"/>
              <a:t>字节是固定</a:t>
            </a:r>
            <a:r>
              <a:rPr altLang="zh-CN" dirty="0" lang="zh-CN" smtClean="0"/>
              <a:t>的，</a:t>
            </a:r>
            <a:r>
              <a:rPr altLang="zh-CN" dirty="0" lang="zh-CN"/>
              <a:t>后面</a:t>
            </a:r>
            <a:r>
              <a:rPr altLang="zh-CN" dirty="0" lang="zh-CN" smtClean="0"/>
              <a:t>有</a:t>
            </a:r>
            <a:r>
              <a:rPr altLang="zh-CN" dirty="0" lang="en-US" smtClean="0"/>
              <a:t> 4</a:t>
            </a:r>
            <a:r>
              <a:rPr altLang="zh-CN" dirty="0" i="1" lang="en-US" smtClean="0"/>
              <a:t>n </a:t>
            </a:r>
            <a:r>
              <a:rPr altLang="zh-CN" dirty="0" lang="zh-CN" smtClean="0"/>
              <a:t>字节</a:t>
            </a:r>
            <a:r>
              <a:rPr altLang="zh-CN" dirty="0" lang="zh-CN"/>
              <a:t>是根据需要而增加的</a:t>
            </a:r>
            <a:r>
              <a:rPr altLang="zh-CN" dirty="0" lang="zh-CN" smtClean="0"/>
              <a:t>选项</a:t>
            </a:r>
            <a:r>
              <a:rPr altLang="zh-CN" dirty="0" lang="en-US" smtClean="0"/>
              <a:t> (</a:t>
            </a:r>
            <a:r>
              <a:rPr altLang="zh-CN" dirty="0" i="1" lang="en-US" smtClean="0"/>
              <a:t>n </a:t>
            </a:r>
            <a:r>
              <a:rPr altLang="zh-CN" dirty="0" lang="zh-CN" smtClean="0"/>
              <a:t>是</a:t>
            </a:r>
            <a:r>
              <a:rPr altLang="zh-CN" dirty="0" lang="zh-CN"/>
              <a:t>整数</a:t>
            </a:r>
            <a:r>
              <a:rPr altLang="zh-CN" dirty="0" lang="en-US"/>
              <a:t>)</a:t>
            </a:r>
            <a:r>
              <a:rPr altLang="zh-CN" dirty="0" lang="zh-CN"/>
              <a:t>。</a:t>
            </a:r>
            <a:r>
              <a:rPr altLang="zh-CN" dirty="0" lang="zh-CN" smtClean="0">
                <a:solidFill>
                  <a:srgbClr val="FF0000"/>
                </a:solidFill>
              </a:rPr>
              <a:t>因此</a:t>
            </a:r>
            <a:r>
              <a:rPr altLang="zh-CN" dirty="0" lang="en-US" smtClean="0">
                <a:solidFill>
                  <a:srgbClr val="FF0000"/>
                </a:solidFill>
              </a:rPr>
              <a:t> TCP </a:t>
            </a:r>
            <a:r>
              <a:rPr altLang="zh-CN" dirty="0" lang="zh-CN" smtClean="0">
                <a:solidFill>
                  <a:srgbClr val="FF0000"/>
                </a:solidFill>
              </a:rPr>
              <a:t>首部</a:t>
            </a:r>
            <a:r>
              <a:rPr altLang="zh-CN" dirty="0" lang="zh-CN">
                <a:solidFill>
                  <a:srgbClr val="FF0000"/>
                </a:solidFill>
              </a:rPr>
              <a:t>的最小长度</a:t>
            </a:r>
            <a:r>
              <a:rPr altLang="zh-CN" dirty="0" lang="zh-CN" smtClean="0">
                <a:solidFill>
                  <a:srgbClr val="FF0000"/>
                </a:solidFill>
              </a:rPr>
              <a:t>是</a:t>
            </a:r>
            <a:r>
              <a:rPr altLang="zh-CN" dirty="0" lang="en-US" smtClean="0">
                <a:solidFill>
                  <a:srgbClr val="FF0000"/>
                </a:solidFill>
              </a:rPr>
              <a:t> 20 </a:t>
            </a:r>
            <a:r>
              <a:rPr altLang="zh-CN" dirty="0" lang="zh-CN" smtClean="0">
                <a:solidFill>
                  <a:srgbClr val="FF0000"/>
                </a:solidFill>
              </a:rPr>
              <a:t>字节</a:t>
            </a:r>
            <a:r>
              <a:rPr altLang="zh-CN" dirty="0" lang="zh-CN">
                <a:solidFill>
                  <a:srgbClr val="FF0000"/>
                </a:solidFill>
              </a:rPr>
              <a:t>。</a:t>
            </a:r>
            <a:endParaRPr altLang="zh-CN" dirty="0" lang="zh-CN">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712" name="Rectangle 314"/>
          <p:cNvSpPr>
            <a:spLocks noChangeArrowheads="1"/>
          </p:cNvSpPr>
          <p:nvPr/>
        </p:nvSpPr>
        <p:spPr bwMode="auto">
          <a:xfrm>
            <a:off x="310314" y="1349376"/>
            <a:ext cx="1570170" cy="2538413"/>
          </a:xfrm>
          <a:prstGeom prst="rect"/>
          <a:solidFill>
            <a:srgbClr val="FFFF99"/>
          </a:solidFill>
          <a:ln w="12700">
            <a:solidFill>
              <a:srgbClr val="333399"/>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13" name="Rectangle 324"/>
          <p:cNvSpPr>
            <a:spLocks noChangeArrowheads="1"/>
          </p:cNvSpPr>
          <p:nvPr/>
        </p:nvSpPr>
        <p:spPr bwMode="auto">
          <a:xfrm>
            <a:off x="8162884" y="1349376"/>
            <a:ext cx="1573610" cy="2538413"/>
          </a:xfrm>
          <a:prstGeom prst="rect"/>
          <a:solidFill>
            <a:srgbClr val="FFFF99"/>
          </a:solidFill>
          <a:ln w="12700">
            <a:solidFill>
              <a:srgbClr val="333399"/>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14" name="Rectangle 313"/>
          <p:cNvSpPr>
            <a:spLocks noChangeArrowheads="1"/>
          </p:cNvSpPr>
          <p:nvPr/>
        </p:nvSpPr>
        <p:spPr bwMode="auto">
          <a:xfrm>
            <a:off x="329233" y="2459038"/>
            <a:ext cx="9412419" cy="469900"/>
          </a:xfrm>
          <a:prstGeom prst="rect"/>
          <a:solidFill>
            <a:srgbClr val="66FFFF">
              <a:alpha val="67843"/>
            </a:srgbClr>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15" name="Rectangle 2"/>
          <p:cNvSpPr>
            <a:spLocks noGrp="1" noChangeArrowheads="1"/>
          </p:cNvSpPr>
          <p:nvPr>
            <p:ph type="title"/>
          </p:nvPr>
        </p:nvSpPr>
        <p:spPr/>
        <p:txBody>
          <a:bodyPr/>
          <a:p>
            <a:pPr algn="ctr"/>
            <a:r>
              <a:rPr altLang="en-US" dirty="0" lang="zh-CN" smtClean="0"/>
              <a:t>运输层的作用</a:t>
            </a:r>
            <a:endParaRPr altLang="en-US" dirty="0" lang="zh-CN"/>
          </a:p>
        </p:txBody>
      </p:sp>
      <p:sp>
        <p:nvSpPr>
          <p:cNvPr id="1048716" name="Line 315"/>
          <p:cNvSpPr>
            <a:spLocks noChangeShapeType="1"/>
          </p:cNvSpPr>
          <p:nvPr/>
        </p:nvSpPr>
        <p:spPr bwMode="auto">
          <a:xfrm>
            <a:off x="1870166" y="4984105"/>
            <a:ext cx="6272080" cy="0"/>
          </a:xfrm>
          <a:prstGeom prst="line"/>
          <a:noFill/>
          <a:ln w="57150">
            <a:solidFill>
              <a:srgbClr val="333399"/>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17" name="Line 316"/>
          <p:cNvSpPr>
            <a:spLocks noChangeShapeType="1"/>
          </p:cNvSpPr>
          <p:nvPr/>
        </p:nvSpPr>
        <p:spPr bwMode="auto">
          <a:xfrm>
            <a:off x="310314" y="2935288"/>
            <a:ext cx="156845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18" name="Line 317"/>
          <p:cNvSpPr>
            <a:spLocks noChangeShapeType="1"/>
          </p:cNvSpPr>
          <p:nvPr/>
        </p:nvSpPr>
        <p:spPr bwMode="auto">
          <a:xfrm>
            <a:off x="310314" y="3414713"/>
            <a:ext cx="156845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19" name="Rectangle 318"/>
          <p:cNvSpPr>
            <a:spLocks noChangeArrowheads="1"/>
          </p:cNvSpPr>
          <p:nvPr/>
        </p:nvSpPr>
        <p:spPr bwMode="auto">
          <a:xfrm>
            <a:off x="317194" y="2011364"/>
            <a:ext cx="1559852" cy="447675"/>
          </a:xfrm>
          <a:prstGeom prst="rect"/>
          <a:solidFill>
            <a:srgbClr val="99FF66"/>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20" name="Rectangle 319"/>
          <p:cNvSpPr>
            <a:spLocks noChangeArrowheads="1"/>
          </p:cNvSpPr>
          <p:nvPr/>
        </p:nvSpPr>
        <p:spPr bwMode="auto">
          <a:xfrm>
            <a:off x="272480" y="1470025"/>
            <a:ext cx="307977" cy="1612901"/>
          </a:xfrm>
          <a:prstGeom prst="rect"/>
          <a:noFill/>
          <a:ln>
            <a:noFill/>
          </a:ln>
          <a:effectLst/>
        </p:spPr>
        <p:txBody>
          <a:bodyPr bIns="44450" lIns="90488" rIns="90488" tIns="44450" wrap="none">
            <a:spAutoFit/>
          </a:bodyPr>
          <a:p>
            <a:pPr defTabSz="762000" eaLnBrk="0" hangingPunct="0">
              <a:lnSpc>
                <a:spcPct val="150000"/>
              </a:lnSpc>
            </a:pPr>
            <a:r>
              <a:rPr altLang="zh-CN" b="1" sz="2000" kumimoji="1" lang="en-US">
                <a:solidFill>
                  <a:srgbClr val="000099"/>
                </a:solidFill>
                <a:latin typeface="+mn-lt"/>
                <a:ea typeface="黑体" panose="02010609060101010101" pitchFamily="2" charset="-122"/>
              </a:rPr>
              <a:t>5</a:t>
            </a:r>
            <a:endParaRPr altLang="zh-CN" b="1" sz="2000" kumimoji="1" lang="en-US">
              <a:solidFill>
                <a:srgbClr val="000099"/>
              </a:solidFill>
              <a:latin typeface="+mn-lt"/>
              <a:ea typeface="黑体" panose="02010609060101010101" pitchFamily="2" charset="-122"/>
            </a:endParaRPr>
          </a:p>
          <a:p>
            <a:pPr defTabSz="762000" eaLnBrk="0" hangingPunct="0">
              <a:lnSpc>
                <a:spcPct val="150000"/>
              </a:lnSpc>
            </a:pPr>
            <a:r>
              <a:rPr altLang="zh-CN" b="1" sz="2000" kumimoji="1" lang="en-US">
                <a:solidFill>
                  <a:srgbClr val="000099"/>
                </a:solidFill>
                <a:latin typeface="+mn-lt"/>
                <a:ea typeface="黑体" panose="02010609060101010101" pitchFamily="2" charset="-122"/>
              </a:rPr>
              <a:t>4</a:t>
            </a:r>
            <a:endParaRPr altLang="zh-CN" b="1" sz="2000" kumimoji="1" lang="en-US">
              <a:solidFill>
                <a:srgbClr val="000099"/>
              </a:solidFill>
              <a:latin typeface="+mn-lt"/>
              <a:ea typeface="黑体" panose="02010609060101010101" pitchFamily="2" charset="-122"/>
            </a:endParaRPr>
          </a:p>
          <a:p>
            <a:pPr defTabSz="762000" eaLnBrk="0" hangingPunct="0">
              <a:lnSpc>
                <a:spcPct val="150000"/>
              </a:lnSpc>
            </a:pPr>
            <a:r>
              <a:rPr altLang="zh-CN" b="1" sz="2000" kumimoji="1" lang="en-US">
                <a:solidFill>
                  <a:srgbClr val="000099"/>
                </a:solidFill>
                <a:latin typeface="+mn-lt"/>
                <a:ea typeface="黑体" panose="02010609060101010101" pitchFamily="2" charset="-122"/>
              </a:rPr>
              <a:t>3</a:t>
            </a:r>
            <a:endParaRPr altLang="zh-CN" b="1" sz="2000" kumimoji="1" lang="en-US">
              <a:solidFill>
                <a:srgbClr val="000099"/>
              </a:solidFill>
              <a:latin typeface="+mn-lt"/>
              <a:ea typeface="黑体" panose="02010609060101010101" pitchFamily="2" charset="-122"/>
            </a:endParaRPr>
          </a:p>
          <a:p>
            <a:pPr defTabSz="762000" eaLnBrk="0" hangingPunct="0">
              <a:lnSpc>
                <a:spcPct val="150000"/>
              </a:lnSpc>
            </a:pPr>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a:p>
            <a:pPr defTabSz="762000" eaLnBrk="0" hangingPunct="0">
              <a:lnSpc>
                <a:spcPct val="150000"/>
              </a:lnSpc>
            </a:pPr>
            <a:r>
              <a:rPr altLang="zh-CN"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grpSp>
        <p:nvGrpSpPr>
          <p:cNvPr id="223" name="Group 320"/>
          <p:cNvGrpSpPr/>
          <p:nvPr/>
        </p:nvGrpSpPr>
        <p:grpSpPr bwMode="auto">
          <a:xfrm>
            <a:off x="3249439" y="2468564"/>
            <a:ext cx="1150540" cy="1419225"/>
            <a:chOff x="2017" y="1543"/>
            <a:chExt cx="619" cy="922"/>
          </a:xfrm>
        </p:grpSpPr>
        <p:sp>
          <p:nvSpPr>
            <p:cNvPr id="1048721" name="Rectangle 321"/>
            <p:cNvSpPr>
              <a:spLocks noChangeArrowheads="1"/>
            </p:cNvSpPr>
            <p:nvPr/>
          </p:nvSpPr>
          <p:spPr bwMode="auto">
            <a:xfrm>
              <a:off x="2017" y="1543"/>
              <a:ext cx="619" cy="922"/>
            </a:xfrm>
            <a:prstGeom prst="rect"/>
            <a:solidFill>
              <a:srgbClr val="CCCCFF"/>
            </a:solidFill>
            <a:ln w="127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22" name="Line 322"/>
            <p:cNvSpPr>
              <a:spLocks noChangeShapeType="1"/>
            </p:cNvSpPr>
            <p:nvPr/>
          </p:nvSpPr>
          <p:spPr bwMode="auto">
            <a:xfrm>
              <a:off x="2017" y="1845"/>
              <a:ext cx="619"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23" name="Line 323"/>
            <p:cNvSpPr>
              <a:spLocks noChangeShapeType="1"/>
            </p:cNvSpPr>
            <p:nvPr/>
          </p:nvSpPr>
          <p:spPr bwMode="auto">
            <a:xfrm>
              <a:off x="2017" y="2157"/>
              <a:ext cx="619"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grpSp>
      <p:sp>
        <p:nvSpPr>
          <p:cNvPr id="1048724" name="Line 325"/>
          <p:cNvSpPr>
            <a:spLocks noChangeShapeType="1"/>
          </p:cNvSpPr>
          <p:nvPr/>
        </p:nvSpPr>
        <p:spPr bwMode="auto">
          <a:xfrm>
            <a:off x="8162883" y="2935288"/>
            <a:ext cx="15718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25" name="Line 326"/>
          <p:cNvSpPr>
            <a:spLocks noChangeShapeType="1"/>
          </p:cNvSpPr>
          <p:nvPr/>
        </p:nvSpPr>
        <p:spPr bwMode="auto">
          <a:xfrm>
            <a:off x="8162883" y="3414713"/>
            <a:ext cx="15718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26" name="Rectangle 327"/>
          <p:cNvSpPr>
            <a:spLocks noChangeArrowheads="1"/>
          </p:cNvSpPr>
          <p:nvPr/>
        </p:nvSpPr>
        <p:spPr bwMode="auto">
          <a:xfrm>
            <a:off x="8168043" y="2011364"/>
            <a:ext cx="1568450" cy="447675"/>
          </a:xfrm>
          <a:prstGeom prst="rect"/>
          <a:solidFill>
            <a:srgbClr val="99FF66"/>
          </a:solidFill>
          <a:ln w="1905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grpSp>
        <p:nvGrpSpPr>
          <p:cNvPr id="224" name="Group 328"/>
          <p:cNvGrpSpPr/>
          <p:nvPr/>
        </p:nvGrpSpPr>
        <p:grpSpPr bwMode="auto">
          <a:xfrm>
            <a:off x="5626191" y="2468564"/>
            <a:ext cx="1150540" cy="1419225"/>
            <a:chOff x="3295" y="1543"/>
            <a:chExt cx="619" cy="922"/>
          </a:xfrm>
        </p:grpSpPr>
        <p:sp>
          <p:nvSpPr>
            <p:cNvPr id="1048727" name="Rectangle 329"/>
            <p:cNvSpPr>
              <a:spLocks noChangeArrowheads="1"/>
            </p:cNvSpPr>
            <p:nvPr/>
          </p:nvSpPr>
          <p:spPr bwMode="auto">
            <a:xfrm>
              <a:off x="3295" y="1543"/>
              <a:ext cx="619" cy="922"/>
            </a:xfrm>
            <a:prstGeom prst="rect"/>
            <a:solidFill>
              <a:srgbClr val="CCCCFF"/>
            </a:solidFill>
            <a:ln w="127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28" name="Line 330"/>
            <p:cNvSpPr>
              <a:spLocks noChangeShapeType="1"/>
            </p:cNvSpPr>
            <p:nvPr/>
          </p:nvSpPr>
          <p:spPr bwMode="auto">
            <a:xfrm>
              <a:off x="3295" y="1845"/>
              <a:ext cx="619"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29" name="Line 331"/>
            <p:cNvSpPr>
              <a:spLocks noChangeShapeType="1"/>
            </p:cNvSpPr>
            <p:nvPr/>
          </p:nvSpPr>
          <p:spPr bwMode="auto">
            <a:xfrm>
              <a:off x="3295" y="2157"/>
              <a:ext cx="619"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grpSp>
      <p:sp>
        <p:nvSpPr>
          <p:cNvPr id="1048730" name="Rectangle 332"/>
          <p:cNvSpPr>
            <a:spLocks noChangeArrowheads="1"/>
          </p:cNvSpPr>
          <p:nvPr/>
        </p:nvSpPr>
        <p:spPr bwMode="auto">
          <a:xfrm>
            <a:off x="2821210" y="1666875"/>
            <a:ext cx="4430183"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运输层提供应用进程</a:t>
            </a:r>
            <a:r>
              <a:rPr altLang="zh-CN" b="1" sz="2000" kumimoji="1" lang="zh-CN">
                <a:solidFill>
                  <a:srgbClr val="000099"/>
                </a:solidFill>
                <a:latin typeface="+mn-lt"/>
                <a:ea typeface="黑体" panose="02010609060101010101" pitchFamily="2" charset="-122"/>
              </a:rPr>
              <a:t>间的逻辑</a:t>
            </a:r>
            <a:r>
              <a:rPr altLang="en-US" b="1" sz="2000" kumimoji="1" lang="zh-CN">
                <a:solidFill>
                  <a:srgbClr val="000099"/>
                </a:solidFill>
                <a:latin typeface="+mn-lt"/>
                <a:ea typeface="黑体" panose="02010609060101010101" pitchFamily="2" charset="-122"/>
              </a:rPr>
              <a:t>通信</a:t>
            </a:r>
            <a:endParaRPr altLang="en-US" b="1" sz="2000" kumimoji="1" lang="zh-CN">
              <a:solidFill>
                <a:srgbClr val="000099"/>
              </a:solidFill>
              <a:latin typeface="+mn-lt"/>
              <a:ea typeface="黑体" panose="02010609060101010101" pitchFamily="2" charset="-122"/>
            </a:endParaRPr>
          </a:p>
        </p:txBody>
      </p:sp>
      <p:sp>
        <p:nvSpPr>
          <p:cNvPr id="1048731" name="Rectangle 333"/>
          <p:cNvSpPr>
            <a:spLocks noChangeArrowheads="1"/>
          </p:cNvSpPr>
          <p:nvPr/>
        </p:nvSpPr>
        <p:spPr bwMode="auto">
          <a:xfrm>
            <a:off x="310314" y="4515793"/>
            <a:ext cx="1568450" cy="885825"/>
          </a:xfrm>
          <a:prstGeom prst="rect"/>
          <a:solidFill>
            <a:srgbClr val="FFFF99"/>
          </a:solidFill>
          <a:ln w="19050">
            <a:solidFill>
              <a:srgbClr val="333399"/>
            </a:solidFill>
            <a:miter lim="800000"/>
          </a:ln>
          <a:effectLst>
            <a:outerShdw algn="ctr" dir="2700000" dist="35921" rotWithShape="0">
              <a:schemeClr val="bg2"/>
            </a:outerShdw>
          </a:effectLst>
        </p:spPr>
        <p:txBody>
          <a:bodyPr anchor="ctr" wrap="none"/>
          <a:p>
            <a:endParaRPr altLang="en-US" b="1" lang="zh-CN">
              <a:solidFill>
                <a:srgbClr val="000099"/>
              </a:solidFill>
              <a:latin typeface="+mn-lt"/>
              <a:ea typeface="黑体" panose="02010609060101010101" pitchFamily="2" charset="-122"/>
            </a:endParaRPr>
          </a:p>
        </p:txBody>
      </p:sp>
      <p:sp>
        <p:nvSpPr>
          <p:cNvPr id="1048732" name="Freeform 334"/>
          <p:cNvSpPr/>
          <p:nvPr/>
        </p:nvSpPr>
        <p:spPr bwMode="auto">
          <a:xfrm>
            <a:off x="1171931"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p>
            <a:endParaRPr altLang="en-US" b="1" lang="zh-CN">
              <a:solidFill>
                <a:srgbClr val="000099"/>
              </a:solidFill>
              <a:latin typeface="+mn-lt"/>
              <a:ea typeface="黑体" panose="02010609060101010101" pitchFamily="2" charset="-122"/>
            </a:endParaRPr>
          </a:p>
        </p:txBody>
      </p:sp>
      <p:sp>
        <p:nvSpPr>
          <p:cNvPr id="1048733" name="Freeform 335"/>
          <p:cNvSpPr/>
          <p:nvPr/>
        </p:nvSpPr>
        <p:spPr bwMode="auto">
          <a:xfrm>
            <a:off x="1104858" y="4996805"/>
            <a:ext cx="77218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p>
            <a:endParaRPr altLang="en-US" b="1" lang="zh-CN">
              <a:solidFill>
                <a:srgbClr val="000099"/>
              </a:solidFill>
              <a:latin typeface="+mn-lt"/>
              <a:ea typeface="黑体" panose="02010609060101010101" pitchFamily="2" charset="-122"/>
            </a:endParaRPr>
          </a:p>
        </p:txBody>
      </p:sp>
      <p:sp>
        <p:nvSpPr>
          <p:cNvPr id="1048734" name="Rectangle 336"/>
          <p:cNvSpPr>
            <a:spLocks noChangeArrowheads="1"/>
          </p:cNvSpPr>
          <p:nvPr/>
        </p:nvSpPr>
        <p:spPr bwMode="auto">
          <a:xfrm>
            <a:off x="559685" y="4149080"/>
            <a:ext cx="95859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主机 </a:t>
            </a:r>
            <a:r>
              <a:rPr altLang="zh-CN" b="1" sz="2000" kumimoji="1" lang="en-US">
                <a:solidFill>
                  <a:srgbClr val="000099"/>
                </a:solidFill>
                <a:latin typeface="+mn-lt"/>
                <a:ea typeface="黑体" panose="02010609060101010101" pitchFamily="2" charset="-122"/>
              </a:rPr>
              <a:t>A</a:t>
            </a:r>
            <a:endParaRPr altLang="zh-CN" b="1" sz="2000" kumimoji="1" lang="en-US">
              <a:solidFill>
                <a:srgbClr val="000099"/>
              </a:solidFill>
              <a:latin typeface="+mn-lt"/>
              <a:ea typeface="黑体" panose="02010609060101010101" pitchFamily="2" charset="-122"/>
            </a:endParaRPr>
          </a:p>
        </p:txBody>
      </p:sp>
      <p:sp>
        <p:nvSpPr>
          <p:cNvPr id="1048735" name="Rectangle 337"/>
          <p:cNvSpPr>
            <a:spLocks noChangeArrowheads="1"/>
          </p:cNvSpPr>
          <p:nvPr/>
        </p:nvSpPr>
        <p:spPr bwMode="auto">
          <a:xfrm>
            <a:off x="8407094" y="4149080"/>
            <a:ext cx="955391"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主机 </a:t>
            </a:r>
            <a:r>
              <a:rPr altLang="zh-CN" b="1" sz="2000" kumimoji="1" lang="en-US">
                <a:solidFill>
                  <a:srgbClr val="000099"/>
                </a:solidFill>
                <a:latin typeface="+mn-lt"/>
                <a:ea typeface="黑体" panose="02010609060101010101" pitchFamily="2" charset="-122"/>
              </a:rPr>
              <a:t>B</a:t>
            </a:r>
            <a:endParaRPr altLang="zh-CN" b="1" sz="2000" kumimoji="1" lang="en-US">
              <a:solidFill>
                <a:srgbClr val="000099"/>
              </a:solidFill>
              <a:latin typeface="+mn-lt"/>
              <a:ea typeface="黑体" panose="02010609060101010101" pitchFamily="2" charset="-122"/>
            </a:endParaRPr>
          </a:p>
        </p:txBody>
      </p:sp>
      <p:sp>
        <p:nvSpPr>
          <p:cNvPr id="1048736" name="Freeform 338"/>
          <p:cNvSpPr/>
          <p:nvPr/>
        </p:nvSpPr>
        <p:spPr bwMode="auto">
          <a:xfrm>
            <a:off x="1060144" y="2459038"/>
            <a:ext cx="7943718" cy="1618034"/>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p:spPr>
        <p:txBody>
          <a:bodyPr/>
          <a:p>
            <a:endParaRPr altLang="en-US" b="1" lang="zh-CN">
              <a:solidFill>
                <a:srgbClr val="000099"/>
              </a:solidFill>
              <a:latin typeface="+mn-lt"/>
              <a:ea typeface="黑体" panose="02010609060101010101" pitchFamily="2" charset="-122"/>
            </a:endParaRPr>
          </a:p>
        </p:txBody>
      </p:sp>
      <p:sp>
        <p:nvSpPr>
          <p:cNvPr id="1048737" name="Rectangle 339"/>
          <p:cNvSpPr>
            <a:spLocks noChangeArrowheads="1"/>
          </p:cNvSpPr>
          <p:nvPr/>
        </p:nvSpPr>
        <p:spPr bwMode="auto">
          <a:xfrm>
            <a:off x="2086860" y="1201738"/>
            <a:ext cx="1208665"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应用进程</a:t>
            </a:r>
            <a:endParaRPr altLang="en-US" b="1" sz="2000" kumimoji="1" lang="zh-CN">
              <a:solidFill>
                <a:srgbClr val="000099"/>
              </a:solidFill>
              <a:latin typeface="+mn-lt"/>
              <a:ea typeface="黑体" panose="02010609060101010101" pitchFamily="2" charset="-122"/>
            </a:endParaRPr>
          </a:p>
        </p:txBody>
      </p:sp>
      <p:sp>
        <p:nvSpPr>
          <p:cNvPr id="1048738" name="Freeform 340"/>
          <p:cNvSpPr/>
          <p:nvPr/>
        </p:nvSpPr>
        <p:spPr bwMode="auto">
          <a:xfrm>
            <a:off x="7710578" y="1492251"/>
            <a:ext cx="583009" cy="161925"/>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333399"/>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39" name="Rectangle 341"/>
          <p:cNvSpPr>
            <a:spLocks noChangeArrowheads="1"/>
          </p:cNvSpPr>
          <p:nvPr/>
        </p:nvSpPr>
        <p:spPr bwMode="auto">
          <a:xfrm>
            <a:off x="6537681" y="1201738"/>
            <a:ext cx="1208665"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应用进程</a:t>
            </a:r>
            <a:endParaRPr altLang="en-US" b="1" sz="2000" kumimoji="1" lang="zh-CN">
              <a:solidFill>
                <a:srgbClr val="000099"/>
              </a:solidFill>
              <a:latin typeface="+mn-lt"/>
              <a:ea typeface="黑体" panose="02010609060101010101" pitchFamily="2" charset="-122"/>
            </a:endParaRPr>
          </a:p>
        </p:txBody>
      </p:sp>
      <p:sp>
        <p:nvSpPr>
          <p:cNvPr id="1048740" name="AutoShape 342"/>
          <p:cNvSpPr>
            <a:spLocks noChangeArrowheads="1"/>
          </p:cNvSpPr>
          <p:nvPr/>
        </p:nvSpPr>
        <p:spPr bwMode="auto">
          <a:xfrm>
            <a:off x="1858128" y="2016125"/>
            <a:ext cx="6299597" cy="368300"/>
          </a:xfrm>
          <a:prstGeom prst="leftRightArrow">
            <a:avLst>
              <a:gd name="adj1" fmla="val 59167"/>
              <a:gd name="adj2" fmla="val 215634"/>
            </a:avLst>
          </a:prstGeom>
          <a:solidFill>
            <a:srgbClr val="99FF66"/>
          </a:solidFill>
          <a:ln w="127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41" name="Rectangle 343"/>
          <p:cNvSpPr>
            <a:spLocks noChangeArrowheads="1"/>
          </p:cNvSpPr>
          <p:nvPr/>
        </p:nvSpPr>
        <p:spPr bwMode="auto">
          <a:xfrm>
            <a:off x="3307912" y="4428480"/>
            <a:ext cx="1216681"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路由器 </a:t>
            </a:r>
            <a:r>
              <a:rPr altLang="zh-CN"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pic>
        <p:nvPicPr>
          <p:cNvPr id="2097153" name="Picture 344"/>
          <p:cNvPicPr>
            <a:picLocks noChangeArrowheads="1"/>
          </p:cNvPicPr>
          <p:nvPr/>
        </p:nvPicPr>
        <p:blipFill>
          <a:blip xmlns:r="http://schemas.openxmlformats.org/officeDocument/2006/relationships" r:embed="rId1" cstate="print"/>
          <a:srcRect/>
          <a:stretch>
            <a:fillRect/>
          </a:stretch>
        </p:blipFill>
        <p:spPr bwMode="auto">
          <a:xfrm>
            <a:off x="3392181" y="4776143"/>
            <a:ext cx="784225" cy="430213"/>
          </a:xfrm>
          <a:prstGeom prst="rect"/>
          <a:noFill/>
          <a:ln>
            <a:noFill/>
          </a:ln>
          <a:effectLst/>
        </p:spPr>
      </p:pic>
      <p:sp>
        <p:nvSpPr>
          <p:cNvPr id="1048742" name="Rectangle 345"/>
          <p:cNvSpPr>
            <a:spLocks noChangeArrowheads="1"/>
          </p:cNvSpPr>
          <p:nvPr/>
        </p:nvSpPr>
        <p:spPr bwMode="auto">
          <a:xfrm>
            <a:off x="5698422" y="4428480"/>
            <a:ext cx="1216681"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路由器 </a:t>
            </a:r>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8743" name="Oval 346"/>
          <p:cNvSpPr>
            <a:spLocks noChangeArrowheads="1"/>
          </p:cNvSpPr>
          <p:nvPr/>
        </p:nvSpPr>
        <p:spPr bwMode="auto">
          <a:xfrm>
            <a:off x="585482" y="4625331"/>
            <a:ext cx="684477" cy="314325"/>
          </a:xfrm>
          <a:prstGeom prst="ellipse"/>
          <a:solidFill>
            <a:srgbClr val="FFCCFF"/>
          </a:solid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44" name="Rectangle 347"/>
          <p:cNvSpPr>
            <a:spLocks noChangeArrowheads="1"/>
          </p:cNvSpPr>
          <p:nvPr/>
        </p:nvSpPr>
        <p:spPr bwMode="auto">
          <a:xfrm>
            <a:off x="633635" y="4574530"/>
            <a:ext cx="536576" cy="393700"/>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AP</a:t>
            </a:r>
            <a:r>
              <a:rPr altLang="zh-CN" baseline="-25000"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sp>
        <p:nvSpPr>
          <p:cNvPr id="1048745" name="Oval 348"/>
          <p:cNvSpPr>
            <a:spLocks noChangeArrowheads="1"/>
          </p:cNvSpPr>
          <p:nvPr/>
        </p:nvSpPr>
        <p:spPr bwMode="auto">
          <a:xfrm>
            <a:off x="8919592" y="1376363"/>
            <a:ext cx="684477" cy="355600"/>
          </a:xfrm>
          <a:prstGeom prst="ellipse"/>
          <a:solidFill>
            <a:srgbClr val="FFCCFF"/>
          </a:solid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46" name="Line 349"/>
          <p:cNvSpPr>
            <a:spLocks noChangeShapeType="1"/>
          </p:cNvSpPr>
          <p:nvPr/>
        </p:nvSpPr>
        <p:spPr bwMode="auto">
          <a:xfrm rot="5400000">
            <a:off x="3340455" y="3409950"/>
            <a:ext cx="94615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47" name="Line 350"/>
          <p:cNvSpPr>
            <a:spLocks noChangeShapeType="1"/>
          </p:cNvSpPr>
          <p:nvPr/>
        </p:nvSpPr>
        <p:spPr bwMode="auto">
          <a:xfrm rot="5400000">
            <a:off x="5713371" y="3407569"/>
            <a:ext cx="95726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pic>
        <p:nvPicPr>
          <p:cNvPr id="2097154" name="Picture 351"/>
          <p:cNvPicPr>
            <a:picLocks noChangeArrowheads="1"/>
          </p:cNvPicPr>
          <p:nvPr/>
        </p:nvPicPr>
        <p:blipFill>
          <a:blip xmlns:r="http://schemas.openxmlformats.org/officeDocument/2006/relationships" r:embed="rId2" cstate="print"/>
          <a:srcRect/>
          <a:stretch>
            <a:fillRect/>
          </a:stretch>
        </p:blipFill>
        <p:spPr bwMode="auto">
          <a:xfrm>
            <a:off x="6907436" y="4688831"/>
            <a:ext cx="980281" cy="542925"/>
          </a:xfrm>
          <a:prstGeom prst="rect"/>
          <a:noFill/>
          <a:ln>
            <a:noFill/>
          </a:ln>
          <a:effectLst/>
        </p:spPr>
      </p:pic>
      <p:sp>
        <p:nvSpPr>
          <p:cNvPr id="1048748" name="Rectangle 352"/>
          <p:cNvSpPr>
            <a:spLocks noChangeArrowheads="1"/>
          </p:cNvSpPr>
          <p:nvPr/>
        </p:nvSpPr>
        <p:spPr bwMode="auto">
          <a:xfrm>
            <a:off x="6983106" y="4769792"/>
            <a:ext cx="663576" cy="393701"/>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LAN</a:t>
            </a:r>
            <a:r>
              <a:rPr altLang="zh-CN" baseline="-25000"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pic>
        <p:nvPicPr>
          <p:cNvPr id="2097155" name="Picture 353"/>
          <p:cNvPicPr>
            <a:picLocks noChangeArrowheads="1"/>
          </p:cNvPicPr>
          <p:nvPr/>
        </p:nvPicPr>
        <p:blipFill>
          <a:blip xmlns:r="http://schemas.openxmlformats.org/officeDocument/2006/relationships" r:embed="rId2" cstate="print"/>
          <a:srcRect/>
          <a:stretch>
            <a:fillRect/>
          </a:stretch>
        </p:blipFill>
        <p:spPr bwMode="auto">
          <a:xfrm>
            <a:off x="4496288" y="4688831"/>
            <a:ext cx="1071431" cy="542925"/>
          </a:xfrm>
          <a:prstGeom prst="rect"/>
          <a:noFill/>
          <a:ln>
            <a:noFill/>
          </a:ln>
          <a:effectLst/>
        </p:spPr>
      </p:pic>
      <p:sp>
        <p:nvSpPr>
          <p:cNvPr id="1048749" name="Rectangle 354"/>
          <p:cNvSpPr>
            <a:spLocks noChangeArrowheads="1"/>
          </p:cNvSpPr>
          <p:nvPr/>
        </p:nvSpPr>
        <p:spPr bwMode="auto">
          <a:xfrm>
            <a:off x="4620112" y="4780905"/>
            <a:ext cx="612777" cy="393700"/>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WAN</a:t>
            </a:r>
            <a:endParaRPr altLang="zh-CN" b="1" sz="2000" kumimoji="1" lang="en-US">
              <a:solidFill>
                <a:srgbClr val="000099"/>
              </a:solidFill>
              <a:latin typeface="+mn-lt"/>
              <a:ea typeface="黑体" panose="02010609060101010101" pitchFamily="2" charset="-122"/>
            </a:endParaRPr>
          </a:p>
        </p:txBody>
      </p:sp>
      <p:sp>
        <p:nvSpPr>
          <p:cNvPr id="1048750" name="Oval 355"/>
          <p:cNvSpPr>
            <a:spLocks noChangeArrowheads="1"/>
          </p:cNvSpPr>
          <p:nvPr/>
        </p:nvSpPr>
        <p:spPr bwMode="auto">
          <a:xfrm>
            <a:off x="1796214" y="4909493"/>
            <a:ext cx="166820" cy="138113"/>
          </a:xfrm>
          <a:prstGeom prst="ellipse"/>
          <a:solidFill>
            <a:schemeClr val="bg1"/>
          </a:solidFill>
          <a:ln w="28575">
            <a:solidFill>
              <a:srgbClr val="333399"/>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51" name="Oval 356"/>
          <p:cNvSpPr>
            <a:spLocks noChangeArrowheads="1"/>
          </p:cNvSpPr>
          <p:nvPr/>
        </p:nvSpPr>
        <p:spPr bwMode="auto">
          <a:xfrm>
            <a:off x="568284" y="4995218"/>
            <a:ext cx="686197" cy="314325"/>
          </a:xfrm>
          <a:prstGeom prst="ellipse"/>
          <a:solidFill>
            <a:srgbClr val="FFCCFF"/>
          </a:solid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52" name="Rectangle 357"/>
          <p:cNvSpPr>
            <a:spLocks noChangeArrowheads="1"/>
          </p:cNvSpPr>
          <p:nvPr/>
        </p:nvSpPr>
        <p:spPr bwMode="auto">
          <a:xfrm>
            <a:off x="588921" y="4944417"/>
            <a:ext cx="536576" cy="393701"/>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AP</a:t>
            </a:r>
            <a:r>
              <a:rPr altLang="zh-CN" baseline="-25000"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8753" name="Rectangle 358"/>
          <p:cNvSpPr>
            <a:spLocks noChangeArrowheads="1"/>
          </p:cNvSpPr>
          <p:nvPr/>
        </p:nvSpPr>
        <p:spPr bwMode="auto">
          <a:xfrm flipH="1">
            <a:off x="8157724" y="4515793"/>
            <a:ext cx="1568450" cy="885825"/>
          </a:xfrm>
          <a:prstGeom prst="rect"/>
          <a:solidFill>
            <a:srgbClr val="FFFF99"/>
          </a:solidFill>
          <a:ln w="19050">
            <a:solidFill>
              <a:srgbClr val="333399"/>
            </a:solidFill>
            <a:miter lim="800000"/>
          </a:ln>
          <a:effectLst>
            <a:outerShdw algn="ctr" dir="2700000" dist="35921" rotWithShape="0">
              <a:schemeClr val="bg2"/>
            </a:outerShdw>
          </a:effectLst>
        </p:spPr>
        <p:txBody>
          <a:bodyPr anchor="ctr" wrap="none"/>
          <a:p>
            <a:endParaRPr altLang="en-US" b="1" lang="zh-CN">
              <a:solidFill>
                <a:srgbClr val="000099"/>
              </a:solidFill>
              <a:latin typeface="+mn-lt"/>
              <a:ea typeface="黑体" panose="02010609060101010101" pitchFamily="2" charset="-122"/>
            </a:endParaRPr>
          </a:p>
        </p:txBody>
      </p:sp>
      <p:sp>
        <p:nvSpPr>
          <p:cNvPr id="1048754" name="Freeform 359"/>
          <p:cNvSpPr/>
          <p:nvPr/>
        </p:nvSpPr>
        <p:spPr bwMode="auto">
          <a:xfrm flipH="1">
            <a:off x="8157725"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p:spPr>
        <p:txBody>
          <a:bodyPr/>
          <a:p>
            <a:endParaRPr altLang="en-US" b="1" lang="zh-CN">
              <a:solidFill>
                <a:srgbClr val="000099"/>
              </a:solidFill>
              <a:latin typeface="+mn-lt"/>
              <a:ea typeface="黑体" panose="02010609060101010101" pitchFamily="2" charset="-122"/>
            </a:endParaRPr>
          </a:p>
        </p:txBody>
      </p:sp>
      <p:sp>
        <p:nvSpPr>
          <p:cNvPr id="1048755" name="Freeform 360"/>
          <p:cNvSpPr/>
          <p:nvPr/>
        </p:nvSpPr>
        <p:spPr bwMode="auto">
          <a:xfrm flipH="1">
            <a:off x="8157724" y="4996805"/>
            <a:ext cx="77046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p:spPr>
        <p:txBody>
          <a:bodyPr/>
          <a:p>
            <a:endParaRPr altLang="en-US" b="1" lang="zh-CN">
              <a:solidFill>
                <a:srgbClr val="000099"/>
              </a:solidFill>
              <a:latin typeface="+mn-lt"/>
              <a:ea typeface="黑体" panose="02010609060101010101" pitchFamily="2" charset="-122"/>
            </a:endParaRPr>
          </a:p>
        </p:txBody>
      </p:sp>
      <p:sp>
        <p:nvSpPr>
          <p:cNvPr id="1048756" name="Oval 361"/>
          <p:cNvSpPr>
            <a:spLocks noChangeArrowheads="1"/>
          </p:cNvSpPr>
          <p:nvPr/>
        </p:nvSpPr>
        <p:spPr bwMode="auto">
          <a:xfrm flipH="1">
            <a:off x="8653025" y="4625331"/>
            <a:ext cx="684477" cy="314325"/>
          </a:xfrm>
          <a:prstGeom prst="ellipse"/>
          <a:solidFill>
            <a:srgbClr val="FFCCFF"/>
          </a:solid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57" name="Rectangle 362"/>
          <p:cNvSpPr>
            <a:spLocks noChangeArrowheads="1"/>
          </p:cNvSpPr>
          <p:nvPr/>
        </p:nvSpPr>
        <p:spPr bwMode="auto">
          <a:xfrm flipH="1">
            <a:off x="8665063" y="4574530"/>
            <a:ext cx="536577" cy="393700"/>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AP</a:t>
            </a:r>
            <a:r>
              <a:rPr altLang="zh-CN" baseline="-25000" b="1" sz="2000" kumimoji="1" lang="en-US">
                <a:solidFill>
                  <a:srgbClr val="000099"/>
                </a:solidFill>
                <a:latin typeface="+mn-lt"/>
                <a:ea typeface="黑体" panose="02010609060101010101" pitchFamily="2" charset="-122"/>
              </a:rPr>
              <a:t>3</a:t>
            </a:r>
            <a:endParaRPr altLang="zh-CN" b="1" sz="2000" kumimoji="1" lang="en-US">
              <a:solidFill>
                <a:srgbClr val="000099"/>
              </a:solidFill>
              <a:latin typeface="+mn-lt"/>
              <a:ea typeface="黑体" panose="02010609060101010101" pitchFamily="2" charset="-122"/>
            </a:endParaRPr>
          </a:p>
        </p:txBody>
      </p:sp>
      <p:sp>
        <p:nvSpPr>
          <p:cNvPr id="1048758" name="Oval 364"/>
          <p:cNvSpPr>
            <a:spLocks noChangeArrowheads="1"/>
          </p:cNvSpPr>
          <p:nvPr/>
        </p:nvSpPr>
        <p:spPr bwMode="auto">
          <a:xfrm flipH="1">
            <a:off x="8637546" y="4995218"/>
            <a:ext cx="684477" cy="314325"/>
          </a:xfrm>
          <a:prstGeom prst="ellipse"/>
          <a:solidFill>
            <a:srgbClr val="FFCCFF"/>
          </a:solid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59" name="Rectangle 365"/>
          <p:cNvSpPr>
            <a:spLocks noChangeArrowheads="1"/>
          </p:cNvSpPr>
          <p:nvPr/>
        </p:nvSpPr>
        <p:spPr bwMode="auto">
          <a:xfrm flipH="1">
            <a:off x="8665063" y="4958705"/>
            <a:ext cx="536577" cy="393700"/>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AP</a:t>
            </a:r>
            <a:r>
              <a:rPr altLang="zh-CN" baseline="-25000" b="1" sz="2000" kumimoji="1" lang="en-US">
                <a:solidFill>
                  <a:srgbClr val="000099"/>
                </a:solidFill>
                <a:latin typeface="+mn-lt"/>
                <a:ea typeface="黑体" panose="02010609060101010101" pitchFamily="2" charset="-122"/>
              </a:rPr>
              <a:t>4</a:t>
            </a:r>
            <a:endParaRPr altLang="zh-CN" b="1" sz="2000" kumimoji="1" lang="en-US">
              <a:solidFill>
                <a:srgbClr val="000099"/>
              </a:solidFill>
              <a:latin typeface="+mn-lt"/>
              <a:ea typeface="黑体" panose="02010609060101010101" pitchFamily="2" charset="-122"/>
            </a:endParaRPr>
          </a:p>
        </p:txBody>
      </p:sp>
      <p:sp>
        <p:nvSpPr>
          <p:cNvPr id="1048760" name="Rectangle 366"/>
          <p:cNvSpPr>
            <a:spLocks noChangeArrowheads="1"/>
          </p:cNvSpPr>
          <p:nvPr/>
        </p:nvSpPr>
        <p:spPr bwMode="auto">
          <a:xfrm>
            <a:off x="4633871" y="2501900"/>
            <a:ext cx="748796" cy="397545"/>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IP </a:t>
            </a:r>
            <a:r>
              <a:rPr altLang="en-US" b="1" sz="2000" kumimoji="1" lang="zh-CN">
                <a:solidFill>
                  <a:srgbClr val="000099"/>
                </a:solidFill>
                <a:latin typeface="+mn-lt"/>
                <a:ea typeface="黑体" panose="02010609060101010101" pitchFamily="2" charset="-122"/>
              </a:rPr>
              <a:t>层</a:t>
            </a:r>
            <a:endParaRPr altLang="en-US" b="1" sz="2000" kumimoji="1" lang="zh-CN">
              <a:solidFill>
                <a:srgbClr val="000099"/>
              </a:solidFill>
              <a:latin typeface="+mn-lt"/>
              <a:ea typeface="黑体" panose="02010609060101010101" pitchFamily="2" charset="-122"/>
            </a:endParaRPr>
          </a:p>
        </p:txBody>
      </p:sp>
      <p:pic>
        <p:nvPicPr>
          <p:cNvPr id="2097156" name="Picture 367"/>
          <p:cNvPicPr>
            <a:picLocks noChangeArrowheads="1"/>
          </p:cNvPicPr>
          <p:nvPr/>
        </p:nvPicPr>
        <p:blipFill>
          <a:blip xmlns:r="http://schemas.openxmlformats.org/officeDocument/2006/relationships" r:embed="rId2" cstate="print"/>
          <a:srcRect/>
          <a:stretch>
            <a:fillRect/>
          </a:stretch>
        </p:blipFill>
        <p:spPr bwMode="auto">
          <a:xfrm>
            <a:off x="2086859" y="4688831"/>
            <a:ext cx="982001" cy="542925"/>
          </a:xfrm>
          <a:prstGeom prst="rect"/>
          <a:noFill/>
          <a:ln>
            <a:noFill/>
          </a:ln>
          <a:effectLst/>
        </p:spPr>
      </p:pic>
      <p:sp>
        <p:nvSpPr>
          <p:cNvPr id="1048761" name="Rectangle 368"/>
          <p:cNvSpPr>
            <a:spLocks noChangeArrowheads="1"/>
          </p:cNvSpPr>
          <p:nvPr/>
        </p:nvSpPr>
        <p:spPr bwMode="auto">
          <a:xfrm>
            <a:off x="2229602" y="4768206"/>
            <a:ext cx="663577" cy="393700"/>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LAN</a:t>
            </a:r>
            <a:r>
              <a:rPr altLang="zh-CN" baseline="-25000"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sp>
        <p:nvSpPr>
          <p:cNvPr id="1048762" name="Freeform 370"/>
          <p:cNvSpPr/>
          <p:nvPr/>
        </p:nvSpPr>
        <p:spPr bwMode="auto">
          <a:xfrm>
            <a:off x="1789336" y="1506539"/>
            <a:ext cx="354277"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333399"/>
            </a:solidFill>
            <a:round/>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63" name="Oval 384"/>
          <p:cNvSpPr>
            <a:spLocks noChangeArrowheads="1"/>
          </p:cNvSpPr>
          <p:nvPr/>
        </p:nvSpPr>
        <p:spPr bwMode="auto">
          <a:xfrm>
            <a:off x="392865" y="1373188"/>
            <a:ext cx="686197" cy="354012"/>
          </a:xfrm>
          <a:prstGeom prst="ellipse"/>
          <a:solidFill>
            <a:srgbClr val="FFCCFF"/>
          </a:solid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64" name="Rectangle 385"/>
          <p:cNvSpPr>
            <a:spLocks noChangeArrowheads="1"/>
          </p:cNvSpPr>
          <p:nvPr/>
        </p:nvSpPr>
        <p:spPr bwMode="auto">
          <a:xfrm>
            <a:off x="444458" y="1333500"/>
            <a:ext cx="536576" cy="393701"/>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AP</a:t>
            </a:r>
            <a:r>
              <a:rPr altLang="zh-CN" baseline="-25000"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sp>
        <p:nvSpPr>
          <p:cNvPr id="1048765" name="Oval 387"/>
          <p:cNvSpPr>
            <a:spLocks noChangeArrowheads="1"/>
          </p:cNvSpPr>
          <p:nvPr/>
        </p:nvSpPr>
        <p:spPr bwMode="auto">
          <a:xfrm>
            <a:off x="1132375" y="1447800"/>
            <a:ext cx="686197" cy="376238"/>
          </a:xfrm>
          <a:prstGeom prst="ellipse"/>
          <a:solidFill>
            <a:srgbClr val="FFCCFF"/>
          </a:solid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66" name="Rectangle 388"/>
          <p:cNvSpPr>
            <a:spLocks noChangeArrowheads="1"/>
          </p:cNvSpPr>
          <p:nvPr/>
        </p:nvSpPr>
        <p:spPr bwMode="auto">
          <a:xfrm>
            <a:off x="1165052" y="1422400"/>
            <a:ext cx="536576" cy="393701"/>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AP</a:t>
            </a:r>
            <a:r>
              <a:rPr altLang="zh-CN" baseline="-25000"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p:txBody>
      </p:sp>
      <p:sp>
        <p:nvSpPr>
          <p:cNvPr id="1048767" name="Oval 389"/>
          <p:cNvSpPr>
            <a:spLocks noChangeArrowheads="1"/>
          </p:cNvSpPr>
          <p:nvPr/>
        </p:nvSpPr>
        <p:spPr bwMode="auto">
          <a:xfrm>
            <a:off x="970714" y="2395539"/>
            <a:ext cx="166820" cy="136525"/>
          </a:xfrm>
          <a:prstGeom prst="ellipse"/>
          <a:solidFill>
            <a:schemeClr val="bg1"/>
          </a:solidFill>
          <a:ln w="2857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68" name="Rectangle 392"/>
          <p:cNvSpPr>
            <a:spLocks noChangeArrowheads="1"/>
          </p:cNvSpPr>
          <p:nvPr/>
        </p:nvSpPr>
        <p:spPr bwMode="auto">
          <a:xfrm>
            <a:off x="8964306" y="1327150"/>
            <a:ext cx="536577" cy="393701"/>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AP</a:t>
            </a:r>
            <a:r>
              <a:rPr altLang="zh-CN" baseline="-25000" b="1" sz="2000" kumimoji="1" lang="en-US">
                <a:solidFill>
                  <a:srgbClr val="000099"/>
                </a:solidFill>
                <a:latin typeface="+mn-lt"/>
                <a:ea typeface="黑体" panose="02010609060101010101" pitchFamily="2" charset="-122"/>
              </a:rPr>
              <a:t>4</a:t>
            </a:r>
            <a:endParaRPr altLang="zh-CN" b="1" sz="2000" kumimoji="1" lang="en-US">
              <a:solidFill>
                <a:srgbClr val="000099"/>
              </a:solidFill>
              <a:latin typeface="+mn-lt"/>
              <a:ea typeface="黑体" panose="02010609060101010101" pitchFamily="2" charset="-122"/>
            </a:endParaRPr>
          </a:p>
        </p:txBody>
      </p:sp>
      <p:sp>
        <p:nvSpPr>
          <p:cNvPr id="1048769" name="Oval 393"/>
          <p:cNvSpPr>
            <a:spLocks noChangeArrowheads="1"/>
          </p:cNvSpPr>
          <p:nvPr/>
        </p:nvSpPr>
        <p:spPr bwMode="auto">
          <a:xfrm>
            <a:off x="8910993" y="2395539"/>
            <a:ext cx="163380" cy="136525"/>
          </a:xfrm>
          <a:prstGeom prst="ellipse"/>
          <a:solidFill>
            <a:schemeClr val="bg1"/>
          </a:solidFill>
          <a:ln w="28575">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70" name="Rectangle 396"/>
          <p:cNvSpPr>
            <a:spLocks noChangeArrowheads="1"/>
          </p:cNvSpPr>
          <p:nvPr/>
        </p:nvSpPr>
        <p:spPr bwMode="auto">
          <a:xfrm>
            <a:off x="2086860" y="1662113"/>
            <a:ext cx="695704"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端口</a:t>
            </a:r>
            <a:endParaRPr altLang="en-US" b="1" sz="2000" kumimoji="1" lang="zh-CN">
              <a:solidFill>
                <a:srgbClr val="000099"/>
              </a:solidFill>
              <a:latin typeface="+mn-lt"/>
              <a:ea typeface="黑体" panose="02010609060101010101" pitchFamily="2" charset="-122"/>
            </a:endParaRPr>
          </a:p>
        </p:txBody>
      </p:sp>
      <p:sp>
        <p:nvSpPr>
          <p:cNvPr id="1048771" name="Rectangle 397"/>
          <p:cNvSpPr>
            <a:spLocks noChangeArrowheads="1"/>
          </p:cNvSpPr>
          <p:nvPr/>
        </p:nvSpPr>
        <p:spPr bwMode="auto">
          <a:xfrm>
            <a:off x="7230756" y="1571625"/>
            <a:ext cx="695704"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端口</a:t>
            </a:r>
            <a:endParaRPr altLang="en-US" b="1" sz="2000" kumimoji="1" lang="zh-CN">
              <a:solidFill>
                <a:srgbClr val="000099"/>
              </a:solidFill>
              <a:latin typeface="+mn-lt"/>
              <a:ea typeface="黑体" panose="02010609060101010101" pitchFamily="2" charset="-122"/>
            </a:endParaRPr>
          </a:p>
        </p:txBody>
      </p:sp>
      <p:sp>
        <p:nvSpPr>
          <p:cNvPr id="1048772" name="Line 398"/>
          <p:cNvSpPr>
            <a:spLocks noChangeShapeType="1"/>
          </p:cNvSpPr>
          <p:nvPr/>
        </p:nvSpPr>
        <p:spPr bwMode="auto">
          <a:xfrm>
            <a:off x="7844722" y="1814513"/>
            <a:ext cx="626004" cy="136525"/>
          </a:xfrm>
          <a:prstGeom prst="line"/>
          <a:noFill/>
          <a:ln w="28575">
            <a:solidFill>
              <a:srgbClr val="333399"/>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48773" name="Line 399"/>
          <p:cNvSpPr>
            <a:spLocks noChangeShapeType="1"/>
          </p:cNvSpPr>
          <p:nvPr/>
        </p:nvSpPr>
        <p:spPr bwMode="auto">
          <a:xfrm flipH="1">
            <a:off x="1529647" y="1828800"/>
            <a:ext cx="589888" cy="122238"/>
          </a:xfrm>
          <a:prstGeom prst="line"/>
          <a:noFill/>
          <a:ln w="28575">
            <a:solidFill>
              <a:srgbClr val="333399"/>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48774" name="Rectangle 400"/>
          <p:cNvSpPr>
            <a:spLocks noChangeArrowheads="1"/>
          </p:cNvSpPr>
          <p:nvPr/>
        </p:nvSpPr>
        <p:spPr bwMode="auto">
          <a:xfrm>
            <a:off x="9402853" y="1454150"/>
            <a:ext cx="307976" cy="1612901"/>
          </a:xfrm>
          <a:prstGeom prst="rect"/>
          <a:noFill/>
          <a:ln>
            <a:noFill/>
          </a:ln>
          <a:effectLst/>
        </p:spPr>
        <p:txBody>
          <a:bodyPr bIns="44450" lIns="90488" rIns="90488" tIns="44450" wrap="none">
            <a:spAutoFit/>
          </a:bodyPr>
          <a:p>
            <a:pPr defTabSz="762000" eaLnBrk="0" hangingPunct="0">
              <a:lnSpc>
                <a:spcPct val="150000"/>
              </a:lnSpc>
            </a:pPr>
            <a:r>
              <a:rPr altLang="zh-CN" b="1" sz="2000" kumimoji="1" lang="en-US">
                <a:solidFill>
                  <a:srgbClr val="000099"/>
                </a:solidFill>
                <a:latin typeface="+mn-lt"/>
                <a:ea typeface="黑体" panose="02010609060101010101" pitchFamily="2" charset="-122"/>
              </a:rPr>
              <a:t>5</a:t>
            </a:r>
            <a:endParaRPr altLang="zh-CN" b="1" sz="2000" kumimoji="1" lang="en-US">
              <a:solidFill>
                <a:srgbClr val="000099"/>
              </a:solidFill>
              <a:latin typeface="+mn-lt"/>
              <a:ea typeface="黑体" panose="02010609060101010101" pitchFamily="2" charset="-122"/>
            </a:endParaRPr>
          </a:p>
          <a:p>
            <a:pPr defTabSz="762000" eaLnBrk="0" hangingPunct="0">
              <a:lnSpc>
                <a:spcPct val="150000"/>
              </a:lnSpc>
            </a:pPr>
            <a:r>
              <a:rPr altLang="zh-CN" b="1" sz="2000" kumimoji="1" lang="en-US">
                <a:solidFill>
                  <a:srgbClr val="000099"/>
                </a:solidFill>
                <a:latin typeface="+mn-lt"/>
                <a:ea typeface="黑体" panose="02010609060101010101" pitchFamily="2" charset="-122"/>
              </a:rPr>
              <a:t>4</a:t>
            </a:r>
            <a:endParaRPr altLang="zh-CN" b="1" sz="2000" kumimoji="1" lang="en-US">
              <a:solidFill>
                <a:srgbClr val="000099"/>
              </a:solidFill>
              <a:latin typeface="+mn-lt"/>
              <a:ea typeface="黑体" panose="02010609060101010101" pitchFamily="2" charset="-122"/>
            </a:endParaRPr>
          </a:p>
          <a:p>
            <a:pPr defTabSz="762000" eaLnBrk="0" hangingPunct="0">
              <a:lnSpc>
                <a:spcPct val="150000"/>
              </a:lnSpc>
            </a:pPr>
            <a:r>
              <a:rPr altLang="zh-CN" b="1" sz="2000" kumimoji="1" lang="en-US">
                <a:solidFill>
                  <a:srgbClr val="000099"/>
                </a:solidFill>
                <a:latin typeface="+mn-lt"/>
                <a:ea typeface="黑体" panose="02010609060101010101" pitchFamily="2" charset="-122"/>
              </a:rPr>
              <a:t>3</a:t>
            </a:r>
            <a:endParaRPr altLang="zh-CN" b="1" sz="2000" kumimoji="1" lang="en-US">
              <a:solidFill>
                <a:srgbClr val="000099"/>
              </a:solidFill>
              <a:latin typeface="+mn-lt"/>
              <a:ea typeface="黑体" panose="02010609060101010101" pitchFamily="2" charset="-122"/>
            </a:endParaRPr>
          </a:p>
          <a:p>
            <a:pPr defTabSz="762000" eaLnBrk="0" hangingPunct="0">
              <a:lnSpc>
                <a:spcPct val="150000"/>
              </a:lnSpc>
            </a:pPr>
            <a:r>
              <a:rPr altLang="zh-CN" b="1" sz="2000" kumimoji="1" lang="en-US">
                <a:solidFill>
                  <a:srgbClr val="000099"/>
                </a:solidFill>
                <a:latin typeface="+mn-lt"/>
                <a:ea typeface="黑体" panose="02010609060101010101" pitchFamily="2" charset="-122"/>
              </a:rPr>
              <a:t>2</a:t>
            </a:r>
            <a:endParaRPr altLang="zh-CN" b="1" sz="2000" kumimoji="1" lang="en-US">
              <a:solidFill>
                <a:srgbClr val="000099"/>
              </a:solidFill>
              <a:latin typeface="+mn-lt"/>
              <a:ea typeface="黑体" panose="02010609060101010101" pitchFamily="2" charset="-122"/>
            </a:endParaRPr>
          </a:p>
          <a:p>
            <a:pPr defTabSz="762000" eaLnBrk="0" hangingPunct="0">
              <a:lnSpc>
                <a:spcPct val="150000"/>
              </a:lnSpc>
            </a:pPr>
            <a:r>
              <a:rPr altLang="zh-CN" b="1" sz="2000" kumimoji="1" lang="en-US">
                <a:solidFill>
                  <a:srgbClr val="000099"/>
                </a:solidFill>
                <a:latin typeface="+mn-lt"/>
                <a:ea typeface="黑体" panose="02010609060101010101" pitchFamily="2" charset="-122"/>
              </a:rPr>
              <a:t>1</a:t>
            </a:r>
            <a:endParaRPr altLang="zh-CN" b="1" sz="2000" kumimoji="1" lang="en-US">
              <a:solidFill>
                <a:srgbClr val="000099"/>
              </a:solidFill>
              <a:latin typeface="+mn-lt"/>
              <a:ea typeface="黑体" panose="02010609060101010101" pitchFamily="2" charset="-122"/>
            </a:endParaRPr>
          </a:p>
        </p:txBody>
      </p:sp>
      <p:sp>
        <p:nvSpPr>
          <p:cNvPr id="1048775" name="Line 401"/>
          <p:cNvSpPr>
            <a:spLocks noChangeShapeType="1"/>
          </p:cNvSpPr>
          <p:nvPr/>
        </p:nvSpPr>
        <p:spPr bwMode="auto">
          <a:xfrm>
            <a:off x="1908001" y="5601642"/>
            <a:ext cx="6246283" cy="0"/>
          </a:xfrm>
          <a:prstGeom prst="line"/>
          <a:noFill/>
          <a:ln w="28575">
            <a:solidFill>
              <a:srgbClr val="333399"/>
            </a:solidFill>
            <a:round/>
            <a:headEnd type="triangle" w="med" len="lg"/>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48776" name="Line 402"/>
          <p:cNvSpPr>
            <a:spLocks noChangeShapeType="1"/>
          </p:cNvSpPr>
          <p:nvPr/>
        </p:nvSpPr>
        <p:spPr bwMode="auto">
          <a:xfrm flipH="1">
            <a:off x="1908001" y="5477817"/>
            <a:ext cx="0" cy="300038"/>
          </a:xfrm>
          <a:prstGeom prst="line"/>
          <a:noFill/>
          <a:ln w="19050">
            <a:solidFill>
              <a:schemeClr val="tx1"/>
            </a:solidFill>
            <a:prstDash val="dash"/>
            <a:round/>
            <a:headEnd type="none" w="sm" len="med"/>
            <a:tailEnd type="none" w="sm" len="med"/>
          </a:ln>
          <a:effectLst/>
        </p:spPr>
        <p:txBody>
          <a:bodyPr/>
          <a:p>
            <a:endParaRPr altLang="en-US" b="1" lang="zh-CN">
              <a:solidFill>
                <a:srgbClr val="000099"/>
              </a:solidFill>
              <a:latin typeface="+mn-lt"/>
              <a:ea typeface="黑体" panose="02010609060101010101" pitchFamily="2" charset="-122"/>
            </a:endParaRPr>
          </a:p>
        </p:txBody>
      </p:sp>
      <p:sp>
        <p:nvSpPr>
          <p:cNvPr id="1048777" name="Rectangle 404"/>
          <p:cNvSpPr>
            <a:spLocks noChangeArrowheads="1"/>
          </p:cNvSpPr>
          <p:nvPr/>
        </p:nvSpPr>
        <p:spPr bwMode="auto">
          <a:xfrm>
            <a:off x="3782575" y="5398442"/>
            <a:ext cx="2251076" cy="393701"/>
          </a:xfrm>
          <a:prstGeom prst="rect"/>
          <a:solidFill>
            <a:schemeClr val="bg1"/>
          </a:solid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IP </a:t>
            </a:r>
            <a:r>
              <a:rPr altLang="en-US" b="1" sz="2000" kumimoji="1" lang="zh-CN">
                <a:solidFill>
                  <a:srgbClr val="000099"/>
                </a:solidFill>
                <a:latin typeface="+mn-lt"/>
                <a:ea typeface="黑体" panose="02010609060101010101" pitchFamily="2" charset="-122"/>
              </a:rPr>
              <a:t>协议的作用范围</a:t>
            </a:r>
            <a:endParaRPr altLang="en-US" b="1" sz="2000" kumimoji="1" lang="zh-CN">
              <a:solidFill>
                <a:srgbClr val="000099"/>
              </a:solidFill>
              <a:latin typeface="+mn-lt"/>
              <a:ea typeface="黑体" panose="02010609060101010101" pitchFamily="2" charset="-122"/>
            </a:endParaRPr>
          </a:p>
        </p:txBody>
      </p:sp>
      <p:sp>
        <p:nvSpPr>
          <p:cNvPr id="1048778" name="Line 405"/>
          <p:cNvSpPr>
            <a:spLocks noChangeShapeType="1"/>
          </p:cNvSpPr>
          <p:nvPr/>
        </p:nvSpPr>
        <p:spPr bwMode="auto">
          <a:xfrm>
            <a:off x="836571" y="5328593"/>
            <a:ext cx="0" cy="849313"/>
          </a:xfrm>
          <a:prstGeom prst="line"/>
          <a:noFill/>
          <a:ln w="19050">
            <a:solidFill>
              <a:schemeClr val="tx1"/>
            </a:solidFill>
            <a:prstDash val="dash"/>
            <a:round/>
            <a:headEnd type="none" w="sm" len="med"/>
            <a:tailEnd type="none" w="sm" len="med"/>
          </a:ln>
          <a:effectLst/>
        </p:spPr>
        <p:txBody>
          <a:bodyPr/>
          <a:p>
            <a:endParaRPr altLang="en-US" b="1" lang="zh-CN">
              <a:solidFill>
                <a:srgbClr val="000099"/>
              </a:solidFill>
              <a:latin typeface="+mn-lt"/>
              <a:ea typeface="黑体" panose="02010609060101010101" pitchFamily="2" charset="-122"/>
            </a:endParaRPr>
          </a:p>
        </p:txBody>
      </p:sp>
      <p:sp>
        <p:nvSpPr>
          <p:cNvPr id="1048779" name="Line 406"/>
          <p:cNvSpPr>
            <a:spLocks noChangeShapeType="1"/>
          </p:cNvSpPr>
          <p:nvPr/>
        </p:nvSpPr>
        <p:spPr bwMode="auto">
          <a:xfrm>
            <a:off x="8959147" y="5255568"/>
            <a:ext cx="0" cy="904875"/>
          </a:xfrm>
          <a:prstGeom prst="line"/>
          <a:noFill/>
          <a:ln w="19050">
            <a:solidFill>
              <a:schemeClr val="tx1"/>
            </a:solidFill>
            <a:prstDash val="dash"/>
            <a:round/>
            <a:headEnd type="none" w="sm" len="med"/>
            <a:tailEnd type="none" w="sm" len="med"/>
          </a:ln>
          <a:effectLst/>
        </p:spPr>
        <p:txBody>
          <a:bodyPr/>
          <a:p>
            <a:endParaRPr altLang="en-US" b="1" lang="zh-CN">
              <a:solidFill>
                <a:srgbClr val="000099"/>
              </a:solidFill>
              <a:latin typeface="+mn-lt"/>
              <a:ea typeface="黑体" panose="02010609060101010101" pitchFamily="2" charset="-122"/>
            </a:endParaRPr>
          </a:p>
        </p:txBody>
      </p:sp>
      <p:sp>
        <p:nvSpPr>
          <p:cNvPr id="1048780" name="Line 407"/>
          <p:cNvSpPr>
            <a:spLocks noChangeShapeType="1"/>
          </p:cNvSpPr>
          <p:nvPr/>
        </p:nvSpPr>
        <p:spPr bwMode="auto">
          <a:xfrm>
            <a:off x="836571" y="6001692"/>
            <a:ext cx="8122577" cy="0"/>
          </a:xfrm>
          <a:prstGeom prst="line"/>
          <a:noFill/>
          <a:ln w="28575">
            <a:solidFill>
              <a:srgbClr val="333399"/>
            </a:solidFill>
            <a:round/>
            <a:headEnd type="triangle" w="med" len="lg"/>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48781" name="Rectangle 408"/>
          <p:cNvSpPr>
            <a:spLocks noChangeArrowheads="1"/>
          </p:cNvSpPr>
          <p:nvPr/>
        </p:nvSpPr>
        <p:spPr bwMode="auto">
          <a:xfrm>
            <a:off x="2621715" y="5792142"/>
            <a:ext cx="4206876" cy="393701"/>
          </a:xfrm>
          <a:prstGeom prst="rect"/>
          <a:solidFill>
            <a:schemeClr val="bg1"/>
          </a:solid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运输层协议 </a:t>
            </a:r>
            <a:r>
              <a:rPr altLang="zh-CN" b="1" sz="2000" kumimoji="1" lang="en-US">
                <a:solidFill>
                  <a:srgbClr val="000099"/>
                </a:solidFill>
                <a:latin typeface="+mn-lt"/>
                <a:ea typeface="黑体" panose="02010609060101010101" pitchFamily="2" charset="-122"/>
              </a:rPr>
              <a:t>TCP </a:t>
            </a:r>
            <a:r>
              <a:rPr altLang="en-US" b="1" sz="2000" kumimoji="1" lang="zh-CN">
                <a:solidFill>
                  <a:srgbClr val="000099"/>
                </a:solidFill>
                <a:latin typeface="+mn-lt"/>
                <a:ea typeface="黑体" panose="02010609060101010101" pitchFamily="2" charset="-122"/>
              </a:rPr>
              <a:t>和 </a:t>
            </a:r>
            <a:r>
              <a:rPr altLang="zh-CN" b="1" sz="2000" kumimoji="1" lang="en-US">
                <a:solidFill>
                  <a:srgbClr val="000099"/>
                </a:solidFill>
                <a:latin typeface="+mn-lt"/>
                <a:ea typeface="黑体" panose="02010609060101010101" pitchFamily="2" charset="-122"/>
              </a:rPr>
              <a:t>UDP </a:t>
            </a:r>
            <a:r>
              <a:rPr altLang="en-US" b="1" sz="2000" kumimoji="1" lang="zh-CN">
                <a:solidFill>
                  <a:srgbClr val="000099"/>
                </a:solidFill>
                <a:latin typeface="+mn-lt"/>
                <a:ea typeface="黑体" panose="02010609060101010101" pitchFamily="2" charset="-122"/>
              </a:rPr>
              <a:t>的作用范围</a:t>
            </a:r>
            <a:endParaRPr altLang="en-US" b="1" sz="2000" kumimoji="1" lang="zh-CN">
              <a:solidFill>
                <a:srgbClr val="000099"/>
              </a:solidFill>
              <a:latin typeface="+mn-lt"/>
              <a:ea typeface="黑体" panose="02010609060101010101" pitchFamily="2" charset="-122"/>
            </a:endParaRPr>
          </a:p>
        </p:txBody>
      </p:sp>
      <p:pic>
        <p:nvPicPr>
          <p:cNvPr id="2097157" name="Picture 409"/>
          <p:cNvPicPr>
            <a:picLocks noChangeArrowheads="1"/>
          </p:cNvPicPr>
          <p:nvPr/>
        </p:nvPicPr>
        <p:blipFill>
          <a:blip xmlns:r="http://schemas.openxmlformats.org/officeDocument/2006/relationships" r:embed="rId1" cstate="print"/>
          <a:srcRect/>
          <a:stretch>
            <a:fillRect/>
          </a:stretch>
        </p:blipFill>
        <p:spPr bwMode="auto">
          <a:xfrm>
            <a:off x="5827406" y="4776143"/>
            <a:ext cx="784225" cy="430213"/>
          </a:xfrm>
          <a:prstGeom prst="rect"/>
          <a:noFill/>
          <a:ln>
            <a:noFill/>
          </a:ln>
          <a:effectLst/>
        </p:spPr>
      </p:pic>
      <p:sp>
        <p:nvSpPr>
          <p:cNvPr id="1048782" name="Rectangle 411"/>
          <p:cNvSpPr>
            <a:spLocks noChangeArrowheads="1"/>
          </p:cNvSpPr>
          <p:nvPr/>
        </p:nvSpPr>
        <p:spPr bwMode="auto">
          <a:xfrm>
            <a:off x="668031" y="1890713"/>
            <a:ext cx="233892" cy="215900"/>
          </a:xfrm>
          <a:prstGeom prst="rect"/>
          <a:noFill/>
          <a:ln w="38100">
            <a:solidFill>
              <a:srgbClr val="CC3300"/>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83" name="Rectangle 412"/>
          <p:cNvSpPr>
            <a:spLocks noChangeArrowheads="1"/>
          </p:cNvSpPr>
          <p:nvPr/>
        </p:nvSpPr>
        <p:spPr bwMode="auto">
          <a:xfrm>
            <a:off x="1300914" y="1890713"/>
            <a:ext cx="233892" cy="215900"/>
          </a:xfrm>
          <a:prstGeom prst="rect"/>
          <a:noFill/>
          <a:ln w="38100">
            <a:solidFill>
              <a:srgbClr val="CC3300"/>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84" name="Rectangle 413"/>
          <p:cNvSpPr>
            <a:spLocks noChangeArrowheads="1"/>
          </p:cNvSpPr>
          <p:nvPr/>
        </p:nvSpPr>
        <p:spPr bwMode="auto">
          <a:xfrm>
            <a:off x="8441489" y="1903413"/>
            <a:ext cx="233892" cy="215900"/>
          </a:xfrm>
          <a:prstGeom prst="rect"/>
          <a:noFill/>
          <a:ln w="38100">
            <a:solidFill>
              <a:srgbClr val="CC3300"/>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85" name="Rectangle 414"/>
          <p:cNvSpPr>
            <a:spLocks noChangeArrowheads="1"/>
          </p:cNvSpPr>
          <p:nvPr/>
        </p:nvSpPr>
        <p:spPr bwMode="auto">
          <a:xfrm>
            <a:off x="9239472" y="1903413"/>
            <a:ext cx="233892" cy="215900"/>
          </a:xfrm>
          <a:prstGeom prst="rect"/>
          <a:noFill/>
          <a:ln w="38100">
            <a:solidFill>
              <a:srgbClr val="CC3300"/>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86" name="Freeform 390"/>
          <p:cNvSpPr/>
          <p:nvPr/>
        </p:nvSpPr>
        <p:spPr bwMode="auto">
          <a:xfrm>
            <a:off x="8561875" y="1733551"/>
            <a:ext cx="359437"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87" name="Freeform 391"/>
          <p:cNvSpPr/>
          <p:nvPr/>
        </p:nvSpPr>
        <p:spPr bwMode="auto">
          <a:xfrm>
            <a:off x="9050295" y="1736726"/>
            <a:ext cx="316442" cy="688975"/>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88" name="Oval 394"/>
          <p:cNvSpPr>
            <a:spLocks noChangeArrowheads="1"/>
          </p:cNvSpPr>
          <p:nvPr/>
        </p:nvSpPr>
        <p:spPr bwMode="auto">
          <a:xfrm>
            <a:off x="8241993" y="1511301"/>
            <a:ext cx="682758" cy="352425"/>
          </a:xfrm>
          <a:prstGeom prst="ellipse"/>
          <a:solidFill>
            <a:srgbClr val="FFCCFF"/>
          </a:solid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89" name="Rectangle 395"/>
          <p:cNvSpPr>
            <a:spLocks noChangeArrowheads="1"/>
          </p:cNvSpPr>
          <p:nvPr/>
        </p:nvSpPr>
        <p:spPr bwMode="auto">
          <a:xfrm>
            <a:off x="8269510" y="1463675"/>
            <a:ext cx="536577" cy="393701"/>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AP</a:t>
            </a:r>
            <a:r>
              <a:rPr altLang="zh-CN" baseline="-25000" b="1" sz="2000" kumimoji="1" lang="en-US">
                <a:solidFill>
                  <a:srgbClr val="000099"/>
                </a:solidFill>
                <a:latin typeface="+mn-lt"/>
                <a:ea typeface="黑体" panose="02010609060101010101" pitchFamily="2" charset="-122"/>
              </a:rPr>
              <a:t>3</a:t>
            </a:r>
            <a:endParaRPr altLang="zh-CN" b="1" sz="2000" kumimoji="1" lang="en-US">
              <a:solidFill>
                <a:srgbClr val="000099"/>
              </a:solidFill>
              <a:latin typeface="+mn-lt"/>
              <a:ea typeface="黑体" panose="02010609060101010101" pitchFamily="2" charset="-122"/>
            </a:endParaRPr>
          </a:p>
        </p:txBody>
      </p:sp>
      <p:sp>
        <p:nvSpPr>
          <p:cNvPr id="1048790" name="Freeform 386"/>
          <p:cNvSpPr/>
          <p:nvPr/>
        </p:nvSpPr>
        <p:spPr bwMode="auto">
          <a:xfrm>
            <a:off x="1139254" y="1797050"/>
            <a:ext cx="294085" cy="628650"/>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91" name="Freeform 383"/>
          <p:cNvSpPr/>
          <p:nvPr/>
        </p:nvSpPr>
        <p:spPr bwMode="auto">
          <a:xfrm>
            <a:off x="766060" y="1709739"/>
            <a:ext cx="276886" cy="757237"/>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92" name="Oval 363"/>
          <p:cNvSpPr>
            <a:spLocks noChangeArrowheads="1"/>
          </p:cNvSpPr>
          <p:nvPr/>
        </p:nvSpPr>
        <p:spPr bwMode="auto">
          <a:xfrm flipH="1">
            <a:off x="8068295" y="4909493"/>
            <a:ext cx="165100" cy="138113"/>
          </a:xfrm>
          <a:prstGeom prst="ellipse"/>
          <a:solidFill>
            <a:schemeClr val="bg1"/>
          </a:solidFill>
          <a:ln w="28575">
            <a:solidFill>
              <a:srgbClr val="333399"/>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8793" name="矩形 1"/>
          <p:cNvSpPr/>
          <p:nvPr/>
        </p:nvSpPr>
        <p:spPr>
          <a:xfrm>
            <a:off x="1286296" y="6237312"/>
            <a:ext cx="8227590" cy="461665"/>
          </a:xfrm>
          <a:prstGeom prst="rect"/>
        </p:spPr>
        <p:txBody>
          <a:bodyPr wrap="square">
            <a:spAutoFit/>
          </a:bodyPr>
          <a:p>
            <a:pPr algn="ctr"/>
            <a:r>
              <a:rPr altLang="zh-CN" b="1" dirty="0" sz="2400" lang="zh-CN" smtClean="0">
                <a:latin typeface="+mn-lt"/>
                <a:ea typeface="黑体" panose="02010609060101010101" pitchFamily="2" charset="-122"/>
              </a:rPr>
              <a:t>运输层</a:t>
            </a:r>
            <a:r>
              <a:rPr altLang="zh-CN" b="1" dirty="0" sz="2400" lang="zh-CN">
                <a:latin typeface="+mn-lt"/>
                <a:ea typeface="黑体" panose="02010609060101010101" pitchFamily="2" charset="-122"/>
              </a:rPr>
              <a:t>为相互通信的应用进程提供了逻辑通信</a:t>
            </a:r>
            <a:endParaRPr altLang="en-US" b="1" dirty="0" sz="2400" lang="zh-CN">
              <a:solidFill>
                <a:srgbClr val="000099"/>
              </a:solidFill>
              <a:latin typeface="+mn-lt"/>
              <a:ea typeface="黑体" panose="02010609060101010101" pitchFamily="2" charset="-122"/>
            </a:endParaRPr>
          </a:p>
        </p:txBody>
      </p:sp>
      <p:sp>
        <p:nvSpPr>
          <p:cNvPr id="1048794" name="Line 402"/>
          <p:cNvSpPr>
            <a:spLocks noChangeShapeType="1"/>
          </p:cNvSpPr>
          <p:nvPr/>
        </p:nvSpPr>
        <p:spPr bwMode="auto">
          <a:xfrm flipH="1">
            <a:off x="8188515" y="5477817"/>
            <a:ext cx="0" cy="300038"/>
          </a:xfrm>
          <a:prstGeom prst="line"/>
          <a:noFill/>
          <a:ln w="19050">
            <a:solidFill>
              <a:schemeClr val="tx1"/>
            </a:solidFill>
            <a:prstDash val="dash"/>
            <a:round/>
            <a:headEnd type="none" w="sm" len="med"/>
            <a:tailEnd type="none" w="sm" len="med"/>
          </a:ln>
          <a:effectLst/>
        </p:spPr>
        <p:txBody>
          <a:bodyPr/>
          <a:p>
            <a:endParaRPr altLang="en-US" b="1" lang="zh-CN">
              <a:solidFill>
                <a:srgbClr val="000099"/>
              </a:solidFill>
              <a:latin typeface="+mn-lt"/>
              <a:ea typeface="黑体" panose="0201060906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436" name=""/>
        <p:cNvGrpSpPr/>
        <p:nvPr/>
      </p:nvGrpSpPr>
      <p:grpSpPr>
        <a:xfrm>
          <a:off x="0" y="0"/>
          <a:ext cx="0" cy="0"/>
          <a:chOff x="0" y="0"/>
          <a:chExt cx="0" cy="0"/>
        </a:xfrm>
      </p:grpSpPr>
      <p:sp>
        <p:nvSpPr>
          <p:cNvPr id="1049792" name="AutoShape 4"/>
          <p:cNvSpPr>
            <a:spLocks noChangeArrowheads="1"/>
          </p:cNvSpPr>
          <p:nvPr/>
        </p:nvSpPr>
        <p:spPr bwMode="auto">
          <a:xfrm>
            <a:off x="768963" y="5843686"/>
            <a:ext cx="687917" cy="252413"/>
          </a:xfrm>
          <a:prstGeom prst="leftArrow">
            <a:avLst>
              <a:gd name="adj1" fmla="val 50000"/>
              <a:gd name="adj2" fmla="val 62893"/>
            </a:avLst>
          </a:prstGeom>
          <a:solidFill>
            <a:srgbClr val="C00000"/>
          </a:solidFill>
          <a:ln w="127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793" name="Rectangle 106"/>
          <p:cNvSpPr>
            <a:spLocks noChangeArrowheads="1"/>
          </p:cNvSpPr>
          <p:nvPr/>
        </p:nvSpPr>
        <p:spPr bwMode="auto">
          <a:xfrm>
            <a:off x="1420764" y="5718274"/>
            <a:ext cx="1327679" cy="504825"/>
          </a:xfrm>
          <a:prstGeom prst="rect"/>
          <a:solidFill>
            <a:srgbClr val="66FF66"/>
          </a:solidFill>
          <a:ln w="19050">
            <a:solidFill>
              <a:srgbClr val="333399"/>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794" name="Line 33"/>
          <p:cNvSpPr>
            <a:spLocks noChangeShapeType="1"/>
          </p:cNvSpPr>
          <p:nvPr/>
        </p:nvSpPr>
        <p:spPr bwMode="auto">
          <a:xfrm flipH="1">
            <a:off x="1063048" y="1553294"/>
            <a:ext cx="17198" cy="2757487"/>
          </a:xfrm>
          <a:prstGeom prst="line"/>
          <a:noFill/>
          <a:ln w="12700">
            <a:solidFill>
              <a:schemeClr val="tx1"/>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9795" name="Rectangle 34"/>
          <p:cNvSpPr>
            <a:spLocks noChangeArrowheads="1"/>
          </p:cNvSpPr>
          <p:nvPr/>
        </p:nvSpPr>
        <p:spPr bwMode="auto">
          <a:xfrm>
            <a:off x="748326" y="2623269"/>
            <a:ext cx="587376" cy="571499"/>
          </a:xfrm>
          <a:prstGeom prst="rect"/>
          <a:solidFill>
            <a:schemeClr val="bg1"/>
          </a:solidFill>
          <a:ln>
            <a:noFill/>
          </a:ln>
          <a:effectLst/>
        </p:spPr>
        <p:txBody>
          <a:bodyPr bIns="44450" lIns="90488" rIns="90488" tIns="44450" wrap="none">
            <a:spAutoFit/>
          </a:bodyPr>
          <a:p>
            <a:pPr defTabSz="762000" eaLnBrk="0" hangingPunct="0">
              <a:lnSpc>
                <a:spcPct val="90000"/>
              </a:lnSpc>
            </a:pPr>
            <a:r>
              <a:rPr altLang="zh-CN" b="1" sz="1600" kumimoji="1" lang="en-US">
                <a:solidFill>
                  <a:srgbClr val="000099"/>
                </a:solidFill>
                <a:latin typeface="+mn-lt"/>
                <a:ea typeface="黑体" panose="02010609060101010101" pitchFamily="2" charset="-122"/>
              </a:rPr>
              <a:t>TCP</a:t>
            </a:r>
            <a:endParaRPr altLang="zh-CN" b="1" sz="1600" kumimoji="1" lang="en-US">
              <a:solidFill>
                <a:srgbClr val="000099"/>
              </a:solidFill>
              <a:latin typeface="+mn-lt"/>
              <a:ea typeface="黑体" panose="02010609060101010101" pitchFamily="2" charset="-122"/>
            </a:endParaRPr>
          </a:p>
          <a:p>
            <a:pPr defTabSz="762000" eaLnBrk="0" hangingPunct="0">
              <a:lnSpc>
                <a:spcPct val="90000"/>
              </a:lnSpc>
            </a:pPr>
            <a:r>
              <a:rPr altLang="en-US" b="1" sz="1600" kumimoji="1" lang="zh-CN">
                <a:solidFill>
                  <a:srgbClr val="000099"/>
                </a:solidFill>
                <a:latin typeface="+mn-lt"/>
                <a:ea typeface="黑体" panose="02010609060101010101" pitchFamily="2" charset="-122"/>
              </a:rPr>
              <a:t>首部</a:t>
            </a:r>
            <a:endParaRPr altLang="en-US" b="1" sz="1600" kumimoji="1" lang="zh-CN">
              <a:solidFill>
                <a:srgbClr val="000099"/>
              </a:solidFill>
              <a:latin typeface="+mn-lt"/>
              <a:ea typeface="黑体" panose="02010609060101010101" pitchFamily="2" charset="-122"/>
            </a:endParaRPr>
          </a:p>
        </p:txBody>
      </p:sp>
      <p:sp>
        <p:nvSpPr>
          <p:cNvPr id="1049796" name="Line 35"/>
          <p:cNvSpPr>
            <a:spLocks noChangeShapeType="1"/>
          </p:cNvSpPr>
          <p:nvPr/>
        </p:nvSpPr>
        <p:spPr bwMode="auto">
          <a:xfrm>
            <a:off x="9214860" y="1546943"/>
            <a:ext cx="0" cy="2316162"/>
          </a:xfrm>
          <a:prstGeom prst="line"/>
          <a:noFill/>
          <a:ln w="12700">
            <a:solidFill>
              <a:schemeClr val="tx1"/>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9797" name="Rectangle 36"/>
          <p:cNvSpPr>
            <a:spLocks noChangeArrowheads="1"/>
          </p:cNvSpPr>
          <p:nvPr/>
        </p:nvSpPr>
        <p:spPr bwMode="auto">
          <a:xfrm>
            <a:off x="8749883" y="2366094"/>
            <a:ext cx="1095376" cy="571499"/>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sz="1600" kumimoji="1" lang="en-US">
                <a:solidFill>
                  <a:srgbClr val="000099"/>
                </a:solidFill>
                <a:latin typeface="+mn-lt"/>
                <a:ea typeface="黑体" panose="02010609060101010101" pitchFamily="2" charset="-122"/>
              </a:rPr>
              <a:t>20 </a:t>
            </a:r>
            <a:r>
              <a:rPr altLang="en-US" b="1" sz="1600" kumimoji="1" lang="zh-CN">
                <a:solidFill>
                  <a:srgbClr val="000099"/>
                </a:solidFill>
                <a:latin typeface="+mn-lt"/>
                <a:ea typeface="黑体" panose="02010609060101010101" pitchFamily="2" charset="-122"/>
              </a:rPr>
              <a:t>字节的</a:t>
            </a:r>
            <a:endParaRPr altLang="en-US" b="1" sz="16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sz="1600" kumimoji="1" lang="zh-CN">
                <a:solidFill>
                  <a:srgbClr val="000099"/>
                </a:solidFill>
                <a:latin typeface="+mn-lt"/>
                <a:ea typeface="黑体" panose="02010609060101010101" pitchFamily="2" charset="-122"/>
              </a:rPr>
              <a:t>固定首部</a:t>
            </a:r>
            <a:endParaRPr altLang="en-US" b="1" sz="1600" kumimoji="1" lang="zh-CN">
              <a:solidFill>
                <a:srgbClr val="000099"/>
              </a:solidFill>
              <a:latin typeface="+mn-lt"/>
              <a:ea typeface="黑体" panose="02010609060101010101" pitchFamily="2" charset="-122"/>
            </a:endParaRPr>
          </a:p>
        </p:txBody>
      </p:sp>
      <p:sp>
        <p:nvSpPr>
          <p:cNvPr id="1049798" name="Rectangle 75"/>
          <p:cNvSpPr>
            <a:spLocks noChangeArrowheads="1"/>
          </p:cNvSpPr>
          <p:nvPr/>
        </p:nvSpPr>
        <p:spPr bwMode="auto">
          <a:xfrm>
            <a:off x="1376050" y="1551705"/>
            <a:ext cx="7377906" cy="2763838"/>
          </a:xfrm>
          <a:prstGeom prst="rect"/>
          <a:solidFill>
            <a:srgbClr val="FFFF66"/>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799" name="Freeform 5"/>
          <p:cNvSpPr/>
          <p:nvPr/>
        </p:nvSpPr>
        <p:spPr bwMode="auto">
          <a:xfrm>
            <a:off x="1386369" y="4315545"/>
            <a:ext cx="7395104" cy="553615"/>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66"/>
              </a:gs>
            </a:gsLst>
            <a:lin ang="5400000" scaled="1"/>
          </a:gradFill>
          <a:ln>
            <a:noFill/>
          </a:ln>
          <a:effectLst/>
        </p:spPr>
        <p:txBody>
          <a:bodyPr/>
          <a:p>
            <a:endParaRPr altLang="en-US" b="1" lang="zh-CN">
              <a:solidFill>
                <a:srgbClr val="000099"/>
              </a:solidFill>
              <a:latin typeface="+mn-lt"/>
              <a:ea typeface="黑体" panose="02010609060101010101" pitchFamily="2" charset="-122"/>
            </a:endParaRPr>
          </a:p>
        </p:txBody>
      </p:sp>
      <p:sp>
        <p:nvSpPr>
          <p:cNvPr id="1049800" name="Line 6"/>
          <p:cNvSpPr>
            <a:spLocks noChangeShapeType="1"/>
          </p:cNvSpPr>
          <p:nvPr/>
        </p:nvSpPr>
        <p:spPr bwMode="auto">
          <a:xfrm>
            <a:off x="1369171" y="2021605"/>
            <a:ext cx="7389944"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01" name="Line 7"/>
          <p:cNvSpPr>
            <a:spLocks noChangeShapeType="1"/>
          </p:cNvSpPr>
          <p:nvPr/>
        </p:nvSpPr>
        <p:spPr bwMode="auto">
          <a:xfrm>
            <a:off x="1382929" y="2486743"/>
            <a:ext cx="7376186"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02" name="Line 8"/>
          <p:cNvSpPr>
            <a:spLocks noChangeShapeType="1"/>
          </p:cNvSpPr>
          <p:nvPr/>
        </p:nvSpPr>
        <p:spPr bwMode="auto">
          <a:xfrm>
            <a:off x="1369171" y="2950293"/>
            <a:ext cx="7389944"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03" name="Line 9"/>
          <p:cNvSpPr>
            <a:spLocks noChangeShapeType="1"/>
          </p:cNvSpPr>
          <p:nvPr/>
        </p:nvSpPr>
        <p:spPr bwMode="auto">
          <a:xfrm>
            <a:off x="1369171" y="3413843"/>
            <a:ext cx="7389944"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04" name="Line 10"/>
          <p:cNvSpPr>
            <a:spLocks noChangeShapeType="1"/>
          </p:cNvSpPr>
          <p:nvPr/>
        </p:nvSpPr>
        <p:spPr bwMode="auto">
          <a:xfrm>
            <a:off x="1382929" y="3878980"/>
            <a:ext cx="7376186"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05" name="Line 11"/>
          <p:cNvSpPr>
            <a:spLocks noChangeShapeType="1"/>
          </p:cNvSpPr>
          <p:nvPr/>
        </p:nvSpPr>
        <p:spPr bwMode="auto">
          <a:xfrm>
            <a:off x="5066723" y="1556468"/>
            <a:ext cx="0" cy="47466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06" name="Rectangle 12"/>
          <p:cNvSpPr>
            <a:spLocks noChangeArrowheads="1"/>
          </p:cNvSpPr>
          <p:nvPr/>
        </p:nvSpPr>
        <p:spPr bwMode="auto">
          <a:xfrm>
            <a:off x="6218983" y="1642193"/>
            <a:ext cx="1603376" cy="330200"/>
          </a:xfrm>
          <a:prstGeom prst="rect"/>
          <a:noFill/>
          <a:ln>
            <a:noFill/>
          </a:ln>
          <a:effectLst/>
        </p:spPr>
        <p:txBody>
          <a:bodyPr bIns="44450" lIns="90488" rIns="90488" tIns="44450" wrap="none">
            <a:spAutoFit/>
          </a:bodyPr>
          <a:p>
            <a:pPr defTabSz="762000" eaLnBrk="0" hangingPunct="0"/>
            <a:r>
              <a:rPr altLang="en-US" b="1" sz="1600" kumimoji="1" lang="zh-CN">
                <a:solidFill>
                  <a:srgbClr val="000099"/>
                </a:solidFill>
                <a:latin typeface="+mn-lt"/>
                <a:ea typeface="黑体" panose="02010609060101010101" pitchFamily="2" charset="-122"/>
              </a:rPr>
              <a:t>目  的  端  口</a:t>
            </a:r>
            <a:endParaRPr altLang="en-US" b="1" sz="1600" kumimoji="1" lang="zh-CN">
              <a:solidFill>
                <a:srgbClr val="000099"/>
              </a:solidFill>
              <a:latin typeface="+mn-lt"/>
              <a:ea typeface="黑体" panose="02010609060101010101" pitchFamily="2" charset="-122"/>
            </a:endParaRPr>
          </a:p>
        </p:txBody>
      </p:sp>
      <p:sp>
        <p:nvSpPr>
          <p:cNvPr id="1049807" name="Rectangle 13"/>
          <p:cNvSpPr>
            <a:spLocks noChangeArrowheads="1"/>
          </p:cNvSpPr>
          <p:nvPr/>
        </p:nvSpPr>
        <p:spPr bwMode="auto">
          <a:xfrm>
            <a:off x="1523952" y="2891555"/>
            <a:ext cx="593112" cy="582211"/>
          </a:xfrm>
          <a:prstGeom prst="rect"/>
          <a:noFill/>
          <a:ln>
            <a:noFill/>
          </a:ln>
          <a:effectLst/>
        </p:spPr>
        <p:txBody>
          <a:bodyPr bIns="44450" lIns="90488" rIns="90488" tIns="44450" wrap="none">
            <a:spAutoFit/>
          </a:bodyPr>
          <a:p>
            <a:pPr defTabSz="762000" eaLnBrk="0" hangingPunct="0"/>
            <a:r>
              <a:rPr altLang="en-US" b="1" sz="1600" kumimoji="1" lang="zh-CN">
                <a:solidFill>
                  <a:srgbClr val="000099"/>
                </a:solidFill>
                <a:latin typeface="+mn-lt"/>
                <a:ea typeface="黑体" panose="02010609060101010101" pitchFamily="2" charset="-122"/>
              </a:rPr>
              <a:t>数据</a:t>
            </a:r>
            <a:endParaRPr altLang="en-US" b="1" sz="1600" kumimoji="1" lang="zh-CN">
              <a:solidFill>
                <a:srgbClr val="000099"/>
              </a:solidFill>
              <a:latin typeface="+mn-lt"/>
              <a:ea typeface="黑体" panose="02010609060101010101" pitchFamily="2" charset="-122"/>
            </a:endParaRPr>
          </a:p>
          <a:p>
            <a:pPr defTabSz="762000" eaLnBrk="0" hangingPunct="0"/>
            <a:r>
              <a:rPr altLang="en-US" b="1" sz="1600" kumimoji="1" lang="zh-CN">
                <a:solidFill>
                  <a:srgbClr val="000099"/>
                </a:solidFill>
                <a:latin typeface="+mn-lt"/>
                <a:ea typeface="黑体" panose="02010609060101010101" pitchFamily="2" charset="-122"/>
              </a:rPr>
              <a:t>偏移</a:t>
            </a:r>
            <a:endParaRPr altLang="en-US" b="1" sz="1600" kumimoji="1" lang="zh-CN">
              <a:solidFill>
                <a:srgbClr val="000099"/>
              </a:solidFill>
              <a:latin typeface="+mn-lt"/>
              <a:ea typeface="黑体" panose="02010609060101010101" pitchFamily="2" charset="-122"/>
            </a:endParaRPr>
          </a:p>
        </p:txBody>
      </p:sp>
      <p:sp>
        <p:nvSpPr>
          <p:cNvPr id="1049808" name="Rectangle 14"/>
          <p:cNvSpPr>
            <a:spLocks noChangeArrowheads="1"/>
          </p:cNvSpPr>
          <p:nvPr/>
        </p:nvSpPr>
        <p:spPr bwMode="auto">
          <a:xfrm>
            <a:off x="2559267" y="3505919"/>
            <a:ext cx="1400176" cy="330200"/>
          </a:xfrm>
          <a:prstGeom prst="rect"/>
          <a:noFill/>
          <a:ln>
            <a:noFill/>
          </a:ln>
          <a:effectLst/>
        </p:spPr>
        <p:txBody>
          <a:bodyPr bIns="44450" lIns="90488" rIns="90488" tIns="44450" wrap="none">
            <a:spAutoFit/>
          </a:bodyPr>
          <a:p>
            <a:pPr defTabSz="762000" eaLnBrk="0" hangingPunct="0"/>
            <a:r>
              <a:rPr altLang="en-US" b="1" sz="1600" kumimoji="1" lang="zh-CN">
                <a:solidFill>
                  <a:srgbClr val="000099"/>
                </a:solidFill>
                <a:latin typeface="+mn-lt"/>
                <a:ea typeface="黑体" panose="02010609060101010101" pitchFamily="2" charset="-122"/>
              </a:rPr>
              <a:t>检   验   和</a:t>
            </a:r>
            <a:endParaRPr altLang="en-US" b="1" sz="1600" kumimoji="1" lang="zh-CN">
              <a:solidFill>
                <a:srgbClr val="000099"/>
              </a:solidFill>
              <a:latin typeface="+mn-lt"/>
              <a:ea typeface="黑体" panose="02010609060101010101" pitchFamily="2" charset="-122"/>
            </a:endParaRPr>
          </a:p>
        </p:txBody>
      </p:sp>
      <p:sp>
        <p:nvSpPr>
          <p:cNvPr id="1049809" name="Rectangle 15"/>
          <p:cNvSpPr>
            <a:spLocks noChangeArrowheads="1"/>
          </p:cNvSpPr>
          <p:nvPr/>
        </p:nvSpPr>
        <p:spPr bwMode="auto">
          <a:xfrm>
            <a:off x="2753602" y="3934544"/>
            <a:ext cx="3069829" cy="335989"/>
          </a:xfrm>
          <a:prstGeom prst="rect"/>
          <a:noFill/>
          <a:ln>
            <a:noFill/>
          </a:ln>
          <a:effectLst/>
        </p:spPr>
        <p:txBody>
          <a:bodyPr bIns="44450" lIns="90488" rIns="90488" tIns="44450">
            <a:spAutoFit/>
          </a:bodyPr>
          <a:p>
            <a:pPr defTabSz="762000" eaLnBrk="0" hangingPunct="0"/>
            <a:r>
              <a:rPr altLang="en-US" b="1" sz="1600" kumimoji="1" lang="zh-CN">
                <a:solidFill>
                  <a:srgbClr val="000099"/>
                </a:solidFill>
                <a:latin typeface="+mn-lt"/>
                <a:ea typeface="黑体" panose="02010609060101010101" pitchFamily="2" charset="-122"/>
              </a:rPr>
              <a:t>选    项    （长  度  可  变）</a:t>
            </a:r>
            <a:endParaRPr altLang="en-US" b="1" sz="1600" kumimoji="1" lang="zh-CN">
              <a:solidFill>
                <a:srgbClr val="000099"/>
              </a:solidFill>
              <a:latin typeface="+mn-lt"/>
              <a:ea typeface="黑体" panose="02010609060101010101" pitchFamily="2" charset="-122"/>
            </a:endParaRPr>
          </a:p>
        </p:txBody>
      </p:sp>
      <p:sp>
        <p:nvSpPr>
          <p:cNvPr id="1049810" name="Rectangle 16"/>
          <p:cNvSpPr>
            <a:spLocks noChangeArrowheads="1"/>
          </p:cNvSpPr>
          <p:nvPr/>
        </p:nvSpPr>
        <p:spPr bwMode="auto">
          <a:xfrm>
            <a:off x="2669334" y="1642193"/>
            <a:ext cx="1196975" cy="330200"/>
          </a:xfrm>
          <a:prstGeom prst="rect"/>
          <a:noFill/>
          <a:ln>
            <a:noFill/>
          </a:ln>
          <a:effectLst/>
        </p:spPr>
        <p:txBody>
          <a:bodyPr bIns="44450" lIns="90488" rIns="90488" tIns="44450" wrap="none">
            <a:spAutoFit/>
          </a:bodyPr>
          <a:p>
            <a:pPr defTabSz="762000" eaLnBrk="0" hangingPunct="0"/>
            <a:r>
              <a:rPr altLang="en-US" b="1" sz="1600" kumimoji="1" lang="zh-CN">
                <a:solidFill>
                  <a:srgbClr val="000099"/>
                </a:solidFill>
                <a:latin typeface="+mn-lt"/>
                <a:ea typeface="黑体" panose="02010609060101010101" pitchFamily="2" charset="-122"/>
              </a:rPr>
              <a:t>源  端  口</a:t>
            </a:r>
            <a:endParaRPr altLang="en-US" b="1" sz="1600" kumimoji="1" lang="zh-CN">
              <a:solidFill>
                <a:srgbClr val="000099"/>
              </a:solidFill>
              <a:latin typeface="+mn-lt"/>
              <a:ea typeface="黑体" panose="02010609060101010101" pitchFamily="2" charset="-122"/>
            </a:endParaRPr>
          </a:p>
        </p:txBody>
      </p:sp>
      <p:sp>
        <p:nvSpPr>
          <p:cNvPr id="1049811" name="Rectangle 17"/>
          <p:cNvSpPr>
            <a:spLocks noChangeArrowheads="1"/>
          </p:cNvSpPr>
          <p:nvPr/>
        </p:nvSpPr>
        <p:spPr bwMode="auto">
          <a:xfrm>
            <a:off x="4640215" y="2100981"/>
            <a:ext cx="834098" cy="571500"/>
          </a:xfrm>
          <a:prstGeom prst="rect"/>
          <a:noFill/>
          <a:ln>
            <a:noFill/>
          </a:ln>
          <a:effectLst/>
        </p:spPr>
        <p:txBody>
          <a:bodyPr bIns="44450" lIns="90488" rIns="90488" tIns="44450">
            <a:spAutoFit/>
          </a:bodyPr>
          <a:p>
            <a:pPr defTabSz="762000" eaLnBrk="0" hangingPunct="0"/>
            <a:r>
              <a:rPr altLang="en-US" b="1" sz="1600" kumimoji="1" lang="zh-CN">
                <a:solidFill>
                  <a:srgbClr val="000099"/>
                </a:solidFill>
                <a:latin typeface="+mn-lt"/>
                <a:ea typeface="黑体" panose="02010609060101010101" pitchFamily="2" charset="-122"/>
              </a:rPr>
              <a:t>序   号</a:t>
            </a:r>
            <a:endParaRPr altLang="en-US" b="1" sz="1600" kumimoji="1" lang="zh-CN">
              <a:solidFill>
                <a:srgbClr val="000099"/>
              </a:solidFill>
              <a:latin typeface="+mn-lt"/>
              <a:ea typeface="黑体" panose="02010609060101010101" pitchFamily="2" charset="-122"/>
            </a:endParaRPr>
          </a:p>
        </p:txBody>
      </p:sp>
      <p:sp>
        <p:nvSpPr>
          <p:cNvPr id="1049812" name="Line 18"/>
          <p:cNvSpPr>
            <a:spLocks noChangeShapeType="1"/>
          </p:cNvSpPr>
          <p:nvPr/>
        </p:nvSpPr>
        <p:spPr bwMode="auto">
          <a:xfrm>
            <a:off x="5071882" y="2956643"/>
            <a:ext cx="0" cy="91598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13" name="Rectangle 19"/>
          <p:cNvSpPr>
            <a:spLocks noChangeArrowheads="1"/>
          </p:cNvSpPr>
          <p:nvPr/>
        </p:nvSpPr>
        <p:spPr bwMode="auto">
          <a:xfrm>
            <a:off x="6064202" y="3505919"/>
            <a:ext cx="1908175" cy="330200"/>
          </a:xfrm>
          <a:prstGeom prst="rect"/>
          <a:noFill/>
          <a:ln>
            <a:noFill/>
          </a:ln>
          <a:effectLst/>
        </p:spPr>
        <p:txBody>
          <a:bodyPr bIns="44450" lIns="90488" rIns="90488" tIns="44450" wrap="none">
            <a:spAutoFit/>
          </a:bodyPr>
          <a:p>
            <a:pPr defTabSz="762000" eaLnBrk="0" hangingPunct="0"/>
            <a:r>
              <a:rPr altLang="en-US" b="1" sz="1600" kumimoji="1" lang="zh-CN">
                <a:solidFill>
                  <a:srgbClr val="000099"/>
                </a:solidFill>
                <a:latin typeface="+mn-lt"/>
                <a:ea typeface="黑体" panose="02010609060101010101" pitchFamily="2" charset="-122"/>
              </a:rPr>
              <a:t>紧   急   指   针</a:t>
            </a:r>
            <a:endParaRPr altLang="en-US" b="1" sz="1600" kumimoji="1" lang="zh-CN">
              <a:solidFill>
                <a:srgbClr val="000099"/>
              </a:solidFill>
              <a:latin typeface="+mn-lt"/>
              <a:ea typeface="黑体" panose="02010609060101010101" pitchFamily="2" charset="-122"/>
            </a:endParaRPr>
          </a:p>
        </p:txBody>
      </p:sp>
      <p:sp>
        <p:nvSpPr>
          <p:cNvPr id="1049814" name="Rectangle 20"/>
          <p:cNvSpPr>
            <a:spLocks noChangeArrowheads="1"/>
          </p:cNvSpPr>
          <p:nvPr/>
        </p:nvSpPr>
        <p:spPr bwMode="auto">
          <a:xfrm>
            <a:off x="6495870" y="3024906"/>
            <a:ext cx="892175" cy="330201"/>
          </a:xfrm>
          <a:prstGeom prst="rect"/>
          <a:noFill/>
          <a:ln>
            <a:noFill/>
          </a:ln>
          <a:effectLst/>
        </p:spPr>
        <p:txBody>
          <a:bodyPr bIns="44450" lIns="90488" rIns="90488" tIns="44450" wrap="none">
            <a:spAutoFit/>
          </a:bodyPr>
          <a:p>
            <a:pPr defTabSz="762000" eaLnBrk="0" hangingPunct="0"/>
            <a:r>
              <a:rPr altLang="en-US" b="1" sz="1600" kumimoji="1" lang="zh-CN">
                <a:solidFill>
                  <a:srgbClr val="000099"/>
                </a:solidFill>
                <a:latin typeface="+mn-lt"/>
                <a:ea typeface="黑体" panose="02010609060101010101" pitchFamily="2" charset="-122"/>
              </a:rPr>
              <a:t>窗   口</a:t>
            </a:r>
            <a:endParaRPr altLang="en-US" b="1" sz="1600" kumimoji="1" lang="zh-CN">
              <a:solidFill>
                <a:srgbClr val="000099"/>
              </a:solidFill>
              <a:latin typeface="+mn-lt"/>
              <a:ea typeface="黑体" panose="02010609060101010101" pitchFamily="2" charset="-122"/>
            </a:endParaRPr>
          </a:p>
        </p:txBody>
      </p:sp>
      <p:sp>
        <p:nvSpPr>
          <p:cNvPr id="1049815" name="Rectangle 21"/>
          <p:cNvSpPr>
            <a:spLocks noChangeArrowheads="1"/>
          </p:cNvSpPr>
          <p:nvPr/>
        </p:nvSpPr>
        <p:spPr bwMode="auto">
          <a:xfrm>
            <a:off x="4404603" y="2585169"/>
            <a:ext cx="1405070" cy="571500"/>
          </a:xfrm>
          <a:prstGeom prst="rect"/>
          <a:noFill/>
          <a:ln>
            <a:noFill/>
          </a:ln>
          <a:effectLst/>
        </p:spPr>
        <p:txBody>
          <a:bodyPr bIns="44450" lIns="90488" rIns="90488" tIns="44450">
            <a:spAutoFit/>
          </a:bodyPr>
          <a:p>
            <a:pPr defTabSz="762000" eaLnBrk="0" hangingPunct="0"/>
            <a:r>
              <a:rPr altLang="en-US" b="1" sz="1600" kumimoji="1" lang="zh-CN">
                <a:solidFill>
                  <a:srgbClr val="000099"/>
                </a:solidFill>
                <a:latin typeface="+mn-lt"/>
                <a:ea typeface="黑体" panose="02010609060101010101" pitchFamily="2" charset="-122"/>
              </a:rPr>
              <a:t>确    认    号</a:t>
            </a:r>
            <a:endParaRPr altLang="en-US" b="1" sz="1600" kumimoji="1" lang="zh-CN">
              <a:solidFill>
                <a:srgbClr val="000099"/>
              </a:solidFill>
              <a:latin typeface="+mn-lt"/>
              <a:ea typeface="黑体" panose="02010609060101010101" pitchFamily="2" charset="-122"/>
            </a:endParaRPr>
          </a:p>
        </p:txBody>
      </p:sp>
      <p:sp>
        <p:nvSpPr>
          <p:cNvPr id="1049816" name="Line 22"/>
          <p:cNvSpPr>
            <a:spLocks noChangeShapeType="1"/>
          </p:cNvSpPr>
          <p:nvPr/>
        </p:nvSpPr>
        <p:spPr bwMode="auto">
          <a:xfrm>
            <a:off x="2294419" y="2956643"/>
            <a:ext cx="0" cy="4635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17" name="Line 23"/>
          <p:cNvSpPr>
            <a:spLocks noChangeShapeType="1"/>
          </p:cNvSpPr>
          <p:nvPr/>
        </p:nvSpPr>
        <p:spPr bwMode="auto">
          <a:xfrm>
            <a:off x="4144914" y="2951880"/>
            <a:ext cx="0" cy="45720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18" name="Line 24"/>
          <p:cNvSpPr>
            <a:spLocks noChangeShapeType="1"/>
          </p:cNvSpPr>
          <p:nvPr/>
        </p:nvSpPr>
        <p:spPr bwMode="auto">
          <a:xfrm>
            <a:off x="3670252" y="2956643"/>
            <a:ext cx="0" cy="4635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19" name="Line 25"/>
          <p:cNvSpPr>
            <a:spLocks noChangeShapeType="1"/>
          </p:cNvSpPr>
          <p:nvPr/>
        </p:nvSpPr>
        <p:spPr bwMode="auto">
          <a:xfrm>
            <a:off x="3905863" y="2956643"/>
            <a:ext cx="0" cy="4556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20" name="Line 26"/>
          <p:cNvSpPr>
            <a:spLocks noChangeShapeType="1"/>
          </p:cNvSpPr>
          <p:nvPr/>
        </p:nvSpPr>
        <p:spPr bwMode="auto">
          <a:xfrm>
            <a:off x="4605819" y="2956643"/>
            <a:ext cx="0" cy="4556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21" name="Line 27"/>
          <p:cNvSpPr>
            <a:spLocks noChangeShapeType="1"/>
          </p:cNvSpPr>
          <p:nvPr/>
        </p:nvSpPr>
        <p:spPr bwMode="auto">
          <a:xfrm>
            <a:off x="4375366" y="2956643"/>
            <a:ext cx="0" cy="4556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22" name="Line 28"/>
          <p:cNvSpPr>
            <a:spLocks noChangeShapeType="1"/>
          </p:cNvSpPr>
          <p:nvPr/>
        </p:nvSpPr>
        <p:spPr bwMode="auto">
          <a:xfrm>
            <a:off x="4841429" y="2956643"/>
            <a:ext cx="0" cy="4556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23" name="Rectangle 29"/>
          <p:cNvSpPr>
            <a:spLocks noChangeArrowheads="1"/>
          </p:cNvSpPr>
          <p:nvPr/>
        </p:nvSpPr>
        <p:spPr bwMode="auto">
          <a:xfrm>
            <a:off x="2583344" y="3034431"/>
            <a:ext cx="892176" cy="330201"/>
          </a:xfrm>
          <a:prstGeom prst="rect"/>
          <a:noFill/>
          <a:ln>
            <a:noFill/>
          </a:ln>
          <a:effectLst/>
        </p:spPr>
        <p:txBody>
          <a:bodyPr bIns="44450" lIns="90488" rIns="90488" tIns="44450" wrap="none">
            <a:spAutoFit/>
          </a:bodyPr>
          <a:p>
            <a:pPr defTabSz="762000" eaLnBrk="0" hangingPunct="0"/>
            <a:r>
              <a:rPr altLang="en-US" b="1" sz="1600" kumimoji="1" lang="zh-CN">
                <a:solidFill>
                  <a:srgbClr val="000099"/>
                </a:solidFill>
                <a:latin typeface="+mn-lt"/>
                <a:ea typeface="黑体" panose="02010609060101010101" pitchFamily="2" charset="-122"/>
              </a:rPr>
              <a:t>保   留</a:t>
            </a:r>
            <a:endParaRPr altLang="en-US" b="1" sz="1600" kumimoji="1" lang="zh-CN">
              <a:solidFill>
                <a:srgbClr val="000099"/>
              </a:solidFill>
              <a:latin typeface="+mn-lt"/>
              <a:ea typeface="黑体" panose="02010609060101010101" pitchFamily="2" charset="-122"/>
            </a:endParaRPr>
          </a:p>
        </p:txBody>
      </p:sp>
      <p:sp>
        <p:nvSpPr>
          <p:cNvPr id="1049824" name="Rectangle 30"/>
          <p:cNvSpPr>
            <a:spLocks noChangeArrowheads="1"/>
          </p:cNvSpPr>
          <p:nvPr/>
        </p:nvSpPr>
        <p:spPr bwMode="auto">
          <a:xfrm>
            <a:off x="4824599" y="2969344"/>
            <a:ext cx="257176" cy="622299"/>
          </a:xfrm>
          <a:prstGeom prst="rect"/>
          <a:noFill/>
          <a:ln>
            <a:noFill/>
          </a:ln>
          <a:effectLst/>
        </p:spPr>
        <p:txBody>
          <a:bodyPr bIns="44450" lIns="90488" rIns="90488" tIns="44450" wrap="none">
            <a:spAutoFit/>
          </a:bodyPr>
          <a:p>
            <a:pPr algn="ctr" defTabSz="762000" eaLnBrk="0" hangingPunct="0">
              <a:lnSpc>
                <a:spcPct val="75000"/>
              </a:lnSpc>
            </a:pPr>
            <a:r>
              <a:rPr altLang="zh-CN" b="1" sz="1200" kumimoji="1" lang="en-US">
                <a:solidFill>
                  <a:srgbClr val="000099"/>
                </a:solidFill>
                <a:latin typeface="+mn-lt"/>
                <a:ea typeface="黑体" panose="02010609060101010101" pitchFamily="2" charset="-122"/>
              </a:rPr>
              <a:t>F</a:t>
            </a:r>
            <a:endParaRPr altLang="zh-CN" b="1" sz="12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200" kumimoji="1" lang="en-US">
                <a:solidFill>
                  <a:srgbClr val="000099"/>
                </a:solidFill>
                <a:latin typeface="+mn-lt"/>
                <a:ea typeface="黑体" panose="02010609060101010101" pitchFamily="2" charset="-122"/>
              </a:rPr>
              <a:t>I</a:t>
            </a:r>
            <a:endParaRPr altLang="zh-CN" b="1" sz="12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200" kumimoji="1" lang="en-US">
                <a:solidFill>
                  <a:srgbClr val="000099"/>
                </a:solidFill>
                <a:latin typeface="+mn-lt"/>
                <a:ea typeface="黑体" panose="02010609060101010101" pitchFamily="2" charset="-122"/>
              </a:rPr>
              <a:t>N</a:t>
            </a:r>
            <a:endParaRPr altLang="zh-CN" b="1" sz="1200" kumimoji="1" lang="en-US">
              <a:solidFill>
                <a:srgbClr val="000099"/>
              </a:solidFill>
              <a:latin typeface="+mn-lt"/>
              <a:ea typeface="黑体" panose="02010609060101010101" pitchFamily="2" charset="-122"/>
            </a:endParaRPr>
          </a:p>
        </p:txBody>
      </p:sp>
      <p:sp>
        <p:nvSpPr>
          <p:cNvPr id="1049825" name="Line 31"/>
          <p:cNvSpPr>
            <a:spLocks noChangeShapeType="1"/>
          </p:cNvSpPr>
          <p:nvPr/>
        </p:nvSpPr>
        <p:spPr bwMode="auto">
          <a:xfrm>
            <a:off x="1388088" y="925040"/>
            <a:ext cx="7360708" cy="0"/>
          </a:xfrm>
          <a:prstGeom prst="line"/>
          <a:noFill/>
          <a:ln w="12700">
            <a:solidFill>
              <a:srgbClr val="3333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26" name="Rectangle 32"/>
          <p:cNvSpPr>
            <a:spLocks noChangeArrowheads="1"/>
          </p:cNvSpPr>
          <p:nvPr/>
        </p:nvSpPr>
        <p:spPr bwMode="auto">
          <a:xfrm>
            <a:off x="5009308" y="764704"/>
            <a:ext cx="735780" cy="366767"/>
          </a:xfrm>
          <a:prstGeom prst="rect"/>
          <a:solidFill>
            <a:schemeClr val="bg1"/>
          </a:solidFill>
          <a:ln>
            <a:noFill/>
          </a:ln>
          <a:effectLst/>
        </p:spPr>
        <p:txBody>
          <a:bodyPr bIns="44450" lIns="90488" rIns="90488" tIns="44450" wrap="none">
            <a:spAutoFit/>
          </a:bodyPr>
          <a:p>
            <a:pPr defTabSz="762000" eaLnBrk="0" hangingPunct="0"/>
            <a:r>
              <a:rPr altLang="zh-CN" b="1" dirty="0" sz="1800" kumimoji="1" lang="en-US">
                <a:solidFill>
                  <a:srgbClr val="000099"/>
                </a:solidFill>
                <a:latin typeface="+mn-lt"/>
                <a:ea typeface="黑体" panose="02010609060101010101" pitchFamily="2" charset="-122"/>
              </a:rPr>
              <a:t>32 </a:t>
            </a:r>
            <a:r>
              <a:rPr altLang="en-US" b="1" dirty="0" sz="1800" kumimoji="1" lang="zh-CN">
                <a:solidFill>
                  <a:srgbClr val="000099"/>
                </a:solidFill>
                <a:latin typeface="+mn-lt"/>
                <a:ea typeface="黑体" panose="02010609060101010101" pitchFamily="2" charset="-122"/>
              </a:rPr>
              <a:t>位</a:t>
            </a:r>
            <a:endParaRPr altLang="en-US" b="1" dirty="0" sz="1800" kumimoji="1" lang="zh-CN">
              <a:solidFill>
                <a:srgbClr val="000099"/>
              </a:solidFill>
              <a:latin typeface="+mn-lt"/>
              <a:ea typeface="黑体" panose="02010609060101010101" pitchFamily="2" charset="-122"/>
            </a:endParaRPr>
          </a:p>
        </p:txBody>
      </p:sp>
      <p:sp>
        <p:nvSpPr>
          <p:cNvPr id="1049827" name="Line 37"/>
          <p:cNvSpPr>
            <a:spLocks noChangeShapeType="1"/>
          </p:cNvSpPr>
          <p:nvPr/>
        </p:nvSpPr>
        <p:spPr bwMode="auto">
          <a:xfrm>
            <a:off x="1372610" y="1446930"/>
            <a:ext cx="7367588"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28" name="Line 38"/>
          <p:cNvSpPr>
            <a:spLocks noChangeShapeType="1"/>
          </p:cNvSpPr>
          <p:nvPr/>
        </p:nvSpPr>
        <p:spPr bwMode="auto">
          <a:xfrm>
            <a:off x="1372610" y="1313580"/>
            <a:ext cx="0" cy="1333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29" name="Line 39"/>
          <p:cNvSpPr>
            <a:spLocks noChangeShapeType="1"/>
          </p:cNvSpPr>
          <p:nvPr/>
        </p:nvSpPr>
        <p:spPr bwMode="auto">
          <a:xfrm>
            <a:off x="1603062"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30" name="Line 40"/>
          <p:cNvSpPr>
            <a:spLocks noChangeShapeType="1"/>
          </p:cNvSpPr>
          <p:nvPr/>
        </p:nvSpPr>
        <p:spPr bwMode="auto">
          <a:xfrm>
            <a:off x="1833514"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31" name="Line 41"/>
          <p:cNvSpPr>
            <a:spLocks noChangeShapeType="1"/>
          </p:cNvSpPr>
          <p:nvPr/>
        </p:nvSpPr>
        <p:spPr bwMode="auto">
          <a:xfrm>
            <a:off x="2063966"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32" name="Line 42"/>
          <p:cNvSpPr>
            <a:spLocks noChangeShapeType="1"/>
          </p:cNvSpPr>
          <p:nvPr/>
        </p:nvSpPr>
        <p:spPr bwMode="auto">
          <a:xfrm>
            <a:off x="2294419"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33" name="Line 43"/>
          <p:cNvSpPr>
            <a:spLocks noChangeShapeType="1"/>
          </p:cNvSpPr>
          <p:nvPr/>
        </p:nvSpPr>
        <p:spPr bwMode="auto">
          <a:xfrm>
            <a:off x="2524871"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34" name="Line 44"/>
          <p:cNvSpPr>
            <a:spLocks noChangeShapeType="1"/>
          </p:cNvSpPr>
          <p:nvPr/>
        </p:nvSpPr>
        <p:spPr bwMode="auto">
          <a:xfrm>
            <a:off x="2753602"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35" name="Line 45"/>
          <p:cNvSpPr>
            <a:spLocks noChangeShapeType="1"/>
          </p:cNvSpPr>
          <p:nvPr/>
        </p:nvSpPr>
        <p:spPr bwMode="auto">
          <a:xfrm>
            <a:off x="2984054"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36" name="Line 46"/>
          <p:cNvSpPr>
            <a:spLocks noChangeShapeType="1"/>
          </p:cNvSpPr>
          <p:nvPr/>
        </p:nvSpPr>
        <p:spPr bwMode="auto">
          <a:xfrm>
            <a:off x="3214507" y="1313580"/>
            <a:ext cx="0" cy="1333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37" name="Line 47"/>
          <p:cNvSpPr>
            <a:spLocks noChangeShapeType="1"/>
          </p:cNvSpPr>
          <p:nvPr/>
        </p:nvSpPr>
        <p:spPr bwMode="auto">
          <a:xfrm>
            <a:off x="3444959"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38" name="Line 48"/>
          <p:cNvSpPr>
            <a:spLocks noChangeShapeType="1"/>
          </p:cNvSpPr>
          <p:nvPr/>
        </p:nvSpPr>
        <p:spPr bwMode="auto">
          <a:xfrm>
            <a:off x="3675411"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39" name="Line 49"/>
          <p:cNvSpPr>
            <a:spLocks noChangeShapeType="1"/>
          </p:cNvSpPr>
          <p:nvPr/>
        </p:nvSpPr>
        <p:spPr bwMode="auto">
          <a:xfrm>
            <a:off x="3905863"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40" name="Line 50"/>
          <p:cNvSpPr>
            <a:spLocks noChangeShapeType="1"/>
          </p:cNvSpPr>
          <p:nvPr/>
        </p:nvSpPr>
        <p:spPr bwMode="auto">
          <a:xfrm>
            <a:off x="4136315"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41" name="Line 51"/>
          <p:cNvSpPr>
            <a:spLocks noChangeShapeType="1"/>
          </p:cNvSpPr>
          <p:nvPr/>
        </p:nvSpPr>
        <p:spPr bwMode="auto">
          <a:xfrm>
            <a:off x="4366767"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42" name="Line 52"/>
          <p:cNvSpPr>
            <a:spLocks noChangeShapeType="1"/>
          </p:cNvSpPr>
          <p:nvPr/>
        </p:nvSpPr>
        <p:spPr bwMode="auto">
          <a:xfrm>
            <a:off x="4595500"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43" name="Line 53"/>
          <p:cNvSpPr>
            <a:spLocks noChangeShapeType="1"/>
          </p:cNvSpPr>
          <p:nvPr/>
        </p:nvSpPr>
        <p:spPr bwMode="auto">
          <a:xfrm>
            <a:off x="4825952"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44" name="Line 54"/>
          <p:cNvSpPr>
            <a:spLocks noChangeShapeType="1"/>
          </p:cNvSpPr>
          <p:nvPr/>
        </p:nvSpPr>
        <p:spPr bwMode="auto">
          <a:xfrm>
            <a:off x="5056404" y="1313580"/>
            <a:ext cx="0" cy="1333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45" name="Line 55"/>
          <p:cNvSpPr>
            <a:spLocks noChangeShapeType="1"/>
          </p:cNvSpPr>
          <p:nvPr/>
        </p:nvSpPr>
        <p:spPr bwMode="auto">
          <a:xfrm>
            <a:off x="5286856"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46" name="Line 56"/>
          <p:cNvSpPr>
            <a:spLocks noChangeShapeType="1"/>
          </p:cNvSpPr>
          <p:nvPr/>
        </p:nvSpPr>
        <p:spPr bwMode="auto">
          <a:xfrm>
            <a:off x="5517308"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47" name="Line 57"/>
          <p:cNvSpPr>
            <a:spLocks noChangeShapeType="1"/>
          </p:cNvSpPr>
          <p:nvPr/>
        </p:nvSpPr>
        <p:spPr bwMode="auto">
          <a:xfrm>
            <a:off x="5747760"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48" name="Line 58"/>
          <p:cNvSpPr>
            <a:spLocks noChangeShapeType="1"/>
          </p:cNvSpPr>
          <p:nvPr/>
        </p:nvSpPr>
        <p:spPr bwMode="auto">
          <a:xfrm>
            <a:off x="5978212"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49" name="Line 59"/>
          <p:cNvSpPr>
            <a:spLocks noChangeShapeType="1"/>
          </p:cNvSpPr>
          <p:nvPr/>
        </p:nvSpPr>
        <p:spPr bwMode="auto">
          <a:xfrm>
            <a:off x="6208664"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50" name="Line 60"/>
          <p:cNvSpPr>
            <a:spLocks noChangeShapeType="1"/>
          </p:cNvSpPr>
          <p:nvPr/>
        </p:nvSpPr>
        <p:spPr bwMode="auto">
          <a:xfrm>
            <a:off x="6437396"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51" name="Line 61"/>
          <p:cNvSpPr>
            <a:spLocks noChangeShapeType="1"/>
          </p:cNvSpPr>
          <p:nvPr/>
        </p:nvSpPr>
        <p:spPr bwMode="auto">
          <a:xfrm>
            <a:off x="6667848"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52" name="Line 62"/>
          <p:cNvSpPr>
            <a:spLocks noChangeShapeType="1"/>
          </p:cNvSpPr>
          <p:nvPr/>
        </p:nvSpPr>
        <p:spPr bwMode="auto">
          <a:xfrm>
            <a:off x="6898300" y="1313580"/>
            <a:ext cx="0" cy="1333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53" name="Line 63"/>
          <p:cNvSpPr>
            <a:spLocks noChangeShapeType="1"/>
          </p:cNvSpPr>
          <p:nvPr/>
        </p:nvSpPr>
        <p:spPr bwMode="auto">
          <a:xfrm>
            <a:off x="7128752"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54" name="Line 64"/>
          <p:cNvSpPr>
            <a:spLocks noChangeShapeType="1"/>
          </p:cNvSpPr>
          <p:nvPr/>
        </p:nvSpPr>
        <p:spPr bwMode="auto">
          <a:xfrm>
            <a:off x="7359204"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55" name="Line 65"/>
          <p:cNvSpPr>
            <a:spLocks noChangeShapeType="1"/>
          </p:cNvSpPr>
          <p:nvPr/>
        </p:nvSpPr>
        <p:spPr bwMode="auto">
          <a:xfrm>
            <a:off x="7589657"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56" name="Line 66"/>
          <p:cNvSpPr>
            <a:spLocks noChangeShapeType="1"/>
          </p:cNvSpPr>
          <p:nvPr/>
        </p:nvSpPr>
        <p:spPr bwMode="auto">
          <a:xfrm>
            <a:off x="7820109"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57" name="Line 67"/>
          <p:cNvSpPr>
            <a:spLocks noChangeShapeType="1"/>
          </p:cNvSpPr>
          <p:nvPr/>
        </p:nvSpPr>
        <p:spPr bwMode="auto">
          <a:xfrm>
            <a:off x="8050561"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58" name="Line 68"/>
          <p:cNvSpPr>
            <a:spLocks noChangeShapeType="1"/>
          </p:cNvSpPr>
          <p:nvPr/>
        </p:nvSpPr>
        <p:spPr bwMode="auto">
          <a:xfrm>
            <a:off x="8279294"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59" name="Line 69"/>
          <p:cNvSpPr>
            <a:spLocks noChangeShapeType="1"/>
          </p:cNvSpPr>
          <p:nvPr/>
        </p:nvSpPr>
        <p:spPr bwMode="auto">
          <a:xfrm>
            <a:off x="8509746" y="1246906"/>
            <a:ext cx="0" cy="200025"/>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60" name="Line 70"/>
          <p:cNvSpPr>
            <a:spLocks noChangeShapeType="1"/>
          </p:cNvSpPr>
          <p:nvPr/>
        </p:nvSpPr>
        <p:spPr bwMode="auto">
          <a:xfrm>
            <a:off x="8740198" y="1313580"/>
            <a:ext cx="0" cy="1333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61" name="Rectangle 71"/>
          <p:cNvSpPr>
            <a:spLocks noChangeArrowheads="1"/>
          </p:cNvSpPr>
          <p:nvPr/>
        </p:nvSpPr>
        <p:spPr bwMode="auto">
          <a:xfrm>
            <a:off x="1525671" y="1180231"/>
            <a:ext cx="1535775" cy="200025"/>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62" name="Rectangle 72"/>
          <p:cNvSpPr>
            <a:spLocks noChangeArrowheads="1"/>
          </p:cNvSpPr>
          <p:nvPr/>
        </p:nvSpPr>
        <p:spPr bwMode="auto">
          <a:xfrm>
            <a:off x="3367569" y="1180231"/>
            <a:ext cx="1535773" cy="200025"/>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63" name="Rectangle 73"/>
          <p:cNvSpPr>
            <a:spLocks noChangeArrowheads="1"/>
          </p:cNvSpPr>
          <p:nvPr/>
        </p:nvSpPr>
        <p:spPr bwMode="auto">
          <a:xfrm>
            <a:off x="5209465" y="1180231"/>
            <a:ext cx="1535775" cy="200025"/>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64" name="Rectangle 74"/>
          <p:cNvSpPr>
            <a:spLocks noChangeArrowheads="1"/>
          </p:cNvSpPr>
          <p:nvPr/>
        </p:nvSpPr>
        <p:spPr bwMode="auto">
          <a:xfrm>
            <a:off x="7051363" y="1180231"/>
            <a:ext cx="1535773" cy="200025"/>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65" name="Rectangle 76"/>
          <p:cNvSpPr>
            <a:spLocks noChangeArrowheads="1"/>
          </p:cNvSpPr>
          <p:nvPr/>
        </p:nvSpPr>
        <p:spPr bwMode="auto">
          <a:xfrm>
            <a:off x="4595500" y="2969344"/>
            <a:ext cx="257177" cy="622299"/>
          </a:xfrm>
          <a:prstGeom prst="rect"/>
          <a:noFill/>
          <a:ln>
            <a:noFill/>
          </a:ln>
          <a:effectLst/>
        </p:spPr>
        <p:txBody>
          <a:bodyPr bIns="44450" lIns="90488" rIns="90488" tIns="44450" wrap="none">
            <a:spAutoFit/>
          </a:bodyPr>
          <a:p>
            <a:pPr defTabSz="762000" eaLnBrk="0" hangingPunct="0">
              <a:lnSpc>
                <a:spcPct val="75000"/>
              </a:lnSpc>
            </a:pPr>
            <a:r>
              <a:rPr altLang="zh-CN" b="1" sz="1200" kumimoji="1" lang="en-US">
                <a:solidFill>
                  <a:srgbClr val="000099"/>
                </a:solidFill>
                <a:latin typeface="+mn-lt"/>
                <a:ea typeface="黑体" panose="02010609060101010101" pitchFamily="2" charset="-122"/>
              </a:rPr>
              <a:t>S</a:t>
            </a:r>
            <a:endParaRPr altLang="zh-CN" b="1" sz="1200" kumimoji="1" lang="en-US">
              <a:solidFill>
                <a:srgbClr val="000099"/>
              </a:solidFill>
              <a:latin typeface="+mn-lt"/>
              <a:ea typeface="黑体" panose="02010609060101010101" pitchFamily="2" charset="-122"/>
            </a:endParaRPr>
          </a:p>
          <a:p>
            <a:pPr defTabSz="762000" eaLnBrk="0" hangingPunct="0">
              <a:lnSpc>
                <a:spcPct val="75000"/>
              </a:lnSpc>
            </a:pPr>
            <a:r>
              <a:rPr altLang="zh-CN" b="1" sz="1200" kumimoji="1" lang="en-US">
                <a:solidFill>
                  <a:srgbClr val="000099"/>
                </a:solidFill>
                <a:latin typeface="+mn-lt"/>
                <a:ea typeface="黑体" panose="02010609060101010101" pitchFamily="2" charset="-122"/>
              </a:rPr>
              <a:t>Y</a:t>
            </a:r>
            <a:endParaRPr altLang="zh-CN" b="1" sz="1200" kumimoji="1" lang="en-US">
              <a:solidFill>
                <a:srgbClr val="000099"/>
              </a:solidFill>
              <a:latin typeface="+mn-lt"/>
              <a:ea typeface="黑体" panose="02010609060101010101" pitchFamily="2" charset="-122"/>
            </a:endParaRPr>
          </a:p>
          <a:p>
            <a:pPr defTabSz="762000" eaLnBrk="0" hangingPunct="0">
              <a:lnSpc>
                <a:spcPct val="75000"/>
              </a:lnSpc>
            </a:pPr>
            <a:r>
              <a:rPr altLang="zh-CN" b="1" sz="1200" kumimoji="1" lang="en-US">
                <a:solidFill>
                  <a:srgbClr val="000099"/>
                </a:solidFill>
                <a:latin typeface="+mn-lt"/>
                <a:ea typeface="黑体" panose="02010609060101010101" pitchFamily="2" charset="-122"/>
              </a:rPr>
              <a:t>N</a:t>
            </a:r>
            <a:endParaRPr altLang="zh-CN" b="1" sz="1200" kumimoji="1" lang="en-US">
              <a:solidFill>
                <a:srgbClr val="000099"/>
              </a:solidFill>
              <a:latin typeface="+mn-lt"/>
              <a:ea typeface="黑体" panose="02010609060101010101" pitchFamily="2" charset="-122"/>
            </a:endParaRPr>
          </a:p>
        </p:txBody>
      </p:sp>
      <p:sp>
        <p:nvSpPr>
          <p:cNvPr id="1049866" name="Rectangle 77"/>
          <p:cNvSpPr>
            <a:spLocks noChangeArrowheads="1"/>
          </p:cNvSpPr>
          <p:nvPr/>
        </p:nvSpPr>
        <p:spPr bwMode="auto">
          <a:xfrm>
            <a:off x="4366768" y="2969344"/>
            <a:ext cx="269876" cy="622299"/>
          </a:xfrm>
          <a:prstGeom prst="rect"/>
          <a:noFill/>
          <a:ln>
            <a:noFill/>
          </a:ln>
          <a:effectLst/>
        </p:spPr>
        <p:txBody>
          <a:bodyPr bIns="44450" lIns="90488" rIns="90488" tIns="44450" wrap="none">
            <a:spAutoFit/>
          </a:bodyPr>
          <a:p>
            <a:pPr defTabSz="762000" eaLnBrk="0" hangingPunct="0">
              <a:lnSpc>
                <a:spcPct val="75000"/>
              </a:lnSpc>
            </a:pPr>
            <a:r>
              <a:rPr altLang="zh-CN" b="1" sz="1200" kumimoji="1" lang="en-US">
                <a:solidFill>
                  <a:srgbClr val="000099"/>
                </a:solidFill>
                <a:latin typeface="+mn-lt"/>
                <a:ea typeface="黑体" panose="02010609060101010101" pitchFamily="2" charset="-122"/>
              </a:rPr>
              <a:t>R</a:t>
            </a:r>
            <a:endParaRPr altLang="zh-CN" b="1" sz="1200" kumimoji="1" lang="en-US">
              <a:solidFill>
                <a:srgbClr val="000099"/>
              </a:solidFill>
              <a:latin typeface="+mn-lt"/>
              <a:ea typeface="黑体" panose="02010609060101010101" pitchFamily="2" charset="-122"/>
            </a:endParaRPr>
          </a:p>
          <a:p>
            <a:pPr defTabSz="762000" eaLnBrk="0" hangingPunct="0">
              <a:lnSpc>
                <a:spcPct val="75000"/>
              </a:lnSpc>
            </a:pPr>
            <a:r>
              <a:rPr altLang="zh-CN" b="1" sz="1200" kumimoji="1" lang="en-US">
                <a:solidFill>
                  <a:srgbClr val="000099"/>
                </a:solidFill>
                <a:latin typeface="+mn-lt"/>
                <a:ea typeface="黑体" panose="02010609060101010101" pitchFamily="2" charset="-122"/>
              </a:rPr>
              <a:t>S</a:t>
            </a:r>
            <a:endParaRPr altLang="zh-CN" b="1" sz="1200" kumimoji="1" lang="en-US">
              <a:solidFill>
                <a:srgbClr val="000099"/>
              </a:solidFill>
              <a:latin typeface="+mn-lt"/>
              <a:ea typeface="黑体" panose="02010609060101010101" pitchFamily="2" charset="-122"/>
            </a:endParaRPr>
          </a:p>
          <a:p>
            <a:pPr defTabSz="762000" eaLnBrk="0" hangingPunct="0">
              <a:lnSpc>
                <a:spcPct val="75000"/>
              </a:lnSpc>
            </a:pPr>
            <a:r>
              <a:rPr altLang="zh-CN" b="1" sz="1200" kumimoji="1" lang="en-US">
                <a:solidFill>
                  <a:srgbClr val="000099"/>
                </a:solidFill>
                <a:latin typeface="+mn-lt"/>
                <a:ea typeface="黑体" panose="02010609060101010101" pitchFamily="2" charset="-122"/>
              </a:rPr>
              <a:t>T</a:t>
            </a:r>
            <a:endParaRPr altLang="zh-CN" b="1" sz="1200" kumimoji="1" lang="en-US">
              <a:solidFill>
                <a:srgbClr val="000099"/>
              </a:solidFill>
              <a:latin typeface="+mn-lt"/>
              <a:ea typeface="黑体" panose="02010609060101010101" pitchFamily="2" charset="-122"/>
            </a:endParaRPr>
          </a:p>
        </p:txBody>
      </p:sp>
      <p:sp>
        <p:nvSpPr>
          <p:cNvPr id="1049867" name="Rectangle 78"/>
          <p:cNvSpPr>
            <a:spLocks noChangeArrowheads="1"/>
          </p:cNvSpPr>
          <p:nvPr/>
        </p:nvSpPr>
        <p:spPr bwMode="auto">
          <a:xfrm>
            <a:off x="4120837" y="2969344"/>
            <a:ext cx="257176" cy="622299"/>
          </a:xfrm>
          <a:prstGeom prst="rect"/>
          <a:noFill/>
          <a:ln>
            <a:noFill/>
          </a:ln>
          <a:effectLst/>
        </p:spPr>
        <p:txBody>
          <a:bodyPr bIns="44450" lIns="90488" rIns="90488" tIns="44450" wrap="none">
            <a:spAutoFit/>
          </a:bodyPr>
          <a:p>
            <a:pPr defTabSz="762000" eaLnBrk="0" hangingPunct="0">
              <a:lnSpc>
                <a:spcPct val="75000"/>
              </a:lnSpc>
            </a:pPr>
            <a:r>
              <a:rPr altLang="zh-CN" b="1" sz="1200" kumimoji="1" lang="en-US">
                <a:solidFill>
                  <a:srgbClr val="000099"/>
                </a:solidFill>
                <a:latin typeface="+mn-lt"/>
                <a:ea typeface="黑体" panose="02010609060101010101" pitchFamily="2" charset="-122"/>
              </a:rPr>
              <a:t>P</a:t>
            </a:r>
            <a:endParaRPr altLang="zh-CN" b="1" sz="1200" kumimoji="1" lang="en-US">
              <a:solidFill>
                <a:srgbClr val="000099"/>
              </a:solidFill>
              <a:latin typeface="+mn-lt"/>
              <a:ea typeface="黑体" panose="02010609060101010101" pitchFamily="2" charset="-122"/>
            </a:endParaRPr>
          </a:p>
          <a:p>
            <a:pPr defTabSz="762000" eaLnBrk="0" hangingPunct="0">
              <a:lnSpc>
                <a:spcPct val="75000"/>
              </a:lnSpc>
            </a:pPr>
            <a:r>
              <a:rPr altLang="zh-CN" b="1" sz="1200" kumimoji="1" lang="en-US">
                <a:solidFill>
                  <a:srgbClr val="000099"/>
                </a:solidFill>
                <a:latin typeface="+mn-lt"/>
                <a:ea typeface="黑体" panose="02010609060101010101" pitchFamily="2" charset="-122"/>
              </a:rPr>
              <a:t>S</a:t>
            </a:r>
            <a:endParaRPr altLang="zh-CN" b="1" sz="1200" kumimoji="1" lang="en-US">
              <a:solidFill>
                <a:srgbClr val="000099"/>
              </a:solidFill>
              <a:latin typeface="+mn-lt"/>
              <a:ea typeface="黑体" panose="02010609060101010101" pitchFamily="2" charset="-122"/>
            </a:endParaRPr>
          </a:p>
          <a:p>
            <a:pPr defTabSz="762000" eaLnBrk="0" hangingPunct="0">
              <a:lnSpc>
                <a:spcPct val="75000"/>
              </a:lnSpc>
            </a:pPr>
            <a:r>
              <a:rPr altLang="zh-CN" b="1" sz="1200" kumimoji="1" lang="en-US">
                <a:solidFill>
                  <a:srgbClr val="000099"/>
                </a:solidFill>
                <a:latin typeface="+mn-lt"/>
                <a:ea typeface="黑体" panose="02010609060101010101" pitchFamily="2" charset="-122"/>
              </a:rPr>
              <a:t>H</a:t>
            </a:r>
            <a:endParaRPr altLang="zh-CN" b="1" sz="1200" kumimoji="1" lang="en-US">
              <a:solidFill>
                <a:srgbClr val="000099"/>
              </a:solidFill>
              <a:latin typeface="+mn-lt"/>
              <a:ea typeface="黑体" panose="02010609060101010101" pitchFamily="2" charset="-122"/>
            </a:endParaRPr>
          </a:p>
        </p:txBody>
      </p:sp>
      <p:sp>
        <p:nvSpPr>
          <p:cNvPr id="1049868" name="Rectangle 79"/>
          <p:cNvSpPr>
            <a:spLocks noChangeArrowheads="1"/>
          </p:cNvSpPr>
          <p:nvPr/>
        </p:nvSpPr>
        <p:spPr bwMode="auto">
          <a:xfrm>
            <a:off x="3890385" y="2969344"/>
            <a:ext cx="257176" cy="622299"/>
          </a:xfrm>
          <a:prstGeom prst="rect"/>
          <a:noFill/>
          <a:ln>
            <a:noFill/>
          </a:ln>
          <a:effectLst/>
        </p:spPr>
        <p:txBody>
          <a:bodyPr bIns="44450" lIns="90488" rIns="90488" tIns="44450" wrap="none">
            <a:spAutoFit/>
          </a:bodyPr>
          <a:p>
            <a:pPr defTabSz="762000" eaLnBrk="0" hangingPunct="0">
              <a:lnSpc>
                <a:spcPct val="75000"/>
              </a:lnSpc>
            </a:pPr>
            <a:r>
              <a:rPr altLang="zh-CN" b="1" sz="1200" kumimoji="1" lang="en-US">
                <a:solidFill>
                  <a:srgbClr val="000099"/>
                </a:solidFill>
                <a:latin typeface="+mn-lt"/>
                <a:ea typeface="黑体" panose="02010609060101010101" pitchFamily="2" charset="-122"/>
              </a:rPr>
              <a:t>A</a:t>
            </a:r>
            <a:endParaRPr altLang="zh-CN" b="1" sz="1200" kumimoji="1" lang="en-US">
              <a:solidFill>
                <a:srgbClr val="000099"/>
              </a:solidFill>
              <a:latin typeface="+mn-lt"/>
              <a:ea typeface="黑体" panose="02010609060101010101" pitchFamily="2" charset="-122"/>
            </a:endParaRPr>
          </a:p>
          <a:p>
            <a:pPr defTabSz="762000" eaLnBrk="0" hangingPunct="0">
              <a:lnSpc>
                <a:spcPct val="75000"/>
              </a:lnSpc>
            </a:pPr>
            <a:r>
              <a:rPr altLang="zh-CN" b="1" sz="1200" kumimoji="1" lang="en-US">
                <a:solidFill>
                  <a:srgbClr val="000099"/>
                </a:solidFill>
                <a:latin typeface="+mn-lt"/>
                <a:ea typeface="黑体" panose="02010609060101010101" pitchFamily="2" charset="-122"/>
              </a:rPr>
              <a:t>C</a:t>
            </a:r>
            <a:endParaRPr altLang="zh-CN" b="1" sz="1200" kumimoji="1" lang="en-US">
              <a:solidFill>
                <a:srgbClr val="000099"/>
              </a:solidFill>
              <a:latin typeface="+mn-lt"/>
              <a:ea typeface="黑体" panose="02010609060101010101" pitchFamily="2" charset="-122"/>
            </a:endParaRPr>
          </a:p>
          <a:p>
            <a:pPr defTabSz="762000" eaLnBrk="0" hangingPunct="0">
              <a:lnSpc>
                <a:spcPct val="75000"/>
              </a:lnSpc>
            </a:pPr>
            <a:r>
              <a:rPr altLang="zh-CN" b="1" sz="1200" kumimoji="1" lang="en-US">
                <a:solidFill>
                  <a:srgbClr val="000099"/>
                </a:solidFill>
                <a:latin typeface="+mn-lt"/>
                <a:ea typeface="黑体" panose="02010609060101010101" pitchFamily="2" charset="-122"/>
              </a:rPr>
              <a:t>K</a:t>
            </a:r>
            <a:endParaRPr altLang="zh-CN" b="1" sz="1200" kumimoji="1" lang="en-US">
              <a:solidFill>
                <a:srgbClr val="000099"/>
              </a:solidFill>
              <a:latin typeface="+mn-lt"/>
              <a:ea typeface="黑体" panose="02010609060101010101" pitchFamily="2" charset="-122"/>
            </a:endParaRPr>
          </a:p>
        </p:txBody>
      </p:sp>
      <p:sp>
        <p:nvSpPr>
          <p:cNvPr id="1049869" name="Rectangle 80"/>
          <p:cNvSpPr>
            <a:spLocks noChangeArrowheads="1"/>
          </p:cNvSpPr>
          <p:nvPr/>
        </p:nvSpPr>
        <p:spPr bwMode="auto">
          <a:xfrm>
            <a:off x="3639296" y="2969344"/>
            <a:ext cx="269876" cy="622299"/>
          </a:xfrm>
          <a:prstGeom prst="rect"/>
          <a:noFill/>
          <a:ln>
            <a:noFill/>
          </a:ln>
          <a:effectLst/>
        </p:spPr>
        <p:txBody>
          <a:bodyPr bIns="44450" lIns="90488" rIns="90488" tIns="44450" wrap="none">
            <a:spAutoFit/>
          </a:bodyPr>
          <a:p>
            <a:pPr defTabSz="762000" eaLnBrk="0" hangingPunct="0">
              <a:lnSpc>
                <a:spcPct val="75000"/>
              </a:lnSpc>
            </a:pPr>
            <a:r>
              <a:rPr altLang="zh-CN" b="1" sz="1200" kumimoji="1" lang="en-US">
                <a:solidFill>
                  <a:srgbClr val="000099"/>
                </a:solidFill>
                <a:latin typeface="+mn-lt"/>
                <a:ea typeface="黑体" panose="02010609060101010101" pitchFamily="2" charset="-122"/>
              </a:rPr>
              <a:t>U</a:t>
            </a:r>
            <a:endParaRPr altLang="zh-CN" b="1" sz="1200" kumimoji="1" lang="en-US">
              <a:solidFill>
                <a:srgbClr val="000099"/>
              </a:solidFill>
              <a:latin typeface="+mn-lt"/>
              <a:ea typeface="黑体" panose="02010609060101010101" pitchFamily="2" charset="-122"/>
            </a:endParaRPr>
          </a:p>
          <a:p>
            <a:pPr defTabSz="762000" eaLnBrk="0" hangingPunct="0">
              <a:lnSpc>
                <a:spcPct val="75000"/>
              </a:lnSpc>
            </a:pPr>
            <a:r>
              <a:rPr altLang="zh-CN" b="1" sz="1200" kumimoji="1" lang="en-US">
                <a:solidFill>
                  <a:srgbClr val="000099"/>
                </a:solidFill>
                <a:latin typeface="+mn-lt"/>
                <a:ea typeface="黑体" panose="02010609060101010101" pitchFamily="2" charset="-122"/>
              </a:rPr>
              <a:t>R</a:t>
            </a:r>
            <a:endParaRPr altLang="zh-CN" b="1" sz="1200" kumimoji="1" lang="en-US">
              <a:solidFill>
                <a:srgbClr val="000099"/>
              </a:solidFill>
              <a:latin typeface="+mn-lt"/>
              <a:ea typeface="黑体" panose="02010609060101010101" pitchFamily="2" charset="-122"/>
            </a:endParaRPr>
          </a:p>
          <a:p>
            <a:pPr defTabSz="762000" eaLnBrk="0" hangingPunct="0">
              <a:lnSpc>
                <a:spcPct val="75000"/>
              </a:lnSpc>
            </a:pPr>
            <a:r>
              <a:rPr altLang="zh-CN" b="1" sz="1200" kumimoji="1" lang="en-US">
                <a:solidFill>
                  <a:srgbClr val="000099"/>
                </a:solidFill>
                <a:latin typeface="+mn-lt"/>
                <a:ea typeface="黑体" panose="02010609060101010101" pitchFamily="2" charset="-122"/>
              </a:rPr>
              <a:t>G</a:t>
            </a:r>
            <a:endParaRPr altLang="zh-CN" b="1" sz="1200" kumimoji="1" lang="en-US">
              <a:solidFill>
                <a:srgbClr val="000099"/>
              </a:solidFill>
              <a:latin typeface="+mn-lt"/>
              <a:ea typeface="黑体" panose="02010609060101010101" pitchFamily="2" charset="-122"/>
            </a:endParaRPr>
          </a:p>
        </p:txBody>
      </p:sp>
      <p:sp>
        <p:nvSpPr>
          <p:cNvPr id="1049870" name="Rectangle 81"/>
          <p:cNvSpPr>
            <a:spLocks noChangeArrowheads="1"/>
          </p:cNvSpPr>
          <p:nvPr/>
        </p:nvSpPr>
        <p:spPr bwMode="auto">
          <a:xfrm>
            <a:off x="1016613" y="1061169"/>
            <a:ext cx="11864976" cy="330200"/>
          </a:xfrm>
          <a:prstGeom prst="rect"/>
          <a:noFill/>
          <a:ln>
            <a:noFill/>
          </a:ln>
          <a:effectLst/>
        </p:spPr>
        <p:txBody>
          <a:bodyPr bIns="44450" lIns="90488" rIns="90488" tIns="44450" wrap="none">
            <a:spAutoFit/>
          </a:bodyPr>
          <a:p>
            <a:pPr defTabSz="762000" eaLnBrk="0" hangingPunct="0"/>
            <a:r>
              <a:rPr altLang="en-US" b="1" sz="1600" kumimoji="1" lang="zh-CN">
                <a:solidFill>
                  <a:srgbClr val="000099"/>
                </a:solidFill>
                <a:latin typeface="+mn-lt"/>
                <a:ea typeface="黑体" panose="02010609060101010101" pitchFamily="2" charset="-122"/>
              </a:rPr>
              <a:t>位  </a:t>
            </a:r>
            <a:r>
              <a:rPr altLang="zh-CN" b="1" sz="1600" kumimoji="1" lang="en-US">
                <a:solidFill>
                  <a:srgbClr val="000099"/>
                </a:solidFill>
                <a:latin typeface="+mn-lt"/>
                <a:ea typeface="黑体" panose="02010609060101010101" pitchFamily="2" charset="-122"/>
              </a:rPr>
              <a:t>0                           8                           16                          24                       31</a:t>
            </a:r>
            <a:endParaRPr altLang="zh-CN" b="1" sz="1600" kumimoji="1" lang="en-US">
              <a:solidFill>
                <a:srgbClr val="000099"/>
              </a:solidFill>
              <a:latin typeface="+mn-lt"/>
              <a:ea typeface="黑体" panose="02010609060101010101" pitchFamily="2" charset="-122"/>
            </a:endParaRPr>
          </a:p>
        </p:txBody>
      </p:sp>
      <p:sp>
        <p:nvSpPr>
          <p:cNvPr id="1049871" name="Line 82"/>
          <p:cNvSpPr>
            <a:spLocks noChangeShapeType="1"/>
          </p:cNvSpPr>
          <p:nvPr/>
        </p:nvSpPr>
        <p:spPr bwMode="auto">
          <a:xfrm flipH="1">
            <a:off x="6896581" y="3890093"/>
            <a:ext cx="3440" cy="430212"/>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872" name="Rectangle 105"/>
          <p:cNvSpPr>
            <a:spLocks noChangeArrowheads="1"/>
          </p:cNvSpPr>
          <p:nvPr/>
        </p:nvSpPr>
        <p:spPr bwMode="auto">
          <a:xfrm>
            <a:off x="4308294" y="4894560"/>
            <a:ext cx="4664075" cy="493713"/>
          </a:xfrm>
          <a:prstGeom prst="rect"/>
          <a:solidFill>
            <a:srgbClr val="CCECFF"/>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73" name="Rectangle 83"/>
          <p:cNvSpPr>
            <a:spLocks noChangeArrowheads="1"/>
          </p:cNvSpPr>
          <p:nvPr/>
        </p:nvSpPr>
        <p:spPr bwMode="auto">
          <a:xfrm>
            <a:off x="7388442" y="3934544"/>
            <a:ext cx="890852" cy="571499"/>
          </a:xfrm>
          <a:prstGeom prst="rect"/>
          <a:noFill/>
          <a:ln>
            <a:noFill/>
          </a:ln>
          <a:effectLst/>
        </p:spPr>
        <p:txBody>
          <a:bodyPr bIns="44450" lIns="90488" rIns="90488" tIns="44450">
            <a:spAutoFit/>
          </a:bodyPr>
          <a:p>
            <a:pPr defTabSz="762000" eaLnBrk="0" hangingPunct="0"/>
            <a:r>
              <a:rPr altLang="en-US" b="1" sz="1600" kumimoji="1" lang="zh-CN">
                <a:solidFill>
                  <a:srgbClr val="000099"/>
                </a:solidFill>
                <a:latin typeface="+mn-lt"/>
                <a:ea typeface="黑体" panose="02010609060101010101" pitchFamily="2" charset="-122"/>
              </a:rPr>
              <a:t>填    充</a:t>
            </a:r>
            <a:endParaRPr altLang="en-US" b="1" sz="1600" kumimoji="1" lang="zh-CN">
              <a:solidFill>
                <a:srgbClr val="000099"/>
              </a:solidFill>
              <a:latin typeface="+mn-lt"/>
              <a:ea typeface="黑体" panose="02010609060101010101" pitchFamily="2" charset="-122"/>
            </a:endParaRPr>
          </a:p>
        </p:txBody>
      </p:sp>
      <p:sp>
        <p:nvSpPr>
          <p:cNvPr id="1049874" name="Rectangle 84"/>
          <p:cNvSpPr>
            <a:spLocks noChangeArrowheads="1"/>
          </p:cNvSpPr>
          <p:nvPr/>
        </p:nvSpPr>
        <p:spPr bwMode="auto">
          <a:xfrm>
            <a:off x="5809673" y="4950123"/>
            <a:ext cx="1692276" cy="393700"/>
          </a:xfrm>
          <a:prstGeom prst="rect"/>
          <a:noFill/>
          <a:ln>
            <a:noFill/>
          </a:ln>
          <a:effectLst/>
        </p:spPr>
        <p:txBody>
          <a:bodyPr bIns="44450" lIns="90488" rIns="90488" tIns="44450" wrap="none">
            <a:spAutoFit/>
          </a:bodyPr>
          <a:p>
            <a:pPr defTabSz="762000" eaLnBrk="0" hangingPunct="0"/>
            <a:r>
              <a:rPr altLang="zh-CN" b="1" sz="2000" kumimoji="1" lang="en-US">
                <a:solidFill>
                  <a:srgbClr val="000099"/>
                </a:solidFill>
                <a:latin typeface="+mn-lt"/>
                <a:ea typeface="黑体" panose="02010609060101010101" pitchFamily="2" charset="-122"/>
              </a:rPr>
              <a:t>TCP </a:t>
            </a:r>
            <a:r>
              <a:rPr altLang="en-US" b="1" sz="2000" kumimoji="1" lang="zh-CN">
                <a:solidFill>
                  <a:srgbClr val="000099"/>
                </a:solidFill>
                <a:latin typeface="+mn-lt"/>
                <a:ea typeface="黑体" panose="02010609060101010101" pitchFamily="2" charset="-122"/>
              </a:rPr>
              <a:t>数据部分</a:t>
            </a:r>
            <a:endParaRPr altLang="en-US" b="1" sz="2000" kumimoji="1" lang="zh-CN">
              <a:solidFill>
                <a:srgbClr val="000099"/>
              </a:solidFill>
              <a:latin typeface="+mn-lt"/>
              <a:ea typeface="黑体" panose="02010609060101010101" pitchFamily="2" charset="-122"/>
            </a:endParaRPr>
          </a:p>
        </p:txBody>
      </p:sp>
      <p:sp>
        <p:nvSpPr>
          <p:cNvPr id="1049875" name="Rectangle 85"/>
          <p:cNvSpPr>
            <a:spLocks noChangeArrowheads="1"/>
          </p:cNvSpPr>
          <p:nvPr/>
        </p:nvSpPr>
        <p:spPr bwMode="auto">
          <a:xfrm>
            <a:off x="2762203" y="4869160"/>
            <a:ext cx="1523735" cy="506413"/>
          </a:xfrm>
          <a:prstGeom prst="rect"/>
          <a:solidFill>
            <a:srgbClr val="FFFF66"/>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76" name="Rectangle 86"/>
          <p:cNvSpPr>
            <a:spLocks noChangeArrowheads="1"/>
          </p:cNvSpPr>
          <p:nvPr/>
        </p:nvSpPr>
        <p:spPr bwMode="auto">
          <a:xfrm>
            <a:off x="2762202" y="4869160"/>
            <a:ext cx="6237684" cy="506413"/>
          </a:xfrm>
          <a:prstGeom prst="rect"/>
          <a:noFill/>
          <a:ln w="19050">
            <a:solidFill>
              <a:srgbClr val="333399"/>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77" name="Line 87"/>
          <p:cNvSpPr>
            <a:spLocks noChangeShapeType="1"/>
          </p:cNvSpPr>
          <p:nvPr/>
        </p:nvSpPr>
        <p:spPr bwMode="auto">
          <a:xfrm flipH="1">
            <a:off x="4285937" y="4880272"/>
            <a:ext cx="0" cy="495300"/>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878" name="Rectangle 88"/>
          <p:cNvSpPr>
            <a:spLocks noChangeArrowheads="1"/>
          </p:cNvSpPr>
          <p:nvPr/>
        </p:nvSpPr>
        <p:spPr bwMode="auto">
          <a:xfrm>
            <a:off x="2973736" y="4997748"/>
            <a:ext cx="780785" cy="269875"/>
          </a:xfrm>
          <a:prstGeom prst="rect"/>
          <a:no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79" name="Rectangle 89"/>
          <p:cNvSpPr>
            <a:spLocks noChangeArrowheads="1"/>
          </p:cNvSpPr>
          <p:nvPr/>
        </p:nvSpPr>
        <p:spPr bwMode="auto">
          <a:xfrm>
            <a:off x="2982336" y="4950123"/>
            <a:ext cx="1184276" cy="393700"/>
          </a:xfrm>
          <a:prstGeom prst="rect"/>
          <a:noFill/>
          <a:ln>
            <a:noFill/>
          </a:ln>
          <a:effectLst/>
        </p:spPr>
        <p:txBody>
          <a:bodyPr bIns="44450" lIns="90488" rIns="90488" tIns="44450" wrap="none">
            <a:spAutoFit/>
          </a:bodyPr>
          <a:p>
            <a:pPr defTabSz="762000" eaLnBrk="0" hangingPunct="0"/>
            <a:r>
              <a:rPr altLang="zh-CN" b="1" dirty="0" sz="2000" kumimoji="1" lang="en-US">
                <a:solidFill>
                  <a:srgbClr val="000099"/>
                </a:solidFill>
                <a:latin typeface="+mn-lt"/>
                <a:ea typeface="黑体" panose="02010609060101010101" pitchFamily="2" charset="-122"/>
              </a:rPr>
              <a:t>TCP </a:t>
            </a: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49880" name="Rectangle 93"/>
          <p:cNvSpPr>
            <a:spLocks noChangeArrowheads="1"/>
          </p:cNvSpPr>
          <p:nvPr/>
        </p:nvSpPr>
        <p:spPr bwMode="auto">
          <a:xfrm>
            <a:off x="920552" y="4941168"/>
            <a:ext cx="1766227" cy="397545"/>
          </a:xfrm>
          <a:prstGeom prst="rect"/>
          <a:noFill/>
          <a:ln>
            <a:noFill/>
          </a:ln>
          <a:effectLst/>
        </p:spPr>
        <p:txBody>
          <a:bodyPr bIns="44450" lIns="90488" rIns="90488" tIns="44450">
            <a:spAutoFit/>
          </a:bodyPr>
          <a:p>
            <a:pPr algn="r" defTabSz="762000" eaLnBrk="0" hangingPunct="0"/>
            <a:r>
              <a:rPr altLang="zh-CN" b="1" dirty="0" sz="2000" kumimoji="1" lang="en-US">
                <a:solidFill>
                  <a:srgbClr val="000099"/>
                </a:solidFill>
                <a:latin typeface="+mn-lt"/>
                <a:ea typeface="黑体" panose="02010609060101010101" pitchFamily="2" charset="-122"/>
              </a:rPr>
              <a:t>TCP </a:t>
            </a:r>
            <a:r>
              <a:rPr altLang="en-US" b="1" dirty="0" sz="2000" kumimoji="1" lang="zh-CN">
                <a:solidFill>
                  <a:srgbClr val="000099"/>
                </a:solidFill>
                <a:latin typeface="+mn-lt"/>
                <a:ea typeface="黑体" panose="02010609060101010101" pitchFamily="2" charset="-122"/>
              </a:rPr>
              <a:t>报文段</a:t>
            </a:r>
            <a:endParaRPr altLang="en-US" b="1" dirty="0" sz="2000" kumimoji="1" lang="zh-CN">
              <a:solidFill>
                <a:srgbClr val="000099"/>
              </a:solidFill>
              <a:latin typeface="+mn-lt"/>
              <a:ea typeface="黑体" panose="02010609060101010101" pitchFamily="2" charset="-122"/>
            </a:endParaRPr>
          </a:p>
        </p:txBody>
      </p:sp>
      <p:sp>
        <p:nvSpPr>
          <p:cNvPr id="1049881" name="Rectangle 94"/>
          <p:cNvSpPr>
            <a:spLocks noChangeArrowheads="1"/>
          </p:cNvSpPr>
          <p:nvPr/>
        </p:nvSpPr>
        <p:spPr bwMode="auto">
          <a:xfrm>
            <a:off x="2748444" y="5718274"/>
            <a:ext cx="6251442" cy="504825"/>
          </a:xfrm>
          <a:prstGeom prst="rect"/>
          <a:solidFill>
            <a:srgbClr val="FF66FF"/>
          </a:solidFill>
          <a:ln w="19050">
            <a:solidFill>
              <a:srgbClr val="333399"/>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82" name="Rectangle 96"/>
          <p:cNvSpPr>
            <a:spLocks noChangeArrowheads="1"/>
          </p:cNvSpPr>
          <p:nvPr/>
        </p:nvSpPr>
        <p:spPr bwMode="auto">
          <a:xfrm>
            <a:off x="4554719" y="5767759"/>
            <a:ext cx="2505076" cy="393701"/>
          </a:xfrm>
          <a:prstGeom prst="rect"/>
          <a:noFill/>
          <a:ln>
            <a:noFill/>
          </a:ln>
          <a:effectLst/>
        </p:spPr>
        <p:txBody>
          <a:bodyPr bIns="44450" lIns="90488" rIns="90488" tIns="44450" wrap="none">
            <a:spAutoFit/>
          </a:bodyPr>
          <a:p>
            <a:pPr defTabSz="762000" eaLnBrk="0" hangingPunct="0"/>
            <a:r>
              <a:rPr altLang="zh-CN" b="1" dirty="0" sz="2000" kumimoji="1" lang="en-US" smtClean="0">
                <a:solidFill>
                  <a:srgbClr val="000099"/>
                </a:solidFill>
                <a:latin typeface="+mn-lt"/>
                <a:ea typeface="黑体" panose="02010609060101010101" pitchFamily="2" charset="-122"/>
              </a:rPr>
              <a:t>IP</a:t>
            </a:r>
            <a:r>
              <a:rPr altLang="en-US" b="1" dirty="0" sz="2000" kumimoji="1" lang="zh-CN" smtClean="0">
                <a:solidFill>
                  <a:srgbClr val="000099"/>
                </a:solidFill>
                <a:latin typeface="+mn-lt"/>
                <a:ea typeface="黑体" panose="02010609060101010101" pitchFamily="2" charset="-122"/>
              </a:rPr>
              <a:t>数据报的</a:t>
            </a:r>
            <a:r>
              <a:rPr altLang="zh-CN" b="1" dirty="0" sz="2000" kumimoji="1" lang="en-US" smtClean="0">
                <a:solidFill>
                  <a:srgbClr val="000099"/>
                </a:solidFill>
                <a:latin typeface="+mn-lt"/>
                <a:ea typeface="黑体" panose="02010609060101010101" pitchFamily="2" charset="-122"/>
              </a:rPr>
              <a:t> </a:t>
            </a:r>
            <a:r>
              <a:rPr altLang="en-US" b="1" dirty="0" sz="2000" kumimoji="1" lang="zh-CN">
                <a:solidFill>
                  <a:srgbClr val="000099"/>
                </a:solidFill>
                <a:latin typeface="+mn-lt"/>
                <a:ea typeface="黑体" panose="02010609060101010101" pitchFamily="2" charset="-122"/>
              </a:rPr>
              <a:t>数据部分</a:t>
            </a:r>
            <a:endParaRPr altLang="en-US" b="1" dirty="0" sz="2000" kumimoji="1" lang="zh-CN">
              <a:solidFill>
                <a:srgbClr val="000099"/>
              </a:solidFill>
              <a:latin typeface="+mn-lt"/>
              <a:ea typeface="黑体" panose="02010609060101010101" pitchFamily="2" charset="-122"/>
            </a:endParaRPr>
          </a:p>
        </p:txBody>
      </p:sp>
      <p:sp>
        <p:nvSpPr>
          <p:cNvPr id="1049883" name="Rectangle 97"/>
          <p:cNvSpPr>
            <a:spLocks noChangeArrowheads="1"/>
          </p:cNvSpPr>
          <p:nvPr/>
        </p:nvSpPr>
        <p:spPr bwMode="auto">
          <a:xfrm>
            <a:off x="1641864" y="5777010"/>
            <a:ext cx="981076" cy="393701"/>
          </a:xfrm>
          <a:prstGeom prst="rect"/>
          <a:noFill/>
          <a:ln>
            <a:noFill/>
          </a:ln>
          <a:effectLst/>
        </p:spPr>
        <p:txBody>
          <a:bodyPr bIns="44450" lIns="90488" rIns="90488" tIns="44450" wrap="none">
            <a:spAutoFit/>
          </a:bodyPr>
          <a:p>
            <a:pPr defTabSz="762000" eaLnBrk="0" hangingPunct="0"/>
            <a:r>
              <a:rPr altLang="zh-CN" b="1" dirty="0" sz="2000" kumimoji="1" lang="en-US">
                <a:solidFill>
                  <a:srgbClr val="000099"/>
                </a:solidFill>
                <a:latin typeface="+mn-lt"/>
                <a:ea typeface="黑体" panose="02010609060101010101" pitchFamily="2" charset="-122"/>
              </a:rPr>
              <a:t>IP </a:t>
            </a: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49884" name="Line 100"/>
          <p:cNvSpPr>
            <a:spLocks noChangeShapeType="1"/>
          </p:cNvSpPr>
          <p:nvPr/>
        </p:nvSpPr>
        <p:spPr bwMode="auto">
          <a:xfrm>
            <a:off x="8855423" y="1535830"/>
            <a:ext cx="797983" cy="0"/>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885" name="Line 101"/>
          <p:cNvSpPr>
            <a:spLocks noChangeShapeType="1"/>
          </p:cNvSpPr>
          <p:nvPr/>
        </p:nvSpPr>
        <p:spPr bwMode="auto">
          <a:xfrm>
            <a:off x="8855423" y="3872630"/>
            <a:ext cx="797983" cy="0"/>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886" name="Line 102"/>
          <p:cNvSpPr>
            <a:spLocks noChangeShapeType="1"/>
          </p:cNvSpPr>
          <p:nvPr/>
        </p:nvSpPr>
        <p:spPr bwMode="auto">
          <a:xfrm>
            <a:off x="805079" y="1561230"/>
            <a:ext cx="509058" cy="0"/>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887" name="Line 103"/>
          <p:cNvSpPr>
            <a:spLocks noChangeShapeType="1"/>
          </p:cNvSpPr>
          <p:nvPr/>
        </p:nvSpPr>
        <p:spPr bwMode="auto">
          <a:xfrm>
            <a:off x="818837" y="4302843"/>
            <a:ext cx="509058" cy="0"/>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888" name="Rectangle 104"/>
          <p:cNvSpPr>
            <a:spLocks noChangeArrowheads="1"/>
          </p:cNvSpPr>
          <p:nvPr/>
        </p:nvSpPr>
        <p:spPr bwMode="auto">
          <a:xfrm>
            <a:off x="328697" y="5445224"/>
            <a:ext cx="1106073" cy="366767"/>
          </a:xfrm>
          <a:prstGeom prst="rect"/>
          <a:noFill/>
          <a:ln>
            <a:noFill/>
          </a:ln>
          <a:effectLst/>
        </p:spPr>
        <p:txBody>
          <a:bodyPr bIns="44450" lIns="90488" rIns="90488" tIns="44450" wrap="none">
            <a:spAutoFit/>
          </a:bodyPr>
          <a:p>
            <a:pPr defTabSz="762000" eaLnBrk="0" hangingPunct="0"/>
            <a:r>
              <a:rPr altLang="en-US" b="1" dirty="0" sz="1800" kumimoji="1" lang="zh-CN">
                <a:solidFill>
                  <a:srgbClr val="000099"/>
                </a:solidFill>
                <a:latin typeface="+mn-lt"/>
                <a:ea typeface="黑体" panose="02010609060101010101" pitchFamily="2" charset="-122"/>
              </a:rPr>
              <a:t>发送在前</a:t>
            </a:r>
            <a:endParaRPr altLang="en-US" b="1" dirty="0" sz="1800" kumimoji="1" lang="zh-CN">
              <a:solidFill>
                <a:srgbClr val="000099"/>
              </a:solidFill>
              <a:latin typeface="+mn-lt"/>
              <a:ea typeface="黑体" panose="02010609060101010101" pitchFamily="2" charset="-122"/>
            </a:endParaRPr>
          </a:p>
        </p:txBody>
      </p:sp>
      <p:sp>
        <p:nvSpPr>
          <p:cNvPr id="1049889" name="Text Box 107"/>
          <p:cNvSpPr txBox="1">
            <a:spLocks noChangeArrowheads="1"/>
          </p:cNvSpPr>
          <p:nvPr/>
        </p:nvSpPr>
        <p:spPr bwMode="auto">
          <a:xfrm>
            <a:off x="2748714" y="44624"/>
            <a:ext cx="4221480" cy="574040"/>
          </a:xfrm>
          <a:prstGeom prst="rect"/>
          <a:solidFill>
            <a:srgbClr val="66FF66"/>
          </a:solidFill>
          <a:ln w="9525">
            <a:solidFill>
              <a:srgbClr val="000099"/>
            </a:solidFill>
            <a:miter lim="800000"/>
          </a:ln>
          <a:effectLst/>
        </p:spPr>
        <p:txBody>
          <a:bodyPr wrap="none">
            <a:spAutoFit/>
          </a:bodyPr>
          <a:p>
            <a:r>
              <a:rPr altLang="zh-CN" b="1" dirty="0" sz="3200" lang="en-US" smtClean="0">
                <a:solidFill>
                  <a:srgbClr val="000099"/>
                </a:solidFill>
                <a:latin typeface="+mn-lt"/>
                <a:ea typeface="黑体" panose="02010609060101010101" pitchFamily="2" charset="-122"/>
              </a:rPr>
              <a:t>TCP </a:t>
            </a:r>
            <a:r>
              <a:rPr altLang="en-US" b="1" dirty="0" sz="3200" lang="zh-CN">
                <a:solidFill>
                  <a:srgbClr val="000099"/>
                </a:solidFill>
                <a:latin typeface="+mn-lt"/>
                <a:ea typeface="黑体" panose="02010609060101010101" pitchFamily="2" charset="-122"/>
              </a:rPr>
              <a:t>报文段的首部格式 </a:t>
            </a:r>
            <a:endParaRPr altLang="en-US" b="1" dirty="0" sz="3200" lang="zh-CN">
              <a:solidFill>
                <a:srgbClr val="000099"/>
              </a:solidFill>
              <a:latin typeface="+mn-lt"/>
              <a:ea typeface="黑体" panose="02010609060101010101" pitchFamily="2" charset="-122"/>
            </a:endParaRPr>
          </a:p>
        </p:txBody>
      </p:sp>
      <p:sp>
        <p:nvSpPr>
          <p:cNvPr id="1049890" name="矩形 1"/>
          <p:cNvSpPr/>
          <p:nvPr/>
        </p:nvSpPr>
        <p:spPr bwMode="auto">
          <a:xfrm>
            <a:off x="2762203" y="5409597"/>
            <a:ext cx="6210166" cy="298350"/>
          </a:xfrm>
          <a:prstGeom prst="rect"/>
          <a:gradFill flip="none" rotWithShape="1">
            <a:gsLst>
              <a:gs pos="0">
                <a:schemeClr val="bg1">
                  <a:lumMod val="85000"/>
                </a:schemeClr>
              </a:gs>
              <a:gs pos="100000">
                <a:schemeClr val="bg1">
                  <a:lumMod val="50000"/>
                </a:schemeClr>
              </a:gs>
            </a:gsLst>
            <a:lin ang="5400000" scaled="1"/>
          </a:gradFill>
          <a:ln w="9525" cap="flat" cmpd="sng" algn="ctr">
            <a:noFill/>
            <a:prstDash val="solid"/>
            <a:round/>
            <a:headEnd type="none" w="med" len="med"/>
            <a:tailEnd type="none" w="med" len="med"/>
          </a:ln>
          <a:effectLst/>
        </p:spPr>
        <p:txBody>
          <a:bodyPr anchor="t" anchorCtr="0" bIns="45720" compatLnSpc="1" lIns="91440" numCol="1" rIns="91440" rtlCol="0" tIns="45720" vert="horz" wrap="square"/>
          <a:p>
            <a:pPr algn="l" defTabSz="914400" eaLnBrk="0" fontAlgn="base" hangingPunct="0" indent="0" latinLnBrk="0" marL="0" marR="0" rtl="0">
              <a:lnSpc>
                <a:spcPct val="100000"/>
              </a:lnSpc>
              <a:spcBef>
                <a:spcPct val="0"/>
              </a:spcBef>
              <a:spcAft>
                <a:spcPct val="0"/>
              </a:spcAft>
              <a:buClrTx/>
              <a:buSzTx/>
              <a:buFontTx/>
              <a:buNone/>
            </a:pPr>
            <a:endParaRPr altLang="en-US" baseline="0" b="0" cap="none" sz="1800" i="0" kumimoji="0" lang="zh-CN" normalizeH="0" strike="noStrike" u="none" smtClean="0">
              <a:ln>
                <a:noFill/>
              </a:ln>
              <a:solidFill>
                <a:schemeClr val="tx1"/>
              </a:solidFill>
              <a:effectLst/>
              <a:latin typeface="Arial" panose="020B0604020202020204" pitchFamily="34" charset="0"/>
            </a:endParaRPr>
          </a:p>
        </p:txBody>
      </p:sp>
      <p:sp>
        <p:nvSpPr>
          <p:cNvPr id="1049891" name="AutoShape 99"/>
          <p:cNvSpPr>
            <a:spLocks noChangeArrowheads="1"/>
          </p:cNvSpPr>
          <p:nvPr/>
        </p:nvSpPr>
        <p:spPr bwMode="auto">
          <a:xfrm rot="-5400000">
            <a:off x="5580496" y="5391062"/>
            <a:ext cx="470469" cy="434779"/>
          </a:xfrm>
          <a:prstGeom prst="leftArrow">
            <a:avLst>
              <a:gd name="adj1" fmla="val 50000"/>
              <a:gd name="adj2" fmla="val 52851"/>
            </a:avLst>
          </a:prstGeom>
          <a:solidFill>
            <a:schemeClr val="bg1">
              <a:alpha val="80000"/>
            </a:schemeClr>
          </a:solidFill>
          <a:ln w="12700">
            <a:solidFill>
              <a:srgbClr val="333399"/>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439" name=""/>
        <p:cNvGrpSpPr/>
        <p:nvPr/>
      </p:nvGrpSpPr>
      <p:grpSpPr>
        <a:xfrm>
          <a:off x="0" y="0"/>
          <a:ext cx="0" cy="0"/>
          <a:chOff x="0" y="0"/>
          <a:chExt cx="0" cy="0"/>
        </a:xfrm>
      </p:grpSpPr>
      <p:grpSp>
        <p:nvGrpSpPr>
          <p:cNvPr id="440" name="组合 1"/>
          <p:cNvGrpSpPr/>
          <p:nvPr/>
        </p:nvGrpSpPr>
        <p:grpSpPr>
          <a:xfrm>
            <a:off x="214869" y="78539"/>
            <a:ext cx="14809827" cy="4995862"/>
            <a:chOff x="214869" y="78539"/>
            <a:chExt cx="14809827" cy="4995862"/>
          </a:xfrm>
        </p:grpSpPr>
        <p:sp>
          <p:nvSpPr>
            <p:cNvPr id="1049895"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96"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49897"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9898" name="Rectangle 6"/>
            <p:cNvSpPr>
              <a:spLocks noChangeArrowheads="1"/>
            </p:cNvSpPr>
            <p:nvPr/>
          </p:nvSpPr>
          <p:spPr bwMode="auto">
            <a:xfrm>
              <a:off x="9129464" y="1883527"/>
              <a:ext cx="688976" cy="1308100"/>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49899"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00"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01"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02"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03"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04"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05"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06" name="Rectangle 16"/>
            <p:cNvSpPr>
              <a:spLocks noChangeArrowheads="1"/>
            </p:cNvSpPr>
            <p:nvPr/>
          </p:nvSpPr>
          <p:spPr bwMode="auto">
            <a:xfrm>
              <a:off x="6261166" y="946902"/>
              <a:ext cx="1958975"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49907"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49908" name="Rectangle 18"/>
            <p:cNvSpPr>
              <a:spLocks noChangeArrowheads="1"/>
            </p:cNvSpPr>
            <p:nvPr/>
          </p:nvSpPr>
          <p:spPr bwMode="auto">
            <a:xfrm>
              <a:off x="2131946" y="3734552"/>
              <a:ext cx="1704976"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49909" name="Rectangle 19"/>
            <p:cNvSpPr>
              <a:spLocks noChangeArrowheads="1"/>
            </p:cNvSpPr>
            <p:nvPr/>
          </p:nvSpPr>
          <p:spPr bwMode="auto">
            <a:xfrm>
              <a:off x="2350359" y="4375902"/>
              <a:ext cx="3465381" cy="698499"/>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49910" name="Rectangle 20"/>
            <p:cNvSpPr>
              <a:spLocks noChangeArrowheads="1"/>
            </p:cNvSpPr>
            <p:nvPr/>
          </p:nvSpPr>
          <p:spPr bwMode="auto">
            <a:xfrm>
              <a:off x="2255771" y="946902"/>
              <a:ext cx="1450976"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49911"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49912"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13" name="Rectangle 23"/>
            <p:cNvSpPr>
              <a:spLocks noChangeArrowheads="1"/>
            </p:cNvSpPr>
            <p:nvPr/>
          </p:nvSpPr>
          <p:spPr bwMode="auto">
            <a:xfrm>
              <a:off x="6087467" y="3734552"/>
              <a:ext cx="2339975"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49914" name="Rectangle 24"/>
            <p:cNvSpPr>
              <a:spLocks noChangeArrowheads="1"/>
            </p:cNvSpPr>
            <p:nvPr/>
          </p:nvSpPr>
          <p:spPr bwMode="auto">
            <a:xfrm>
              <a:off x="6574168" y="3015415"/>
              <a:ext cx="1069976" cy="39370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49915"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49916"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17"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18"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19"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20"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21"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22"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23" name="Rectangle 33"/>
            <p:cNvSpPr>
              <a:spLocks noChangeArrowheads="1"/>
            </p:cNvSpPr>
            <p:nvPr/>
          </p:nvSpPr>
          <p:spPr bwMode="auto">
            <a:xfrm>
              <a:off x="2157743" y="3029702"/>
              <a:ext cx="1069976" cy="39370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49924" name="Rectangle 34"/>
            <p:cNvSpPr>
              <a:spLocks noChangeArrowheads="1"/>
            </p:cNvSpPr>
            <p:nvPr/>
          </p:nvSpPr>
          <p:spPr bwMode="auto">
            <a:xfrm>
              <a:off x="4689265" y="2932865"/>
              <a:ext cx="282577" cy="812800"/>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49925"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26"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27"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28"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29"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30"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31"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32"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33"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34"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35"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36"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37"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38"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39"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40"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41"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42"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43"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44"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45"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46"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47"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48"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49"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50"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51"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52"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53"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54"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55"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56"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57"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58"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59"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60"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61"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62"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63" name="Rectangle 75"/>
            <p:cNvSpPr>
              <a:spLocks noChangeArrowheads="1"/>
            </p:cNvSpPr>
            <p:nvPr/>
          </p:nvSpPr>
          <p:spPr bwMode="auto">
            <a:xfrm>
              <a:off x="4429588" y="2932865"/>
              <a:ext cx="2825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49964" name="Rectangle 76"/>
            <p:cNvSpPr>
              <a:spLocks noChangeArrowheads="1"/>
            </p:cNvSpPr>
            <p:nvPr/>
          </p:nvSpPr>
          <p:spPr bwMode="auto">
            <a:xfrm>
              <a:off x="4171619" y="2932865"/>
              <a:ext cx="295276"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49965" name="Rectangle 77"/>
            <p:cNvSpPr>
              <a:spLocks noChangeArrowheads="1"/>
            </p:cNvSpPr>
            <p:nvPr/>
          </p:nvSpPr>
          <p:spPr bwMode="auto">
            <a:xfrm>
              <a:off x="3893013" y="2932865"/>
              <a:ext cx="2825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49966" name="Rectangle 78"/>
            <p:cNvSpPr>
              <a:spLocks noChangeArrowheads="1"/>
            </p:cNvSpPr>
            <p:nvPr/>
          </p:nvSpPr>
          <p:spPr bwMode="auto">
            <a:xfrm>
              <a:off x="3633324" y="2932865"/>
              <a:ext cx="295276"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49967" name="Rectangle 79"/>
            <p:cNvSpPr>
              <a:spLocks noChangeArrowheads="1"/>
            </p:cNvSpPr>
            <p:nvPr/>
          </p:nvSpPr>
          <p:spPr bwMode="auto">
            <a:xfrm>
              <a:off x="3349559" y="2932865"/>
              <a:ext cx="2952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49968" name="Rectangle 80"/>
            <p:cNvSpPr>
              <a:spLocks noChangeArrowheads="1"/>
            </p:cNvSpPr>
            <p:nvPr/>
          </p:nvSpPr>
          <p:spPr bwMode="auto">
            <a:xfrm>
              <a:off x="365720" y="78539"/>
              <a:ext cx="14658976" cy="393700"/>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49969"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970"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49971"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972"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973"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49974"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49975" name="Text Box 103"/>
          <p:cNvSpPr txBox="1">
            <a:spLocks noChangeArrowheads="1"/>
          </p:cNvSpPr>
          <p:nvPr/>
        </p:nvSpPr>
        <p:spPr bwMode="auto">
          <a:xfrm>
            <a:off x="534738" y="5046275"/>
            <a:ext cx="9021960" cy="802640"/>
          </a:xfrm>
          <a:prstGeom prst="rect"/>
          <a:noFill/>
          <a:ln>
            <a:noFill/>
          </a:ln>
          <a:effectLst/>
        </p:spPr>
        <p:txBody>
          <a:bodyPr wrap="square">
            <a:spAutoFit/>
          </a:bodyPr>
          <a:p>
            <a:r>
              <a:rPr altLang="en-US" b="1" dirty="0" sz="2400" lang="zh-CN">
                <a:solidFill>
                  <a:srgbClr val="000099"/>
                </a:solidFill>
                <a:latin typeface="+mn-lt"/>
                <a:ea typeface="黑体" panose="02010609060101010101" pitchFamily="2" charset="-122"/>
              </a:rPr>
              <a:t>源端口和目的端口字段</a:t>
            </a:r>
            <a:r>
              <a:rPr altLang="zh-CN" b="1" dirty="0" sz="2400" lang="en-US">
                <a:solidFill>
                  <a:srgbClr val="000099"/>
                </a:solidFill>
                <a:latin typeface="+mn-lt"/>
                <a:ea typeface="黑体" panose="02010609060101010101" pitchFamily="2" charset="-122"/>
              </a:rPr>
              <a:t>——</a:t>
            </a:r>
            <a:r>
              <a:rPr altLang="en-US" b="1" dirty="0" sz="2400" lang="zh-CN">
                <a:solidFill>
                  <a:srgbClr val="000099"/>
                </a:solidFill>
                <a:latin typeface="+mn-lt"/>
                <a:ea typeface="黑体" panose="02010609060101010101" pitchFamily="2" charset="-122"/>
              </a:rPr>
              <a:t>各占 </a:t>
            </a:r>
            <a:r>
              <a:rPr altLang="zh-CN" b="1" dirty="0" sz="2400" lang="en-US">
                <a:solidFill>
                  <a:srgbClr val="000099"/>
                </a:solidFill>
                <a:latin typeface="+mn-lt"/>
                <a:ea typeface="黑体" panose="02010609060101010101" pitchFamily="2" charset="-122"/>
              </a:rPr>
              <a:t>2 </a:t>
            </a:r>
            <a:r>
              <a:rPr altLang="en-US" b="1" dirty="0" sz="2400" lang="zh-CN">
                <a:solidFill>
                  <a:srgbClr val="000099"/>
                </a:solidFill>
                <a:latin typeface="+mn-lt"/>
                <a:ea typeface="黑体" panose="02010609060101010101" pitchFamily="2" charset="-122"/>
              </a:rPr>
              <a:t>字节。端口是运输层与应用层的服务接口。运输层的复用和分用功能都要通过端口才能实现。  </a:t>
            </a:r>
            <a:endParaRPr altLang="en-US" b="1" dirty="0" sz="2400" lang="zh-CN">
              <a:solidFill>
                <a:srgbClr val="000099"/>
              </a:solidFill>
              <a:latin typeface="+mn-lt"/>
              <a:ea typeface="黑体" panose="02010609060101010101" pitchFamily="2" charset="-122"/>
            </a:endParaRPr>
          </a:p>
        </p:txBody>
      </p:sp>
      <p:sp>
        <p:nvSpPr>
          <p:cNvPr id="1049976" name="Rectangle 104"/>
          <p:cNvSpPr>
            <a:spLocks noChangeArrowheads="1"/>
          </p:cNvSpPr>
          <p:nvPr/>
        </p:nvSpPr>
        <p:spPr bwMode="auto">
          <a:xfrm>
            <a:off x="749234" y="797677"/>
            <a:ext cx="8401182" cy="717550"/>
          </a:xfrm>
          <a:prstGeom prst="rect"/>
          <a:noFill/>
          <a:ln w="76200">
            <a:solidFill>
              <a:srgbClr val="FF0000"/>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976"/>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499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76" grpId="0" animBg="1"/>
      <p:bldP spid="104997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443" name=""/>
        <p:cNvGrpSpPr/>
        <p:nvPr/>
      </p:nvGrpSpPr>
      <p:grpSpPr>
        <a:xfrm>
          <a:off x="0" y="0"/>
          <a:ext cx="0" cy="0"/>
          <a:chOff x="0" y="0"/>
          <a:chExt cx="0" cy="0"/>
        </a:xfrm>
      </p:grpSpPr>
      <p:sp>
        <p:nvSpPr>
          <p:cNvPr id="1049980" name="Text Box 82"/>
          <p:cNvSpPr txBox="1">
            <a:spLocks noChangeArrowheads="1"/>
          </p:cNvSpPr>
          <p:nvPr/>
        </p:nvSpPr>
        <p:spPr bwMode="auto">
          <a:xfrm>
            <a:off x="534737" y="5036983"/>
            <a:ext cx="9020425" cy="1158240"/>
          </a:xfrm>
          <a:prstGeom prst="rect"/>
          <a:noFill/>
          <a:ln>
            <a:noFill/>
          </a:ln>
          <a:effectLst/>
        </p:spPr>
        <p:txBody>
          <a:bodyPr wrap="square">
            <a:spAutoFit/>
          </a:bodyPr>
          <a:lstStyle>
            <a:defPPr>
              <a:defRPr lang="en-US"/>
            </a:defPPr>
            <a:lvl1pPr>
              <a:defRPr b="1" sz="2400">
                <a:solidFill>
                  <a:srgbClr val="000099"/>
                </a:solidFill>
                <a:latin typeface="+mn-lt"/>
                <a:ea typeface="黑体" panose="02010609060101010101" pitchFamily="2" charset="-122"/>
              </a:defRPr>
            </a:lvl1pPr>
          </a:lstStyle>
          <a:p>
            <a:r>
              <a:rPr altLang="en-US" dirty="0" lang="zh-CN"/>
              <a:t>序号字段</a:t>
            </a:r>
            <a:r>
              <a:rPr altLang="zh-CN" dirty="0" lang="en-US"/>
              <a:t>——</a:t>
            </a:r>
            <a:r>
              <a:rPr altLang="en-US" dirty="0" lang="zh-CN"/>
              <a:t>占 </a:t>
            </a:r>
            <a:r>
              <a:rPr altLang="zh-CN" dirty="0" lang="en-US"/>
              <a:t>4 </a:t>
            </a:r>
            <a:r>
              <a:rPr altLang="en-US" dirty="0" lang="zh-CN"/>
              <a:t>字节。</a:t>
            </a:r>
            <a:r>
              <a:rPr altLang="zh-CN" dirty="0" lang="en-US"/>
              <a:t>TCP </a:t>
            </a:r>
            <a:r>
              <a:rPr altLang="en-US" dirty="0" lang="zh-CN"/>
              <a:t>连接中传送的数据流中的每一个字节都编上一个序号。序号字段的值则指的是本报文段所发送的数据的第一个字节的序号。 </a:t>
            </a:r>
            <a:endParaRPr altLang="en-US" dirty="0" lang="zh-CN"/>
          </a:p>
        </p:txBody>
      </p:sp>
      <p:grpSp>
        <p:nvGrpSpPr>
          <p:cNvPr id="444" name="组合 83"/>
          <p:cNvGrpSpPr/>
          <p:nvPr/>
        </p:nvGrpSpPr>
        <p:grpSpPr>
          <a:xfrm>
            <a:off x="214869" y="78539"/>
            <a:ext cx="14809827" cy="4995862"/>
            <a:chOff x="214869" y="78539"/>
            <a:chExt cx="14809827" cy="4995862"/>
          </a:xfrm>
        </p:grpSpPr>
        <p:sp>
          <p:nvSpPr>
            <p:cNvPr id="1049981"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82"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49983"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84" name="Rectangle 6"/>
            <p:cNvSpPr>
              <a:spLocks noChangeArrowheads="1"/>
            </p:cNvSpPr>
            <p:nvPr/>
          </p:nvSpPr>
          <p:spPr bwMode="auto">
            <a:xfrm>
              <a:off x="9129464" y="1883527"/>
              <a:ext cx="688976" cy="1308100"/>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49985"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86"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87"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88"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89"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90"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91"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92" name="Rectangle 16"/>
            <p:cNvSpPr>
              <a:spLocks noChangeArrowheads="1"/>
            </p:cNvSpPr>
            <p:nvPr/>
          </p:nvSpPr>
          <p:spPr bwMode="auto">
            <a:xfrm>
              <a:off x="6261166" y="946902"/>
              <a:ext cx="1958975"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49993"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49994" name="Rectangle 18"/>
            <p:cNvSpPr>
              <a:spLocks noChangeArrowheads="1"/>
            </p:cNvSpPr>
            <p:nvPr/>
          </p:nvSpPr>
          <p:spPr bwMode="auto">
            <a:xfrm>
              <a:off x="2131946" y="3734552"/>
              <a:ext cx="1704976"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49995" name="Rectangle 19"/>
            <p:cNvSpPr>
              <a:spLocks noChangeArrowheads="1"/>
            </p:cNvSpPr>
            <p:nvPr/>
          </p:nvSpPr>
          <p:spPr bwMode="auto">
            <a:xfrm>
              <a:off x="2350359" y="4375902"/>
              <a:ext cx="3465381" cy="698499"/>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49996" name="Rectangle 20"/>
            <p:cNvSpPr>
              <a:spLocks noChangeArrowheads="1"/>
            </p:cNvSpPr>
            <p:nvPr/>
          </p:nvSpPr>
          <p:spPr bwMode="auto">
            <a:xfrm>
              <a:off x="2255771" y="946902"/>
              <a:ext cx="1450976"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49997"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49998"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49999" name="Rectangle 23"/>
            <p:cNvSpPr>
              <a:spLocks noChangeArrowheads="1"/>
            </p:cNvSpPr>
            <p:nvPr/>
          </p:nvSpPr>
          <p:spPr bwMode="auto">
            <a:xfrm>
              <a:off x="6087467" y="3734552"/>
              <a:ext cx="2339975"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000" name="Rectangle 24"/>
            <p:cNvSpPr>
              <a:spLocks noChangeArrowheads="1"/>
            </p:cNvSpPr>
            <p:nvPr/>
          </p:nvSpPr>
          <p:spPr bwMode="auto">
            <a:xfrm>
              <a:off x="6574168" y="3015415"/>
              <a:ext cx="1069976" cy="39370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001"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002"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03"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04"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05"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06"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07"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08"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09" name="Rectangle 33"/>
            <p:cNvSpPr>
              <a:spLocks noChangeArrowheads="1"/>
            </p:cNvSpPr>
            <p:nvPr/>
          </p:nvSpPr>
          <p:spPr bwMode="auto">
            <a:xfrm>
              <a:off x="2157743" y="3029702"/>
              <a:ext cx="1069976" cy="39370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010" name="Rectangle 34"/>
            <p:cNvSpPr>
              <a:spLocks noChangeArrowheads="1"/>
            </p:cNvSpPr>
            <p:nvPr/>
          </p:nvSpPr>
          <p:spPr bwMode="auto">
            <a:xfrm>
              <a:off x="4689265" y="2932865"/>
              <a:ext cx="282577" cy="812800"/>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011"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12"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13"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14"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15"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16"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17"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18"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19"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20"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21"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22"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23"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24"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25"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26"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27"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28"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29"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30"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31"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32"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33"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34"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35"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36"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37"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38"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39"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40"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41"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42"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43"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44"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45"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46"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47"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48"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49" name="Rectangle 75"/>
            <p:cNvSpPr>
              <a:spLocks noChangeArrowheads="1"/>
            </p:cNvSpPr>
            <p:nvPr/>
          </p:nvSpPr>
          <p:spPr bwMode="auto">
            <a:xfrm>
              <a:off x="4429588" y="2932865"/>
              <a:ext cx="2825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050" name="Rectangle 76"/>
            <p:cNvSpPr>
              <a:spLocks noChangeArrowheads="1"/>
            </p:cNvSpPr>
            <p:nvPr/>
          </p:nvSpPr>
          <p:spPr bwMode="auto">
            <a:xfrm>
              <a:off x="4171619" y="2932865"/>
              <a:ext cx="295276"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051" name="Rectangle 77"/>
            <p:cNvSpPr>
              <a:spLocks noChangeArrowheads="1"/>
            </p:cNvSpPr>
            <p:nvPr/>
          </p:nvSpPr>
          <p:spPr bwMode="auto">
            <a:xfrm>
              <a:off x="3893013" y="2932865"/>
              <a:ext cx="2825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052" name="Rectangle 78"/>
            <p:cNvSpPr>
              <a:spLocks noChangeArrowheads="1"/>
            </p:cNvSpPr>
            <p:nvPr/>
          </p:nvSpPr>
          <p:spPr bwMode="auto">
            <a:xfrm>
              <a:off x="3633324" y="2932865"/>
              <a:ext cx="295276"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053" name="Rectangle 79"/>
            <p:cNvSpPr>
              <a:spLocks noChangeArrowheads="1"/>
            </p:cNvSpPr>
            <p:nvPr/>
          </p:nvSpPr>
          <p:spPr bwMode="auto">
            <a:xfrm>
              <a:off x="3349559" y="2932865"/>
              <a:ext cx="2952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054" name="Rectangle 80"/>
            <p:cNvSpPr>
              <a:spLocks noChangeArrowheads="1"/>
            </p:cNvSpPr>
            <p:nvPr/>
          </p:nvSpPr>
          <p:spPr bwMode="auto">
            <a:xfrm>
              <a:off x="365720" y="78539"/>
              <a:ext cx="14658976" cy="393700"/>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055"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056"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057"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058"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059"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060"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061" name="Rectangle 83"/>
          <p:cNvSpPr>
            <a:spLocks noChangeArrowheads="1"/>
          </p:cNvSpPr>
          <p:nvPr/>
        </p:nvSpPr>
        <p:spPr bwMode="auto">
          <a:xfrm>
            <a:off x="787068" y="1487314"/>
            <a:ext cx="8318641" cy="717550"/>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061"/>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0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61" grpId="0" animBg="1"/>
      <p:bldP spid="1050061"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447" name=""/>
        <p:cNvGrpSpPr/>
        <p:nvPr/>
      </p:nvGrpSpPr>
      <p:grpSpPr>
        <a:xfrm>
          <a:off x="0" y="0"/>
          <a:ext cx="0" cy="0"/>
          <a:chOff x="0" y="0"/>
          <a:chExt cx="0" cy="0"/>
        </a:xfrm>
      </p:grpSpPr>
      <p:sp>
        <p:nvSpPr>
          <p:cNvPr id="1050065" name="Text Box 82"/>
          <p:cNvSpPr txBox="1">
            <a:spLocks noChangeArrowheads="1"/>
          </p:cNvSpPr>
          <p:nvPr/>
        </p:nvSpPr>
        <p:spPr bwMode="auto">
          <a:xfrm>
            <a:off x="534737" y="5046275"/>
            <a:ext cx="9020425" cy="802640"/>
          </a:xfrm>
          <a:prstGeom prst="rect"/>
          <a:noFill/>
          <a:ln>
            <a:noFill/>
          </a:ln>
          <a:effectLst/>
        </p:spPr>
        <p:txBody>
          <a:bodyPr wrap="square">
            <a:spAutoFit/>
          </a:bodyPr>
          <a:lstStyle>
            <a:defPPr>
              <a:defRPr lang="en-US"/>
            </a:defPPr>
            <a:lvl1pPr>
              <a:defRPr b="1" sz="2400">
                <a:solidFill>
                  <a:srgbClr val="000099"/>
                </a:solidFill>
                <a:latin typeface="+mn-lt"/>
                <a:ea typeface="黑体" panose="02010609060101010101" pitchFamily="2" charset="-122"/>
              </a:defRPr>
            </a:lvl1pPr>
          </a:lstStyle>
          <a:p>
            <a:r>
              <a:rPr altLang="en-US" dirty="0" lang="zh-CN"/>
              <a:t>确认号字段</a:t>
            </a:r>
            <a:r>
              <a:rPr altLang="zh-CN" dirty="0" lang="en-US"/>
              <a:t>——</a:t>
            </a:r>
            <a:r>
              <a:rPr altLang="en-US" dirty="0" lang="zh-CN"/>
              <a:t>占 </a:t>
            </a:r>
            <a:r>
              <a:rPr altLang="zh-CN" dirty="0" lang="en-US"/>
              <a:t>4 </a:t>
            </a:r>
            <a:r>
              <a:rPr altLang="en-US" dirty="0" lang="zh-CN"/>
              <a:t>字节，是期望收到对方的下一个报文段的数据的第一个字节的序号。 </a:t>
            </a:r>
            <a:endParaRPr altLang="en-US" dirty="0" lang="zh-CN"/>
          </a:p>
        </p:txBody>
      </p:sp>
      <p:grpSp>
        <p:nvGrpSpPr>
          <p:cNvPr id="448" name="组合 83"/>
          <p:cNvGrpSpPr/>
          <p:nvPr/>
        </p:nvGrpSpPr>
        <p:grpSpPr>
          <a:xfrm>
            <a:off x="214869" y="78539"/>
            <a:ext cx="14809827" cy="4995862"/>
            <a:chOff x="214869" y="78539"/>
            <a:chExt cx="14809827" cy="4995862"/>
          </a:xfrm>
        </p:grpSpPr>
        <p:sp>
          <p:nvSpPr>
            <p:cNvPr id="1050066"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67"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0068"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69" name="Rectangle 6"/>
            <p:cNvSpPr>
              <a:spLocks noChangeArrowheads="1"/>
            </p:cNvSpPr>
            <p:nvPr/>
          </p:nvSpPr>
          <p:spPr bwMode="auto">
            <a:xfrm>
              <a:off x="9129464" y="1883527"/>
              <a:ext cx="688976" cy="1308100"/>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0070"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71"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72"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73"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74"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75"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76"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77" name="Rectangle 16"/>
            <p:cNvSpPr>
              <a:spLocks noChangeArrowheads="1"/>
            </p:cNvSpPr>
            <p:nvPr/>
          </p:nvSpPr>
          <p:spPr bwMode="auto">
            <a:xfrm>
              <a:off x="6261166" y="946902"/>
              <a:ext cx="1958975"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0078"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0079" name="Rectangle 18"/>
            <p:cNvSpPr>
              <a:spLocks noChangeArrowheads="1"/>
            </p:cNvSpPr>
            <p:nvPr/>
          </p:nvSpPr>
          <p:spPr bwMode="auto">
            <a:xfrm>
              <a:off x="2131946" y="3734552"/>
              <a:ext cx="1704976"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0080" name="Rectangle 19"/>
            <p:cNvSpPr>
              <a:spLocks noChangeArrowheads="1"/>
            </p:cNvSpPr>
            <p:nvPr/>
          </p:nvSpPr>
          <p:spPr bwMode="auto">
            <a:xfrm>
              <a:off x="2350359" y="4375902"/>
              <a:ext cx="3465381" cy="698499"/>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0081" name="Rectangle 20"/>
            <p:cNvSpPr>
              <a:spLocks noChangeArrowheads="1"/>
            </p:cNvSpPr>
            <p:nvPr/>
          </p:nvSpPr>
          <p:spPr bwMode="auto">
            <a:xfrm>
              <a:off x="2255771" y="946902"/>
              <a:ext cx="1450976"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0082"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0083"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84" name="Rectangle 23"/>
            <p:cNvSpPr>
              <a:spLocks noChangeArrowheads="1"/>
            </p:cNvSpPr>
            <p:nvPr/>
          </p:nvSpPr>
          <p:spPr bwMode="auto">
            <a:xfrm>
              <a:off x="6087467" y="3734552"/>
              <a:ext cx="2339975"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085" name="Rectangle 24"/>
            <p:cNvSpPr>
              <a:spLocks noChangeArrowheads="1"/>
            </p:cNvSpPr>
            <p:nvPr/>
          </p:nvSpPr>
          <p:spPr bwMode="auto">
            <a:xfrm>
              <a:off x="6574168" y="3015415"/>
              <a:ext cx="1069976" cy="39370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086"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087"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88"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89"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90"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91"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92"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93"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94" name="Rectangle 33"/>
            <p:cNvSpPr>
              <a:spLocks noChangeArrowheads="1"/>
            </p:cNvSpPr>
            <p:nvPr/>
          </p:nvSpPr>
          <p:spPr bwMode="auto">
            <a:xfrm>
              <a:off x="2157743" y="3029702"/>
              <a:ext cx="1069976" cy="39370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095" name="Rectangle 34"/>
            <p:cNvSpPr>
              <a:spLocks noChangeArrowheads="1"/>
            </p:cNvSpPr>
            <p:nvPr/>
          </p:nvSpPr>
          <p:spPr bwMode="auto">
            <a:xfrm>
              <a:off x="4689265" y="2932865"/>
              <a:ext cx="282577" cy="812800"/>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096"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97"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98"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099"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00"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01"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02"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03"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04"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05"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06"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07"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08"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09"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10"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11"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12"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13"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14"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15"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16"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17"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18"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19"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20"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21"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22"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23"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24"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25"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26"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27"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28"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29"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30"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31"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32"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33"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34" name="Rectangle 75"/>
            <p:cNvSpPr>
              <a:spLocks noChangeArrowheads="1"/>
            </p:cNvSpPr>
            <p:nvPr/>
          </p:nvSpPr>
          <p:spPr bwMode="auto">
            <a:xfrm>
              <a:off x="4429588" y="2932865"/>
              <a:ext cx="2825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135" name="Rectangle 76"/>
            <p:cNvSpPr>
              <a:spLocks noChangeArrowheads="1"/>
            </p:cNvSpPr>
            <p:nvPr/>
          </p:nvSpPr>
          <p:spPr bwMode="auto">
            <a:xfrm>
              <a:off x="4171619" y="2932865"/>
              <a:ext cx="295276"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136" name="Rectangle 77"/>
            <p:cNvSpPr>
              <a:spLocks noChangeArrowheads="1"/>
            </p:cNvSpPr>
            <p:nvPr/>
          </p:nvSpPr>
          <p:spPr bwMode="auto">
            <a:xfrm>
              <a:off x="3893013" y="2932865"/>
              <a:ext cx="2825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137" name="Rectangle 78"/>
            <p:cNvSpPr>
              <a:spLocks noChangeArrowheads="1"/>
            </p:cNvSpPr>
            <p:nvPr/>
          </p:nvSpPr>
          <p:spPr bwMode="auto">
            <a:xfrm>
              <a:off x="3633324" y="2932865"/>
              <a:ext cx="295276"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138" name="Rectangle 79"/>
            <p:cNvSpPr>
              <a:spLocks noChangeArrowheads="1"/>
            </p:cNvSpPr>
            <p:nvPr/>
          </p:nvSpPr>
          <p:spPr bwMode="auto">
            <a:xfrm>
              <a:off x="3349559" y="2932865"/>
              <a:ext cx="2952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139" name="Rectangle 80"/>
            <p:cNvSpPr>
              <a:spLocks noChangeArrowheads="1"/>
            </p:cNvSpPr>
            <p:nvPr/>
          </p:nvSpPr>
          <p:spPr bwMode="auto">
            <a:xfrm>
              <a:off x="365720" y="78539"/>
              <a:ext cx="14658976" cy="393700"/>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140"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141"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142"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143"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144"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145"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146" name="Rectangle 83"/>
          <p:cNvSpPr>
            <a:spLocks noChangeArrowheads="1"/>
          </p:cNvSpPr>
          <p:nvPr/>
        </p:nvSpPr>
        <p:spPr bwMode="auto">
          <a:xfrm>
            <a:off x="787068" y="2207394"/>
            <a:ext cx="8342395" cy="717550"/>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146"/>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1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46" grpId="0" animBg="1"/>
      <p:bldP spid="1050146"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451" name=""/>
        <p:cNvGrpSpPr/>
        <p:nvPr/>
      </p:nvGrpSpPr>
      <p:grpSpPr>
        <a:xfrm>
          <a:off x="0" y="0"/>
          <a:ext cx="0" cy="0"/>
          <a:chOff x="0" y="0"/>
          <a:chExt cx="0" cy="0"/>
        </a:xfrm>
      </p:grpSpPr>
      <p:sp>
        <p:nvSpPr>
          <p:cNvPr id="1050150" name="Text Box 82"/>
          <p:cNvSpPr txBox="1">
            <a:spLocks noChangeArrowheads="1"/>
          </p:cNvSpPr>
          <p:nvPr/>
        </p:nvSpPr>
        <p:spPr bwMode="auto">
          <a:xfrm>
            <a:off x="534738" y="5036983"/>
            <a:ext cx="9215185" cy="1158240"/>
          </a:xfrm>
          <a:prstGeom prst="rect"/>
          <a:noFill/>
          <a:ln>
            <a:noFill/>
          </a:ln>
          <a:effectLst/>
        </p:spPr>
        <p:txBody>
          <a:bodyPr wrap="square">
            <a:spAutoFit/>
          </a:bodyPr>
          <a:lstStyle>
            <a:defPPr>
              <a:defRPr lang="en-US"/>
            </a:defPPr>
            <a:lvl1pPr>
              <a:defRPr b="1" sz="2400">
                <a:solidFill>
                  <a:srgbClr val="000099"/>
                </a:solidFill>
                <a:latin typeface="+mn-lt"/>
                <a:ea typeface="黑体" panose="02010609060101010101" pitchFamily="2" charset="-122"/>
              </a:defRPr>
            </a:lvl1pPr>
          </a:lstStyle>
          <a:p>
            <a:r>
              <a:rPr altLang="en-US" dirty="0" lang="zh-CN"/>
              <a:t>数据偏移（即首部长度）</a:t>
            </a:r>
            <a:r>
              <a:rPr altLang="zh-CN" dirty="0" lang="en-US"/>
              <a:t>——</a:t>
            </a:r>
            <a:r>
              <a:rPr altLang="en-US" dirty="0" lang="zh-CN"/>
              <a:t>占 </a:t>
            </a:r>
            <a:r>
              <a:rPr altLang="zh-CN" dirty="0" lang="en-US"/>
              <a:t>4 </a:t>
            </a:r>
            <a:r>
              <a:rPr altLang="en-US" dirty="0" lang="zh-CN"/>
              <a:t>位，它指出 </a:t>
            </a:r>
            <a:r>
              <a:rPr altLang="zh-CN" dirty="0" lang="en-US"/>
              <a:t>TCP </a:t>
            </a:r>
            <a:r>
              <a:rPr altLang="en-US" dirty="0" lang="zh-CN"/>
              <a:t>报文段的数据起始处距离 </a:t>
            </a:r>
            <a:r>
              <a:rPr altLang="zh-CN" dirty="0" lang="en-US"/>
              <a:t>TCP </a:t>
            </a:r>
            <a:r>
              <a:rPr altLang="en-US" dirty="0" lang="zh-CN"/>
              <a:t>报文段的起始处有多远。“数据偏移”的单位是 </a:t>
            </a:r>
            <a:r>
              <a:rPr altLang="zh-CN" dirty="0" lang="en-US"/>
              <a:t>32 </a:t>
            </a:r>
            <a:r>
              <a:rPr altLang="en-US" dirty="0" lang="zh-CN"/>
              <a:t>位字（以 </a:t>
            </a:r>
            <a:r>
              <a:rPr altLang="zh-CN" dirty="0" lang="en-US"/>
              <a:t>4 </a:t>
            </a:r>
            <a:r>
              <a:rPr altLang="en-US" dirty="0" lang="zh-CN"/>
              <a:t>字节为计算单位）。  </a:t>
            </a:r>
            <a:endParaRPr altLang="en-US" dirty="0" lang="zh-CN"/>
          </a:p>
        </p:txBody>
      </p:sp>
      <p:grpSp>
        <p:nvGrpSpPr>
          <p:cNvPr id="452" name="组合 83"/>
          <p:cNvGrpSpPr/>
          <p:nvPr/>
        </p:nvGrpSpPr>
        <p:grpSpPr>
          <a:xfrm>
            <a:off x="214869" y="78539"/>
            <a:ext cx="14809827" cy="4995862"/>
            <a:chOff x="214869" y="78539"/>
            <a:chExt cx="14809827" cy="4995862"/>
          </a:xfrm>
        </p:grpSpPr>
        <p:sp>
          <p:nvSpPr>
            <p:cNvPr id="1050151"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52"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0153"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54" name="Rectangle 6"/>
            <p:cNvSpPr>
              <a:spLocks noChangeArrowheads="1"/>
            </p:cNvSpPr>
            <p:nvPr/>
          </p:nvSpPr>
          <p:spPr bwMode="auto">
            <a:xfrm>
              <a:off x="9129464" y="1883527"/>
              <a:ext cx="688976" cy="1308100"/>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0155"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56"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57"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58"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59"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60"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61"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62" name="Rectangle 16"/>
            <p:cNvSpPr>
              <a:spLocks noChangeArrowheads="1"/>
            </p:cNvSpPr>
            <p:nvPr/>
          </p:nvSpPr>
          <p:spPr bwMode="auto">
            <a:xfrm>
              <a:off x="6261166" y="946902"/>
              <a:ext cx="1958975"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0163"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0164" name="Rectangle 18"/>
            <p:cNvSpPr>
              <a:spLocks noChangeArrowheads="1"/>
            </p:cNvSpPr>
            <p:nvPr/>
          </p:nvSpPr>
          <p:spPr bwMode="auto">
            <a:xfrm>
              <a:off x="2131946" y="3734552"/>
              <a:ext cx="1704976"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0165" name="Rectangle 19"/>
            <p:cNvSpPr>
              <a:spLocks noChangeArrowheads="1"/>
            </p:cNvSpPr>
            <p:nvPr/>
          </p:nvSpPr>
          <p:spPr bwMode="auto">
            <a:xfrm>
              <a:off x="2350359" y="4375902"/>
              <a:ext cx="3465381" cy="698499"/>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0166" name="Rectangle 20"/>
            <p:cNvSpPr>
              <a:spLocks noChangeArrowheads="1"/>
            </p:cNvSpPr>
            <p:nvPr/>
          </p:nvSpPr>
          <p:spPr bwMode="auto">
            <a:xfrm>
              <a:off x="2255771" y="946902"/>
              <a:ext cx="1450976"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0167"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0168"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69" name="Rectangle 23"/>
            <p:cNvSpPr>
              <a:spLocks noChangeArrowheads="1"/>
            </p:cNvSpPr>
            <p:nvPr/>
          </p:nvSpPr>
          <p:spPr bwMode="auto">
            <a:xfrm>
              <a:off x="6087467" y="3734552"/>
              <a:ext cx="2339975"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170" name="Rectangle 24"/>
            <p:cNvSpPr>
              <a:spLocks noChangeArrowheads="1"/>
            </p:cNvSpPr>
            <p:nvPr/>
          </p:nvSpPr>
          <p:spPr bwMode="auto">
            <a:xfrm>
              <a:off x="6574168" y="3015415"/>
              <a:ext cx="1069976" cy="39370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171"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172"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73"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74"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75"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76"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77"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78"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79" name="Rectangle 33"/>
            <p:cNvSpPr>
              <a:spLocks noChangeArrowheads="1"/>
            </p:cNvSpPr>
            <p:nvPr/>
          </p:nvSpPr>
          <p:spPr bwMode="auto">
            <a:xfrm>
              <a:off x="2157743" y="3029702"/>
              <a:ext cx="1069976" cy="39370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180" name="Rectangle 34"/>
            <p:cNvSpPr>
              <a:spLocks noChangeArrowheads="1"/>
            </p:cNvSpPr>
            <p:nvPr/>
          </p:nvSpPr>
          <p:spPr bwMode="auto">
            <a:xfrm>
              <a:off x="4689265" y="2932865"/>
              <a:ext cx="282577" cy="812800"/>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181"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82"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83"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84"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85"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86"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87"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88"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89"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90"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91"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92"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93"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94"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95"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96"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97"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98"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199"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00"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01"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02"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03"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04"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05"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06"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07"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08"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09"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10"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11"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12"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13"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14"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15"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16"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17"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18"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19" name="Rectangle 75"/>
            <p:cNvSpPr>
              <a:spLocks noChangeArrowheads="1"/>
            </p:cNvSpPr>
            <p:nvPr/>
          </p:nvSpPr>
          <p:spPr bwMode="auto">
            <a:xfrm>
              <a:off x="4429588" y="2932865"/>
              <a:ext cx="2825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220" name="Rectangle 76"/>
            <p:cNvSpPr>
              <a:spLocks noChangeArrowheads="1"/>
            </p:cNvSpPr>
            <p:nvPr/>
          </p:nvSpPr>
          <p:spPr bwMode="auto">
            <a:xfrm>
              <a:off x="4171619" y="2932865"/>
              <a:ext cx="295276"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221" name="Rectangle 77"/>
            <p:cNvSpPr>
              <a:spLocks noChangeArrowheads="1"/>
            </p:cNvSpPr>
            <p:nvPr/>
          </p:nvSpPr>
          <p:spPr bwMode="auto">
            <a:xfrm>
              <a:off x="3893013" y="2932865"/>
              <a:ext cx="2825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222" name="Rectangle 78"/>
            <p:cNvSpPr>
              <a:spLocks noChangeArrowheads="1"/>
            </p:cNvSpPr>
            <p:nvPr/>
          </p:nvSpPr>
          <p:spPr bwMode="auto">
            <a:xfrm>
              <a:off x="3633324" y="2932865"/>
              <a:ext cx="295276"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223" name="Rectangle 79"/>
            <p:cNvSpPr>
              <a:spLocks noChangeArrowheads="1"/>
            </p:cNvSpPr>
            <p:nvPr/>
          </p:nvSpPr>
          <p:spPr bwMode="auto">
            <a:xfrm>
              <a:off x="3349559" y="2932865"/>
              <a:ext cx="2952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224" name="Rectangle 80"/>
            <p:cNvSpPr>
              <a:spLocks noChangeArrowheads="1"/>
            </p:cNvSpPr>
            <p:nvPr/>
          </p:nvSpPr>
          <p:spPr bwMode="auto">
            <a:xfrm>
              <a:off x="365720" y="78539"/>
              <a:ext cx="14658976" cy="393700"/>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225"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226"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227"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228"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229"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230"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231" name="Rectangle 83"/>
          <p:cNvSpPr>
            <a:spLocks noChangeArrowheads="1"/>
          </p:cNvSpPr>
          <p:nvPr/>
        </p:nvSpPr>
        <p:spPr bwMode="auto">
          <a:xfrm>
            <a:off x="764589" y="2905878"/>
            <a:ext cx="1092067" cy="664608"/>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231"/>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2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31" grpId="0" animBg="1"/>
      <p:bldP spid="1050231"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455" name=""/>
        <p:cNvGrpSpPr/>
        <p:nvPr/>
      </p:nvGrpSpPr>
      <p:grpSpPr>
        <a:xfrm>
          <a:off x="0" y="0"/>
          <a:ext cx="0" cy="0"/>
          <a:chOff x="0" y="0"/>
          <a:chExt cx="0" cy="0"/>
        </a:xfrm>
      </p:grpSpPr>
      <p:sp>
        <p:nvSpPr>
          <p:cNvPr id="1050235" name="Text Box 82"/>
          <p:cNvSpPr txBox="1">
            <a:spLocks noChangeArrowheads="1"/>
          </p:cNvSpPr>
          <p:nvPr/>
        </p:nvSpPr>
        <p:spPr bwMode="auto">
          <a:xfrm>
            <a:off x="534739" y="5055567"/>
            <a:ext cx="8738742" cy="461665"/>
          </a:xfrm>
          <a:prstGeom prst="rect"/>
          <a:noFill/>
          <a:ln>
            <a:noFill/>
          </a:ln>
          <a:effectLst/>
        </p:spPr>
        <p:txBody>
          <a:bodyPr wrap="square">
            <a:spAutoFit/>
          </a:bodyPr>
          <a:lstStyle>
            <a:defPPr>
              <a:defRPr lang="en-US"/>
            </a:defPPr>
            <a:lvl1pPr>
              <a:defRPr b="1" sz="2400">
                <a:solidFill>
                  <a:srgbClr val="000099"/>
                </a:solidFill>
                <a:latin typeface="+mn-lt"/>
                <a:ea typeface="黑体" panose="02010609060101010101" pitchFamily="2" charset="-122"/>
              </a:defRPr>
            </a:lvl1pPr>
          </a:lstStyle>
          <a:p>
            <a:r>
              <a:rPr altLang="en-US" dirty="0" lang="zh-CN"/>
              <a:t>保留字段</a:t>
            </a:r>
            <a:r>
              <a:rPr altLang="zh-CN" dirty="0" lang="en-US"/>
              <a:t>——</a:t>
            </a:r>
            <a:r>
              <a:rPr altLang="en-US" dirty="0" lang="zh-CN"/>
              <a:t>占 </a:t>
            </a:r>
            <a:r>
              <a:rPr altLang="zh-CN" dirty="0" lang="en-US"/>
              <a:t>6 </a:t>
            </a:r>
            <a:r>
              <a:rPr altLang="en-US" dirty="0" lang="zh-CN"/>
              <a:t>位，保留为今后使用，但目前应置为 </a:t>
            </a:r>
            <a:r>
              <a:rPr altLang="zh-CN" dirty="0" lang="en-US"/>
              <a:t>0</a:t>
            </a:r>
            <a:r>
              <a:rPr altLang="en-US" dirty="0" lang="zh-CN"/>
              <a:t>。 </a:t>
            </a:r>
            <a:endParaRPr altLang="en-US" dirty="0" lang="zh-CN"/>
          </a:p>
        </p:txBody>
      </p:sp>
      <p:grpSp>
        <p:nvGrpSpPr>
          <p:cNvPr id="456" name="组合 83"/>
          <p:cNvGrpSpPr/>
          <p:nvPr/>
        </p:nvGrpSpPr>
        <p:grpSpPr>
          <a:xfrm>
            <a:off x="214869" y="78539"/>
            <a:ext cx="14809827" cy="4995862"/>
            <a:chOff x="214869" y="78539"/>
            <a:chExt cx="14809827" cy="4995862"/>
          </a:xfrm>
        </p:grpSpPr>
        <p:sp>
          <p:nvSpPr>
            <p:cNvPr id="1050236"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37"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0238"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39" name="Rectangle 6"/>
            <p:cNvSpPr>
              <a:spLocks noChangeArrowheads="1"/>
            </p:cNvSpPr>
            <p:nvPr/>
          </p:nvSpPr>
          <p:spPr bwMode="auto">
            <a:xfrm>
              <a:off x="9129464" y="1883527"/>
              <a:ext cx="688976" cy="1308100"/>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0240"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41"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42"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43"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44"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45"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46"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47" name="Rectangle 16"/>
            <p:cNvSpPr>
              <a:spLocks noChangeArrowheads="1"/>
            </p:cNvSpPr>
            <p:nvPr/>
          </p:nvSpPr>
          <p:spPr bwMode="auto">
            <a:xfrm>
              <a:off x="6261166" y="946902"/>
              <a:ext cx="1958975"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0248"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0249" name="Rectangle 18"/>
            <p:cNvSpPr>
              <a:spLocks noChangeArrowheads="1"/>
            </p:cNvSpPr>
            <p:nvPr/>
          </p:nvSpPr>
          <p:spPr bwMode="auto">
            <a:xfrm>
              <a:off x="2131946" y="3734552"/>
              <a:ext cx="1704976"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0250" name="Rectangle 19"/>
            <p:cNvSpPr>
              <a:spLocks noChangeArrowheads="1"/>
            </p:cNvSpPr>
            <p:nvPr/>
          </p:nvSpPr>
          <p:spPr bwMode="auto">
            <a:xfrm>
              <a:off x="2350359" y="4375902"/>
              <a:ext cx="3465381" cy="698499"/>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0251" name="Rectangle 20"/>
            <p:cNvSpPr>
              <a:spLocks noChangeArrowheads="1"/>
            </p:cNvSpPr>
            <p:nvPr/>
          </p:nvSpPr>
          <p:spPr bwMode="auto">
            <a:xfrm>
              <a:off x="2255771" y="946902"/>
              <a:ext cx="1450976"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0252"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0253"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54" name="Rectangle 23"/>
            <p:cNvSpPr>
              <a:spLocks noChangeArrowheads="1"/>
            </p:cNvSpPr>
            <p:nvPr/>
          </p:nvSpPr>
          <p:spPr bwMode="auto">
            <a:xfrm>
              <a:off x="6087467" y="3734552"/>
              <a:ext cx="2339975" cy="393700"/>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255" name="Rectangle 24"/>
            <p:cNvSpPr>
              <a:spLocks noChangeArrowheads="1"/>
            </p:cNvSpPr>
            <p:nvPr/>
          </p:nvSpPr>
          <p:spPr bwMode="auto">
            <a:xfrm>
              <a:off x="6574168" y="3015415"/>
              <a:ext cx="1069976" cy="39370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256"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257"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58"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59"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60"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61"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62"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63"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64" name="Rectangle 33"/>
            <p:cNvSpPr>
              <a:spLocks noChangeArrowheads="1"/>
            </p:cNvSpPr>
            <p:nvPr/>
          </p:nvSpPr>
          <p:spPr bwMode="auto">
            <a:xfrm>
              <a:off x="2157743" y="3029702"/>
              <a:ext cx="1069976" cy="39370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265" name="Rectangle 34"/>
            <p:cNvSpPr>
              <a:spLocks noChangeArrowheads="1"/>
            </p:cNvSpPr>
            <p:nvPr/>
          </p:nvSpPr>
          <p:spPr bwMode="auto">
            <a:xfrm>
              <a:off x="4689265" y="2932865"/>
              <a:ext cx="282577" cy="812800"/>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266"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67"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68"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69"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70"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71"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72"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73"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74"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75"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76"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77"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78"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79"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80"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81"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82"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83"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84"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85"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86"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87"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88"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89"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90"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91"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92"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93"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94"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95"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96"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97"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98"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299"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00"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01"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02"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03"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04" name="Rectangle 75"/>
            <p:cNvSpPr>
              <a:spLocks noChangeArrowheads="1"/>
            </p:cNvSpPr>
            <p:nvPr/>
          </p:nvSpPr>
          <p:spPr bwMode="auto">
            <a:xfrm>
              <a:off x="4429588" y="2932865"/>
              <a:ext cx="2825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305" name="Rectangle 76"/>
            <p:cNvSpPr>
              <a:spLocks noChangeArrowheads="1"/>
            </p:cNvSpPr>
            <p:nvPr/>
          </p:nvSpPr>
          <p:spPr bwMode="auto">
            <a:xfrm>
              <a:off x="4171619" y="2932865"/>
              <a:ext cx="295276"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306" name="Rectangle 77"/>
            <p:cNvSpPr>
              <a:spLocks noChangeArrowheads="1"/>
            </p:cNvSpPr>
            <p:nvPr/>
          </p:nvSpPr>
          <p:spPr bwMode="auto">
            <a:xfrm>
              <a:off x="3893013" y="2932865"/>
              <a:ext cx="2825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307" name="Rectangle 78"/>
            <p:cNvSpPr>
              <a:spLocks noChangeArrowheads="1"/>
            </p:cNvSpPr>
            <p:nvPr/>
          </p:nvSpPr>
          <p:spPr bwMode="auto">
            <a:xfrm>
              <a:off x="3633324" y="2932865"/>
              <a:ext cx="295276"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308" name="Rectangle 79"/>
            <p:cNvSpPr>
              <a:spLocks noChangeArrowheads="1"/>
            </p:cNvSpPr>
            <p:nvPr/>
          </p:nvSpPr>
          <p:spPr bwMode="auto">
            <a:xfrm>
              <a:off x="3349559" y="2932865"/>
              <a:ext cx="295277" cy="812800"/>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309" name="Rectangle 80"/>
            <p:cNvSpPr>
              <a:spLocks noChangeArrowheads="1"/>
            </p:cNvSpPr>
            <p:nvPr/>
          </p:nvSpPr>
          <p:spPr bwMode="auto">
            <a:xfrm>
              <a:off x="365720" y="78539"/>
              <a:ext cx="14658976" cy="393700"/>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310"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311"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312"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313"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314"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315"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316" name="Rectangle 83"/>
          <p:cNvSpPr>
            <a:spLocks noChangeArrowheads="1"/>
          </p:cNvSpPr>
          <p:nvPr/>
        </p:nvSpPr>
        <p:spPr bwMode="auto">
          <a:xfrm>
            <a:off x="1856656" y="2927474"/>
            <a:ext cx="1547813" cy="717550"/>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316"/>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31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16" grpId="0" animBg="1"/>
      <p:bldP spid="1050316"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459" name=""/>
        <p:cNvGrpSpPr/>
        <p:nvPr/>
      </p:nvGrpSpPr>
      <p:grpSpPr>
        <a:xfrm>
          <a:off x="0" y="0"/>
          <a:ext cx="0" cy="0"/>
          <a:chOff x="0" y="0"/>
          <a:chExt cx="0" cy="0"/>
        </a:xfrm>
      </p:grpSpPr>
      <p:sp>
        <p:nvSpPr>
          <p:cNvPr id="1050320" name="Text Box 82"/>
          <p:cNvSpPr txBox="1">
            <a:spLocks noChangeArrowheads="1"/>
          </p:cNvSpPr>
          <p:nvPr/>
        </p:nvSpPr>
        <p:spPr bwMode="auto">
          <a:xfrm>
            <a:off x="534738" y="5036983"/>
            <a:ext cx="9290430" cy="830997"/>
          </a:xfrm>
          <a:prstGeom prst="rect"/>
          <a:noFill/>
          <a:ln>
            <a:noFill/>
          </a:ln>
          <a:effectLst/>
        </p:spPr>
        <p:txBody>
          <a:bodyPr wrap="square">
            <a:spAutoFit/>
          </a:bodyPr>
          <a:lstStyle>
            <a:defPPr>
              <a:defRPr lang="en-US"/>
            </a:defPPr>
            <a:lvl1pPr>
              <a:defRPr b="1" sz="2400">
                <a:solidFill>
                  <a:srgbClr val="000099"/>
                </a:solidFill>
                <a:latin typeface="+mn-lt"/>
                <a:ea typeface="黑体" panose="02010609060101010101" pitchFamily="2" charset="-122"/>
              </a:defRPr>
            </a:lvl1pPr>
          </a:lstStyle>
          <a:p>
            <a:r>
              <a:rPr altLang="en-US" dirty="0" lang="zh-CN"/>
              <a:t>紧急 </a:t>
            </a:r>
            <a:r>
              <a:rPr altLang="zh-CN" dirty="0" lang="en-US"/>
              <a:t>URG —— </a:t>
            </a:r>
            <a:r>
              <a:rPr altLang="en-US" dirty="0" lang="zh-CN"/>
              <a:t>当 </a:t>
            </a:r>
            <a:r>
              <a:rPr altLang="zh-CN" dirty="0" lang="en-US"/>
              <a:t>URG </a:t>
            </a:r>
            <a:r>
              <a:rPr altLang="zh-CN" dirty="0" lang="en-US">
                <a:sym typeface="Symbol" panose="05050102010706020507" pitchFamily="18" charset="2"/>
              </a:rPr>
              <a:t></a:t>
            </a:r>
            <a:r>
              <a:rPr altLang="zh-CN" dirty="0" lang="en-US"/>
              <a:t> 1 </a:t>
            </a:r>
            <a:r>
              <a:rPr altLang="en-US" dirty="0" lang="zh-CN"/>
              <a:t>时，表明紧急指针字段有效。它告诉系统此报文段中有紧急数据，应尽快传送</a:t>
            </a:r>
            <a:r>
              <a:rPr altLang="zh-CN" dirty="0" lang="en-US"/>
              <a:t>(</a:t>
            </a:r>
            <a:r>
              <a:rPr altLang="en-US" dirty="0" lang="zh-CN"/>
              <a:t>相当于高优先级的数据</a:t>
            </a:r>
            <a:r>
              <a:rPr altLang="zh-CN" dirty="0" lang="en-US"/>
              <a:t>)</a:t>
            </a:r>
            <a:r>
              <a:rPr altLang="en-US" dirty="0" lang="zh-CN"/>
              <a:t>。 </a:t>
            </a:r>
            <a:endParaRPr altLang="en-US" dirty="0" lang="zh-CN"/>
          </a:p>
        </p:txBody>
      </p:sp>
      <p:grpSp>
        <p:nvGrpSpPr>
          <p:cNvPr id="460" name="组合 83"/>
          <p:cNvGrpSpPr/>
          <p:nvPr/>
        </p:nvGrpSpPr>
        <p:grpSpPr>
          <a:xfrm>
            <a:off x="214869" y="78539"/>
            <a:ext cx="9852335" cy="4873626"/>
            <a:chOff x="214869" y="78539"/>
            <a:chExt cx="9852335" cy="4873626"/>
          </a:xfrm>
        </p:grpSpPr>
        <p:sp>
          <p:nvSpPr>
            <p:cNvPr id="1050321"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22"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0323"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24" name="Rectangle 6"/>
            <p:cNvSpPr>
              <a:spLocks noChangeArrowheads="1"/>
            </p:cNvSpPr>
            <p:nvPr/>
          </p:nvSpPr>
          <p:spPr bwMode="auto">
            <a:xfrm>
              <a:off x="9129464" y="1883527"/>
              <a:ext cx="695704" cy="1197764"/>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0325"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26"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27"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28"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29"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30"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31"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32" name="Rectangle 16"/>
            <p:cNvSpPr>
              <a:spLocks noChangeArrowheads="1"/>
            </p:cNvSpPr>
            <p:nvPr/>
          </p:nvSpPr>
          <p:spPr bwMode="auto">
            <a:xfrm>
              <a:off x="6261166" y="946902"/>
              <a:ext cx="1638270"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0333"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0334" name="Rectangle 18"/>
            <p:cNvSpPr>
              <a:spLocks noChangeArrowheads="1"/>
            </p:cNvSpPr>
            <p:nvPr/>
          </p:nvSpPr>
          <p:spPr bwMode="auto">
            <a:xfrm>
              <a:off x="2131946" y="3734552"/>
              <a:ext cx="138018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0335" name="Rectangle 19"/>
            <p:cNvSpPr>
              <a:spLocks noChangeArrowheads="1"/>
            </p:cNvSpPr>
            <p:nvPr/>
          </p:nvSpPr>
          <p:spPr bwMode="auto">
            <a:xfrm>
              <a:off x="2350359" y="4375902"/>
              <a:ext cx="3465381" cy="397545"/>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0336" name="Rectangle 20"/>
            <p:cNvSpPr>
              <a:spLocks noChangeArrowheads="1"/>
            </p:cNvSpPr>
            <p:nvPr/>
          </p:nvSpPr>
          <p:spPr bwMode="auto">
            <a:xfrm>
              <a:off x="2255771" y="946902"/>
              <a:ext cx="1239123"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0337"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0338"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39" name="Rectangle 23"/>
            <p:cNvSpPr>
              <a:spLocks noChangeArrowheads="1"/>
            </p:cNvSpPr>
            <p:nvPr/>
          </p:nvSpPr>
          <p:spPr bwMode="auto">
            <a:xfrm>
              <a:off x="6087467" y="3734552"/>
              <a:ext cx="1849866"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340" name="Rectangle 24"/>
            <p:cNvSpPr>
              <a:spLocks noChangeArrowheads="1"/>
            </p:cNvSpPr>
            <p:nvPr/>
          </p:nvSpPr>
          <p:spPr bwMode="auto">
            <a:xfrm>
              <a:off x="6574168" y="3015415"/>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341"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342"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43"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44"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45"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46"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47"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48"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49" name="Rectangle 33"/>
            <p:cNvSpPr>
              <a:spLocks noChangeArrowheads="1"/>
            </p:cNvSpPr>
            <p:nvPr/>
          </p:nvSpPr>
          <p:spPr bwMode="auto">
            <a:xfrm>
              <a:off x="2157743" y="3029702"/>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350" name="Rectangle 34"/>
            <p:cNvSpPr>
              <a:spLocks noChangeArrowheads="1"/>
            </p:cNvSpPr>
            <p:nvPr/>
          </p:nvSpPr>
          <p:spPr bwMode="auto">
            <a:xfrm>
              <a:off x="4689265" y="2932865"/>
              <a:ext cx="330221" cy="643766"/>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351"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52"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53"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54"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55"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56"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57"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58"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59"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60"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61"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62"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63"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64"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65"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66"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67"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68"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69"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70"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71"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72"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73"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74"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75"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76"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77"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78"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79"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80"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81"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82"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83"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84"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85"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86"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87"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88"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389" name="Rectangle 75"/>
            <p:cNvSpPr>
              <a:spLocks noChangeArrowheads="1"/>
            </p:cNvSpPr>
            <p:nvPr/>
          </p:nvSpPr>
          <p:spPr bwMode="auto">
            <a:xfrm>
              <a:off x="4429588"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390" name="Rectangle 76"/>
            <p:cNvSpPr>
              <a:spLocks noChangeArrowheads="1"/>
            </p:cNvSpPr>
            <p:nvPr/>
          </p:nvSpPr>
          <p:spPr bwMode="auto">
            <a:xfrm>
              <a:off x="4171619"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391" name="Rectangle 77"/>
            <p:cNvSpPr>
              <a:spLocks noChangeArrowheads="1"/>
            </p:cNvSpPr>
            <p:nvPr/>
          </p:nvSpPr>
          <p:spPr bwMode="auto">
            <a:xfrm>
              <a:off x="3893013"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392" name="Rectangle 78"/>
            <p:cNvSpPr>
              <a:spLocks noChangeArrowheads="1"/>
            </p:cNvSpPr>
            <p:nvPr/>
          </p:nvSpPr>
          <p:spPr bwMode="auto">
            <a:xfrm>
              <a:off x="3633324"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393" name="Rectangle 79"/>
            <p:cNvSpPr>
              <a:spLocks noChangeArrowheads="1"/>
            </p:cNvSpPr>
            <p:nvPr/>
          </p:nvSpPr>
          <p:spPr bwMode="auto">
            <a:xfrm>
              <a:off x="3349559" y="2932865"/>
              <a:ext cx="343044"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394" name="Rectangle 80"/>
            <p:cNvSpPr>
              <a:spLocks noChangeArrowheads="1"/>
            </p:cNvSpPr>
            <p:nvPr/>
          </p:nvSpPr>
          <p:spPr bwMode="auto">
            <a:xfrm>
              <a:off x="365720" y="78539"/>
              <a:ext cx="8917507" cy="397545"/>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395"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396"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397"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398"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399"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400"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401" name="Rectangle 83"/>
          <p:cNvSpPr>
            <a:spLocks noChangeArrowheads="1"/>
          </p:cNvSpPr>
          <p:nvPr/>
        </p:nvSpPr>
        <p:spPr bwMode="auto">
          <a:xfrm>
            <a:off x="3368824" y="2897494"/>
            <a:ext cx="281697" cy="701327"/>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401"/>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4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01" grpId="0" animBg="1"/>
      <p:bldP spid="1050401"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463" name=""/>
        <p:cNvGrpSpPr/>
        <p:nvPr/>
      </p:nvGrpSpPr>
      <p:grpSpPr>
        <a:xfrm>
          <a:off x="0" y="0"/>
          <a:ext cx="0" cy="0"/>
          <a:chOff x="0" y="0"/>
          <a:chExt cx="0" cy="0"/>
        </a:xfrm>
      </p:grpSpPr>
      <p:sp>
        <p:nvSpPr>
          <p:cNvPr id="1050405" name="Text Box 82"/>
          <p:cNvSpPr txBox="1">
            <a:spLocks noChangeArrowheads="1"/>
          </p:cNvSpPr>
          <p:nvPr/>
        </p:nvSpPr>
        <p:spPr bwMode="auto">
          <a:xfrm>
            <a:off x="632520" y="5046275"/>
            <a:ext cx="8611361" cy="830997"/>
          </a:xfrm>
          <a:prstGeom prst="rect"/>
          <a:noFill/>
          <a:ln>
            <a:noFill/>
          </a:ln>
          <a:effectLst/>
        </p:spPr>
        <p:txBody>
          <a:bodyPr wrap="square">
            <a:spAutoFit/>
          </a:bodyPr>
          <a:lstStyle>
            <a:defPPr>
              <a:defRPr lang="en-US"/>
            </a:defPPr>
            <a:lvl1pPr>
              <a:defRPr b="1" sz="2400">
                <a:solidFill>
                  <a:srgbClr val="000099"/>
                </a:solidFill>
                <a:latin typeface="+mn-lt"/>
                <a:ea typeface="黑体" panose="02010609060101010101" pitchFamily="2" charset="-122"/>
              </a:defRPr>
            </a:lvl1pPr>
          </a:lstStyle>
          <a:p>
            <a:r>
              <a:rPr altLang="en-US" dirty="0" lang="zh-CN"/>
              <a:t>确认 </a:t>
            </a:r>
            <a:r>
              <a:rPr altLang="zh-CN" dirty="0" lang="en-US"/>
              <a:t>ACK —— </a:t>
            </a:r>
            <a:r>
              <a:rPr altLang="en-US" dirty="0" lang="zh-CN"/>
              <a:t>只有当 </a:t>
            </a:r>
            <a:r>
              <a:rPr altLang="zh-CN" dirty="0" lang="en-US"/>
              <a:t>ACK </a:t>
            </a:r>
            <a:r>
              <a:rPr altLang="zh-CN" dirty="0" lang="en-US">
                <a:sym typeface="Symbol" panose="05050102010706020507" pitchFamily="18" charset="2"/>
              </a:rPr>
              <a:t></a:t>
            </a:r>
            <a:r>
              <a:rPr altLang="zh-CN" dirty="0" lang="en-US"/>
              <a:t> 1 </a:t>
            </a:r>
            <a:r>
              <a:rPr altLang="en-US" dirty="0" lang="zh-CN"/>
              <a:t>时确认号字段才有效。当 </a:t>
            </a:r>
            <a:r>
              <a:rPr altLang="zh-CN" dirty="0" lang="en-US"/>
              <a:t>ACK </a:t>
            </a:r>
            <a:r>
              <a:rPr altLang="zh-CN" dirty="0" lang="en-US">
                <a:sym typeface="Symbol" panose="05050102010706020507" pitchFamily="18" charset="2"/>
              </a:rPr>
              <a:t></a:t>
            </a:r>
            <a:r>
              <a:rPr altLang="zh-CN" dirty="0" lang="en-US"/>
              <a:t> 0 </a:t>
            </a:r>
            <a:r>
              <a:rPr altLang="en-US" dirty="0" lang="zh-CN"/>
              <a:t>时，确认号无效。 </a:t>
            </a:r>
            <a:endParaRPr altLang="en-US" dirty="0" lang="zh-CN"/>
          </a:p>
        </p:txBody>
      </p:sp>
      <p:grpSp>
        <p:nvGrpSpPr>
          <p:cNvPr id="464" name="组合 83"/>
          <p:cNvGrpSpPr/>
          <p:nvPr/>
        </p:nvGrpSpPr>
        <p:grpSpPr>
          <a:xfrm>
            <a:off x="214869" y="78539"/>
            <a:ext cx="9852335" cy="4873626"/>
            <a:chOff x="214869" y="78539"/>
            <a:chExt cx="9852335" cy="4873626"/>
          </a:xfrm>
        </p:grpSpPr>
        <p:sp>
          <p:nvSpPr>
            <p:cNvPr id="1050406"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07"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0408"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09" name="Rectangle 6"/>
            <p:cNvSpPr>
              <a:spLocks noChangeArrowheads="1"/>
            </p:cNvSpPr>
            <p:nvPr/>
          </p:nvSpPr>
          <p:spPr bwMode="auto">
            <a:xfrm>
              <a:off x="9129464" y="1883527"/>
              <a:ext cx="695704" cy="1197764"/>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0410"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11"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12"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13"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14"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15"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16"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17" name="Rectangle 16"/>
            <p:cNvSpPr>
              <a:spLocks noChangeArrowheads="1"/>
            </p:cNvSpPr>
            <p:nvPr/>
          </p:nvSpPr>
          <p:spPr bwMode="auto">
            <a:xfrm>
              <a:off x="6261166" y="946902"/>
              <a:ext cx="1638270"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0418"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0419" name="Rectangle 18"/>
            <p:cNvSpPr>
              <a:spLocks noChangeArrowheads="1"/>
            </p:cNvSpPr>
            <p:nvPr/>
          </p:nvSpPr>
          <p:spPr bwMode="auto">
            <a:xfrm>
              <a:off x="2131946" y="3734552"/>
              <a:ext cx="138018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0420" name="Rectangle 19"/>
            <p:cNvSpPr>
              <a:spLocks noChangeArrowheads="1"/>
            </p:cNvSpPr>
            <p:nvPr/>
          </p:nvSpPr>
          <p:spPr bwMode="auto">
            <a:xfrm>
              <a:off x="2350359" y="4375902"/>
              <a:ext cx="3465381" cy="397545"/>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0421" name="Rectangle 20"/>
            <p:cNvSpPr>
              <a:spLocks noChangeArrowheads="1"/>
            </p:cNvSpPr>
            <p:nvPr/>
          </p:nvSpPr>
          <p:spPr bwMode="auto">
            <a:xfrm>
              <a:off x="2255771" y="946902"/>
              <a:ext cx="1239123"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0422"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0423"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24" name="Rectangle 23"/>
            <p:cNvSpPr>
              <a:spLocks noChangeArrowheads="1"/>
            </p:cNvSpPr>
            <p:nvPr/>
          </p:nvSpPr>
          <p:spPr bwMode="auto">
            <a:xfrm>
              <a:off x="6087467" y="3734552"/>
              <a:ext cx="1849866"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425" name="Rectangle 24"/>
            <p:cNvSpPr>
              <a:spLocks noChangeArrowheads="1"/>
            </p:cNvSpPr>
            <p:nvPr/>
          </p:nvSpPr>
          <p:spPr bwMode="auto">
            <a:xfrm>
              <a:off x="6574168" y="3015415"/>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426"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427"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28"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29"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30"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31"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32"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33"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34" name="Rectangle 33"/>
            <p:cNvSpPr>
              <a:spLocks noChangeArrowheads="1"/>
            </p:cNvSpPr>
            <p:nvPr/>
          </p:nvSpPr>
          <p:spPr bwMode="auto">
            <a:xfrm>
              <a:off x="2157743" y="3029702"/>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435" name="Rectangle 34"/>
            <p:cNvSpPr>
              <a:spLocks noChangeArrowheads="1"/>
            </p:cNvSpPr>
            <p:nvPr/>
          </p:nvSpPr>
          <p:spPr bwMode="auto">
            <a:xfrm>
              <a:off x="4689265" y="2932865"/>
              <a:ext cx="330221" cy="643766"/>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436"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37"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38"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39"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40"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41"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42"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43"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44"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45"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46"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47"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48"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49"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50"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51"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52"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53"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54"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55"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56"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57"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58"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59"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60"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61"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62"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63"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64"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65"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66"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67"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68"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69"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70"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71"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72"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73"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74" name="Rectangle 75"/>
            <p:cNvSpPr>
              <a:spLocks noChangeArrowheads="1"/>
            </p:cNvSpPr>
            <p:nvPr/>
          </p:nvSpPr>
          <p:spPr bwMode="auto">
            <a:xfrm>
              <a:off x="4429588"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475" name="Rectangle 76"/>
            <p:cNvSpPr>
              <a:spLocks noChangeArrowheads="1"/>
            </p:cNvSpPr>
            <p:nvPr/>
          </p:nvSpPr>
          <p:spPr bwMode="auto">
            <a:xfrm>
              <a:off x="4171619"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476" name="Rectangle 77"/>
            <p:cNvSpPr>
              <a:spLocks noChangeArrowheads="1"/>
            </p:cNvSpPr>
            <p:nvPr/>
          </p:nvSpPr>
          <p:spPr bwMode="auto">
            <a:xfrm>
              <a:off x="3893013"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477" name="Rectangle 78"/>
            <p:cNvSpPr>
              <a:spLocks noChangeArrowheads="1"/>
            </p:cNvSpPr>
            <p:nvPr/>
          </p:nvSpPr>
          <p:spPr bwMode="auto">
            <a:xfrm>
              <a:off x="3633324"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478" name="Rectangle 79"/>
            <p:cNvSpPr>
              <a:spLocks noChangeArrowheads="1"/>
            </p:cNvSpPr>
            <p:nvPr/>
          </p:nvSpPr>
          <p:spPr bwMode="auto">
            <a:xfrm>
              <a:off x="3349559" y="2932865"/>
              <a:ext cx="343044"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479" name="Rectangle 80"/>
            <p:cNvSpPr>
              <a:spLocks noChangeArrowheads="1"/>
            </p:cNvSpPr>
            <p:nvPr/>
          </p:nvSpPr>
          <p:spPr bwMode="auto">
            <a:xfrm>
              <a:off x="365720" y="78539"/>
              <a:ext cx="8917507" cy="397545"/>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480"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481"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482"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483"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484"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485"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486" name="Rectangle 83"/>
          <p:cNvSpPr>
            <a:spLocks noChangeArrowheads="1"/>
          </p:cNvSpPr>
          <p:nvPr/>
        </p:nvSpPr>
        <p:spPr bwMode="auto">
          <a:xfrm>
            <a:off x="3631863" y="2904291"/>
            <a:ext cx="328447" cy="701674"/>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486"/>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4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86" grpId="0" animBg="1"/>
      <p:bldP spid="1050486"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467" name=""/>
        <p:cNvGrpSpPr/>
        <p:nvPr/>
      </p:nvGrpSpPr>
      <p:grpSpPr>
        <a:xfrm>
          <a:off x="0" y="0"/>
          <a:ext cx="0" cy="0"/>
          <a:chOff x="0" y="0"/>
          <a:chExt cx="0" cy="0"/>
        </a:xfrm>
      </p:grpSpPr>
      <p:sp>
        <p:nvSpPr>
          <p:cNvPr id="1050490" name="Text Box 82"/>
          <p:cNvSpPr txBox="1">
            <a:spLocks noChangeArrowheads="1"/>
          </p:cNvSpPr>
          <p:nvPr/>
        </p:nvSpPr>
        <p:spPr bwMode="auto">
          <a:xfrm>
            <a:off x="632520" y="5036983"/>
            <a:ext cx="8650707" cy="1200329"/>
          </a:xfrm>
          <a:prstGeom prst="rect"/>
          <a:noFill/>
          <a:ln>
            <a:noFill/>
          </a:ln>
          <a:effectLst/>
        </p:spPr>
        <p:txBody>
          <a:bodyPr wrap="square">
            <a:spAutoFit/>
          </a:bodyPr>
          <a:lstStyle>
            <a:defPPr>
              <a:defRPr lang="en-US"/>
            </a:defPPr>
            <a:lvl1pPr>
              <a:defRPr b="1" sz="2400">
                <a:solidFill>
                  <a:srgbClr val="000099"/>
                </a:solidFill>
                <a:latin typeface="+mn-lt"/>
                <a:ea typeface="黑体" panose="02010609060101010101" pitchFamily="2" charset="-122"/>
              </a:defRPr>
            </a:lvl1pPr>
          </a:lstStyle>
          <a:p>
            <a:r>
              <a:rPr altLang="en-US" dirty="0" lang="zh-CN"/>
              <a:t>推送 </a:t>
            </a:r>
            <a:r>
              <a:rPr altLang="zh-CN" dirty="0" lang="en-US"/>
              <a:t>PSH (</a:t>
            </a:r>
            <a:r>
              <a:rPr altLang="zh-CN" dirty="0" lang="en-US" err="1"/>
              <a:t>PuSH</a:t>
            </a:r>
            <a:r>
              <a:rPr altLang="zh-CN" dirty="0" lang="en-US"/>
              <a:t>) —— </a:t>
            </a:r>
            <a:r>
              <a:rPr altLang="en-US" dirty="0" lang="zh-CN"/>
              <a:t>接收 </a:t>
            </a:r>
            <a:r>
              <a:rPr altLang="zh-CN" dirty="0" lang="en-US"/>
              <a:t>TCP </a:t>
            </a:r>
            <a:r>
              <a:rPr altLang="en-US" dirty="0" lang="zh-CN"/>
              <a:t>收到 </a:t>
            </a:r>
            <a:r>
              <a:rPr altLang="zh-CN" dirty="0" lang="en-US"/>
              <a:t>PSH = 1 </a:t>
            </a:r>
            <a:r>
              <a:rPr altLang="en-US" dirty="0" lang="zh-CN"/>
              <a:t>的报文段，就尽快地交付接收应用进程，而不再等到整个缓存都填满了后再向上交付。  </a:t>
            </a:r>
            <a:endParaRPr altLang="en-US" dirty="0" lang="zh-CN"/>
          </a:p>
        </p:txBody>
      </p:sp>
      <p:grpSp>
        <p:nvGrpSpPr>
          <p:cNvPr id="468" name="组合 83"/>
          <p:cNvGrpSpPr/>
          <p:nvPr/>
        </p:nvGrpSpPr>
        <p:grpSpPr>
          <a:xfrm>
            <a:off x="214869" y="78539"/>
            <a:ext cx="9852335" cy="4873626"/>
            <a:chOff x="214869" y="78539"/>
            <a:chExt cx="9852335" cy="4873626"/>
          </a:xfrm>
        </p:grpSpPr>
        <p:sp>
          <p:nvSpPr>
            <p:cNvPr id="1050491"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92"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0493"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94" name="Rectangle 6"/>
            <p:cNvSpPr>
              <a:spLocks noChangeArrowheads="1"/>
            </p:cNvSpPr>
            <p:nvPr/>
          </p:nvSpPr>
          <p:spPr bwMode="auto">
            <a:xfrm>
              <a:off x="9129464" y="1883527"/>
              <a:ext cx="695704" cy="1197764"/>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0495"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96"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97"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98"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499"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00"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01"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02" name="Rectangle 16"/>
            <p:cNvSpPr>
              <a:spLocks noChangeArrowheads="1"/>
            </p:cNvSpPr>
            <p:nvPr/>
          </p:nvSpPr>
          <p:spPr bwMode="auto">
            <a:xfrm>
              <a:off x="6261166" y="946902"/>
              <a:ext cx="1638270"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0503"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0504" name="Rectangle 18"/>
            <p:cNvSpPr>
              <a:spLocks noChangeArrowheads="1"/>
            </p:cNvSpPr>
            <p:nvPr/>
          </p:nvSpPr>
          <p:spPr bwMode="auto">
            <a:xfrm>
              <a:off x="2131946" y="3734552"/>
              <a:ext cx="138018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0505" name="Rectangle 19"/>
            <p:cNvSpPr>
              <a:spLocks noChangeArrowheads="1"/>
            </p:cNvSpPr>
            <p:nvPr/>
          </p:nvSpPr>
          <p:spPr bwMode="auto">
            <a:xfrm>
              <a:off x="2350359" y="4375902"/>
              <a:ext cx="3465381" cy="397545"/>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0506" name="Rectangle 20"/>
            <p:cNvSpPr>
              <a:spLocks noChangeArrowheads="1"/>
            </p:cNvSpPr>
            <p:nvPr/>
          </p:nvSpPr>
          <p:spPr bwMode="auto">
            <a:xfrm>
              <a:off x="2255771" y="946902"/>
              <a:ext cx="1239123"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0507"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0508"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09" name="Rectangle 23"/>
            <p:cNvSpPr>
              <a:spLocks noChangeArrowheads="1"/>
            </p:cNvSpPr>
            <p:nvPr/>
          </p:nvSpPr>
          <p:spPr bwMode="auto">
            <a:xfrm>
              <a:off x="6087467" y="3734552"/>
              <a:ext cx="1849866"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510" name="Rectangle 24"/>
            <p:cNvSpPr>
              <a:spLocks noChangeArrowheads="1"/>
            </p:cNvSpPr>
            <p:nvPr/>
          </p:nvSpPr>
          <p:spPr bwMode="auto">
            <a:xfrm>
              <a:off x="6574168" y="3015415"/>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511"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512"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13"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14"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15"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16"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17"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18"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19" name="Rectangle 33"/>
            <p:cNvSpPr>
              <a:spLocks noChangeArrowheads="1"/>
            </p:cNvSpPr>
            <p:nvPr/>
          </p:nvSpPr>
          <p:spPr bwMode="auto">
            <a:xfrm>
              <a:off x="2157743" y="3029702"/>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520" name="Rectangle 34"/>
            <p:cNvSpPr>
              <a:spLocks noChangeArrowheads="1"/>
            </p:cNvSpPr>
            <p:nvPr/>
          </p:nvSpPr>
          <p:spPr bwMode="auto">
            <a:xfrm>
              <a:off x="4689265" y="2932865"/>
              <a:ext cx="330221" cy="643766"/>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521"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22"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23"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24"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25"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26"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27"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28"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29"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30"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31"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32"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33"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34"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35"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36"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37"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38"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39"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40"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41"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42"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43"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44"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45"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46"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47"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48"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49"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50"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51"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52"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53"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54"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55"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56"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57"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58"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59" name="Rectangle 75"/>
            <p:cNvSpPr>
              <a:spLocks noChangeArrowheads="1"/>
            </p:cNvSpPr>
            <p:nvPr/>
          </p:nvSpPr>
          <p:spPr bwMode="auto">
            <a:xfrm>
              <a:off x="4429588"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560" name="Rectangle 76"/>
            <p:cNvSpPr>
              <a:spLocks noChangeArrowheads="1"/>
            </p:cNvSpPr>
            <p:nvPr/>
          </p:nvSpPr>
          <p:spPr bwMode="auto">
            <a:xfrm>
              <a:off x="4171619"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561" name="Rectangle 77"/>
            <p:cNvSpPr>
              <a:spLocks noChangeArrowheads="1"/>
            </p:cNvSpPr>
            <p:nvPr/>
          </p:nvSpPr>
          <p:spPr bwMode="auto">
            <a:xfrm>
              <a:off x="3893013"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562" name="Rectangle 78"/>
            <p:cNvSpPr>
              <a:spLocks noChangeArrowheads="1"/>
            </p:cNvSpPr>
            <p:nvPr/>
          </p:nvSpPr>
          <p:spPr bwMode="auto">
            <a:xfrm>
              <a:off x="3633324"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563" name="Rectangle 79"/>
            <p:cNvSpPr>
              <a:spLocks noChangeArrowheads="1"/>
            </p:cNvSpPr>
            <p:nvPr/>
          </p:nvSpPr>
          <p:spPr bwMode="auto">
            <a:xfrm>
              <a:off x="3349559" y="2932865"/>
              <a:ext cx="343044"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564" name="Rectangle 80"/>
            <p:cNvSpPr>
              <a:spLocks noChangeArrowheads="1"/>
            </p:cNvSpPr>
            <p:nvPr/>
          </p:nvSpPr>
          <p:spPr bwMode="auto">
            <a:xfrm>
              <a:off x="365720" y="78539"/>
              <a:ext cx="8917507" cy="397545"/>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565"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566"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567"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568"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569"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570"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571" name="Rectangle 83"/>
          <p:cNvSpPr>
            <a:spLocks noChangeArrowheads="1"/>
          </p:cNvSpPr>
          <p:nvPr/>
        </p:nvSpPr>
        <p:spPr bwMode="auto">
          <a:xfrm>
            <a:off x="3893013" y="2909515"/>
            <a:ext cx="305102" cy="678491"/>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571"/>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57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71" grpId="0" animBg="1"/>
      <p:bldP spid="1050571"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471" name=""/>
        <p:cNvGrpSpPr/>
        <p:nvPr/>
      </p:nvGrpSpPr>
      <p:grpSpPr>
        <a:xfrm>
          <a:off x="0" y="0"/>
          <a:ext cx="0" cy="0"/>
          <a:chOff x="0" y="0"/>
          <a:chExt cx="0" cy="0"/>
        </a:xfrm>
      </p:grpSpPr>
      <p:sp>
        <p:nvSpPr>
          <p:cNvPr id="1050575" name="Text Box 82"/>
          <p:cNvSpPr txBox="1">
            <a:spLocks noChangeArrowheads="1"/>
          </p:cNvSpPr>
          <p:nvPr/>
        </p:nvSpPr>
        <p:spPr bwMode="auto">
          <a:xfrm>
            <a:off x="632520" y="5036983"/>
            <a:ext cx="8650707" cy="1200329"/>
          </a:xfrm>
          <a:prstGeom prst="rect"/>
          <a:noFill/>
          <a:ln>
            <a:noFill/>
          </a:ln>
          <a:effectLst/>
        </p:spPr>
        <p:txBody>
          <a:bodyPr wrap="square">
            <a:spAutoFit/>
          </a:bodyPr>
          <a:lstStyle>
            <a:defPPr>
              <a:defRPr lang="en-US"/>
            </a:defPPr>
            <a:lvl1pPr>
              <a:defRPr b="1" sz="2400">
                <a:solidFill>
                  <a:srgbClr val="000099"/>
                </a:solidFill>
                <a:latin typeface="+mn-lt"/>
                <a:ea typeface="黑体" panose="02010609060101010101" pitchFamily="2" charset="-122"/>
              </a:defRPr>
            </a:lvl1pPr>
          </a:lstStyle>
          <a:p>
            <a:r>
              <a:rPr altLang="en-US" dirty="0" lang="zh-CN"/>
              <a:t>复位 </a:t>
            </a:r>
            <a:r>
              <a:rPr altLang="zh-CN" dirty="0" lang="en-US"/>
              <a:t>RST (</a:t>
            </a:r>
            <a:r>
              <a:rPr altLang="zh-CN" dirty="0" lang="en-US" err="1"/>
              <a:t>ReSeT</a:t>
            </a:r>
            <a:r>
              <a:rPr altLang="zh-CN" dirty="0" lang="en-US"/>
              <a:t>) —— </a:t>
            </a:r>
            <a:r>
              <a:rPr altLang="en-US" dirty="0" lang="zh-CN"/>
              <a:t>当 </a:t>
            </a:r>
            <a:r>
              <a:rPr altLang="zh-CN" dirty="0" lang="en-US"/>
              <a:t>RST </a:t>
            </a:r>
            <a:r>
              <a:rPr altLang="zh-CN" dirty="0" lang="en-US">
                <a:sym typeface="Symbol" panose="05050102010706020507" pitchFamily="18" charset="2"/>
              </a:rPr>
              <a:t></a:t>
            </a:r>
            <a:r>
              <a:rPr altLang="zh-CN" dirty="0" lang="en-US"/>
              <a:t> 1 </a:t>
            </a:r>
            <a:r>
              <a:rPr altLang="en-US" dirty="0" lang="zh-CN"/>
              <a:t>时，表明 </a:t>
            </a:r>
            <a:r>
              <a:rPr altLang="zh-CN" dirty="0" lang="en-US"/>
              <a:t>TCP </a:t>
            </a:r>
            <a:r>
              <a:rPr altLang="en-US" dirty="0" lang="zh-CN"/>
              <a:t>连接中出现严重差错（如由于主机崩溃或其他原因），必须释放连接，然后再重新建立运输连接。 </a:t>
            </a:r>
            <a:endParaRPr altLang="en-US" dirty="0" lang="zh-CN"/>
          </a:p>
        </p:txBody>
      </p:sp>
      <p:grpSp>
        <p:nvGrpSpPr>
          <p:cNvPr id="472" name="组合 83"/>
          <p:cNvGrpSpPr/>
          <p:nvPr/>
        </p:nvGrpSpPr>
        <p:grpSpPr>
          <a:xfrm>
            <a:off x="214869" y="78539"/>
            <a:ext cx="9852335" cy="4873626"/>
            <a:chOff x="214869" y="78539"/>
            <a:chExt cx="9852335" cy="4873626"/>
          </a:xfrm>
        </p:grpSpPr>
        <p:sp>
          <p:nvSpPr>
            <p:cNvPr id="1050576"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77"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0578"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79" name="Rectangle 6"/>
            <p:cNvSpPr>
              <a:spLocks noChangeArrowheads="1"/>
            </p:cNvSpPr>
            <p:nvPr/>
          </p:nvSpPr>
          <p:spPr bwMode="auto">
            <a:xfrm>
              <a:off x="9129464" y="1883527"/>
              <a:ext cx="695704" cy="1197764"/>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0580"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81"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82"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83"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84"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85"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86"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87" name="Rectangle 16"/>
            <p:cNvSpPr>
              <a:spLocks noChangeArrowheads="1"/>
            </p:cNvSpPr>
            <p:nvPr/>
          </p:nvSpPr>
          <p:spPr bwMode="auto">
            <a:xfrm>
              <a:off x="6261166" y="946902"/>
              <a:ext cx="1638270"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0588"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0589" name="Rectangle 18"/>
            <p:cNvSpPr>
              <a:spLocks noChangeArrowheads="1"/>
            </p:cNvSpPr>
            <p:nvPr/>
          </p:nvSpPr>
          <p:spPr bwMode="auto">
            <a:xfrm>
              <a:off x="2131946" y="3734552"/>
              <a:ext cx="138018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0590" name="Rectangle 19"/>
            <p:cNvSpPr>
              <a:spLocks noChangeArrowheads="1"/>
            </p:cNvSpPr>
            <p:nvPr/>
          </p:nvSpPr>
          <p:spPr bwMode="auto">
            <a:xfrm>
              <a:off x="2350359" y="4375902"/>
              <a:ext cx="3465381" cy="397545"/>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0591" name="Rectangle 20"/>
            <p:cNvSpPr>
              <a:spLocks noChangeArrowheads="1"/>
            </p:cNvSpPr>
            <p:nvPr/>
          </p:nvSpPr>
          <p:spPr bwMode="auto">
            <a:xfrm>
              <a:off x="2255771" y="946902"/>
              <a:ext cx="1239123"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0592"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0593"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94" name="Rectangle 23"/>
            <p:cNvSpPr>
              <a:spLocks noChangeArrowheads="1"/>
            </p:cNvSpPr>
            <p:nvPr/>
          </p:nvSpPr>
          <p:spPr bwMode="auto">
            <a:xfrm>
              <a:off x="6087467" y="3734552"/>
              <a:ext cx="1849866"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595" name="Rectangle 24"/>
            <p:cNvSpPr>
              <a:spLocks noChangeArrowheads="1"/>
            </p:cNvSpPr>
            <p:nvPr/>
          </p:nvSpPr>
          <p:spPr bwMode="auto">
            <a:xfrm>
              <a:off x="6574168" y="3015415"/>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596"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597"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98"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599"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00"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01"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02"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03"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04" name="Rectangle 33"/>
            <p:cNvSpPr>
              <a:spLocks noChangeArrowheads="1"/>
            </p:cNvSpPr>
            <p:nvPr/>
          </p:nvSpPr>
          <p:spPr bwMode="auto">
            <a:xfrm>
              <a:off x="2157743" y="3029702"/>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605" name="Rectangle 34"/>
            <p:cNvSpPr>
              <a:spLocks noChangeArrowheads="1"/>
            </p:cNvSpPr>
            <p:nvPr/>
          </p:nvSpPr>
          <p:spPr bwMode="auto">
            <a:xfrm>
              <a:off x="4689265" y="2932865"/>
              <a:ext cx="330221" cy="643766"/>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606"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07"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08"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09"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10"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11"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12"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13"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14"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15"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16"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17"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18"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19"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20"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21"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22"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23"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24"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25"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26"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27"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28"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29"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30"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31"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32"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33"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34"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35"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36"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37"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38"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39"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40"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41"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42"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43"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44" name="Rectangle 75"/>
            <p:cNvSpPr>
              <a:spLocks noChangeArrowheads="1"/>
            </p:cNvSpPr>
            <p:nvPr/>
          </p:nvSpPr>
          <p:spPr bwMode="auto">
            <a:xfrm>
              <a:off x="4429588"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645" name="Rectangle 76"/>
            <p:cNvSpPr>
              <a:spLocks noChangeArrowheads="1"/>
            </p:cNvSpPr>
            <p:nvPr/>
          </p:nvSpPr>
          <p:spPr bwMode="auto">
            <a:xfrm>
              <a:off x="4171619"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646" name="Rectangle 77"/>
            <p:cNvSpPr>
              <a:spLocks noChangeArrowheads="1"/>
            </p:cNvSpPr>
            <p:nvPr/>
          </p:nvSpPr>
          <p:spPr bwMode="auto">
            <a:xfrm>
              <a:off x="3893013"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647" name="Rectangle 78"/>
            <p:cNvSpPr>
              <a:spLocks noChangeArrowheads="1"/>
            </p:cNvSpPr>
            <p:nvPr/>
          </p:nvSpPr>
          <p:spPr bwMode="auto">
            <a:xfrm>
              <a:off x="3633324"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648" name="Rectangle 79"/>
            <p:cNvSpPr>
              <a:spLocks noChangeArrowheads="1"/>
            </p:cNvSpPr>
            <p:nvPr/>
          </p:nvSpPr>
          <p:spPr bwMode="auto">
            <a:xfrm>
              <a:off x="3349559" y="2932865"/>
              <a:ext cx="343044"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649" name="Rectangle 80"/>
            <p:cNvSpPr>
              <a:spLocks noChangeArrowheads="1"/>
            </p:cNvSpPr>
            <p:nvPr/>
          </p:nvSpPr>
          <p:spPr bwMode="auto">
            <a:xfrm>
              <a:off x="365720" y="78539"/>
              <a:ext cx="8917507" cy="397545"/>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650"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651"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652"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653"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654"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655"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656" name="Rectangle 83"/>
          <p:cNvSpPr>
            <a:spLocks noChangeArrowheads="1"/>
          </p:cNvSpPr>
          <p:nvPr/>
        </p:nvSpPr>
        <p:spPr bwMode="auto">
          <a:xfrm>
            <a:off x="4180217" y="2927474"/>
            <a:ext cx="261410" cy="678491"/>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656"/>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65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56" grpId="0" animBg="1"/>
      <p:bldP spid="105065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798" name="Rectangle 2"/>
          <p:cNvSpPr>
            <a:spLocks noGrp="1" noChangeArrowheads="1"/>
          </p:cNvSpPr>
          <p:nvPr>
            <p:ph type="title"/>
          </p:nvPr>
        </p:nvSpPr>
        <p:spPr/>
        <p:txBody>
          <a:bodyPr/>
          <a:p>
            <a:pPr algn="ctr"/>
            <a:r>
              <a:rPr altLang="en-US" dirty="0" lang="zh-CN" smtClean="0"/>
              <a:t>运输层的作用</a:t>
            </a:r>
            <a:endParaRPr altLang="en-US" dirty="0" lang="zh-CN"/>
          </a:p>
        </p:txBody>
      </p:sp>
      <p:sp>
        <p:nvSpPr>
          <p:cNvPr id="1048799" name="内容占位符 2"/>
          <p:cNvSpPr>
            <a:spLocks noGrp="1"/>
          </p:cNvSpPr>
          <p:nvPr>
            <p:ph idx="1"/>
          </p:nvPr>
        </p:nvSpPr>
        <p:spPr/>
        <p:txBody>
          <a:bodyPr/>
          <a:p>
            <a:r>
              <a:rPr altLang="zh-CN" dirty="0" lang="zh-CN" smtClean="0">
                <a:solidFill>
                  <a:srgbClr val="FF0000"/>
                </a:solidFill>
              </a:rPr>
              <a:t>从</a:t>
            </a:r>
            <a:r>
              <a:rPr altLang="zh-CN" dirty="0" lang="en-US">
                <a:solidFill>
                  <a:srgbClr val="FF0000"/>
                </a:solidFill>
              </a:rPr>
              <a:t>IP</a:t>
            </a:r>
            <a:r>
              <a:rPr altLang="zh-CN" dirty="0" lang="zh-CN">
                <a:solidFill>
                  <a:srgbClr val="FF0000"/>
                </a:solidFill>
              </a:rPr>
              <a:t>层来说，通信的两端是两台主机</a:t>
            </a:r>
            <a:r>
              <a:rPr altLang="zh-CN" dirty="0" lang="zh-CN" smtClean="0">
                <a:solidFill>
                  <a:srgbClr val="FF0000"/>
                </a:solidFill>
              </a:rPr>
              <a:t>。</a:t>
            </a:r>
            <a:r>
              <a:rPr altLang="zh-CN" dirty="0" lang="zh-CN" smtClean="0"/>
              <a:t>但</a:t>
            </a:r>
            <a:r>
              <a:rPr altLang="zh-CN" dirty="0" lang="zh-CN"/>
              <a:t>“两台主机之间的通信”这种说法还不够清楚</a:t>
            </a:r>
            <a:r>
              <a:rPr altLang="zh-CN" dirty="0" lang="zh-CN" smtClean="0"/>
              <a:t>。</a:t>
            </a:r>
            <a:endParaRPr altLang="zh-CN" dirty="0" lang="en-US" smtClean="0"/>
          </a:p>
          <a:p>
            <a:r>
              <a:rPr altLang="zh-CN" dirty="0" lang="zh-CN"/>
              <a:t>严格地讲，两台主机进行通信就是两台主机中的应用进程互相通信</a:t>
            </a:r>
            <a:r>
              <a:rPr altLang="zh-CN" dirty="0" lang="zh-CN" smtClean="0"/>
              <a:t>。</a:t>
            </a:r>
            <a:endParaRPr altLang="zh-CN" dirty="0" lang="en-US" smtClean="0"/>
          </a:p>
          <a:p>
            <a:r>
              <a:rPr altLang="zh-CN" dirty="0" lang="zh-CN">
                <a:solidFill>
                  <a:srgbClr val="FF0000"/>
                </a:solidFill>
              </a:rPr>
              <a:t>从运输层的角度看，通信的真正端点并不是主机而是主机中的进程。</a:t>
            </a:r>
            <a:r>
              <a:rPr altLang="zh-CN" dirty="0" lang="zh-CN"/>
              <a:t>也就是说，端到端的通信是应用进程之间的通信</a:t>
            </a:r>
            <a:r>
              <a:rPr altLang="zh-CN" dirty="0" lang="zh-CN" smtClean="0"/>
              <a:t>。</a:t>
            </a:r>
            <a:endParaRPr altLang="zh-CN" dirty="0" lang="en-US"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475" name=""/>
        <p:cNvGrpSpPr/>
        <p:nvPr/>
      </p:nvGrpSpPr>
      <p:grpSpPr>
        <a:xfrm>
          <a:off x="0" y="0"/>
          <a:ext cx="0" cy="0"/>
          <a:chOff x="0" y="0"/>
          <a:chExt cx="0" cy="0"/>
        </a:xfrm>
      </p:grpSpPr>
      <p:sp>
        <p:nvSpPr>
          <p:cNvPr id="1050660" name="Text Box 82"/>
          <p:cNvSpPr txBox="1">
            <a:spLocks noChangeArrowheads="1"/>
          </p:cNvSpPr>
          <p:nvPr/>
        </p:nvSpPr>
        <p:spPr bwMode="auto">
          <a:xfrm>
            <a:off x="632520" y="5046275"/>
            <a:ext cx="8766143" cy="830997"/>
          </a:xfrm>
          <a:prstGeom prst="rect"/>
          <a:noFill/>
          <a:ln>
            <a:noFill/>
          </a:ln>
          <a:effectLst/>
        </p:spPr>
        <p:txBody>
          <a:bodyPr wrap="square">
            <a:spAutoFit/>
          </a:bodyPr>
          <a:lstStyle>
            <a:defPPr>
              <a:defRPr lang="en-US"/>
            </a:defPPr>
            <a:lvl1pPr>
              <a:defRPr b="1" sz="2400">
                <a:solidFill>
                  <a:srgbClr val="000099"/>
                </a:solidFill>
                <a:latin typeface="+mn-lt"/>
                <a:ea typeface="黑体" panose="02010609060101010101" pitchFamily="2" charset="-122"/>
              </a:defRPr>
            </a:lvl1pPr>
          </a:lstStyle>
          <a:p>
            <a:r>
              <a:rPr altLang="en-US" dirty="0" lang="zh-CN"/>
              <a:t>同步 </a:t>
            </a:r>
            <a:r>
              <a:rPr altLang="zh-CN" dirty="0" lang="en-US"/>
              <a:t>SYN —— </a:t>
            </a:r>
            <a:r>
              <a:rPr altLang="en-US" dirty="0" lang="zh-CN"/>
              <a:t>同步 </a:t>
            </a:r>
            <a:r>
              <a:rPr altLang="zh-CN" dirty="0" lang="en-US"/>
              <a:t>SYN = 1 </a:t>
            </a:r>
            <a:r>
              <a:rPr altLang="en-US" dirty="0" lang="zh-CN"/>
              <a:t>表示这是一个连接请求或连接接受报文。 </a:t>
            </a:r>
            <a:endParaRPr altLang="en-US" dirty="0" lang="zh-CN"/>
          </a:p>
        </p:txBody>
      </p:sp>
      <p:grpSp>
        <p:nvGrpSpPr>
          <p:cNvPr id="476" name="组合 83"/>
          <p:cNvGrpSpPr/>
          <p:nvPr/>
        </p:nvGrpSpPr>
        <p:grpSpPr>
          <a:xfrm>
            <a:off x="214869" y="78539"/>
            <a:ext cx="9852335" cy="4873626"/>
            <a:chOff x="214869" y="78539"/>
            <a:chExt cx="9852335" cy="4873626"/>
          </a:xfrm>
        </p:grpSpPr>
        <p:sp>
          <p:nvSpPr>
            <p:cNvPr id="1050661"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62"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0663"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64" name="Rectangle 6"/>
            <p:cNvSpPr>
              <a:spLocks noChangeArrowheads="1"/>
            </p:cNvSpPr>
            <p:nvPr/>
          </p:nvSpPr>
          <p:spPr bwMode="auto">
            <a:xfrm>
              <a:off x="9129464" y="1883527"/>
              <a:ext cx="695704" cy="1197764"/>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0665"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66"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67"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68"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69"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70"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71"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72" name="Rectangle 16"/>
            <p:cNvSpPr>
              <a:spLocks noChangeArrowheads="1"/>
            </p:cNvSpPr>
            <p:nvPr/>
          </p:nvSpPr>
          <p:spPr bwMode="auto">
            <a:xfrm>
              <a:off x="6261166" y="946902"/>
              <a:ext cx="1638270"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0673"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0674" name="Rectangle 18"/>
            <p:cNvSpPr>
              <a:spLocks noChangeArrowheads="1"/>
            </p:cNvSpPr>
            <p:nvPr/>
          </p:nvSpPr>
          <p:spPr bwMode="auto">
            <a:xfrm>
              <a:off x="2131946" y="3734552"/>
              <a:ext cx="138018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0675" name="Rectangle 19"/>
            <p:cNvSpPr>
              <a:spLocks noChangeArrowheads="1"/>
            </p:cNvSpPr>
            <p:nvPr/>
          </p:nvSpPr>
          <p:spPr bwMode="auto">
            <a:xfrm>
              <a:off x="2350359" y="4375902"/>
              <a:ext cx="3465381" cy="397545"/>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0676" name="Rectangle 20"/>
            <p:cNvSpPr>
              <a:spLocks noChangeArrowheads="1"/>
            </p:cNvSpPr>
            <p:nvPr/>
          </p:nvSpPr>
          <p:spPr bwMode="auto">
            <a:xfrm>
              <a:off x="2255771" y="946902"/>
              <a:ext cx="1239123"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0677"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0678"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79" name="Rectangle 23"/>
            <p:cNvSpPr>
              <a:spLocks noChangeArrowheads="1"/>
            </p:cNvSpPr>
            <p:nvPr/>
          </p:nvSpPr>
          <p:spPr bwMode="auto">
            <a:xfrm>
              <a:off x="6087467" y="3734552"/>
              <a:ext cx="1849866"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680" name="Rectangle 24"/>
            <p:cNvSpPr>
              <a:spLocks noChangeArrowheads="1"/>
            </p:cNvSpPr>
            <p:nvPr/>
          </p:nvSpPr>
          <p:spPr bwMode="auto">
            <a:xfrm>
              <a:off x="6574168" y="3015415"/>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681"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682"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83"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84"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85"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86"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87"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88"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89" name="Rectangle 33"/>
            <p:cNvSpPr>
              <a:spLocks noChangeArrowheads="1"/>
            </p:cNvSpPr>
            <p:nvPr/>
          </p:nvSpPr>
          <p:spPr bwMode="auto">
            <a:xfrm>
              <a:off x="2157743" y="3029702"/>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690" name="Rectangle 34"/>
            <p:cNvSpPr>
              <a:spLocks noChangeArrowheads="1"/>
            </p:cNvSpPr>
            <p:nvPr/>
          </p:nvSpPr>
          <p:spPr bwMode="auto">
            <a:xfrm>
              <a:off x="4689265" y="2932865"/>
              <a:ext cx="330221" cy="643766"/>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691"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92"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93"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94"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95"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96"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97"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98"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699"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00"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01"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02"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03"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04"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05"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06"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07"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08"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09"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10"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11"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12"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13"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14"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15"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16"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17"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18"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19"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20"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21"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22"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23"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24"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25"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26"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27"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28"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29" name="Rectangle 75"/>
            <p:cNvSpPr>
              <a:spLocks noChangeArrowheads="1"/>
            </p:cNvSpPr>
            <p:nvPr/>
          </p:nvSpPr>
          <p:spPr bwMode="auto">
            <a:xfrm>
              <a:off x="4429588"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730" name="Rectangle 76"/>
            <p:cNvSpPr>
              <a:spLocks noChangeArrowheads="1"/>
            </p:cNvSpPr>
            <p:nvPr/>
          </p:nvSpPr>
          <p:spPr bwMode="auto">
            <a:xfrm>
              <a:off x="4171619"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731" name="Rectangle 77"/>
            <p:cNvSpPr>
              <a:spLocks noChangeArrowheads="1"/>
            </p:cNvSpPr>
            <p:nvPr/>
          </p:nvSpPr>
          <p:spPr bwMode="auto">
            <a:xfrm>
              <a:off x="3893013"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732" name="Rectangle 78"/>
            <p:cNvSpPr>
              <a:spLocks noChangeArrowheads="1"/>
            </p:cNvSpPr>
            <p:nvPr/>
          </p:nvSpPr>
          <p:spPr bwMode="auto">
            <a:xfrm>
              <a:off x="3633324"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733" name="Rectangle 79"/>
            <p:cNvSpPr>
              <a:spLocks noChangeArrowheads="1"/>
            </p:cNvSpPr>
            <p:nvPr/>
          </p:nvSpPr>
          <p:spPr bwMode="auto">
            <a:xfrm>
              <a:off x="3349559" y="2932865"/>
              <a:ext cx="343044"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734" name="Rectangle 80"/>
            <p:cNvSpPr>
              <a:spLocks noChangeArrowheads="1"/>
            </p:cNvSpPr>
            <p:nvPr/>
          </p:nvSpPr>
          <p:spPr bwMode="auto">
            <a:xfrm>
              <a:off x="365720" y="78539"/>
              <a:ext cx="8917507" cy="397545"/>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735"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736"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737"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738"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739"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740"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741" name="Rectangle 83"/>
          <p:cNvSpPr>
            <a:spLocks noChangeArrowheads="1"/>
          </p:cNvSpPr>
          <p:nvPr/>
        </p:nvSpPr>
        <p:spPr bwMode="auto">
          <a:xfrm>
            <a:off x="4441626" y="2912484"/>
            <a:ext cx="295350" cy="693481"/>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741"/>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7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41" grpId="0" animBg="1"/>
      <p:bldP spid="1050741"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479" name=""/>
        <p:cNvGrpSpPr/>
        <p:nvPr/>
      </p:nvGrpSpPr>
      <p:grpSpPr>
        <a:xfrm>
          <a:off x="0" y="0"/>
          <a:ext cx="0" cy="0"/>
          <a:chOff x="0" y="0"/>
          <a:chExt cx="0" cy="0"/>
        </a:xfrm>
      </p:grpSpPr>
      <p:sp>
        <p:nvSpPr>
          <p:cNvPr id="1050745" name="Text Box 82"/>
          <p:cNvSpPr txBox="1">
            <a:spLocks noChangeArrowheads="1"/>
          </p:cNvSpPr>
          <p:nvPr/>
        </p:nvSpPr>
        <p:spPr bwMode="auto">
          <a:xfrm>
            <a:off x="632520" y="5046275"/>
            <a:ext cx="8766143" cy="830997"/>
          </a:xfrm>
          <a:prstGeom prst="rect"/>
          <a:noFill/>
          <a:ln>
            <a:noFill/>
          </a:ln>
          <a:effectLst/>
        </p:spPr>
        <p:txBody>
          <a:bodyPr wrap="square">
            <a:spAutoFit/>
          </a:bodyPr>
          <a:lstStyle>
            <a:defPPr>
              <a:defRPr lang="en-US"/>
            </a:defPPr>
            <a:lvl1pPr>
              <a:defRPr b="1" sz="2400">
                <a:solidFill>
                  <a:srgbClr val="000099"/>
                </a:solidFill>
                <a:latin typeface="+mn-lt"/>
                <a:ea typeface="黑体" panose="02010609060101010101" pitchFamily="2" charset="-122"/>
              </a:defRPr>
            </a:lvl1pPr>
          </a:lstStyle>
          <a:p>
            <a:r>
              <a:rPr altLang="en-US" dirty="0" lang="zh-CN"/>
              <a:t>终止 </a:t>
            </a:r>
            <a:r>
              <a:rPr altLang="zh-CN" dirty="0" lang="en-US"/>
              <a:t>FIN (</a:t>
            </a:r>
            <a:r>
              <a:rPr altLang="zh-CN" dirty="0" lang="en-US" err="1" smtClean="0"/>
              <a:t>FINish</a:t>
            </a:r>
            <a:r>
              <a:rPr altLang="zh-CN" dirty="0" lang="en-US" smtClean="0"/>
              <a:t>) </a:t>
            </a:r>
            <a:r>
              <a:rPr altLang="zh-CN" dirty="0" lang="en-US"/>
              <a:t>—— </a:t>
            </a:r>
            <a:r>
              <a:rPr altLang="en-US" dirty="0" lang="zh-CN"/>
              <a:t>用来释放一个连接。</a:t>
            </a:r>
            <a:r>
              <a:rPr altLang="zh-CN" dirty="0" lang="en-US"/>
              <a:t>FIN </a:t>
            </a:r>
            <a:r>
              <a:rPr altLang="zh-CN" dirty="0" lang="en-US">
                <a:sym typeface="Symbol" panose="05050102010706020507" pitchFamily="18" charset="2"/>
              </a:rPr>
              <a:t></a:t>
            </a:r>
            <a:r>
              <a:rPr altLang="zh-CN" dirty="0" lang="en-US"/>
              <a:t> 1 </a:t>
            </a:r>
            <a:r>
              <a:rPr altLang="en-US" dirty="0" lang="zh-CN"/>
              <a:t>表明此报文段的发送端的数据已发送完毕，并要求释放运输连接。 </a:t>
            </a:r>
            <a:endParaRPr altLang="en-US" dirty="0" lang="zh-CN"/>
          </a:p>
        </p:txBody>
      </p:sp>
      <p:grpSp>
        <p:nvGrpSpPr>
          <p:cNvPr id="480" name="组合 83"/>
          <p:cNvGrpSpPr/>
          <p:nvPr/>
        </p:nvGrpSpPr>
        <p:grpSpPr>
          <a:xfrm>
            <a:off x="214869" y="78539"/>
            <a:ext cx="9852335" cy="4873626"/>
            <a:chOff x="214869" y="78539"/>
            <a:chExt cx="9852335" cy="4873626"/>
          </a:xfrm>
        </p:grpSpPr>
        <p:sp>
          <p:nvSpPr>
            <p:cNvPr id="1050746"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47"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0748"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49" name="Rectangle 6"/>
            <p:cNvSpPr>
              <a:spLocks noChangeArrowheads="1"/>
            </p:cNvSpPr>
            <p:nvPr/>
          </p:nvSpPr>
          <p:spPr bwMode="auto">
            <a:xfrm>
              <a:off x="9129464" y="1883527"/>
              <a:ext cx="695704" cy="1197764"/>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0750"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51"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52"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53"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54"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55"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56"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57" name="Rectangle 16"/>
            <p:cNvSpPr>
              <a:spLocks noChangeArrowheads="1"/>
            </p:cNvSpPr>
            <p:nvPr/>
          </p:nvSpPr>
          <p:spPr bwMode="auto">
            <a:xfrm>
              <a:off x="6261166" y="946902"/>
              <a:ext cx="1638270"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0758"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0759" name="Rectangle 18"/>
            <p:cNvSpPr>
              <a:spLocks noChangeArrowheads="1"/>
            </p:cNvSpPr>
            <p:nvPr/>
          </p:nvSpPr>
          <p:spPr bwMode="auto">
            <a:xfrm>
              <a:off x="2131946" y="3734552"/>
              <a:ext cx="138018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0760" name="Rectangle 19"/>
            <p:cNvSpPr>
              <a:spLocks noChangeArrowheads="1"/>
            </p:cNvSpPr>
            <p:nvPr/>
          </p:nvSpPr>
          <p:spPr bwMode="auto">
            <a:xfrm>
              <a:off x="2350359" y="4375902"/>
              <a:ext cx="3465381" cy="397545"/>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0761" name="Rectangle 20"/>
            <p:cNvSpPr>
              <a:spLocks noChangeArrowheads="1"/>
            </p:cNvSpPr>
            <p:nvPr/>
          </p:nvSpPr>
          <p:spPr bwMode="auto">
            <a:xfrm>
              <a:off x="2255771" y="946902"/>
              <a:ext cx="1239123"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0762"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0763"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64" name="Rectangle 23"/>
            <p:cNvSpPr>
              <a:spLocks noChangeArrowheads="1"/>
            </p:cNvSpPr>
            <p:nvPr/>
          </p:nvSpPr>
          <p:spPr bwMode="auto">
            <a:xfrm>
              <a:off x="6087467" y="3734552"/>
              <a:ext cx="1849866"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765" name="Rectangle 24"/>
            <p:cNvSpPr>
              <a:spLocks noChangeArrowheads="1"/>
            </p:cNvSpPr>
            <p:nvPr/>
          </p:nvSpPr>
          <p:spPr bwMode="auto">
            <a:xfrm>
              <a:off x="6574168" y="3015415"/>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766"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767"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68"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69"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70"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71"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72"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73"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74" name="Rectangle 33"/>
            <p:cNvSpPr>
              <a:spLocks noChangeArrowheads="1"/>
            </p:cNvSpPr>
            <p:nvPr/>
          </p:nvSpPr>
          <p:spPr bwMode="auto">
            <a:xfrm>
              <a:off x="2157743" y="3029702"/>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775" name="Rectangle 34"/>
            <p:cNvSpPr>
              <a:spLocks noChangeArrowheads="1"/>
            </p:cNvSpPr>
            <p:nvPr/>
          </p:nvSpPr>
          <p:spPr bwMode="auto">
            <a:xfrm>
              <a:off x="4689265" y="2932865"/>
              <a:ext cx="330221" cy="643766"/>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776"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77"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78"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79"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80"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81"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82"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83"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84"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85"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86"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87"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88"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89"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90"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91"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92"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93"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94"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95"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96"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97"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98"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799"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00"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01"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02"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03"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04"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05"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06"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07"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08"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09"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10"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11"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12"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13"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14" name="Rectangle 75"/>
            <p:cNvSpPr>
              <a:spLocks noChangeArrowheads="1"/>
            </p:cNvSpPr>
            <p:nvPr/>
          </p:nvSpPr>
          <p:spPr bwMode="auto">
            <a:xfrm>
              <a:off x="4429588"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815" name="Rectangle 76"/>
            <p:cNvSpPr>
              <a:spLocks noChangeArrowheads="1"/>
            </p:cNvSpPr>
            <p:nvPr/>
          </p:nvSpPr>
          <p:spPr bwMode="auto">
            <a:xfrm>
              <a:off x="4171619"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816" name="Rectangle 77"/>
            <p:cNvSpPr>
              <a:spLocks noChangeArrowheads="1"/>
            </p:cNvSpPr>
            <p:nvPr/>
          </p:nvSpPr>
          <p:spPr bwMode="auto">
            <a:xfrm>
              <a:off x="3893013"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817" name="Rectangle 78"/>
            <p:cNvSpPr>
              <a:spLocks noChangeArrowheads="1"/>
            </p:cNvSpPr>
            <p:nvPr/>
          </p:nvSpPr>
          <p:spPr bwMode="auto">
            <a:xfrm>
              <a:off x="3633324"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818" name="Rectangle 79"/>
            <p:cNvSpPr>
              <a:spLocks noChangeArrowheads="1"/>
            </p:cNvSpPr>
            <p:nvPr/>
          </p:nvSpPr>
          <p:spPr bwMode="auto">
            <a:xfrm>
              <a:off x="3349559" y="2932865"/>
              <a:ext cx="343044"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819" name="Rectangle 80"/>
            <p:cNvSpPr>
              <a:spLocks noChangeArrowheads="1"/>
            </p:cNvSpPr>
            <p:nvPr/>
          </p:nvSpPr>
          <p:spPr bwMode="auto">
            <a:xfrm>
              <a:off x="365720" y="78539"/>
              <a:ext cx="8917507" cy="397545"/>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820"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821"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822"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823"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824"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825"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826" name="Rectangle 83"/>
          <p:cNvSpPr>
            <a:spLocks noChangeArrowheads="1"/>
          </p:cNvSpPr>
          <p:nvPr/>
        </p:nvSpPr>
        <p:spPr bwMode="auto">
          <a:xfrm>
            <a:off x="4674276" y="2897494"/>
            <a:ext cx="319660" cy="693481"/>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826"/>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8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26" grpId="0" animBg="1"/>
      <p:bldP spid="1050826"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483" name=""/>
        <p:cNvGrpSpPr/>
        <p:nvPr/>
      </p:nvGrpSpPr>
      <p:grpSpPr>
        <a:xfrm>
          <a:off x="0" y="0"/>
          <a:ext cx="0" cy="0"/>
          <a:chOff x="0" y="0"/>
          <a:chExt cx="0" cy="0"/>
        </a:xfrm>
      </p:grpSpPr>
      <p:sp>
        <p:nvSpPr>
          <p:cNvPr id="1050830" name="Rectangle 84"/>
          <p:cNvSpPr>
            <a:spLocks noGrp="1" noChangeArrowheads="1"/>
          </p:cNvSpPr>
          <p:nvPr>
            <p:ph type="title"/>
          </p:nvPr>
        </p:nvSpPr>
        <p:spPr>
          <a:xfrm>
            <a:off x="632521" y="5046275"/>
            <a:ext cx="8844796" cy="830997"/>
          </a:xfrm>
          <a:noFill/>
          <a:ln>
            <a:noFill/>
          </a:ln>
          <a:effectLst/>
        </p:spPr>
        <p:txBody>
          <a:bodyPr wrap="square">
            <a:spAutoFit/>
          </a:bodyPr>
          <a:p>
            <a:pPr eaLnBrk="0" hangingPunct="0"/>
            <a:r>
              <a:rPr altLang="en-US" dirty="0" sz="2400" kern="1200" lang="zh-CN">
                <a:solidFill>
                  <a:srgbClr val="000099"/>
                </a:solidFill>
                <a:cs typeface="+mn-cs"/>
              </a:rPr>
              <a:t>窗口字段 </a:t>
            </a:r>
            <a:r>
              <a:rPr altLang="zh-CN" dirty="0" sz="2400" kern="1200" lang="en-US">
                <a:solidFill>
                  <a:srgbClr val="000099"/>
                </a:solidFill>
                <a:cs typeface="+mn-cs"/>
              </a:rPr>
              <a:t>—— </a:t>
            </a:r>
            <a:r>
              <a:rPr altLang="en-US" dirty="0" sz="2400" kern="1200" lang="zh-CN">
                <a:solidFill>
                  <a:srgbClr val="000099"/>
                </a:solidFill>
                <a:cs typeface="+mn-cs"/>
              </a:rPr>
              <a:t>占 </a:t>
            </a:r>
            <a:r>
              <a:rPr altLang="zh-CN" dirty="0" sz="2400" kern="1200" lang="en-US">
                <a:solidFill>
                  <a:srgbClr val="000099"/>
                </a:solidFill>
                <a:cs typeface="+mn-cs"/>
              </a:rPr>
              <a:t>2 </a:t>
            </a:r>
            <a:r>
              <a:rPr altLang="en-US" dirty="0" sz="2400" kern="1200" lang="zh-CN">
                <a:solidFill>
                  <a:srgbClr val="000099"/>
                </a:solidFill>
                <a:cs typeface="+mn-cs"/>
              </a:rPr>
              <a:t>字节，用来让对方设置发送窗口的依据，单位为字节。</a:t>
            </a:r>
            <a:endParaRPr altLang="en-US" dirty="0" sz="2400" kern="1200" lang="zh-CN">
              <a:solidFill>
                <a:srgbClr val="000099"/>
              </a:solidFill>
              <a:cs typeface="+mn-cs"/>
            </a:endParaRPr>
          </a:p>
        </p:txBody>
      </p:sp>
      <p:grpSp>
        <p:nvGrpSpPr>
          <p:cNvPr id="484" name="组合 83"/>
          <p:cNvGrpSpPr/>
          <p:nvPr/>
        </p:nvGrpSpPr>
        <p:grpSpPr>
          <a:xfrm>
            <a:off x="214869" y="78539"/>
            <a:ext cx="9852335" cy="4873626"/>
            <a:chOff x="214869" y="78539"/>
            <a:chExt cx="9852335" cy="4873626"/>
          </a:xfrm>
        </p:grpSpPr>
        <p:sp>
          <p:nvSpPr>
            <p:cNvPr id="1050831"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32"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0833"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34" name="Rectangle 6"/>
            <p:cNvSpPr>
              <a:spLocks noChangeArrowheads="1"/>
            </p:cNvSpPr>
            <p:nvPr/>
          </p:nvSpPr>
          <p:spPr bwMode="auto">
            <a:xfrm>
              <a:off x="9129464" y="1883527"/>
              <a:ext cx="695704" cy="1197764"/>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0835"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36"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37"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38"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39"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40"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41"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42" name="Rectangle 16"/>
            <p:cNvSpPr>
              <a:spLocks noChangeArrowheads="1"/>
            </p:cNvSpPr>
            <p:nvPr/>
          </p:nvSpPr>
          <p:spPr bwMode="auto">
            <a:xfrm>
              <a:off x="6261166" y="946902"/>
              <a:ext cx="1638270"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0843"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0844" name="Rectangle 18"/>
            <p:cNvSpPr>
              <a:spLocks noChangeArrowheads="1"/>
            </p:cNvSpPr>
            <p:nvPr/>
          </p:nvSpPr>
          <p:spPr bwMode="auto">
            <a:xfrm>
              <a:off x="2131946" y="3734552"/>
              <a:ext cx="138018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0845" name="Rectangle 19"/>
            <p:cNvSpPr>
              <a:spLocks noChangeArrowheads="1"/>
            </p:cNvSpPr>
            <p:nvPr/>
          </p:nvSpPr>
          <p:spPr bwMode="auto">
            <a:xfrm>
              <a:off x="2350359" y="4375902"/>
              <a:ext cx="3465381" cy="397545"/>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0846" name="Rectangle 20"/>
            <p:cNvSpPr>
              <a:spLocks noChangeArrowheads="1"/>
            </p:cNvSpPr>
            <p:nvPr/>
          </p:nvSpPr>
          <p:spPr bwMode="auto">
            <a:xfrm>
              <a:off x="2255771" y="946902"/>
              <a:ext cx="1239123"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0847"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0848"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49" name="Rectangle 23"/>
            <p:cNvSpPr>
              <a:spLocks noChangeArrowheads="1"/>
            </p:cNvSpPr>
            <p:nvPr/>
          </p:nvSpPr>
          <p:spPr bwMode="auto">
            <a:xfrm>
              <a:off x="6087467" y="3734552"/>
              <a:ext cx="1849866"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850" name="Rectangle 24"/>
            <p:cNvSpPr>
              <a:spLocks noChangeArrowheads="1"/>
            </p:cNvSpPr>
            <p:nvPr/>
          </p:nvSpPr>
          <p:spPr bwMode="auto">
            <a:xfrm>
              <a:off x="6574168" y="3015415"/>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851"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852"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53"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54"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55"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56"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57"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58"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59" name="Rectangle 33"/>
            <p:cNvSpPr>
              <a:spLocks noChangeArrowheads="1"/>
            </p:cNvSpPr>
            <p:nvPr/>
          </p:nvSpPr>
          <p:spPr bwMode="auto">
            <a:xfrm>
              <a:off x="2157743" y="3029702"/>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860" name="Rectangle 34"/>
            <p:cNvSpPr>
              <a:spLocks noChangeArrowheads="1"/>
            </p:cNvSpPr>
            <p:nvPr/>
          </p:nvSpPr>
          <p:spPr bwMode="auto">
            <a:xfrm>
              <a:off x="4689265" y="2932865"/>
              <a:ext cx="330221" cy="643766"/>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861"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62"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63"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64"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65"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66"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67"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68"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69"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70"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71"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72"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73"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74"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75"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76"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77"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78"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79"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80"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81"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82"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83"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84"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85"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86"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87"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88"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89"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90"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91"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92"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93"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94"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95"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96"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97"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98"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899" name="Rectangle 75"/>
            <p:cNvSpPr>
              <a:spLocks noChangeArrowheads="1"/>
            </p:cNvSpPr>
            <p:nvPr/>
          </p:nvSpPr>
          <p:spPr bwMode="auto">
            <a:xfrm>
              <a:off x="4429588"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900" name="Rectangle 76"/>
            <p:cNvSpPr>
              <a:spLocks noChangeArrowheads="1"/>
            </p:cNvSpPr>
            <p:nvPr/>
          </p:nvSpPr>
          <p:spPr bwMode="auto">
            <a:xfrm>
              <a:off x="4171619"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901" name="Rectangle 77"/>
            <p:cNvSpPr>
              <a:spLocks noChangeArrowheads="1"/>
            </p:cNvSpPr>
            <p:nvPr/>
          </p:nvSpPr>
          <p:spPr bwMode="auto">
            <a:xfrm>
              <a:off x="3893013"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902" name="Rectangle 78"/>
            <p:cNvSpPr>
              <a:spLocks noChangeArrowheads="1"/>
            </p:cNvSpPr>
            <p:nvPr/>
          </p:nvSpPr>
          <p:spPr bwMode="auto">
            <a:xfrm>
              <a:off x="3633324"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903" name="Rectangle 79"/>
            <p:cNvSpPr>
              <a:spLocks noChangeArrowheads="1"/>
            </p:cNvSpPr>
            <p:nvPr/>
          </p:nvSpPr>
          <p:spPr bwMode="auto">
            <a:xfrm>
              <a:off x="3349559" y="2932865"/>
              <a:ext cx="343044"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904" name="Rectangle 80"/>
            <p:cNvSpPr>
              <a:spLocks noChangeArrowheads="1"/>
            </p:cNvSpPr>
            <p:nvPr/>
          </p:nvSpPr>
          <p:spPr bwMode="auto">
            <a:xfrm>
              <a:off x="365720" y="78539"/>
              <a:ext cx="8917507" cy="397545"/>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905"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906"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907"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908"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909"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910"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911" name="Rectangle 83"/>
          <p:cNvSpPr>
            <a:spLocks noChangeArrowheads="1"/>
          </p:cNvSpPr>
          <p:nvPr/>
        </p:nvSpPr>
        <p:spPr bwMode="auto">
          <a:xfrm>
            <a:off x="4955530" y="2927474"/>
            <a:ext cx="4173934" cy="717550"/>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911"/>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9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11" grpId="0" animBg="1"/>
      <p:bldP spid="1050911"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487" name=""/>
        <p:cNvGrpSpPr/>
        <p:nvPr/>
      </p:nvGrpSpPr>
      <p:grpSpPr>
        <a:xfrm>
          <a:off x="0" y="0"/>
          <a:ext cx="0" cy="0"/>
          <a:chOff x="0" y="0"/>
          <a:chExt cx="0" cy="0"/>
        </a:xfrm>
      </p:grpSpPr>
      <p:sp>
        <p:nvSpPr>
          <p:cNvPr id="1050915" name="Text Box 84"/>
          <p:cNvSpPr txBox="1">
            <a:spLocks noChangeArrowheads="1"/>
          </p:cNvSpPr>
          <p:nvPr/>
        </p:nvSpPr>
        <p:spPr bwMode="auto">
          <a:xfrm>
            <a:off x="534738" y="5053014"/>
            <a:ext cx="8943034" cy="1200329"/>
          </a:xfrm>
          <a:prstGeom prst="rect"/>
          <a:noFill/>
          <a:ln>
            <a:noFill/>
          </a:ln>
          <a:effectLst/>
        </p:spPr>
        <p:txBody>
          <a:bodyPr anchor="b" anchorCtr="0" bIns="45720" compatLnSpc="1" lIns="91440" numCol="1" rIns="91440" tIns="45720" vert="horz" wrap="square">
            <a:spAutoFit/>
          </a:bodyPr>
          <a:lstStyle>
            <a:lvl1pPr>
              <a:defRPr b="1" sz="2400">
                <a:solidFill>
                  <a:srgbClr val="000099"/>
                </a:solidFill>
                <a:latin typeface="+mn-lt"/>
                <a:ea typeface="黑体" panose="02010609060101010101" pitchFamily="2" charset="-122"/>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fontAlgn="base" marL="457200">
              <a:spcBef>
                <a:spcPct val="0"/>
              </a:spcBef>
              <a:spcAft>
                <a:spcPct val="0"/>
              </a:spcAft>
              <a:defRPr sz="4400">
                <a:solidFill>
                  <a:schemeClr val="tx2"/>
                </a:solidFill>
                <a:latin typeface="Times New Roman" panose="02020603050405020304" pitchFamily="18" charset="0"/>
              </a:defRPr>
            </a:lvl6pPr>
            <a:lvl7pPr fontAlgn="base" marL="914400">
              <a:spcBef>
                <a:spcPct val="0"/>
              </a:spcBef>
              <a:spcAft>
                <a:spcPct val="0"/>
              </a:spcAft>
              <a:defRPr sz="4400">
                <a:solidFill>
                  <a:schemeClr val="tx2"/>
                </a:solidFill>
                <a:latin typeface="Times New Roman" panose="02020603050405020304" pitchFamily="18" charset="0"/>
              </a:defRPr>
            </a:lvl7pPr>
            <a:lvl8pPr fontAlgn="base" marL="1371600">
              <a:spcBef>
                <a:spcPct val="0"/>
              </a:spcBef>
              <a:spcAft>
                <a:spcPct val="0"/>
              </a:spcAft>
              <a:defRPr sz="4400">
                <a:solidFill>
                  <a:schemeClr val="tx2"/>
                </a:solidFill>
                <a:latin typeface="Times New Roman" panose="02020603050405020304" pitchFamily="18" charset="0"/>
              </a:defRPr>
            </a:lvl8pPr>
            <a:lvl9pPr fontAlgn="base" marL="1828800">
              <a:spcBef>
                <a:spcPct val="0"/>
              </a:spcBef>
              <a:spcAft>
                <a:spcPct val="0"/>
              </a:spcAft>
              <a:defRPr sz="4400">
                <a:solidFill>
                  <a:schemeClr val="tx2"/>
                </a:solidFill>
                <a:latin typeface="Times New Roman" panose="02020603050405020304" pitchFamily="18" charset="0"/>
              </a:defRPr>
            </a:lvl9pPr>
          </a:lstStyle>
          <a:p>
            <a:r>
              <a:rPr altLang="en-US" dirty="0" lang="zh-CN"/>
              <a:t>检验和 </a:t>
            </a:r>
            <a:r>
              <a:rPr altLang="zh-CN" dirty="0" lang="en-US"/>
              <a:t>—— </a:t>
            </a:r>
            <a:r>
              <a:rPr altLang="en-US" dirty="0" lang="zh-CN"/>
              <a:t>占 </a:t>
            </a:r>
            <a:r>
              <a:rPr altLang="zh-CN" dirty="0" lang="en-US"/>
              <a:t>2 </a:t>
            </a:r>
            <a:r>
              <a:rPr altLang="en-US" dirty="0" lang="zh-CN"/>
              <a:t>字节。检验和字段检验的范围包括首部和数据这两部分。在计算检验和时，要在 </a:t>
            </a:r>
            <a:r>
              <a:rPr altLang="zh-CN" dirty="0" lang="en-US"/>
              <a:t>TCP </a:t>
            </a:r>
            <a:r>
              <a:rPr altLang="en-US" dirty="0" lang="zh-CN"/>
              <a:t>报文段的前面加上 </a:t>
            </a:r>
            <a:r>
              <a:rPr altLang="zh-CN" dirty="0" lang="en-US"/>
              <a:t>12 </a:t>
            </a:r>
            <a:r>
              <a:rPr altLang="en-US" dirty="0" lang="zh-CN"/>
              <a:t>字节的伪首部。</a:t>
            </a:r>
            <a:endParaRPr altLang="en-US" dirty="0" lang="zh-CN"/>
          </a:p>
        </p:txBody>
      </p:sp>
      <p:grpSp>
        <p:nvGrpSpPr>
          <p:cNvPr id="488" name="组合 83"/>
          <p:cNvGrpSpPr/>
          <p:nvPr/>
        </p:nvGrpSpPr>
        <p:grpSpPr>
          <a:xfrm>
            <a:off x="214869" y="78539"/>
            <a:ext cx="9852335" cy="4873626"/>
            <a:chOff x="214869" y="78539"/>
            <a:chExt cx="9852335" cy="4873626"/>
          </a:xfrm>
        </p:grpSpPr>
        <p:sp>
          <p:nvSpPr>
            <p:cNvPr id="1050916"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17"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0918"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19" name="Rectangle 6"/>
            <p:cNvSpPr>
              <a:spLocks noChangeArrowheads="1"/>
            </p:cNvSpPr>
            <p:nvPr/>
          </p:nvSpPr>
          <p:spPr bwMode="auto">
            <a:xfrm>
              <a:off x="9129464" y="1883527"/>
              <a:ext cx="695704" cy="1197764"/>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0920"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21"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22"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23"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24"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25"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26"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27" name="Rectangle 16"/>
            <p:cNvSpPr>
              <a:spLocks noChangeArrowheads="1"/>
            </p:cNvSpPr>
            <p:nvPr/>
          </p:nvSpPr>
          <p:spPr bwMode="auto">
            <a:xfrm>
              <a:off x="6261166" y="946902"/>
              <a:ext cx="1638270"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0928"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0929" name="Rectangle 18"/>
            <p:cNvSpPr>
              <a:spLocks noChangeArrowheads="1"/>
            </p:cNvSpPr>
            <p:nvPr/>
          </p:nvSpPr>
          <p:spPr bwMode="auto">
            <a:xfrm>
              <a:off x="2131946" y="3734552"/>
              <a:ext cx="138018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0930" name="Rectangle 19"/>
            <p:cNvSpPr>
              <a:spLocks noChangeArrowheads="1"/>
            </p:cNvSpPr>
            <p:nvPr/>
          </p:nvSpPr>
          <p:spPr bwMode="auto">
            <a:xfrm>
              <a:off x="2350359" y="4375902"/>
              <a:ext cx="3465381" cy="397545"/>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0931" name="Rectangle 20"/>
            <p:cNvSpPr>
              <a:spLocks noChangeArrowheads="1"/>
            </p:cNvSpPr>
            <p:nvPr/>
          </p:nvSpPr>
          <p:spPr bwMode="auto">
            <a:xfrm>
              <a:off x="2255771" y="946902"/>
              <a:ext cx="1239123"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0932"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0933"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34" name="Rectangle 23"/>
            <p:cNvSpPr>
              <a:spLocks noChangeArrowheads="1"/>
            </p:cNvSpPr>
            <p:nvPr/>
          </p:nvSpPr>
          <p:spPr bwMode="auto">
            <a:xfrm>
              <a:off x="6087467" y="3734552"/>
              <a:ext cx="1849866"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0935" name="Rectangle 24"/>
            <p:cNvSpPr>
              <a:spLocks noChangeArrowheads="1"/>
            </p:cNvSpPr>
            <p:nvPr/>
          </p:nvSpPr>
          <p:spPr bwMode="auto">
            <a:xfrm>
              <a:off x="6574168" y="3015415"/>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0936"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0937"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38"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39"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40"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41"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42"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43"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44" name="Rectangle 33"/>
            <p:cNvSpPr>
              <a:spLocks noChangeArrowheads="1"/>
            </p:cNvSpPr>
            <p:nvPr/>
          </p:nvSpPr>
          <p:spPr bwMode="auto">
            <a:xfrm>
              <a:off x="2157743" y="3029702"/>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0945" name="Rectangle 34"/>
            <p:cNvSpPr>
              <a:spLocks noChangeArrowheads="1"/>
            </p:cNvSpPr>
            <p:nvPr/>
          </p:nvSpPr>
          <p:spPr bwMode="auto">
            <a:xfrm>
              <a:off x="4689265" y="2932865"/>
              <a:ext cx="330221" cy="643766"/>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946"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47"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48"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49"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50"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51"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52"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53"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54"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55"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56"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57"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58"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59"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60"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61"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62"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63"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64"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65"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66"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67"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68"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69"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70"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71"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72"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73"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74"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75"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76"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77"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78"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79"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80"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81"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82"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83"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0984" name="Rectangle 75"/>
            <p:cNvSpPr>
              <a:spLocks noChangeArrowheads="1"/>
            </p:cNvSpPr>
            <p:nvPr/>
          </p:nvSpPr>
          <p:spPr bwMode="auto">
            <a:xfrm>
              <a:off x="4429588"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0985" name="Rectangle 76"/>
            <p:cNvSpPr>
              <a:spLocks noChangeArrowheads="1"/>
            </p:cNvSpPr>
            <p:nvPr/>
          </p:nvSpPr>
          <p:spPr bwMode="auto">
            <a:xfrm>
              <a:off x="4171619"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0986" name="Rectangle 77"/>
            <p:cNvSpPr>
              <a:spLocks noChangeArrowheads="1"/>
            </p:cNvSpPr>
            <p:nvPr/>
          </p:nvSpPr>
          <p:spPr bwMode="auto">
            <a:xfrm>
              <a:off x="3893013"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0987" name="Rectangle 78"/>
            <p:cNvSpPr>
              <a:spLocks noChangeArrowheads="1"/>
            </p:cNvSpPr>
            <p:nvPr/>
          </p:nvSpPr>
          <p:spPr bwMode="auto">
            <a:xfrm>
              <a:off x="3633324"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0988" name="Rectangle 79"/>
            <p:cNvSpPr>
              <a:spLocks noChangeArrowheads="1"/>
            </p:cNvSpPr>
            <p:nvPr/>
          </p:nvSpPr>
          <p:spPr bwMode="auto">
            <a:xfrm>
              <a:off x="3349559" y="2932865"/>
              <a:ext cx="343044"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0989" name="Rectangle 80"/>
            <p:cNvSpPr>
              <a:spLocks noChangeArrowheads="1"/>
            </p:cNvSpPr>
            <p:nvPr/>
          </p:nvSpPr>
          <p:spPr bwMode="auto">
            <a:xfrm>
              <a:off x="365720" y="78539"/>
              <a:ext cx="8917507" cy="397545"/>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0990"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991"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0992"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993"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994"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0995"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0996" name="Rectangle 82"/>
          <p:cNvSpPr>
            <a:spLocks noChangeArrowheads="1"/>
          </p:cNvSpPr>
          <p:nvPr/>
        </p:nvSpPr>
        <p:spPr bwMode="auto">
          <a:xfrm>
            <a:off x="779065" y="3575546"/>
            <a:ext cx="4173935" cy="717550"/>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996"/>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099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96" grpId="0" animBg="1"/>
      <p:bldP spid="1050996"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491" name=""/>
        <p:cNvGrpSpPr/>
        <p:nvPr/>
      </p:nvGrpSpPr>
      <p:grpSpPr>
        <a:xfrm>
          <a:off x="0" y="0"/>
          <a:ext cx="0" cy="0"/>
          <a:chOff x="0" y="0"/>
          <a:chExt cx="0" cy="0"/>
        </a:xfrm>
      </p:grpSpPr>
      <p:sp>
        <p:nvSpPr>
          <p:cNvPr id="1051000" name="Text Box 83"/>
          <p:cNvSpPr txBox="1">
            <a:spLocks noChangeArrowheads="1"/>
          </p:cNvSpPr>
          <p:nvPr/>
        </p:nvSpPr>
        <p:spPr bwMode="auto">
          <a:xfrm>
            <a:off x="534738" y="5046275"/>
            <a:ext cx="8943034" cy="830997"/>
          </a:xfrm>
          <a:prstGeom prst="rect"/>
          <a:noFill/>
          <a:ln>
            <a:noFill/>
          </a:ln>
          <a:effectLst/>
        </p:spPr>
        <p:txBody>
          <a:bodyPr anchor="b" anchorCtr="0" bIns="45720" compatLnSpc="1" lIns="91440" numCol="1" rIns="91440" tIns="45720" vert="horz" wrap="square">
            <a:spAutoFit/>
          </a:bodyPr>
          <a:lstStyle>
            <a:defPPr>
              <a:defRPr lang="en-US"/>
            </a:defPPr>
            <a:lvl1pPr>
              <a:defRPr b="1" sz="2400">
                <a:solidFill>
                  <a:srgbClr val="000099"/>
                </a:solidFill>
                <a:latin typeface="+mn-lt"/>
                <a:ea typeface="黑体" panose="02010609060101010101" pitchFamily="2" charset="-122"/>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fontAlgn="base" marL="457200">
              <a:spcBef>
                <a:spcPct val="0"/>
              </a:spcBef>
              <a:spcAft>
                <a:spcPct val="0"/>
              </a:spcAft>
              <a:defRPr sz="4400">
                <a:solidFill>
                  <a:schemeClr val="tx2"/>
                </a:solidFill>
                <a:latin typeface="Times New Roman" panose="02020603050405020304" pitchFamily="18" charset="0"/>
              </a:defRPr>
            </a:lvl6pPr>
            <a:lvl7pPr fontAlgn="base" marL="914400">
              <a:spcBef>
                <a:spcPct val="0"/>
              </a:spcBef>
              <a:spcAft>
                <a:spcPct val="0"/>
              </a:spcAft>
              <a:defRPr sz="4400">
                <a:solidFill>
                  <a:schemeClr val="tx2"/>
                </a:solidFill>
                <a:latin typeface="Times New Roman" panose="02020603050405020304" pitchFamily="18" charset="0"/>
              </a:defRPr>
            </a:lvl7pPr>
            <a:lvl8pPr fontAlgn="base" marL="1371600">
              <a:spcBef>
                <a:spcPct val="0"/>
              </a:spcBef>
              <a:spcAft>
                <a:spcPct val="0"/>
              </a:spcAft>
              <a:defRPr sz="4400">
                <a:solidFill>
                  <a:schemeClr val="tx2"/>
                </a:solidFill>
                <a:latin typeface="Times New Roman" panose="02020603050405020304" pitchFamily="18" charset="0"/>
              </a:defRPr>
            </a:lvl8pPr>
            <a:lvl9pPr fontAlgn="base" marL="1828800">
              <a:spcBef>
                <a:spcPct val="0"/>
              </a:spcBef>
              <a:spcAft>
                <a:spcPct val="0"/>
              </a:spcAft>
              <a:defRPr sz="4400">
                <a:solidFill>
                  <a:schemeClr val="tx2"/>
                </a:solidFill>
                <a:latin typeface="Times New Roman" panose="02020603050405020304" pitchFamily="18" charset="0"/>
              </a:defRPr>
            </a:lvl9pPr>
          </a:lstStyle>
          <a:p>
            <a:r>
              <a:rPr altLang="en-US" dirty="0" lang="zh-CN"/>
              <a:t>紧急指针字段 </a:t>
            </a:r>
            <a:r>
              <a:rPr altLang="zh-CN" dirty="0" lang="en-US"/>
              <a:t>—— </a:t>
            </a:r>
            <a:r>
              <a:rPr altLang="en-US" dirty="0" lang="zh-CN"/>
              <a:t>占 </a:t>
            </a:r>
            <a:r>
              <a:rPr altLang="zh-CN" dirty="0" lang="en-US"/>
              <a:t>16 </a:t>
            </a:r>
            <a:r>
              <a:rPr altLang="en-US" dirty="0" lang="zh-CN"/>
              <a:t>位，指出在本报文段中紧急数据共有多少个字节（紧急数据放在本报文段数据的最前面）。  </a:t>
            </a:r>
            <a:endParaRPr altLang="en-US" dirty="0" lang="zh-CN"/>
          </a:p>
        </p:txBody>
      </p:sp>
      <p:grpSp>
        <p:nvGrpSpPr>
          <p:cNvPr id="492" name="组合 83"/>
          <p:cNvGrpSpPr/>
          <p:nvPr/>
        </p:nvGrpSpPr>
        <p:grpSpPr>
          <a:xfrm>
            <a:off x="214869" y="78539"/>
            <a:ext cx="9852335" cy="4873626"/>
            <a:chOff x="214869" y="78539"/>
            <a:chExt cx="9852335" cy="4873626"/>
          </a:xfrm>
        </p:grpSpPr>
        <p:sp>
          <p:nvSpPr>
            <p:cNvPr id="1051001"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02"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1003"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04" name="Rectangle 6"/>
            <p:cNvSpPr>
              <a:spLocks noChangeArrowheads="1"/>
            </p:cNvSpPr>
            <p:nvPr/>
          </p:nvSpPr>
          <p:spPr bwMode="auto">
            <a:xfrm>
              <a:off x="9129464" y="1883527"/>
              <a:ext cx="695704" cy="1197764"/>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1005"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06"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07"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08"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09"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10"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11"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12" name="Rectangle 16"/>
            <p:cNvSpPr>
              <a:spLocks noChangeArrowheads="1"/>
            </p:cNvSpPr>
            <p:nvPr/>
          </p:nvSpPr>
          <p:spPr bwMode="auto">
            <a:xfrm>
              <a:off x="6261166" y="946902"/>
              <a:ext cx="1638270"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1013"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1014" name="Rectangle 18"/>
            <p:cNvSpPr>
              <a:spLocks noChangeArrowheads="1"/>
            </p:cNvSpPr>
            <p:nvPr/>
          </p:nvSpPr>
          <p:spPr bwMode="auto">
            <a:xfrm>
              <a:off x="2131946" y="3734552"/>
              <a:ext cx="138018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1015" name="Rectangle 19"/>
            <p:cNvSpPr>
              <a:spLocks noChangeArrowheads="1"/>
            </p:cNvSpPr>
            <p:nvPr/>
          </p:nvSpPr>
          <p:spPr bwMode="auto">
            <a:xfrm>
              <a:off x="2350359" y="4375902"/>
              <a:ext cx="3465381" cy="397545"/>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1016" name="Rectangle 20"/>
            <p:cNvSpPr>
              <a:spLocks noChangeArrowheads="1"/>
            </p:cNvSpPr>
            <p:nvPr/>
          </p:nvSpPr>
          <p:spPr bwMode="auto">
            <a:xfrm>
              <a:off x="2255771" y="946902"/>
              <a:ext cx="1239123"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1017"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1018"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19" name="Rectangle 23"/>
            <p:cNvSpPr>
              <a:spLocks noChangeArrowheads="1"/>
            </p:cNvSpPr>
            <p:nvPr/>
          </p:nvSpPr>
          <p:spPr bwMode="auto">
            <a:xfrm>
              <a:off x="6087467" y="3734552"/>
              <a:ext cx="1849866"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1020" name="Rectangle 24"/>
            <p:cNvSpPr>
              <a:spLocks noChangeArrowheads="1"/>
            </p:cNvSpPr>
            <p:nvPr/>
          </p:nvSpPr>
          <p:spPr bwMode="auto">
            <a:xfrm>
              <a:off x="6574168" y="3015415"/>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1021"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1022"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23"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24"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25"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26"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27"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28"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29" name="Rectangle 33"/>
            <p:cNvSpPr>
              <a:spLocks noChangeArrowheads="1"/>
            </p:cNvSpPr>
            <p:nvPr/>
          </p:nvSpPr>
          <p:spPr bwMode="auto">
            <a:xfrm>
              <a:off x="2157743" y="3029702"/>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1030" name="Rectangle 34"/>
            <p:cNvSpPr>
              <a:spLocks noChangeArrowheads="1"/>
            </p:cNvSpPr>
            <p:nvPr/>
          </p:nvSpPr>
          <p:spPr bwMode="auto">
            <a:xfrm>
              <a:off x="4689265" y="2932865"/>
              <a:ext cx="330221" cy="643766"/>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1031"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32"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33"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34"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35"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36"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37"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38"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39"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40"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41"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42"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43"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44"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45"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46"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47"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48"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49"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50"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51"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52"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53"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54"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55"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56"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57"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58"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59"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60"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61"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62"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63"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64"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65"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66"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67"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68"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69" name="Rectangle 75"/>
            <p:cNvSpPr>
              <a:spLocks noChangeArrowheads="1"/>
            </p:cNvSpPr>
            <p:nvPr/>
          </p:nvSpPr>
          <p:spPr bwMode="auto">
            <a:xfrm>
              <a:off x="4429588"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1070" name="Rectangle 76"/>
            <p:cNvSpPr>
              <a:spLocks noChangeArrowheads="1"/>
            </p:cNvSpPr>
            <p:nvPr/>
          </p:nvSpPr>
          <p:spPr bwMode="auto">
            <a:xfrm>
              <a:off x="4171619"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1071" name="Rectangle 77"/>
            <p:cNvSpPr>
              <a:spLocks noChangeArrowheads="1"/>
            </p:cNvSpPr>
            <p:nvPr/>
          </p:nvSpPr>
          <p:spPr bwMode="auto">
            <a:xfrm>
              <a:off x="3893013"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1072" name="Rectangle 78"/>
            <p:cNvSpPr>
              <a:spLocks noChangeArrowheads="1"/>
            </p:cNvSpPr>
            <p:nvPr/>
          </p:nvSpPr>
          <p:spPr bwMode="auto">
            <a:xfrm>
              <a:off x="3633324"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1073" name="Rectangle 79"/>
            <p:cNvSpPr>
              <a:spLocks noChangeArrowheads="1"/>
            </p:cNvSpPr>
            <p:nvPr/>
          </p:nvSpPr>
          <p:spPr bwMode="auto">
            <a:xfrm>
              <a:off x="3349559" y="2932865"/>
              <a:ext cx="343044"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1074" name="Rectangle 80"/>
            <p:cNvSpPr>
              <a:spLocks noChangeArrowheads="1"/>
            </p:cNvSpPr>
            <p:nvPr/>
          </p:nvSpPr>
          <p:spPr bwMode="auto">
            <a:xfrm>
              <a:off x="365720" y="78539"/>
              <a:ext cx="8917507" cy="397545"/>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1075"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076"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1077"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078"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079"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080"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1081" name="Rectangle 82"/>
          <p:cNvSpPr>
            <a:spLocks noChangeArrowheads="1"/>
          </p:cNvSpPr>
          <p:nvPr/>
        </p:nvSpPr>
        <p:spPr bwMode="auto">
          <a:xfrm>
            <a:off x="4955530" y="3575546"/>
            <a:ext cx="4173934" cy="717550"/>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1081"/>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10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81" grpId="0" animBg="1"/>
      <p:bldP spid="1051081"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495" name=""/>
        <p:cNvGrpSpPr/>
        <p:nvPr/>
      </p:nvGrpSpPr>
      <p:grpSpPr>
        <a:xfrm>
          <a:off x="0" y="0"/>
          <a:ext cx="0" cy="0"/>
          <a:chOff x="0" y="0"/>
          <a:chExt cx="0" cy="0"/>
        </a:xfrm>
      </p:grpSpPr>
      <p:sp>
        <p:nvSpPr>
          <p:cNvPr id="1051085" name="Text Box 83"/>
          <p:cNvSpPr txBox="1">
            <a:spLocks noChangeArrowheads="1"/>
          </p:cNvSpPr>
          <p:nvPr/>
        </p:nvSpPr>
        <p:spPr bwMode="auto">
          <a:xfrm>
            <a:off x="534738" y="5036983"/>
            <a:ext cx="8943034" cy="1200329"/>
          </a:xfrm>
          <a:prstGeom prst="rect"/>
          <a:noFill/>
          <a:ln>
            <a:noFill/>
          </a:ln>
          <a:effectLst/>
        </p:spPr>
        <p:txBody>
          <a:bodyPr anchor="b" anchorCtr="0" bIns="45720" compatLnSpc="1" lIns="91440" numCol="1" rIns="91440" tIns="45720" vert="horz" wrap="square">
            <a:spAutoFit/>
          </a:bodyPr>
          <a:lstStyle>
            <a:defPPr>
              <a:defRPr lang="en-US"/>
            </a:defPPr>
            <a:lvl1pPr>
              <a:defRPr b="1" sz="2400">
                <a:solidFill>
                  <a:srgbClr val="000099"/>
                </a:solidFill>
                <a:latin typeface="+mn-lt"/>
                <a:ea typeface="黑体" panose="02010609060101010101" pitchFamily="2" charset="-122"/>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fontAlgn="base" marL="457200">
              <a:spcBef>
                <a:spcPct val="0"/>
              </a:spcBef>
              <a:spcAft>
                <a:spcPct val="0"/>
              </a:spcAft>
              <a:defRPr sz="4400">
                <a:solidFill>
                  <a:schemeClr val="tx2"/>
                </a:solidFill>
                <a:latin typeface="Times New Roman" panose="02020603050405020304" pitchFamily="18" charset="0"/>
              </a:defRPr>
            </a:lvl6pPr>
            <a:lvl7pPr fontAlgn="base" marL="914400">
              <a:spcBef>
                <a:spcPct val="0"/>
              </a:spcBef>
              <a:spcAft>
                <a:spcPct val="0"/>
              </a:spcAft>
              <a:defRPr sz="4400">
                <a:solidFill>
                  <a:schemeClr val="tx2"/>
                </a:solidFill>
                <a:latin typeface="Times New Roman" panose="02020603050405020304" pitchFamily="18" charset="0"/>
              </a:defRPr>
            </a:lvl7pPr>
            <a:lvl8pPr fontAlgn="base" marL="1371600">
              <a:spcBef>
                <a:spcPct val="0"/>
              </a:spcBef>
              <a:spcAft>
                <a:spcPct val="0"/>
              </a:spcAft>
              <a:defRPr sz="4400">
                <a:solidFill>
                  <a:schemeClr val="tx2"/>
                </a:solidFill>
                <a:latin typeface="Times New Roman" panose="02020603050405020304" pitchFamily="18" charset="0"/>
              </a:defRPr>
            </a:lvl8pPr>
            <a:lvl9pPr fontAlgn="base" marL="1828800">
              <a:spcBef>
                <a:spcPct val="0"/>
              </a:spcBef>
              <a:spcAft>
                <a:spcPct val="0"/>
              </a:spcAft>
              <a:defRPr sz="4400">
                <a:solidFill>
                  <a:schemeClr val="tx2"/>
                </a:solidFill>
                <a:latin typeface="Times New Roman" panose="02020603050405020304" pitchFamily="18" charset="0"/>
              </a:defRPr>
            </a:lvl9pPr>
          </a:lstStyle>
          <a:p>
            <a:r>
              <a:rPr altLang="en-US" dirty="0" lang="zh-CN"/>
              <a:t>选项字段 </a:t>
            </a:r>
            <a:r>
              <a:rPr altLang="zh-CN" dirty="0" lang="en-US"/>
              <a:t>—— </a:t>
            </a:r>
            <a:r>
              <a:rPr altLang="en-US" dirty="0" lang="zh-CN"/>
              <a:t>长度可变。</a:t>
            </a:r>
            <a:r>
              <a:rPr altLang="zh-CN" dirty="0" lang="en-US"/>
              <a:t>TCP </a:t>
            </a:r>
            <a:r>
              <a:rPr altLang="en-US" dirty="0" lang="zh-CN"/>
              <a:t>最初只规定了一种选项，即</a:t>
            </a:r>
            <a:r>
              <a:rPr altLang="en-US" dirty="0" lang="zh-CN">
                <a:solidFill>
                  <a:srgbClr val="C00000"/>
                </a:solidFill>
              </a:rPr>
              <a:t>最大报文段长度 </a:t>
            </a:r>
            <a:r>
              <a:rPr altLang="zh-CN" dirty="0" lang="en-US">
                <a:solidFill>
                  <a:srgbClr val="C00000"/>
                </a:solidFill>
              </a:rPr>
              <a:t>MSS</a:t>
            </a:r>
            <a:r>
              <a:rPr altLang="en-US" dirty="0" lang="zh-CN">
                <a:solidFill>
                  <a:srgbClr val="C00000"/>
                </a:solidFill>
              </a:rPr>
              <a:t>。</a:t>
            </a:r>
            <a:r>
              <a:rPr altLang="zh-CN" dirty="0" lang="en-US"/>
              <a:t>MSS </a:t>
            </a:r>
            <a:r>
              <a:rPr altLang="en-US" dirty="0" lang="zh-CN"/>
              <a:t>告诉对方 </a:t>
            </a:r>
            <a:r>
              <a:rPr altLang="zh-CN" dirty="0" lang="en-US"/>
              <a:t>TCP</a:t>
            </a:r>
            <a:r>
              <a:rPr altLang="en-US" dirty="0" lang="zh-CN"/>
              <a:t>：“我的缓存所能接收的报文段的数据字段的最大长度是 </a:t>
            </a:r>
            <a:r>
              <a:rPr altLang="zh-CN" dirty="0" lang="en-US"/>
              <a:t>MSS </a:t>
            </a:r>
            <a:r>
              <a:rPr altLang="en-US" dirty="0" lang="zh-CN"/>
              <a:t>个字节。” </a:t>
            </a:r>
            <a:endParaRPr altLang="en-US" dirty="0" lang="zh-CN"/>
          </a:p>
        </p:txBody>
      </p:sp>
      <p:grpSp>
        <p:nvGrpSpPr>
          <p:cNvPr id="496" name="组合 85"/>
          <p:cNvGrpSpPr/>
          <p:nvPr/>
        </p:nvGrpSpPr>
        <p:grpSpPr>
          <a:xfrm>
            <a:off x="214869" y="78539"/>
            <a:ext cx="9852335" cy="4873626"/>
            <a:chOff x="214869" y="78539"/>
            <a:chExt cx="9852335" cy="4873626"/>
          </a:xfrm>
        </p:grpSpPr>
        <p:sp>
          <p:nvSpPr>
            <p:cNvPr id="1051086"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87"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1088"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89" name="Rectangle 6"/>
            <p:cNvSpPr>
              <a:spLocks noChangeArrowheads="1"/>
            </p:cNvSpPr>
            <p:nvPr/>
          </p:nvSpPr>
          <p:spPr bwMode="auto">
            <a:xfrm>
              <a:off x="9129464" y="1883527"/>
              <a:ext cx="695704" cy="1197764"/>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1090"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91"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92"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93"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94"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95"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96"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097" name="Rectangle 16"/>
            <p:cNvSpPr>
              <a:spLocks noChangeArrowheads="1"/>
            </p:cNvSpPr>
            <p:nvPr/>
          </p:nvSpPr>
          <p:spPr bwMode="auto">
            <a:xfrm>
              <a:off x="6261166" y="946902"/>
              <a:ext cx="1638270"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1098"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1099" name="Rectangle 18"/>
            <p:cNvSpPr>
              <a:spLocks noChangeArrowheads="1"/>
            </p:cNvSpPr>
            <p:nvPr/>
          </p:nvSpPr>
          <p:spPr bwMode="auto">
            <a:xfrm>
              <a:off x="2131946" y="3734552"/>
              <a:ext cx="138018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1100" name="Rectangle 19"/>
            <p:cNvSpPr>
              <a:spLocks noChangeArrowheads="1"/>
            </p:cNvSpPr>
            <p:nvPr/>
          </p:nvSpPr>
          <p:spPr bwMode="auto">
            <a:xfrm>
              <a:off x="2350359" y="4375902"/>
              <a:ext cx="3465381" cy="397545"/>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1101" name="Rectangle 20"/>
            <p:cNvSpPr>
              <a:spLocks noChangeArrowheads="1"/>
            </p:cNvSpPr>
            <p:nvPr/>
          </p:nvSpPr>
          <p:spPr bwMode="auto">
            <a:xfrm>
              <a:off x="2255771" y="946902"/>
              <a:ext cx="1239123"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1102"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1103"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04" name="Rectangle 23"/>
            <p:cNvSpPr>
              <a:spLocks noChangeArrowheads="1"/>
            </p:cNvSpPr>
            <p:nvPr/>
          </p:nvSpPr>
          <p:spPr bwMode="auto">
            <a:xfrm>
              <a:off x="6087467" y="3734552"/>
              <a:ext cx="1849866"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1105" name="Rectangle 24"/>
            <p:cNvSpPr>
              <a:spLocks noChangeArrowheads="1"/>
            </p:cNvSpPr>
            <p:nvPr/>
          </p:nvSpPr>
          <p:spPr bwMode="auto">
            <a:xfrm>
              <a:off x="6574168" y="3015415"/>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1106"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1107"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08"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09"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10"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11"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12"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13"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14" name="Rectangle 33"/>
            <p:cNvSpPr>
              <a:spLocks noChangeArrowheads="1"/>
            </p:cNvSpPr>
            <p:nvPr/>
          </p:nvSpPr>
          <p:spPr bwMode="auto">
            <a:xfrm>
              <a:off x="2157743" y="3029702"/>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1115" name="Rectangle 34"/>
            <p:cNvSpPr>
              <a:spLocks noChangeArrowheads="1"/>
            </p:cNvSpPr>
            <p:nvPr/>
          </p:nvSpPr>
          <p:spPr bwMode="auto">
            <a:xfrm>
              <a:off x="4689265" y="2932865"/>
              <a:ext cx="330221" cy="643766"/>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1116"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17"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18"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19"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20"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21"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22"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23"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24"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25"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26"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27"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28"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29"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30"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31"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32"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33"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34"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35"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36"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37"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38"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39"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40"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41"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42"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43"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44"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45"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46"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47"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48"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49"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50"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51"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52"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53"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54" name="Rectangle 75"/>
            <p:cNvSpPr>
              <a:spLocks noChangeArrowheads="1"/>
            </p:cNvSpPr>
            <p:nvPr/>
          </p:nvSpPr>
          <p:spPr bwMode="auto">
            <a:xfrm>
              <a:off x="4429588"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1155" name="Rectangle 76"/>
            <p:cNvSpPr>
              <a:spLocks noChangeArrowheads="1"/>
            </p:cNvSpPr>
            <p:nvPr/>
          </p:nvSpPr>
          <p:spPr bwMode="auto">
            <a:xfrm>
              <a:off x="4171619"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1156" name="Rectangle 77"/>
            <p:cNvSpPr>
              <a:spLocks noChangeArrowheads="1"/>
            </p:cNvSpPr>
            <p:nvPr/>
          </p:nvSpPr>
          <p:spPr bwMode="auto">
            <a:xfrm>
              <a:off x="3893013"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1157" name="Rectangle 78"/>
            <p:cNvSpPr>
              <a:spLocks noChangeArrowheads="1"/>
            </p:cNvSpPr>
            <p:nvPr/>
          </p:nvSpPr>
          <p:spPr bwMode="auto">
            <a:xfrm>
              <a:off x="3633324"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1158" name="Rectangle 79"/>
            <p:cNvSpPr>
              <a:spLocks noChangeArrowheads="1"/>
            </p:cNvSpPr>
            <p:nvPr/>
          </p:nvSpPr>
          <p:spPr bwMode="auto">
            <a:xfrm>
              <a:off x="3349559" y="2932865"/>
              <a:ext cx="343044"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1159" name="Rectangle 80"/>
            <p:cNvSpPr>
              <a:spLocks noChangeArrowheads="1"/>
            </p:cNvSpPr>
            <p:nvPr/>
          </p:nvSpPr>
          <p:spPr bwMode="auto">
            <a:xfrm>
              <a:off x="365720" y="78539"/>
              <a:ext cx="8917507" cy="397545"/>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1160"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161"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1162"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163"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164"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165"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1166" name="Rectangle 82"/>
          <p:cNvSpPr>
            <a:spLocks noChangeArrowheads="1"/>
          </p:cNvSpPr>
          <p:nvPr/>
        </p:nvSpPr>
        <p:spPr bwMode="auto">
          <a:xfrm>
            <a:off x="789789" y="4282098"/>
            <a:ext cx="6251443" cy="659070"/>
          </a:xfrm>
          <a:prstGeom prst="rect"/>
          <a:noFill/>
          <a:ln w="76200">
            <a:solidFill>
              <a:srgbClr val="FF0000"/>
            </a:solidFill>
            <a:miter lim="800000"/>
          </a:ln>
          <a:effectLst/>
        </p:spPr>
        <p:txBody>
          <a:bodyPr anchor="ctr" wrap="none"/>
          <a:p>
            <a:endParaRPr altLang="en-US" lang="zh-CN"/>
          </a:p>
        </p:txBody>
      </p:sp>
      <p:sp>
        <p:nvSpPr>
          <p:cNvPr id="1051167" name="Rectangle 84"/>
          <p:cNvSpPr>
            <a:spLocks noChangeArrowheads="1"/>
          </p:cNvSpPr>
          <p:nvPr/>
        </p:nvSpPr>
        <p:spPr bwMode="auto">
          <a:xfrm>
            <a:off x="272480" y="788153"/>
            <a:ext cx="9633520" cy="2856872"/>
          </a:xfrm>
          <a:prstGeom prst="rect"/>
          <a:solidFill>
            <a:srgbClr val="CCECFF"/>
          </a:solidFill>
          <a:ln>
            <a:noFill/>
          </a:ln>
          <a:effectLst/>
        </p:spPr>
        <p:txBody>
          <a:bodyPr anchor="ctr" wrap="none"/>
          <a:p>
            <a:pPr algn="ctr">
              <a:lnSpc>
                <a:spcPct val="130000"/>
              </a:lnSpc>
            </a:pPr>
            <a:endParaRPr altLang="zh-CN" lang="zh-CN"/>
          </a:p>
        </p:txBody>
      </p:sp>
      <p:sp>
        <p:nvSpPr>
          <p:cNvPr id="1051168" name="Text Box 87"/>
          <p:cNvSpPr txBox="1">
            <a:spLocks noChangeArrowheads="1"/>
          </p:cNvSpPr>
          <p:nvPr/>
        </p:nvSpPr>
        <p:spPr bwMode="auto">
          <a:xfrm>
            <a:off x="534738" y="1166262"/>
            <a:ext cx="9290430" cy="2046714"/>
          </a:xfrm>
          <a:prstGeom prst="rect"/>
          <a:noFill/>
          <a:ln>
            <a:noFill/>
          </a:ln>
          <a:effectLst/>
        </p:spPr>
        <p:txBody>
          <a:bodyPr wrap="square">
            <a:spAutoFit/>
          </a:bodyPr>
          <a:p>
            <a:pPr algn="ctr">
              <a:spcBef>
                <a:spcPts val="600"/>
              </a:spcBef>
            </a:pPr>
            <a:r>
              <a:rPr altLang="zh-CN" b="1" dirty="0" sz="2800" lang="en-US">
                <a:solidFill>
                  <a:srgbClr val="0000CC"/>
                </a:solidFill>
                <a:latin typeface="+mn-lt"/>
                <a:ea typeface="黑体" panose="02010609060101010101" pitchFamily="2" charset="-122"/>
              </a:rPr>
              <a:t>MSS (Maximum Segment Size)</a:t>
            </a:r>
            <a:endParaRPr altLang="zh-CN" b="1" dirty="0" sz="2800" lang="en-US">
              <a:solidFill>
                <a:srgbClr val="0000CC"/>
              </a:solidFill>
              <a:latin typeface="+mn-lt"/>
              <a:ea typeface="黑体" panose="02010609060101010101" pitchFamily="2" charset="-122"/>
            </a:endParaRPr>
          </a:p>
          <a:p>
            <a:pPr algn="ctr">
              <a:spcBef>
                <a:spcPts val="600"/>
              </a:spcBef>
            </a:pPr>
            <a:r>
              <a:rPr altLang="en-US" b="1" dirty="0" sz="2800" lang="zh-CN">
                <a:solidFill>
                  <a:srgbClr val="0000CC"/>
                </a:solidFill>
                <a:latin typeface="+mn-lt"/>
                <a:ea typeface="黑体" panose="02010609060101010101" pitchFamily="2" charset="-122"/>
              </a:rPr>
              <a:t>是 </a:t>
            </a:r>
            <a:r>
              <a:rPr altLang="zh-CN" b="1" dirty="0" sz="2800" lang="en-US">
                <a:solidFill>
                  <a:srgbClr val="0000CC"/>
                </a:solidFill>
                <a:latin typeface="+mn-lt"/>
                <a:ea typeface="黑体" panose="02010609060101010101" pitchFamily="2" charset="-122"/>
              </a:rPr>
              <a:t>TCP </a:t>
            </a:r>
            <a:r>
              <a:rPr altLang="en-US" b="1" dirty="0" sz="2800" lang="zh-CN">
                <a:solidFill>
                  <a:srgbClr val="0000CC"/>
                </a:solidFill>
                <a:latin typeface="+mn-lt"/>
                <a:ea typeface="黑体" panose="02010609060101010101" pitchFamily="2" charset="-122"/>
              </a:rPr>
              <a:t>报文段中的</a:t>
            </a:r>
            <a:r>
              <a:rPr altLang="en-US" b="1" dirty="0" sz="2800" lang="zh-CN">
                <a:solidFill>
                  <a:srgbClr val="C00000"/>
                </a:solidFill>
                <a:latin typeface="+mn-lt"/>
                <a:ea typeface="黑体" panose="02010609060101010101" pitchFamily="2" charset="-122"/>
              </a:rPr>
              <a:t>数据字段</a:t>
            </a:r>
            <a:r>
              <a:rPr altLang="en-US" b="1" dirty="0" sz="2800" lang="zh-CN">
                <a:solidFill>
                  <a:srgbClr val="0000CC"/>
                </a:solidFill>
                <a:latin typeface="+mn-lt"/>
                <a:ea typeface="黑体" panose="02010609060101010101" pitchFamily="2" charset="-122"/>
              </a:rPr>
              <a:t>的最大长度。</a:t>
            </a:r>
            <a:endParaRPr altLang="en-US" b="1" dirty="0" sz="2800" lang="zh-CN">
              <a:solidFill>
                <a:srgbClr val="0000CC"/>
              </a:solidFill>
              <a:latin typeface="+mn-lt"/>
              <a:ea typeface="黑体" panose="02010609060101010101" pitchFamily="2" charset="-122"/>
            </a:endParaRPr>
          </a:p>
          <a:p>
            <a:pPr algn="ctr">
              <a:spcBef>
                <a:spcPts val="600"/>
              </a:spcBef>
            </a:pPr>
            <a:r>
              <a:rPr altLang="en-US" b="1" dirty="0" sz="2800" lang="zh-CN">
                <a:solidFill>
                  <a:srgbClr val="0000CC"/>
                </a:solidFill>
                <a:latin typeface="+mn-lt"/>
                <a:ea typeface="黑体" panose="02010609060101010101" pitchFamily="2" charset="-122"/>
              </a:rPr>
              <a:t>数据字段加上 </a:t>
            </a:r>
            <a:r>
              <a:rPr altLang="zh-CN" b="1" dirty="0" sz="2800" lang="en-US">
                <a:solidFill>
                  <a:srgbClr val="0000CC"/>
                </a:solidFill>
                <a:latin typeface="+mn-lt"/>
                <a:ea typeface="黑体" panose="02010609060101010101" pitchFamily="2" charset="-122"/>
              </a:rPr>
              <a:t>TCP </a:t>
            </a:r>
            <a:r>
              <a:rPr altLang="en-US" b="1" dirty="0" sz="2800" lang="zh-CN" smtClean="0">
                <a:solidFill>
                  <a:srgbClr val="0000CC"/>
                </a:solidFill>
                <a:latin typeface="+mn-lt"/>
                <a:ea typeface="黑体" panose="02010609060101010101" pitchFamily="2" charset="-122"/>
              </a:rPr>
              <a:t>首部才</a:t>
            </a:r>
            <a:r>
              <a:rPr altLang="en-US" b="1" dirty="0" sz="2800" lang="zh-CN">
                <a:solidFill>
                  <a:srgbClr val="0000CC"/>
                </a:solidFill>
                <a:latin typeface="+mn-lt"/>
                <a:ea typeface="黑体" panose="02010609060101010101" pitchFamily="2" charset="-122"/>
              </a:rPr>
              <a:t>等于整个的 </a:t>
            </a:r>
            <a:r>
              <a:rPr altLang="zh-CN" b="1" dirty="0" sz="2800" lang="en-US">
                <a:solidFill>
                  <a:srgbClr val="0000CC"/>
                </a:solidFill>
                <a:latin typeface="+mn-lt"/>
                <a:ea typeface="黑体" panose="02010609060101010101" pitchFamily="2" charset="-122"/>
              </a:rPr>
              <a:t>TCP </a:t>
            </a:r>
            <a:r>
              <a:rPr altLang="en-US" b="1" dirty="0" sz="2800" lang="zh-CN">
                <a:solidFill>
                  <a:srgbClr val="0000CC"/>
                </a:solidFill>
                <a:latin typeface="+mn-lt"/>
                <a:ea typeface="黑体" panose="02010609060101010101" pitchFamily="2" charset="-122"/>
              </a:rPr>
              <a:t>报文段</a:t>
            </a:r>
            <a:r>
              <a:rPr altLang="en-US" b="1" dirty="0" sz="2800" lang="zh-CN" smtClean="0">
                <a:solidFill>
                  <a:srgbClr val="0000CC"/>
                </a:solidFill>
                <a:latin typeface="+mn-lt"/>
                <a:ea typeface="黑体" panose="02010609060101010101" pitchFamily="2" charset="-122"/>
              </a:rPr>
              <a:t>。</a:t>
            </a:r>
            <a:endParaRPr altLang="zh-CN" b="1" dirty="0" sz="2800" lang="en-US" smtClean="0">
              <a:solidFill>
                <a:srgbClr val="0000CC"/>
              </a:solidFill>
              <a:latin typeface="+mn-lt"/>
              <a:ea typeface="黑体" panose="02010609060101010101" pitchFamily="2" charset="-122"/>
            </a:endParaRPr>
          </a:p>
          <a:p>
            <a:pPr algn="ctr">
              <a:spcBef>
                <a:spcPts val="600"/>
              </a:spcBef>
            </a:pPr>
            <a:r>
              <a:rPr altLang="zh-CN" b="1" dirty="0" sz="2800" lang="zh-CN" smtClean="0">
                <a:solidFill>
                  <a:srgbClr val="0000CC"/>
                </a:solidFill>
                <a:latin typeface="+mn-lt"/>
                <a:ea typeface="黑体" panose="02010609060101010101" pitchFamily="2" charset="-122"/>
              </a:rPr>
              <a:t>所以</a:t>
            </a:r>
            <a:r>
              <a:rPr altLang="en-US" b="1" dirty="0" sz="2800" lang="zh-CN" smtClean="0">
                <a:solidFill>
                  <a:srgbClr val="0000CC"/>
                </a:solidFill>
                <a:latin typeface="+mn-lt"/>
                <a:ea typeface="黑体" panose="02010609060101010101" pitchFamily="2" charset="-122"/>
              </a:rPr>
              <a:t>，</a:t>
            </a:r>
            <a:r>
              <a:rPr altLang="zh-CN" b="1" dirty="0" sz="2800" lang="en-US" smtClean="0">
                <a:solidFill>
                  <a:srgbClr val="0000CC"/>
                </a:solidFill>
                <a:latin typeface="+mn-lt"/>
                <a:ea typeface="黑体" panose="02010609060101010101" pitchFamily="2" charset="-122"/>
              </a:rPr>
              <a:t>MSS</a:t>
            </a:r>
            <a:r>
              <a:rPr altLang="zh-CN" b="1" dirty="0" sz="2800" lang="zh-CN">
                <a:solidFill>
                  <a:srgbClr val="0000CC"/>
                </a:solidFill>
                <a:latin typeface="+mn-lt"/>
                <a:ea typeface="黑体" panose="02010609060101010101" pitchFamily="2" charset="-122"/>
              </a:rPr>
              <a:t>是“</a:t>
            </a:r>
            <a:r>
              <a:rPr altLang="zh-CN" b="1" dirty="0" sz="2800" lang="en-US" smtClean="0">
                <a:solidFill>
                  <a:srgbClr val="0000CC"/>
                </a:solidFill>
                <a:latin typeface="+mn-lt"/>
                <a:ea typeface="黑体" panose="02010609060101010101" pitchFamily="2" charset="-122"/>
              </a:rPr>
              <a:t>TCP </a:t>
            </a:r>
            <a:r>
              <a:rPr altLang="zh-CN" b="1" dirty="0" sz="2800" lang="zh-CN" smtClean="0">
                <a:solidFill>
                  <a:srgbClr val="0000CC"/>
                </a:solidFill>
                <a:latin typeface="+mn-lt"/>
                <a:ea typeface="黑体" panose="02010609060101010101" pitchFamily="2" charset="-122"/>
              </a:rPr>
              <a:t>报文</a:t>
            </a:r>
            <a:r>
              <a:rPr altLang="zh-CN" b="1" dirty="0" sz="2800" lang="zh-CN">
                <a:solidFill>
                  <a:srgbClr val="0000CC"/>
                </a:solidFill>
                <a:latin typeface="+mn-lt"/>
                <a:ea typeface="黑体" panose="02010609060101010101" pitchFamily="2" charset="-122"/>
              </a:rPr>
              <a:t>段长度</a:t>
            </a:r>
            <a:r>
              <a:rPr altLang="zh-CN" b="1" dirty="0" sz="2800" lang="zh-CN" smtClean="0">
                <a:solidFill>
                  <a:srgbClr val="0000CC"/>
                </a:solidFill>
                <a:latin typeface="+mn-lt"/>
                <a:ea typeface="黑体" panose="02010609060101010101" pitchFamily="2" charset="-122"/>
              </a:rPr>
              <a:t>减去</a:t>
            </a:r>
            <a:r>
              <a:rPr altLang="zh-CN" b="1" dirty="0" sz="2800" lang="en-US" smtClean="0">
                <a:solidFill>
                  <a:srgbClr val="0000CC"/>
                </a:solidFill>
                <a:latin typeface="+mn-lt"/>
                <a:ea typeface="黑体" panose="02010609060101010101" pitchFamily="2" charset="-122"/>
              </a:rPr>
              <a:t> TCP </a:t>
            </a:r>
            <a:r>
              <a:rPr altLang="zh-CN" b="1" dirty="0" sz="2800" lang="zh-CN" smtClean="0">
                <a:solidFill>
                  <a:srgbClr val="0000CC"/>
                </a:solidFill>
                <a:latin typeface="+mn-lt"/>
                <a:ea typeface="黑体" panose="02010609060101010101" pitchFamily="2" charset="-122"/>
              </a:rPr>
              <a:t>首部</a:t>
            </a:r>
            <a:r>
              <a:rPr altLang="zh-CN" b="1" dirty="0" sz="2800" lang="zh-CN">
                <a:solidFill>
                  <a:srgbClr val="0000CC"/>
                </a:solidFill>
                <a:latin typeface="+mn-lt"/>
                <a:ea typeface="黑体" panose="02010609060101010101" pitchFamily="2" charset="-122"/>
              </a:rPr>
              <a:t>长度”。</a:t>
            </a:r>
            <a:endParaRPr altLang="en-US" b="1" dirty="0" sz="2800" lang="zh-CN">
              <a:solidFill>
                <a:srgbClr val="0000CC"/>
              </a:solidFill>
              <a:latin typeface="+mn-lt"/>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1166"/>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1166"/>
                                        </p:tgtEl>
                                        <p:attrNameLst>
                                          <p:attrName>style.visibility</p:attrName>
                                        </p:attrNameLst>
                                      </p:cBhvr>
                                      <p:tavLst>
                                        <p:tav tm="0">
                                          <p:val>
                                            <p:strVal val="hidden"/>
                                          </p:val>
                                        </p:tav>
                                        <p:tav tm="50000">
                                          <p:val>
                                            <p:strVal val="visible"/>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1" presetSubtype="0">
                                  <p:stCondLst>
                                    <p:cond delay="0"/>
                                  </p:stCondLst>
                                  <p:childTnLst>
                                    <p:set>
                                      <p:cBhvr>
                                        <p:cTn dur="1" fill="hold" id="13">
                                          <p:stCondLst>
                                            <p:cond delay="0"/>
                                          </p:stCondLst>
                                        </p:cTn>
                                        <p:tgtEl>
                                          <p:spTgt spid="1051168"/>
                                        </p:tgtEl>
                                        <p:attrNameLst>
                                          <p:attrName>style.visibility</p:attrName>
                                        </p:attrNameLst>
                                      </p:cBhvr>
                                      <p:to>
                                        <p:strVal val="visible"/>
                                      </p:to>
                                    </p:set>
                                  </p:childTnLst>
                                </p:cTn>
                              </p:par>
                              <p:par>
                                <p:cTn fill="hold" grpId="0" id="14" nodeType="withEffect" presetClass="entr" presetID="1" presetSubtype="0">
                                  <p:stCondLst>
                                    <p:cond delay="0"/>
                                  </p:stCondLst>
                                  <p:childTnLst>
                                    <p:set>
                                      <p:cBhvr>
                                        <p:cTn dur="1" fill="hold" id="15">
                                          <p:stCondLst>
                                            <p:cond delay="0"/>
                                          </p:stCondLst>
                                        </p:cTn>
                                        <p:tgtEl>
                                          <p:spTgt spid="1051167"/>
                                        </p:tgtEl>
                                        <p:attrNameLst>
                                          <p:attrName>style.visibility</p:attrName>
                                        </p:attrNameLst>
                                      </p:cBhvr>
                                      <p:to>
                                        <p:strVal val="visible"/>
                                      </p:to>
                                    </p:set>
                                  </p:childTnLst>
                                </p:cTn>
                              </p:par>
                            </p:childTnLst>
                          </p:cTn>
                        </p:par>
                        <p:par>
                          <p:cTn fill="hold" id="16">
                            <p:stCondLst>
                              <p:cond delay="0"/>
                            </p:stCondLst>
                            <p:childTnLst>
                              <p:par>
                                <p:cTn fill="hold" grpId="1" id="17" nodeType="afterEffect" presetClass="emph" presetID="35" presetSubtype="0" repeatCount="3000">
                                  <p:stCondLst>
                                    <p:cond delay="500"/>
                                  </p:stCondLst>
                                  <p:childTnLst>
                                    <p:anim calcmode="discrete" valueType="str">
                                      <p:cBhvr>
                                        <p:cTn dur="1000" fill="hold" id="18"/>
                                        <p:tgtEl>
                                          <p:spTgt spid="105116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66" grpId="0" animBg="1"/>
      <p:bldP spid="1051166" grpId="1" animBg="1"/>
      <p:bldP spid="1051167" grpId="0" animBg="1"/>
      <p:bldP spid="1051168" grpId="0"/>
      <p:bldP spid="1051168"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499" name=""/>
        <p:cNvGrpSpPr/>
        <p:nvPr/>
      </p:nvGrpSpPr>
      <p:grpSpPr>
        <a:xfrm>
          <a:off x="0" y="0"/>
          <a:ext cx="0" cy="0"/>
          <a:chOff x="0" y="0"/>
          <a:chExt cx="0" cy="0"/>
        </a:xfrm>
      </p:grpSpPr>
      <p:sp>
        <p:nvSpPr>
          <p:cNvPr id="1051172" name="标题 1"/>
          <p:cNvSpPr>
            <a:spLocks noGrp="1"/>
          </p:cNvSpPr>
          <p:nvPr>
            <p:ph type="title"/>
          </p:nvPr>
        </p:nvSpPr>
        <p:spPr/>
        <p:txBody>
          <a:bodyPr/>
          <a:p>
            <a:pPr algn="ctr"/>
            <a:r>
              <a:rPr altLang="zh-CN" dirty="0" lang="zh-CN"/>
              <a:t>为什么要</a:t>
            </a:r>
            <a:r>
              <a:rPr altLang="zh-CN" dirty="0" lang="zh-CN" smtClean="0"/>
              <a:t>规定</a:t>
            </a:r>
            <a:r>
              <a:rPr altLang="zh-CN" dirty="0" lang="en-US" smtClean="0"/>
              <a:t> MSS </a:t>
            </a:r>
            <a:r>
              <a:rPr altLang="en-US" dirty="0" lang="zh-CN" smtClean="0"/>
              <a:t>？</a:t>
            </a:r>
            <a:endParaRPr altLang="en-US" dirty="0" lang="zh-CN"/>
          </a:p>
        </p:txBody>
      </p:sp>
      <p:sp>
        <p:nvSpPr>
          <p:cNvPr id="1051173" name="内容占位符 2"/>
          <p:cNvSpPr>
            <a:spLocks noGrp="1"/>
          </p:cNvSpPr>
          <p:nvPr>
            <p:ph idx="1"/>
          </p:nvPr>
        </p:nvSpPr>
        <p:spPr/>
        <p:txBody>
          <a:bodyPr/>
          <a:p>
            <a:r>
              <a:rPr altLang="zh-CN" dirty="0" sz="2800" lang="en-US" smtClean="0">
                <a:solidFill>
                  <a:srgbClr val="0000FF"/>
                </a:solidFill>
              </a:rPr>
              <a:t>MSS </a:t>
            </a:r>
            <a:r>
              <a:rPr altLang="zh-CN" dirty="0" sz="2800" lang="zh-CN" smtClean="0">
                <a:solidFill>
                  <a:srgbClr val="0000FF"/>
                </a:solidFill>
              </a:rPr>
              <a:t>与</a:t>
            </a:r>
            <a:r>
              <a:rPr altLang="zh-CN" dirty="0" sz="2800" lang="zh-CN">
                <a:solidFill>
                  <a:srgbClr val="0000FF"/>
                </a:solidFill>
              </a:rPr>
              <a:t>接收窗口值没有关系</a:t>
            </a:r>
            <a:r>
              <a:rPr altLang="zh-CN" dirty="0" sz="2800" lang="zh-CN" smtClean="0">
                <a:solidFill>
                  <a:srgbClr val="0000FF"/>
                </a:solidFill>
              </a:rPr>
              <a:t>。</a:t>
            </a:r>
            <a:endParaRPr altLang="zh-CN" dirty="0" sz="2800" lang="en-US" smtClean="0">
              <a:solidFill>
                <a:srgbClr val="0000FF"/>
              </a:solidFill>
            </a:endParaRPr>
          </a:p>
          <a:p>
            <a:r>
              <a:rPr altLang="zh-CN" dirty="0" sz="2800" lang="zh-CN">
                <a:solidFill>
                  <a:srgbClr val="FF0000"/>
                </a:solidFill>
              </a:rPr>
              <a:t>若选择较小</a:t>
            </a:r>
            <a:r>
              <a:rPr altLang="zh-CN" dirty="0" sz="2800" lang="zh-CN" smtClean="0">
                <a:solidFill>
                  <a:srgbClr val="FF0000"/>
                </a:solidFill>
              </a:rPr>
              <a:t>的</a:t>
            </a:r>
            <a:r>
              <a:rPr altLang="zh-CN" dirty="0" sz="2800" lang="en-US" smtClean="0">
                <a:solidFill>
                  <a:srgbClr val="FF0000"/>
                </a:solidFill>
              </a:rPr>
              <a:t> MSS </a:t>
            </a:r>
            <a:r>
              <a:rPr altLang="zh-CN" dirty="0" sz="2800" lang="zh-CN" smtClean="0">
                <a:solidFill>
                  <a:srgbClr val="FF0000"/>
                </a:solidFill>
              </a:rPr>
              <a:t>长度</a:t>
            </a:r>
            <a:r>
              <a:rPr altLang="zh-CN" dirty="0" sz="2800" lang="zh-CN">
                <a:solidFill>
                  <a:srgbClr val="FF0000"/>
                </a:solidFill>
              </a:rPr>
              <a:t>，网络的利用率就降低</a:t>
            </a:r>
            <a:r>
              <a:rPr altLang="zh-CN" dirty="0" sz="2800" lang="zh-CN" smtClean="0">
                <a:solidFill>
                  <a:srgbClr val="FF0000"/>
                </a:solidFill>
              </a:rPr>
              <a:t>。</a:t>
            </a:r>
            <a:endParaRPr altLang="zh-CN" dirty="0" sz="2800" lang="en-US" smtClean="0">
              <a:solidFill>
                <a:srgbClr val="FF0000"/>
              </a:solidFill>
            </a:endParaRPr>
          </a:p>
          <a:p>
            <a:r>
              <a:rPr altLang="zh-CN" dirty="0" sz="2800" lang="zh-CN" smtClean="0"/>
              <a:t>当</a:t>
            </a:r>
            <a:r>
              <a:rPr altLang="zh-CN" dirty="0" sz="2800" lang="en-US" smtClean="0"/>
              <a:t> TCP </a:t>
            </a:r>
            <a:r>
              <a:rPr altLang="zh-CN" dirty="0" sz="2800" lang="zh-CN" smtClean="0"/>
              <a:t>报文</a:t>
            </a:r>
            <a:r>
              <a:rPr altLang="zh-CN" dirty="0" sz="2800" lang="zh-CN"/>
              <a:t>段</a:t>
            </a:r>
            <a:r>
              <a:rPr altLang="zh-CN" dirty="0" sz="2800" lang="zh-CN">
                <a:solidFill>
                  <a:srgbClr val="FF0000"/>
                </a:solidFill>
              </a:rPr>
              <a:t>只</a:t>
            </a:r>
            <a:r>
              <a:rPr altLang="zh-CN" dirty="0" sz="2800" lang="zh-CN" smtClean="0">
                <a:solidFill>
                  <a:srgbClr val="FF0000"/>
                </a:solidFill>
              </a:rPr>
              <a:t>含有</a:t>
            </a:r>
            <a:r>
              <a:rPr altLang="zh-CN" dirty="0" sz="2800" lang="en-US" smtClean="0">
                <a:solidFill>
                  <a:srgbClr val="FF0000"/>
                </a:solidFill>
              </a:rPr>
              <a:t> 1 </a:t>
            </a:r>
            <a:r>
              <a:rPr altLang="zh-CN" dirty="0" sz="2800" lang="zh-CN" smtClean="0">
                <a:solidFill>
                  <a:srgbClr val="FF0000"/>
                </a:solidFill>
              </a:rPr>
              <a:t>字节</a:t>
            </a:r>
            <a:r>
              <a:rPr altLang="zh-CN" dirty="0" sz="2800" lang="zh-CN">
                <a:solidFill>
                  <a:srgbClr val="FF0000"/>
                </a:solidFill>
              </a:rPr>
              <a:t>的数据时，</a:t>
            </a:r>
            <a:r>
              <a:rPr altLang="zh-CN" dirty="0" sz="2800" lang="zh-CN" smtClean="0"/>
              <a:t>在</a:t>
            </a:r>
            <a:r>
              <a:rPr altLang="zh-CN" dirty="0" sz="2800" lang="en-US" smtClean="0"/>
              <a:t> IP </a:t>
            </a:r>
            <a:r>
              <a:rPr altLang="zh-CN" dirty="0" sz="2800" lang="zh-CN" smtClean="0"/>
              <a:t>层</a:t>
            </a:r>
            <a:r>
              <a:rPr altLang="zh-CN" dirty="0" sz="2800" lang="zh-CN"/>
              <a:t>传输的数据报的开销至少</a:t>
            </a:r>
            <a:r>
              <a:rPr altLang="zh-CN" dirty="0" sz="2800" lang="zh-CN" smtClean="0"/>
              <a:t>有</a:t>
            </a:r>
            <a:r>
              <a:rPr altLang="zh-CN" dirty="0" sz="2800" lang="en-US" smtClean="0"/>
              <a:t> 40 </a:t>
            </a:r>
            <a:r>
              <a:rPr altLang="zh-CN" dirty="0" sz="2800" lang="zh-CN" smtClean="0"/>
              <a:t>字节</a:t>
            </a:r>
            <a:r>
              <a:rPr altLang="zh-CN" dirty="0" sz="2800" lang="en-US"/>
              <a:t>(</a:t>
            </a:r>
            <a:r>
              <a:rPr altLang="zh-CN" dirty="0" sz="2800" lang="zh-CN" smtClean="0"/>
              <a:t>包括</a:t>
            </a:r>
            <a:r>
              <a:rPr altLang="zh-CN" dirty="0" sz="2800" lang="en-US" smtClean="0"/>
              <a:t> TCP </a:t>
            </a:r>
            <a:r>
              <a:rPr altLang="zh-CN" dirty="0" sz="2800" lang="zh-CN" smtClean="0"/>
              <a:t>报文</a:t>
            </a:r>
            <a:r>
              <a:rPr altLang="zh-CN" dirty="0" sz="2800" lang="zh-CN"/>
              <a:t>段的首部</a:t>
            </a:r>
            <a:r>
              <a:rPr altLang="zh-CN" dirty="0" sz="2800" lang="zh-CN" smtClean="0"/>
              <a:t>和</a:t>
            </a:r>
            <a:r>
              <a:rPr altLang="zh-CN" dirty="0" sz="2800" lang="en-US" smtClean="0"/>
              <a:t> IP </a:t>
            </a:r>
            <a:r>
              <a:rPr altLang="zh-CN" dirty="0" sz="2800" lang="zh-CN" smtClean="0"/>
              <a:t>数据报</a:t>
            </a:r>
            <a:r>
              <a:rPr altLang="zh-CN" dirty="0" sz="2800" lang="zh-CN"/>
              <a:t>的首部</a:t>
            </a:r>
            <a:r>
              <a:rPr altLang="zh-CN" dirty="0" sz="2800" lang="en-US"/>
              <a:t>)</a:t>
            </a:r>
            <a:r>
              <a:rPr altLang="zh-CN" dirty="0" sz="2800" lang="zh-CN"/>
              <a:t>。这样，对网络的利用率就不会</a:t>
            </a:r>
            <a:r>
              <a:rPr altLang="zh-CN" dirty="0" sz="2800" lang="zh-CN" smtClean="0"/>
              <a:t>超过</a:t>
            </a:r>
            <a:r>
              <a:rPr altLang="zh-CN" dirty="0" sz="2800" lang="en-US" smtClean="0"/>
              <a:t> 1/41</a:t>
            </a:r>
            <a:r>
              <a:rPr altLang="zh-CN" dirty="0" sz="2800" lang="zh-CN"/>
              <a:t>。到了数据链路层还要加上一些开销</a:t>
            </a:r>
            <a:r>
              <a:rPr altLang="zh-CN" dirty="0" sz="2800" lang="zh-CN" smtClean="0"/>
              <a:t>。</a:t>
            </a:r>
            <a:endParaRPr altLang="zh-CN" dirty="0" sz="2800" lang="en-US" smtClean="0"/>
          </a:p>
          <a:p>
            <a:r>
              <a:rPr altLang="zh-CN" dirty="0" sz="2800" lang="zh-CN" smtClean="0"/>
              <a:t>若</a:t>
            </a:r>
            <a:r>
              <a:rPr altLang="zh-CN" dirty="0" sz="2800" lang="en-US" smtClean="0"/>
              <a:t> </a:t>
            </a:r>
            <a:r>
              <a:rPr altLang="zh-CN" dirty="0" sz="2800" lang="en-US" smtClean="0">
                <a:solidFill>
                  <a:srgbClr val="FF0000"/>
                </a:solidFill>
              </a:rPr>
              <a:t>TCP </a:t>
            </a:r>
            <a:r>
              <a:rPr altLang="zh-CN" dirty="0" sz="2800" lang="zh-CN" smtClean="0">
                <a:solidFill>
                  <a:srgbClr val="FF0000"/>
                </a:solidFill>
              </a:rPr>
              <a:t>报文</a:t>
            </a:r>
            <a:r>
              <a:rPr altLang="zh-CN" dirty="0" sz="2800" lang="zh-CN">
                <a:solidFill>
                  <a:srgbClr val="FF0000"/>
                </a:solidFill>
              </a:rPr>
              <a:t>段非常长，</a:t>
            </a:r>
            <a:r>
              <a:rPr altLang="zh-CN" dirty="0" sz="2800" lang="zh-CN"/>
              <a:t>那么</a:t>
            </a:r>
            <a:r>
              <a:rPr altLang="zh-CN" dirty="0" sz="2800" lang="zh-CN" smtClean="0"/>
              <a:t>在</a:t>
            </a:r>
            <a:r>
              <a:rPr altLang="zh-CN" dirty="0" sz="2800" lang="en-US" smtClean="0"/>
              <a:t> IP </a:t>
            </a:r>
            <a:r>
              <a:rPr altLang="zh-CN" dirty="0" sz="2800" lang="zh-CN" smtClean="0"/>
              <a:t>层</a:t>
            </a:r>
            <a:r>
              <a:rPr altLang="zh-CN" dirty="0" sz="2800" lang="zh-CN"/>
              <a:t>传输时就有可能要分解成多个短数据报片。在终点要把收到的各个短数据报片装配成原来</a:t>
            </a:r>
            <a:r>
              <a:rPr altLang="zh-CN" dirty="0" sz="2800" lang="zh-CN" smtClean="0"/>
              <a:t>的</a:t>
            </a:r>
            <a:r>
              <a:rPr altLang="zh-CN" dirty="0" sz="2800" lang="en-US" smtClean="0"/>
              <a:t> TCP </a:t>
            </a:r>
            <a:r>
              <a:rPr altLang="zh-CN" dirty="0" sz="2800" lang="zh-CN" smtClean="0"/>
              <a:t>报文</a:t>
            </a:r>
            <a:r>
              <a:rPr altLang="zh-CN" dirty="0" sz="2800" lang="zh-CN"/>
              <a:t>段。当传输出错时还要进行重传。这些也都会使开销增大。</a:t>
            </a:r>
            <a:endParaRPr altLang="en-US" dirty="0" sz="2800" 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500" name=""/>
        <p:cNvGrpSpPr/>
        <p:nvPr/>
      </p:nvGrpSpPr>
      <p:grpSpPr>
        <a:xfrm>
          <a:off x="0" y="0"/>
          <a:ext cx="0" cy="0"/>
          <a:chOff x="0" y="0"/>
          <a:chExt cx="0" cy="0"/>
        </a:xfrm>
      </p:grpSpPr>
      <p:sp>
        <p:nvSpPr>
          <p:cNvPr id="1051174" name="标题 1"/>
          <p:cNvSpPr>
            <a:spLocks noGrp="1"/>
          </p:cNvSpPr>
          <p:nvPr>
            <p:ph type="title"/>
          </p:nvPr>
        </p:nvSpPr>
        <p:spPr/>
        <p:txBody>
          <a:bodyPr/>
          <a:p>
            <a:pPr algn="ctr"/>
            <a:r>
              <a:rPr altLang="zh-CN" dirty="0" lang="zh-CN"/>
              <a:t>为什么要</a:t>
            </a:r>
            <a:r>
              <a:rPr altLang="zh-CN" dirty="0" lang="zh-CN" smtClean="0"/>
              <a:t>规定</a:t>
            </a:r>
            <a:r>
              <a:rPr altLang="zh-CN" dirty="0" lang="en-US" smtClean="0"/>
              <a:t> MSS </a:t>
            </a:r>
            <a:r>
              <a:rPr altLang="en-US" dirty="0" lang="zh-CN" smtClean="0"/>
              <a:t>？</a:t>
            </a:r>
            <a:endParaRPr altLang="en-US" dirty="0" lang="zh-CN"/>
          </a:p>
        </p:txBody>
      </p:sp>
      <p:sp>
        <p:nvSpPr>
          <p:cNvPr id="1051175" name="内容占位符 2"/>
          <p:cNvSpPr>
            <a:spLocks noGrp="1"/>
          </p:cNvSpPr>
          <p:nvPr>
            <p:ph idx="1"/>
          </p:nvPr>
        </p:nvSpPr>
        <p:spPr/>
        <p:txBody>
          <a:bodyPr/>
          <a:p>
            <a:r>
              <a:rPr altLang="zh-CN" dirty="0" lang="zh-CN"/>
              <a:t>因此，</a:t>
            </a:r>
            <a:r>
              <a:rPr altLang="zh-CN" dirty="0" lang="en-US" smtClean="0"/>
              <a:t>MSS </a:t>
            </a:r>
            <a:r>
              <a:rPr altLang="zh-CN" dirty="0" lang="zh-CN" smtClean="0"/>
              <a:t>应</a:t>
            </a:r>
            <a:r>
              <a:rPr altLang="zh-CN" dirty="0" lang="zh-CN"/>
              <a:t>尽可能大些，只要</a:t>
            </a:r>
            <a:r>
              <a:rPr altLang="zh-CN" dirty="0" lang="zh-CN" smtClean="0"/>
              <a:t>在</a:t>
            </a:r>
            <a:r>
              <a:rPr altLang="zh-CN" dirty="0" lang="en-US" smtClean="0"/>
              <a:t> IP </a:t>
            </a:r>
            <a:r>
              <a:rPr altLang="zh-CN" dirty="0" lang="zh-CN" smtClean="0"/>
              <a:t>层</a:t>
            </a:r>
            <a:r>
              <a:rPr altLang="zh-CN" dirty="0" lang="zh-CN"/>
              <a:t>传输时不需要再分片就行</a:t>
            </a:r>
            <a:r>
              <a:rPr altLang="zh-CN" dirty="0" lang="zh-CN" smtClean="0"/>
              <a:t>。</a:t>
            </a:r>
            <a:endParaRPr altLang="zh-CN" dirty="0" lang="en-US" smtClean="0"/>
          </a:p>
          <a:p>
            <a:r>
              <a:rPr altLang="zh-CN" dirty="0" lang="zh-CN" smtClean="0"/>
              <a:t>由于</a:t>
            </a:r>
            <a:r>
              <a:rPr altLang="zh-CN" dirty="0" lang="en-US" smtClean="0"/>
              <a:t> IP </a:t>
            </a:r>
            <a:r>
              <a:rPr altLang="zh-CN" dirty="0" lang="zh-CN" smtClean="0"/>
              <a:t>数据报</a:t>
            </a:r>
            <a:r>
              <a:rPr altLang="zh-CN" dirty="0" lang="zh-CN"/>
              <a:t>所经历的路径是动态变化的，因此在这条路径上确定的不需要分片</a:t>
            </a:r>
            <a:r>
              <a:rPr altLang="zh-CN" dirty="0" lang="zh-CN" smtClean="0"/>
              <a:t>的</a:t>
            </a:r>
            <a:r>
              <a:rPr altLang="zh-CN" dirty="0" lang="en-US" smtClean="0"/>
              <a:t> MSS</a:t>
            </a:r>
            <a:r>
              <a:rPr altLang="zh-CN" dirty="0" lang="zh-CN"/>
              <a:t>，如果改走另一条路径就可能需要进行分片</a:t>
            </a:r>
            <a:r>
              <a:rPr altLang="zh-CN" dirty="0" lang="zh-CN" smtClean="0"/>
              <a:t>。</a:t>
            </a:r>
            <a:endParaRPr altLang="zh-CN" dirty="0" lang="en-US" smtClean="0"/>
          </a:p>
          <a:p>
            <a:r>
              <a:rPr altLang="zh-CN" dirty="0" lang="zh-CN" smtClean="0"/>
              <a:t>因此</a:t>
            </a:r>
            <a:r>
              <a:rPr altLang="zh-CN" dirty="0" lang="zh-CN">
                <a:solidFill>
                  <a:srgbClr val="FF0000"/>
                </a:solidFill>
              </a:rPr>
              <a:t>最佳</a:t>
            </a:r>
            <a:r>
              <a:rPr altLang="zh-CN" dirty="0" lang="zh-CN" smtClean="0">
                <a:solidFill>
                  <a:srgbClr val="FF0000"/>
                </a:solidFill>
              </a:rPr>
              <a:t>的</a:t>
            </a:r>
            <a:r>
              <a:rPr altLang="zh-CN" dirty="0" lang="en-US" smtClean="0">
                <a:solidFill>
                  <a:srgbClr val="FF0000"/>
                </a:solidFill>
              </a:rPr>
              <a:t> MSS </a:t>
            </a:r>
            <a:r>
              <a:rPr altLang="zh-CN" dirty="0" lang="zh-CN" smtClean="0">
                <a:solidFill>
                  <a:srgbClr val="FF0000"/>
                </a:solidFill>
              </a:rPr>
              <a:t>是</a:t>
            </a:r>
            <a:r>
              <a:rPr altLang="zh-CN" dirty="0" lang="zh-CN">
                <a:solidFill>
                  <a:srgbClr val="FF0000"/>
                </a:solidFill>
              </a:rPr>
              <a:t>很难确定的。</a:t>
            </a:r>
            <a:endParaRPr altLang="en-US" dirty="0" lang="zh-CN">
              <a:solidFill>
                <a:srgbClr val="FF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501" name=""/>
        <p:cNvGrpSpPr/>
        <p:nvPr/>
      </p:nvGrpSpPr>
      <p:grpSpPr>
        <a:xfrm>
          <a:off x="0" y="0"/>
          <a:ext cx="0" cy="0"/>
          <a:chOff x="0" y="0"/>
          <a:chExt cx="0" cy="0"/>
        </a:xfrm>
      </p:grpSpPr>
      <p:sp>
        <p:nvSpPr>
          <p:cNvPr id="1051176" name="Rectangle 2"/>
          <p:cNvSpPr>
            <a:spLocks noGrp="1" noChangeArrowheads="1"/>
          </p:cNvSpPr>
          <p:nvPr>
            <p:ph type="title"/>
          </p:nvPr>
        </p:nvSpPr>
        <p:spPr/>
        <p:txBody>
          <a:bodyPr/>
          <a:p>
            <a:pPr algn="ctr"/>
            <a:r>
              <a:rPr altLang="en-US" sz="4000" lang="zh-CN"/>
              <a:t>其他选项</a:t>
            </a:r>
            <a:endParaRPr altLang="en-US" sz="4000" lang="zh-CN"/>
          </a:p>
        </p:txBody>
      </p:sp>
      <p:sp>
        <p:nvSpPr>
          <p:cNvPr id="1051177" name="Rectangle 3"/>
          <p:cNvSpPr>
            <a:spLocks noGrp="1" noChangeArrowheads="1"/>
          </p:cNvSpPr>
          <p:nvPr>
            <p:ph idx="1"/>
          </p:nvPr>
        </p:nvSpPr>
        <p:spPr/>
        <p:txBody>
          <a:bodyPr/>
          <a:p>
            <a:r>
              <a:rPr altLang="en-US" dirty="0" lang="zh-CN">
                <a:solidFill>
                  <a:srgbClr val="0000FF"/>
                </a:solidFill>
              </a:rPr>
              <a:t>窗口扩大选项 </a:t>
            </a:r>
            <a:r>
              <a:rPr altLang="zh-CN" dirty="0" lang="en-US"/>
              <a:t>——</a:t>
            </a:r>
            <a:r>
              <a:rPr altLang="en-US" dirty="0" lang="zh-CN"/>
              <a:t>占 </a:t>
            </a:r>
            <a:r>
              <a:rPr altLang="zh-CN" dirty="0" lang="en-US"/>
              <a:t>3 </a:t>
            </a:r>
            <a:r>
              <a:rPr altLang="en-US" dirty="0" lang="zh-CN"/>
              <a:t>字节，其中有一个字节表示移位值 </a:t>
            </a:r>
            <a:r>
              <a:rPr altLang="zh-CN" dirty="0" lang="en-US"/>
              <a:t>S</a:t>
            </a:r>
            <a:r>
              <a:rPr altLang="en-US" dirty="0" lang="zh-CN"/>
              <a:t>。新的窗口值</a:t>
            </a:r>
            <a:r>
              <a:rPr altLang="en-US" dirty="0" lang="zh-CN" smtClean="0"/>
              <a:t>等于 </a:t>
            </a:r>
            <a:r>
              <a:rPr altLang="zh-CN" dirty="0" lang="en-US" smtClean="0"/>
              <a:t>TCP </a:t>
            </a:r>
            <a:r>
              <a:rPr altLang="en-US" dirty="0" lang="zh-CN"/>
              <a:t>首部中的窗口位数增大</a:t>
            </a:r>
            <a:r>
              <a:rPr altLang="en-US" dirty="0" lang="zh-CN" smtClean="0"/>
              <a:t>到 </a:t>
            </a:r>
            <a:r>
              <a:rPr altLang="zh-CN" dirty="0" lang="en-US" smtClean="0"/>
              <a:t>(</a:t>
            </a:r>
            <a:r>
              <a:rPr altLang="zh-CN" dirty="0" lang="en-US"/>
              <a:t>16 + S)</a:t>
            </a:r>
            <a:r>
              <a:rPr altLang="en-US" dirty="0" lang="zh-CN"/>
              <a:t>，相当于把窗口值向左移动 </a:t>
            </a:r>
            <a:r>
              <a:rPr altLang="zh-CN" dirty="0" lang="en-US"/>
              <a:t>S </a:t>
            </a:r>
            <a:r>
              <a:rPr altLang="en-US" dirty="0" lang="zh-CN"/>
              <a:t>位后获得实际的窗口大小。</a:t>
            </a:r>
            <a:endParaRPr altLang="en-US" dirty="0" lang="zh-CN"/>
          </a:p>
          <a:p>
            <a:r>
              <a:rPr altLang="en-US" dirty="0" lang="zh-CN">
                <a:solidFill>
                  <a:srgbClr val="0000FF"/>
                </a:solidFill>
              </a:rPr>
              <a:t>时间戳选项</a:t>
            </a:r>
            <a:r>
              <a:rPr altLang="zh-CN" dirty="0" lang="en-US"/>
              <a:t>——</a:t>
            </a:r>
            <a:r>
              <a:rPr altLang="en-US" dirty="0" lang="zh-CN" smtClean="0"/>
              <a:t>占 </a:t>
            </a:r>
            <a:r>
              <a:rPr altLang="zh-CN" dirty="0" lang="en-US" smtClean="0"/>
              <a:t>10 </a:t>
            </a:r>
            <a:r>
              <a:rPr altLang="en-US" dirty="0" lang="zh-CN"/>
              <a:t>字节，其中最主要的字段时间戳值字段（</a:t>
            </a:r>
            <a:r>
              <a:rPr altLang="zh-CN" dirty="0" lang="en-US"/>
              <a:t>4 </a:t>
            </a:r>
            <a:r>
              <a:rPr altLang="en-US" dirty="0" lang="zh-CN"/>
              <a:t>字节）和时间戳回送回答字段（</a:t>
            </a:r>
            <a:r>
              <a:rPr altLang="zh-CN" dirty="0" lang="en-US"/>
              <a:t>4 </a:t>
            </a:r>
            <a:r>
              <a:rPr altLang="en-US" dirty="0" lang="zh-CN"/>
              <a:t>字节）。</a:t>
            </a:r>
            <a:endParaRPr altLang="en-US" dirty="0" lang="zh-CN"/>
          </a:p>
          <a:p>
            <a:r>
              <a:rPr altLang="en-US" dirty="0" lang="zh-CN">
                <a:solidFill>
                  <a:srgbClr val="0000FF"/>
                </a:solidFill>
              </a:rPr>
              <a:t>选择确认选项</a:t>
            </a:r>
            <a:r>
              <a:rPr altLang="zh-CN" dirty="0" lang="en-US"/>
              <a:t>——</a:t>
            </a:r>
            <a:r>
              <a:rPr altLang="en-US" dirty="0" lang="zh-CN"/>
              <a:t>在后面的 </a:t>
            </a:r>
            <a:r>
              <a:rPr altLang="zh-CN" dirty="0" lang="en-US"/>
              <a:t>5.6.3 </a:t>
            </a:r>
            <a:r>
              <a:rPr altLang="en-US" dirty="0" lang="zh-CN"/>
              <a:t>节介绍。 </a:t>
            </a:r>
            <a:endParaRPr altLang="en-US" dirty="0" 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504" name=""/>
        <p:cNvGrpSpPr/>
        <p:nvPr/>
      </p:nvGrpSpPr>
      <p:grpSpPr>
        <a:xfrm>
          <a:off x="0" y="0"/>
          <a:ext cx="0" cy="0"/>
          <a:chOff x="0" y="0"/>
          <a:chExt cx="0" cy="0"/>
        </a:xfrm>
      </p:grpSpPr>
      <p:sp>
        <p:nvSpPr>
          <p:cNvPr id="1051181" name="Text Box 83"/>
          <p:cNvSpPr txBox="1">
            <a:spLocks noChangeArrowheads="1"/>
          </p:cNvSpPr>
          <p:nvPr/>
        </p:nvSpPr>
        <p:spPr bwMode="auto">
          <a:xfrm>
            <a:off x="632520" y="5055567"/>
            <a:ext cx="8845252" cy="461665"/>
          </a:xfrm>
          <a:prstGeom prst="rect"/>
          <a:noFill/>
          <a:ln>
            <a:noFill/>
          </a:ln>
          <a:effectLst/>
        </p:spPr>
        <p:txBody>
          <a:bodyPr anchor="b" anchorCtr="0" bIns="45720" compatLnSpc="1" lIns="91440" numCol="1" rIns="91440" tIns="45720" vert="horz" wrap="square">
            <a:spAutoFit/>
          </a:bodyPr>
          <a:lstStyle>
            <a:defPPr>
              <a:defRPr lang="en-US"/>
            </a:defPPr>
            <a:lvl1pPr>
              <a:defRPr b="1" sz="2400">
                <a:solidFill>
                  <a:srgbClr val="000099"/>
                </a:solidFill>
                <a:latin typeface="+mn-lt"/>
                <a:ea typeface="黑体" panose="02010609060101010101" pitchFamily="2" charset="-122"/>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fontAlgn="base" marL="457200">
              <a:spcBef>
                <a:spcPct val="0"/>
              </a:spcBef>
              <a:spcAft>
                <a:spcPct val="0"/>
              </a:spcAft>
              <a:defRPr sz="4400">
                <a:solidFill>
                  <a:schemeClr val="tx2"/>
                </a:solidFill>
                <a:latin typeface="Times New Roman" panose="02020603050405020304" pitchFamily="18" charset="0"/>
              </a:defRPr>
            </a:lvl6pPr>
            <a:lvl7pPr fontAlgn="base" marL="914400">
              <a:spcBef>
                <a:spcPct val="0"/>
              </a:spcBef>
              <a:spcAft>
                <a:spcPct val="0"/>
              </a:spcAft>
              <a:defRPr sz="4400">
                <a:solidFill>
                  <a:schemeClr val="tx2"/>
                </a:solidFill>
                <a:latin typeface="Times New Roman" panose="02020603050405020304" pitchFamily="18" charset="0"/>
              </a:defRPr>
            </a:lvl7pPr>
            <a:lvl8pPr fontAlgn="base" marL="1371600">
              <a:spcBef>
                <a:spcPct val="0"/>
              </a:spcBef>
              <a:spcAft>
                <a:spcPct val="0"/>
              </a:spcAft>
              <a:defRPr sz="4400">
                <a:solidFill>
                  <a:schemeClr val="tx2"/>
                </a:solidFill>
                <a:latin typeface="Times New Roman" panose="02020603050405020304" pitchFamily="18" charset="0"/>
              </a:defRPr>
            </a:lvl8pPr>
            <a:lvl9pPr fontAlgn="base" marL="1828800">
              <a:spcBef>
                <a:spcPct val="0"/>
              </a:spcBef>
              <a:spcAft>
                <a:spcPct val="0"/>
              </a:spcAft>
              <a:defRPr sz="4400">
                <a:solidFill>
                  <a:schemeClr val="tx2"/>
                </a:solidFill>
                <a:latin typeface="Times New Roman" panose="02020603050405020304" pitchFamily="18" charset="0"/>
              </a:defRPr>
            </a:lvl9pPr>
          </a:lstStyle>
          <a:p>
            <a:r>
              <a:rPr altLang="en-US" dirty="0" lang="zh-CN"/>
              <a:t>填充字段 </a:t>
            </a:r>
            <a:r>
              <a:rPr altLang="zh-CN" dirty="0" lang="en-US"/>
              <a:t>—— </a:t>
            </a:r>
            <a:r>
              <a:rPr altLang="en-US" dirty="0" lang="zh-CN"/>
              <a:t>这是为了使整个首部长度是 </a:t>
            </a:r>
            <a:r>
              <a:rPr altLang="zh-CN" dirty="0" lang="en-US"/>
              <a:t>4 </a:t>
            </a:r>
            <a:r>
              <a:rPr altLang="en-US" dirty="0" lang="zh-CN"/>
              <a:t>字节的整数倍。 </a:t>
            </a:r>
            <a:endParaRPr altLang="en-US" dirty="0" lang="zh-CN"/>
          </a:p>
        </p:txBody>
      </p:sp>
      <p:grpSp>
        <p:nvGrpSpPr>
          <p:cNvPr id="505" name="组合 83"/>
          <p:cNvGrpSpPr/>
          <p:nvPr/>
        </p:nvGrpSpPr>
        <p:grpSpPr>
          <a:xfrm>
            <a:off x="214869" y="78539"/>
            <a:ext cx="9852335" cy="4873626"/>
            <a:chOff x="214869" y="78539"/>
            <a:chExt cx="9852335" cy="4873626"/>
          </a:xfrm>
        </p:grpSpPr>
        <p:sp>
          <p:nvSpPr>
            <p:cNvPr id="1051182" name="Line 3"/>
            <p:cNvSpPr>
              <a:spLocks noChangeShapeType="1"/>
            </p:cNvSpPr>
            <p:nvPr/>
          </p:nvSpPr>
          <p:spPr bwMode="auto">
            <a:xfrm flipH="1">
              <a:off x="507233" y="815141"/>
              <a:ext cx="18917" cy="4122737"/>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83" name="Rectangle 4"/>
            <p:cNvSpPr>
              <a:spLocks noChangeArrowheads="1"/>
            </p:cNvSpPr>
            <p:nvPr/>
          </p:nvSpPr>
          <p:spPr bwMode="auto">
            <a:xfrm>
              <a:off x="277167" y="2060848"/>
              <a:ext cx="515142" cy="1716756"/>
            </a:xfrm>
            <a:prstGeom prst="rect"/>
            <a:solidFill>
              <a:schemeClr val="bg1"/>
            </a:solidFill>
            <a:ln>
              <a:noFill/>
            </a:ln>
            <a:effectLst/>
          </p:spPr>
          <p:txBody>
            <a:bodyPr anchor="ctr" bIns="44450" lIns="90488" rIns="90488" tIns="44450" vert="eaVert" wrap="square">
              <a:spAutoFit/>
            </a:bodyPr>
            <a:p>
              <a:pPr algn="ctr" defTabSz="762000" eaLnBrk="0" hangingPunct="0">
                <a:lnSpc>
                  <a:spcPct val="90000"/>
                </a:lnSpc>
              </a:pPr>
              <a:r>
                <a:rPr altLang="zh-CN" b="1" dirty="0" sz="2400" kumimoji="1" lang="en-US" smtClean="0">
                  <a:solidFill>
                    <a:srgbClr val="000099"/>
                  </a:solidFill>
                  <a:latin typeface="+mn-lt"/>
                  <a:ea typeface="黑体" panose="02010609060101010101" pitchFamily="2" charset="-122"/>
                </a:rPr>
                <a:t>TCP</a:t>
              </a:r>
              <a:r>
                <a:rPr altLang="en-US" b="1" dirty="0" sz="2400" kumimoji="1" lang="zh-CN" smtClean="0">
                  <a:solidFill>
                    <a:srgbClr val="000099"/>
                  </a:solidFill>
                  <a:latin typeface="+mn-lt"/>
                  <a:ea typeface="黑体" panose="02010609060101010101" pitchFamily="2" charset="-122"/>
                </a:rPr>
                <a:t>首部</a:t>
              </a:r>
              <a:endParaRPr altLang="en-US" b="1" dirty="0" sz="2400" kumimoji="1" lang="zh-CN">
                <a:solidFill>
                  <a:srgbClr val="000099"/>
                </a:solidFill>
                <a:latin typeface="+mn-lt"/>
                <a:ea typeface="黑体" panose="02010609060101010101" pitchFamily="2" charset="-122"/>
              </a:endParaRPr>
            </a:p>
          </p:txBody>
        </p:sp>
        <p:sp>
          <p:nvSpPr>
            <p:cNvPr id="1051184" name="Line 5"/>
            <p:cNvSpPr>
              <a:spLocks noChangeShapeType="1"/>
            </p:cNvSpPr>
            <p:nvPr/>
          </p:nvSpPr>
          <p:spPr bwMode="auto">
            <a:xfrm>
              <a:off x="9494513" y="805616"/>
              <a:ext cx="0" cy="3463925"/>
            </a:xfrm>
            <a:prstGeom prst="line"/>
            <a:noFill/>
            <a:ln w="28575">
              <a:solidFill>
                <a:srgbClr val="000099"/>
              </a:solidFill>
              <a:round/>
              <a:headEnd type="triangle" w="med" len="lg"/>
              <a:tailEnd type="triangle" w="med" len="lg"/>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85" name="Rectangle 6"/>
            <p:cNvSpPr>
              <a:spLocks noChangeArrowheads="1"/>
            </p:cNvSpPr>
            <p:nvPr/>
          </p:nvSpPr>
          <p:spPr bwMode="auto">
            <a:xfrm>
              <a:off x="9129464" y="1883527"/>
              <a:ext cx="695704" cy="1197764"/>
            </a:xfrm>
            <a:prstGeom prst="rect"/>
            <a:solidFill>
              <a:schemeClr val="bg1"/>
            </a:solidFill>
            <a:ln>
              <a:noFill/>
            </a:ln>
            <a:effectLst/>
          </p:spPr>
          <p:txBody>
            <a:bodyPr bIns="44450" lIns="90488" rIns="90488" tIns="44450" wrap="none">
              <a:spAutoFit/>
            </a:bodyPr>
            <a:p>
              <a:pPr algn="ctr" defTabSz="762000" eaLnBrk="0" hangingPunct="0">
                <a:lnSpc>
                  <a:spcPct val="90000"/>
                </a:lnSpc>
              </a:pPr>
              <a:r>
                <a:rPr altLang="zh-CN" b="1" dirty="0" sz="2000" kumimoji="1" lang="en-US">
                  <a:solidFill>
                    <a:srgbClr val="000099"/>
                  </a:solidFill>
                  <a:latin typeface="+mn-lt"/>
                  <a:ea typeface="黑体" panose="02010609060101010101" pitchFamily="2" charset="-122"/>
                </a:rPr>
                <a:t>20</a:t>
              </a:r>
              <a:endParaRPr altLang="zh-CN" b="1" dirty="0" sz="2000" kumimoji="1" lang="en-US">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字节</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固定</a:t>
              </a:r>
              <a:endParaRPr altLang="en-US" b="1" dirty="0" sz="2000" kumimoji="1" lang="zh-CN">
                <a:solidFill>
                  <a:srgbClr val="000099"/>
                </a:solidFill>
                <a:latin typeface="+mn-lt"/>
                <a:ea typeface="黑体" panose="02010609060101010101" pitchFamily="2" charset="-122"/>
              </a:endParaRPr>
            </a:p>
            <a:p>
              <a:pPr algn="ctr" defTabSz="762000" eaLnBrk="0" hangingPunct="0">
                <a:lnSpc>
                  <a:spcPct val="90000"/>
                </a:lnSpc>
              </a:pPr>
              <a:r>
                <a:rPr altLang="en-US" b="1" dirty="0" sz="2000" kumimoji="1" lang="zh-CN">
                  <a:solidFill>
                    <a:srgbClr val="000099"/>
                  </a:solidFill>
                  <a:latin typeface="+mn-lt"/>
                  <a:ea typeface="黑体" panose="02010609060101010101" pitchFamily="2" charset="-122"/>
                </a:rPr>
                <a:t>首部</a:t>
              </a:r>
              <a:endParaRPr altLang="en-US" b="1" dirty="0" sz="2000" kumimoji="1" lang="zh-CN">
                <a:solidFill>
                  <a:srgbClr val="000099"/>
                </a:solidFill>
                <a:latin typeface="+mn-lt"/>
                <a:ea typeface="黑体" panose="02010609060101010101" pitchFamily="2" charset="-122"/>
              </a:endParaRPr>
            </a:p>
          </p:txBody>
        </p:sp>
        <p:sp>
          <p:nvSpPr>
            <p:cNvPr id="1051186" name="Rectangle 7"/>
            <p:cNvSpPr>
              <a:spLocks noChangeArrowheads="1"/>
            </p:cNvSpPr>
            <p:nvPr/>
          </p:nvSpPr>
          <p:spPr bwMode="auto">
            <a:xfrm>
              <a:off x="795668" y="811965"/>
              <a:ext cx="8327231" cy="4133850"/>
            </a:xfrm>
            <a:prstGeom prst="rect"/>
            <a:solidFill>
              <a:srgbClr val="FFFFCC"/>
            </a:solidFill>
            <a:ln w="25400">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87" name="Line 10"/>
            <p:cNvSpPr>
              <a:spLocks noChangeShapeType="1"/>
            </p:cNvSpPr>
            <p:nvPr/>
          </p:nvSpPr>
          <p:spPr bwMode="auto">
            <a:xfrm>
              <a:off x="787069" y="1515227"/>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88" name="Line 11"/>
            <p:cNvSpPr>
              <a:spLocks noChangeShapeType="1"/>
            </p:cNvSpPr>
            <p:nvPr/>
          </p:nvSpPr>
          <p:spPr bwMode="auto">
            <a:xfrm>
              <a:off x="802546" y="2210552"/>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89" name="Line 12"/>
            <p:cNvSpPr>
              <a:spLocks noChangeShapeType="1"/>
            </p:cNvSpPr>
            <p:nvPr/>
          </p:nvSpPr>
          <p:spPr bwMode="auto">
            <a:xfrm>
              <a:off x="787069" y="290429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90" name="Line 13"/>
            <p:cNvSpPr>
              <a:spLocks noChangeShapeType="1"/>
            </p:cNvSpPr>
            <p:nvPr/>
          </p:nvSpPr>
          <p:spPr bwMode="auto">
            <a:xfrm>
              <a:off x="787069" y="3596440"/>
              <a:ext cx="8340990"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91" name="Line 14"/>
            <p:cNvSpPr>
              <a:spLocks noChangeShapeType="1"/>
            </p:cNvSpPr>
            <p:nvPr/>
          </p:nvSpPr>
          <p:spPr bwMode="auto">
            <a:xfrm>
              <a:off x="802546" y="4291765"/>
              <a:ext cx="8325512"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92" name="Line 15"/>
            <p:cNvSpPr>
              <a:spLocks noChangeShapeType="1"/>
            </p:cNvSpPr>
            <p:nvPr/>
          </p:nvSpPr>
          <p:spPr bwMode="auto">
            <a:xfrm>
              <a:off x="4961003" y="819903"/>
              <a:ext cx="0" cy="7096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193" name="Rectangle 16"/>
            <p:cNvSpPr>
              <a:spLocks noChangeArrowheads="1"/>
            </p:cNvSpPr>
            <p:nvPr/>
          </p:nvSpPr>
          <p:spPr bwMode="auto">
            <a:xfrm>
              <a:off x="6261166" y="946902"/>
              <a:ext cx="1638270"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目  的  端  口</a:t>
              </a:r>
              <a:endParaRPr altLang="en-US" b="1" sz="2000" kumimoji="1" lang="zh-CN">
                <a:solidFill>
                  <a:srgbClr val="000099"/>
                </a:solidFill>
                <a:latin typeface="+mn-lt"/>
                <a:ea typeface="黑体" panose="02010609060101010101" pitchFamily="2" charset="-122"/>
              </a:endParaRPr>
            </a:p>
          </p:txBody>
        </p:sp>
        <p:sp>
          <p:nvSpPr>
            <p:cNvPr id="1051194" name="Rectangle 17"/>
            <p:cNvSpPr>
              <a:spLocks noChangeArrowheads="1"/>
            </p:cNvSpPr>
            <p:nvPr/>
          </p:nvSpPr>
          <p:spPr bwMode="auto">
            <a:xfrm>
              <a:off x="962488" y="2869365"/>
              <a:ext cx="695704" cy="705321"/>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数据</a:t>
              </a:r>
              <a:endParaRPr altLang="en-US" b="1" sz="2000" kumimoji="1" lang="zh-CN">
                <a:solidFill>
                  <a:srgbClr val="000099"/>
                </a:solidFill>
                <a:latin typeface="+mn-lt"/>
                <a:ea typeface="黑体" panose="02010609060101010101" pitchFamily="2" charset="-122"/>
              </a:endParaRPr>
            </a:p>
            <a:p>
              <a:pPr defTabSz="762000" eaLnBrk="0" hangingPunct="0"/>
              <a:r>
                <a:rPr altLang="en-US" b="1" sz="2000" kumimoji="1" lang="zh-CN">
                  <a:solidFill>
                    <a:srgbClr val="000099"/>
                  </a:solidFill>
                  <a:latin typeface="+mn-lt"/>
                  <a:ea typeface="黑体" panose="02010609060101010101" pitchFamily="2" charset="-122"/>
                </a:rPr>
                <a:t>偏移</a:t>
              </a:r>
              <a:endParaRPr altLang="en-US" b="1" sz="2000" kumimoji="1" lang="zh-CN">
                <a:solidFill>
                  <a:srgbClr val="000099"/>
                </a:solidFill>
                <a:latin typeface="+mn-lt"/>
                <a:ea typeface="黑体" panose="02010609060101010101" pitchFamily="2" charset="-122"/>
              </a:endParaRPr>
            </a:p>
          </p:txBody>
        </p:sp>
        <p:sp>
          <p:nvSpPr>
            <p:cNvPr id="1051195" name="Rectangle 18"/>
            <p:cNvSpPr>
              <a:spLocks noChangeArrowheads="1"/>
            </p:cNvSpPr>
            <p:nvPr/>
          </p:nvSpPr>
          <p:spPr bwMode="auto">
            <a:xfrm>
              <a:off x="2131946" y="3734552"/>
              <a:ext cx="138018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检   验   和</a:t>
              </a:r>
              <a:endParaRPr altLang="en-US" b="1" sz="2000" kumimoji="1" lang="zh-CN">
                <a:solidFill>
                  <a:srgbClr val="000099"/>
                </a:solidFill>
                <a:latin typeface="+mn-lt"/>
                <a:ea typeface="黑体" panose="02010609060101010101" pitchFamily="2" charset="-122"/>
              </a:endParaRPr>
            </a:p>
          </p:txBody>
        </p:sp>
        <p:sp>
          <p:nvSpPr>
            <p:cNvPr id="1051196" name="Rectangle 19"/>
            <p:cNvSpPr>
              <a:spLocks noChangeArrowheads="1"/>
            </p:cNvSpPr>
            <p:nvPr/>
          </p:nvSpPr>
          <p:spPr bwMode="auto">
            <a:xfrm>
              <a:off x="2350359" y="4375902"/>
              <a:ext cx="3465381" cy="397545"/>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选    项    （长  度  可  变）</a:t>
              </a:r>
              <a:endParaRPr altLang="en-US" b="1" sz="2000" kumimoji="1" lang="zh-CN">
                <a:solidFill>
                  <a:srgbClr val="000099"/>
                </a:solidFill>
                <a:latin typeface="+mn-lt"/>
                <a:ea typeface="黑体" panose="02010609060101010101" pitchFamily="2" charset="-122"/>
              </a:endParaRPr>
            </a:p>
          </p:txBody>
        </p:sp>
        <p:sp>
          <p:nvSpPr>
            <p:cNvPr id="1051197" name="Rectangle 20"/>
            <p:cNvSpPr>
              <a:spLocks noChangeArrowheads="1"/>
            </p:cNvSpPr>
            <p:nvPr/>
          </p:nvSpPr>
          <p:spPr bwMode="auto">
            <a:xfrm>
              <a:off x="2255771" y="946902"/>
              <a:ext cx="1239123"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源  端  口</a:t>
              </a:r>
              <a:endParaRPr altLang="en-US" b="1" sz="2000" kumimoji="1" lang="zh-CN">
                <a:solidFill>
                  <a:srgbClr val="000099"/>
                </a:solidFill>
                <a:latin typeface="+mn-lt"/>
                <a:ea typeface="黑体" panose="02010609060101010101" pitchFamily="2" charset="-122"/>
              </a:endParaRPr>
            </a:p>
          </p:txBody>
        </p:sp>
        <p:sp>
          <p:nvSpPr>
            <p:cNvPr id="1051198" name="Rectangle 21"/>
            <p:cNvSpPr>
              <a:spLocks noChangeArrowheads="1"/>
            </p:cNvSpPr>
            <p:nvPr/>
          </p:nvSpPr>
          <p:spPr bwMode="auto">
            <a:xfrm>
              <a:off x="4479461" y="1634290"/>
              <a:ext cx="1496219"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序   号</a:t>
              </a:r>
              <a:endParaRPr altLang="en-US" b="1" sz="2000" kumimoji="1" lang="zh-CN">
                <a:solidFill>
                  <a:srgbClr val="000099"/>
                </a:solidFill>
                <a:latin typeface="+mn-lt"/>
                <a:ea typeface="黑体" panose="02010609060101010101" pitchFamily="2" charset="-122"/>
              </a:endParaRPr>
            </a:p>
          </p:txBody>
        </p:sp>
        <p:sp>
          <p:nvSpPr>
            <p:cNvPr id="1051199" name="Line 22"/>
            <p:cNvSpPr>
              <a:spLocks noChangeShapeType="1"/>
            </p:cNvSpPr>
            <p:nvPr/>
          </p:nvSpPr>
          <p:spPr bwMode="auto">
            <a:xfrm>
              <a:off x="4967882" y="2913815"/>
              <a:ext cx="0" cy="1370012"/>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00" name="Rectangle 23"/>
            <p:cNvSpPr>
              <a:spLocks noChangeArrowheads="1"/>
            </p:cNvSpPr>
            <p:nvPr/>
          </p:nvSpPr>
          <p:spPr bwMode="auto">
            <a:xfrm>
              <a:off x="6087467" y="3734552"/>
              <a:ext cx="1849866"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紧   急   指   针</a:t>
              </a:r>
              <a:endParaRPr altLang="en-US" b="1" sz="2000" kumimoji="1" lang="zh-CN">
                <a:solidFill>
                  <a:srgbClr val="000099"/>
                </a:solidFill>
                <a:latin typeface="+mn-lt"/>
                <a:ea typeface="黑体" panose="02010609060101010101" pitchFamily="2" charset="-122"/>
              </a:endParaRPr>
            </a:p>
          </p:txBody>
        </p:sp>
        <p:sp>
          <p:nvSpPr>
            <p:cNvPr id="1051201" name="Rectangle 24"/>
            <p:cNvSpPr>
              <a:spLocks noChangeArrowheads="1"/>
            </p:cNvSpPr>
            <p:nvPr/>
          </p:nvSpPr>
          <p:spPr bwMode="auto">
            <a:xfrm>
              <a:off x="6574168" y="3015415"/>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窗   口</a:t>
              </a:r>
              <a:endParaRPr altLang="en-US" b="1" sz="2000" kumimoji="1" lang="zh-CN">
                <a:solidFill>
                  <a:srgbClr val="000099"/>
                </a:solidFill>
                <a:latin typeface="+mn-lt"/>
                <a:ea typeface="黑体" panose="02010609060101010101" pitchFamily="2" charset="-122"/>
              </a:endParaRPr>
            </a:p>
          </p:txBody>
        </p:sp>
        <p:sp>
          <p:nvSpPr>
            <p:cNvPr id="1051202" name="Rectangle 25"/>
            <p:cNvSpPr>
              <a:spLocks noChangeArrowheads="1"/>
            </p:cNvSpPr>
            <p:nvPr/>
          </p:nvSpPr>
          <p:spPr bwMode="auto">
            <a:xfrm>
              <a:off x="4214613" y="2358190"/>
              <a:ext cx="1994958"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确    认    号</a:t>
              </a:r>
              <a:endParaRPr altLang="en-US" b="1" sz="2000" kumimoji="1" lang="zh-CN">
                <a:solidFill>
                  <a:srgbClr val="000099"/>
                </a:solidFill>
                <a:latin typeface="+mn-lt"/>
                <a:ea typeface="黑体" panose="02010609060101010101" pitchFamily="2" charset="-122"/>
              </a:endParaRPr>
            </a:p>
          </p:txBody>
        </p:sp>
        <p:sp>
          <p:nvSpPr>
            <p:cNvPr id="1051203" name="Line 26"/>
            <p:cNvSpPr>
              <a:spLocks noChangeShapeType="1"/>
            </p:cNvSpPr>
            <p:nvPr/>
          </p:nvSpPr>
          <p:spPr bwMode="auto">
            <a:xfrm>
              <a:off x="1832702"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04" name="Line 27"/>
            <p:cNvSpPr>
              <a:spLocks noChangeShapeType="1"/>
            </p:cNvSpPr>
            <p:nvPr/>
          </p:nvSpPr>
          <p:spPr bwMode="auto">
            <a:xfrm>
              <a:off x="3920529" y="2905878"/>
              <a:ext cx="0" cy="684213"/>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05" name="Line 28"/>
            <p:cNvSpPr>
              <a:spLocks noChangeShapeType="1"/>
            </p:cNvSpPr>
            <p:nvPr/>
          </p:nvSpPr>
          <p:spPr bwMode="auto">
            <a:xfrm>
              <a:off x="3385673" y="2913815"/>
              <a:ext cx="0" cy="6921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06" name="Line 29"/>
            <p:cNvSpPr>
              <a:spLocks noChangeShapeType="1"/>
            </p:cNvSpPr>
            <p:nvPr/>
          </p:nvSpPr>
          <p:spPr bwMode="auto">
            <a:xfrm>
              <a:off x="3650521"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07" name="Line 30"/>
            <p:cNvSpPr>
              <a:spLocks noChangeShapeType="1"/>
            </p:cNvSpPr>
            <p:nvPr/>
          </p:nvSpPr>
          <p:spPr bwMode="auto">
            <a:xfrm>
              <a:off x="4441626"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08" name="Line 31"/>
            <p:cNvSpPr>
              <a:spLocks noChangeShapeType="1"/>
            </p:cNvSpPr>
            <p:nvPr/>
          </p:nvSpPr>
          <p:spPr bwMode="auto">
            <a:xfrm>
              <a:off x="4180217"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09" name="Line 32"/>
            <p:cNvSpPr>
              <a:spLocks noChangeShapeType="1"/>
            </p:cNvSpPr>
            <p:nvPr/>
          </p:nvSpPr>
          <p:spPr bwMode="auto">
            <a:xfrm>
              <a:off x="4706473" y="2913816"/>
              <a:ext cx="0" cy="6810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10" name="Rectangle 33"/>
            <p:cNvSpPr>
              <a:spLocks noChangeArrowheads="1"/>
            </p:cNvSpPr>
            <p:nvPr/>
          </p:nvSpPr>
          <p:spPr bwMode="auto">
            <a:xfrm>
              <a:off x="2157743" y="3029702"/>
              <a:ext cx="910507" cy="397545"/>
            </a:xfrm>
            <a:prstGeom prst="rect"/>
            <a:noFill/>
            <a:ln>
              <a:noFill/>
            </a:ln>
            <a:effectLst/>
          </p:spPr>
          <p:txBody>
            <a:bodyPr bIns="44450" lIns="90488" rIns="90488" tIns="44450" wrap="none">
              <a:spAutoFit/>
            </a:bodyPr>
            <a:p>
              <a:pPr defTabSz="762000" eaLnBrk="0" hangingPunct="0"/>
              <a:r>
                <a:rPr altLang="en-US" b="1" sz="2000" kumimoji="1" lang="zh-CN">
                  <a:solidFill>
                    <a:srgbClr val="000099"/>
                  </a:solidFill>
                  <a:latin typeface="+mn-lt"/>
                  <a:ea typeface="黑体" panose="02010609060101010101" pitchFamily="2" charset="-122"/>
                </a:rPr>
                <a:t>保   留</a:t>
              </a:r>
              <a:endParaRPr altLang="en-US" b="1" sz="2000" kumimoji="1" lang="zh-CN">
                <a:solidFill>
                  <a:srgbClr val="000099"/>
                </a:solidFill>
                <a:latin typeface="+mn-lt"/>
                <a:ea typeface="黑体" panose="02010609060101010101" pitchFamily="2" charset="-122"/>
              </a:endParaRPr>
            </a:p>
          </p:txBody>
        </p:sp>
        <p:sp>
          <p:nvSpPr>
            <p:cNvPr id="1051211" name="Rectangle 34"/>
            <p:cNvSpPr>
              <a:spLocks noChangeArrowheads="1"/>
            </p:cNvSpPr>
            <p:nvPr/>
          </p:nvSpPr>
          <p:spPr bwMode="auto">
            <a:xfrm>
              <a:off x="4689265" y="2932865"/>
              <a:ext cx="330221" cy="643766"/>
            </a:xfrm>
            <a:prstGeom prst="rect"/>
            <a:noFill/>
            <a:ln>
              <a:noFill/>
            </a:ln>
            <a:effectLst/>
          </p:spPr>
          <p:txBody>
            <a:bodyPr bIns="44450" lIns="90488" rIns="90488" tIns="44450" wrap="none">
              <a:spAutoFit/>
            </a:bodyPr>
            <a:p>
              <a:pPr algn="ctr" defTabSz="762000" eaLnBrk="0" hangingPunct="0">
                <a:lnSpc>
                  <a:spcPct val="75000"/>
                </a:lnSpc>
              </a:pPr>
              <a:r>
                <a:rPr altLang="zh-CN" b="1" sz="1600" kumimoji="1" lang="en-US">
                  <a:solidFill>
                    <a:srgbClr val="000099"/>
                  </a:solidFill>
                  <a:latin typeface="+mn-lt"/>
                  <a:ea typeface="黑体" panose="02010609060101010101" pitchFamily="2" charset="-122"/>
                </a:rPr>
                <a:t>F</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I</a:t>
              </a:r>
              <a:endParaRPr altLang="zh-CN" b="1" sz="1600" kumimoji="1" lang="en-US">
                <a:solidFill>
                  <a:srgbClr val="000099"/>
                </a:solidFill>
                <a:latin typeface="+mn-lt"/>
                <a:ea typeface="黑体" panose="02010609060101010101" pitchFamily="2" charset="-122"/>
              </a:endParaRPr>
            </a:p>
            <a:p>
              <a:pPr algn="ct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1212" name="Line 37"/>
            <p:cNvSpPr>
              <a:spLocks noChangeShapeType="1"/>
            </p:cNvSpPr>
            <p:nvPr/>
          </p:nvSpPr>
          <p:spPr bwMode="auto">
            <a:xfrm>
              <a:off x="792228" y="654802"/>
              <a:ext cx="8315193" cy="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13" name="Line 38"/>
            <p:cNvSpPr>
              <a:spLocks noChangeShapeType="1"/>
            </p:cNvSpPr>
            <p:nvPr/>
          </p:nvSpPr>
          <p:spPr bwMode="auto">
            <a:xfrm>
              <a:off x="792228"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14" name="Line 39"/>
            <p:cNvSpPr>
              <a:spLocks noChangeShapeType="1"/>
            </p:cNvSpPr>
            <p:nvPr/>
          </p:nvSpPr>
          <p:spPr bwMode="auto">
            <a:xfrm>
              <a:off x="105191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15" name="Line 40"/>
            <p:cNvSpPr>
              <a:spLocks noChangeShapeType="1"/>
            </p:cNvSpPr>
            <p:nvPr/>
          </p:nvSpPr>
          <p:spPr bwMode="auto">
            <a:xfrm>
              <a:off x="131160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16" name="Line 41"/>
            <p:cNvSpPr>
              <a:spLocks noChangeShapeType="1"/>
            </p:cNvSpPr>
            <p:nvPr/>
          </p:nvSpPr>
          <p:spPr bwMode="auto">
            <a:xfrm>
              <a:off x="157129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17" name="Line 42"/>
            <p:cNvSpPr>
              <a:spLocks noChangeShapeType="1"/>
            </p:cNvSpPr>
            <p:nvPr/>
          </p:nvSpPr>
          <p:spPr bwMode="auto">
            <a:xfrm>
              <a:off x="183270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18" name="Line 43"/>
            <p:cNvSpPr>
              <a:spLocks noChangeShapeType="1"/>
            </p:cNvSpPr>
            <p:nvPr/>
          </p:nvSpPr>
          <p:spPr bwMode="auto">
            <a:xfrm>
              <a:off x="20923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19" name="Line 44"/>
            <p:cNvSpPr>
              <a:spLocks noChangeShapeType="1"/>
            </p:cNvSpPr>
            <p:nvPr/>
          </p:nvSpPr>
          <p:spPr bwMode="auto">
            <a:xfrm>
              <a:off x="235035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20" name="Line 45"/>
            <p:cNvSpPr>
              <a:spLocks noChangeShapeType="1"/>
            </p:cNvSpPr>
            <p:nvPr/>
          </p:nvSpPr>
          <p:spPr bwMode="auto">
            <a:xfrm>
              <a:off x="261004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21" name="Line 46"/>
            <p:cNvSpPr>
              <a:spLocks noChangeShapeType="1"/>
            </p:cNvSpPr>
            <p:nvPr/>
          </p:nvSpPr>
          <p:spPr bwMode="auto">
            <a:xfrm>
              <a:off x="2871456"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22" name="Line 47"/>
            <p:cNvSpPr>
              <a:spLocks noChangeShapeType="1"/>
            </p:cNvSpPr>
            <p:nvPr/>
          </p:nvSpPr>
          <p:spPr bwMode="auto">
            <a:xfrm>
              <a:off x="31311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23" name="Line 48"/>
            <p:cNvSpPr>
              <a:spLocks noChangeShapeType="1"/>
            </p:cNvSpPr>
            <p:nvPr/>
          </p:nvSpPr>
          <p:spPr bwMode="auto">
            <a:xfrm>
              <a:off x="339083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24" name="Line 49"/>
            <p:cNvSpPr>
              <a:spLocks noChangeShapeType="1"/>
            </p:cNvSpPr>
            <p:nvPr/>
          </p:nvSpPr>
          <p:spPr bwMode="auto">
            <a:xfrm>
              <a:off x="365052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25" name="Line 50"/>
            <p:cNvSpPr>
              <a:spLocks noChangeShapeType="1"/>
            </p:cNvSpPr>
            <p:nvPr/>
          </p:nvSpPr>
          <p:spPr bwMode="auto">
            <a:xfrm>
              <a:off x="391193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26" name="Line 51"/>
            <p:cNvSpPr>
              <a:spLocks noChangeShapeType="1"/>
            </p:cNvSpPr>
            <p:nvPr/>
          </p:nvSpPr>
          <p:spPr bwMode="auto">
            <a:xfrm>
              <a:off x="4171619"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27" name="Line 52"/>
            <p:cNvSpPr>
              <a:spLocks noChangeShapeType="1"/>
            </p:cNvSpPr>
            <p:nvPr/>
          </p:nvSpPr>
          <p:spPr bwMode="auto">
            <a:xfrm>
              <a:off x="442958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28" name="Line 53"/>
            <p:cNvSpPr>
              <a:spLocks noChangeShapeType="1"/>
            </p:cNvSpPr>
            <p:nvPr/>
          </p:nvSpPr>
          <p:spPr bwMode="auto">
            <a:xfrm>
              <a:off x="468927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29" name="Line 54"/>
            <p:cNvSpPr>
              <a:spLocks noChangeShapeType="1"/>
            </p:cNvSpPr>
            <p:nvPr/>
          </p:nvSpPr>
          <p:spPr bwMode="auto">
            <a:xfrm>
              <a:off x="4948965"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30" name="Line 55"/>
            <p:cNvSpPr>
              <a:spLocks noChangeShapeType="1"/>
            </p:cNvSpPr>
            <p:nvPr/>
          </p:nvSpPr>
          <p:spPr bwMode="auto">
            <a:xfrm>
              <a:off x="5210373"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31" name="Line 56"/>
            <p:cNvSpPr>
              <a:spLocks noChangeShapeType="1"/>
            </p:cNvSpPr>
            <p:nvPr/>
          </p:nvSpPr>
          <p:spPr bwMode="auto">
            <a:xfrm>
              <a:off x="547006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32" name="Line 57"/>
            <p:cNvSpPr>
              <a:spLocks noChangeShapeType="1"/>
            </p:cNvSpPr>
            <p:nvPr/>
          </p:nvSpPr>
          <p:spPr bwMode="auto">
            <a:xfrm>
              <a:off x="572975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33" name="Line 58"/>
            <p:cNvSpPr>
              <a:spLocks noChangeShapeType="1"/>
            </p:cNvSpPr>
            <p:nvPr/>
          </p:nvSpPr>
          <p:spPr bwMode="auto">
            <a:xfrm>
              <a:off x="598943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34" name="Line 59"/>
            <p:cNvSpPr>
              <a:spLocks noChangeShapeType="1"/>
            </p:cNvSpPr>
            <p:nvPr/>
          </p:nvSpPr>
          <p:spPr bwMode="auto">
            <a:xfrm>
              <a:off x="6250846"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35" name="Line 60"/>
            <p:cNvSpPr>
              <a:spLocks noChangeShapeType="1"/>
            </p:cNvSpPr>
            <p:nvPr/>
          </p:nvSpPr>
          <p:spPr bwMode="auto">
            <a:xfrm>
              <a:off x="650881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36" name="Line 61"/>
            <p:cNvSpPr>
              <a:spLocks noChangeShapeType="1"/>
            </p:cNvSpPr>
            <p:nvPr/>
          </p:nvSpPr>
          <p:spPr bwMode="auto">
            <a:xfrm>
              <a:off x="676850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37" name="Line 62"/>
            <p:cNvSpPr>
              <a:spLocks noChangeShapeType="1"/>
            </p:cNvSpPr>
            <p:nvPr/>
          </p:nvSpPr>
          <p:spPr bwMode="auto">
            <a:xfrm>
              <a:off x="7028192"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38" name="Line 63"/>
            <p:cNvSpPr>
              <a:spLocks noChangeShapeType="1"/>
            </p:cNvSpPr>
            <p:nvPr/>
          </p:nvSpPr>
          <p:spPr bwMode="auto">
            <a:xfrm>
              <a:off x="7287881"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39" name="Line 64"/>
            <p:cNvSpPr>
              <a:spLocks noChangeShapeType="1"/>
            </p:cNvSpPr>
            <p:nvPr/>
          </p:nvSpPr>
          <p:spPr bwMode="auto">
            <a:xfrm>
              <a:off x="7549290"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40" name="Line 65"/>
            <p:cNvSpPr>
              <a:spLocks noChangeShapeType="1"/>
            </p:cNvSpPr>
            <p:nvPr/>
          </p:nvSpPr>
          <p:spPr bwMode="auto">
            <a:xfrm>
              <a:off x="7808978"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41" name="Line 66"/>
            <p:cNvSpPr>
              <a:spLocks noChangeShapeType="1"/>
            </p:cNvSpPr>
            <p:nvPr/>
          </p:nvSpPr>
          <p:spPr bwMode="auto">
            <a:xfrm>
              <a:off x="8068667"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42" name="Line 67"/>
            <p:cNvSpPr>
              <a:spLocks noChangeShapeType="1"/>
            </p:cNvSpPr>
            <p:nvPr/>
          </p:nvSpPr>
          <p:spPr bwMode="auto">
            <a:xfrm>
              <a:off x="8328355"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43" name="Line 68"/>
            <p:cNvSpPr>
              <a:spLocks noChangeShapeType="1"/>
            </p:cNvSpPr>
            <p:nvPr/>
          </p:nvSpPr>
          <p:spPr bwMode="auto">
            <a:xfrm>
              <a:off x="8588044"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44" name="Line 69"/>
            <p:cNvSpPr>
              <a:spLocks noChangeShapeType="1"/>
            </p:cNvSpPr>
            <p:nvPr/>
          </p:nvSpPr>
          <p:spPr bwMode="auto">
            <a:xfrm>
              <a:off x="8847732" y="356352"/>
              <a:ext cx="0" cy="298450"/>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45" name="Line 70"/>
            <p:cNvSpPr>
              <a:spLocks noChangeShapeType="1"/>
            </p:cNvSpPr>
            <p:nvPr/>
          </p:nvSpPr>
          <p:spPr bwMode="auto">
            <a:xfrm>
              <a:off x="9107421" y="456365"/>
              <a:ext cx="0" cy="198437"/>
            </a:xfrm>
            <a:prstGeom prst="line"/>
            <a:noFill/>
            <a:ln w="12700">
              <a:solidFill>
                <a:schemeClr val="tx1"/>
              </a:solidFill>
              <a:round/>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46" name="Rectangle 71"/>
            <p:cNvSpPr>
              <a:spLocks noChangeArrowheads="1"/>
            </p:cNvSpPr>
            <p:nvPr/>
          </p:nvSpPr>
          <p:spPr bwMode="auto">
            <a:xfrm>
              <a:off x="964207"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47" name="Rectangle 72"/>
            <p:cNvSpPr>
              <a:spLocks noChangeArrowheads="1"/>
            </p:cNvSpPr>
            <p:nvPr/>
          </p:nvSpPr>
          <p:spPr bwMode="auto">
            <a:xfrm>
              <a:off x="3043435"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48" name="Rectangle 73"/>
            <p:cNvSpPr>
              <a:spLocks noChangeArrowheads="1"/>
            </p:cNvSpPr>
            <p:nvPr/>
          </p:nvSpPr>
          <p:spPr bwMode="auto">
            <a:xfrm>
              <a:off x="5122663"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49" name="Rectangle 74"/>
            <p:cNvSpPr>
              <a:spLocks noChangeArrowheads="1"/>
            </p:cNvSpPr>
            <p:nvPr/>
          </p:nvSpPr>
          <p:spPr bwMode="auto">
            <a:xfrm>
              <a:off x="7201892" y="256341"/>
              <a:ext cx="1733550" cy="300037"/>
            </a:xfrm>
            <a:prstGeom prst="rect"/>
            <a:solidFill>
              <a:schemeClr val="bg1"/>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50" name="Rectangle 75"/>
            <p:cNvSpPr>
              <a:spLocks noChangeArrowheads="1"/>
            </p:cNvSpPr>
            <p:nvPr/>
          </p:nvSpPr>
          <p:spPr bwMode="auto">
            <a:xfrm>
              <a:off x="4429588"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Y</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N</a:t>
              </a:r>
              <a:endParaRPr altLang="zh-CN" b="1" sz="1600" kumimoji="1" lang="en-US">
                <a:solidFill>
                  <a:srgbClr val="000099"/>
                </a:solidFill>
                <a:latin typeface="+mn-lt"/>
                <a:ea typeface="黑体" panose="02010609060101010101" pitchFamily="2" charset="-122"/>
              </a:endParaRPr>
            </a:p>
          </p:txBody>
        </p:sp>
        <p:sp>
          <p:nvSpPr>
            <p:cNvPr id="1051251" name="Rectangle 76"/>
            <p:cNvSpPr>
              <a:spLocks noChangeArrowheads="1"/>
            </p:cNvSpPr>
            <p:nvPr/>
          </p:nvSpPr>
          <p:spPr bwMode="auto">
            <a:xfrm>
              <a:off x="4171619"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T</a:t>
              </a:r>
              <a:endParaRPr altLang="zh-CN" b="1" sz="1600" kumimoji="1" lang="en-US">
                <a:solidFill>
                  <a:srgbClr val="000099"/>
                </a:solidFill>
                <a:latin typeface="+mn-lt"/>
                <a:ea typeface="黑体" panose="02010609060101010101" pitchFamily="2" charset="-122"/>
              </a:endParaRPr>
            </a:p>
          </p:txBody>
        </p:sp>
        <p:sp>
          <p:nvSpPr>
            <p:cNvPr id="1051252" name="Rectangle 77"/>
            <p:cNvSpPr>
              <a:spLocks noChangeArrowheads="1"/>
            </p:cNvSpPr>
            <p:nvPr/>
          </p:nvSpPr>
          <p:spPr bwMode="auto">
            <a:xfrm>
              <a:off x="3893013"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P</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S</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H</a:t>
              </a:r>
              <a:endParaRPr altLang="zh-CN" b="1" sz="1600" kumimoji="1" lang="en-US">
                <a:solidFill>
                  <a:srgbClr val="000099"/>
                </a:solidFill>
                <a:latin typeface="+mn-lt"/>
                <a:ea typeface="黑体" panose="02010609060101010101" pitchFamily="2" charset="-122"/>
              </a:endParaRPr>
            </a:p>
          </p:txBody>
        </p:sp>
        <p:sp>
          <p:nvSpPr>
            <p:cNvPr id="1051253" name="Rectangle 78"/>
            <p:cNvSpPr>
              <a:spLocks noChangeArrowheads="1"/>
            </p:cNvSpPr>
            <p:nvPr/>
          </p:nvSpPr>
          <p:spPr bwMode="auto">
            <a:xfrm>
              <a:off x="3633324" y="2932865"/>
              <a:ext cx="330220"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A</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C</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K</a:t>
              </a:r>
              <a:endParaRPr altLang="zh-CN" b="1" sz="1600" kumimoji="1" lang="en-US">
                <a:solidFill>
                  <a:srgbClr val="000099"/>
                </a:solidFill>
                <a:latin typeface="+mn-lt"/>
                <a:ea typeface="黑体" panose="02010609060101010101" pitchFamily="2" charset="-122"/>
              </a:endParaRPr>
            </a:p>
          </p:txBody>
        </p:sp>
        <p:sp>
          <p:nvSpPr>
            <p:cNvPr id="1051254" name="Rectangle 79"/>
            <p:cNvSpPr>
              <a:spLocks noChangeArrowheads="1"/>
            </p:cNvSpPr>
            <p:nvPr/>
          </p:nvSpPr>
          <p:spPr bwMode="auto">
            <a:xfrm>
              <a:off x="3349559" y="2932865"/>
              <a:ext cx="343044" cy="643766"/>
            </a:xfrm>
            <a:prstGeom prst="rect"/>
            <a:noFill/>
            <a:ln>
              <a:noFill/>
            </a:ln>
            <a:effectLst/>
          </p:spPr>
          <p:txBody>
            <a:bodyPr bIns="44450" lIns="90488" rIns="90488" tIns="44450" wrap="none">
              <a:spAutoFit/>
            </a:bodyPr>
            <a:p>
              <a:pPr defTabSz="762000" eaLnBrk="0" hangingPunct="0">
                <a:lnSpc>
                  <a:spcPct val="75000"/>
                </a:lnSpc>
              </a:pPr>
              <a:r>
                <a:rPr altLang="zh-CN" b="1" sz="1600" kumimoji="1" lang="en-US">
                  <a:solidFill>
                    <a:srgbClr val="000099"/>
                  </a:solidFill>
                  <a:latin typeface="+mn-lt"/>
                  <a:ea typeface="黑体" panose="02010609060101010101" pitchFamily="2" charset="-122"/>
                </a:rPr>
                <a:t>U</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R</a:t>
              </a:r>
              <a:endParaRPr altLang="zh-CN" b="1" sz="1600" kumimoji="1" lang="en-US">
                <a:solidFill>
                  <a:srgbClr val="000099"/>
                </a:solidFill>
                <a:latin typeface="+mn-lt"/>
                <a:ea typeface="黑体" panose="02010609060101010101" pitchFamily="2" charset="-122"/>
              </a:endParaRPr>
            </a:p>
            <a:p>
              <a:pPr defTabSz="762000" eaLnBrk="0" hangingPunct="0">
                <a:lnSpc>
                  <a:spcPct val="75000"/>
                </a:lnSpc>
              </a:pPr>
              <a:r>
                <a:rPr altLang="zh-CN" b="1" sz="1600" kumimoji="1" lang="en-US">
                  <a:solidFill>
                    <a:srgbClr val="000099"/>
                  </a:solidFill>
                  <a:latin typeface="+mn-lt"/>
                  <a:ea typeface="黑体" panose="02010609060101010101" pitchFamily="2" charset="-122"/>
                </a:rPr>
                <a:t>G</a:t>
              </a:r>
              <a:endParaRPr altLang="zh-CN" b="1" sz="1600" kumimoji="1" lang="en-US">
                <a:solidFill>
                  <a:srgbClr val="000099"/>
                </a:solidFill>
                <a:latin typeface="+mn-lt"/>
                <a:ea typeface="黑体" panose="02010609060101010101" pitchFamily="2" charset="-122"/>
              </a:endParaRPr>
            </a:p>
          </p:txBody>
        </p:sp>
        <p:sp>
          <p:nvSpPr>
            <p:cNvPr id="1051255" name="Rectangle 80"/>
            <p:cNvSpPr>
              <a:spLocks noChangeArrowheads="1"/>
            </p:cNvSpPr>
            <p:nvPr/>
          </p:nvSpPr>
          <p:spPr bwMode="auto">
            <a:xfrm>
              <a:off x="365720" y="78539"/>
              <a:ext cx="8917507" cy="397545"/>
            </a:xfrm>
            <a:prstGeom prst="rect"/>
            <a:noFill/>
            <a:ln>
              <a:noFill/>
            </a:ln>
            <a:effectLst/>
          </p:spPr>
          <p:txBody>
            <a:bodyPr bIns="44450" lIns="90488" rIns="90488" tIns="44450" wrap="none">
              <a:spAutoFit/>
            </a:bodyPr>
            <a:p>
              <a:pPr defTabSz="762000" eaLnBrk="0" hangingPunct="0"/>
              <a:r>
                <a:rPr altLang="en-US" b="1" dirty="0" sz="2000" kumimoji="1" lang="zh-CN">
                  <a:solidFill>
                    <a:srgbClr val="000099"/>
                  </a:solidFill>
                  <a:latin typeface="+mn-lt"/>
                  <a:ea typeface="黑体" panose="02010609060101010101" pitchFamily="2" charset="-122"/>
                </a:rPr>
                <a:t>位 </a:t>
              </a:r>
              <a:r>
                <a:rPr altLang="zh-CN" b="1" dirty="0" sz="2000" kumimoji="1" lang="en-US">
                  <a:solidFill>
                    <a:srgbClr val="000099"/>
                  </a:solidFill>
                  <a:latin typeface="+mn-lt"/>
                  <a:ea typeface="黑体" panose="02010609060101010101" pitchFamily="2" charset="-122"/>
                </a:rPr>
                <a:t>0                         8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16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24                  </a:t>
              </a:r>
              <a:r>
                <a:rPr altLang="zh-CN" b="1" dirty="0" sz="2000" kumimoji="1" lang="en-US" smtClean="0">
                  <a:solidFill>
                    <a:srgbClr val="000099"/>
                  </a:solidFill>
                  <a:latin typeface="+mn-lt"/>
                  <a:ea typeface="黑体" panose="02010609060101010101" pitchFamily="2" charset="-122"/>
                </a:rPr>
                <a:t>        </a:t>
              </a:r>
              <a:r>
                <a:rPr altLang="zh-CN" b="1" dirty="0" sz="2000" kumimoji="1" lang="en-US">
                  <a:solidFill>
                    <a:srgbClr val="000099"/>
                  </a:solidFill>
                  <a:latin typeface="+mn-lt"/>
                  <a:ea typeface="黑体" panose="02010609060101010101" pitchFamily="2" charset="-122"/>
                </a:rPr>
                <a:t>31</a:t>
              </a:r>
              <a:endParaRPr altLang="zh-CN" b="1" dirty="0" sz="2000" kumimoji="1" lang="en-US">
                <a:solidFill>
                  <a:srgbClr val="000099"/>
                </a:solidFill>
                <a:latin typeface="+mn-lt"/>
                <a:ea typeface="黑体" panose="02010609060101010101" pitchFamily="2" charset="-122"/>
              </a:endParaRPr>
            </a:p>
          </p:txBody>
        </p:sp>
        <p:sp>
          <p:nvSpPr>
            <p:cNvPr id="1051256" name="Line 81"/>
            <p:cNvSpPr>
              <a:spLocks noChangeShapeType="1"/>
            </p:cNvSpPr>
            <p:nvPr/>
          </p:nvSpPr>
          <p:spPr bwMode="auto">
            <a:xfrm flipH="1">
              <a:off x="7026473" y="4309227"/>
              <a:ext cx="3440" cy="642938"/>
            </a:xfrm>
            <a:prstGeom prst="line"/>
            <a:noFill/>
            <a:ln w="127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257" name="Rectangle 83"/>
            <p:cNvSpPr>
              <a:spLocks noChangeArrowheads="1"/>
            </p:cNvSpPr>
            <p:nvPr/>
          </p:nvSpPr>
          <p:spPr bwMode="auto">
            <a:xfrm>
              <a:off x="7581966" y="4375902"/>
              <a:ext cx="1358635" cy="393700"/>
            </a:xfrm>
            <a:prstGeom prst="rect"/>
            <a:noFill/>
            <a:ln>
              <a:noFill/>
            </a:ln>
            <a:effectLst/>
          </p:spPr>
          <p:txBody>
            <a:bodyPr bIns="44450" lIns="90488" rIns="90488" tIns="44450">
              <a:spAutoFit/>
            </a:bodyPr>
            <a:p>
              <a:pPr defTabSz="762000" eaLnBrk="0" hangingPunct="0"/>
              <a:r>
                <a:rPr altLang="en-US" b="1" sz="2000" kumimoji="1" lang="zh-CN">
                  <a:solidFill>
                    <a:srgbClr val="000099"/>
                  </a:solidFill>
                  <a:latin typeface="+mn-lt"/>
                  <a:ea typeface="黑体" panose="02010609060101010101" pitchFamily="2" charset="-122"/>
                </a:rPr>
                <a:t>填    充</a:t>
              </a:r>
              <a:endParaRPr altLang="en-US" b="1" sz="2000" kumimoji="1" lang="zh-CN">
                <a:solidFill>
                  <a:srgbClr val="000099"/>
                </a:solidFill>
                <a:latin typeface="+mn-lt"/>
                <a:ea typeface="黑体" panose="02010609060101010101" pitchFamily="2" charset="-122"/>
              </a:endParaRPr>
            </a:p>
          </p:txBody>
        </p:sp>
        <p:sp>
          <p:nvSpPr>
            <p:cNvPr id="1051258" name="Line 96"/>
            <p:cNvSpPr>
              <a:spLocks noChangeShapeType="1"/>
            </p:cNvSpPr>
            <p:nvPr/>
          </p:nvSpPr>
          <p:spPr bwMode="auto">
            <a:xfrm>
              <a:off x="9167753" y="788152"/>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259" name="Line 97"/>
            <p:cNvSpPr>
              <a:spLocks noChangeShapeType="1"/>
            </p:cNvSpPr>
            <p:nvPr/>
          </p:nvSpPr>
          <p:spPr bwMode="auto">
            <a:xfrm>
              <a:off x="9167753" y="4283827"/>
              <a:ext cx="899451"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260" name="Line 98"/>
            <p:cNvSpPr>
              <a:spLocks noChangeShapeType="1"/>
            </p:cNvSpPr>
            <p:nvPr/>
          </p:nvSpPr>
          <p:spPr bwMode="auto">
            <a:xfrm>
              <a:off x="214869" y="826252"/>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261" name="Line 99"/>
            <p:cNvSpPr>
              <a:spLocks noChangeShapeType="1"/>
            </p:cNvSpPr>
            <p:nvPr/>
          </p:nvSpPr>
          <p:spPr bwMode="auto">
            <a:xfrm>
              <a:off x="230346" y="4926765"/>
              <a:ext cx="574410"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1262" name="Rectangle 82"/>
          <p:cNvSpPr>
            <a:spLocks noChangeArrowheads="1"/>
          </p:cNvSpPr>
          <p:nvPr/>
        </p:nvSpPr>
        <p:spPr bwMode="auto">
          <a:xfrm>
            <a:off x="7043356" y="4295626"/>
            <a:ext cx="2086108" cy="656539"/>
          </a:xfrm>
          <a:prstGeom prst="rect"/>
          <a:noFill/>
          <a:ln w="76200">
            <a:solidFill>
              <a:srgbClr val="FF0000"/>
            </a:solidFill>
            <a:miter lim="800000"/>
          </a:ln>
          <a:effectLst/>
        </p:spPr>
        <p:txBody>
          <a:bodyPr anchor="ctr" wrap="none"/>
          <a:p>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1262"/>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512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262" grpId="0" animBg="1"/>
      <p:bldP spid="105126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803" name="Rectangle 2"/>
          <p:cNvSpPr>
            <a:spLocks noGrp="1" noChangeArrowheads="1"/>
          </p:cNvSpPr>
          <p:nvPr>
            <p:ph type="title"/>
          </p:nvPr>
        </p:nvSpPr>
        <p:spPr/>
        <p:txBody>
          <a:bodyPr/>
          <a:p>
            <a:pPr algn="ctr"/>
            <a:r>
              <a:rPr altLang="zh-CN" dirty="0" lang="zh-CN"/>
              <a:t>网络层和运输层有明显的</a:t>
            </a:r>
            <a:r>
              <a:rPr altLang="zh-CN" dirty="0" lang="zh-CN" smtClean="0"/>
              <a:t>区别</a:t>
            </a:r>
            <a:endParaRPr altLang="en-US" dirty="0" lang="zh-CN"/>
          </a:p>
        </p:txBody>
      </p:sp>
      <p:sp>
        <p:nvSpPr>
          <p:cNvPr id="1048804" name="矩形 3"/>
          <p:cNvSpPr/>
          <p:nvPr/>
        </p:nvSpPr>
        <p:spPr>
          <a:xfrm>
            <a:off x="992560" y="1124744"/>
            <a:ext cx="8424936" cy="954107"/>
          </a:xfrm>
          <a:prstGeom prst="rect"/>
          <a:solidFill>
            <a:srgbClr val="FFFF66"/>
          </a:solidFill>
          <a:ln>
            <a:solidFill>
              <a:srgbClr val="000099"/>
            </a:solidFill>
          </a:ln>
        </p:spPr>
        <p:txBody>
          <a:bodyPr wrap="square">
            <a:spAutoFit/>
          </a:bodyPr>
          <a:p>
            <a:r>
              <a:rPr altLang="zh-CN" b="1" dirty="0" sz="2800" lang="zh-CN">
                <a:latin typeface="+mn-lt"/>
                <a:ea typeface="黑体" panose="02010609060101010101" pitchFamily="2" charset="-122"/>
              </a:rPr>
              <a:t>网络层是为主机之间提供逻辑通信</a:t>
            </a:r>
            <a:r>
              <a:rPr altLang="zh-CN" b="1" dirty="0" sz="2800" lang="zh-CN" smtClean="0">
                <a:latin typeface="+mn-lt"/>
                <a:ea typeface="黑体" panose="02010609060101010101" pitchFamily="2" charset="-122"/>
              </a:rPr>
              <a:t>，</a:t>
            </a:r>
            <a:endParaRPr altLang="zh-CN" b="1" dirty="0" sz="2800" lang="en-US" smtClean="0">
              <a:latin typeface="+mn-lt"/>
              <a:ea typeface="黑体" panose="02010609060101010101" pitchFamily="2" charset="-122"/>
            </a:endParaRPr>
          </a:p>
          <a:p>
            <a:r>
              <a:rPr altLang="zh-CN" b="1" dirty="0" sz="2800" lang="zh-CN" smtClean="0">
                <a:latin typeface="+mn-lt"/>
                <a:ea typeface="黑体" panose="02010609060101010101" pitchFamily="2" charset="-122"/>
              </a:rPr>
              <a:t>而</a:t>
            </a:r>
            <a:r>
              <a:rPr altLang="zh-CN" b="1" dirty="0" sz="2800" lang="zh-CN">
                <a:latin typeface="+mn-lt"/>
                <a:ea typeface="黑体" panose="02010609060101010101" pitchFamily="2" charset="-122"/>
              </a:rPr>
              <a:t>运输层为应用进程之间提供端到端的逻辑</a:t>
            </a:r>
            <a:r>
              <a:rPr altLang="zh-CN" b="1" dirty="0" sz="2800" lang="zh-CN" smtClean="0">
                <a:latin typeface="+mn-lt"/>
                <a:ea typeface="黑体" panose="02010609060101010101" pitchFamily="2" charset="-122"/>
              </a:rPr>
              <a:t>通信</a:t>
            </a:r>
            <a:r>
              <a:rPr altLang="en-US" b="1" dirty="0" sz="2800" lang="zh-CN" smtClean="0">
                <a:latin typeface="+mn-lt"/>
                <a:ea typeface="黑体" panose="02010609060101010101" pitchFamily="2" charset="-122"/>
              </a:rPr>
              <a:t>。</a:t>
            </a:r>
            <a:endParaRPr altLang="en-US" b="1" dirty="0" sz="2800" lang="zh-CN">
              <a:latin typeface="+mn-lt"/>
              <a:ea typeface="黑体" panose="02010609060101010101" pitchFamily="2" charset="-122"/>
            </a:endParaRPr>
          </a:p>
        </p:txBody>
      </p:sp>
      <p:grpSp>
        <p:nvGrpSpPr>
          <p:cNvPr id="231" name="组合 5"/>
          <p:cNvGrpSpPr/>
          <p:nvPr/>
        </p:nvGrpSpPr>
        <p:grpSpPr>
          <a:xfrm>
            <a:off x="1712640" y="2106116"/>
            <a:ext cx="6905626" cy="4043958"/>
            <a:chOff x="1206500" y="1993380"/>
            <a:chExt cx="6905626" cy="4043958"/>
          </a:xfrm>
        </p:grpSpPr>
        <p:sp>
          <p:nvSpPr>
            <p:cNvPr id="1048805" name="Line 2"/>
            <p:cNvSpPr>
              <a:spLocks noChangeShapeType="1"/>
            </p:cNvSpPr>
            <p:nvPr/>
          </p:nvSpPr>
          <p:spPr bwMode="auto">
            <a:xfrm>
              <a:off x="2217738" y="4076700"/>
              <a:ext cx="4926013" cy="0"/>
            </a:xfrm>
            <a:prstGeom prst="line"/>
            <a:noFill/>
            <a:ln w="38100">
              <a:solidFill>
                <a:srgbClr val="333399"/>
              </a:solidFill>
              <a:round/>
            </a:ln>
            <a:effectLst/>
          </p:spPr>
          <p:txBody>
            <a:bodyPr/>
            <a:p>
              <a:endParaRPr altLang="en-US" b="1" lang="zh-CN">
                <a:solidFill>
                  <a:srgbClr val="000099"/>
                </a:solidFill>
                <a:latin typeface="+mn-lt"/>
                <a:ea typeface="黑体" panose="02010609060101010101" pitchFamily="2" charset="-122"/>
              </a:endParaRPr>
            </a:p>
          </p:txBody>
        </p:sp>
        <p:sp>
          <p:nvSpPr>
            <p:cNvPr id="1048806" name="Rectangle 3"/>
            <p:cNvSpPr>
              <a:spLocks noChangeArrowheads="1"/>
            </p:cNvSpPr>
            <p:nvPr/>
          </p:nvSpPr>
          <p:spPr bwMode="auto">
            <a:xfrm>
              <a:off x="1206500" y="2379663"/>
              <a:ext cx="1781175" cy="1033463"/>
            </a:xfrm>
            <a:prstGeom prst="rect"/>
            <a:solidFill>
              <a:srgbClr val="66FF66"/>
            </a:solidFill>
            <a:ln w="9525">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07" name="Rectangle 4"/>
            <p:cNvSpPr>
              <a:spLocks noChangeArrowheads="1"/>
            </p:cNvSpPr>
            <p:nvPr/>
          </p:nvSpPr>
          <p:spPr bwMode="auto">
            <a:xfrm>
              <a:off x="6302376" y="2379663"/>
              <a:ext cx="1781175" cy="1033463"/>
            </a:xfrm>
            <a:prstGeom prst="rect"/>
            <a:solidFill>
              <a:srgbClr val="66FF66"/>
            </a:solidFill>
            <a:ln w="9525">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08" name="Text Box 6"/>
            <p:cNvSpPr txBox="1">
              <a:spLocks noChangeArrowheads="1"/>
            </p:cNvSpPr>
            <p:nvPr/>
          </p:nvSpPr>
          <p:spPr bwMode="auto">
            <a:xfrm>
              <a:off x="1206500" y="2276475"/>
              <a:ext cx="830263" cy="120015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7200" lang="en-US">
                  <a:solidFill>
                    <a:srgbClr val="000099"/>
                  </a:solidFill>
                  <a:latin typeface="+mn-lt"/>
                  <a:ea typeface="黑体" panose="02010609060101010101" pitchFamily="2" charset="-122"/>
                  <a:sym typeface="Wingdings" panose="05000000000000000000" pitchFamily="2" charset="2"/>
                </a:rPr>
                <a:t></a:t>
              </a:r>
              <a:endParaRPr altLang="zh-CN" sz="7200" lang="en-US">
                <a:solidFill>
                  <a:srgbClr val="000099"/>
                </a:solidFill>
                <a:latin typeface="+mn-lt"/>
                <a:ea typeface="黑体" panose="02010609060101010101" pitchFamily="2" charset="-122"/>
              </a:endParaRPr>
            </a:p>
          </p:txBody>
        </p:sp>
        <p:sp>
          <p:nvSpPr>
            <p:cNvPr id="1048809" name="Rectangle 7"/>
            <p:cNvSpPr>
              <a:spLocks noChangeArrowheads="1"/>
            </p:cNvSpPr>
            <p:nvPr/>
          </p:nvSpPr>
          <p:spPr bwMode="auto">
            <a:xfrm>
              <a:off x="1423988" y="1993380"/>
              <a:ext cx="1420813" cy="458788"/>
            </a:xfrm>
            <a:prstGeom prst="rect"/>
            <a:noFill/>
            <a:ln>
              <a:noFill/>
            </a:ln>
            <a:effectLst/>
          </p:spPr>
          <p:txBody>
            <a:bodyPr bIns="44450" lIns="90488" rIns="90488" tIns="44450" wrap="none">
              <a:spAutoFit/>
            </a:bodyPr>
            <a:p>
              <a:pPr algn="l" defTabSz="762000" eaLnBrk="0" hangingPunct="0"/>
              <a:r>
                <a:rPr altLang="en-US" b="1" dirty="0" sz="2400" lang="zh-CN">
                  <a:solidFill>
                    <a:srgbClr val="000099"/>
                  </a:solidFill>
                  <a:latin typeface="+mn-lt"/>
                  <a:ea typeface="黑体" panose="02010609060101010101" pitchFamily="2" charset="-122"/>
                </a:rPr>
                <a:t>应用进程</a:t>
              </a:r>
              <a:endParaRPr altLang="en-US" b="1" dirty="0" sz="2400" lang="zh-CN">
                <a:solidFill>
                  <a:srgbClr val="000099"/>
                </a:solidFill>
                <a:latin typeface="+mn-lt"/>
                <a:ea typeface="黑体" panose="02010609060101010101" pitchFamily="2" charset="-122"/>
              </a:endParaRPr>
            </a:p>
          </p:txBody>
        </p:sp>
        <p:sp>
          <p:nvSpPr>
            <p:cNvPr id="1048810" name="Rectangle 8"/>
            <p:cNvSpPr>
              <a:spLocks noChangeArrowheads="1"/>
            </p:cNvSpPr>
            <p:nvPr/>
          </p:nvSpPr>
          <p:spPr bwMode="auto">
            <a:xfrm>
              <a:off x="1889125" y="2849563"/>
              <a:ext cx="439738" cy="396875"/>
            </a:xfrm>
            <a:prstGeom prst="rect"/>
            <a:noFill/>
            <a:ln>
              <a:noFill/>
            </a:ln>
            <a:effectLst/>
          </p:spPr>
          <p:txBody>
            <a:bodyPr bIns="44450" lIns="90488" rIns="90488" tIns="44450" wrap="none">
              <a:spAutoFit/>
            </a:bodyPr>
            <a:p>
              <a:pPr algn="l" defTabSz="762000" eaLnBrk="0" hangingPunct="0"/>
              <a:r>
                <a:rPr altLang="zh-CN" b="1" sz="2000" lang="en-US">
                  <a:solidFill>
                    <a:srgbClr val="000099"/>
                  </a:solidFill>
                  <a:latin typeface="+mn-lt"/>
                  <a:ea typeface="黑体" panose="02010609060101010101" pitchFamily="2" charset="-122"/>
                </a:rPr>
                <a:t>…</a:t>
              </a:r>
              <a:endParaRPr altLang="zh-CN" b="1" sz="2000" lang="en-US">
                <a:solidFill>
                  <a:srgbClr val="000099"/>
                </a:solidFill>
                <a:latin typeface="+mn-lt"/>
                <a:ea typeface="黑体" panose="02010609060101010101" pitchFamily="2" charset="-122"/>
              </a:endParaRPr>
            </a:p>
          </p:txBody>
        </p:sp>
        <p:sp>
          <p:nvSpPr>
            <p:cNvPr id="1048811" name="Text Box 9"/>
            <p:cNvSpPr txBox="1">
              <a:spLocks noChangeArrowheads="1"/>
            </p:cNvSpPr>
            <p:nvPr/>
          </p:nvSpPr>
          <p:spPr bwMode="auto">
            <a:xfrm>
              <a:off x="2185988" y="2276475"/>
              <a:ext cx="830263" cy="120015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dirty="0" sz="7200" lang="en-US">
                  <a:solidFill>
                    <a:srgbClr val="000099"/>
                  </a:solidFill>
                  <a:latin typeface="+mn-lt"/>
                  <a:ea typeface="黑体" panose="02010609060101010101" pitchFamily="2" charset="-122"/>
                  <a:sym typeface="Wingdings" panose="05000000000000000000" pitchFamily="2" charset="2"/>
                </a:rPr>
                <a:t></a:t>
              </a:r>
              <a:endParaRPr altLang="zh-CN" dirty="0" sz="7200" lang="en-US">
                <a:solidFill>
                  <a:srgbClr val="000099"/>
                </a:solidFill>
                <a:latin typeface="+mn-lt"/>
                <a:ea typeface="黑体" panose="02010609060101010101" pitchFamily="2" charset="-122"/>
              </a:endParaRPr>
            </a:p>
          </p:txBody>
        </p:sp>
        <p:sp>
          <p:nvSpPr>
            <p:cNvPr id="1048812" name="Text Box 10"/>
            <p:cNvSpPr txBox="1">
              <a:spLocks noChangeArrowheads="1"/>
            </p:cNvSpPr>
            <p:nvPr/>
          </p:nvSpPr>
          <p:spPr bwMode="auto">
            <a:xfrm>
              <a:off x="6302376" y="2276475"/>
              <a:ext cx="830263" cy="120015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7200" lang="en-US">
                  <a:solidFill>
                    <a:srgbClr val="000099"/>
                  </a:solidFill>
                  <a:latin typeface="+mn-lt"/>
                  <a:ea typeface="黑体" panose="02010609060101010101" pitchFamily="2" charset="-122"/>
                  <a:sym typeface="Wingdings" panose="05000000000000000000" pitchFamily="2" charset="2"/>
                </a:rPr>
                <a:t></a:t>
              </a:r>
              <a:endParaRPr altLang="zh-CN" sz="7200" lang="en-US">
                <a:solidFill>
                  <a:srgbClr val="000099"/>
                </a:solidFill>
                <a:latin typeface="+mn-lt"/>
                <a:ea typeface="黑体" panose="02010609060101010101" pitchFamily="2" charset="-122"/>
              </a:endParaRPr>
            </a:p>
          </p:txBody>
        </p:sp>
        <p:sp>
          <p:nvSpPr>
            <p:cNvPr id="1048813" name="Rectangle 11"/>
            <p:cNvSpPr>
              <a:spLocks noChangeArrowheads="1"/>
            </p:cNvSpPr>
            <p:nvPr/>
          </p:nvSpPr>
          <p:spPr bwMode="auto">
            <a:xfrm>
              <a:off x="6519863" y="1993380"/>
              <a:ext cx="1420813" cy="458788"/>
            </a:xfrm>
            <a:prstGeom prst="rect"/>
            <a:noFill/>
            <a:ln>
              <a:noFill/>
            </a:ln>
            <a:effectLst/>
          </p:spPr>
          <p:txBody>
            <a:bodyPr bIns="44450" lIns="90488" rIns="90488" tIns="44450" wrap="none">
              <a:spAutoFit/>
            </a:bodyPr>
            <a:p>
              <a:pPr algn="l" defTabSz="762000" eaLnBrk="0" hangingPunct="0"/>
              <a:r>
                <a:rPr altLang="en-US" b="1" sz="2400" lang="zh-CN">
                  <a:solidFill>
                    <a:srgbClr val="000099"/>
                  </a:solidFill>
                  <a:latin typeface="+mn-lt"/>
                  <a:ea typeface="黑体" panose="02010609060101010101" pitchFamily="2" charset="-122"/>
                </a:rPr>
                <a:t>应用进程</a:t>
              </a:r>
              <a:endParaRPr altLang="en-US" b="1" sz="2400" lang="zh-CN">
                <a:solidFill>
                  <a:srgbClr val="000099"/>
                </a:solidFill>
                <a:latin typeface="+mn-lt"/>
                <a:ea typeface="黑体" panose="02010609060101010101" pitchFamily="2" charset="-122"/>
              </a:endParaRPr>
            </a:p>
          </p:txBody>
        </p:sp>
        <p:sp>
          <p:nvSpPr>
            <p:cNvPr id="1048814" name="Rectangle 12"/>
            <p:cNvSpPr>
              <a:spLocks noChangeArrowheads="1"/>
            </p:cNvSpPr>
            <p:nvPr/>
          </p:nvSpPr>
          <p:spPr bwMode="auto">
            <a:xfrm>
              <a:off x="6985001" y="2849563"/>
              <a:ext cx="439738" cy="396875"/>
            </a:xfrm>
            <a:prstGeom prst="rect"/>
            <a:noFill/>
            <a:ln>
              <a:noFill/>
            </a:ln>
            <a:effectLst/>
          </p:spPr>
          <p:txBody>
            <a:bodyPr bIns="44450" lIns="90488" rIns="90488" tIns="44450" wrap="none">
              <a:spAutoFit/>
            </a:bodyPr>
            <a:p>
              <a:pPr algn="l" defTabSz="762000" eaLnBrk="0" hangingPunct="0"/>
              <a:r>
                <a:rPr altLang="zh-CN" b="1" sz="2000" lang="en-US">
                  <a:solidFill>
                    <a:srgbClr val="000099"/>
                  </a:solidFill>
                  <a:latin typeface="+mn-lt"/>
                  <a:ea typeface="黑体" panose="02010609060101010101" pitchFamily="2" charset="-122"/>
                </a:rPr>
                <a:t>…</a:t>
              </a:r>
              <a:endParaRPr altLang="zh-CN" b="1" sz="2000" lang="en-US">
                <a:solidFill>
                  <a:srgbClr val="000099"/>
                </a:solidFill>
                <a:latin typeface="+mn-lt"/>
                <a:ea typeface="黑体" panose="02010609060101010101" pitchFamily="2" charset="-122"/>
              </a:endParaRPr>
            </a:p>
          </p:txBody>
        </p:sp>
        <p:sp>
          <p:nvSpPr>
            <p:cNvPr id="1048815" name="Text Box 13"/>
            <p:cNvSpPr txBox="1">
              <a:spLocks noChangeArrowheads="1"/>
            </p:cNvSpPr>
            <p:nvPr/>
          </p:nvSpPr>
          <p:spPr bwMode="auto">
            <a:xfrm>
              <a:off x="7281863" y="2276475"/>
              <a:ext cx="830263" cy="1200150"/>
            </a:xfrm>
            <a:prstGeom prst="rect"/>
            <a:noFill/>
            <a:ln>
              <a:noFill/>
            </a:ln>
            <a:effectLst/>
          </p:spPr>
          <p:txBody>
            <a:bodyPr wrap="none">
              <a:spAutoFit/>
            </a:bodyPr>
            <a:lstStyle>
              <a:lvl1pPr eaLnBrk="0" hangingPunct="0">
                <a:defRPr b="1" sz="2400" kumimoji="1">
                  <a:solidFill>
                    <a:schemeClr val="tx1"/>
                  </a:solidFill>
                  <a:latin typeface="Tahoma" panose="020B0604030504040204" pitchFamily="34" charset="0"/>
                  <a:ea typeface="宋体" panose="02010600030101010101" pitchFamily="2" charset="-122"/>
                </a:defRPr>
              </a:lvl1pPr>
              <a:lvl2pPr eaLnBrk="0" hangingPunct="0" indent="-285750" marL="742950">
                <a:defRPr b="1" sz="2400" kumimoji="1">
                  <a:solidFill>
                    <a:schemeClr val="tx1"/>
                  </a:solidFill>
                  <a:latin typeface="Tahoma" panose="020B0604030504040204" pitchFamily="34" charset="0"/>
                  <a:ea typeface="宋体" panose="02010600030101010101" pitchFamily="2" charset="-122"/>
                </a:defRPr>
              </a:lvl2pPr>
              <a:lvl3pPr eaLnBrk="0" hangingPunct="0" indent="-228600" marL="1143000">
                <a:defRPr b="1" sz="2400" kumimoji="1">
                  <a:solidFill>
                    <a:schemeClr val="tx1"/>
                  </a:solidFill>
                  <a:latin typeface="Tahoma" panose="020B0604030504040204" pitchFamily="34" charset="0"/>
                  <a:ea typeface="宋体" panose="02010600030101010101" pitchFamily="2" charset="-122"/>
                </a:defRPr>
              </a:lvl3pPr>
              <a:lvl4pPr eaLnBrk="0" hangingPunct="0" indent="-228600" marL="1600200">
                <a:defRPr b="1" sz="2400" kumimoji="1">
                  <a:solidFill>
                    <a:schemeClr val="tx1"/>
                  </a:solidFill>
                  <a:latin typeface="Tahoma" panose="020B0604030504040204" pitchFamily="34" charset="0"/>
                  <a:ea typeface="宋体" panose="02010600030101010101" pitchFamily="2" charset="-122"/>
                </a:defRPr>
              </a:lvl4pPr>
              <a:lvl5pPr eaLnBrk="0" hangingPunct="0" indent="-228600" marL="2057400">
                <a:defRPr b="1" sz="2400" kumimoji="1">
                  <a:solidFill>
                    <a:schemeClr val="tx1"/>
                  </a:solidFill>
                  <a:latin typeface="Tahoma" panose="020B0604030504040204" pitchFamily="34" charset="0"/>
                  <a:ea typeface="宋体" panose="02010600030101010101" pitchFamily="2" charset="-122"/>
                </a:defRPr>
              </a:lvl5pPr>
              <a:lvl6pPr algn="ctr" eaLnBrk="0" fontAlgn="base" hangingPunct="0" indent="-228600" marL="25146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6pPr>
              <a:lvl7pPr algn="ctr" eaLnBrk="0" fontAlgn="base" hangingPunct="0" indent="-228600" marL="29718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7pPr>
              <a:lvl8pPr algn="ctr" eaLnBrk="0" fontAlgn="base" hangingPunct="0" indent="-228600" marL="34290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8pPr>
              <a:lvl9pPr algn="ctr" eaLnBrk="0" fontAlgn="base" hangingPunct="0" indent="-228600" marL="3886200">
                <a:spcBef>
                  <a:spcPct val="0"/>
                </a:spcBef>
                <a:spcAft>
                  <a:spcPct val="0"/>
                </a:spcAft>
                <a:defRPr b="1" sz="2400" kumimoji="1">
                  <a:solidFill>
                    <a:schemeClr val="tx1"/>
                  </a:solidFill>
                  <a:latin typeface="Tahoma" panose="020B0604030504040204" pitchFamily="34" charset="0"/>
                  <a:ea typeface="宋体" panose="02010600030101010101" pitchFamily="2" charset="-122"/>
                </a:defRPr>
              </a:lvl9pPr>
            </a:lstStyle>
            <a:p>
              <a:pPr algn="l" eaLnBrk="1" hangingPunct="1"/>
              <a:r>
                <a:rPr altLang="zh-CN" sz="7200" lang="en-US">
                  <a:solidFill>
                    <a:srgbClr val="000099"/>
                  </a:solidFill>
                  <a:latin typeface="+mn-lt"/>
                  <a:ea typeface="黑体" panose="02010609060101010101" pitchFamily="2" charset="-122"/>
                  <a:sym typeface="Wingdings" panose="05000000000000000000" pitchFamily="2" charset="2"/>
                </a:rPr>
                <a:t></a:t>
              </a:r>
              <a:endParaRPr altLang="zh-CN" sz="7200" lang="en-US">
                <a:solidFill>
                  <a:srgbClr val="000099"/>
                </a:solidFill>
                <a:latin typeface="+mn-lt"/>
                <a:ea typeface="黑体" panose="02010609060101010101" pitchFamily="2" charset="-122"/>
              </a:endParaRPr>
            </a:p>
          </p:txBody>
        </p:sp>
        <p:pic>
          <p:nvPicPr>
            <p:cNvPr id="2097158" name="Picture 14"/>
            <p:cNvPicPr>
              <a:picLocks noChangeArrowheads="1"/>
            </p:cNvPicPr>
            <p:nvPr/>
          </p:nvPicPr>
          <p:blipFill>
            <a:blip xmlns:r="http://schemas.openxmlformats.org/officeDocument/2006/relationships" r:embed="rId1" cstate="print"/>
            <a:srcRect/>
            <a:stretch>
              <a:fillRect/>
            </a:stretch>
          </p:blipFill>
          <p:spPr bwMode="auto">
            <a:xfrm>
              <a:off x="1860550" y="3651250"/>
              <a:ext cx="533400" cy="539750"/>
            </a:xfrm>
            <a:prstGeom prst="rect"/>
            <a:noFill/>
            <a:ln>
              <a:noFill/>
            </a:ln>
            <a:effectLst/>
          </p:spPr>
        </p:pic>
        <p:pic>
          <p:nvPicPr>
            <p:cNvPr id="2097159" name="Picture 15"/>
            <p:cNvPicPr>
              <a:picLocks noChangeArrowheads="1"/>
            </p:cNvPicPr>
            <p:nvPr/>
          </p:nvPicPr>
          <p:blipFill>
            <a:blip xmlns:r="http://schemas.openxmlformats.org/officeDocument/2006/relationships" r:embed="rId1" cstate="print"/>
            <a:srcRect/>
            <a:stretch>
              <a:fillRect/>
            </a:stretch>
          </p:blipFill>
          <p:spPr bwMode="auto">
            <a:xfrm>
              <a:off x="6964363" y="3651250"/>
              <a:ext cx="534988" cy="539750"/>
            </a:xfrm>
            <a:prstGeom prst="rect"/>
            <a:noFill/>
            <a:ln>
              <a:noFill/>
            </a:ln>
            <a:effectLst/>
          </p:spPr>
        </p:pic>
        <p:sp>
          <p:nvSpPr>
            <p:cNvPr id="1048816" name="AutoShape 16"/>
            <p:cNvSpPr>
              <a:spLocks noChangeArrowheads="1"/>
            </p:cNvSpPr>
            <p:nvPr/>
          </p:nvSpPr>
          <p:spPr bwMode="auto">
            <a:xfrm>
              <a:off x="7073901" y="3213100"/>
              <a:ext cx="255588" cy="573088"/>
            </a:xfrm>
            <a:prstGeom prst="upDownArrow">
              <a:avLst>
                <a:gd name="adj1" fmla="val 50000"/>
                <a:gd name="adj2" fmla="val 44845"/>
              </a:avLst>
            </a:prstGeom>
            <a:solidFill>
              <a:schemeClr val="accent1"/>
            </a:solidFill>
            <a:ln w="9525">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48817" name="Line 17"/>
            <p:cNvSpPr>
              <a:spLocks noChangeShapeType="1"/>
            </p:cNvSpPr>
            <p:nvPr/>
          </p:nvSpPr>
          <p:spPr bwMode="auto">
            <a:xfrm>
              <a:off x="2132013" y="4160838"/>
              <a:ext cx="0" cy="1109663"/>
            </a:xfrm>
            <a:prstGeom prst="line"/>
            <a:noFill/>
            <a:ln w="19050">
              <a:solidFill>
                <a:schemeClr val="tx1"/>
              </a:solidFill>
              <a:prstDash val="dash"/>
              <a:round/>
            </a:ln>
            <a:effectLst/>
          </p:spPr>
          <p:txBody>
            <a:bodyPr/>
            <a:p>
              <a:endParaRPr altLang="en-US" b="1" lang="zh-CN">
                <a:solidFill>
                  <a:srgbClr val="000099"/>
                </a:solidFill>
                <a:latin typeface="+mn-lt"/>
                <a:ea typeface="黑体" panose="02010609060101010101" pitchFamily="2" charset="-122"/>
              </a:endParaRPr>
            </a:p>
          </p:txBody>
        </p:sp>
        <p:sp>
          <p:nvSpPr>
            <p:cNvPr id="1048818" name="Line 18"/>
            <p:cNvSpPr>
              <a:spLocks noChangeShapeType="1"/>
            </p:cNvSpPr>
            <p:nvPr/>
          </p:nvSpPr>
          <p:spPr bwMode="auto">
            <a:xfrm>
              <a:off x="7229476" y="4160838"/>
              <a:ext cx="0" cy="1109663"/>
            </a:xfrm>
            <a:prstGeom prst="line"/>
            <a:noFill/>
            <a:ln w="19050">
              <a:solidFill>
                <a:schemeClr val="tx1"/>
              </a:solidFill>
              <a:prstDash val="dash"/>
              <a:round/>
            </a:ln>
            <a:effectLst/>
          </p:spPr>
          <p:txBody>
            <a:bodyPr/>
            <a:p>
              <a:endParaRPr altLang="en-US" b="1" lang="zh-CN">
                <a:solidFill>
                  <a:srgbClr val="000099"/>
                </a:solidFill>
                <a:latin typeface="+mn-lt"/>
                <a:ea typeface="黑体" panose="02010609060101010101" pitchFamily="2" charset="-122"/>
              </a:endParaRPr>
            </a:p>
          </p:txBody>
        </p:sp>
        <p:sp>
          <p:nvSpPr>
            <p:cNvPr id="1048819" name="Line 19"/>
            <p:cNvSpPr>
              <a:spLocks noChangeShapeType="1"/>
            </p:cNvSpPr>
            <p:nvPr/>
          </p:nvSpPr>
          <p:spPr bwMode="auto">
            <a:xfrm>
              <a:off x="2132013" y="5014913"/>
              <a:ext cx="5097463" cy="0"/>
            </a:xfrm>
            <a:prstGeom prst="line"/>
            <a:noFill/>
            <a:ln w="28575">
              <a:solidFill>
                <a:srgbClr val="333399"/>
              </a:solidFill>
              <a:round/>
              <a:headEnd type="triangle" w="med" len="lg"/>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48820" name="Rectangle 20"/>
            <p:cNvSpPr>
              <a:spLocks noChangeArrowheads="1"/>
            </p:cNvSpPr>
            <p:nvPr/>
          </p:nvSpPr>
          <p:spPr bwMode="auto">
            <a:xfrm>
              <a:off x="2865438" y="4557713"/>
              <a:ext cx="3538538" cy="704850"/>
            </a:xfrm>
            <a:prstGeom prst="rect"/>
            <a:solidFill>
              <a:schemeClr val="bg1"/>
            </a:solidFill>
            <a:ln>
              <a:noFill/>
            </a:ln>
            <a:effectLst/>
          </p:spPr>
          <p:txBody>
            <a:bodyPr bIns="44450" lIns="90488" rIns="90488" tIns="44450" wrap="none">
              <a:spAutoFit/>
            </a:bodyPr>
            <a:p>
              <a:pPr algn="ctr" defTabSz="762000" eaLnBrk="0" hangingPunct="0"/>
              <a:r>
                <a:rPr altLang="zh-CN" b="1" dirty="0" sz="2000" lang="en-US">
                  <a:solidFill>
                    <a:srgbClr val="000099"/>
                  </a:solidFill>
                  <a:latin typeface="+mn-lt"/>
                  <a:ea typeface="黑体" panose="02010609060101010101" pitchFamily="2" charset="-122"/>
                </a:rPr>
                <a:t>IP </a:t>
              </a:r>
              <a:r>
                <a:rPr altLang="en-US" b="1" dirty="0" sz="2000" lang="zh-CN">
                  <a:solidFill>
                    <a:srgbClr val="000099"/>
                  </a:solidFill>
                  <a:latin typeface="+mn-lt"/>
                  <a:ea typeface="黑体" panose="02010609060101010101" pitchFamily="2" charset="-122"/>
                </a:rPr>
                <a:t>协议的作用范围</a:t>
              </a:r>
              <a:endParaRPr altLang="en-US" b="1" dirty="0" sz="2000" lang="zh-CN">
                <a:solidFill>
                  <a:srgbClr val="000099"/>
                </a:solidFill>
                <a:latin typeface="+mn-lt"/>
                <a:ea typeface="黑体" panose="02010609060101010101" pitchFamily="2" charset="-122"/>
              </a:endParaRPr>
            </a:p>
            <a:p>
              <a:pPr algn="ctr" defTabSz="762000" eaLnBrk="0" hangingPunct="0"/>
              <a:r>
                <a:rPr altLang="en-US" b="1" dirty="0" sz="2000" lang="zh-CN">
                  <a:solidFill>
                    <a:srgbClr val="000099"/>
                  </a:solidFill>
                  <a:latin typeface="+mn-lt"/>
                  <a:ea typeface="黑体" panose="02010609060101010101" pitchFamily="2" charset="-122"/>
                </a:rPr>
                <a:t>（提供主机之间的逻辑通信）</a:t>
              </a:r>
              <a:endParaRPr altLang="en-US" b="1" dirty="0" sz="2000" lang="zh-CN">
                <a:solidFill>
                  <a:srgbClr val="000099"/>
                </a:solidFill>
                <a:latin typeface="+mn-lt"/>
                <a:ea typeface="黑体" panose="02010609060101010101" pitchFamily="2" charset="-122"/>
              </a:endParaRPr>
            </a:p>
          </p:txBody>
        </p:sp>
        <p:sp>
          <p:nvSpPr>
            <p:cNvPr id="1048821" name="Line 21"/>
            <p:cNvSpPr>
              <a:spLocks noChangeShapeType="1"/>
            </p:cNvSpPr>
            <p:nvPr/>
          </p:nvSpPr>
          <p:spPr bwMode="auto">
            <a:xfrm>
              <a:off x="1535114" y="3262313"/>
              <a:ext cx="0" cy="2646239"/>
            </a:xfrm>
            <a:prstGeom prst="line"/>
            <a:noFill/>
            <a:ln w="19050">
              <a:solidFill>
                <a:schemeClr val="tx1"/>
              </a:solidFill>
              <a:prstDash val="dash"/>
              <a:round/>
            </a:ln>
            <a:effectLst/>
          </p:spPr>
          <p:txBody>
            <a:bodyPr/>
            <a:p>
              <a:endParaRPr altLang="en-US" b="1" lang="zh-CN">
                <a:solidFill>
                  <a:srgbClr val="000099"/>
                </a:solidFill>
                <a:latin typeface="+mn-lt"/>
                <a:ea typeface="黑体" panose="02010609060101010101" pitchFamily="2" charset="-122"/>
              </a:endParaRPr>
            </a:p>
          </p:txBody>
        </p:sp>
        <p:sp>
          <p:nvSpPr>
            <p:cNvPr id="1048822" name="Line 22"/>
            <p:cNvSpPr>
              <a:spLocks noChangeShapeType="1"/>
            </p:cNvSpPr>
            <p:nvPr/>
          </p:nvSpPr>
          <p:spPr bwMode="auto">
            <a:xfrm>
              <a:off x="7799388" y="3308350"/>
              <a:ext cx="0" cy="2600202"/>
            </a:xfrm>
            <a:prstGeom prst="line"/>
            <a:noFill/>
            <a:ln w="19050">
              <a:solidFill>
                <a:schemeClr val="tx1"/>
              </a:solidFill>
              <a:prstDash val="dash"/>
              <a:round/>
            </a:ln>
            <a:effectLst/>
          </p:spPr>
          <p:txBody>
            <a:bodyPr/>
            <a:p>
              <a:endParaRPr altLang="en-US" b="1" lang="zh-CN">
                <a:solidFill>
                  <a:srgbClr val="000099"/>
                </a:solidFill>
                <a:latin typeface="+mn-lt"/>
                <a:ea typeface="黑体" panose="02010609060101010101" pitchFamily="2" charset="-122"/>
              </a:endParaRPr>
            </a:p>
          </p:txBody>
        </p:sp>
        <p:sp>
          <p:nvSpPr>
            <p:cNvPr id="1048823" name="Line 23"/>
            <p:cNvSpPr>
              <a:spLocks noChangeShapeType="1"/>
            </p:cNvSpPr>
            <p:nvPr/>
          </p:nvSpPr>
          <p:spPr bwMode="auto">
            <a:xfrm>
              <a:off x="1538288" y="5696025"/>
              <a:ext cx="6284913" cy="0"/>
            </a:xfrm>
            <a:prstGeom prst="line"/>
            <a:noFill/>
            <a:ln w="28575">
              <a:solidFill>
                <a:srgbClr val="333399"/>
              </a:solidFill>
              <a:round/>
              <a:headEnd type="triangle" w="med" len="lg"/>
              <a:tailEnd type="triangle" w="med" len="lg"/>
            </a:ln>
            <a:effectLst/>
          </p:spPr>
          <p:txBody>
            <a:bodyPr/>
            <a:p>
              <a:endParaRPr altLang="en-US" b="1" lang="zh-CN">
                <a:solidFill>
                  <a:srgbClr val="C00000"/>
                </a:solidFill>
                <a:latin typeface="+mn-lt"/>
                <a:ea typeface="黑体" panose="02010609060101010101" pitchFamily="2" charset="-122"/>
              </a:endParaRPr>
            </a:p>
          </p:txBody>
        </p:sp>
        <p:sp>
          <p:nvSpPr>
            <p:cNvPr id="1048824" name="Rectangle 24"/>
            <p:cNvSpPr>
              <a:spLocks noChangeArrowheads="1"/>
            </p:cNvSpPr>
            <p:nvPr/>
          </p:nvSpPr>
          <p:spPr bwMode="auto">
            <a:xfrm>
              <a:off x="3070225" y="5332488"/>
              <a:ext cx="3538538" cy="704850"/>
            </a:xfrm>
            <a:prstGeom prst="rect"/>
            <a:solidFill>
              <a:schemeClr val="bg1"/>
            </a:solidFill>
            <a:ln>
              <a:noFill/>
            </a:ln>
            <a:effectLst/>
          </p:spPr>
          <p:txBody>
            <a:bodyPr bIns="44450" lIns="90488" rIns="90488" tIns="44450" wrap="none">
              <a:spAutoFit/>
            </a:bodyPr>
            <a:p>
              <a:pPr defTabSz="762000" eaLnBrk="0" hangingPunct="0"/>
              <a:r>
                <a:rPr altLang="zh-CN" b="1" dirty="0" sz="2000" lang="en-US">
                  <a:solidFill>
                    <a:srgbClr val="C00000"/>
                  </a:solidFill>
                  <a:latin typeface="+mn-lt"/>
                  <a:ea typeface="黑体" panose="02010609060101010101" pitchFamily="2" charset="-122"/>
                </a:rPr>
                <a:t>TCP </a:t>
              </a:r>
              <a:r>
                <a:rPr altLang="en-US" b="1" dirty="0" sz="2000" lang="zh-CN">
                  <a:solidFill>
                    <a:srgbClr val="C00000"/>
                  </a:solidFill>
                  <a:latin typeface="+mn-lt"/>
                  <a:ea typeface="黑体" panose="02010609060101010101" pitchFamily="2" charset="-122"/>
                </a:rPr>
                <a:t>和 </a:t>
              </a:r>
              <a:r>
                <a:rPr altLang="zh-CN" b="1" dirty="0" sz="2000" lang="en-US">
                  <a:solidFill>
                    <a:srgbClr val="C00000"/>
                  </a:solidFill>
                  <a:latin typeface="+mn-lt"/>
                  <a:ea typeface="黑体" panose="02010609060101010101" pitchFamily="2" charset="-122"/>
                </a:rPr>
                <a:t>UDP </a:t>
              </a:r>
              <a:r>
                <a:rPr altLang="en-US" b="1" dirty="0" sz="2000" lang="zh-CN">
                  <a:solidFill>
                    <a:srgbClr val="C00000"/>
                  </a:solidFill>
                  <a:latin typeface="+mn-lt"/>
                  <a:ea typeface="黑体" panose="02010609060101010101" pitchFamily="2" charset="-122"/>
                </a:rPr>
                <a:t>协议的作用范围</a:t>
              </a:r>
              <a:endParaRPr altLang="en-US" b="1" dirty="0" sz="2000" lang="zh-CN">
                <a:solidFill>
                  <a:srgbClr val="C00000"/>
                </a:solidFill>
                <a:latin typeface="+mn-lt"/>
                <a:ea typeface="黑体" panose="02010609060101010101" pitchFamily="2" charset="-122"/>
              </a:endParaRPr>
            </a:p>
            <a:p>
              <a:pPr defTabSz="762000" eaLnBrk="0" hangingPunct="0"/>
              <a:r>
                <a:rPr altLang="en-US" b="1" dirty="0" sz="2000" lang="zh-CN">
                  <a:solidFill>
                    <a:srgbClr val="C00000"/>
                  </a:solidFill>
                  <a:latin typeface="+mn-lt"/>
                  <a:ea typeface="黑体" panose="02010609060101010101" pitchFamily="2" charset="-122"/>
                </a:rPr>
                <a:t>（提供进程之间的逻辑通信）</a:t>
              </a:r>
              <a:endParaRPr altLang="en-US" b="1" dirty="0" sz="2000" lang="zh-CN">
                <a:solidFill>
                  <a:srgbClr val="C00000"/>
                </a:solidFill>
                <a:latin typeface="+mn-lt"/>
                <a:ea typeface="黑体" panose="02010609060101010101" pitchFamily="2" charset="-122"/>
              </a:endParaRPr>
            </a:p>
          </p:txBody>
        </p:sp>
        <p:sp>
          <p:nvSpPr>
            <p:cNvPr id="1048825" name="AutoShape 25"/>
            <p:cNvSpPr>
              <a:spLocks noChangeArrowheads="1"/>
            </p:cNvSpPr>
            <p:nvPr/>
          </p:nvSpPr>
          <p:spPr bwMode="auto">
            <a:xfrm>
              <a:off x="1984375" y="3213100"/>
              <a:ext cx="255588" cy="573088"/>
            </a:xfrm>
            <a:prstGeom prst="upDownArrow">
              <a:avLst>
                <a:gd name="adj1" fmla="val 50000"/>
                <a:gd name="adj2" fmla="val 44845"/>
              </a:avLst>
            </a:prstGeom>
            <a:solidFill>
              <a:schemeClr val="accent1"/>
            </a:solidFill>
            <a:ln w="9525">
              <a:solidFill>
                <a:schemeClr val="tx1"/>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graphicFrame>
          <p:nvGraphicFramePr>
            <p:cNvPr id="4194304" name="Object 26"/>
            <p:cNvGraphicFramePr>
              <a:graphicFrameLocks noChangeAspect="1"/>
            </p:cNvGraphicFramePr>
            <p:nvPr/>
          </p:nvGraphicFramePr>
          <p:xfrm>
            <a:off x="3036888" y="3081338"/>
            <a:ext cx="3200400" cy="1525588"/>
          </p:xfrm>
          <a:graphic>
            <a:graphicData uri="http://schemas.openxmlformats.org/presentationml/2006/ole">
              <mc:AlternateContent xmlns:mc="http://schemas.openxmlformats.org/markup-compatibility/2006">
                <mc:Choice xmlns:v="urn:schemas-microsoft-com:vml" Requires="v">
                  <p:oleObj name="VISIO" r:id="rId2" spid="_x0000_s3081" imgH="964565" imgW="1687195" progId="Visio.Drawing.11">
                    <p:embed/>
                  </p:oleObj>
                </mc:Choice>
                <mc:Fallback>
                  <p:oleObj name="VISIO" r:id="rId2" imgH="964565" imgW="1687195" progId="Visio.Drawing.11">
                    <p:embed/>
                    <p:pic>
                      <p:nvPicPr>
                        <p:cNvPr id="2097160" name="Picture 3"/>
                        <p:cNvPicPr>
                          <a:picLocks noChangeAspect="1" noChangeArrowheads="1"/>
                        </p:cNvPicPr>
                        <p:nvPr/>
                      </p:nvPicPr>
                      <p:blipFill>
                        <a:blip xmlns:r="http://schemas.openxmlformats.org/officeDocument/2006/relationships" r:embed="rId3"/>
                        <a:srcRect/>
                        <a:stretch>
                          <a:fillRect/>
                        </a:stretch>
                      </p:blipFill>
                      <p:spPr bwMode="auto">
                        <a:xfrm>
                          <a:off x="3036888" y="3081338"/>
                          <a:ext cx="3200400" cy="1525588"/>
                        </a:xfrm>
                        <a:prstGeom prst="rect"/>
                        <a:noFill/>
                        <a:ln>
                          <a:noFill/>
                        </a:ln>
                        <a:effectLst>
                          <a:outerShdw algn="ctr" dir="5400000" dist="25400" rotWithShape="0">
                            <a:schemeClr val="bg2"/>
                          </a:outerShdw>
                        </a:effectLst>
                      </p:spPr>
                    </p:pic>
                  </p:oleObj>
                </mc:Fallback>
              </mc:AlternateContent>
            </a:graphicData>
          </a:graphic>
        </p:graphicFrame>
        <p:sp>
          <p:nvSpPr>
            <p:cNvPr id="1048826" name="Rectangle 27"/>
            <p:cNvSpPr>
              <a:spLocks noChangeArrowheads="1"/>
            </p:cNvSpPr>
            <p:nvPr/>
          </p:nvSpPr>
          <p:spPr bwMode="auto">
            <a:xfrm>
              <a:off x="3979863" y="3594100"/>
              <a:ext cx="1260475" cy="520700"/>
            </a:xfrm>
            <a:prstGeom prst="rect"/>
            <a:noFill/>
            <a:ln>
              <a:noFill/>
            </a:ln>
            <a:effectLst/>
          </p:spPr>
          <p:txBody>
            <a:bodyPr bIns="44450" lIns="90488" rIns="90488" tIns="44450" wrap="none">
              <a:spAutoFit/>
            </a:bodyPr>
            <a:p>
              <a:pPr algn="l" defTabSz="762000" eaLnBrk="0" hangingPunct="0"/>
              <a:r>
                <a:rPr altLang="en-US" b="1" dirty="0" sz="2800" lang="zh-CN" smtClean="0">
                  <a:solidFill>
                    <a:srgbClr val="000099"/>
                  </a:solidFill>
                  <a:latin typeface="+mn-lt"/>
                  <a:ea typeface="黑体" panose="02010609060101010101" pitchFamily="2" charset="-122"/>
                </a:rPr>
                <a:t>互联网</a:t>
              </a:r>
              <a:endParaRPr altLang="zh-CN" b="1" dirty="0" sz="2800" lang="en-US">
                <a:solidFill>
                  <a:srgbClr val="000099"/>
                </a:solidFill>
                <a:latin typeface="+mn-lt"/>
                <a:ea typeface="黑体" panose="02010609060101010101" pitchFamily="2" charset="-122"/>
              </a:endParaRPr>
            </a:p>
          </p:txBody>
        </p:sp>
      </p:grpSp>
      <p:sp>
        <p:nvSpPr>
          <p:cNvPr id="1048827" name="矩形 58"/>
          <p:cNvSpPr/>
          <p:nvPr/>
        </p:nvSpPr>
        <p:spPr>
          <a:xfrm>
            <a:off x="2114820" y="6237312"/>
            <a:ext cx="6059672" cy="461665"/>
          </a:xfrm>
          <a:prstGeom prst="rect"/>
        </p:spPr>
        <p:txBody>
          <a:bodyPr wrap="square">
            <a:spAutoFit/>
          </a:bodyPr>
          <a:p>
            <a:pPr algn="ctr"/>
            <a:r>
              <a:rPr altLang="zh-CN" b="1" dirty="0" sz="2400" lang="zh-CN" smtClean="0">
                <a:latin typeface="+mn-lt"/>
                <a:ea typeface="黑体" panose="02010609060101010101" pitchFamily="2" charset="-122"/>
              </a:rPr>
              <a:t>运输层</a:t>
            </a:r>
            <a:r>
              <a:rPr altLang="zh-CN" b="1" dirty="0" sz="2400" lang="zh-CN">
                <a:latin typeface="+mn-lt"/>
                <a:ea typeface="黑体" panose="02010609060101010101" pitchFamily="2" charset="-122"/>
              </a:rPr>
              <a:t>协议和网络层协议的主要区别</a:t>
            </a:r>
            <a:endParaRPr altLang="en-US" b="1" dirty="0" sz="2400" lang="zh-CN">
              <a:latin typeface="+mn-lt"/>
              <a:ea typeface="黑体" panose="0201060906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508" name=""/>
        <p:cNvGrpSpPr/>
        <p:nvPr/>
      </p:nvGrpSpPr>
      <p:grpSpPr>
        <a:xfrm>
          <a:off x="0" y="0"/>
          <a:ext cx="0" cy="0"/>
          <a:chOff x="0" y="0"/>
          <a:chExt cx="0" cy="0"/>
        </a:xfrm>
      </p:grpSpPr>
      <p:sp>
        <p:nvSpPr>
          <p:cNvPr id="1051266" name="Rectangle 2"/>
          <p:cNvSpPr>
            <a:spLocks noGrp="1" noChangeArrowheads="1"/>
          </p:cNvSpPr>
          <p:nvPr>
            <p:ph type="title"/>
          </p:nvPr>
        </p:nvSpPr>
        <p:spPr/>
        <p:txBody>
          <a:bodyPr/>
          <a:p>
            <a:r>
              <a:rPr altLang="zh-CN" dirty="0" lang="en-US"/>
              <a:t>5.6  </a:t>
            </a:r>
            <a:r>
              <a:rPr altLang="zh-CN" dirty="0" lang="en-US" smtClean="0"/>
              <a:t>TCP </a:t>
            </a:r>
            <a:r>
              <a:rPr altLang="zh-CN" dirty="0" lang="zh-CN" smtClean="0"/>
              <a:t>可靠</a:t>
            </a:r>
            <a:r>
              <a:rPr altLang="zh-CN" dirty="0" lang="zh-CN"/>
              <a:t>传输的实现</a:t>
            </a:r>
            <a:endParaRPr altLang="zh-CN" dirty="0" lang="zh-CN"/>
          </a:p>
        </p:txBody>
      </p:sp>
      <p:sp>
        <p:nvSpPr>
          <p:cNvPr id="1051267" name="Rectangle 3"/>
          <p:cNvSpPr>
            <a:spLocks noGrp="1" noChangeArrowheads="1"/>
          </p:cNvSpPr>
          <p:nvPr>
            <p:ph idx="1"/>
          </p:nvPr>
        </p:nvSpPr>
        <p:spPr/>
        <p:txBody>
          <a:bodyPr/>
          <a:p>
            <a:r>
              <a:rPr altLang="zh-CN" dirty="0" lang="en-US"/>
              <a:t>5.6.1  </a:t>
            </a:r>
            <a:r>
              <a:rPr altLang="zh-CN" dirty="0" lang="zh-CN"/>
              <a:t>以字节为单位的滑动窗口</a:t>
            </a:r>
            <a:endParaRPr altLang="zh-CN" dirty="0" lang="zh-CN"/>
          </a:p>
          <a:p>
            <a:r>
              <a:rPr altLang="zh-CN" dirty="0" lang="en-US" smtClean="0"/>
              <a:t>5.6.2  </a:t>
            </a:r>
            <a:r>
              <a:rPr altLang="zh-CN" dirty="0" lang="zh-CN"/>
              <a:t>超时重传时间的选择</a:t>
            </a:r>
            <a:r>
              <a:rPr altLang="zh-CN" dirty="0" lang="en-US"/>
              <a:t>  </a:t>
            </a:r>
            <a:endParaRPr altLang="zh-CN" dirty="0" lang="zh-CN"/>
          </a:p>
          <a:p>
            <a:r>
              <a:rPr altLang="zh-CN" dirty="0" lang="en-US"/>
              <a:t>5.6.3  </a:t>
            </a:r>
            <a:r>
              <a:rPr altLang="zh-CN" dirty="0" lang="zh-CN"/>
              <a:t>选择</a:t>
            </a:r>
            <a:r>
              <a:rPr altLang="zh-CN" dirty="0" lang="zh-CN" smtClean="0"/>
              <a:t>确认</a:t>
            </a:r>
            <a:r>
              <a:rPr altLang="zh-CN" dirty="0" lang="en-US" smtClean="0"/>
              <a:t> SACK</a:t>
            </a:r>
            <a:endParaRPr altLang="zh-CN" dirty="0" 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511" name=""/>
        <p:cNvGrpSpPr/>
        <p:nvPr/>
      </p:nvGrpSpPr>
      <p:grpSpPr>
        <a:xfrm>
          <a:off x="0" y="0"/>
          <a:ext cx="0" cy="0"/>
          <a:chOff x="0" y="0"/>
          <a:chExt cx="0" cy="0"/>
        </a:xfrm>
      </p:grpSpPr>
      <p:sp>
        <p:nvSpPr>
          <p:cNvPr id="1051271" name="标题 1"/>
          <p:cNvSpPr>
            <a:spLocks noGrp="1"/>
          </p:cNvSpPr>
          <p:nvPr>
            <p:ph type="title"/>
          </p:nvPr>
        </p:nvSpPr>
        <p:spPr/>
        <p:txBody>
          <a:bodyPr/>
          <a:p>
            <a:r>
              <a:rPr altLang="zh-CN" dirty="0" lang="en-US"/>
              <a:t>5.6.1  </a:t>
            </a:r>
            <a:r>
              <a:rPr altLang="zh-CN" dirty="0" lang="zh-CN"/>
              <a:t>以字节为单位的滑动</a:t>
            </a:r>
            <a:r>
              <a:rPr altLang="zh-CN" dirty="0" lang="zh-CN" smtClean="0"/>
              <a:t>窗口</a:t>
            </a:r>
            <a:endParaRPr altLang="en-US" dirty="0" lang="zh-CN"/>
          </a:p>
        </p:txBody>
      </p:sp>
      <p:sp>
        <p:nvSpPr>
          <p:cNvPr id="1051272" name="内容占位符 2"/>
          <p:cNvSpPr>
            <a:spLocks noGrp="1"/>
          </p:cNvSpPr>
          <p:nvPr>
            <p:ph idx="1"/>
          </p:nvPr>
        </p:nvSpPr>
        <p:spPr/>
        <p:txBody>
          <a:bodyPr/>
          <a:p>
            <a:r>
              <a:rPr altLang="zh-CN" dirty="0" lang="en-US" smtClean="0"/>
              <a:t>TCP </a:t>
            </a:r>
            <a:r>
              <a:rPr altLang="zh-CN" dirty="0" lang="zh-CN" smtClean="0"/>
              <a:t>的</a:t>
            </a:r>
            <a:r>
              <a:rPr altLang="zh-CN" dirty="0" lang="zh-CN"/>
              <a:t>滑动窗口是以字节为单位的</a:t>
            </a:r>
            <a:r>
              <a:rPr altLang="zh-CN" dirty="0" lang="zh-CN" smtClean="0"/>
              <a:t>。</a:t>
            </a:r>
            <a:endParaRPr altLang="zh-CN" dirty="0" lang="en-US" smtClean="0"/>
          </a:p>
          <a:p>
            <a:r>
              <a:rPr altLang="zh-CN" dirty="0" lang="zh-CN"/>
              <a:t>现</a:t>
            </a:r>
            <a:r>
              <a:rPr altLang="zh-CN" dirty="0" lang="zh-CN" smtClean="0"/>
              <a:t>假定</a:t>
            </a:r>
            <a:r>
              <a:rPr altLang="zh-CN" dirty="0" lang="en-US" smtClean="0"/>
              <a:t> A </a:t>
            </a:r>
            <a:r>
              <a:rPr altLang="zh-CN" dirty="0" lang="zh-CN" smtClean="0"/>
              <a:t>收到了</a:t>
            </a:r>
            <a:r>
              <a:rPr altLang="zh-CN" dirty="0" lang="en-US" smtClean="0"/>
              <a:t> B </a:t>
            </a:r>
            <a:r>
              <a:rPr altLang="zh-CN" dirty="0" lang="zh-CN" smtClean="0"/>
              <a:t>发</a:t>
            </a:r>
            <a:r>
              <a:rPr altLang="zh-CN" dirty="0" lang="zh-CN"/>
              <a:t>来的确认报文段，其中窗口</a:t>
            </a:r>
            <a:r>
              <a:rPr altLang="zh-CN" dirty="0" lang="zh-CN" smtClean="0"/>
              <a:t>是</a:t>
            </a:r>
            <a:r>
              <a:rPr altLang="zh-CN" dirty="0" lang="en-US" smtClean="0"/>
              <a:t> 20 </a:t>
            </a:r>
            <a:r>
              <a:rPr altLang="zh-CN" dirty="0" lang="zh-CN" smtClean="0"/>
              <a:t>字节</a:t>
            </a:r>
            <a:r>
              <a:rPr altLang="zh-CN" dirty="0" lang="zh-CN"/>
              <a:t>，而确认号</a:t>
            </a:r>
            <a:r>
              <a:rPr altLang="zh-CN" dirty="0" lang="zh-CN" smtClean="0"/>
              <a:t>是</a:t>
            </a:r>
            <a:r>
              <a:rPr altLang="zh-CN" dirty="0" lang="en-US" smtClean="0"/>
              <a:t> 31</a:t>
            </a:r>
            <a:r>
              <a:rPr altLang="zh-CN" dirty="0" lang="zh-CN"/>
              <a:t>（这</a:t>
            </a:r>
            <a:r>
              <a:rPr altLang="zh-CN" dirty="0" lang="zh-CN" smtClean="0"/>
              <a:t>表明</a:t>
            </a:r>
            <a:r>
              <a:rPr altLang="zh-CN" dirty="0" lang="en-US" smtClean="0"/>
              <a:t> B </a:t>
            </a:r>
            <a:r>
              <a:rPr altLang="zh-CN" dirty="0" lang="zh-CN" smtClean="0"/>
              <a:t>期望</a:t>
            </a:r>
            <a:r>
              <a:rPr altLang="zh-CN" dirty="0" lang="zh-CN"/>
              <a:t>收到的下一个序号</a:t>
            </a:r>
            <a:r>
              <a:rPr altLang="zh-CN" dirty="0" lang="zh-CN" smtClean="0"/>
              <a:t>是</a:t>
            </a:r>
            <a:r>
              <a:rPr altLang="zh-CN" dirty="0" lang="en-US" smtClean="0"/>
              <a:t> 31</a:t>
            </a:r>
            <a:r>
              <a:rPr altLang="zh-CN" dirty="0" lang="zh-CN"/>
              <a:t>，而</a:t>
            </a:r>
            <a:r>
              <a:rPr altLang="zh-CN" dirty="0" lang="zh-CN" smtClean="0"/>
              <a:t>序号</a:t>
            </a:r>
            <a:r>
              <a:rPr altLang="zh-CN" dirty="0" lang="en-US" smtClean="0"/>
              <a:t> 30 </a:t>
            </a:r>
            <a:r>
              <a:rPr altLang="zh-CN" dirty="0" lang="zh-CN" smtClean="0"/>
              <a:t>为止</a:t>
            </a:r>
            <a:r>
              <a:rPr altLang="zh-CN" dirty="0" lang="zh-CN"/>
              <a:t>的数据已经收到了）</a:t>
            </a:r>
            <a:r>
              <a:rPr altLang="zh-CN" dirty="0" lang="zh-CN" smtClean="0"/>
              <a:t>。</a:t>
            </a:r>
            <a:endParaRPr altLang="zh-CN" dirty="0" lang="en-US" smtClean="0"/>
          </a:p>
          <a:p>
            <a:r>
              <a:rPr altLang="zh-CN" dirty="0" lang="zh-CN" smtClean="0"/>
              <a:t>根据</a:t>
            </a:r>
            <a:r>
              <a:rPr altLang="zh-CN" dirty="0" lang="zh-CN"/>
              <a:t>这两个数据，</a:t>
            </a:r>
            <a:r>
              <a:rPr altLang="zh-CN" dirty="0" lang="en-US" smtClean="0"/>
              <a:t>A </a:t>
            </a:r>
            <a:r>
              <a:rPr altLang="zh-CN" dirty="0" lang="zh-CN" smtClean="0"/>
              <a:t>就</a:t>
            </a:r>
            <a:r>
              <a:rPr altLang="zh-CN" dirty="0" lang="zh-CN"/>
              <a:t>构造出自己的发送窗口，</a:t>
            </a:r>
            <a:endParaRPr altLang="en-US" dirty="0" 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512" name=""/>
        <p:cNvGrpSpPr/>
        <p:nvPr/>
      </p:nvGrpSpPr>
      <p:grpSpPr>
        <a:xfrm>
          <a:off x="0" y="0"/>
          <a:ext cx="0" cy="0"/>
          <a:chOff x="0" y="0"/>
          <a:chExt cx="0" cy="0"/>
        </a:xfrm>
      </p:grpSpPr>
      <p:sp>
        <p:nvSpPr>
          <p:cNvPr id="1051273" name="Text Box 4"/>
          <p:cNvSpPr txBox="1">
            <a:spLocks noChangeArrowheads="1"/>
          </p:cNvSpPr>
          <p:nvPr/>
        </p:nvSpPr>
        <p:spPr bwMode="auto">
          <a:xfrm>
            <a:off x="8483069" y="3081984"/>
            <a:ext cx="697627" cy="400110"/>
          </a:xfrm>
          <a:prstGeom prst="rect"/>
          <a:solidFill>
            <a:schemeClr val="bg1"/>
          </a:solidFill>
          <a:ln>
            <a:noFill/>
          </a:ln>
          <a:effectLst/>
        </p:spPr>
        <p:txBody>
          <a:bodyPr wrap="none">
            <a:spAutoFit/>
          </a:bodyPr>
          <a:p>
            <a:pPr algn="ctr"/>
            <a:r>
              <a:rPr altLang="en-US" b="1" sz="2000" lang="zh-CN">
                <a:solidFill>
                  <a:srgbClr val="000099"/>
                </a:solidFill>
                <a:latin typeface="+mn-lt"/>
                <a:ea typeface="黑体" panose="02010609060101010101" pitchFamily="2" charset="-122"/>
              </a:rPr>
              <a:t>前移</a:t>
            </a:r>
            <a:endParaRPr altLang="en-US" b="1" sz="2000" lang="zh-CN">
              <a:solidFill>
                <a:srgbClr val="000099"/>
              </a:solidFill>
              <a:latin typeface="+mn-lt"/>
              <a:ea typeface="黑体" panose="02010609060101010101" pitchFamily="2" charset="-122"/>
            </a:endParaRPr>
          </a:p>
        </p:txBody>
      </p:sp>
      <p:sp>
        <p:nvSpPr>
          <p:cNvPr id="1051274" name="AutoShape 5"/>
          <p:cNvSpPr>
            <a:spLocks noChangeArrowheads="1"/>
          </p:cNvSpPr>
          <p:nvPr/>
        </p:nvSpPr>
        <p:spPr bwMode="auto">
          <a:xfrm>
            <a:off x="8016701" y="3251845"/>
            <a:ext cx="545175" cy="144463"/>
          </a:xfrm>
          <a:prstGeom prst="rightArrow">
            <a:avLst>
              <a:gd name="adj1" fmla="val 50000"/>
              <a:gd name="adj2" fmla="val 87088"/>
            </a:avLst>
          </a:prstGeom>
          <a:solidFill>
            <a:srgbClr val="C00000"/>
          </a:solidFill>
          <a:ln w="9525">
            <a:solidFill>
              <a:srgbClr val="C00000"/>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75" name="AutoShape 6"/>
          <p:cNvSpPr>
            <a:spLocks noChangeArrowheads="1"/>
          </p:cNvSpPr>
          <p:nvPr/>
        </p:nvSpPr>
        <p:spPr bwMode="auto">
          <a:xfrm flipH="1">
            <a:off x="7497324" y="3251845"/>
            <a:ext cx="545175" cy="144463"/>
          </a:xfrm>
          <a:prstGeom prst="rightArrow">
            <a:avLst>
              <a:gd name="adj1" fmla="val 50000"/>
              <a:gd name="adj2" fmla="val 87088"/>
            </a:avLst>
          </a:prstGeom>
          <a:solidFill>
            <a:srgbClr val="0000CC"/>
          </a:solidFill>
          <a:ln w="9525">
            <a:solidFill>
              <a:srgbClr val="0000CC"/>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76" name="AutoShape 7"/>
          <p:cNvSpPr>
            <a:spLocks noChangeArrowheads="1"/>
          </p:cNvSpPr>
          <p:nvPr/>
        </p:nvSpPr>
        <p:spPr bwMode="auto">
          <a:xfrm>
            <a:off x="1784176" y="3251845"/>
            <a:ext cx="545175" cy="144463"/>
          </a:xfrm>
          <a:prstGeom prst="rightArrow">
            <a:avLst>
              <a:gd name="adj1" fmla="val 50000"/>
              <a:gd name="adj2" fmla="val 87088"/>
            </a:avLst>
          </a:prstGeom>
          <a:solidFill>
            <a:srgbClr val="C00000"/>
          </a:solidFill>
          <a:ln w="9525">
            <a:solidFill>
              <a:srgbClr val="C00000"/>
            </a:solidFill>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277" name="Text Box 8"/>
          <p:cNvSpPr txBox="1">
            <a:spLocks noChangeArrowheads="1"/>
          </p:cNvSpPr>
          <p:nvPr/>
        </p:nvSpPr>
        <p:spPr bwMode="auto">
          <a:xfrm>
            <a:off x="8222173" y="4285397"/>
            <a:ext cx="1467068" cy="400110"/>
          </a:xfrm>
          <a:prstGeom prst="rect"/>
          <a:solidFill>
            <a:schemeClr val="bg1"/>
          </a:solidFill>
          <a:ln>
            <a:noFill/>
          </a:ln>
          <a:effectLst/>
        </p:spPr>
        <p:txBody>
          <a:bodyPr wrap="none">
            <a:spAutoFit/>
          </a:bodyPr>
          <a:p>
            <a:pPr algn="ctr"/>
            <a:r>
              <a:rPr altLang="en-US" b="1" dirty="0" sz="2000" lang="zh-CN">
                <a:solidFill>
                  <a:srgbClr val="FF0000"/>
                </a:solidFill>
                <a:latin typeface="+mn-lt"/>
                <a:ea typeface="黑体" panose="02010609060101010101" pitchFamily="2" charset="-122"/>
              </a:rPr>
              <a:t>不允许发送</a:t>
            </a:r>
            <a:endParaRPr altLang="en-US" b="1" dirty="0" sz="2000" lang="zh-CN">
              <a:solidFill>
                <a:srgbClr val="FF0000"/>
              </a:solidFill>
              <a:latin typeface="+mn-lt"/>
              <a:ea typeface="黑体" panose="02010609060101010101" pitchFamily="2" charset="-122"/>
            </a:endParaRPr>
          </a:p>
        </p:txBody>
      </p:sp>
      <p:sp>
        <p:nvSpPr>
          <p:cNvPr id="1051278" name="Text Box 9"/>
          <p:cNvSpPr txBox="1">
            <a:spLocks noChangeArrowheads="1"/>
          </p:cNvSpPr>
          <p:nvPr/>
        </p:nvSpPr>
        <p:spPr bwMode="auto">
          <a:xfrm>
            <a:off x="392938" y="4272609"/>
            <a:ext cx="1210588" cy="707886"/>
          </a:xfrm>
          <a:prstGeom prst="rect"/>
          <a:solidFill>
            <a:schemeClr val="bg1"/>
          </a:solidFill>
          <a:ln>
            <a:noFill/>
          </a:ln>
          <a:effectLst/>
        </p:spPr>
        <p:txBody>
          <a:bodyPr wrap="none">
            <a:spAutoFit/>
          </a:bodyPr>
          <a:p>
            <a:pPr algn="ctr"/>
            <a:r>
              <a:rPr altLang="en-US" b="1" dirty="0" sz="2000" lang="zh-CN">
                <a:solidFill>
                  <a:srgbClr val="C00000"/>
                </a:solidFill>
                <a:latin typeface="+mn-lt"/>
                <a:ea typeface="黑体" panose="02010609060101010101" pitchFamily="2" charset="-122"/>
              </a:rPr>
              <a:t>已发送并</a:t>
            </a:r>
            <a:endParaRPr altLang="en-US" b="1" dirty="0" sz="2000" lang="zh-CN">
              <a:solidFill>
                <a:srgbClr val="C00000"/>
              </a:solidFill>
              <a:latin typeface="+mn-lt"/>
              <a:ea typeface="黑体" panose="02010609060101010101" pitchFamily="2" charset="-122"/>
            </a:endParaRPr>
          </a:p>
          <a:p>
            <a:pPr algn="ctr"/>
            <a:r>
              <a:rPr altLang="en-US" b="1" dirty="0" sz="2000" lang="zh-CN">
                <a:solidFill>
                  <a:srgbClr val="C00000"/>
                </a:solidFill>
                <a:latin typeface="+mn-lt"/>
                <a:ea typeface="黑体" panose="02010609060101010101" pitchFamily="2" charset="-122"/>
              </a:rPr>
              <a:t>收到确认</a:t>
            </a:r>
            <a:endParaRPr altLang="en-US" b="1" dirty="0" sz="2000" lang="zh-CN">
              <a:solidFill>
                <a:srgbClr val="C00000"/>
              </a:solidFill>
              <a:latin typeface="+mn-lt"/>
              <a:ea typeface="黑体" panose="02010609060101010101" pitchFamily="2" charset="-122"/>
            </a:endParaRPr>
          </a:p>
        </p:txBody>
      </p:sp>
      <p:sp>
        <p:nvSpPr>
          <p:cNvPr id="1051279" name="Line 10"/>
          <p:cNvSpPr>
            <a:spLocks noChangeShapeType="1"/>
          </p:cNvSpPr>
          <p:nvPr/>
        </p:nvSpPr>
        <p:spPr bwMode="auto">
          <a:xfrm>
            <a:off x="1794495" y="3589983"/>
            <a:ext cx="6241125" cy="0"/>
          </a:xfrm>
          <a:prstGeom prst="line"/>
          <a:noFill/>
          <a:ln w="9525">
            <a:solidFill>
              <a:schemeClr val="tx1"/>
            </a:solidFill>
            <a:round/>
            <a:headEnd type="triangle" w="sm" len="med"/>
            <a:tailEnd type="triangle" w="sm" len="med"/>
          </a:ln>
          <a:effectLst/>
        </p:spPr>
        <p:txBody>
          <a:bodyPr/>
          <a:p>
            <a:endParaRPr altLang="en-US" b="1" lang="zh-CN">
              <a:solidFill>
                <a:srgbClr val="000099"/>
              </a:solidFill>
              <a:latin typeface="+mn-lt"/>
              <a:ea typeface="黑体" panose="02010609060101010101" pitchFamily="2" charset="-122"/>
            </a:endParaRPr>
          </a:p>
        </p:txBody>
      </p:sp>
      <p:sp>
        <p:nvSpPr>
          <p:cNvPr id="1051280" name="Text Box 11"/>
          <p:cNvSpPr txBox="1">
            <a:spLocks noChangeArrowheads="1"/>
          </p:cNvSpPr>
          <p:nvPr/>
        </p:nvSpPr>
        <p:spPr bwMode="auto">
          <a:xfrm>
            <a:off x="3703465" y="3372496"/>
            <a:ext cx="2383986" cy="400110"/>
          </a:xfrm>
          <a:prstGeom prst="rect"/>
          <a:solidFill>
            <a:schemeClr val="bg1"/>
          </a:solidFill>
          <a:ln>
            <a:noFill/>
          </a:ln>
          <a:effectLst/>
        </p:spPr>
        <p:txBody>
          <a:bodyPr wrap="none">
            <a:spAutoFit/>
          </a:bodyPr>
          <a:p>
            <a:r>
              <a:rPr altLang="zh-CN" b="1" dirty="0" sz="2000" lang="en-US">
                <a:solidFill>
                  <a:srgbClr val="000099"/>
                </a:solidFill>
                <a:latin typeface="+mn-lt"/>
                <a:ea typeface="黑体" panose="02010609060101010101" pitchFamily="2" charset="-122"/>
              </a:rPr>
              <a:t>A </a:t>
            </a:r>
            <a:r>
              <a:rPr altLang="en-US" b="1" dirty="0" sz="2000" lang="zh-CN">
                <a:solidFill>
                  <a:srgbClr val="000099"/>
                </a:solidFill>
                <a:latin typeface="+mn-lt"/>
                <a:ea typeface="黑体" panose="02010609060101010101" pitchFamily="2" charset="-122"/>
              </a:rPr>
              <a:t>的</a:t>
            </a:r>
            <a:r>
              <a:rPr altLang="en-US" b="1" dirty="0" sz="2000" lang="zh-CN">
                <a:solidFill>
                  <a:srgbClr val="FF0000"/>
                </a:solidFill>
                <a:latin typeface="+mn-lt"/>
                <a:ea typeface="黑体" panose="02010609060101010101" pitchFamily="2" charset="-122"/>
              </a:rPr>
              <a:t>发送窗口 </a:t>
            </a:r>
            <a:r>
              <a:rPr altLang="zh-CN" b="1" dirty="0" sz="2000" lang="en-US">
                <a:solidFill>
                  <a:srgbClr val="000099"/>
                </a:solidFill>
                <a:latin typeface="+mn-lt"/>
                <a:ea typeface="黑体" panose="02010609060101010101" pitchFamily="2" charset="-122"/>
              </a:rPr>
              <a:t>= 20</a:t>
            </a:r>
            <a:endParaRPr altLang="zh-CN" b="1" dirty="0" sz="2000" lang="en-US">
              <a:solidFill>
                <a:srgbClr val="000099"/>
              </a:solidFill>
              <a:latin typeface="+mn-lt"/>
              <a:ea typeface="黑体" panose="02010609060101010101" pitchFamily="2" charset="-122"/>
            </a:endParaRPr>
          </a:p>
        </p:txBody>
      </p:sp>
      <p:sp>
        <p:nvSpPr>
          <p:cNvPr id="1051281" name="Text Box 12"/>
          <p:cNvSpPr txBox="1">
            <a:spLocks noChangeArrowheads="1"/>
          </p:cNvSpPr>
          <p:nvPr/>
        </p:nvSpPr>
        <p:spPr bwMode="auto">
          <a:xfrm>
            <a:off x="3744196" y="4439866"/>
            <a:ext cx="2350323" cy="461665"/>
          </a:xfrm>
          <a:prstGeom prst="rect"/>
          <a:solidFill>
            <a:schemeClr val="bg1"/>
          </a:solidFill>
          <a:ln>
            <a:noFill/>
          </a:ln>
          <a:effectLst/>
        </p:spPr>
        <p:txBody>
          <a:bodyPr wrap="none">
            <a:spAutoFit/>
          </a:bodyPr>
          <a:p>
            <a:pPr algn="ctr"/>
            <a:r>
              <a:rPr altLang="en-US" b="1" dirty="0" sz="2400" lang="zh-CN">
                <a:solidFill>
                  <a:srgbClr val="0000FF"/>
                </a:solidFill>
                <a:latin typeface="+mn-lt"/>
                <a:ea typeface="黑体" panose="02010609060101010101" pitchFamily="2" charset="-122"/>
              </a:rPr>
              <a:t>允许发送的序号</a:t>
            </a:r>
            <a:endParaRPr altLang="en-US" b="1" dirty="0" sz="2400" lang="zh-CN">
              <a:solidFill>
                <a:srgbClr val="0000FF"/>
              </a:solidFill>
              <a:latin typeface="+mn-lt"/>
              <a:ea typeface="黑体" panose="02010609060101010101" pitchFamily="2" charset="-122"/>
            </a:endParaRPr>
          </a:p>
        </p:txBody>
      </p:sp>
      <p:sp>
        <p:nvSpPr>
          <p:cNvPr id="1051282" name="Rectangle 13"/>
          <p:cNvSpPr>
            <a:spLocks noChangeArrowheads="1"/>
          </p:cNvSpPr>
          <p:nvPr/>
        </p:nvSpPr>
        <p:spPr bwMode="auto">
          <a:xfrm>
            <a:off x="1794495" y="3758259"/>
            <a:ext cx="6248004" cy="649287"/>
          </a:xfrm>
          <a:prstGeom prst="rect"/>
          <a:solidFill>
            <a:srgbClr val="3399FF"/>
          </a:solidFill>
          <a:ln>
            <a:noFill/>
          </a:ln>
          <a:effectLst>
            <a:outerShdw algn="ctr" dir="2700000" dist="35921" rotWithShape="0">
              <a:schemeClr val="bg2"/>
            </a:outerShdw>
          </a:effectLst>
        </p:spPr>
        <p:txBody>
          <a:bodyPr anchor="ctr" wrap="none"/>
          <a:p>
            <a:endParaRPr altLang="en-US" b="1" lang="zh-CN">
              <a:solidFill>
                <a:srgbClr val="000099"/>
              </a:solidFill>
              <a:latin typeface="+mn-lt"/>
              <a:ea typeface="黑体" panose="02010609060101010101" pitchFamily="2" charset="-122"/>
            </a:endParaRPr>
          </a:p>
        </p:txBody>
      </p:sp>
      <p:sp>
        <p:nvSpPr>
          <p:cNvPr id="1051283" name="Rectangle 14"/>
          <p:cNvSpPr>
            <a:spLocks noChangeArrowheads="1"/>
          </p:cNvSpPr>
          <p:nvPr/>
        </p:nvSpPr>
        <p:spPr bwMode="auto">
          <a:xfrm>
            <a:off x="272480" y="397415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26</a:t>
            </a:r>
            <a:endParaRPr altLang="zh-CN" b="1" sz="1600" kumimoji="1" lang="en-US">
              <a:solidFill>
                <a:srgbClr val="000099"/>
              </a:solidFill>
              <a:latin typeface="+mn-lt"/>
              <a:ea typeface="黑体" panose="02010609060101010101" pitchFamily="2" charset="-122"/>
            </a:endParaRPr>
          </a:p>
        </p:txBody>
      </p:sp>
      <p:sp>
        <p:nvSpPr>
          <p:cNvPr id="1051284" name="Rectangle 15"/>
          <p:cNvSpPr>
            <a:spLocks noChangeArrowheads="1"/>
          </p:cNvSpPr>
          <p:nvPr/>
        </p:nvSpPr>
        <p:spPr bwMode="auto">
          <a:xfrm>
            <a:off x="585482" y="3972570"/>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27</a:t>
            </a:r>
            <a:endParaRPr altLang="zh-CN" b="1" sz="1600" kumimoji="1" lang="en-US">
              <a:solidFill>
                <a:srgbClr val="000099"/>
              </a:solidFill>
              <a:latin typeface="+mn-lt"/>
              <a:ea typeface="黑体" panose="02010609060101010101" pitchFamily="2" charset="-122"/>
            </a:endParaRPr>
          </a:p>
        </p:txBody>
      </p:sp>
      <p:sp>
        <p:nvSpPr>
          <p:cNvPr id="1051285" name="Rectangle 16"/>
          <p:cNvSpPr>
            <a:spLocks noChangeArrowheads="1"/>
          </p:cNvSpPr>
          <p:nvPr/>
        </p:nvSpPr>
        <p:spPr bwMode="auto">
          <a:xfrm>
            <a:off x="898484" y="3970984"/>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28</a:t>
            </a:r>
            <a:endParaRPr altLang="zh-CN" b="1" sz="1600" kumimoji="1" lang="en-US">
              <a:solidFill>
                <a:srgbClr val="000099"/>
              </a:solidFill>
              <a:latin typeface="+mn-lt"/>
              <a:ea typeface="黑体" panose="02010609060101010101" pitchFamily="2" charset="-122"/>
            </a:endParaRPr>
          </a:p>
        </p:txBody>
      </p:sp>
      <p:sp>
        <p:nvSpPr>
          <p:cNvPr id="1051286" name="Rectangle 17"/>
          <p:cNvSpPr>
            <a:spLocks noChangeArrowheads="1"/>
          </p:cNvSpPr>
          <p:nvPr/>
        </p:nvSpPr>
        <p:spPr bwMode="auto">
          <a:xfrm>
            <a:off x="1211486" y="3969395"/>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29</a:t>
            </a:r>
            <a:endParaRPr altLang="zh-CN" b="1" sz="1600" kumimoji="1" lang="en-US">
              <a:solidFill>
                <a:srgbClr val="000099"/>
              </a:solidFill>
              <a:latin typeface="+mn-lt"/>
              <a:ea typeface="黑体" panose="02010609060101010101" pitchFamily="2" charset="-122"/>
            </a:endParaRPr>
          </a:p>
        </p:txBody>
      </p:sp>
      <p:sp>
        <p:nvSpPr>
          <p:cNvPr id="1051287" name="Rectangle 18"/>
          <p:cNvSpPr>
            <a:spLocks noChangeArrowheads="1"/>
          </p:cNvSpPr>
          <p:nvPr/>
        </p:nvSpPr>
        <p:spPr bwMode="auto">
          <a:xfrm>
            <a:off x="1524488" y="396780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30</a:t>
            </a:r>
            <a:endParaRPr altLang="zh-CN" b="1" sz="1600" kumimoji="1" lang="en-US">
              <a:solidFill>
                <a:srgbClr val="000099"/>
              </a:solidFill>
              <a:latin typeface="+mn-lt"/>
              <a:ea typeface="黑体" panose="02010609060101010101" pitchFamily="2" charset="-122"/>
            </a:endParaRPr>
          </a:p>
        </p:txBody>
      </p:sp>
      <p:sp>
        <p:nvSpPr>
          <p:cNvPr id="1051288" name="Rectangle 19"/>
          <p:cNvSpPr>
            <a:spLocks noChangeArrowheads="1"/>
          </p:cNvSpPr>
          <p:nvPr/>
        </p:nvSpPr>
        <p:spPr bwMode="auto">
          <a:xfrm>
            <a:off x="1837490" y="396622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31</a:t>
            </a:r>
            <a:endParaRPr altLang="zh-CN" b="1" sz="1600" kumimoji="1" lang="en-US">
              <a:solidFill>
                <a:srgbClr val="000099"/>
              </a:solidFill>
              <a:latin typeface="+mn-lt"/>
              <a:ea typeface="黑体" panose="02010609060101010101" pitchFamily="2" charset="-122"/>
            </a:endParaRPr>
          </a:p>
        </p:txBody>
      </p:sp>
      <p:sp>
        <p:nvSpPr>
          <p:cNvPr id="1051289" name="Rectangle 20"/>
          <p:cNvSpPr>
            <a:spLocks noChangeArrowheads="1"/>
          </p:cNvSpPr>
          <p:nvPr/>
        </p:nvSpPr>
        <p:spPr bwMode="auto">
          <a:xfrm>
            <a:off x="2150493" y="3964634"/>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32</a:t>
            </a:r>
            <a:endParaRPr altLang="zh-CN" b="1" sz="1600" kumimoji="1" lang="en-US">
              <a:solidFill>
                <a:srgbClr val="000099"/>
              </a:solidFill>
              <a:latin typeface="+mn-lt"/>
              <a:ea typeface="黑体" panose="02010609060101010101" pitchFamily="2" charset="-122"/>
            </a:endParaRPr>
          </a:p>
        </p:txBody>
      </p:sp>
      <p:sp>
        <p:nvSpPr>
          <p:cNvPr id="1051290" name="Rectangle 21"/>
          <p:cNvSpPr>
            <a:spLocks noChangeArrowheads="1"/>
          </p:cNvSpPr>
          <p:nvPr/>
        </p:nvSpPr>
        <p:spPr bwMode="auto">
          <a:xfrm>
            <a:off x="2463495" y="3963045"/>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33</a:t>
            </a:r>
            <a:endParaRPr altLang="zh-CN" b="1" sz="1600" kumimoji="1" lang="en-US">
              <a:solidFill>
                <a:srgbClr val="000099"/>
              </a:solidFill>
              <a:latin typeface="+mn-lt"/>
              <a:ea typeface="黑体" panose="02010609060101010101" pitchFamily="2" charset="-122"/>
            </a:endParaRPr>
          </a:p>
        </p:txBody>
      </p:sp>
      <p:sp>
        <p:nvSpPr>
          <p:cNvPr id="1051291" name="Rectangle 22"/>
          <p:cNvSpPr>
            <a:spLocks noChangeArrowheads="1"/>
          </p:cNvSpPr>
          <p:nvPr/>
        </p:nvSpPr>
        <p:spPr bwMode="auto">
          <a:xfrm>
            <a:off x="2776497" y="3961459"/>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34</a:t>
            </a:r>
            <a:endParaRPr altLang="zh-CN" b="1" sz="1600" kumimoji="1" lang="en-US">
              <a:solidFill>
                <a:srgbClr val="000099"/>
              </a:solidFill>
              <a:latin typeface="+mn-lt"/>
              <a:ea typeface="黑体" panose="02010609060101010101" pitchFamily="2" charset="-122"/>
            </a:endParaRPr>
          </a:p>
        </p:txBody>
      </p:sp>
      <p:sp>
        <p:nvSpPr>
          <p:cNvPr id="1051292" name="Rectangle 23"/>
          <p:cNvSpPr>
            <a:spLocks noChangeArrowheads="1"/>
          </p:cNvSpPr>
          <p:nvPr/>
        </p:nvSpPr>
        <p:spPr bwMode="auto">
          <a:xfrm>
            <a:off x="3089499" y="395987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35</a:t>
            </a:r>
            <a:endParaRPr altLang="zh-CN" b="1" sz="1600" kumimoji="1" lang="en-US">
              <a:solidFill>
                <a:srgbClr val="000099"/>
              </a:solidFill>
              <a:latin typeface="+mn-lt"/>
              <a:ea typeface="黑体" panose="02010609060101010101" pitchFamily="2" charset="-122"/>
            </a:endParaRPr>
          </a:p>
        </p:txBody>
      </p:sp>
      <p:sp>
        <p:nvSpPr>
          <p:cNvPr id="1051293" name="Rectangle 24"/>
          <p:cNvSpPr>
            <a:spLocks noChangeArrowheads="1"/>
          </p:cNvSpPr>
          <p:nvPr/>
        </p:nvSpPr>
        <p:spPr bwMode="auto">
          <a:xfrm>
            <a:off x="3402501" y="3958284"/>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36</a:t>
            </a:r>
            <a:endParaRPr altLang="zh-CN" b="1" sz="1600" kumimoji="1" lang="en-US">
              <a:solidFill>
                <a:srgbClr val="000099"/>
              </a:solidFill>
              <a:latin typeface="+mn-lt"/>
              <a:ea typeface="黑体" panose="02010609060101010101" pitchFamily="2" charset="-122"/>
            </a:endParaRPr>
          </a:p>
        </p:txBody>
      </p:sp>
      <p:sp>
        <p:nvSpPr>
          <p:cNvPr id="1051294" name="Rectangle 25"/>
          <p:cNvSpPr>
            <a:spLocks noChangeArrowheads="1"/>
          </p:cNvSpPr>
          <p:nvPr/>
        </p:nvSpPr>
        <p:spPr bwMode="auto">
          <a:xfrm>
            <a:off x="3715503" y="3956695"/>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37</a:t>
            </a:r>
            <a:endParaRPr altLang="zh-CN" b="1" sz="1600" kumimoji="1" lang="en-US">
              <a:solidFill>
                <a:srgbClr val="000099"/>
              </a:solidFill>
              <a:latin typeface="+mn-lt"/>
              <a:ea typeface="黑体" panose="02010609060101010101" pitchFamily="2" charset="-122"/>
            </a:endParaRPr>
          </a:p>
        </p:txBody>
      </p:sp>
      <p:sp>
        <p:nvSpPr>
          <p:cNvPr id="1051295" name="Rectangle 26"/>
          <p:cNvSpPr>
            <a:spLocks noChangeArrowheads="1"/>
          </p:cNvSpPr>
          <p:nvPr/>
        </p:nvSpPr>
        <p:spPr bwMode="auto">
          <a:xfrm>
            <a:off x="4028505" y="3955109"/>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38</a:t>
            </a:r>
            <a:endParaRPr altLang="zh-CN" b="1" sz="1600" kumimoji="1" lang="en-US">
              <a:solidFill>
                <a:srgbClr val="000099"/>
              </a:solidFill>
              <a:latin typeface="+mn-lt"/>
              <a:ea typeface="黑体" panose="02010609060101010101" pitchFamily="2" charset="-122"/>
            </a:endParaRPr>
          </a:p>
        </p:txBody>
      </p:sp>
      <p:sp>
        <p:nvSpPr>
          <p:cNvPr id="1051296" name="Rectangle 27"/>
          <p:cNvSpPr>
            <a:spLocks noChangeArrowheads="1"/>
          </p:cNvSpPr>
          <p:nvPr/>
        </p:nvSpPr>
        <p:spPr bwMode="auto">
          <a:xfrm>
            <a:off x="4341507" y="395352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39</a:t>
            </a:r>
            <a:endParaRPr altLang="zh-CN" b="1" sz="1600" kumimoji="1" lang="en-US">
              <a:solidFill>
                <a:srgbClr val="000099"/>
              </a:solidFill>
              <a:latin typeface="+mn-lt"/>
              <a:ea typeface="黑体" panose="02010609060101010101" pitchFamily="2" charset="-122"/>
            </a:endParaRPr>
          </a:p>
        </p:txBody>
      </p:sp>
      <p:sp>
        <p:nvSpPr>
          <p:cNvPr id="1051297" name="Rectangle 28"/>
          <p:cNvSpPr>
            <a:spLocks noChangeArrowheads="1"/>
          </p:cNvSpPr>
          <p:nvPr/>
        </p:nvSpPr>
        <p:spPr bwMode="auto">
          <a:xfrm>
            <a:off x="4654509" y="3951934"/>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40</a:t>
            </a:r>
            <a:endParaRPr altLang="zh-CN" b="1" sz="1600" kumimoji="1" lang="en-US">
              <a:solidFill>
                <a:srgbClr val="000099"/>
              </a:solidFill>
              <a:latin typeface="+mn-lt"/>
              <a:ea typeface="黑体" panose="02010609060101010101" pitchFamily="2" charset="-122"/>
            </a:endParaRPr>
          </a:p>
        </p:txBody>
      </p:sp>
      <p:sp>
        <p:nvSpPr>
          <p:cNvPr id="1051298" name="Rectangle 29"/>
          <p:cNvSpPr>
            <a:spLocks noChangeArrowheads="1"/>
          </p:cNvSpPr>
          <p:nvPr/>
        </p:nvSpPr>
        <p:spPr bwMode="auto">
          <a:xfrm>
            <a:off x="4967511" y="3950345"/>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41</a:t>
            </a:r>
            <a:endParaRPr altLang="zh-CN" b="1" sz="1600" kumimoji="1" lang="en-US">
              <a:solidFill>
                <a:srgbClr val="000099"/>
              </a:solidFill>
              <a:latin typeface="+mn-lt"/>
              <a:ea typeface="黑体" panose="02010609060101010101" pitchFamily="2" charset="-122"/>
            </a:endParaRPr>
          </a:p>
        </p:txBody>
      </p:sp>
      <p:sp>
        <p:nvSpPr>
          <p:cNvPr id="1051299" name="Rectangle 30"/>
          <p:cNvSpPr>
            <a:spLocks noChangeArrowheads="1"/>
          </p:cNvSpPr>
          <p:nvPr/>
        </p:nvSpPr>
        <p:spPr bwMode="auto">
          <a:xfrm>
            <a:off x="5280513" y="3948759"/>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42</a:t>
            </a:r>
            <a:endParaRPr altLang="zh-CN" b="1" sz="1600" kumimoji="1" lang="en-US">
              <a:solidFill>
                <a:srgbClr val="000099"/>
              </a:solidFill>
              <a:latin typeface="+mn-lt"/>
              <a:ea typeface="黑体" panose="02010609060101010101" pitchFamily="2" charset="-122"/>
            </a:endParaRPr>
          </a:p>
        </p:txBody>
      </p:sp>
      <p:sp>
        <p:nvSpPr>
          <p:cNvPr id="1051300" name="Rectangle 31"/>
          <p:cNvSpPr>
            <a:spLocks noChangeArrowheads="1"/>
          </p:cNvSpPr>
          <p:nvPr/>
        </p:nvSpPr>
        <p:spPr bwMode="auto">
          <a:xfrm>
            <a:off x="5593515" y="394717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43</a:t>
            </a:r>
            <a:endParaRPr altLang="zh-CN" b="1" sz="1600" kumimoji="1" lang="en-US">
              <a:solidFill>
                <a:srgbClr val="000099"/>
              </a:solidFill>
              <a:latin typeface="+mn-lt"/>
              <a:ea typeface="黑体" panose="02010609060101010101" pitchFamily="2" charset="-122"/>
            </a:endParaRPr>
          </a:p>
        </p:txBody>
      </p:sp>
      <p:sp>
        <p:nvSpPr>
          <p:cNvPr id="1051301" name="Rectangle 32"/>
          <p:cNvSpPr>
            <a:spLocks noChangeArrowheads="1"/>
          </p:cNvSpPr>
          <p:nvPr/>
        </p:nvSpPr>
        <p:spPr bwMode="auto">
          <a:xfrm>
            <a:off x="5906518" y="3945584"/>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44</a:t>
            </a:r>
            <a:endParaRPr altLang="zh-CN" b="1" sz="1600" kumimoji="1" lang="en-US">
              <a:solidFill>
                <a:srgbClr val="000099"/>
              </a:solidFill>
              <a:latin typeface="+mn-lt"/>
              <a:ea typeface="黑体" panose="02010609060101010101" pitchFamily="2" charset="-122"/>
            </a:endParaRPr>
          </a:p>
        </p:txBody>
      </p:sp>
      <p:sp>
        <p:nvSpPr>
          <p:cNvPr id="1051302" name="Rectangle 33"/>
          <p:cNvSpPr>
            <a:spLocks noChangeArrowheads="1"/>
          </p:cNvSpPr>
          <p:nvPr/>
        </p:nvSpPr>
        <p:spPr bwMode="auto">
          <a:xfrm>
            <a:off x="6219520" y="3943995"/>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45</a:t>
            </a:r>
            <a:endParaRPr altLang="zh-CN" b="1" sz="1600" kumimoji="1" lang="en-US">
              <a:solidFill>
                <a:srgbClr val="000099"/>
              </a:solidFill>
              <a:latin typeface="+mn-lt"/>
              <a:ea typeface="黑体" panose="02010609060101010101" pitchFamily="2" charset="-122"/>
            </a:endParaRPr>
          </a:p>
        </p:txBody>
      </p:sp>
      <p:sp>
        <p:nvSpPr>
          <p:cNvPr id="1051303" name="Rectangle 34"/>
          <p:cNvSpPr>
            <a:spLocks noChangeArrowheads="1"/>
          </p:cNvSpPr>
          <p:nvPr/>
        </p:nvSpPr>
        <p:spPr bwMode="auto">
          <a:xfrm>
            <a:off x="6532522" y="3942409"/>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46</a:t>
            </a:r>
            <a:endParaRPr altLang="zh-CN" b="1" sz="1600" kumimoji="1" lang="en-US">
              <a:solidFill>
                <a:srgbClr val="000099"/>
              </a:solidFill>
              <a:latin typeface="+mn-lt"/>
              <a:ea typeface="黑体" panose="02010609060101010101" pitchFamily="2" charset="-122"/>
            </a:endParaRPr>
          </a:p>
        </p:txBody>
      </p:sp>
      <p:sp>
        <p:nvSpPr>
          <p:cNvPr id="1051304" name="Rectangle 35"/>
          <p:cNvSpPr>
            <a:spLocks noChangeArrowheads="1"/>
          </p:cNvSpPr>
          <p:nvPr/>
        </p:nvSpPr>
        <p:spPr bwMode="auto">
          <a:xfrm>
            <a:off x="6845524" y="394082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47</a:t>
            </a:r>
            <a:endParaRPr altLang="zh-CN" b="1" sz="1600" kumimoji="1" lang="en-US">
              <a:solidFill>
                <a:srgbClr val="000099"/>
              </a:solidFill>
              <a:latin typeface="+mn-lt"/>
              <a:ea typeface="黑体" panose="02010609060101010101" pitchFamily="2" charset="-122"/>
            </a:endParaRPr>
          </a:p>
        </p:txBody>
      </p:sp>
      <p:sp>
        <p:nvSpPr>
          <p:cNvPr id="1051305" name="Rectangle 36"/>
          <p:cNvSpPr>
            <a:spLocks noChangeArrowheads="1"/>
          </p:cNvSpPr>
          <p:nvPr/>
        </p:nvSpPr>
        <p:spPr bwMode="auto">
          <a:xfrm>
            <a:off x="7158526" y="3939234"/>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48</a:t>
            </a:r>
            <a:endParaRPr altLang="zh-CN" b="1" sz="1600" kumimoji="1" lang="en-US">
              <a:solidFill>
                <a:srgbClr val="000099"/>
              </a:solidFill>
              <a:latin typeface="+mn-lt"/>
              <a:ea typeface="黑体" panose="02010609060101010101" pitchFamily="2" charset="-122"/>
            </a:endParaRPr>
          </a:p>
        </p:txBody>
      </p:sp>
      <p:sp>
        <p:nvSpPr>
          <p:cNvPr id="1051306" name="Rectangle 37"/>
          <p:cNvSpPr>
            <a:spLocks noChangeArrowheads="1"/>
          </p:cNvSpPr>
          <p:nvPr/>
        </p:nvSpPr>
        <p:spPr bwMode="auto">
          <a:xfrm>
            <a:off x="7471528" y="3937645"/>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49</a:t>
            </a:r>
            <a:endParaRPr altLang="zh-CN" b="1" sz="1600" kumimoji="1" lang="en-US">
              <a:solidFill>
                <a:srgbClr val="000099"/>
              </a:solidFill>
              <a:latin typeface="+mn-lt"/>
              <a:ea typeface="黑体" panose="02010609060101010101" pitchFamily="2" charset="-122"/>
            </a:endParaRPr>
          </a:p>
        </p:txBody>
      </p:sp>
      <p:sp>
        <p:nvSpPr>
          <p:cNvPr id="1051307" name="Rectangle 38"/>
          <p:cNvSpPr>
            <a:spLocks noChangeArrowheads="1"/>
          </p:cNvSpPr>
          <p:nvPr/>
        </p:nvSpPr>
        <p:spPr bwMode="auto">
          <a:xfrm>
            <a:off x="7784530" y="3936059"/>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50</a:t>
            </a:r>
            <a:endParaRPr altLang="zh-CN" b="1" sz="1600" kumimoji="1" lang="en-US">
              <a:solidFill>
                <a:srgbClr val="000099"/>
              </a:solidFill>
              <a:latin typeface="+mn-lt"/>
              <a:ea typeface="黑体" panose="02010609060101010101" pitchFamily="2" charset="-122"/>
            </a:endParaRPr>
          </a:p>
        </p:txBody>
      </p:sp>
      <p:sp>
        <p:nvSpPr>
          <p:cNvPr id="1051308" name="Rectangle 39"/>
          <p:cNvSpPr>
            <a:spLocks noChangeArrowheads="1"/>
          </p:cNvSpPr>
          <p:nvPr/>
        </p:nvSpPr>
        <p:spPr bwMode="auto">
          <a:xfrm>
            <a:off x="8097532" y="3934470"/>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51</a:t>
            </a:r>
            <a:endParaRPr altLang="zh-CN" b="1" sz="1600" kumimoji="1" lang="en-US">
              <a:solidFill>
                <a:srgbClr val="000099"/>
              </a:solidFill>
              <a:latin typeface="+mn-lt"/>
              <a:ea typeface="黑体" panose="02010609060101010101" pitchFamily="2" charset="-122"/>
            </a:endParaRPr>
          </a:p>
        </p:txBody>
      </p:sp>
      <p:sp>
        <p:nvSpPr>
          <p:cNvPr id="1051309" name="Rectangle 40"/>
          <p:cNvSpPr>
            <a:spLocks noChangeArrowheads="1"/>
          </p:cNvSpPr>
          <p:nvPr/>
        </p:nvSpPr>
        <p:spPr bwMode="auto">
          <a:xfrm>
            <a:off x="8410534" y="3932884"/>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52</a:t>
            </a:r>
            <a:endParaRPr altLang="zh-CN" b="1" sz="1600" kumimoji="1" lang="en-US">
              <a:solidFill>
                <a:srgbClr val="000099"/>
              </a:solidFill>
              <a:latin typeface="+mn-lt"/>
              <a:ea typeface="黑体" panose="02010609060101010101" pitchFamily="2" charset="-122"/>
            </a:endParaRPr>
          </a:p>
        </p:txBody>
      </p:sp>
      <p:sp>
        <p:nvSpPr>
          <p:cNvPr id="1051310" name="Rectangle 41"/>
          <p:cNvSpPr>
            <a:spLocks noChangeArrowheads="1"/>
          </p:cNvSpPr>
          <p:nvPr/>
        </p:nvSpPr>
        <p:spPr bwMode="auto">
          <a:xfrm>
            <a:off x="8723536" y="3931295"/>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53</a:t>
            </a:r>
            <a:endParaRPr altLang="zh-CN" b="1" sz="1600" kumimoji="1" lang="en-US">
              <a:solidFill>
                <a:srgbClr val="000099"/>
              </a:solidFill>
              <a:latin typeface="+mn-lt"/>
              <a:ea typeface="黑体" panose="02010609060101010101" pitchFamily="2" charset="-122"/>
            </a:endParaRPr>
          </a:p>
        </p:txBody>
      </p:sp>
      <p:sp>
        <p:nvSpPr>
          <p:cNvPr id="1051311" name="Rectangle 42"/>
          <p:cNvSpPr>
            <a:spLocks noChangeArrowheads="1"/>
          </p:cNvSpPr>
          <p:nvPr/>
        </p:nvSpPr>
        <p:spPr bwMode="auto">
          <a:xfrm>
            <a:off x="9036538" y="3929709"/>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54</a:t>
            </a:r>
            <a:endParaRPr altLang="zh-CN" b="1" sz="1600" kumimoji="1" lang="en-US">
              <a:solidFill>
                <a:srgbClr val="000099"/>
              </a:solidFill>
              <a:latin typeface="+mn-lt"/>
              <a:ea typeface="黑体" panose="02010609060101010101" pitchFamily="2" charset="-122"/>
            </a:endParaRPr>
          </a:p>
        </p:txBody>
      </p:sp>
      <p:sp>
        <p:nvSpPr>
          <p:cNvPr id="1051312" name="Rectangle 43"/>
          <p:cNvSpPr>
            <a:spLocks noChangeArrowheads="1"/>
          </p:cNvSpPr>
          <p:nvPr/>
        </p:nvSpPr>
        <p:spPr bwMode="auto">
          <a:xfrm>
            <a:off x="9349540" y="3928120"/>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55</a:t>
            </a:r>
            <a:endParaRPr altLang="zh-CN" b="1" sz="1600" kumimoji="1" lang="en-US">
              <a:solidFill>
                <a:srgbClr val="000099"/>
              </a:solidFill>
              <a:latin typeface="+mn-lt"/>
              <a:ea typeface="黑体" panose="02010609060101010101" pitchFamily="2" charset="-122"/>
            </a:endParaRPr>
          </a:p>
        </p:txBody>
      </p:sp>
      <p:sp>
        <p:nvSpPr>
          <p:cNvPr id="1051313" name="Rectangle 44"/>
          <p:cNvSpPr>
            <a:spLocks noChangeArrowheads="1"/>
          </p:cNvSpPr>
          <p:nvPr/>
        </p:nvSpPr>
        <p:spPr bwMode="auto">
          <a:xfrm>
            <a:off x="9653943" y="3928120"/>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99"/>
                </a:solidFill>
                <a:latin typeface="+mn-lt"/>
                <a:ea typeface="黑体" panose="02010609060101010101" pitchFamily="2" charset="-122"/>
              </a:rPr>
              <a:t>56</a:t>
            </a:r>
            <a:endParaRPr altLang="zh-CN" b="1" sz="1600" kumimoji="1" lang="en-US">
              <a:solidFill>
                <a:srgbClr val="000099"/>
              </a:solidFill>
              <a:latin typeface="+mn-lt"/>
              <a:ea typeface="黑体" panose="02010609060101010101" pitchFamily="2" charset="-122"/>
            </a:endParaRPr>
          </a:p>
        </p:txBody>
      </p:sp>
      <p:sp>
        <p:nvSpPr>
          <p:cNvPr id="1051314" name="Line 45"/>
          <p:cNvSpPr>
            <a:spLocks noChangeShapeType="1"/>
          </p:cNvSpPr>
          <p:nvPr/>
        </p:nvSpPr>
        <p:spPr bwMode="auto">
          <a:xfrm flipH="1" flipV="1">
            <a:off x="1954437" y="4275784"/>
            <a:ext cx="10319" cy="511175"/>
          </a:xfrm>
          <a:prstGeom prst="line"/>
          <a:noFill/>
          <a:ln w="38100">
            <a:solidFill>
              <a:srgbClr val="FF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315" name="Text Box 46"/>
          <p:cNvSpPr txBox="1">
            <a:spLocks noChangeArrowheads="1"/>
          </p:cNvSpPr>
          <p:nvPr/>
        </p:nvSpPr>
        <p:spPr bwMode="auto">
          <a:xfrm>
            <a:off x="1401480" y="4764733"/>
            <a:ext cx="1467068" cy="646331"/>
          </a:xfrm>
          <a:prstGeom prst="rect"/>
          <a:noFill/>
          <a:ln>
            <a:noFill/>
          </a:ln>
          <a:effectLst/>
        </p:spPr>
        <p:txBody>
          <a:bodyPr wrap="none">
            <a:spAutoFit/>
          </a:bodyPr>
          <a:p>
            <a:pPr algn="ctr">
              <a:lnSpc>
                <a:spcPct val="90000"/>
              </a:lnSpc>
            </a:pPr>
            <a:r>
              <a:rPr altLang="zh-CN" b="1" dirty="0" sz="2000" lang="en-US">
                <a:solidFill>
                  <a:srgbClr val="9900CC"/>
                </a:solidFill>
                <a:latin typeface="+mn-lt"/>
                <a:ea typeface="黑体" panose="02010609060101010101" pitchFamily="2" charset="-122"/>
              </a:rPr>
              <a:t>B </a:t>
            </a:r>
            <a:r>
              <a:rPr altLang="en-US" b="1" dirty="0" sz="2000" lang="zh-CN">
                <a:solidFill>
                  <a:srgbClr val="9900CC"/>
                </a:solidFill>
                <a:latin typeface="+mn-lt"/>
                <a:ea typeface="黑体" panose="02010609060101010101" pitchFamily="2" charset="-122"/>
              </a:rPr>
              <a:t>期望</a:t>
            </a:r>
            <a:endParaRPr altLang="en-US" b="1" dirty="0" sz="2000" lang="zh-CN">
              <a:solidFill>
                <a:srgbClr val="9900CC"/>
              </a:solidFill>
              <a:latin typeface="+mn-lt"/>
              <a:ea typeface="黑体" panose="02010609060101010101" pitchFamily="2" charset="-122"/>
            </a:endParaRPr>
          </a:p>
          <a:p>
            <a:pPr algn="ctr">
              <a:lnSpc>
                <a:spcPct val="90000"/>
              </a:lnSpc>
            </a:pPr>
            <a:r>
              <a:rPr altLang="en-US" b="1" dirty="0" sz="2000" lang="zh-CN">
                <a:solidFill>
                  <a:srgbClr val="9900CC"/>
                </a:solidFill>
                <a:latin typeface="+mn-lt"/>
                <a:ea typeface="黑体" panose="02010609060101010101" pitchFamily="2" charset="-122"/>
              </a:rPr>
              <a:t>收到的序号</a:t>
            </a:r>
            <a:endParaRPr altLang="en-US" b="1" dirty="0" sz="2000" lang="zh-CN">
              <a:solidFill>
                <a:srgbClr val="9900CC"/>
              </a:solidFill>
              <a:latin typeface="+mn-lt"/>
              <a:ea typeface="黑体" panose="02010609060101010101" pitchFamily="2" charset="-122"/>
            </a:endParaRPr>
          </a:p>
        </p:txBody>
      </p:sp>
      <p:sp>
        <p:nvSpPr>
          <p:cNvPr id="1051316" name="Line 47"/>
          <p:cNvSpPr>
            <a:spLocks noChangeShapeType="1"/>
          </p:cNvSpPr>
          <p:nvPr/>
        </p:nvSpPr>
        <p:spPr bwMode="auto">
          <a:xfrm>
            <a:off x="1784176" y="3116908"/>
            <a:ext cx="8600" cy="1357312"/>
          </a:xfrm>
          <a:prstGeom prst="line"/>
          <a:noFill/>
          <a:ln w="19050">
            <a:solidFill>
              <a:schemeClr val="tx1"/>
            </a:solidFill>
            <a:prstDash val="dash"/>
            <a:round/>
          </a:ln>
          <a:effectLst/>
        </p:spPr>
        <p:txBody>
          <a:bodyPr/>
          <a:p>
            <a:endParaRPr altLang="en-US" b="1" lang="zh-CN">
              <a:solidFill>
                <a:srgbClr val="000099"/>
              </a:solidFill>
              <a:latin typeface="+mn-lt"/>
              <a:ea typeface="黑体" panose="02010609060101010101" pitchFamily="2" charset="-122"/>
            </a:endParaRPr>
          </a:p>
        </p:txBody>
      </p:sp>
      <p:sp>
        <p:nvSpPr>
          <p:cNvPr id="1051317" name="Text Box 48"/>
          <p:cNvSpPr txBox="1">
            <a:spLocks noChangeArrowheads="1"/>
          </p:cNvSpPr>
          <p:nvPr/>
        </p:nvSpPr>
        <p:spPr bwMode="auto">
          <a:xfrm>
            <a:off x="7635510" y="2708920"/>
            <a:ext cx="800219" cy="461665"/>
          </a:xfrm>
          <a:prstGeom prst="rect"/>
          <a:solidFill>
            <a:schemeClr val="bg1"/>
          </a:solidFill>
          <a:ln>
            <a:noFill/>
          </a:ln>
          <a:effectLst/>
        </p:spPr>
        <p:txBody>
          <a:bodyPr wrap="none">
            <a:spAutoFit/>
          </a:bodyPr>
          <a:p>
            <a:pPr algn="ctr"/>
            <a:r>
              <a:rPr altLang="en-US" b="1" dirty="0" sz="2400" lang="zh-CN">
                <a:solidFill>
                  <a:srgbClr val="C00000"/>
                </a:solidFill>
                <a:latin typeface="+mn-lt"/>
                <a:ea typeface="黑体" panose="02010609060101010101" pitchFamily="2" charset="-122"/>
              </a:rPr>
              <a:t>前沿</a:t>
            </a:r>
            <a:endParaRPr altLang="en-US" b="1" dirty="0" sz="2400" lang="zh-CN">
              <a:solidFill>
                <a:srgbClr val="C00000"/>
              </a:solidFill>
              <a:latin typeface="+mn-lt"/>
              <a:ea typeface="黑体" panose="02010609060101010101" pitchFamily="2" charset="-122"/>
            </a:endParaRPr>
          </a:p>
        </p:txBody>
      </p:sp>
      <p:sp>
        <p:nvSpPr>
          <p:cNvPr id="1051318" name="Text Box 49"/>
          <p:cNvSpPr txBox="1">
            <a:spLocks noChangeArrowheads="1"/>
          </p:cNvSpPr>
          <p:nvPr/>
        </p:nvSpPr>
        <p:spPr bwMode="auto">
          <a:xfrm>
            <a:off x="1402985" y="2708920"/>
            <a:ext cx="800219" cy="461665"/>
          </a:xfrm>
          <a:prstGeom prst="rect"/>
          <a:solidFill>
            <a:schemeClr val="bg1"/>
          </a:solidFill>
          <a:ln>
            <a:noFill/>
          </a:ln>
          <a:effectLst/>
        </p:spPr>
        <p:txBody>
          <a:bodyPr wrap="none">
            <a:spAutoFit/>
          </a:bodyPr>
          <a:p>
            <a:pPr algn="ctr"/>
            <a:r>
              <a:rPr altLang="en-US" b="1" dirty="0" sz="2400" lang="zh-CN">
                <a:solidFill>
                  <a:srgbClr val="C00000"/>
                </a:solidFill>
                <a:latin typeface="+mn-lt"/>
                <a:ea typeface="黑体" panose="02010609060101010101" pitchFamily="2" charset="-122"/>
              </a:rPr>
              <a:t>后沿</a:t>
            </a:r>
            <a:endParaRPr altLang="en-US" b="1" dirty="0" sz="2400" lang="zh-CN">
              <a:solidFill>
                <a:srgbClr val="C00000"/>
              </a:solidFill>
              <a:latin typeface="+mn-lt"/>
              <a:ea typeface="黑体" panose="02010609060101010101" pitchFamily="2" charset="-122"/>
            </a:endParaRPr>
          </a:p>
        </p:txBody>
      </p:sp>
      <p:sp>
        <p:nvSpPr>
          <p:cNvPr id="1051319" name="Line 50"/>
          <p:cNvSpPr>
            <a:spLocks noChangeShapeType="1"/>
          </p:cNvSpPr>
          <p:nvPr/>
        </p:nvSpPr>
        <p:spPr bwMode="auto">
          <a:xfrm>
            <a:off x="8033899" y="3102621"/>
            <a:ext cx="8600" cy="1357313"/>
          </a:xfrm>
          <a:prstGeom prst="line"/>
          <a:noFill/>
          <a:ln w="19050">
            <a:solidFill>
              <a:schemeClr val="tx1"/>
            </a:solidFill>
            <a:prstDash val="dash"/>
            <a:round/>
          </a:ln>
          <a:effectLst/>
        </p:spPr>
        <p:txBody>
          <a:bodyPr/>
          <a:p>
            <a:endParaRPr altLang="en-US" b="1" lang="zh-CN">
              <a:solidFill>
                <a:srgbClr val="000099"/>
              </a:solidFill>
              <a:latin typeface="+mn-lt"/>
              <a:ea typeface="黑体" panose="02010609060101010101" pitchFamily="2" charset="-122"/>
            </a:endParaRPr>
          </a:p>
        </p:txBody>
      </p:sp>
      <p:sp>
        <p:nvSpPr>
          <p:cNvPr id="1051320" name="Text Box 51"/>
          <p:cNvSpPr txBox="1">
            <a:spLocks noChangeArrowheads="1"/>
          </p:cNvSpPr>
          <p:nvPr/>
        </p:nvSpPr>
        <p:spPr bwMode="auto">
          <a:xfrm>
            <a:off x="2276342" y="3083571"/>
            <a:ext cx="697627" cy="400110"/>
          </a:xfrm>
          <a:prstGeom prst="rect"/>
          <a:noFill/>
          <a:ln>
            <a:noFill/>
          </a:ln>
          <a:effectLst/>
        </p:spPr>
        <p:txBody>
          <a:bodyPr wrap="none">
            <a:spAutoFit/>
          </a:bodyPr>
          <a:p>
            <a:pPr algn="ctr"/>
            <a:r>
              <a:rPr altLang="en-US" b="1" sz="2000" lang="zh-CN">
                <a:solidFill>
                  <a:srgbClr val="000099"/>
                </a:solidFill>
                <a:latin typeface="+mn-lt"/>
                <a:ea typeface="黑体" panose="02010609060101010101" pitchFamily="2" charset="-122"/>
              </a:rPr>
              <a:t>前移</a:t>
            </a:r>
            <a:endParaRPr altLang="en-US" b="1" sz="2000" lang="zh-CN">
              <a:solidFill>
                <a:srgbClr val="000099"/>
              </a:solidFill>
              <a:latin typeface="+mn-lt"/>
              <a:ea typeface="黑体" panose="02010609060101010101" pitchFamily="2" charset="-122"/>
            </a:endParaRPr>
          </a:p>
        </p:txBody>
      </p:sp>
      <p:sp>
        <p:nvSpPr>
          <p:cNvPr id="1051321" name="Text Box 52"/>
          <p:cNvSpPr txBox="1">
            <a:spLocks noChangeArrowheads="1"/>
          </p:cNvSpPr>
          <p:nvPr/>
        </p:nvSpPr>
        <p:spPr bwMode="auto">
          <a:xfrm>
            <a:off x="6871625" y="3080396"/>
            <a:ext cx="697627" cy="400110"/>
          </a:xfrm>
          <a:prstGeom prst="rect"/>
          <a:noFill/>
          <a:ln>
            <a:noFill/>
          </a:ln>
          <a:effectLst/>
        </p:spPr>
        <p:txBody>
          <a:bodyPr wrap="none">
            <a:spAutoFit/>
          </a:bodyPr>
          <a:p>
            <a:pPr algn="ctr"/>
            <a:r>
              <a:rPr altLang="en-US" b="1" sz="2000" lang="zh-CN">
                <a:solidFill>
                  <a:srgbClr val="000099"/>
                </a:solidFill>
                <a:latin typeface="+mn-lt"/>
                <a:ea typeface="黑体" panose="02010609060101010101" pitchFamily="2" charset="-122"/>
              </a:rPr>
              <a:t>收缩</a:t>
            </a:r>
            <a:endParaRPr altLang="en-US" b="1" sz="2000" lang="zh-CN">
              <a:solidFill>
                <a:srgbClr val="000099"/>
              </a:solidFill>
              <a:latin typeface="+mn-lt"/>
              <a:ea typeface="黑体" panose="02010609060101010101" pitchFamily="2" charset="-122"/>
            </a:endParaRPr>
          </a:p>
        </p:txBody>
      </p:sp>
      <p:grpSp>
        <p:nvGrpSpPr>
          <p:cNvPr id="513" name="Group 53"/>
          <p:cNvGrpSpPr/>
          <p:nvPr/>
        </p:nvGrpSpPr>
        <p:grpSpPr bwMode="auto">
          <a:xfrm>
            <a:off x="6666665" y="3158183"/>
            <a:ext cx="233892" cy="288925"/>
            <a:chOff x="3833" y="1298"/>
            <a:chExt cx="136" cy="182"/>
          </a:xfrm>
        </p:grpSpPr>
        <p:sp>
          <p:nvSpPr>
            <p:cNvPr id="1051322" name="Line 54"/>
            <p:cNvSpPr>
              <a:spLocks noChangeShapeType="1"/>
            </p:cNvSpPr>
            <p:nvPr/>
          </p:nvSpPr>
          <p:spPr bwMode="auto">
            <a:xfrm flipH="1">
              <a:off x="3833" y="1298"/>
              <a:ext cx="136" cy="182"/>
            </a:xfrm>
            <a:prstGeom prst="line"/>
            <a:noFill/>
            <a:ln w="57150">
              <a:solidFill>
                <a:srgbClr val="FF0000"/>
              </a:solidFill>
              <a:round/>
            </a:ln>
            <a:effectLst/>
          </p:spPr>
          <p:txBody>
            <a:bodyPr/>
            <a:p>
              <a:endParaRPr altLang="en-US" b="1" lang="zh-CN">
                <a:solidFill>
                  <a:srgbClr val="000099"/>
                </a:solidFill>
                <a:latin typeface="+mn-lt"/>
                <a:ea typeface="黑体" panose="02010609060101010101" pitchFamily="2" charset="-122"/>
              </a:endParaRPr>
            </a:p>
          </p:txBody>
        </p:sp>
        <p:sp>
          <p:nvSpPr>
            <p:cNvPr id="1051323" name="Line 55"/>
            <p:cNvSpPr>
              <a:spLocks noChangeShapeType="1"/>
            </p:cNvSpPr>
            <p:nvPr/>
          </p:nvSpPr>
          <p:spPr bwMode="auto">
            <a:xfrm>
              <a:off x="3833" y="1298"/>
              <a:ext cx="136" cy="182"/>
            </a:xfrm>
            <a:prstGeom prst="line"/>
            <a:noFill/>
            <a:ln w="57150">
              <a:solidFill>
                <a:srgbClr val="FF0000"/>
              </a:solidFill>
              <a:round/>
            </a:ln>
            <a:effectLst/>
          </p:spPr>
          <p:txBody>
            <a:bodyPr/>
            <a:p>
              <a:endParaRPr altLang="en-US" b="1" lang="zh-CN">
                <a:solidFill>
                  <a:srgbClr val="000099"/>
                </a:solidFill>
                <a:latin typeface="+mn-lt"/>
                <a:ea typeface="黑体" panose="02010609060101010101" pitchFamily="2" charset="-122"/>
              </a:endParaRPr>
            </a:p>
          </p:txBody>
        </p:sp>
      </p:grpSp>
      <p:sp>
        <p:nvSpPr>
          <p:cNvPr id="1051324" name="Text Box 56"/>
          <p:cNvSpPr txBox="1">
            <a:spLocks noChangeArrowheads="1"/>
          </p:cNvSpPr>
          <p:nvPr/>
        </p:nvSpPr>
        <p:spPr bwMode="auto">
          <a:xfrm>
            <a:off x="511596" y="226095"/>
            <a:ext cx="9071836" cy="2308324"/>
          </a:xfrm>
          <a:prstGeom prst="rect"/>
          <a:solidFill>
            <a:srgbClr val="FFFF99"/>
          </a:solidFill>
          <a:ln w="9525">
            <a:solidFill>
              <a:schemeClr val="folHlink"/>
            </a:solidFill>
            <a:miter lim="800000"/>
          </a:ln>
          <a:effectLst/>
        </p:spPr>
        <p:txBody>
          <a:bodyPr wrap="square">
            <a:spAutoFit/>
          </a:bodyPr>
          <a:p>
            <a:pPr indent="-179705" marL="179705">
              <a:buFont typeface="Arial" panose="020B0604020202020204" pitchFamily="34" charset="0"/>
              <a:buChar char="•"/>
            </a:pPr>
            <a:r>
              <a:rPr altLang="en-US" b="1" dirty="0" sz="2400" lang="zh-CN">
                <a:solidFill>
                  <a:srgbClr val="000099"/>
                </a:solidFill>
                <a:latin typeface="+mn-lt"/>
                <a:ea typeface="黑体" panose="02010609060101010101" pitchFamily="2" charset="-122"/>
              </a:rPr>
              <a:t>根据 </a:t>
            </a:r>
            <a:r>
              <a:rPr altLang="zh-CN" b="1" dirty="0" sz="2400" lang="en-US">
                <a:solidFill>
                  <a:srgbClr val="000099"/>
                </a:solidFill>
                <a:latin typeface="+mn-lt"/>
                <a:ea typeface="黑体" panose="02010609060101010101" pitchFamily="2" charset="-122"/>
              </a:rPr>
              <a:t>B </a:t>
            </a:r>
            <a:r>
              <a:rPr altLang="en-US" b="1" dirty="0" sz="2400" lang="zh-CN">
                <a:solidFill>
                  <a:srgbClr val="000099"/>
                </a:solidFill>
                <a:latin typeface="+mn-lt"/>
                <a:ea typeface="黑体" panose="02010609060101010101" pitchFamily="2" charset="-122"/>
              </a:rPr>
              <a:t>给出的窗口</a:t>
            </a:r>
            <a:r>
              <a:rPr altLang="en-US" b="1" dirty="0" sz="2400" lang="zh-CN" smtClean="0">
                <a:solidFill>
                  <a:srgbClr val="000099"/>
                </a:solidFill>
                <a:latin typeface="+mn-lt"/>
                <a:ea typeface="黑体" panose="02010609060101010101" pitchFamily="2" charset="-122"/>
              </a:rPr>
              <a:t>值，</a:t>
            </a:r>
            <a:r>
              <a:rPr altLang="zh-CN" b="1" dirty="0" sz="2400" lang="en-US" smtClean="0">
                <a:solidFill>
                  <a:srgbClr val="000099"/>
                </a:solidFill>
                <a:latin typeface="+mn-lt"/>
                <a:ea typeface="黑体" panose="02010609060101010101" pitchFamily="2" charset="-122"/>
              </a:rPr>
              <a:t>A </a:t>
            </a:r>
            <a:r>
              <a:rPr altLang="en-US" b="1" dirty="0" sz="2400" lang="zh-CN">
                <a:solidFill>
                  <a:srgbClr val="000099"/>
                </a:solidFill>
                <a:latin typeface="+mn-lt"/>
                <a:ea typeface="黑体" panose="02010609060101010101" pitchFamily="2" charset="-122"/>
              </a:rPr>
              <a:t>构造出自己的发送</a:t>
            </a:r>
            <a:r>
              <a:rPr altLang="en-US" b="1" dirty="0" sz="2400" lang="zh-CN" smtClean="0">
                <a:solidFill>
                  <a:srgbClr val="000099"/>
                </a:solidFill>
                <a:latin typeface="+mn-lt"/>
                <a:ea typeface="黑体" panose="02010609060101010101" pitchFamily="2" charset="-122"/>
              </a:rPr>
              <a:t>窗口。</a:t>
            </a:r>
            <a:endParaRPr altLang="zh-CN" b="1" dirty="0" sz="2400" lang="en-US" smtClean="0">
              <a:solidFill>
                <a:srgbClr val="000099"/>
              </a:solidFill>
              <a:latin typeface="+mn-lt"/>
              <a:ea typeface="黑体" panose="02010609060101010101" pitchFamily="2" charset="-122"/>
            </a:endParaRPr>
          </a:p>
          <a:p>
            <a:pPr indent="-179705" marL="179705">
              <a:buFont typeface="Arial" panose="020B0604020202020204" pitchFamily="34" charset="0"/>
              <a:buChar char="•"/>
            </a:pPr>
            <a:r>
              <a:rPr altLang="zh-CN" b="1" dirty="0" sz="2400" lang="zh-CN">
                <a:solidFill>
                  <a:srgbClr val="FF0000"/>
                </a:solidFill>
                <a:latin typeface="+mn-lt"/>
                <a:ea typeface="黑体" panose="02010609060101010101" pitchFamily="2" charset="-122"/>
              </a:rPr>
              <a:t>发送窗口表示：在没有</a:t>
            </a:r>
            <a:r>
              <a:rPr altLang="zh-CN" b="1" dirty="0" sz="2400" lang="zh-CN" smtClean="0">
                <a:solidFill>
                  <a:srgbClr val="FF0000"/>
                </a:solidFill>
                <a:latin typeface="+mn-lt"/>
                <a:ea typeface="黑体" panose="02010609060101010101" pitchFamily="2" charset="-122"/>
              </a:rPr>
              <a:t>收到</a:t>
            </a:r>
            <a:r>
              <a:rPr altLang="zh-CN" b="1" dirty="0" sz="2400" lang="en-US" smtClean="0">
                <a:solidFill>
                  <a:srgbClr val="FF0000"/>
                </a:solidFill>
                <a:latin typeface="+mn-lt"/>
                <a:ea typeface="黑体" panose="02010609060101010101" pitchFamily="2" charset="-122"/>
              </a:rPr>
              <a:t> B </a:t>
            </a:r>
            <a:r>
              <a:rPr altLang="zh-CN" b="1" dirty="0" sz="2400" lang="zh-CN" smtClean="0">
                <a:solidFill>
                  <a:srgbClr val="FF0000"/>
                </a:solidFill>
                <a:latin typeface="+mn-lt"/>
                <a:ea typeface="黑体" panose="02010609060101010101" pitchFamily="2" charset="-122"/>
              </a:rPr>
              <a:t>的</a:t>
            </a:r>
            <a:r>
              <a:rPr altLang="zh-CN" b="1" dirty="0" sz="2400" lang="zh-CN">
                <a:solidFill>
                  <a:srgbClr val="FF0000"/>
                </a:solidFill>
                <a:latin typeface="+mn-lt"/>
                <a:ea typeface="黑体" panose="02010609060101010101" pitchFamily="2" charset="-122"/>
              </a:rPr>
              <a:t>确认的情况下，</a:t>
            </a:r>
            <a:r>
              <a:rPr altLang="zh-CN" b="1" dirty="0" sz="2400" lang="en-US" smtClean="0">
                <a:solidFill>
                  <a:srgbClr val="FF0000"/>
                </a:solidFill>
                <a:latin typeface="+mn-lt"/>
                <a:ea typeface="黑体" panose="02010609060101010101" pitchFamily="2" charset="-122"/>
              </a:rPr>
              <a:t>A </a:t>
            </a:r>
            <a:r>
              <a:rPr altLang="zh-CN" b="1" dirty="0" sz="2400" lang="zh-CN" smtClean="0">
                <a:solidFill>
                  <a:srgbClr val="FF0000"/>
                </a:solidFill>
                <a:latin typeface="+mn-lt"/>
                <a:ea typeface="黑体" panose="02010609060101010101" pitchFamily="2" charset="-122"/>
              </a:rPr>
              <a:t>可以</a:t>
            </a:r>
            <a:r>
              <a:rPr altLang="zh-CN" b="1" dirty="0" sz="2400" lang="zh-CN">
                <a:solidFill>
                  <a:srgbClr val="FF0000"/>
                </a:solidFill>
                <a:latin typeface="+mn-lt"/>
                <a:ea typeface="黑体" panose="02010609060101010101" pitchFamily="2" charset="-122"/>
              </a:rPr>
              <a:t>连续把窗口内的数据都发送出去。</a:t>
            </a:r>
            <a:r>
              <a:rPr altLang="en-US" b="1" dirty="0" sz="2400" lang="zh-CN">
                <a:solidFill>
                  <a:srgbClr val="FF0000"/>
                </a:solidFill>
                <a:latin typeface="+mn-lt"/>
                <a:ea typeface="黑体" panose="02010609060101010101" pitchFamily="2" charset="-122"/>
              </a:rPr>
              <a:t> </a:t>
            </a:r>
            <a:endParaRPr altLang="zh-CN" b="1" dirty="0" sz="2400" lang="en-US" smtClean="0">
              <a:solidFill>
                <a:srgbClr val="FF0000"/>
              </a:solidFill>
              <a:latin typeface="+mn-lt"/>
              <a:ea typeface="黑体" panose="02010609060101010101" pitchFamily="2" charset="-122"/>
            </a:endParaRPr>
          </a:p>
          <a:p>
            <a:pPr indent="-179705" marL="179705">
              <a:buFont typeface="Arial" panose="020B0604020202020204" pitchFamily="34" charset="0"/>
              <a:buChar char="•"/>
            </a:pPr>
            <a:r>
              <a:rPr altLang="zh-CN" b="1" dirty="0" sz="2400" lang="zh-CN">
                <a:solidFill>
                  <a:srgbClr val="FF0000"/>
                </a:solidFill>
                <a:latin typeface="+mn-lt"/>
                <a:ea typeface="黑体" panose="02010609060101010101" pitchFamily="2" charset="-122"/>
              </a:rPr>
              <a:t>发送窗口里面的序号表示允许发送的序号。</a:t>
            </a:r>
            <a:endParaRPr altLang="zh-CN" b="1" dirty="0" sz="2400" lang="en-US">
              <a:solidFill>
                <a:srgbClr val="FF0000"/>
              </a:solidFill>
              <a:latin typeface="+mn-lt"/>
              <a:ea typeface="黑体" panose="02010609060101010101" pitchFamily="2" charset="-122"/>
            </a:endParaRPr>
          </a:p>
          <a:p>
            <a:pPr indent="-179705" marL="179705">
              <a:buFont typeface="Arial" panose="020B0604020202020204" pitchFamily="34" charset="0"/>
              <a:buChar char="•"/>
            </a:pPr>
            <a:r>
              <a:rPr altLang="zh-CN" b="1" dirty="0" sz="2400" lang="zh-CN">
                <a:solidFill>
                  <a:srgbClr val="000099"/>
                </a:solidFill>
                <a:latin typeface="+mn-lt"/>
                <a:ea typeface="黑体" panose="02010609060101010101" pitchFamily="2" charset="-122"/>
              </a:rPr>
              <a:t>显然，窗口越大，发送方就可以在收到对方确认之前连续发送更多的数据，因而可能获得更高的传输效率。</a:t>
            </a:r>
            <a:endParaRPr altLang="en-US" b="1" dirty="0" sz="2400" lang="zh-CN">
              <a:solidFill>
                <a:srgbClr val="000099"/>
              </a:solidFill>
              <a:latin typeface="+mn-lt"/>
              <a:ea typeface="黑体" panose="02010609060101010101" pitchFamily="2" charset="-122"/>
            </a:endParaRPr>
          </a:p>
        </p:txBody>
      </p:sp>
      <p:sp>
        <p:nvSpPr>
          <p:cNvPr id="1051325" name="Text Box 57"/>
          <p:cNvSpPr txBox="1">
            <a:spLocks noChangeArrowheads="1"/>
          </p:cNvSpPr>
          <p:nvPr/>
        </p:nvSpPr>
        <p:spPr bwMode="auto">
          <a:xfrm>
            <a:off x="5006747" y="5045721"/>
            <a:ext cx="3890809" cy="954107"/>
          </a:xfrm>
          <a:prstGeom prst="rect"/>
          <a:solidFill>
            <a:srgbClr val="000099"/>
          </a:solidFill>
          <a:ln w="9525">
            <a:solidFill>
              <a:schemeClr val="folHlink"/>
            </a:solidFill>
            <a:miter lim="800000"/>
          </a:ln>
          <a:effectLst/>
        </p:spPr>
        <p:txBody>
          <a:bodyPr wrap="none">
            <a:spAutoFit/>
          </a:bodyPr>
          <a:p>
            <a:pPr algn="ctr"/>
            <a:r>
              <a:rPr altLang="zh-CN" b="1" dirty="0" sz="2800" lang="en-US">
                <a:solidFill>
                  <a:schemeClr val="bg1"/>
                </a:solidFill>
                <a:latin typeface="+mn-lt"/>
                <a:ea typeface="黑体" panose="02010609060101010101" pitchFamily="2" charset="-122"/>
              </a:rPr>
              <a:t>TCP </a:t>
            </a:r>
            <a:r>
              <a:rPr altLang="en-US" b="1" dirty="0" sz="2800" lang="zh-CN">
                <a:solidFill>
                  <a:schemeClr val="bg1"/>
                </a:solidFill>
                <a:latin typeface="+mn-lt"/>
                <a:ea typeface="黑体" panose="02010609060101010101" pitchFamily="2" charset="-122"/>
              </a:rPr>
              <a:t>标准强烈不赞成</a:t>
            </a:r>
            <a:endParaRPr altLang="en-US" b="1" dirty="0" sz="2800" lang="zh-CN">
              <a:solidFill>
                <a:schemeClr val="bg1"/>
              </a:solidFill>
              <a:latin typeface="+mn-lt"/>
              <a:ea typeface="黑体" panose="02010609060101010101" pitchFamily="2" charset="-122"/>
            </a:endParaRPr>
          </a:p>
          <a:p>
            <a:pPr algn="ctr"/>
            <a:r>
              <a:rPr altLang="en-US" b="1" dirty="0" sz="2800" lang="zh-CN">
                <a:solidFill>
                  <a:schemeClr val="bg1"/>
                </a:solidFill>
                <a:latin typeface="+mn-lt"/>
                <a:ea typeface="黑体" panose="02010609060101010101" pitchFamily="2" charset="-122"/>
              </a:rPr>
              <a:t>发送窗口前沿向后收缩 </a:t>
            </a:r>
            <a:endParaRPr altLang="en-US" b="1" dirty="0" sz="2800" lang="zh-CN">
              <a:solidFill>
                <a:schemeClr val="bg1"/>
              </a:solidFill>
              <a:latin typeface="+mn-lt"/>
              <a:ea typeface="黑体" panose="0201060906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516" name=""/>
        <p:cNvGrpSpPr/>
        <p:nvPr/>
      </p:nvGrpSpPr>
      <p:grpSpPr>
        <a:xfrm>
          <a:off x="0" y="0"/>
          <a:ext cx="0" cy="0"/>
          <a:chOff x="0" y="0"/>
          <a:chExt cx="0" cy="0"/>
        </a:xfrm>
      </p:grpSpPr>
      <p:sp>
        <p:nvSpPr>
          <p:cNvPr id="1051329" name="Line 4"/>
          <p:cNvSpPr>
            <a:spLocks noChangeShapeType="1"/>
          </p:cNvSpPr>
          <p:nvPr/>
        </p:nvSpPr>
        <p:spPr bwMode="auto">
          <a:xfrm flipV="1">
            <a:off x="1789337" y="3346451"/>
            <a:ext cx="6249723" cy="11113"/>
          </a:xfrm>
          <a:prstGeom prst="line"/>
          <a:noFill/>
          <a:ln w="19050">
            <a:solidFill>
              <a:schemeClr val="tx1"/>
            </a:solidFill>
            <a:round/>
            <a:headEnd type="triangle" w="sm" len="med"/>
            <a:tailEnd type="triangle" w="sm" len="med"/>
          </a:ln>
          <a:effectLst/>
        </p:spPr>
        <p:txBody>
          <a:bodyPr/>
          <a:p>
            <a:endParaRPr altLang="en-US" b="1" lang="zh-CN">
              <a:solidFill>
                <a:srgbClr val="0000CC"/>
              </a:solidFill>
              <a:latin typeface="+mn-lt"/>
              <a:ea typeface="黑体" panose="02010609060101010101" pitchFamily="2" charset="-122"/>
            </a:endParaRPr>
          </a:p>
        </p:txBody>
      </p:sp>
      <p:sp>
        <p:nvSpPr>
          <p:cNvPr id="1051330" name="Line 5"/>
          <p:cNvSpPr>
            <a:spLocks noChangeShapeType="1"/>
          </p:cNvSpPr>
          <p:nvPr/>
        </p:nvSpPr>
        <p:spPr bwMode="auto">
          <a:xfrm flipV="1">
            <a:off x="1789337" y="1204913"/>
            <a:ext cx="6249723" cy="11112"/>
          </a:xfrm>
          <a:prstGeom prst="line"/>
          <a:noFill/>
          <a:ln w="19050">
            <a:solidFill>
              <a:schemeClr val="tx1"/>
            </a:solidFill>
            <a:round/>
            <a:headEnd type="triangle" w="sm" len="med"/>
            <a:tailEnd type="triangle" w="sm" len="med"/>
          </a:ln>
          <a:effectLst/>
        </p:spPr>
        <p:txBody>
          <a:bodyPr/>
          <a:p>
            <a:endParaRPr altLang="en-US" b="1" lang="zh-CN">
              <a:solidFill>
                <a:srgbClr val="0000CC"/>
              </a:solidFill>
              <a:latin typeface="+mn-lt"/>
              <a:ea typeface="黑体" panose="02010609060101010101" pitchFamily="2" charset="-122"/>
            </a:endParaRPr>
          </a:p>
        </p:txBody>
      </p:sp>
      <p:sp>
        <p:nvSpPr>
          <p:cNvPr id="1051331" name="Text Box 6"/>
          <p:cNvSpPr txBox="1">
            <a:spLocks noChangeArrowheads="1"/>
          </p:cNvSpPr>
          <p:nvPr/>
        </p:nvSpPr>
        <p:spPr bwMode="auto">
          <a:xfrm>
            <a:off x="8223893" y="2201864"/>
            <a:ext cx="1467068" cy="400110"/>
          </a:xfrm>
          <a:prstGeom prst="rect"/>
          <a:solidFill>
            <a:schemeClr val="bg1"/>
          </a:solidFill>
          <a:ln>
            <a:noFill/>
          </a:ln>
          <a:effectLst/>
        </p:spPr>
        <p:txBody>
          <a:bodyPr wrap="none">
            <a:spAutoFit/>
          </a:bodyPr>
          <a:p>
            <a:pPr algn="ctr"/>
            <a:r>
              <a:rPr altLang="en-US" b="1" dirty="0" sz="2000" lang="zh-CN">
                <a:solidFill>
                  <a:srgbClr val="FF0000"/>
                </a:solidFill>
                <a:latin typeface="+mn-lt"/>
                <a:ea typeface="黑体" panose="02010609060101010101" pitchFamily="2" charset="-122"/>
              </a:rPr>
              <a:t>不允许发送</a:t>
            </a:r>
            <a:endParaRPr altLang="en-US" b="1" dirty="0" sz="2000" lang="zh-CN">
              <a:solidFill>
                <a:srgbClr val="FF0000"/>
              </a:solidFill>
              <a:latin typeface="+mn-lt"/>
              <a:ea typeface="黑体" panose="02010609060101010101" pitchFamily="2" charset="-122"/>
            </a:endParaRPr>
          </a:p>
        </p:txBody>
      </p:sp>
      <p:sp>
        <p:nvSpPr>
          <p:cNvPr id="1051332" name="Text Box 7"/>
          <p:cNvSpPr txBox="1">
            <a:spLocks noChangeArrowheads="1"/>
          </p:cNvSpPr>
          <p:nvPr/>
        </p:nvSpPr>
        <p:spPr bwMode="auto">
          <a:xfrm>
            <a:off x="408416" y="2201864"/>
            <a:ext cx="1210588" cy="707886"/>
          </a:xfrm>
          <a:prstGeom prst="rect"/>
          <a:solidFill>
            <a:schemeClr val="bg1"/>
          </a:solidFill>
          <a:ln>
            <a:noFill/>
          </a:ln>
          <a:effectLst/>
        </p:spPr>
        <p:txBody>
          <a:bodyPr wrap="none">
            <a:spAutoFit/>
          </a:bodyPr>
          <a:p>
            <a:pPr algn="ctr"/>
            <a:r>
              <a:rPr altLang="en-US" b="1" dirty="0" sz="2000" lang="zh-CN">
                <a:solidFill>
                  <a:srgbClr val="C00000"/>
                </a:solidFill>
                <a:latin typeface="+mn-lt"/>
                <a:ea typeface="黑体" panose="02010609060101010101" pitchFamily="2" charset="-122"/>
              </a:rPr>
              <a:t>已发送并</a:t>
            </a:r>
            <a:endParaRPr altLang="en-US" b="1" dirty="0" sz="2000" lang="zh-CN">
              <a:solidFill>
                <a:srgbClr val="C00000"/>
              </a:solidFill>
              <a:latin typeface="+mn-lt"/>
              <a:ea typeface="黑体" panose="02010609060101010101" pitchFamily="2" charset="-122"/>
            </a:endParaRPr>
          </a:p>
          <a:p>
            <a:pPr algn="ctr"/>
            <a:r>
              <a:rPr altLang="en-US" b="1" dirty="0" sz="2000" lang="zh-CN">
                <a:solidFill>
                  <a:srgbClr val="C00000"/>
                </a:solidFill>
                <a:latin typeface="+mn-lt"/>
                <a:ea typeface="黑体" panose="02010609060101010101" pitchFamily="2" charset="-122"/>
              </a:rPr>
              <a:t>收到确认</a:t>
            </a:r>
            <a:endParaRPr altLang="en-US" b="1" dirty="0" sz="2000" lang="zh-CN">
              <a:solidFill>
                <a:srgbClr val="C00000"/>
              </a:solidFill>
              <a:latin typeface="+mn-lt"/>
              <a:ea typeface="黑体" panose="02010609060101010101" pitchFamily="2" charset="-122"/>
            </a:endParaRPr>
          </a:p>
        </p:txBody>
      </p:sp>
      <p:sp>
        <p:nvSpPr>
          <p:cNvPr id="1051333" name="Text Box 8"/>
          <p:cNvSpPr txBox="1">
            <a:spLocks noChangeArrowheads="1"/>
          </p:cNvSpPr>
          <p:nvPr/>
        </p:nvSpPr>
        <p:spPr bwMode="auto">
          <a:xfrm>
            <a:off x="3158291" y="981076"/>
            <a:ext cx="2754408" cy="400110"/>
          </a:xfrm>
          <a:prstGeom prst="rect"/>
          <a:solidFill>
            <a:schemeClr val="bg1"/>
          </a:solidFill>
          <a:ln>
            <a:noFill/>
          </a:ln>
          <a:effectLst/>
        </p:spPr>
        <p:txBody>
          <a:bodyPr wrap="none">
            <a:spAutoFit/>
          </a:bodyPr>
          <a:p>
            <a:r>
              <a:rPr altLang="zh-CN" b="1" dirty="0" sz="2000" lang="en-US">
                <a:solidFill>
                  <a:srgbClr val="0000CC"/>
                </a:solidFill>
                <a:latin typeface="+mn-lt"/>
                <a:ea typeface="黑体" panose="02010609060101010101" pitchFamily="2" charset="-122"/>
              </a:rPr>
              <a:t>A </a:t>
            </a:r>
            <a:r>
              <a:rPr altLang="en-US" b="1" dirty="0" sz="2000" lang="zh-CN">
                <a:solidFill>
                  <a:srgbClr val="0000CC"/>
                </a:solidFill>
                <a:latin typeface="+mn-lt"/>
                <a:ea typeface="黑体" panose="02010609060101010101" pitchFamily="2" charset="-122"/>
              </a:rPr>
              <a:t>的</a:t>
            </a:r>
            <a:r>
              <a:rPr altLang="en-US" b="1" dirty="0" sz="2000" lang="zh-CN">
                <a:solidFill>
                  <a:srgbClr val="FF0000"/>
                </a:solidFill>
                <a:latin typeface="+mn-lt"/>
                <a:ea typeface="黑体" panose="02010609060101010101" pitchFamily="2" charset="-122"/>
              </a:rPr>
              <a:t>发送窗口</a:t>
            </a:r>
            <a:r>
              <a:rPr altLang="en-US" b="1" dirty="0" sz="2000" lang="zh-CN">
                <a:solidFill>
                  <a:srgbClr val="0000CC"/>
                </a:solidFill>
                <a:latin typeface="+mn-lt"/>
                <a:ea typeface="黑体" panose="02010609060101010101" pitchFamily="2" charset="-122"/>
              </a:rPr>
              <a:t>位置不变</a:t>
            </a:r>
            <a:endParaRPr altLang="en-US" b="1" dirty="0" sz="2000" lang="zh-CN">
              <a:solidFill>
                <a:srgbClr val="0000CC"/>
              </a:solidFill>
              <a:latin typeface="+mn-lt"/>
              <a:ea typeface="黑体" panose="02010609060101010101" pitchFamily="2" charset="-122"/>
            </a:endParaRPr>
          </a:p>
        </p:txBody>
      </p:sp>
      <p:sp>
        <p:nvSpPr>
          <p:cNvPr id="1051334" name="Text Box 9"/>
          <p:cNvSpPr txBox="1">
            <a:spLocks noChangeArrowheads="1"/>
          </p:cNvSpPr>
          <p:nvPr/>
        </p:nvSpPr>
        <p:spPr bwMode="auto">
          <a:xfrm>
            <a:off x="5423610" y="2368551"/>
            <a:ext cx="2492990" cy="400110"/>
          </a:xfrm>
          <a:prstGeom prst="rect"/>
          <a:solidFill>
            <a:schemeClr val="bg1"/>
          </a:solidFill>
          <a:ln>
            <a:noFill/>
          </a:ln>
          <a:effectLst/>
        </p:spPr>
        <p:txBody>
          <a:bodyPr wrap="none">
            <a:spAutoFit/>
          </a:bodyPr>
          <a:p>
            <a:pPr algn="ctr"/>
            <a:r>
              <a:rPr altLang="en-US" b="1" dirty="0" sz="2000" lang="zh-CN">
                <a:solidFill>
                  <a:srgbClr val="0000FF"/>
                </a:solidFill>
                <a:latin typeface="+mn-lt"/>
                <a:ea typeface="黑体" panose="02010609060101010101" pitchFamily="2" charset="-122"/>
              </a:rPr>
              <a:t>允许发送但尚未发送</a:t>
            </a:r>
            <a:endParaRPr altLang="en-US" b="1" dirty="0" sz="2000" lang="zh-CN">
              <a:solidFill>
                <a:srgbClr val="0000FF"/>
              </a:solidFill>
              <a:latin typeface="+mn-lt"/>
              <a:ea typeface="黑体" panose="02010609060101010101" pitchFamily="2" charset="-122"/>
            </a:endParaRPr>
          </a:p>
        </p:txBody>
      </p:sp>
      <p:sp>
        <p:nvSpPr>
          <p:cNvPr id="1051335" name="Rectangle 10"/>
          <p:cNvSpPr>
            <a:spLocks noChangeArrowheads="1"/>
          </p:cNvSpPr>
          <p:nvPr/>
        </p:nvSpPr>
        <p:spPr bwMode="auto">
          <a:xfrm>
            <a:off x="1796215" y="1708150"/>
            <a:ext cx="6248004" cy="649288"/>
          </a:xfrm>
          <a:prstGeom prst="rect"/>
          <a:solidFill>
            <a:srgbClr val="3399FF"/>
          </a:solidFill>
          <a:ln>
            <a:noFill/>
          </a:ln>
          <a:effectLst>
            <a:outerShdw algn="ctr" dir="2700000" dist="35921" rotWithShape="0">
              <a:schemeClr val="bg2"/>
            </a:outerShdw>
          </a:effectLst>
        </p:spPr>
        <p:txBody>
          <a:bodyPr anchor="ctr" wrap="none"/>
          <a:p>
            <a:endParaRPr altLang="en-US" b="1" lang="zh-CN">
              <a:solidFill>
                <a:srgbClr val="0000CC"/>
              </a:solidFill>
              <a:latin typeface="+mn-lt"/>
              <a:ea typeface="黑体" panose="02010609060101010101" pitchFamily="2" charset="-122"/>
            </a:endParaRPr>
          </a:p>
        </p:txBody>
      </p:sp>
      <p:sp>
        <p:nvSpPr>
          <p:cNvPr id="1051336" name="Rectangle 11"/>
          <p:cNvSpPr>
            <a:spLocks noChangeArrowheads="1"/>
          </p:cNvSpPr>
          <p:nvPr/>
        </p:nvSpPr>
        <p:spPr bwMode="auto">
          <a:xfrm>
            <a:off x="274200" y="1924050"/>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26</a:t>
            </a:r>
            <a:endParaRPr altLang="zh-CN" b="1" sz="1600" kumimoji="1" lang="en-US">
              <a:solidFill>
                <a:srgbClr val="0000CC"/>
              </a:solidFill>
              <a:latin typeface="+mn-lt"/>
              <a:ea typeface="黑体" panose="02010609060101010101" pitchFamily="2" charset="-122"/>
            </a:endParaRPr>
          </a:p>
        </p:txBody>
      </p:sp>
      <p:sp>
        <p:nvSpPr>
          <p:cNvPr id="1051337" name="Rectangle 12"/>
          <p:cNvSpPr>
            <a:spLocks noChangeArrowheads="1"/>
          </p:cNvSpPr>
          <p:nvPr/>
        </p:nvSpPr>
        <p:spPr bwMode="auto">
          <a:xfrm>
            <a:off x="587202" y="1922464"/>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27</a:t>
            </a:r>
            <a:endParaRPr altLang="zh-CN" b="1" sz="1600" kumimoji="1" lang="en-US">
              <a:solidFill>
                <a:srgbClr val="0000CC"/>
              </a:solidFill>
              <a:latin typeface="+mn-lt"/>
              <a:ea typeface="黑体" panose="02010609060101010101" pitchFamily="2" charset="-122"/>
            </a:endParaRPr>
          </a:p>
        </p:txBody>
      </p:sp>
      <p:sp>
        <p:nvSpPr>
          <p:cNvPr id="1051338" name="Rectangle 13"/>
          <p:cNvSpPr>
            <a:spLocks noChangeArrowheads="1"/>
          </p:cNvSpPr>
          <p:nvPr/>
        </p:nvSpPr>
        <p:spPr bwMode="auto">
          <a:xfrm>
            <a:off x="900204" y="1920875"/>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28</a:t>
            </a:r>
            <a:endParaRPr altLang="zh-CN" b="1" sz="1600" kumimoji="1" lang="en-US">
              <a:solidFill>
                <a:srgbClr val="0000CC"/>
              </a:solidFill>
              <a:latin typeface="+mn-lt"/>
              <a:ea typeface="黑体" panose="02010609060101010101" pitchFamily="2" charset="-122"/>
            </a:endParaRPr>
          </a:p>
        </p:txBody>
      </p:sp>
      <p:sp>
        <p:nvSpPr>
          <p:cNvPr id="1051339" name="Rectangle 14"/>
          <p:cNvSpPr>
            <a:spLocks noChangeArrowheads="1"/>
          </p:cNvSpPr>
          <p:nvPr/>
        </p:nvSpPr>
        <p:spPr bwMode="auto">
          <a:xfrm>
            <a:off x="1213206" y="191928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29</a:t>
            </a:r>
            <a:endParaRPr altLang="zh-CN" b="1" sz="1600" kumimoji="1" lang="en-US">
              <a:solidFill>
                <a:srgbClr val="0000CC"/>
              </a:solidFill>
              <a:latin typeface="+mn-lt"/>
              <a:ea typeface="黑体" panose="02010609060101010101" pitchFamily="2" charset="-122"/>
            </a:endParaRPr>
          </a:p>
        </p:txBody>
      </p:sp>
      <p:sp>
        <p:nvSpPr>
          <p:cNvPr id="1051340" name="Rectangle 15"/>
          <p:cNvSpPr>
            <a:spLocks noChangeArrowheads="1"/>
          </p:cNvSpPr>
          <p:nvPr/>
        </p:nvSpPr>
        <p:spPr bwMode="auto">
          <a:xfrm>
            <a:off x="1526208" y="1917700"/>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30</a:t>
            </a:r>
            <a:endParaRPr altLang="zh-CN" b="1" sz="1600" kumimoji="1" lang="en-US">
              <a:solidFill>
                <a:srgbClr val="0000CC"/>
              </a:solidFill>
              <a:latin typeface="+mn-lt"/>
              <a:ea typeface="黑体" panose="02010609060101010101" pitchFamily="2" charset="-122"/>
            </a:endParaRPr>
          </a:p>
        </p:txBody>
      </p:sp>
      <p:sp>
        <p:nvSpPr>
          <p:cNvPr id="1051341" name="Rectangle 16"/>
          <p:cNvSpPr>
            <a:spLocks noChangeArrowheads="1"/>
          </p:cNvSpPr>
          <p:nvPr/>
        </p:nvSpPr>
        <p:spPr bwMode="auto">
          <a:xfrm>
            <a:off x="1839210" y="1916113"/>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31</a:t>
            </a:r>
            <a:endParaRPr altLang="zh-CN" b="1" sz="1600" kumimoji="1" lang="en-US">
              <a:solidFill>
                <a:srgbClr val="0000CC"/>
              </a:solidFill>
              <a:latin typeface="+mn-lt"/>
              <a:ea typeface="黑体" panose="02010609060101010101" pitchFamily="2" charset="-122"/>
            </a:endParaRPr>
          </a:p>
        </p:txBody>
      </p:sp>
      <p:sp>
        <p:nvSpPr>
          <p:cNvPr id="1051342" name="Rectangle 17"/>
          <p:cNvSpPr>
            <a:spLocks noChangeArrowheads="1"/>
          </p:cNvSpPr>
          <p:nvPr/>
        </p:nvSpPr>
        <p:spPr bwMode="auto">
          <a:xfrm>
            <a:off x="2152213" y="1914525"/>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32</a:t>
            </a:r>
            <a:endParaRPr altLang="zh-CN" b="1" sz="1600" kumimoji="1" lang="en-US">
              <a:solidFill>
                <a:srgbClr val="0000CC"/>
              </a:solidFill>
              <a:latin typeface="+mn-lt"/>
              <a:ea typeface="黑体" panose="02010609060101010101" pitchFamily="2" charset="-122"/>
            </a:endParaRPr>
          </a:p>
        </p:txBody>
      </p:sp>
      <p:sp>
        <p:nvSpPr>
          <p:cNvPr id="1051343" name="Rectangle 18"/>
          <p:cNvSpPr>
            <a:spLocks noChangeArrowheads="1"/>
          </p:cNvSpPr>
          <p:nvPr/>
        </p:nvSpPr>
        <p:spPr bwMode="auto">
          <a:xfrm>
            <a:off x="2465215" y="191293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33</a:t>
            </a:r>
            <a:endParaRPr altLang="zh-CN" b="1" sz="1600" kumimoji="1" lang="en-US">
              <a:solidFill>
                <a:srgbClr val="0000CC"/>
              </a:solidFill>
              <a:latin typeface="+mn-lt"/>
              <a:ea typeface="黑体" panose="02010609060101010101" pitchFamily="2" charset="-122"/>
            </a:endParaRPr>
          </a:p>
        </p:txBody>
      </p:sp>
      <p:sp>
        <p:nvSpPr>
          <p:cNvPr id="1051344" name="Rectangle 19"/>
          <p:cNvSpPr>
            <a:spLocks noChangeArrowheads="1"/>
          </p:cNvSpPr>
          <p:nvPr/>
        </p:nvSpPr>
        <p:spPr bwMode="auto">
          <a:xfrm>
            <a:off x="2778217" y="1911350"/>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34</a:t>
            </a:r>
            <a:endParaRPr altLang="zh-CN" b="1" sz="1600" kumimoji="1" lang="en-US">
              <a:solidFill>
                <a:srgbClr val="0000CC"/>
              </a:solidFill>
              <a:latin typeface="+mn-lt"/>
              <a:ea typeface="黑体" panose="02010609060101010101" pitchFamily="2" charset="-122"/>
            </a:endParaRPr>
          </a:p>
        </p:txBody>
      </p:sp>
      <p:sp>
        <p:nvSpPr>
          <p:cNvPr id="1051345" name="Rectangle 20"/>
          <p:cNvSpPr>
            <a:spLocks noChangeArrowheads="1"/>
          </p:cNvSpPr>
          <p:nvPr/>
        </p:nvSpPr>
        <p:spPr bwMode="auto">
          <a:xfrm>
            <a:off x="3091219" y="1909764"/>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35</a:t>
            </a:r>
            <a:endParaRPr altLang="zh-CN" b="1" sz="1600" kumimoji="1" lang="en-US">
              <a:solidFill>
                <a:srgbClr val="0000CC"/>
              </a:solidFill>
              <a:latin typeface="+mn-lt"/>
              <a:ea typeface="黑体" panose="02010609060101010101" pitchFamily="2" charset="-122"/>
            </a:endParaRPr>
          </a:p>
        </p:txBody>
      </p:sp>
      <p:sp>
        <p:nvSpPr>
          <p:cNvPr id="1051346" name="Rectangle 21"/>
          <p:cNvSpPr>
            <a:spLocks noChangeArrowheads="1"/>
          </p:cNvSpPr>
          <p:nvPr/>
        </p:nvSpPr>
        <p:spPr bwMode="auto">
          <a:xfrm>
            <a:off x="3404221" y="1908175"/>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36</a:t>
            </a:r>
            <a:endParaRPr altLang="zh-CN" b="1" sz="1600" kumimoji="1" lang="en-US">
              <a:solidFill>
                <a:srgbClr val="0000CC"/>
              </a:solidFill>
              <a:latin typeface="+mn-lt"/>
              <a:ea typeface="黑体" panose="02010609060101010101" pitchFamily="2" charset="-122"/>
            </a:endParaRPr>
          </a:p>
        </p:txBody>
      </p:sp>
      <p:sp>
        <p:nvSpPr>
          <p:cNvPr id="1051347" name="Rectangle 22"/>
          <p:cNvSpPr>
            <a:spLocks noChangeArrowheads="1"/>
          </p:cNvSpPr>
          <p:nvPr/>
        </p:nvSpPr>
        <p:spPr bwMode="auto">
          <a:xfrm>
            <a:off x="3717223" y="190658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37</a:t>
            </a:r>
            <a:endParaRPr altLang="zh-CN" b="1" sz="1600" kumimoji="1" lang="en-US">
              <a:solidFill>
                <a:srgbClr val="0000CC"/>
              </a:solidFill>
              <a:latin typeface="+mn-lt"/>
              <a:ea typeface="黑体" panose="02010609060101010101" pitchFamily="2" charset="-122"/>
            </a:endParaRPr>
          </a:p>
        </p:txBody>
      </p:sp>
      <p:sp>
        <p:nvSpPr>
          <p:cNvPr id="1051348" name="Rectangle 23"/>
          <p:cNvSpPr>
            <a:spLocks noChangeArrowheads="1"/>
          </p:cNvSpPr>
          <p:nvPr/>
        </p:nvSpPr>
        <p:spPr bwMode="auto">
          <a:xfrm>
            <a:off x="4030225" y="1905000"/>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38</a:t>
            </a:r>
            <a:endParaRPr altLang="zh-CN" b="1" sz="1600" kumimoji="1" lang="en-US">
              <a:solidFill>
                <a:srgbClr val="0000CC"/>
              </a:solidFill>
              <a:latin typeface="+mn-lt"/>
              <a:ea typeface="黑体" panose="02010609060101010101" pitchFamily="2" charset="-122"/>
            </a:endParaRPr>
          </a:p>
        </p:txBody>
      </p:sp>
      <p:sp>
        <p:nvSpPr>
          <p:cNvPr id="1051349" name="Rectangle 24"/>
          <p:cNvSpPr>
            <a:spLocks noChangeArrowheads="1"/>
          </p:cNvSpPr>
          <p:nvPr/>
        </p:nvSpPr>
        <p:spPr bwMode="auto">
          <a:xfrm>
            <a:off x="4343227" y="1903414"/>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39</a:t>
            </a:r>
            <a:endParaRPr altLang="zh-CN" b="1" sz="1600" kumimoji="1" lang="en-US">
              <a:solidFill>
                <a:srgbClr val="0000CC"/>
              </a:solidFill>
              <a:latin typeface="+mn-lt"/>
              <a:ea typeface="黑体" panose="02010609060101010101" pitchFamily="2" charset="-122"/>
            </a:endParaRPr>
          </a:p>
        </p:txBody>
      </p:sp>
      <p:sp>
        <p:nvSpPr>
          <p:cNvPr id="1051350" name="Rectangle 25"/>
          <p:cNvSpPr>
            <a:spLocks noChangeArrowheads="1"/>
          </p:cNvSpPr>
          <p:nvPr/>
        </p:nvSpPr>
        <p:spPr bwMode="auto">
          <a:xfrm>
            <a:off x="4656229" y="1901825"/>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40</a:t>
            </a:r>
            <a:endParaRPr altLang="zh-CN" b="1" sz="1600" kumimoji="1" lang="en-US">
              <a:solidFill>
                <a:srgbClr val="0000CC"/>
              </a:solidFill>
              <a:latin typeface="+mn-lt"/>
              <a:ea typeface="黑体" panose="02010609060101010101" pitchFamily="2" charset="-122"/>
            </a:endParaRPr>
          </a:p>
        </p:txBody>
      </p:sp>
      <p:sp>
        <p:nvSpPr>
          <p:cNvPr id="1051351" name="Rectangle 26"/>
          <p:cNvSpPr>
            <a:spLocks noChangeArrowheads="1"/>
          </p:cNvSpPr>
          <p:nvPr/>
        </p:nvSpPr>
        <p:spPr bwMode="auto">
          <a:xfrm>
            <a:off x="4969231" y="190023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41</a:t>
            </a:r>
            <a:endParaRPr altLang="zh-CN" b="1" sz="1600" kumimoji="1" lang="en-US">
              <a:solidFill>
                <a:srgbClr val="0000CC"/>
              </a:solidFill>
              <a:latin typeface="+mn-lt"/>
              <a:ea typeface="黑体" panose="02010609060101010101" pitchFamily="2" charset="-122"/>
            </a:endParaRPr>
          </a:p>
        </p:txBody>
      </p:sp>
      <p:sp>
        <p:nvSpPr>
          <p:cNvPr id="1051352" name="Rectangle 27"/>
          <p:cNvSpPr>
            <a:spLocks noChangeArrowheads="1"/>
          </p:cNvSpPr>
          <p:nvPr/>
        </p:nvSpPr>
        <p:spPr bwMode="auto">
          <a:xfrm>
            <a:off x="5282233" y="189865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42</a:t>
            </a:r>
            <a:endParaRPr altLang="zh-CN" b="1" sz="1600" kumimoji="1" lang="en-US">
              <a:solidFill>
                <a:srgbClr val="0000CC"/>
              </a:solidFill>
              <a:latin typeface="+mn-lt"/>
              <a:ea typeface="黑体" panose="02010609060101010101" pitchFamily="2" charset="-122"/>
            </a:endParaRPr>
          </a:p>
        </p:txBody>
      </p:sp>
      <p:sp>
        <p:nvSpPr>
          <p:cNvPr id="1051353" name="Rectangle 28"/>
          <p:cNvSpPr>
            <a:spLocks noChangeArrowheads="1"/>
          </p:cNvSpPr>
          <p:nvPr/>
        </p:nvSpPr>
        <p:spPr bwMode="auto">
          <a:xfrm>
            <a:off x="5595235" y="1897064"/>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43</a:t>
            </a:r>
            <a:endParaRPr altLang="zh-CN" b="1" sz="1600" kumimoji="1" lang="en-US">
              <a:solidFill>
                <a:srgbClr val="0000CC"/>
              </a:solidFill>
              <a:latin typeface="+mn-lt"/>
              <a:ea typeface="黑体" panose="02010609060101010101" pitchFamily="2" charset="-122"/>
            </a:endParaRPr>
          </a:p>
        </p:txBody>
      </p:sp>
      <p:sp>
        <p:nvSpPr>
          <p:cNvPr id="1051354" name="Rectangle 29"/>
          <p:cNvSpPr>
            <a:spLocks noChangeArrowheads="1"/>
          </p:cNvSpPr>
          <p:nvPr/>
        </p:nvSpPr>
        <p:spPr bwMode="auto">
          <a:xfrm>
            <a:off x="5908238" y="1895475"/>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44</a:t>
            </a:r>
            <a:endParaRPr altLang="zh-CN" b="1" sz="1600" kumimoji="1" lang="en-US">
              <a:solidFill>
                <a:srgbClr val="0000CC"/>
              </a:solidFill>
              <a:latin typeface="+mn-lt"/>
              <a:ea typeface="黑体" panose="02010609060101010101" pitchFamily="2" charset="-122"/>
            </a:endParaRPr>
          </a:p>
        </p:txBody>
      </p:sp>
      <p:sp>
        <p:nvSpPr>
          <p:cNvPr id="1051355" name="Rectangle 30"/>
          <p:cNvSpPr>
            <a:spLocks noChangeArrowheads="1"/>
          </p:cNvSpPr>
          <p:nvPr/>
        </p:nvSpPr>
        <p:spPr bwMode="auto">
          <a:xfrm>
            <a:off x="6221240" y="1893889"/>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45</a:t>
            </a:r>
            <a:endParaRPr altLang="zh-CN" b="1" sz="1600" kumimoji="1" lang="en-US">
              <a:solidFill>
                <a:srgbClr val="0000CC"/>
              </a:solidFill>
              <a:latin typeface="+mn-lt"/>
              <a:ea typeface="黑体" panose="02010609060101010101" pitchFamily="2" charset="-122"/>
            </a:endParaRPr>
          </a:p>
        </p:txBody>
      </p:sp>
      <p:sp>
        <p:nvSpPr>
          <p:cNvPr id="1051356" name="Rectangle 31"/>
          <p:cNvSpPr>
            <a:spLocks noChangeArrowheads="1"/>
          </p:cNvSpPr>
          <p:nvPr/>
        </p:nvSpPr>
        <p:spPr bwMode="auto">
          <a:xfrm>
            <a:off x="6534242" y="189230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46</a:t>
            </a:r>
            <a:endParaRPr altLang="zh-CN" b="1" sz="1600" kumimoji="1" lang="en-US">
              <a:solidFill>
                <a:srgbClr val="0000CC"/>
              </a:solidFill>
              <a:latin typeface="+mn-lt"/>
              <a:ea typeface="黑体" panose="02010609060101010101" pitchFamily="2" charset="-122"/>
            </a:endParaRPr>
          </a:p>
        </p:txBody>
      </p:sp>
      <p:sp>
        <p:nvSpPr>
          <p:cNvPr id="1051357" name="Rectangle 32"/>
          <p:cNvSpPr>
            <a:spLocks noChangeArrowheads="1"/>
          </p:cNvSpPr>
          <p:nvPr/>
        </p:nvSpPr>
        <p:spPr bwMode="auto">
          <a:xfrm>
            <a:off x="6847244" y="1890713"/>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47</a:t>
            </a:r>
            <a:endParaRPr altLang="zh-CN" b="1" sz="1600" kumimoji="1" lang="en-US">
              <a:solidFill>
                <a:srgbClr val="0000CC"/>
              </a:solidFill>
              <a:latin typeface="+mn-lt"/>
              <a:ea typeface="黑体" panose="02010609060101010101" pitchFamily="2" charset="-122"/>
            </a:endParaRPr>
          </a:p>
        </p:txBody>
      </p:sp>
      <p:sp>
        <p:nvSpPr>
          <p:cNvPr id="1051358" name="Rectangle 33"/>
          <p:cNvSpPr>
            <a:spLocks noChangeArrowheads="1"/>
          </p:cNvSpPr>
          <p:nvPr/>
        </p:nvSpPr>
        <p:spPr bwMode="auto">
          <a:xfrm>
            <a:off x="7160246" y="1889125"/>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48</a:t>
            </a:r>
            <a:endParaRPr altLang="zh-CN" b="1" sz="1600" kumimoji="1" lang="en-US">
              <a:solidFill>
                <a:srgbClr val="0000CC"/>
              </a:solidFill>
              <a:latin typeface="+mn-lt"/>
              <a:ea typeface="黑体" panose="02010609060101010101" pitchFamily="2" charset="-122"/>
            </a:endParaRPr>
          </a:p>
        </p:txBody>
      </p:sp>
      <p:sp>
        <p:nvSpPr>
          <p:cNvPr id="1051359" name="Rectangle 34"/>
          <p:cNvSpPr>
            <a:spLocks noChangeArrowheads="1"/>
          </p:cNvSpPr>
          <p:nvPr/>
        </p:nvSpPr>
        <p:spPr bwMode="auto">
          <a:xfrm>
            <a:off x="7473248" y="1887539"/>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49</a:t>
            </a:r>
            <a:endParaRPr altLang="zh-CN" b="1" sz="1600" kumimoji="1" lang="en-US">
              <a:solidFill>
                <a:srgbClr val="0000CC"/>
              </a:solidFill>
              <a:latin typeface="+mn-lt"/>
              <a:ea typeface="黑体" panose="02010609060101010101" pitchFamily="2" charset="-122"/>
            </a:endParaRPr>
          </a:p>
        </p:txBody>
      </p:sp>
      <p:sp>
        <p:nvSpPr>
          <p:cNvPr id="1051360" name="Rectangle 35"/>
          <p:cNvSpPr>
            <a:spLocks noChangeArrowheads="1"/>
          </p:cNvSpPr>
          <p:nvPr/>
        </p:nvSpPr>
        <p:spPr bwMode="auto">
          <a:xfrm>
            <a:off x="7786250" y="188595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50</a:t>
            </a:r>
            <a:endParaRPr altLang="zh-CN" b="1" sz="1600" kumimoji="1" lang="en-US">
              <a:solidFill>
                <a:srgbClr val="0000CC"/>
              </a:solidFill>
              <a:latin typeface="+mn-lt"/>
              <a:ea typeface="黑体" panose="02010609060101010101" pitchFamily="2" charset="-122"/>
            </a:endParaRPr>
          </a:p>
        </p:txBody>
      </p:sp>
      <p:sp>
        <p:nvSpPr>
          <p:cNvPr id="1051361" name="Rectangle 36"/>
          <p:cNvSpPr>
            <a:spLocks noChangeArrowheads="1"/>
          </p:cNvSpPr>
          <p:nvPr/>
        </p:nvSpPr>
        <p:spPr bwMode="auto">
          <a:xfrm>
            <a:off x="8099252" y="1884364"/>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51</a:t>
            </a:r>
            <a:endParaRPr altLang="zh-CN" b="1" sz="1600" kumimoji="1" lang="en-US">
              <a:solidFill>
                <a:srgbClr val="0000CC"/>
              </a:solidFill>
              <a:latin typeface="+mn-lt"/>
              <a:ea typeface="黑体" panose="02010609060101010101" pitchFamily="2" charset="-122"/>
            </a:endParaRPr>
          </a:p>
        </p:txBody>
      </p:sp>
      <p:sp>
        <p:nvSpPr>
          <p:cNvPr id="1051362" name="Rectangle 37"/>
          <p:cNvSpPr>
            <a:spLocks noChangeArrowheads="1"/>
          </p:cNvSpPr>
          <p:nvPr/>
        </p:nvSpPr>
        <p:spPr bwMode="auto">
          <a:xfrm>
            <a:off x="8412254" y="1882775"/>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52</a:t>
            </a:r>
            <a:endParaRPr altLang="zh-CN" b="1" sz="1600" kumimoji="1" lang="en-US">
              <a:solidFill>
                <a:srgbClr val="0000CC"/>
              </a:solidFill>
              <a:latin typeface="+mn-lt"/>
              <a:ea typeface="黑体" panose="02010609060101010101" pitchFamily="2" charset="-122"/>
            </a:endParaRPr>
          </a:p>
        </p:txBody>
      </p:sp>
      <p:sp>
        <p:nvSpPr>
          <p:cNvPr id="1051363" name="Rectangle 38"/>
          <p:cNvSpPr>
            <a:spLocks noChangeArrowheads="1"/>
          </p:cNvSpPr>
          <p:nvPr/>
        </p:nvSpPr>
        <p:spPr bwMode="auto">
          <a:xfrm>
            <a:off x="8725256" y="1881188"/>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53</a:t>
            </a:r>
            <a:endParaRPr altLang="zh-CN" b="1" sz="1600" kumimoji="1" lang="en-US">
              <a:solidFill>
                <a:srgbClr val="0000CC"/>
              </a:solidFill>
              <a:latin typeface="+mn-lt"/>
              <a:ea typeface="黑体" panose="02010609060101010101" pitchFamily="2" charset="-122"/>
            </a:endParaRPr>
          </a:p>
        </p:txBody>
      </p:sp>
      <p:sp>
        <p:nvSpPr>
          <p:cNvPr id="1051364" name="Rectangle 39"/>
          <p:cNvSpPr>
            <a:spLocks noChangeArrowheads="1"/>
          </p:cNvSpPr>
          <p:nvPr/>
        </p:nvSpPr>
        <p:spPr bwMode="auto">
          <a:xfrm>
            <a:off x="9038258" y="1879600"/>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54</a:t>
            </a:r>
            <a:endParaRPr altLang="zh-CN" b="1" sz="1600" kumimoji="1" lang="en-US">
              <a:solidFill>
                <a:srgbClr val="0000CC"/>
              </a:solidFill>
              <a:latin typeface="+mn-lt"/>
              <a:ea typeface="黑体" panose="02010609060101010101" pitchFamily="2" charset="-122"/>
            </a:endParaRPr>
          </a:p>
        </p:txBody>
      </p:sp>
      <p:sp>
        <p:nvSpPr>
          <p:cNvPr id="1051365" name="Rectangle 40"/>
          <p:cNvSpPr>
            <a:spLocks noChangeArrowheads="1"/>
          </p:cNvSpPr>
          <p:nvPr/>
        </p:nvSpPr>
        <p:spPr bwMode="auto">
          <a:xfrm>
            <a:off x="9351260" y="1878014"/>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55</a:t>
            </a:r>
            <a:endParaRPr altLang="zh-CN" b="1" sz="1600" kumimoji="1" lang="en-US">
              <a:solidFill>
                <a:srgbClr val="0000CC"/>
              </a:solidFill>
              <a:latin typeface="+mn-lt"/>
              <a:ea typeface="黑体" panose="02010609060101010101" pitchFamily="2" charset="-122"/>
            </a:endParaRPr>
          </a:p>
        </p:txBody>
      </p:sp>
      <p:sp>
        <p:nvSpPr>
          <p:cNvPr id="1051366" name="Text Box 41"/>
          <p:cNvSpPr txBox="1">
            <a:spLocks noChangeArrowheads="1"/>
          </p:cNvSpPr>
          <p:nvPr/>
        </p:nvSpPr>
        <p:spPr bwMode="auto">
          <a:xfrm>
            <a:off x="2355148" y="2386014"/>
            <a:ext cx="2492990" cy="400110"/>
          </a:xfrm>
          <a:prstGeom prst="rect"/>
          <a:noFill/>
          <a:ln>
            <a:noFill/>
          </a:ln>
          <a:effectLst/>
        </p:spPr>
        <p:txBody>
          <a:bodyPr wrap="none">
            <a:spAutoFit/>
          </a:bodyPr>
          <a:p>
            <a:r>
              <a:rPr altLang="en-US" b="1" dirty="0" sz="2000" lang="zh-CN">
                <a:solidFill>
                  <a:srgbClr val="0000FF"/>
                </a:solidFill>
                <a:latin typeface="+mn-lt"/>
                <a:ea typeface="黑体" panose="02010609060101010101" pitchFamily="2" charset="-122"/>
              </a:rPr>
              <a:t>已发送但未收到确认</a:t>
            </a:r>
            <a:endParaRPr altLang="en-US" b="1" dirty="0" sz="2000" lang="zh-CN">
              <a:solidFill>
                <a:srgbClr val="0000FF"/>
              </a:solidFill>
              <a:latin typeface="+mn-lt"/>
              <a:ea typeface="黑体" panose="02010609060101010101" pitchFamily="2" charset="-122"/>
            </a:endParaRPr>
          </a:p>
        </p:txBody>
      </p:sp>
      <p:sp>
        <p:nvSpPr>
          <p:cNvPr id="1051367" name="Rectangle 42"/>
          <p:cNvSpPr>
            <a:spLocks noChangeArrowheads="1"/>
          </p:cNvSpPr>
          <p:nvPr/>
        </p:nvSpPr>
        <p:spPr bwMode="auto">
          <a:xfrm>
            <a:off x="9655663" y="1878014"/>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56</a:t>
            </a:r>
            <a:endParaRPr altLang="zh-CN" b="1" sz="1600" kumimoji="1" lang="en-US">
              <a:solidFill>
                <a:srgbClr val="0000CC"/>
              </a:solidFill>
              <a:latin typeface="+mn-lt"/>
              <a:ea typeface="黑体" panose="02010609060101010101" pitchFamily="2" charset="-122"/>
            </a:endParaRPr>
          </a:p>
        </p:txBody>
      </p:sp>
      <p:sp>
        <p:nvSpPr>
          <p:cNvPr id="1051368" name="Line 44"/>
          <p:cNvSpPr>
            <a:spLocks noChangeShapeType="1"/>
          </p:cNvSpPr>
          <p:nvPr/>
        </p:nvSpPr>
        <p:spPr bwMode="auto">
          <a:xfrm flipV="1">
            <a:off x="1956156" y="2212976"/>
            <a:ext cx="0" cy="576263"/>
          </a:xfrm>
          <a:prstGeom prst="line"/>
          <a:noFill/>
          <a:ln w="38100">
            <a:solidFill>
              <a:srgbClr val="FF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sp>
        <p:nvSpPr>
          <p:cNvPr id="1051369" name="Text Box 45"/>
          <p:cNvSpPr txBox="1">
            <a:spLocks noChangeArrowheads="1"/>
          </p:cNvSpPr>
          <p:nvPr/>
        </p:nvSpPr>
        <p:spPr bwMode="auto">
          <a:xfrm>
            <a:off x="1771189" y="2760664"/>
            <a:ext cx="450764" cy="400110"/>
          </a:xfrm>
          <a:prstGeom prst="rect"/>
          <a:noFill/>
          <a:ln>
            <a:noFill/>
          </a:ln>
          <a:effectLst/>
        </p:spPr>
        <p:txBody>
          <a:bodyPr wrap="none">
            <a:spAutoFit/>
          </a:bodyPr>
          <a:p>
            <a:pPr algn="ctr"/>
            <a:r>
              <a:rPr altLang="zh-CN" b="1" sz="2000" lang="en-US">
                <a:solidFill>
                  <a:srgbClr val="0000CC"/>
                </a:solidFill>
                <a:latin typeface="+mn-lt"/>
                <a:ea typeface="黑体" panose="02010609060101010101" pitchFamily="2" charset="-122"/>
              </a:rPr>
              <a:t>P</a:t>
            </a:r>
            <a:r>
              <a:rPr altLang="zh-CN" baseline="-25000" b="1" sz="2000" lang="en-US">
                <a:solidFill>
                  <a:srgbClr val="0000CC"/>
                </a:solidFill>
                <a:latin typeface="+mn-lt"/>
                <a:ea typeface="黑体" panose="02010609060101010101" pitchFamily="2" charset="-122"/>
              </a:rPr>
              <a:t>1</a:t>
            </a:r>
            <a:endParaRPr altLang="zh-CN" baseline="-25000" b="1" sz="2000" lang="en-US">
              <a:solidFill>
                <a:srgbClr val="0000CC"/>
              </a:solidFill>
              <a:latin typeface="+mn-lt"/>
              <a:ea typeface="黑体" panose="02010609060101010101" pitchFamily="2" charset="-122"/>
            </a:endParaRPr>
          </a:p>
        </p:txBody>
      </p:sp>
      <p:sp>
        <p:nvSpPr>
          <p:cNvPr id="1051370" name="Line 47"/>
          <p:cNvSpPr>
            <a:spLocks noChangeShapeType="1"/>
          </p:cNvSpPr>
          <p:nvPr/>
        </p:nvSpPr>
        <p:spPr bwMode="auto">
          <a:xfrm flipV="1">
            <a:off x="5399179" y="2212976"/>
            <a:ext cx="0" cy="576263"/>
          </a:xfrm>
          <a:prstGeom prst="line"/>
          <a:noFill/>
          <a:ln w="38100">
            <a:solidFill>
              <a:srgbClr val="FF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sp>
        <p:nvSpPr>
          <p:cNvPr id="1051371" name="Text Box 48"/>
          <p:cNvSpPr txBox="1">
            <a:spLocks noChangeArrowheads="1"/>
          </p:cNvSpPr>
          <p:nvPr/>
        </p:nvSpPr>
        <p:spPr bwMode="auto">
          <a:xfrm>
            <a:off x="5233130" y="2760664"/>
            <a:ext cx="450764" cy="400110"/>
          </a:xfrm>
          <a:prstGeom prst="rect"/>
          <a:noFill/>
          <a:ln>
            <a:noFill/>
          </a:ln>
          <a:effectLst/>
        </p:spPr>
        <p:txBody>
          <a:bodyPr wrap="none">
            <a:spAutoFit/>
          </a:bodyPr>
          <a:p>
            <a:pPr algn="ctr"/>
            <a:r>
              <a:rPr altLang="zh-CN" b="1" sz="2000" lang="en-US">
                <a:solidFill>
                  <a:srgbClr val="0000CC"/>
                </a:solidFill>
                <a:latin typeface="+mn-lt"/>
                <a:ea typeface="黑体" panose="02010609060101010101" pitchFamily="2" charset="-122"/>
              </a:rPr>
              <a:t>P</a:t>
            </a:r>
            <a:r>
              <a:rPr altLang="zh-CN" baseline="-25000" b="1" sz="2000" lang="en-US">
                <a:solidFill>
                  <a:srgbClr val="0000CC"/>
                </a:solidFill>
                <a:latin typeface="+mn-lt"/>
                <a:ea typeface="黑体" panose="02010609060101010101" pitchFamily="2" charset="-122"/>
              </a:rPr>
              <a:t>2</a:t>
            </a:r>
            <a:endParaRPr altLang="zh-CN" baseline="-25000" b="1" sz="2000" lang="en-US">
              <a:solidFill>
                <a:srgbClr val="0000CC"/>
              </a:solidFill>
              <a:latin typeface="+mn-lt"/>
              <a:ea typeface="黑体" panose="02010609060101010101" pitchFamily="2" charset="-122"/>
            </a:endParaRPr>
          </a:p>
        </p:txBody>
      </p:sp>
      <p:sp>
        <p:nvSpPr>
          <p:cNvPr id="1051372" name="Line 50"/>
          <p:cNvSpPr>
            <a:spLocks noChangeShapeType="1"/>
          </p:cNvSpPr>
          <p:nvPr/>
        </p:nvSpPr>
        <p:spPr bwMode="auto">
          <a:xfrm flipV="1">
            <a:off x="8228236" y="2212976"/>
            <a:ext cx="0" cy="576263"/>
          </a:xfrm>
          <a:prstGeom prst="line"/>
          <a:noFill/>
          <a:ln w="38100">
            <a:solidFill>
              <a:srgbClr val="FF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sp>
        <p:nvSpPr>
          <p:cNvPr id="1051373" name="Text Box 51"/>
          <p:cNvSpPr txBox="1">
            <a:spLocks noChangeArrowheads="1"/>
          </p:cNvSpPr>
          <p:nvPr/>
        </p:nvSpPr>
        <p:spPr bwMode="auto">
          <a:xfrm>
            <a:off x="8048429" y="2760664"/>
            <a:ext cx="450764" cy="400110"/>
          </a:xfrm>
          <a:prstGeom prst="rect"/>
          <a:noFill/>
          <a:ln>
            <a:noFill/>
          </a:ln>
          <a:effectLst/>
        </p:spPr>
        <p:txBody>
          <a:bodyPr wrap="none">
            <a:spAutoFit/>
          </a:bodyPr>
          <a:p>
            <a:pPr algn="ctr"/>
            <a:r>
              <a:rPr altLang="zh-CN" b="1" sz="2000" lang="en-US">
                <a:solidFill>
                  <a:srgbClr val="0000CC"/>
                </a:solidFill>
                <a:latin typeface="+mn-lt"/>
                <a:ea typeface="黑体" panose="02010609060101010101" pitchFamily="2" charset="-122"/>
              </a:rPr>
              <a:t>P</a:t>
            </a:r>
            <a:r>
              <a:rPr altLang="zh-CN" baseline="-25000" b="1" sz="2000" lang="en-US">
                <a:solidFill>
                  <a:srgbClr val="0000CC"/>
                </a:solidFill>
                <a:latin typeface="+mn-lt"/>
                <a:ea typeface="黑体" panose="02010609060101010101" pitchFamily="2" charset="-122"/>
              </a:rPr>
              <a:t>3</a:t>
            </a:r>
            <a:endParaRPr altLang="zh-CN" baseline="-25000" b="1" sz="2000" lang="en-US">
              <a:solidFill>
                <a:srgbClr val="0000CC"/>
              </a:solidFill>
              <a:latin typeface="+mn-lt"/>
              <a:ea typeface="黑体" panose="02010609060101010101" pitchFamily="2" charset="-122"/>
            </a:endParaRPr>
          </a:p>
        </p:txBody>
      </p:sp>
      <p:sp>
        <p:nvSpPr>
          <p:cNvPr id="1051374" name="Text Box 52"/>
          <p:cNvSpPr txBox="1">
            <a:spLocks noChangeArrowheads="1"/>
          </p:cNvSpPr>
          <p:nvPr/>
        </p:nvSpPr>
        <p:spPr bwMode="auto">
          <a:xfrm>
            <a:off x="8222174" y="3971926"/>
            <a:ext cx="1467068" cy="400110"/>
          </a:xfrm>
          <a:prstGeom prst="rect"/>
          <a:solidFill>
            <a:schemeClr val="bg1"/>
          </a:solidFill>
          <a:ln>
            <a:noFill/>
          </a:ln>
          <a:effectLst/>
        </p:spPr>
        <p:txBody>
          <a:bodyPr wrap="none">
            <a:spAutoFit/>
          </a:bodyPr>
          <a:p>
            <a:pPr algn="ctr"/>
            <a:r>
              <a:rPr altLang="en-US" b="1" sz="2000" lang="zh-CN">
                <a:solidFill>
                  <a:srgbClr val="FF0000"/>
                </a:solidFill>
                <a:latin typeface="+mn-lt"/>
                <a:ea typeface="黑体" panose="02010609060101010101" pitchFamily="2" charset="-122"/>
              </a:rPr>
              <a:t>不允许接收</a:t>
            </a:r>
            <a:endParaRPr altLang="en-US" b="1" sz="2000" lang="zh-CN">
              <a:solidFill>
                <a:srgbClr val="FF0000"/>
              </a:solidFill>
              <a:latin typeface="+mn-lt"/>
              <a:ea typeface="黑体" panose="02010609060101010101" pitchFamily="2" charset="-122"/>
            </a:endParaRPr>
          </a:p>
        </p:txBody>
      </p:sp>
      <p:sp>
        <p:nvSpPr>
          <p:cNvPr id="1051375" name="Text Box 53"/>
          <p:cNvSpPr txBox="1">
            <a:spLocks noChangeArrowheads="1"/>
          </p:cNvSpPr>
          <p:nvPr/>
        </p:nvSpPr>
        <p:spPr bwMode="auto">
          <a:xfrm>
            <a:off x="278456" y="3971926"/>
            <a:ext cx="1467068" cy="707886"/>
          </a:xfrm>
          <a:prstGeom prst="rect"/>
          <a:solidFill>
            <a:schemeClr val="bg1"/>
          </a:solidFill>
          <a:ln>
            <a:noFill/>
          </a:ln>
          <a:effectLst/>
        </p:spPr>
        <p:txBody>
          <a:bodyPr wrap="none">
            <a:spAutoFit/>
          </a:bodyPr>
          <a:p>
            <a:pPr algn="ctr"/>
            <a:r>
              <a:rPr altLang="en-US" b="1" dirty="0" sz="2000" lang="zh-CN">
                <a:solidFill>
                  <a:srgbClr val="C00000"/>
                </a:solidFill>
                <a:latin typeface="+mn-lt"/>
                <a:ea typeface="黑体" panose="02010609060101010101" pitchFamily="2" charset="-122"/>
              </a:rPr>
              <a:t>已发送确认</a:t>
            </a:r>
            <a:endParaRPr altLang="en-US" b="1" dirty="0" sz="2000" lang="zh-CN">
              <a:solidFill>
                <a:srgbClr val="C00000"/>
              </a:solidFill>
              <a:latin typeface="+mn-lt"/>
              <a:ea typeface="黑体" panose="02010609060101010101" pitchFamily="2" charset="-122"/>
            </a:endParaRPr>
          </a:p>
          <a:p>
            <a:pPr algn="ctr"/>
            <a:r>
              <a:rPr altLang="en-US" b="1" dirty="0" sz="2000" lang="zh-CN">
                <a:solidFill>
                  <a:srgbClr val="C00000"/>
                </a:solidFill>
                <a:latin typeface="+mn-lt"/>
                <a:ea typeface="黑体" panose="02010609060101010101" pitchFamily="2" charset="-122"/>
              </a:rPr>
              <a:t>并交付主机</a:t>
            </a:r>
            <a:endParaRPr altLang="en-US" b="1" dirty="0" sz="2000" lang="zh-CN">
              <a:solidFill>
                <a:srgbClr val="C00000"/>
              </a:solidFill>
              <a:latin typeface="+mn-lt"/>
              <a:ea typeface="黑体" panose="02010609060101010101" pitchFamily="2" charset="-122"/>
            </a:endParaRPr>
          </a:p>
        </p:txBody>
      </p:sp>
      <p:sp>
        <p:nvSpPr>
          <p:cNvPr id="1051376" name="Text Box 54"/>
          <p:cNvSpPr txBox="1">
            <a:spLocks noChangeArrowheads="1"/>
          </p:cNvSpPr>
          <p:nvPr/>
        </p:nvSpPr>
        <p:spPr bwMode="auto">
          <a:xfrm>
            <a:off x="3939076" y="3141664"/>
            <a:ext cx="1731564" cy="400110"/>
          </a:xfrm>
          <a:prstGeom prst="rect"/>
          <a:solidFill>
            <a:schemeClr val="bg1"/>
          </a:solidFill>
          <a:ln>
            <a:noFill/>
          </a:ln>
          <a:effectLst/>
        </p:spPr>
        <p:txBody>
          <a:bodyPr wrap="none">
            <a:spAutoFit/>
          </a:bodyPr>
          <a:p>
            <a:r>
              <a:rPr altLang="zh-CN" b="1" dirty="0" sz="2000" lang="en-US">
                <a:solidFill>
                  <a:srgbClr val="0000CC"/>
                </a:solidFill>
                <a:latin typeface="+mn-lt"/>
                <a:ea typeface="黑体" panose="02010609060101010101" pitchFamily="2" charset="-122"/>
              </a:rPr>
              <a:t>B </a:t>
            </a:r>
            <a:r>
              <a:rPr altLang="en-US" b="1" dirty="0" sz="2000" lang="zh-CN">
                <a:solidFill>
                  <a:srgbClr val="0000CC"/>
                </a:solidFill>
                <a:latin typeface="+mn-lt"/>
                <a:ea typeface="黑体" panose="02010609060101010101" pitchFamily="2" charset="-122"/>
              </a:rPr>
              <a:t>的</a:t>
            </a:r>
            <a:r>
              <a:rPr altLang="en-US" b="1" dirty="0" sz="2000" lang="zh-CN">
                <a:solidFill>
                  <a:srgbClr val="FF0000"/>
                </a:solidFill>
                <a:latin typeface="+mn-lt"/>
                <a:ea typeface="黑体" panose="02010609060101010101" pitchFamily="2" charset="-122"/>
              </a:rPr>
              <a:t>接收窗口</a:t>
            </a:r>
            <a:endParaRPr altLang="en-US" b="1" dirty="0" sz="2000" lang="zh-CN">
              <a:solidFill>
                <a:srgbClr val="FF0000"/>
              </a:solidFill>
              <a:latin typeface="+mn-lt"/>
              <a:ea typeface="黑体" panose="02010609060101010101" pitchFamily="2" charset="-122"/>
            </a:endParaRPr>
          </a:p>
        </p:txBody>
      </p:sp>
      <p:sp>
        <p:nvSpPr>
          <p:cNvPr id="1051377" name="Text Box 55"/>
          <p:cNvSpPr txBox="1">
            <a:spLocks noChangeArrowheads="1"/>
          </p:cNvSpPr>
          <p:nvPr/>
        </p:nvSpPr>
        <p:spPr bwMode="auto">
          <a:xfrm>
            <a:off x="4371645" y="4191471"/>
            <a:ext cx="1422184" cy="461665"/>
          </a:xfrm>
          <a:prstGeom prst="rect"/>
          <a:solidFill>
            <a:schemeClr val="bg1"/>
          </a:solidFill>
          <a:ln>
            <a:noFill/>
          </a:ln>
          <a:effectLst/>
        </p:spPr>
        <p:txBody>
          <a:bodyPr wrap="none">
            <a:spAutoFit/>
          </a:bodyPr>
          <a:p>
            <a:pPr algn="ctr"/>
            <a:r>
              <a:rPr altLang="en-US" b="1" dirty="0" sz="2400" lang="zh-CN">
                <a:solidFill>
                  <a:srgbClr val="0000FF"/>
                </a:solidFill>
                <a:latin typeface="+mn-lt"/>
                <a:ea typeface="黑体" panose="02010609060101010101" pitchFamily="2" charset="-122"/>
              </a:rPr>
              <a:t>允许接收</a:t>
            </a:r>
            <a:endParaRPr altLang="en-US" b="1" dirty="0" sz="2400" lang="zh-CN">
              <a:solidFill>
                <a:srgbClr val="0000FF"/>
              </a:solidFill>
              <a:latin typeface="+mn-lt"/>
              <a:ea typeface="黑体" panose="02010609060101010101" pitchFamily="2" charset="-122"/>
            </a:endParaRPr>
          </a:p>
        </p:txBody>
      </p:sp>
      <p:sp>
        <p:nvSpPr>
          <p:cNvPr id="1051378" name="Rectangle 56"/>
          <p:cNvSpPr>
            <a:spLocks noChangeArrowheads="1"/>
          </p:cNvSpPr>
          <p:nvPr/>
        </p:nvSpPr>
        <p:spPr bwMode="auto">
          <a:xfrm>
            <a:off x="1794496" y="3500439"/>
            <a:ext cx="6248003" cy="649287"/>
          </a:xfrm>
          <a:prstGeom prst="rect"/>
          <a:solidFill>
            <a:srgbClr val="3399FF"/>
          </a:solidFill>
          <a:ln>
            <a:noFill/>
          </a:ln>
          <a:effectLst>
            <a:outerShdw algn="ctr" dir="2700000" dist="35921" rotWithShape="0">
              <a:schemeClr val="bg2"/>
            </a:outerShdw>
          </a:effectLst>
        </p:spPr>
        <p:txBody>
          <a:bodyPr anchor="ctr" wrap="none"/>
          <a:p>
            <a:endParaRPr altLang="en-US" b="1" lang="zh-CN">
              <a:solidFill>
                <a:srgbClr val="0000CC"/>
              </a:solidFill>
              <a:latin typeface="+mn-lt"/>
              <a:ea typeface="黑体" panose="02010609060101010101" pitchFamily="2" charset="-122"/>
            </a:endParaRPr>
          </a:p>
        </p:txBody>
      </p:sp>
      <p:sp>
        <p:nvSpPr>
          <p:cNvPr id="1051379" name="Rectangle 57"/>
          <p:cNvSpPr>
            <a:spLocks noChangeArrowheads="1"/>
          </p:cNvSpPr>
          <p:nvPr/>
        </p:nvSpPr>
        <p:spPr bwMode="auto">
          <a:xfrm>
            <a:off x="272480" y="371633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26</a:t>
            </a:r>
            <a:endParaRPr altLang="zh-CN" b="1" sz="1600" kumimoji="1" lang="en-US">
              <a:solidFill>
                <a:srgbClr val="0000CC"/>
              </a:solidFill>
              <a:latin typeface="+mn-lt"/>
              <a:ea typeface="黑体" panose="02010609060101010101" pitchFamily="2" charset="-122"/>
            </a:endParaRPr>
          </a:p>
        </p:txBody>
      </p:sp>
      <p:sp>
        <p:nvSpPr>
          <p:cNvPr id="1051380" name="Rectangle 58"/>
          <p:cNvSpPr>
            <a:spLocks noChangeArrowheads="1"/>
          </p:cNvSpPr>
          <p:nvPr/>
        </p:nvSpPr>
        <p:spPr bwMode="auto">
          <a:xfrm>
            <a:off x="585482" y="3714750"/>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27</a:t>
            </a:r>
            <a:endParaRPr altLang="zh-CN" b="1" sz="1600" kumimoji="1" lang="en-US">
              <a:solidFill>
                <a:srgbClr val="0000CC"/>
              </a:solidFill>
              <a:latin typeface="+mn-lt"/>
              <a:ea typeface="黑体" panose="02010609060101010101" pitchFamily="2" charset="-122"/>
            </a:endParaRPr>
          </a:p>
        </p:txBody>
      </p:sp>
      <p:sp>
        <p:nvSpPr>
          <p:cNvPr id="1051381" name="Rectangle 59"/>
          <p:cNvSpPr>
            <a:spLocks noChangeArrowheads="1"/>
          </p:cNvSpPr>
          <p:nvPr/>
        </p:nvSpPr>
        <p:spPr bwMode="auto">
          <a:xfrm>
            <a:off x="898484" y="3713163"/>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28</a:t>
            </a:r>
            <a:endParaRPr altLang="zh-CN" b="1" sz="1600" kumimoji="1" lang="en-US">
              <a:solidFill>
                <a:srgbClr val="0000CC"/>
              </a:solidFill>
              <a:latin typeface="+mn-lt"/>
              <a:ea typeface="黑体" panose="02010609060101010101" pitchFamily="2" charset="-122"/>
            </a:endParaRPr>
          </a:p>
        </p:txBody>
      </p:sp>
      <p:sp>
        <p:nvSpPr>
          <p:cNvPr id="1051382" name="Rectangle 60"/>
          <p:cNvSpPr>
            <a:spLocks noChangeArrowheads="1"/>
          </p:cNvSpPr>
          <p:nvPr/>
        </p:nvSpPr>
        <p:spPr bwMode="auto">
          <a:xfrm>
            <a:off x="1211486" y="3711575"/>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29</a:t>
            </a:r>
            <a:endParaRPr altLang="zh-CN" b="1" sz="1600" kumimoji="1" lang="en-US">
              <a:solidFill>
                <a:srgbClr val="0000CC"/>
              </a:solidFill>
              <a:latin typeface="+mn-lt"/>
              <a:ea typeface="黑体" panose="02010609060101010101" pitchFamily="2" charset="-122"/>
            </a:endParaRPr>
          </a:p>
        </p:txBody>
      </p:sp>
      <p:sp>
        <p:nvSpPr>
          <p:cNvPr id="1051383" name="Rectangle 61"/>
          <p:cNvSpPr>
            <a:spLocks noChangeArrowheads="1"/>
          </p:cNvSpPr>
          <p:nvPr/>
        </p:nvSpPr>
        <p:spPr bwMode="auto">
          <a:xfrm>
            <a:off x="1524488" y="370998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30</a:t>
            </a:r>
            <a:endParaRPr altLang="zh-CN" b="1" sz="1600" kumimoji="1" lang="en-US">
              <a:solidFill>
                <a:srgbClr val="0000CC"/>
              </a:solidFill>
              <a:latin typeface="+mn-lt"/>
              <a:ea typeface="黑体" panose="02010609060101010101" pitchFamily="2" charset="-122"/>
            </a:endParaRPr>
          </a:p>
        </p:txBody>
      </p:sp>
      <p:sp>
        <p:nvSpPr>
          <p:cNvPr id="1051384" name="Rectangle 62"/>
          <p:cNvSpPr>
            <a:spLocks noChangeArrowheads="1"/>
          </p:cNvSpPr>
          <p:nvPr/>
        </p:nvSpPr>
        <p:spPr bwMode="auto">
          <a:xfrm>
            <a:off x="1837490" y="370840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31</a:t>
            </a:r>
            <a:endParaRPr altLang="zh-CN" b="1" sz="1600" kumimoji="1" lang="en-US">
              <a:solidFill>
                <a:srgbClr val="0000CC"/>
              </a:solidFill>
              <a:latin typeface="+mn-lt"/>
              <a:ea typeface="黑体" panose="02010609060101010101" pitchFamily="2" charset="-122"/>
            </a:endParaRPr>
          </a:p>
        </p:txBody>
      </p:sp>
      <p:sp>
        <p:nvSpPr>
          <p:cNvPr id="1051385" name="Rectangle 63"/>
          <p:cNvSpPr>
            <a:spLocks noChangeArrowheads="1"/>
          </p:cNvSpPr>
          <p:nvPr/>
        </p:nvSpPr>
        <p:spPr bwMode="auto">
          <a:xfrm>
            <a:off x="2150492" y="3706814"/>
            <a:ext cx="233892" cy="287337"/>
          </a:xfrm>
          <a:prstGeom prst="rect"/>
          <a:solidFill>
            <a:srgbClr val="CC9900"/>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32</a:t>
            </a:r>
            <a:endParaRPr altLang="zh-CN" b="1" sz="1600" kumimoji="1" lang="en-US">
              <a:solidFill>
                <a:srgbClr val="0000CC"/>
              </a:solidFill>
              <a:latin typeface="+mn-lt"/>
              <a:ea typeface="黑体" panose="02010609060101010101" pitchFamily="2" charset="-122"/>
            </a:endParaRPr>
          </a:p>
        </p:txBody>
      </p:sp>
      <p:sp>
        <p:nvSpPr>
          <p:cNvPr id="1051386" name="Rectangle 64"/>
          <p:cNvSpPr>
            <a:spLocks noChangeArrowheads="1"/>
          </p:cNvSpPr>
          <p:nvPr/>
        </p:nvSpPr>
        <p:spPr bwMode="auto">
          <a:xfrm>
            <a:off x="2463494" y="3705225"/>
            <a:ext cx="233892" cy="287338"/>
          </a:xfrm>
          <a:prstGeom prst="rect"/>
          <a:solidFill>
            <a:srgbClr val="CC9900"/>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33</a:t>
            </a:r>
            <a:endParaRPr altLang="zh-CN" b="1" sz="1600" kumimoji="1" lang="en-US">
              <a:solidFill>
                <a:srgbClr val="0000CC"/>
              </a:solidFill>
              <a:latin typeface="+mn-lt"/>
              <a:ea typeface="黑体" panose="02010609060101010101" pitchFamily="2" charset="-122"/>
            </a:endParaRPr>
          </a:p>
        </p:txBody>
      </p:sp>
      <p:sp>
        <p:nvSpPr>
          <p:cNvPr id="1051387" name="Rectangle 65"/>
          <p:cNvSpPr>
            <a:spLocks noChangeArrowheads="1"/>
          </p:cNvSpPr>
          <p:nvPr/>
        </p:nvSpPr>
        <p:spPr bwMode="auto">
          <a:xfrm>
            <a:off x="2776496" y="3703638"/>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34</a:t>
            </a:r>
            <a:endParaRPr altLang="zh-CN" b="1" sz="1600" kumimoji="1" lang="en-US">
              <a:solidFill>
                <a:srgbClr val="0000CC"/>
              </a:solidFill>
              <a:latin typeface="+mn-lt"/>
              <a:ea typeface="黑体" panose="02010609060101010101" pitchFamily="2" charset="-122"/>
            </a:endParaRPr>
          </a:p>
        </p:txBody>
      </p:sp>
      <p:sp>
        <p:nvSpPr>
          <p:cNvPr id="1051388" name="Rectangle 66"/>
          <p:cNvSpPr>
            <a:spLocks noChangeArrowheads="1"/>
          </p:cNvSpPr>
          <p:nvPr/>
        </p:nvSpPr>
        <p:spPr bwMode="auto">
          <a:xfrm>
            <a:off x="3089498" y="370205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35</a:t>
            </a:r>
            <a:endParaRPr altLang="zh-CN" b="1" sz="1600" kumimoji="1" lang="en-US">
              <a:solidFill>
                <a:srgbClr val="0000CC"/>
              </a:solidFill>
              <a:latin typeface="+mn-lt"/>
              <a:ea typeface="黑体" panose="02010609060101010101" pitchFamily="2" charset="-122"/>
            </a:endParaRPr>
          </a:p>
        </p:txBody>
      </p:sp>
      <p:sp>
        <p:nvSpPr>
          <p:cNvPr id="1051389" name="Rectangle 67"/>
          <p:cNvSpPr>
            <a:spLocks noChangeArrowheads="1"/>
          </p:cNvSpPr>
          <p:nvPr/>
        </p:nvSpPr>
        <p:spPr bwMode="auto">
          <a:xfrm>
            <a:off x="3402501" y="3700464"/>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36</a:t>
            </a:r>
            <a:endParaRPr altLang="zh-CN" b="1" sz="1600" kumimoji="1" lang="en-US">
              <a:solidFill>
                <a:srgbClr val="0000CC"/>
              </a:solidFill>
              <a:latin typeface="+mn-lt"/>
              <a:ea typeface="黑体" panose="02010609060101010101" pitchFamily="2" charset="-122"/>
            </a:endParaRPr>
          </a:p>
        </p:txBody>
      </p:sp>
      <p:sp>
        <p:nvSpPr>
          <p:cNvPr id="1051390" name="Rectangle 68"/>
          <p:cNvSpPr>
            <a:spLocks noChangeArrowheads="1"/>
          </p:cNvSpPr>
          <p:nvPr/>
        </p:nvSpPr>
        <p:spPr bwMode="auto">
          <a:xfrm>
            <a:off x="3715503" y="3698875"/>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37</a:t>
            </a:r>
            <a:endParaRPr altLang="zh-CN" b="1" sz="1600" kumimoji="1" lang="en-US">
              <a:solidFill>
                <a:srgbClr val="0000CC"/>
              </a:solidFill>
              <a:latin typeface="+mn-lt"/>
              <a:ea typeface="黑体" panose="02010609060101010101" pitchFamily="2" charset="-122"/>
            </a:endParaRPr>
          </a:p>
        </p:txBody>
      </p:sp>
      <p:sp>
        <p:nvSpPr>
          <p:cNvPr id="1051391" name="Rectangle 69"/>
          <p:cNvSpPr>
            <a:spLocks noChangeArrowheads="1"/>
          </p:cNvSpPr>
          <p:nvPr/>
        </p:nvSpPr>
        <p:spPr bwMode="auto">
          <a:xfrm>
            <a:off x="4028505" y="3697289"/>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38</a:t>
            </a:r>
            <a:endParaRPr altLang="zh-CN" b="1" sz="1600" kumimoji="1" lang="en-US">
              <a:solidFill>
                <a:srgbClr val="0000CC"/>
              </a:solidFill>
              <a:latin typeface="+mn-lt"/>
              <a:ea typeface="黑体" panose="02010609060101010101" pitchFamily="2" charset="-122"/>
            </a:endParaRPr>
          </a:p>
        </p:txBody>
      </p:sp>
      <p:sp>
        <p:nvSpPr>
          <p:cNvPr id="1051392" name="Rectangle 70"/>
          <p:cNvSpPr>
            <a:spLocks noChangeArrowheads="1"/>
          </p:cNvSpPr>
          <p:nvPr/>
        </p:nvSpPr>
        <p:spPr bwMode="auto">
          <a:xfrm>
            <a:off x="4341507" y="369570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39</a:t>
            </a:r>
            <a:endParaRPr altLang="zh-CN" b="1" sz="1600" kumimoji="1" lang="en-US">
              <a:solidFill>
                <a:srgbClr val="0000CC"/>
              </a:solidFill>
              <a:latin typeface="+mn-lt"/>
              <a:ea typeface="黑体" panose="02010609060101010101" pitchFamily="2" charset="-122"/>
            </a:endParaRPr>
          </a:p>
        </p:txBody>
      </p:sp>
      <p:sp>
        <p:nvSpPr>
          <p:cNvPr id="1051393" name="Rectangle 71"/>
          <p:cNvSpPr>
            <a:spLocks noChangeArrowheads="1"/>
          </p:cNvSpPr>
          <p:nvPr/>
        </p:nvSpPr>
        <p:spPr bwMode="auto">
          <a:xfrm>
            <a:off x="4654509" y="3694113"/>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40</a:t>
            </a:r>
            <a:endParaRPr altLang="zh-CN" b="1" sz="1600" kumimoji="1" lang="en-US">
              <a:solidFill>
                <a:srgbClr val="0000CC"/>
              </a:solidFill>
              <a:latin typeface="+mn-lt"/>
              <a:ea typeface="黑体" panose="02010609060101010101" pitchFamily="2" charset="-122"/>
            </a:endParaRPr>
          </a:p>
        </p:txBody>
      </p:sp>
      <p:sp>
        <p:nvSpPr>
          <p:cNvPr id="1051394" name="Rectangle 72"/>
          <p:cNvSpPr>
            <a:spLocks noChangeArrowheads="1"/>
          </p:cNvSpPr>
          <p:nvPr/>
        </p:nvSpPr>
        <p:spPr bwMode="auto">
          <a:xfrm>
            <a:off x="4967511" y="3692525"/>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41</a:t>
            </a:r>
            <a:endParaRPr altLang="zh-CN" b="1" sz="1600" kumimoji="1" lang="en-US">
              <a:solidFill>
                <a:srgbClr val="0000CC"/>
              </a:solidFill>
              <a:latin typeface="+mn-lt"/>
              <a:ea typeface="黑体" panose="02010609060101010101" pitchFamily="2" charset="-122"/>
            </a:endParaRPr>
          </a:p>
        </p:txBody>
      </p:sp>
      <p:sp>
        <p:nvSpPr>
          <p:cNvPr id="1051395" name="Rectangle 73"/>
          <p:cNvSpPr>
            <a:spLocks noChangeArrowheads="1"/>
          </p:cNvSpPr>
          <p:nvPr/>
        </p:nvSpPr>
        <p:spPr bwMode="auto">
          <a:xfrm>
            <a:off x="5280513" y="3690939"/>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42</a:t>
            </a:r>
            <a:endParaRPr altLang="zh-CN" b="1" sz="1600" kumimoji="1" lang="en-US">
              <a:solidFill>
                <a:srgbClr val="0000CC"/>
              </a:solidFill>
              <a:latin typeface="+mn-lt"/>
              <a:ea typeface="黑体" panose="02010609060101010101" pitchFamily="2" charset="-122"/>
            </a:endParaRPr>
          </a:p>
        </p:txBody>
      </p:sp>
      <p:sp>
        <p:nvSpPr>
          <p:cNvPr id="1051396" name="Rectangle 74"/>
          <p:cNvSpPr>
            <a:spLocks noChangeArrowheads="1"/>
          </p:cNvSpPr>
          <p:nvPr/>
        </p:nvSpPr>
        <p:spPr bwMode="auto">
          <a:xfrm>
            <a:off x="5593515" y="368935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43</a:t>
            </a:r>
            <a:endParaRPr altLang="zh-CN" b="1" sz="1600" kumimoji="1" lang="en-US">
              <a:solidFill>
                <a:srgbClr val="0000CC"/>
              </a:solidFill>
              <a:latin typeface="+mn-lt"/>
              <a:ea typeface="黑体" panose="02010609060101010101" pitchFamily="2" charset="-122"/>
            </a:endParaRPr>
          </a:p>
        </p:txBody>
      </p:sp>
      <p:sp>
        <p:nvSpPr>
          <p:cNvPr id="1051397" name="Rectangle 75"/>
          <p:cNvSpPr>
            <a:spLocks noChangeArrowheads="1"/>
          </p:cNvSpPr>
          <p:nvPr/>
        </p:nvSpPr>
        <p:spPr bwMode="auto">
          <a:xfrm>
            <a:off x="5906517" y="3687764"/>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44</a:t>
            </a:r>
            <a:endParaRPr altLang="zh-CN" b="1" sz="1600" kumimoji="1" lang="en-US">
              <a:solidFill>
                <a:srgbClr val="0000CC"/>
              </a:solidFill>
              <a:latin typeface="+mn-lt"/>
              <a:ea typeface="黑体" panose="02010609060101010101" pitchFamily="2" charset="-122"/>
            </a:endParaRPr>
          </a:p>
        </p:txBody>
      </p:sp>
      <p:sp>
        <p:nvSpPr>
          <p:cNvPr id="1051398" name="Rectangle 76"/>
          <p:cNvSpPr>
            <a:spLocks noChangeArrowheads="1"/>
          </p:cNvSpPr>
          <p:nvPr/>
        </p:nvSpPr>
        <p:spPr bwMode="auto">
          <a:xfrm>
            <a:off x="6219519" y="3686175"/>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45</a:t>
            </a:r>
            <a:endParaRPr altLang="zh-CN" b="1" sz="1600" kumimoji="1" lang="en-US">
              <a:solidFill>
                <a:srgbClr val="0000CC"/>
              </a:solidFill>
              <a:latin typeface="+mn-lt"/>
              <a:ea typeface="黑体" panose="02010609060101010101" pitchFamily="2" charset="-122"/>
            </a:endParaRPr>
          </a:p>
        </p:txBody>
      </p:sp>
      <p:sp>
        <p:nvSpPr>
          <p:cNvPr id="1051399" name="Rectangle 77"/>
          <p:cNvSpPr>
            <a:spLocks noChangeArrowheads="1"/>
          </p:cNvSpPr>
          <p:nvPr/>
        </p:nvSpPr>
        <p:spPr bwMode="auto">
          <a:xfrm>
            <a:off x="6532521" y="3684589"/>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46</a:t>
            </a:r>
            <a:endParaRPr altLang="zh-CN" b="1" sz="1600" kumimoji="1" lang="en-US">
              <a:solidFill>
                <a:srgbClr val="0000CC"/>
              </a:solidFill>
              <a:latin typeface="+mn-lt"/>
              <a:ea typeface="黑体" panose="02010609060101010101" pitchFamily="2" charset="-122"/>
            </a:endParaRPr>
          </a:p>
        </p:txBody>
      </p:sp>
      <p:sp>
        <p:nvSpPr>
          <p:cNvPr id="1051400" name="Rectangle 78"/>
          <p:cNvSpPr>
            <a:spLocks noChangeArrowheads="1"/>
          </p:cNvSpPr>
          <p:nvPr/>
        </p:nvSpPr>
        <p:spPr bwMode="auto">
          <a:xfrm>
            <a:off x="6845523" y="3683000"/>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47</a:t>
            </a:r>
            <a:endParaRPr altLang="zh-CN" b="1" sz="1600" kumimoji="1" lang="en-US">
              <a:solidFill>
                <a:srgbClr val="0000CC"/>
              </a:solidFill>
              <a:latin typeface="+mn-lt"/>
              <a:ea typeface="黑体" panose="02010609060101010101" pitchFamily="2" charset="-122"/>
            </a:endParaRPr>
          </a:p>
        </p:txBody>
      </p:sp>
      <p:sp>
        <p:nvSpPr>
          <p:cNvPr id="1051401" name="Rectangle 79"/>
          <p:cNvSpPr>
            <a:spLocks noChangeArrowheads="1"/>
          </p:cNvSpPr>
          <p:nvPr/>
        </p:nvSpPr>
        <p:spPr bwMode="auto">
          <a:xfrm>
            <a:off x="7158526" y="3681414"/>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48</a:t>
            </a:r>
            <a:endParaRPr altLang="zh-CN" b="1" sz="1600" kumimoji="1" lang="en-US">
              <a:solidFill>
                <a:srgbClr val="0000CC"/>
              </a:solidFill>
              <a:latin typeface="+mn-lt"/>
              <a:ea typeface="黑体" panose="02010609060101010101" pitchFamily="2" charset="-122"/>
            </a:endParaRPr>
          </a:p>
        </p:txBody>
      </p:sp>
      <p:sp>
        <p:nvSpPr>
          <p:cNvPr id="1051402" name="Rectangle 80"/>
          <p:cNvSpPr>
            <a:spLocks noChangeArrowheads="1"/>
          </p:cNvSpPr>
          <p:nvPr/>
        </p:nvSpPr>
        <p:spPr bwMode="auto">
          <a:xfrm>
            <a:off x="7471528" y="3679825"/>
            <a:ext cx="233892" cy="287338"/>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49</a:t>
            </a:r>
            <a:endParaRPr altLang="zh-CN" b="1" sz="1600" kumimoji="1" lang="en-US">
              <a:solidFill>
                <a:srgbClr val="0000CC"/>
              </a:solidFill>
              <a:latin typeface="+mn-lt"/>
              <a:ea typeface="黑体" panose="02010609060101010101" pitchFamily="2" charset="-122"/>
            </a:endParaRPr>
          </a:p>
        </p:txBody>
      </p:sp>
      <p:sp>
        <p:nvSpPr>
          <p:cNvPr id="1051403" name="Rectangle 81"/>
          <p:cNvSpPr>
            <a:spLocks noChangeArrowheads="1"/>
          </p:cNvSpPr>
          <p:nvPr/>
        </p:nvSpPr>
        <p:spPr bwMode="auto">
          <a:xfrm>
            <a:off x="7784530" y="3678239"/>
            <a:ext cx="233892" cy="287337"/>
          </a:xfrm>
          <a:prstGeom prst="rect"/>
          <a:solidFill>
            <a:srgbClr val="FFCC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50</a:t>
            </a:r>
            <a:endParaRPr altLang="zh-CN" b="1" sz="1600" kumimoji="1" lang="en-US">
              <a:solidFill>
                <a:srgbClr val="0000CC"/>
              </a:solidFill>
              <a:latin typeface="+mn-lt"/>
              <a:ea typeface="黑体" panose="02010609060101010101" pitchFamily="2" charset="-122"/>
            </a:endParaRPr>
          </a:p>
        </p:txBody>
      </p:sp>
      <p:sp>
        <p:nvSpPr>
          <p:cNvPr id="1051404" name="Rectangle 82"/>
          <p:cNvSpPr>
            <a:spLocks noChangeArrowheads="1"/>
          </p:cNvSpPr>
          <p:nvPr/>
        </p:nvSpPr>
        <p:spPr bwMode="auto">
          <a:xfrm>
            <a:off x="8097532" y="3676650"/>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51</a:t>
            </a:r>
            <a:endParaRPr altLang="zh-CN" b="1" sz="1600" kumimoji="1" lang="en-US">
              <a:solidFill>
                <a:srgbClr val="0000CC"/>
              </a:solidFill>
              <a:latin typeface="+mn-lt"/>
              <a:ea typeface="黑体" panose="02010609060101010101" pitchFamily="2" charset="-122"/>
            </a:endParaRPr>
          </a:p>
        </p:txBody>
      </p:sp>
      <p:sp>
        <p:nvSpPr>
          <p:cNvPr id="1051405" name="Rectangle 83"/>
          <p:cNvSpPr>
            <a:spLocks noChangeArrowheads="1"/>
          </p:cNvSpPr>
          <p:nvPr/>
        </p:nvSpPr>
        <p:spPr bwMode="auto">
          <a:xfrm>
            <a:off x="8410534" y="3675064"/>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52</a:t>
            </a:r>
            <a:endParaRPr altLang="zh-CN" b="1" sz="1600" kumimoji="1" lang="en-US">
              <a:solidFill>
                <a:srgbClr val="0000CC"/>
              </a:solidFill>
              <a:latin typeface="+mn-lt"/>
              <a:ea typeface="黑体" panose="02010609060101010101" pitchFamily="2" charset="-122"/>
            </a:endParaRPr>
          </a:p>
        </p:txBody>
      </p:sp>
      <p:sp>
        <p:nvSpPr>
          <p:cNvPr id="1051406" name="Rectangle 84"/>
          <p:cNvSpPr>
            <a:spLocks noChangeArrowheads="1"/>
          </p:cNvSpPr>
          <p:nvPr/>
        </p:nvSpPr>
        <p:spPr bwMode="auto">
          <a:xfrm>
            <a:off x="8723536" y="3673475"/>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53</a:t>
            </a:r>
            <a:endParaRPr altLang="zh-CN" b="1" sz="1600" kumimoji="1" lang="en-US">
              <a:solidFill>
                <a:srgbClr val="0000CC"/>
              </a:solidFill>
              <a:latin typeface="+mn-lt"/>
              <a:ea typeface="黑体" panose="02010609060101010101" pitchFamily="2" charset="-122"/>
            </a:endParaRPr>
          </a:p>
        </p:txBody>
      </p:sp>
      <p:sp>
        <p:nvSpPr>
          <p:cNvPr id="1051407" name="Rectangle 85"/>
          <p:cNvSpPr>
            <a:spLocks noChangeArrowheads="1"/>
          </p:cNvSpPr>
          <p:nvPr/>
        </p:nvSpPr>
        <p:spPr bwMode="auto">
          <a:xfrm>
            <a:off x="9036538" y="3671889"/>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54</a:t>
            </a:r>
            <a:endParaRPr altLang="zh-CN" b="1" sz="1600" kumimoji="1" lang="en-US">
              <a:solidFill>
                <a:srgbClr val="0000CC"/>
              </a:solidFill>
              <a:latin typeface="+mn-lt"/>
              <a:ea typeface="黑体" panose="02010609060101010101" pitchFamily="2" charset="-122"/>
            </a:endParaRPr>
          </a:p>
        </p:txBody>
      </p:sp>
      <p:sp>
        <p:nvSpPr>
          <p:cNvPr id="1051408" name="Rectangle 86"/>
          <p:cNvSpPr>
            <a:spLocks noChangeArrowheads="1"/>
          </p:cNvSpPr>
          <p:nvPr/>
        </p:nvSpPr>
        <p:spPr bwMode="auto">
          <a:xfrm>
            <a:off x="9349540" y="3670300"/>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55</a:t>
            </a:r>
            <a:endParaRPr altLang="zh-CN" b="1" sz="1600" kumimoji="1" lang="en-US">
              <a:solidFill>
                <a:srgbClr val="0000CC"/>
              </a:solidFill>
              <a:latin typeface="+mn-lt"/>
              <a:ea typeface="黑体" panose="02010609060101010101" pitchFamily="2" charset="-122"/>
            </a:endParaRPr>
          </a:p>
        </p:txBody>
      </p:sp>
      <p:sp>
        <p:nvSpPr>
          <p:cNvPr id="1051409" name="Rectangle 87"/>
          <p:cNvSpPr>
            <a:spLocks noChangeArrowheads="1"/>
          </p:cNvSpPr>
          <p:nvPr/>
        </p:nvSpPr>
        <p:spPr bwMode="auto">
          <a:xfrm>
            <a:off x="9653944" y="3670300"/>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56</a:t>
            </a:r>
            <a:endParaRPr altLang="zh-CN" b="1" sz="1600" kumimoji="1" lang="en-US">
              <a:solidFill>
                <a:srgbClr val="0000CC"/>
              </a:solidFill>
              <a:latin typeface="+mn-lt"/>
              <a:ea typeface="黑体" panose="02010609060101010101" pitchFamily="2" charset="-122"/>
            </a:endParaRPr>
          </a:p>
        </p:txBody>
      </p:sp>
      <p:grpSp>
        <p:nvGrpSpPr>
          <p:cNvPr id="517" name="Group 93"/>
          <p:cNvGrpSpPr/>
          <p:nvPr/>
        </p:nvGrpSpPr>
        <p:grpSpPr bwMode="auto">
          <a:xfrm>
            <a:off x="2272599" y="3992563"/>
            <a:ext cx="340519" cy="876300"/>
            <a:chOff x="1231" y="3150"/>
            <a:chExt cx="182" cy="272"/>
          </a:xfrm>
        </p:grpSpPr>
        <p:sp>
          <p:nvSpPr>
            <p:cNvPr id="1051410" name="Line 88"/>
            <p:cNvSpPr>
              <a:spLocks noChangeShapeType="1"/>
            </p:cNvSpPr>
            <p:nvPr/>
          </p:nvSpPr>
          <p:spPr bwMode="auto">
            <a:xfrm flipV="1">
              <a:off x="1231" y="3150"/>
              <a:ext cx="0" cy="272"/>
            </a:xfrm>
            <a:prstGeom prst="line"/>
            <a:noFill/>
            <a:ln w="38100">
              <a:solidFill>
                <a:srgbClr val="FF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sp>
          <p:nvSpPr>
            <p:cNvPr id="1051411" name="Line 89"/>
            <p:cNvSpPr>
              <a:spLocks noChangeShapeType="1"/>
            </p:cNvSpPr>
            <p:nvPr/>
          </p:nvSpPr>
          <p:spPr bwMode="auto">
            <a:xfrm flipV="1">
              <a:off x="1413" y="3150"/>
              <a:ext cx="0" cy="272"/>
            </a:xfrm>
            <a:prstGeom prst="line"/>
            <a:noFill/>
            <a:ln w="38100">
              <a:solidFill>
                <a:srgbClr val="FF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grpSp>
      <p:sp>
        <p:nvSpPr>
          <p:cNvPr id="1051412" name="Text Box 90"/>
          <p:cNvSpPr txBox="1">
            <a:spLocks noChangeArrowheads="1"/>
          </p:cNvSpPr>
          <p:nvPr/>
        </p:nvSpPr>
        <p:spPr bwMode="auto">
          <a:xfrm>
            <a:off x="1716203" y="4822825"/>
            <a:ext cx="1467068" cy="400110"/>
          </a:xfrm>
          <a:prstGeom prst="rect"/>
          <a:solidFill>
            <a:srgbClr val="FFFF99"/>
          </a:solidFill>
          <a:ln w="9525">
            <a:solidFill>
              <a:schemeClr val="tx1"/>
            </a:solidFill>
            <a:miter lim="800000"/>
          </a:ln>
          <a:effectLst/>
        </p:spPr>
        <p:txBody>
          <a:bodyPr wrap="none">
            <a:spAutoFit/>
          </a:bodyPr>
          <a:p>
            <a:pPr algn="ctr"/>
            <a:r>
              <a:rPr altLang="en-US" b="1" sz="2000" lang="zh-CN">
                <a:solidFill>
                  <a:srgbClr val="0000CC"/>
                </a:solidFill>
                <a:latin typeface="+mn-lt"/>
                <a:ea typeface="黑体" panose="02010609060101010101" pitchFamily="2" charset="-122"/>
              </a:rPr>
              <a:t>未按序收到</a:t>
            </a:r>
            <a:endParaRPr altLang="en-US" b="1" sz="2000" lang="zh-CN">
              <a:solidFill>
                <a:srgbClr val="0000CC"/>
              </a:solidFill>
              <a:latin typeface="+mn-lt"/>
              <a:ea typeface="黑体" panose="02010609060101010101" pitchFamily="2" charset="-122"/>
            </a:endParaRPr>
          </a:p>
        </p:txBody>
      </p:sp>
      <p:sp>
        <p:nvSpPr>
          <p:cNvPr id="1051413" name="AutoShape 91"/>
          <p:cNvSpPr/>
          <p:nvPr/>
        </p:nvSpPr>
        <p:spPr bwMode="auto">
          <a:xfrm rot="5400000">
            <a:off x="6537615" y="292696"/>
            <a:ext cx="184150" cy="2729309"/>
          </a:xfrm>
          <a:prstGeom prst="leftBrace">
            <a:avLst>
              <a:gd name="adj1" fmla="val 114009"/>
              <a:gd name="adj2" fmla="val 50000"/>
            </a:avLst>
          </a:prstGeom>
          <a:noFill/>
          <a:ln w="19050">
            <a:solidFill>
              <a:schemeClr val="tx1"/>
            </a:solidFill>
            <a:round/>
          </a:ln>
          <a:effectLst/>
        </p:spPr>
        <p:txBody>
          <a:bodyPr anchor="ctr" wrap="none"/>
          <a:p>
            <a:endParaRPr altLang="en-US" b="1" lang="zh-CN">
              <a:solidFill>
                <a:srgbClr val="0000CC"/>
              </a:solidFill>
              <a:latin typeface="+mn-lt"/>
              <a:ea typeface="黑体" panose="02010609060101010101" pitchFamily="2" charset="-122"/>
            </a:endParaRPr>
          </a:p>
        </p:txBody>
      </p:sp>
      <p:sp>
        <p:nvSpPr>
          <p:cNvPr id="1051414" name="Text Box 92"/>
          <p:cNvSpPr txBox="1">
            <a:spLocks noChangeArrowheads="1"/>
          </p:cNvSpPr>
          <p:nvPr/>
        </p:nvSpPr>
        <p:spPr bwMode="auto">
          <a:xfrm>
            <a:off x="5966710" y="1223964"/>
            <a:ext cx="1210588" cy="400110"/>
          </a:xfrm>
          <a:prstGeom prst="rect"/>
          <a:noFill/>
          <a:ln>
            <a:noFill/>
          </a:ln>
          <a:effectLst/>
        </p:spPr>
        <p:txBody>
          <a:bodyPr wrap="none">
            <a:spAutoFit/>
          </a:bodyPr>
          <a:p>
            <a:r>
              <a:rPr altLang="en-US" b="1" sz="2000" lang="zh-CN">
                <a:solidFill>
                  <a:srgbClr val="0000CC"/>
                </a:solidFill>
                <a:latin typeface="+mn-lt"/>
                <a:ea typeface="黑体" panose="02010609060101010101" pitchFamily="2" charset="-122"/>
              </a:rPr>
              <a:t>可用窗口</a:t>
            </a:r>
            <a:endParaRPr altLang="en-US" b="1" sz="2000" lang="zh-CN">
              <a:solidFill>
                <a:srgbClr val="0000CC"/>
              </a:solidFill>
              <a:latin typeface="+mn-lt"/>
              <a:ea typeface="黑体" panose="02010609060101010101" pitchFamily="2" charset="-122"/>
            </a:endParaRPr>
          </a:p>
        </p:txBody>
      </p:sp>
      <p:sp>
        <p:nvSpPr>
          <p:cNvPr id="1051415" name="Text Box 94"/>
          <p:cNvSpPr txBox="1">
            <a:spLocks noChangeArrowheads="1"/>
          </p:cNvSpPr>
          <p:nvPr/>
        </p:nvSpPr>
        <p:spPr bwMode="auto">
          <a:xfrm>
            <a:off x="1988832" y="185739"/>
            <a:ext cx="6084623" cy="650875"/>
          </a:xfrm>
          <a:prstGeom prst="rect"/>
          <a:solidFill>
            <a:srgbClr val="FFFF99"/>
          </a:solidFill>
          <a:ln w="9525">
            <a:solidFill>
              <a:schemeClr val="folHlink"/>
            </a:solidFill>
            <a:miter lim="800000"/>
          </a:ln>
          <a:effectLst>
            <a:outerShdw algn="ctr" dir="2700000" dist="35921" rotWithShape="0">
              <a:schemeClr val="bg2"/>
            </a:outerShdw>
          </a:effectLst>
        </p:spPr>
        <p:txBody>
          <a:bodyPr>
            <a:spAutoFit/>
          </a:bodyPr>
          <a:p>
            <a:pPr algn="ctr"/>
            <a:r>
              <a:rPr altLang="zh-CN" b="1" sz="3600" lang="en-US">
                <a:solidFill>
                  <a:srgbClr val="0000CC"/>
                </a:solidFill>
                <a:latin typeface="+mn-lt"/>
                <a:ea typeface="黑体" panose="02010609060101010101" pitchFamily="2" charset="-122"/>
              </a:rPr>
              <a:t>A </a:t>
            </a:r>
            <a:r>
              <a:rPr altLang="en-US" b="1" sz="3600" lang="zh-CN">
                <a:solidFill>
                  <a:srgbClr val="0000CC"/>
                </a:solidFill>
                <a:latin typeface="+mn-lt"/>
                <a:ea typeface="黑体" panose="02010609060101010101" pitchFamily="2" charset="-122"/>
              </a:rPr>
              <a:t>发送了 </a:t>
            </a:r>
            <a:r>
              <a:rPr altLang="zh-CN" b="1" sz="3600" lang="en-US">
                <a:solidFill>
                  <a:srgbClr val="0000CC"/>
                </a:solidFill>
                <a:latin typeface="+mn-lt"/>
                <a:ea typeface="黑体" panose="02010609060101010101" pitchFamily="2" charset="-122"/>
              </a:rPr>
              <a:t>11 </a:t>
            </a:r>
            <a:r>
              <a:rPr altLang="en-US" b="1" sz="3600" lang="zh-CN">
                <a:solidFill>
                  <a:srgbClr val="0000CC"/>
                </a:solidFill>
                <a:latin typeface="+mn-lt"/>
                <a:ea typeface="黑体" panose="02010609060101010101" pitchFamily="2" charset="-122"/>
              </a:rPr>
              <a:t>个字节的数据 </a:t>
            </a:r>
            <a:endParaRPr altLang="en-US" b="1" sz="3600" lang="zh-CN">
              <a:solidFill>
                <a:srgbClr val="0000CC"/>
              </a:solidFill>
              <a:latin typeface="+mn-lt"/>
              <a:ea typeface="黑体" panose="02010609060101010101" pitchFamily="2" charset="-122"/>
            </a:endParaRPr>
          </a:p>
        </p:txBody>
      </p:sp>
      <p:sp>
        <p:nvSpPr>
          <p:cNvPr id="1051416" name="Text Box 95"/>
          <p:cNvSpPr txBox="1">
            <a:spLocks noChangeArrowheads="1"/>
          </p:cNvSpPr>
          <p:nvPr/>
        </p:nvSpPr>
        <p:spPr bwMode="auto">
          <a:xfrm>
            <a:off x="652554" y="5373689"/>
            <a:ext cx="8404865" cy="1200329"/>
          </a:xfrm>
          <a:prstGeom prst="rect"/>
          <a:solidFill>
            <a:srgbClr val="FFFF99"/>
          </a:solidFill>
          <a:ln w="9525">
            <a:solidFill>
              <a:schemeClr val="folHlink"/>
            </a:solidFill>
            <a:miter lim="800000"/>
          </a:ln>
          <a:effectLst/>
        </p:spPr>
        <p:txBody>
          <a:bodyPr wrap="none">
            <a:spAutoFit/>
          </a:bodyPr>
          <a:p>
            <a:r>
              <a:rPr altLang="zh-CN" b="1" sz="2400" lang="en-US">
                <a:solidFill>
                  <a:srgbClr val="0000CC"/>
                </a:solidFill>
                <a:latin typeface="+mn-lt"/>
                <a:ea typeface="黑体" panose="02010609060101010101" pitchFamily="2" charset="-122"/>
              </a:rPr>
              <a:t>P</a:t>
            </a:r>
            <a:r>
              <a:rPr altLang="zh-CN" baseline="-25000" b="1" sz="2400" lang="en-US">
                <a:solidFill>
                  <a:srgbClr val="0000CC"/>
                </a:solidFill>
                <a:latin typeface="+mn-lt"/>
                <a:ea typeface="黑体" panose="02010609060101010101" pitchFamily="2" charset="-122"/>
              </a:rPr>
              <a:t>3</a:t>
            </a:r>
            <a:r>
              <a:rPr altLang="zh-CN" b="1" sz="2400" lang="en-US">
                <a:solidFill>
                  <a:srgbClr val="0000CC"/>
                </a:solidFill>
                <a:latin typeface="+mn-lt"/>
                <a:ea typeface="黑体" panose="02010609060101010101" pitchFamily="2" charset="-122"/>
              </a:rPr>
              <a:t> – P</a:t>
            </a:r>
            <a:r>
              <a:rPr altLang="zh-CN" baseline="-25000" b="1" sz="2400" lang="en-US">
                <a:solidFill>
                  <a:srgbClr val="0000CC"/>
                </a:solidFill>
                <a:latin typeface="+mn-lt"/>
                <a:ea typeface="黑体" panose="02010609060101010101" pitchFamily="2" charset="-122"/>
              </a:rPr>
              <a:t>1</a:t>
            </a:r>
            <a:r>
              <a:rPr altLang="zh-CN" b="1" sz="2400" lang="en-US">
                <a:solidFill>
                  <a:srgbClr val="0000CC"/>
                </a:solidFill>
                <a:latin typeface="+mn-lt"/>
                <a:ea typeface="黑体" panose="02010609060101010101" pitchFamily="2" charset="-122"/>
              </a:rPr>
              <a:t> = A </a:t>
            </a:r>
            <a:r>
              <a:rPr altLang="en-US" b="1" sz="2400" lang="zh-CN">
                <a:solidFill>
                  <a:srgbClr val="0000CC"/>
                </a:solidFill>
                <a:latin typeface="+mn-lt"/>
                <a:ea typeface="黑体" panose="02010609060101010101" pitchFamily="2" charset="-122"/>
              </a:rPr>
              <a:t>的发送窗口（又称为通知窗口）</a:t>
            </a:r>
            <a:endParaRPr altLang="en-US" b="1" sz="2400" lang="zh-CN">
              <a:solidFill>
                <a:srgbClr val="0000CC"/>
              </a:solidFill>
              <a:latin typeface="+mn-lt"/>
              <a:ea typeface="黑体" panose="02010609060101010101" pitchFamily="2" charset="-122"/>
            </a:endParaRPr>
          </a:p>
          <a:p>
            <a:r>
              <a:rPr altLang="zh-CN" b="1" sz="2400" lang="en-US">
                <a:solidFill>
                  <a:srgbClr val="0000CC"/>
                </a:solidFill>
                <a:latin typeface="+mn-lt"/>
                <a:ea typeface="黑体" panose="02010609060101010101" pitchFamily="2" charset="-122"/>
              </a:rPr>
              <a:t>P</a:t>
            </a:r>
            <a:r>
              <a:rPr altLang="zh-CN" baseline="-25000" b="1" sz="2400" lang="en-US">
                <a:solidFill>
                  <a:srgbClr val="0000CC"/>
                </a:solidFill>
                <a:latin typeface="+mn-lt"/>
                <a:ea typeface="黑体" panose="02010609060101010101" pitchFamily="2" charset="-122"/>
              </a:rPr>
              <a:t>2</a:t>
            </a:r>
            <a:r>
              <a:rPr altLang="zh-CN" b="1" sz="2400" lang="en-US">
                <a:solidFill>
                  <a:srgbClr val="0000CC"/>
                </a:solidFill>
                <a:latin typeface="+mn-lt"/>
                <a:ea typeface="黑体" panose="02010609060101010101" pitchFamily="2" charset="-122"/>
              </a:rPr>
              <a:t> – P</a:t>
            </a:r>
            <a:r>
              <a:rPr altLang="zh-CN" baseline="-25000" b="1" sz="2400" lang="en-US">
                <a:solidFill>
                  <a:srgbClr val="0000CC"/>
                </a:solidFill>
                <a:latin typeface="+mn-lt"/>
                <a:ea typeface="黑体" panose="02010609060101010101" pitchFamily="2" charset="-122"/>
              </a:rPr>
              <a:t>1</a:t>
            </a:r>
            <a:r>
              <a:rPr altLang="zh-CN" b="1" sz="2400" lang="en-US">
                <a:solidFill>
                  <a:srgbClr val="0000CC"/>
                </a:solidFill>
                <a:latin typeface="+mn-lt"/>
                <a:ea typeface="黑体" panose="02010609060101010101" pitchFamily="2" charset="-122"/>
              </a:rPr>
              <a:t> = </a:t>
            </a:r>
            <a:r>
              <a:rPr altLang="en-US" b="1" sz="2400" lang="zh-CN">
                <a:solidFill>
                  <a:srgbClr val="0000CC"/>
                </a:solidFill>
                <a:latin typeface="+mn-lt"/>
                <a:ea typeface="黑体" panose="02010609060101010101" pitchFamily="2" charset="-122"/>
              </a:rPr>
              <a:t>已发送但尚未收到确认的字节数</a:t>
            </a:r>
            <a:endParaRPr altLang="en-US" b="1" sz="2400" lang="zh-CN">
              <a:solidFill>
                <a:srgbClr val="0000CC"/>
              </a:solidFill>
              <a:latin typeface="+mn-lt"/>
              <a:ea typeface="黑体" panose="02010609060101010101" pitchFamily="2" charset="-122"/>
            </a:endParaRPr>
          </a:p>
          <a:p>
            <a:r>
              <a:rPr altLang="zh-CN" b="1" sz="2400" lang="en-US">
                <a:solidFill>
                  <a:srgbClr val="0000CC"/>
                </a:solidFill>
                <a:latin typeface="+mn-lt"/>
                <a:ea typeface="黑体" panose="02010609060101010101" pitchFamily="2" charset="-122"/>
              </a:rPr>
              <a:t>P</a:t>
            </a:r>
            <a:r>
              <a:rPr altLang="zh-CN" baseline="-25000" b="1" sz="2400" lang="en-US">
                <a:solidFill>
                  <a:srgbClr val="0000CC"/>
                </a:solidFill>
                <a:latin typeface="+mn-lt"/>
                <a:ea typeface="黑体" panose="02010609060101010101" pitchFamily="2" charset="-122"/>
              </a:rPr>
              <a:t>3</a:t>
            </a:r>
            <a:r>
              <a:rPr altLang="zh-CN" b="1" sz="2400" lang="en-US">
                <a:solidFill>
                  <a:srgbClr val="0000CC"/>
                </a:solidFill>
                <a:latin typeface="+mn-lt"/>
                <a:ea typeface="黑体" panose="02010609060101010101" pitchFamily="2" charset="-122"/>
              </a:rPr>
              <a:t> – P</a:t>
            </a:r>
            <a:r>
              <a:rPr altLang="zh-CN" baseline="-25000" b="1" sz="2400" lang="en-US">
                <a:solidFill>
                  <a:srgbClr val="0000CC"/>
                </a:solidFill>
                <a:latin typeface="+mn-lt"/>
                <a:ea typeface="黑体" panose="02010609060101010101" pitchFamily="2" charset="-122"/>
              </a:rPr>
              <a:t>2</a:t>
            </a:r>
            <a:r>
              <a:rPr altLang="zh-CN" b="1" sz="2400" lang="en-US">
                <a:solidFill>
                  <a:srgbClr val="0000CC"/>
                </a:solidFill>
                <a:latin typeface="+mn-lt"/>
                <a:ea typeface="黑体" panose="02010609060101010101" pitchFamily="2" charset="-122"/>
              </a:rPr>
              <a:t> = </a:t>
            </a:r>
            <a:r>
              <a:rPr altLang="en-US" b="1" sz="2400" lang="zh-CN">
                <a:solidFill>
                  <a:srgbClr val="0000CC"/>
                </a:solidFill>
                <a:latin typeface="+mn-lt"/>
                <a:ea typeface="黑体" panose="02010609060101010101" pitchFamily="2" charset="-122"/>
              </a:rPr>
              <a:t>允许发送但尚未发送的字节数（又称为可用窗口） </a:t>
            </a:r>
            <a:endParaRPr altLang="en-US" b="1" sz="2400" lang="zh-CN">
              <a:solidFill>
                <a:srgbClr val="0000CC"/>
              </a:solidFill>
              <a:latin typeface="+mn-lt"/>
              <a:ea typeface="黑体" panose="02010609060101010101" pitchFamily="2" charset="-122"/>
            </a:endParaRPr>
          </a:p>
        </p:txBody>
      </p:sp>
      <p:sp>
        <p:nvSpPr>
          <p:cNvPr id="1051417" name="矩形 1"/>
          <p:cNvSpPr/>
          <p:nvPr/>
        </p:nvSpPr>
        <p:spPr>
          <a:xfrm>
            <a:off x="6140409" y="4437112"/>
            <a:ext cx="3632201" cy="707886"/>
          </a:xfrm>
          <a:prstGeom prst="rect"/>
          <a:solidFill>
            <a:srgbClr val="0000CC"/>
          </a:solidFill>
          <a:ln w="9525">
            <a:solidFill>
              <a:schemeClr val="folHlink"/>
            </a:solidFill>
            <a:miter lim="800000"/>
          </a:ln>
          <a:effectLst/>
        </p:spPr>
        <p:txBody>
          <a:bodyPr wrap="square">
            <a:spAutoFit/>
          </a:bodyPr>
          <a:p>
            <a:pPr algn="ctr"/>
            <a:r>
              <a:rPr altLang="zh-CN" b="1" dirty="0" sz="2000" lang="zh-CN">
                <a:solidFill>
                  <a:schemeClr val="bg1"/>
                </a:solidFill>
                <a:latin typeface="+mn-lt"/>
                <a:ea typeface="黑体" panose="02010609060101010101" pitchFamily="2" charset="-122"/>
              </a:rPr>
              <a:t>接收窗口内的序号（</a:t>
            </a:r>
            <a:r>
              <a:rPr altLang="zh-CN" b="1" dirty="0" sz="2000" lang="en-US">
                <a:solidFill>
                  <a:schemeClr val="bg1"/>
                </a:solidFill>
                <a:latin typeface="+mn-lt"/>
                <a:ea typeface="黑体" panose="02010609060101010101" pitchFamily="2" charset="-122"/>
              </a:rPr>
              <a:t>31 ~ 50</a:t>
            </a:r>
            <a:r>
              <a:rPr altLang="zh-CN" b="1" dirty="0" sz="2000" lang="zh-CN" smtClean="0">
                <a:solidFill>
                  <a:schemeClr val="bg1"/>
                </a:solidFill>
                <a:latin typeface="+mn-lt"/>
                <a:ea typeface="黑体" panose="02010609060101010101" pitchFamily="2" charset="-122"/>
              </a:rPr>
              <a:t>）</a:t>
            </a:r>
            <a:endParaRPr altLang="zh-CN" b="1" dirty="0" sz="2000" lang="en-US" smtClean="0">
              <a:solidFill>
                <a:schemeClr val="bg1"/>
              </a:solidFill>
              <a:latin typeface="+mn-lt"/>
              <a:ea typeface="黑体" panose="02010609060101010101" pitchFamily="2" charset="-122"/>
            </a:endParaRPr>
          </a:p>
          <a:p>
            <a:pPr algn="ctr"/>
            <a:r>
              <a:rPr altLang="zh-CN" b="1" dirty="0" sz="2000" lang="zh-CN" smtClean="0">
                <a:solidFill>
                  <a:schemeClr val="bg1"/>
                </a:solidFill>
                <a:latin typeface="+mn-lt"/>
                <a:ea typeface="黑体" panose="02010609060101010101" pitchFamily="2" charset="-122"/>
              </a:rPr>
              <a:t>是</a:t>
            </a:r>
            <a:r>
              <a:rPr altLang="zh-CN" b="1" dirty="0" sz="2000" lang="zh-CN">
                <a:solidFill>
                  <a:schemeClr val="bg1"/>
                </a:solidFill>
                <a:latin typeface="+mn-lt"/>
                <a:ea typeface="黑体" panose="02010609060101010101" pitchFamily="2" charset="-122"/>
              </a:rPr>
              <a:t>允许接收</a:t>
            </a:r>
            <a:r>
              <a:rPr altLang="zh-CN" b="1" dirty="0" sz="2000" lang="zh-CN" smtClean="0">
                <a:solidFill>
                  <a:schemeClr val="bg1"/>
                </a:solidFill>
                <a:latin typeface="+mn-lt"/>
                <a:ea typeface="黑体" panose="02010609060101010101" pitchFamily="2" charset="-122"/>
              </a:rPr>
              <a:t>的</a:t>
            </a:r>
            <a:r>
              <a:rPr altLang="en-US" b="1" dirty="0" sz="2000" lang="zh-CN" smtClean="0">
                <a:solidFill>
                  <a:schemeClr val="bg1"/>
                </a:solidFill>
                <a:latin typeface="+mn-lt"/>
                <a:ea typeface="黑体" panose="02010609060101010101" pitchFamily="2" charset="-122"/>
              </a:rPr>
              <a:t>序号</a:t>
            </a:r>
            <a:r>
              <a:rPr altLang="zh-CN" b="1" dirty="0" sz="2000" lang="zh-CN" smtClean="0">
                <a:solidFill>
                  <a:schemeClr val="bg1"/>
                </a:solidFill>
                <a:latin typeface="+mn-lt"/>
                <a:ea typeface="黑体" panose="02010609060101010101" pitchFamily="2" charset="-122"/>
              </a:rPr>
              <a:t>。</a:t>
            </a:r>
            <a:endParaRPr altLang="en-US" b="1" dirty="0" sz="2000" lang="zh-CN">
              <a:solidFill>
                <a:schemeClr val="bg1"/>
              </a:solidFill>
              <a:latin typeface="+mn-lt"/>
              <a:ea typeface="黑体" panose="0201060906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51421" name="Text Box 4"/>
          <p:cNvSpPr txBox="1">
            <a:spLocks noChangeArrowheads="1"/>
          </p:cNvSpPr>
          <p:nvPr/>
        </p:nvSpPr>
        <p:spPr bwMode="auto">
          <a:xfrm>
            <a:off x="5882718" y="2131219"/>
            <a:ext cx="2492990" cy="400110"/>
          </a:xfrm>
          <a:prstGeom prst="rect"/>
          <a:solidFill>
            <a:schemeClr val="bg1"/>
          </a:solidFill>
          <a:ln>
            <a:noFill/>
          </a:ln>
          <a:effectLst/>
        </p:spPr>
        <p:txBody>
          <a:bodyPr wrap="none">
            <a:spAutoFit/>
          </a:bodyPr>
          <a:p>
            <a:pPr algn="ctr"/>
            <a:r>
              <a:rPr altLang="en-US" b="1" sz="2000" lang="zh-CN">
                <a:solidFill>
                  <a:srgbClr val="0000FF"/>
                </a:solidFill>
                <a:latin typeface="+mn-lt"/>
                <a:ea typeface="黑体" panose="02010609060101010101" pitchFamily="2" charset="-122"/>
              </a:rPr>
              <a:t>允许发送但尚未发送</a:t>
            </a:r>
            <a:endParaRPr altLang="en-US" b="1" sz="2000" lang="zh-CN">
              <a:solidFill>
                <a:srgbClr val="0000FF"/>
              </a:solidFill>
              <a:latin typeface="+mn-lt"/>
              <a:ea typeface="黑体" panose="02010609060101010101" pitchFamily="2" charset="-122"/>
            </a:endParaRPr>
          </a:p>
        </p:txBody>
      </p:sp>
      <p:sp>
        <p:nvSpPr>
          <p:cNvPr id="1051422" name="Text Box 5"/>
          <p:cNvSpPr txBox="1">
            <a:spLocks noChangeArrowheads="1"/>
          </p:cNvSpPr>
          <p:nvPr/>
        </p:nvSpPr>
        <p:spPr bwMode="auto">
          <a:xfrm>
            <a:off x="4401624" y="1124744"/>
            <a:ext cx="2754408" cy="400110"/>
          </a:xfrm>
          <a:prstGeom prst="rect"/>
          <a:solidFill>
            <a:schemeClr val="bg1"/>
          </a:solidFill>
          <a:ln>
            <a:noFill/>
          </a:ln>
          <a:effectLst/>
        </p:spPr>
        <p:txBody>
          <a:bodyPr wrap="none">
            <a:spAutoFit/>
          </a:bodyPr>
          <a:p>
            <a:r>
              <a:rPr altLang="zh-CN" b="1" dirty="0" sz="2000" lang="en-US">
                <a:solidFill>
                  <a:srgbClr val="0000CC"/>
                </a:solidFill>
                <a:latin typeface="+mn-lt"/>
                <a:ea typeface="黑体" panose="02010609060101010101" pitchFamily="2" charset="-122"/>
              </a:rPr>
              <a:t>A </a:t>
            </a:r>
            <a:r>
              <a:rPr altLang="en-US" b="1" dirty="0" sz="2000" lang="zh-CN">
                <a:solidFill>
                  <a:srgbClr val="0000CC"/>
                </a:solidFill>
                <a:latin typeface="+mn-lt"/>
                <a:ea typeface="黑体" panose="02010609060101010101" pitchFamily="2" charset="-122"/>
              </a:rPr>
              <a:t>的</a:t>
            </a:r>
            <a:r>
              <a:rPr altLang="en-US" b="1" dirty="0" sz="2000" lang="zh-CN">
                <a:solidFill>
                  <a:srgbClr val="FF0000"/>
                </a:solidFill>
                <a:latin typeface="+mn-lt"/>
                <a:ea typeface="黑体" panose="02010609060101010101" pitchFamily="2" charset="-122"/>
              </a:rPr>
              <a:t>发送窗口</a:t>
            </a:r>
            <a:r>
              <a:rPr altLang="en-US" b="1" dirty="0" sz="2000" lang="zh-CN">
                <a:solidFill>
                  <a:srgbClr val="0000CC"/>
                </a:solidFill>
                <a:latin typeface="+mn-lt"/>
                <a:ea typeface="黑体" panose="02010609060101010101" pitchFamily="2" charset="-122"/>
              </a:rPr>
              <a:t>向前滑动</a:t>
            </a:r>
            <a:endParaRPr altLang="en-US" b="1" dirty="0" sz="2000" lang="zh-CN">
              <a:solidFill>
                <a:srgbClr val="0000CC"/>
              </a:solidFill>
              <a:latin typeface="+mn-lt"/>
              <a:ea typeface="黑体" panose="02010609060101010101" pitchFamily="2" charset="-122"/>
            </a:endParaRPr>
          </a:p>
        </p:txBody>
      </p:sp>
      <p:sp>
        <p:nvSpPr>
          <p:cNvPr id="1051423" name="Rectangle 6"/>
          <p:cNvSpPr>
            <a:spLocks noChangeArrowheads="1"/>
          </p:cNvSpPr>
          <p:nvPr/>
        </p:nvSpPr>
        <p:spPr bwMode="auto">
          <a:xfrm>
            <a:off x="2723106" y="1512094"/>
            <a:ext cx="6273800" cy="649287"/>
          </a:xfrm>
          <a:prstGeom prst="rect"/>
          <a:solidFill>
            <a:srgbClr val="3399FF"/>
          </a:solidFill>
          <a:ln>
            <a:noFill/>
          </a:ln>
          <a:effectLst>
            <a:outerShdw algn="ctr" dir="2700000" dist="35921" rotWithShape="0">
              <a:schemeClr val="bg2"/>
            </a:outerShdw>
          </a:effectLst>
        </p:spPr>
        <p:txBody>
          <a:bodyPr anchor="ctr" wrap="none"/>
          <a:p>
            <a:endParaRPr altLang="en-US" b="1" lang="zh-CN">
              <a:solidFill>
                <a:srgbClr val="0000CC"/>
              </a:solidFill>
              <a:latin typeface="+mn-lt"/>
              <a:ea typeface="黑体" panose="02010609060101010101" pitchFamily="2" charset="-122"/>
            </a:endParaRPr>
          </a:p>
        </p:txBody>
      </p:sp>
      <p:sp>
        <p:nvSpPr>
          <p:cNvPr id="1051424" name="Rectangle 7"/>
          <p:cNvSpPr>
            <a:spLocks noChangeArrowheads="1"/>
          </p:cNvSpPr>
          <p:nvPr/>
        </p:nvSpPr>
        <p:spPr bwMode="auto">
          <a:xfrm>
            <a:off x="268964" y="170576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26</a:t>
            </a:r>
            <a:endParaRPr altLang="zh-CN" b="1" sz="1600" kumimoji="1" lang="en-US">
              <a:solidFill>
                <a:srgbClr val="0000CC"/>
              </a:solidFill>
              <a:latin typeface="+mn-lt"/>
              <a:ea typeface="黑体" panose="02010609060101010101" pitchFamily="2" charset="-122"/>
            </a:endParaRPr>
          </a:p>
        </p:txBody>
      </p:sp>
      <p:sp>
        <p:nvSpPr>
          <p:cNvPr id="1051425" name="Rectangle 8"/>
          <p:cNvSpPr>
            <a:spLocks noChangeArrowheads="1"/>
          </p:cNvSpPr>
          <p:nvPr/>
        </p:nvSpPr>
        <p:spPr bwMode="auto">
          <a:xfrm>
            <a:off x="581966" y="170576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27</a:t>
            </a:r>
            <a:endParaRPr altLang="zh-CN" b="1" sz="1600" kumimoji="1" lang="en-US">
              <a:solidFill>
                <a:srgbClr val="0000CC"/>
              </a:solidFill>
              <a:latin typeface="+mn-lt"/>
              <a:ea typeface="黑体" panose="02010609060101010101" pitchFamily="2" charset="-122"/>
            </a:endParaRPr>
          </a:p>
        </p:txBody>
      </p:sp>
      <p:sp>
        <p:nvSpPr>
          <p:cNvPr id="1051426" name="Rectangle 9"/>
          <p:cNvSpPr>
            <a:spLocks noChangeArrowheads="1"/>
          </p:cNvSpPr>
          <p:nvPr/>
        </p:nvSpPr>
        <p:spPr bwMode="auto">
          <a:xfrm>
            <a:off x="894968" y="170576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28</a:t>
            </a:r>
            <a:endParaRPr altLang="zh-CN" b="1" sz="1600" kumimoji="1" lang="en-US">
              <a:solidFill>
                <a:srgbClr val="0000CC"/>
              </a:solidFill>
              <a:latin typeface="+mn-lt"/>
              <a:ea typeface="黑体" panose="02010609060101010101" pitchFamily="2" charset="-122"/>
            </a:endParaRPr>
          </a:p>
        </p:txBody>
      </p:sp>
      <p:sp>
        <p:nvSpPr>
          <p:cNvPr id="1051427" name="Rectangle 10"/>
          <p:cNvSpPr>
            <a:spLocks noChangeArrowheads="1"/>
          </p:cNvSpPr>
          <p:nvPr/>
        </p:nvSpPr>
        <p:spPr bwMode="auto">
          <a:xfrm>
            <a:off x="1207970" y="170576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29</a:t>
            </a:r>
            <a:endParaRPr altLang="zh-CN" b="1" sz="1600" kumimoji="1" lang="en-US">
              <a:solidFill>
                <a:srgbClr val="0000CC"/>
              </a:solidFill>
              <a:latin typeface="+mn-lt"/>
              <a:ea typeface="黑体" panose="02010609060101010101" pitchFamily="2" charset="-122"/>
            </a:endParaRPr>
          </a:p>
        </p:txBody>
      </p:sp>
      <p:sp>
        <p:nvSpPr>
          <p:cNvPr id="1051428" name="Rectangle 11"/>
          <p:cNvSpPr>
            <a:spLocks noChangeArrowheads="1"/>
          </p:cNvSpPr>
          <p:nvPr/>
        </p:nvSpPr>
        <p:spPr bwMode="auto">
          <a:xfrm>
            <a:off x="1520972" y="170576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30</a:t>
            </a:r>
            <a:endParaRPr altLang="zh-CN" b="1" sz="1600" kumimoji="1" lang="en-US">
              <a:solidFill>
                <a:srgbClr val="0000CC"/>
              </a:solidFill>
              <a:latin typeface="+mn-lt"/>
              <a:ea typeface="黑体" panose="02010609060101010101" pitchFamily="2" charset="-122"/>
            </a:endParaRPr>
          </a:p>
        </p:txBody>
      </p:sp>
      <p:sp>
        <p:nvSpPr>
          <p:cNvPr id="1051429" name="Rectangle 12"/>
          <p:cNvSpPr>
            <a:spLocks noChangeArrowheads="1"/>
          </p:cNvSpPr>
          <p:nvPr/>
        </p:nvSpPr>
        <p:spPr bwMode="auto">
          <a:xfrm>
            <a:off x="1833974" y="170576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31</a:t>
            </a:r>
            <a:endParaRPr altLang="zh-CN" b="1" sz="1600" kumimoji="1" lang="en-US">
              <a:solidFill>
                <a:srgbClr val="0000CC"/>
              </a:solidFill>
              <a:latin typeface="+mn-lt"/>
              <a:ea typeface="黑体" panose="02010609060101010101" pitchFamily="2" charset="-122"/>
            </a:endParaRPr>
          </a:p>
        </p:txBody>
      </p:sp>
      <p:sp>
        <p:nvSpPr>
          <p:cNvPr id="1051430" name="Rectangle 13"/>
          <p:cNvSpPr>
            <a:spLocks noChangeArrowheads="1"/>
          </p:cNvSpPr>
          <p:nvPr/>
        </p:nvSpPr>
        <p:spPr bwMode="auto">
          <a:xfrm>
            <a:off x="2146977" y="170576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32</a:t>
            </a:r>
            <a:endParaRPr altLang="zh-CN" b="1" sz="1600" kumimoji="1" lang="en-US">
              <a:solidFill>
                <a:srgbClr val="0000CC"/>
              </a:solidFill>
              <a:latin typeface="+mn-lt"/>
              <a:ea typeface="黑体" panose="02010609060101010101" pitchFamily="2" charset="-122"/>
            </a:endParaRPr>
          </a:p>
        </p:txBody>
      </p:sp>
      <p:sp>
        <p:nvSpPr>
          <p:cNvPr id="1051431" name="Rectangle 14"/>
          <p:cNvSpPr>
            <a:spLocks noChangeArrowheads="1"/>
          </p:cNvSpPr>
          <p:nvPr/>
        </p:nvSpPr>
        <p:spPr bwMode="auto">
          <a:xfrm>
            <a:off x="2459979" y="170576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33</a:t>
            </a:r>
            <a:endParaRPr altLang="zh-CN" b="1" sz="1600" kumimoji="1" lang="en-US">
              <a:solidFill>
                <a:srgbClr val="0000CC"/>
              </a:solidFill>
              <a:latin typeface="+mn-lt"/>
              <a:ea typeface="黑体" panose="02010609060101010101" pitchFamily="2" charset="-122"/>
            </a:endParaRPr>
          </a:p>
        </p:txBody>
      </p:sp>
      <p:sp>
        <p:nvSpPr>
          <p:cNvPr id="1051432" name="Rectangle 15"/>
          <p:cNvSpPr>
            <a:spLocks noChangeArrowheads="1"/>
          </p:cNvSpPr>
          <p:nvPr/>
        </p:nvSpPr>
        <p:spPr bwMode="auto">
          <a:xfrm>
            <a:off x="2772981" y="170576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34</a:t>
            </a:r>
            <a:endParaRPr altLang="zh-CN" b="1" sz="1600" kumimoji="1" lang="en-US">
              <a:solidFill>
                <a:srgbClr val="0000CC"/>
              </a:solidFill>
              <a:latin typeface="+mn-lt"/>
              <a:ea typeface="黑体" panose="02010609060101010101" pitchFamily="2" charset="-122"/>
            </a:endParaRPr>
          </a:p>
        </p:txBody>
      </p:sp>
      <p:sp>
        <p:nvSpPr>
          <p:cNvPr id="1051433" name="Rectangle 16"/>
          <p:cNvSpPr>
            <a:spLocks noChangeArrowheads="1"/>
          </p:cNvSpPr>
          <p:nvPr/>
        </p:nvSpPr>
        <p:spPr bwMode="auto">
          <a:xfrm>
            <a:off x="3085983" y="170576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35</a:t>
            </a:r>
            <a:endParaRPr altLang="zh-CN" b="1" sz="1600" kumimoji="1" lang="en-US">
              <a:solidFill>
                <a:srgbClr val="0000CC"/>
              </a:solidFill>
              <a:latin typeface="+mn-lt"/>
              <a:ea typeface="黑体" panose="02010609060101010101" pitchFamily="2" charset="-122"/>
            </a:endParaRPr>
          </a:p>
        </p:txBody>
      </p:sp>
      <p:sp>
        <p:nvSpPr>
          <p:cNvPr id="1051434" name="Rectangle 17"/>
          <p:cNvSpPr>
            <a:spLocks noChangeArrowheads="1"/>
          </p:cNvSpPr>
          <p:nvPr/>
        </p:nvSpPr>
        <p:spPr bwMode="auto">
          <a:xfrm>
            <a:off x="3398985" y="170576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36</a:t>
            </a:r>
            <a:endParaRPr altLang="zh-CN" b="1" sz="1600" kumimoji="1" lang="en-US">
              <a:solidFill>
                <a:srgbClr val="0000CC"/>
              </a:solidFill>
              <a:latin typeface="+mn-lt"/>
              <a:ea typeface="黑体" panose="02010609060101010101" pitchFamily="2" charset="-122"/>
            </a:endParaRPr>
          </a:p>
        </p:txBody>
      </p:sp>
      <p:sp>
        <p:nvSpPr>
          <p:cNvPr id="1051435" name="Rectangle 18"/>
          <p:cNvSpPr>
            <a:spLocks noChangeArrowheads="1"/>
          </p:cNvSpPr>
          <p:nvPr/>
        </p:nvSpPr>
        <p:spPr bwMode="auto">
          <a:xfrm>
            <a:off x="3711987" y="170576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37</a:t>
            </a:r>
            <a:endParaRPr altLang="zh-CN" b="1" sz="1600" kumimoji="1" lang="en-US">
              <a:solidFill>
                <a:srgbClr val="0000CC"/>
              </a:solidFill>
              <a:latin typeface="+mn-lt"/>
              <a:ea typeface="黑体" panose="02010609060101010101" pitchFamily="2" charset="-122"/>
            </a:endParaRPr>
          </a:p>
        </p:txBody>
      </p:sp>
      <p:sp>
        <p:nvSpPr>
          <p:cNvPr id="1051436" name="Rectangle 19"/>
          <p:cNvSpPr>
            <a:spLocks noChangeArrowheads="1"/>
          </p:cNvSpPr>
          <p:nvPr/>
        </p:nvSpPr>
        <p:spPr bwMode="auto">
          <a:xfrm>
            <a:off x="4024989" y="170576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38</a:t>
            </a:r>
            <a:endParaRPr altLang="zh-CN" b="1" sz="1600" kumimoji="1" lang="en-US">
              <a:solidFill>
                <a:srgbClr val="0000CC"/>
              </a:solidFill>
              <a:latin typeface="+mn-lt"/>
              <a:ea typeface="黑体" panose="02010609060101010101" pitchFamily="2" charset="-122"/>
            </a:endParaRPr>
          </a:p>
        </p:txBody>
      </p:sp>
      <p:sp>
        <p:nvSpPr>
          <p:cNvPr id="1051437" name="Rectangle 20"/>
          <p:cNvSpPr>
            <a:spLocks noChangeArrowheads="1"/>
          </p:cNvSpPr>
          <p:nvPr/>
        </p:nvSpPr>
        <p:spPr bwMode="auto">
          <a:xfrm>
            <a:off x="4337991" y="170576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39</a:t>
            </a:r>
            <a:endParaRPr altLang="zh-CN" b="1" sz="1600" kumimoji="1" lang="en-US">
              <a:solidFill>
                <a:srgbClr val="0000CC"/>
              </a:solidFill>
              <a:latin typeface="+mn-lt"/>
              <a:ea typeface="黑体" panose="02010609060101010101" pitchFamily="2" charset="-122"/>
            </a:endParaRPr>
          </a:p>
        </p:txBody>
      </p:sp>
      <p:sp>
        <p:nvSpPr>
          <p:cNvPr id="1051438" name="Rectangle 21"/>
          <p:cNvSpPr>
            <a:spLocks noChangeArrowheads="1"/>
          </p:cNvSpPr>
          <p:nvPr/>
        </p:nvSpPr>
        <p:spPr bwMode="auto">
          <a:xfrm>
            <a:off x="4650993" y="170576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40</a:t>
            </a:r>
            <a:endParaRPr altLang="zh-CN" b="1" sz="1600" kumimoji="1" lang="en-US">
              <a:solidFill>
                <a:srgbClr val="0000CC"/>
              </a:solidFill>
              <a:latin typeface="+mn-lt"/>
              <a:ea typeface="黑体" panose="02010609060101010101" pitchFamily="2" charset="-122"/>
            </a:endParaRPr>
          </a:p>
        </p:txBody>
      </p:sp>
      <p:sp>
        <p:nvSpPr>
          <p:cNvPr id="1051439" name="Rectangle 22"/>
          <p:cNvSpPr>
            <a:spLocks noChangeArrowheads="1"/>
          </p:cNvSpPr>
          <p:nvPr/>
        </p:nvSpPr>
        <p:spPr bwMode="auto">
          <a:xfrm>
            <a:off x="4963995" y="1704180"/>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41</a:t>
            </a:r>
            <a:endParaRPr altLang="zh-CN" b="1" sz="1600" kumimoji="1" lang="en-US">
              <a:solidFill>
                <a:srgbClr val="0000CC"/>
              </a:solidFill>
              <a:latin typeface="+mn-lt"/>
              <a:ea typeface="黑体" panose="02010609060101010101" pitchFamily="2" charset="-122"/>
            </a:endParaRPr>
          </a:p>
        </p:txBody>
      </p:sp>
      <p:sp>
        <p:nvSpPr>
          <p:cNvPr id="1051440" name="Rectangle 23"/>
          <p:cNvSpPr>
            <a:spLocks noChangeArrowheads="1"/>
          </p:cNvSpPr>
          <p:nvPr/>
        </p:nvSpPr>
        <p:spPr bwMode="auto">
          <a:xfrm>
            <a:off x="5276997"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42</a:t>
            </a:r>
            <a:endParaRPr altLang="zh-CN" b="1" sz="1600" kumimoji="1" lang="en-US">
              <a:solidFill>
                <a:srgbClr val="0000CC"/>
              </a:solidFill>
              <a:latin typeface="+mn-lt"/>
              <a:ea typeface="黑体" panose="02010609060101010101" pitchFamily="2" charset="-122"/>
            </a:endParaRPr>
          </a:p>
        </p:txBody>
      </p:sp>
      <p:sp>
        <p:nvSpPr>
          <p:cNvPr id="1051441" name="Rectangle 24"/>
          <p:cNvSpPr>
            <a:spLocks noChangeArrowheads="1"/>
          </p:cNvSpPr>
          <p:nvPr/>
        </p:nvSpPr>
        <p:spPr bwMode="auto">
          <a:xfrm>
            <a:off x="5589999"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43</a:t>
            </a:r>
            <a:endParaRPr altLang="zh-CN" b="1" sz="1600" kumimoji="1" lang="en-US">
              <a:solidFill>
                <a:srgbClr val="0000CC"/>
              </a:solidFill>
              <a:latin typeface="+mn-lt"/>
              <a:ea typeface="黑体" panose="02010609060101010101" pitchFamily="2" charset="-122"/>
            </a:endParaRPr>
          </a:p>
        </p:txBody>
      </p:sp>
      <p:sp>
        <p:nvSpPr>
          <p:cNvPr id="1051442" name="Rectangle 25"/>
          <p:cNvSpPr>
            <a:spLocks noChangeArrowheads="1"/>
          </p:cNvSpPr>
          <p:nvPr/>
        </p:nvSpPr>
        <p:spPr bwMode="auto">
          <a:xfrm>
            <a:off x="5903002"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44</a:t>
            </a:r>
            <a:endParaRPr altLang="zh-CN" b="1" sz="1600" kumimoji="1" lang="en-US">
              <a:solidFill>
                <a:srgbClr val="0000CC"/>
              </a:solidFill>
              <a:latin typeface="+mn-lt"/>
              <a:ea typeface="黑体" panose="02010609060101010101" pitchFamily="2" charset="-122"/>
            </a:endParaRPr>
          </a:p>
        </p:txBody>
      </p:sp>
      <p:sp>
        <p:nvSpPr>
          <p:cNvPr id="1051443" name="Rectangle 26"/>
          <p:cNvSpPr>
            <a:spLocks noChangeArrowheads="1"/>
          </p:cNvSpPr>
          <p:nvPr/>
        </p:nvSpPr>
        <p:spPr bwMode="auto">
          <a:xfrm>
            <a:off x="6216004"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45</a:t>
            </a:r>
            <a:endParaRPr altLang="zh-CN" b="1" sz="1600" kumimoji="1" lang="en-US">
              <a:solidFill>
                <a:srgbClr val="0000CC"/>
              </a:solidFill>
              <a:latin typeface="+mn-lt"/>
              <a:ea typeface="黑体" panose="02010609060101010101" pitchFamily="2" charset="-122"/>
            </a:endParaRPr>
          </a:p>
        </p:txBody>
      </p:sp>
      <p:sp>
        <p:nvSpPr>
          <p:cNvPr id="1051444" name="Rectangle 27"/>
          <p:cNvSpPr>
            <a:spLocks noChangeArrowheads="1"/>
          </p:cNvSpPr>
          <p:nvPr/>
        </p:nvSpPr>
        <p:spPr bwMode="auto">
          <a:xfrm>
            <a:off x="6529006"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46</a:t>
            </a:r>
            <a:endParaRPr altLang="zh-CN" b="1" sz="1600" kumimoji="1" lang="en-US">
              <a:solidFill>
                <a:srgbClr val="0000CC"/>
              </a:solidFill>
              <a:latin typeface="+mn-lt"/>
              <a:ea typeface="黑体" panose="02010609060101010101" pitchFamily="2" charset="-122"/>
            </a:endParaRPr>
          </a:p>
        </p:txBody>
      </p:sp>
      <p:sp>
        <p:nvSpPr>
          <p:cNvPr id="1051445" name="Rectangle 28"/>
          <p:cNvSpPr>
            <a:spLocks noChangeArrowheads="1"/>
          </p:cNvSpPr>
          <p:nvPr/>
        </p:nvSpPr>
        <p:spPr bwMode="auto">
          <a:xfrm>
            <a:off x="6842008"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47</a:t>
            </a:r>
            <a:endParaRPr altLang="zh-CN" b="1" sz="1600" kumimoji="1" lang="en-US">
              <a:solidFill>
                <a:srgbClr val="0000CC"/>
              </a:solidFill>
              <a:latin typeface="+mn-lt"/>
              <a:ea typeface="黑体" panose="02010609060101010101" pitchFamily="2" charset="-122"/>
            </a:endParaRPr>
          </a:p>
        </p:txBody>
      </p:sp>
      <p:sp>
        <p:nvSpPr>
          <p:cNvPr id="1051446" name="Rectangle 29"/>
          <p:cNvSpPr>
            <a:spLocks noChangeArrowheads="1"/>
          </p:cNvSpPr>
          <p:nvPr/>
        </p:nvSpPr>
        <p:spPr bwMode="auto">
          <a:xfrm>
            <a:off x="7155010"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48</a:t>
            </a:r>
            <a:endParaRPr altLang="zh-CN" b="1" sz="1600" kumimoji="1" lang="en-US">
              <a:solidFill>
                <a:srgbClr val="0000CC"/>
              </a:solidFill>
              <a:latin typeface="+mn-lt"/>
              <a:ea typeface="黑体" panose="02010609060101010101" pitchFamily="2" charset="-122"/>
            </a:endParaRPr>
          </a:p>
        </p:txBody>
      </p:sp>
      <p:sp>
        <p:nvSpPr>
          <p:cNvPr id="1051447" name="Rectangle 30"/>
          <p:cNvSpPr>
            <a:spLocks noChangeArrowheads="1"/>
          </p:cNvSpPr>
          <p:nvPr/>
        </p:nvSpPr>
        <p:spPr bwMode="auto">
          <a:xfrm>
            <a:off x="7468012"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49</a:t>
            </a:r>
            <a:endParaRPr altLang="zh-CN" b="1" sz="1600" kumimoji="1" lang="en-US">
              <a:solidFill>
                <a:srgbClr val="0000CC"/>
              </a:solidFill>
              <a:latin typeface="+mn-lt"/>
              <a:ea typeface="黑体" panose="02010609060101010101" pitchFamily="2" charset="-122"/>
            </a:endParaRPr>
          </a:p>
        </p:txBody>
      </p:sp>
      <p:sp>
        <p:nvSpPr>
          <p:cNvPr id="1051448" name="Rectangle 31"/>
          <p:cNvSpPr>
            <a:spLocks noChangeArrowheads="1"/>
          </p:cNvSpPr>
          <p:nvPr/>
        </p:nvSpPr>
        <p:spPr bwMode="auto">
          <a:xfrm>
            <a:off x="7781014"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50</a:t>
            </a:r>
            <a:endParaRPr altLang="zh-CN" b="1" sz="1600" kumimoji="1" lang="en-US">
              <a:solidFill>
                <a:srgbClr val="0000CC"/>
              </a:solidFill>
              <a:latin typeface="+mn-lt"/>
              <a:ea typeface="黑体" panose="02010609060101010101" pitchFamily="2" charset="-122"/>
            </a:endParaRPr>
          </a:p>
        </p:txBody>
      </p:sp>
      <p:sp>
        <p:nvSpPr>
          <p:cNvPr id="1051449" name="Rectangle 32"/>
          <p:cNvSpPr>
            <a:spLocks noChangeArrowheads="1"/>
          </p:cNvSpPr>
          <p:nvPr/>
        </p:nvSpPr>
        <p:spPr bwMode="auto">
          <a:xfrm>
            <a:off x="8094016"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51</a:t>
            </a:r>
            <a:endParaRPr altLang="zh-CN" b="1" sz="1600" kumimoji="1" lang="en-US">
              <a:solidFill>
                <a:srgbClr val="0000CC"/>
              </a:solidFill>
              <a:latin typeface="+mn-lt"/>
              <a:ea typeface="黑体" panose="02010609060101010101" pitchFamily="2" charset="-122"/>
            </a:endParaRPr>
          </a:p>
        </p:txBody>
      </p:sp>
      <p:sp>
        <p:nvSpPr>
          <p:cNvPr id="1051450" name="Rectangle 33"/>
          <p:cNvSpPr>
            <a:spLocks noChangeArrowheads="1"/>
          </p:cNvSpPr>
          <p:nvPr/>
        </p:nvSpPr>
        <p:spPr bwMode="auto">
          <a:xfrm>
            <a:off x="8407018"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52</a:t>
            </a:r>
            <a:endParaRPr altLang="zh-CN" b="1" sz="1600" kumimoji="1" lang="en-US">
              <a:solidFill>
                <a:srgbClr val="0000CC"/>
              </a:solidFill>
              <a:latin typeface="+mn-lt"/>
              <a:ea typeface="黑体" panose="02010609060101010101" pitchFamily="2" charset="-122"/>
            </a:endParaRPr>
          </a:p>
        </p:txBody>
      </p:sp>
      <p:sp>
        <p:nvSpPr>
          <p:cNvPr id="1051451" name="Rectangle 34"/>
          <p:cNvSpPr>
            <a:spLocks noChangeArrowheads="1"/>
          </p:cNvSpPr>
          <p:nvPr/>
        </p:nvSpPr>
        <p:spPr bwMode="auto">
          <a:xfrm>
            <a:off x="8720020" y="1704180"/>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53</a:t>
            </a:r>
            <a:endParaRPr altLang="zh-CN" b="1" sz="1600" kumimoji="1" lang="en-US">
              <a:solidFill>
                <a:srgbClr val="0000CC"/>
              </a:solidFill>
              <a:latin typeface="+mn-lt"/>
              <a:ea typeface="黑体" panose="02010609060101010101" pitchFamily="2" charset="-122"/>
            </a:endParaRPr>
          </a:p>
        </p:txBody>
      </p:sp>
      <p:sp>
        <p:nvSpPr>
          <p:cNvPr id="1051452" name="Rectangle 35"/>
          <p:cNvSpPr>
            <a:spLocks noChangeArrowheads="1"/>
          </p:cNvSpPr>
          <p:nvPr/>
        </p:nvSpPr>
        <p:spPr bwMode="auto">
          <a:xfrm>
            <a:off x="9033022" y="1704180"/>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54</a:t>
            </a:r>
            <a:endParaRPr altLang="zh-CN" b="1" sz="1600" kumimoji="1" lang="en-US">
              <a:solidFill>
                <a:srgbClr val="0000CC"/>
              </a:solidFill>
              <a:latin typeface="+mn-lt"/>
              <a:ea typeface="黑体" panose="02010609060101010101" pitchFamily="2" charset="-122"/>
            </a:endParaRPr>
          </a:p>
        </p:txBody>
      </p:sp>
      <p:sp>
        <p:nvSpPr>
          <p:cNvPr id="1051453" name="Rectangle 36"/>
          <p:cNvSpPr>
            <a:spLocks noChangeArrowheads="1"/>
          </p:cNvSpPr>
          <p:nvPr/>
        </p:nvSpPr>
        <p:spPr bwMode="auto">
          <a:xfrm>
            <a:off x="9346024" y="1704180"/>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55</a:t>
            </a:r>
            <a:endParaRPr altLang="zh-CN" b="1" sz="1600" kumimoji="1" lang="en-US">
              <a:solidFill>
                <a:srgbClr val="0000CC"/>
              </a:solidFill>
              <a:latin typeface="+mn-lt"/>
              <a:ea typeface="黑体" panose="02010609060101010101" pitchFamily="2" charset="-122"/>
            </a:endParaRPr>
          </a:p>
        </p:txBody>
      </p:sp>
      <p:sp>
        <p:nvSpPr>
          <p:cNvPr id="1051454" name="Text Box 37"/>
          <p:cNvSpPr txBox="1">
            <a:spLocks noChangeArrowheads="1"/>
          </p:cNvSpPr>
          <p:nvPr/>
        </p:nvSpPr>
        <p:spPr bwMode="auto">
          <a:xfrm>
            <a:off x="352843" y="2035969"/>
            <a:ext cx="2236510" cy="400110"/>
          </a:xfrm>
          <a:prstGeom prst="rect"/>
          <a:solidFill>
            <a:schemeClr val="bg1"/>
          </a:solidFill>
          <a:ln>
            <a:noFill/>
          </a:ln>
          <a:effectLst/>
        </p:spPr>
        <p:txBody>
          <a:bodyPr wrap="none">
            <a:spAutoFit/>
          </a:bodyPr>
          <a:p>
            <a:pPr algn="ctr"/>
            <a:r>
              <a:rPr altLang="en-US" b="1" dirty="0" sz="2000" lang="zh-CN">
                <a:solidFill>
                  <a:srgbClr val="C00000"/>
                </a:solidFill>
                <a:latin typeface="+mn-lt"/>
                <a:ea typeface="黑体" panose="02010609060101010101" pitchFamily="2" charset="-122"/>
              </a:rPr>
              <a:t>已发送并收到确认</a:t>
            </a:r>
            <a:endParaRPr altLang="en-US" b="1" dirty="0" sz="2000" lang="zh-CN">
              <a:solidFill>
                <a:srgbClr val="C00000"/>
              </a:solidFill>
              <a:latin typeface="+mn-lt"/>
              <a:ea typeface="黑体" panose="02010609060101010101" pitchFamily="2" charset="-122"/>
            </a:endParaRPr>
          </a:p>
        </p:txBody>
      </p:sp>
      <p:sp>
        <p:nvSpPr>
          <p:cNvPr id="1051455" name="Text Box 38"/>
          <p:cNvSpPr txBox="1">
            <a:spLocks noChangeArrowheads="1"/>
          </p:cNvSpPr>
          <p:nvPr/>
        </p:nvSpPr>
        <p:spPr bwMode="auto">
          <a:xfrm>
            <a:off x="9053021" y="1985169"/>
            <a:ext cx="954107" cy="707886"/>
          </a:xfrm>
          <a:prstGeom prst="rect"/>
          <a:noFill/>
          <a:ln>
            <a:noFill/>
          </a:ln>
          <a:effectLst/>
        </p:spPr>
        <p:txBody>
          <a:bodyPr wrap="none">
            <a:spAutoFit/>
          </a:bodyPr>
          <a:p>
            <a:pPr algn="ctr"/>
            <a:r>
              <a:rPr altLang="en-US" b="1" dirty="0" sz="2000" lang="zh-CN">
                <a:solidFill>
                  <a:srgbClr val="FF0000"/>
                </a:solidFill>
                <a:latin typeface="+mn-lt"/>
                <a:ea typeface="黑体" panose="02010609060101010101" pitchFamily="2" charset="-122"/>
              </a:rPr>
              <a:t>不允许</a:t>
            </a:r>
            <a:endParaRPr altLang="en-US" b="1" dirty="0" sz="2000" lang="zh-CN">
              <a:solidFill>
                <a:srgbClr val="FF0000"/>
              </a:solidFill>
              <a:latin typeface="+mn-lt"/>
              <a:ea typeface="黑体" panose="02010609060101010101" pitchFamily="2" charset="-122"/>
            </a:endParaRPr>
          </a:p>
          <a:p>
            <a:pPr algn="ctr"/>
            <a:r>
              <a:rPr altLang="en-US" b="1" dirty="0" sz="2000" lang="zh-CN">
                <a:solidFill>
                  <a:srgbClr val="FF0000"/>
                </a:solidFill>
                <a:latin typeface="+mn-lt"/>
                <a:ea typeface="黑体" panose="02010609060101010101" pitchFamily="2" charset="-122"/>
              </a:rPr>
              <a:t>发送</a:t>
            </a:r>
            <a:endParaRPr altLang="en-US" b="1" dirty="0" sz="2000" lang="zh-CN">
              <a:solidFill>
                <a:srgbClr val="FF0000"/>
              </a:solidFill>
              <a:latin typeface="+mn-lt"/>
              <a:ea typeface="黑体" panose="02010609060101010101" pitchFamily="2" charset="-122"/>
            </a:endParaRPr>
          </a:p>
        </p:txBody>
      </p:sp>
      <p:sp>
        <p:nvSpPr>
          <p:cNvPr id="1051456" name="Text Box 39"/>
          <p:cNvSpPr txBox="1">
            <a:spLocks noChangeArrowheads="1"/>
          </p:cNvSpPr>
          <p:nvPr/>
        </p:nvSpPr>
        <p:spPr bwMode="auto">
          <a:xfrm>
            <a:off x="3238885" y="2167731"/>
            <a:ext cx="1723549" cy="707886"/>
          </a:xfrm>
          <a:prstGeom prst="rect"/>
          <a:noFill/>
          <a:ln>
            <a:noFill/>
          </a:ln>
          <a:effectLst/>
        </p:spPr>
        <p:txBody>
          <a:bodyPr wrap="none">
            <a:spAutoFit/>
          </a:bodyPr>
          <a:p>
            <a:pPr algn="ctr"/>
            <a:r>
              <a:rPr altLang="en-US" b="1" dirty="0" sz="2000" lang="zh-CN">
                <a:solidFill>
                  <a:srgbClr val="0000FF"/>
                </a:solidFill>
                <a:latin typeface="+mn-lt"/>
                <a:ea typeface="黑体" panose="02010609060101010101" pitchFamily="2" charset="-122"/>
              </a:rPr>
              <a:t>已发送</a:t>
            </a:r>
            <a:endParaRPr altLang="en-US" b="1" dirty="0" sz="2000" lang="zh-CN">
              <a:solidFill>
                <a:srgbClr val="0000FF"/>
              </a:solidFill>
              <a:latin typeface="+mn-lt"/>
              <a:ea typeface="黑体" panose="02010609060101010101" pitchFamily="2" charset="-122"/>
            </a:endParaRPr>
          </a:p>
          <a:p>
            <a:pPr algn="ctr"/>
            <a:r>
              <a:rPr altLang="en-US" b="1" dirty="0" sz="2000" lang="zh-CN">
                <a:solidFill>
                  <a:srgbClr val="0000FF"/>
                </a:solidFill>
                <a:latin typeface="+mn-lt"/>
                <a:ea typeface="黑体" panose="02010609060101010101" pitchFamily="2" charset="-122"/>
              </a:rPr>
              <a:t>但未收到确认</a:t>
            </a:r>
            <a:endParaRPr altLang="en-US" b="1" dirty="0" sz="2000" lang="zh-CN">
              <a:solidFill>
                <a:srgbClr val="0000FF"/>
              </a:solidFill>
              <a:latin typeface="+mn-lt"/>
              <a:ea typeface="黑体" panose="02010609060101010101" pitchFamily="2" charset="-122"/>
            </a:endParaRPr>
          </a:p>
        </p:txBody>
      </p:sp>
      <p:sp>
        <p:nvSpPr>
          <p:cNvPr id="1051457" name="Rectangle 40"/>
          <p:cNvSpPr>
            <a:spLocks noChangeArrowheads="1"/>
          </p:cNvSpPr>
          <p:nvPr/>
        </p:nvSpPr>
        <p:spPr bwMode="auto">
          <a:xfrm>
            <a:off x="9650427" y="1704180"/>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56</a:t>
            </a:r>
            <a:endParaRPr altLang="zh-CN" b="1" sz="1600" kumimoji="1" lang="en-US">
              <a:solidFill>
                <a:srgbClr val="0000CC"/>
              </a:solidFill>
              <a:latin typeface="+mn-lt"/>
              <a:ea typeface="黑体" panose="02010609060101010101" pitchFamily="2" charset="-122"/>
            </a:endParaRPr>
          </a:p>
        </p:txBody>
      </p:sp>
      <p:sp>
        <p:nvSpPr>
          <p:cNvPr id="1051458" name="Line 42"/>
          <p:cNvSpPr>
            <a:spLocks noChangeShapeType="1"/>
          </p:cNvSpPr>
          <p:nvPr/>
        </p:nvSpPr>
        <p:spPr bwMode="auto">
          <a:xfrm flipV="1">
            <a:off x="2879608" y="2016918"/>
            <a:ext cx="0" cy="576262"/>
          </a:xfrm>
          <a:prstGeom prst="line"/>
          <a:noFill/>
          <a:ln w="38100">
            <a:solidFill>
              <a:srgbClr val="FF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sp>
        <p:nvSpPr>
          <p:cNvPr id="1051459" name="Text Box 43"/>
          <p:cNvSpPr txBox="1">
            <a:spLocks noChangeArrowheads="1"/>
          </p:cNvSpPr>
          <p:nvPr/>
        </p:nvSpPr>
        <p:spPr bwMode="auto">
          <a:xfrm>
            <a:off x="2653366" y="2542381"/>
            <a:ext cx="450764" cy="400110"/>
          </a:xfrm>
          <a:prstGeom prst="rect"/>
          <a:noFill/>
          <a:ln>
            <a:noFill/>
          </a:ln>
          <a:effectLst/>
        </p:spPr>
        <p:txBody>
          <a:bodyPr wrap="none">
            <a:spAutoFit/>
          </a:bodyPr>
          <a:p>
            <a:pPr algn="ctr"/>
            <a:r>
              <a:rPr altLang="zh-CN" b="1" sz="2000" lang="en-US">
                <a:solidFill>
                  <a:srgbClr val="0000CC"/>
                </a:solidFill>
                <a:latin typeface="+mn-lt"/>
                <a:ea typeface="黑体" panose="02010609060101010101" pitchFamily="2" charset="-122"/>
              </a:rPr>
              <a:t>P</a:t>
            </a:r>
            <a:r>
              <a:rPr altLang="zh-CN" baseline="-25000" b="1" sz="2000" lang="en-US">
                <a:solidFill>
                  <a:srgbClr val="0000CC"/>
                </a:solidFill>
                <a:latin typeface="+mn-lt"/>
                <a:ea typeface="黑体" panose="02010609060101010101" pitchFamily="2" charset="-122"/>
              </a:rPr>
              <a:t>1</a:t>
            </a:r>
            <a:endParaRPr altLang="zh-CN" baseline="-25000" b="1" sz="2000" lang="en-US">
              <a:solidFill>
                <a:srgbClr val="0000CC"/>
              </a:solidFill>
              <a:latin typeface="+mn-lt"/>
              <a:ea typeface="黑体" panose="02010609060101010101" pitchFamily="2" charset="-122"/>
            </a:endParaRPr>
          </a:p>
        </p:txBody>
      </p:sp>
      <p:sp>
        <p:nvSpPr>
          <p:cNvPr id="1051460" name="Line 45"/>
          <p:cNvSpPr>
            <a:spLocks noChangeShapeType="1"/>
          </p:cNvSpPr>
          <p:nvPr/>
        </p:nvSpPr>
        <p:spPr bwMode="auto">
          <a:xfrm flipV="1">
            <a:off x="5400823" y="2016918"/>
            <a:ext cx="0" cy="576262"/>
          </a:xfrm>
          <a:prstGeom prst="line"/>
          <a:noFill/>
          <a:ln w="38100">
            <a:solidFill>
              <a:srgbClr val="FF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sp>
        <p:nvSpPr>
          <p:cNvPr id="1051461" name="Text Box 46"/>
          <p:cNvSpPr txBox="1">
            <a:spLocks noChangeArrowheads="1"/>
          </p:cNvSpPr>
          <p:nvPr/>
        </p:nvSpPr>
        <p:spPr bwMode="auto">
          <a:xfrm>
            <a:off x="5234773" y="2542381"/>
            <a:ext cx="450764" cy="400110"/>
          </a:xfrm>
          <a:prstGeom prst="rect"/>
          <a:noFill/>
          <a:ln>
            <a:noFill/>
          </a:ln>
          <a:effectLst/>
        </p:spPr>
        <p:txBody>
          <a:bodyPr wrap="none">
            <a:spAutoFit/>
          </a:bodyPr>
          <a:p>
            <a:pPr algn="ctr"/>
            <a:r>
              <a:rPr altLang="zh-CN" b="1" sz="2000" lang="en-US">
                <a:solidFill>
                  <a:srgbClr val="0000CC"/>
                </a:solidFill>
                <a:latin typeface="+mn-lt"/>
                <a:ea typeface="黑体" panose="02010609060101010101" pitchFamily="2" charset="-122"/>
              </a:rPr>
              <a:t>P</a:t>
            </a:r>
            <a:r>
              <a:rPr altLang="zh-CN" baseline="-25000" b="1" sz="2000" lang="en-US">
                <a:solidFill>
                  <a:srgbClr val="0000CC"/>
                </a:solidFill>
                <a:latin typeface="+mn-lt"/>
                <a:ea typeface="黑体" panose="02010609060101010101" pitchFamily="2" charset="-122"/>
              </a:rPr>
              <a:t>2</a:t>
            </a:r>
            <a:endParaRPr altLang="zh-CN" baseline="-25000" b="1" sz="2000" lang="en-US">
              <a:solidFill>
                <a:srgbClr val="0000CC"/>
              </a:solidFill>
              <a:latin typeface="+mn-lt"/>
              <a:ea typeface="黑体" panose="02010609060101010101" pitchFamily="2" charset="-122"/>
            </a:endParaRPr>
          </a:p>
        </p:txBody>
      </p:sp>
      <p:sp>
        <p:nvSpPr>
          <p:cNvPr id="1051462" name="Line 48"/>
          <p:cNvSpPr>
            <a:spLocks noChangeShapeType="1"/>
          </p:cNvSpPr>
          <p:nvPr/>
        </p:nvSpPr>
        <p:spPr bwMode="auto">
          <a:xfrm flipV="1">
            <a:off x="9093248" y="2016918"/>
            <a:ext cx="0" cy="576262"/>
          </a:xfrm>
          <a:prstGeom prst="line"/>
          <a:noFill/>
          <a:ln w="38100">
            <a:solidFill>
              <a:srgbClr val="FF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sp>
        <p:nvSpPr>
          <p:cNvPr id="1051463" name="Text Box 49"/>
          <p:cNvSpPr txBox="1">
            <a:spLocks noChangeArrowheads="1"/>
          </p:cNvSpPr>
          <p:nvPr/>
        </p:nvSpPr>
        <p:spPr bwMode="auto">
          <a:xfrm>
            <a:off x="8913440" y="2542381"/>
            <a:ext cx="450764" cy="400110"/>
          </a:xfrm>
          <a:prstGeom prst="rect"/>
          <a:noFill/>
          <a:ln>
            <a:noFill/>
          </a:ln>
          <a:effectLst/>
        </p:spPr>
        <p:txBody>
          <a:bodyPr wrap="none">
            <a:spAutoFit/>
          </a:bodyPr>
          <a:p>
            <a:pPr algn="ctr"/>
            <a:r>
              <a:rPr altLang="zh-CN" b="1" sz="2000" lang="en-US">
                <a:solidFill>
                  <a:srgbClr val="0000CC"/>
                </a:solidFill>
                <a:latin typeface="+mn-lt"/>
                <a:ea typeface="黑体" panose="02010609060101010101" pitchFamily="2" charset="-122"/>
              </a:rPr>
              <a:t>P</a:t>
            </a:r>
            <a:r>
              <a:rPr altLang="zh-CN" baseline="-25000" b="1" sz="2000" lang="en-US">
                <a:solidFill>
                  <a:srgbClr val="0000CC"/>
                </a:solidFill>
                <a:latin typeface="+mn-lt"/>
                <a:ea typeface="黑体" panose="02010609060101010101" pitchFamily="2" charset="-122"/>
              </a:rPr>
              <a:t>3</a:t>
            </a:r>
            <a:endParaRPr altLang="zh-CN" baseline="-25000" b="1" sz="2000" lang="en-US">
              <a:solidFill>
                <a:srgbClr val="0000CC"/>
              </a:solidFill>
              <a:latin typeface="+mn-lt"/>
              <a:ea typeface="黑体" panose="02010609060101010101" pitchFamily="2" charset="-122"/>
            </a:endParaRPr>
          </a:p>
        </p:txBody>
      </p:sp>
      <p:sp>
        <p:nvSpPr>
          <p:cNvPr id="1051464" name="Line 50"/>
          <p:cNvSpPr>
            <a:spLocks noChangeShapeType="1"/>
          </p:cNvSpPr>
          <p:nvPr/>
        </p:nvSpPr>
        <p:spPr bwMode="auto">
          <a:xfrm rot="-5400000">
            <a:off x="7863631" y="804134"/>
            <a:ext cx="1587" cy="1030156"/>
          </a:xfrm>
          <a:prstGeom prst="line"/>
          <a:noFill/>
          <a:ln w="57150">
            <a:solidFill>
              <a:srgbClr val="C0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sp>
        <p:nvSpPr>
          <p:cNvPr id="1051465" name="Text Box 51"/>
          <p:cNvSpPr txBox="1">
            <a:spLocks noChangeArrowheads="1"/>
          </p:cNvSpPr>
          <p:nvPr/>
        </p:nvSpPr>
        <p:spPr bwMode="auto">
          <a:xfrm>
            <a:off x="5042287" y="4551511"/>
            <a:ext cx="1422184" cy="461665"/>
          </a:xfrm>
          <a:prstGeom prst="rect"/>
          <a:solidFill>
            <a:schemeClr val="bg1"/>
          </a:solidFill>
          <a:ln>
            <a:noFill/>
          </a:ln>
          <a:effectLst/>
        </p:spPr>
        <p:txBody>
          <a:bodyPr wrap="none">
            <a:spAutoFit/>
          </a:bodyPr>
          <a:p>
            <a:pPr algn="ctr"/>
            <a:r>
              <a:rPr altLang="en-US" b="1" dirty="0" sz="2400" lang="zh-CN">
                <a:solidFill>
                  <a:srgbClr val="0000FF"/>
                </a:solidFill>
                <a:latin typeface="+mn-lt"/>
                <a:ea typeface="黑体" panose="02010609060101010101" pitchFamily="2" charset="-122"/>
              </a:rPr>
              <a:t>允许接收</a:t>
            </a:r>
            <a:endParaRPr altLang="en-US" b="1" dirty="0" sz="2400" lang="zh-CN">
              <a:solidFill>
                <a:srgbClr val="0000FF"/>
              </a:solidFill>
              <a:latin typeface="+mn-lt"/>
              <a:ea typeface="黑体" panose="02010609060101010101" pitchFamily="2" charset="-122"/>
            </a:endParaRPr>
          </a:p>
        </p:txBody>
      </p:sp>
      <p:sp>
        <p:nvSpPr>
          <p:cNvPr id="1051466" name="Text Box 52"/>
          <p:cNvSpPr txBox="1">
            <a:spLocks noChangeArrowheads="1"/>
          </p:cNvSpPr>
          <p:nvPr/>
        </p:nvSpPr>
        <p:spPr bwMode="auto">
          <a:xfrm>
            <a:off x="4401624" y="3429000"/>
            <a:ext cx="2763898" cy="400110"/>
          </a:xfrm>
          <a:prstGeom prst="rect"/>
          <a:solidFill>
            <a:schemeClr val="bg1"/>
          </a:solidFill>
          <a:ln>
            <a:noFill/>
          </a:ln>
          <a:effectLst/>
        </p:spPr>
        <p:txBody>
          <a:bodyPr wrap="none">
            <a:spAutoFit/>
          </a:bodyPr>
          <a:p>
            <a:r>
              <a:rPr altLang="zh-CN" b="1" dirty="0" sz="2000" lang="en-US">
                <a:solidFill>
                  <a:srgbClr val="0000CC"/>
                </a:solidFill>
                <a:latin typeface="+mn-lt"/>
                <a:ea typeface="黑体" panose="02010609060101010101" pitchFamily="2" charset="-122"/>
              </a:rPr>
              <a:t>B </a:t>
            </a:r>
            <a:r>
              <a:rPr altLang="en-US" b="1" dirty="0" sz="2000" lang="zh-CN">
                <a:solidFill>
                  <a:srgbClr val="0000CC"/>
                </a:solidFill>
                <a:latin typeface="+mn-lt"/>
                <a:ea typeface="黑体" panose="02010609060101010101" pitchFamily="2" charset="-122"/>
              </a:rPr>
              <a:t>的</a:t>
            </a:r>
            <a:r>
              <a:rPr altLang="en-US" b="1" dirty="0" sz="2000" lang="zh-CN">
                <a:solidFill>
                  <a:srgbClr val="FF0000"/>
                </a:solidFill>
                <a:latin typeface="+mn-lt"/>
                <a:ea typeface="黑体" panose="02010609060101010101" pitchFamily="2" charset="-122"/>
              </a:rPr>
              <a:t>接收窗口</a:t>
            </a:r>
            <a:r>
              <a:rPr altLang="en-US" b="1" dirty="0" sz="2000" lang="zh-CN">
                <a:solidFill>
                  <a:srgbClr val="0000CC"/>
                </a:solidFill>
                <a:latin typeface="+mn-lt"/>
                <a:ea typeface="黑体" panose="02010609060101010101" pitchFamily="2" charset="-122"/>
              </a:rPr>
              <a:t>向前滑动</a:t>
            </a:r>
            <a:endParaRPr altLang="en-US" b="1" dirty="0" sz="2000" lang="zh-CN">
              <a:solidFill>
                <a:srgbClr val="0000CC"/>
              </a:solidFill>
              <a:latin typeface="+mn-lt"/>
              <a:ea typeface="黑体" panose="02010609060101010101" pitchFamily="2" charset="-122"/>
            </a:endParaRPr>
          </a:p>
        </p:txBody>
      </p:sp>
      <p:sp>
        <p:nvSpPr>
          <p:cNvPr id="1051467" name="Rectangle 53"/>
          <p:cNvSpPr>
            <a:spLocks noChangeArrowheads="1"/>
          </p:cNvSpPr>
          <p:nvPr/>
        </p:nvSpPr>
        <p:spPr bwMode="auto">
          <a:xfrm>
            <a:off x="2721387" y="3824857"/>
            <a:ext cx="6273800" cy="649288"/>
          </a:xfrm>
          <a:prstGeom prst="rect"/>
          <a:solidFill>
            <a:srgbClr val="3399FF"/>
          </a:solidFill>
          <a:ln>
            <a:noFill/>
          </a:ln>
          <a:effectLst>
            <a:outerShdw algn="ctr" dir="2700000" dist="35921" rotWithShape="0">
              <a:schemeClr val="bg2"/>
            </a:outerShdw>
          </a:effectLst>
        </p:spPr>
        <p:txBody>
          <a:bodyPr anchor="ctr" wrap="none"/>
          <a:p>
            <a:endParaRPr altLang="en-US" b="1" lang="zh-CN">
              <a:solidFill>
                <a:srgbClr val="0000CC"/>
              </a:solidFill>
              <a:latin typeface="+mn-lt"/>
              <a:ea typeface="黑体" panose="02010609060101010101" pitchFamily="2" charset="-122"/>
            </a:endParaRPr>
          </a:p>
        </p:txBody>
      </p:sp>
      <p:sp>
        <p:nvSpPr>
          <p:cNvPr id="1051468" name="Rectangle 54"/>
          <p:cNvSpPr>
            <a:spLocks noChangeArrowheads="1"/>
          </p:cNvSpPr>
          <p:nvPr/>
        </p:nvSpPr>
        <p:spPr bwMode="auto">
          <a:xfrm>
            <a:off x="267244" y="4018532"/>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26</a:t>
            </a:r>
            <a:endParaRPr altLang="zh-CN" b="1" sz="1600" kumimoji="1" lang="en-US">
              <a:solidFill>
                <a:srgbClr val="0000CC"/>
              </a:solidFill>
              <a:latin typeface="+mn-lt"/>
              <a:ea typeface="黑体" panose="02010609060101010101" pitchFamily="2" charset="-122"/>
            </a:endParaRPr>
          </a:p>
        </p:txBody>
      </p:sp>
      <p:sp>
        <p:nvSpPr>
          <p:cNvPr id="1051469" name="Rectangle 55"/>
          <p:cNvSpPr>
            <a:spLocks noChangeArrowheads="1"/>
          </p:cNvSpPr>
          <p:nvPr/>
        </p:nvSpPr>
        <p:spPr bwMode="auto">
          <a:xfrm>
            <a:off x="580246" y="4018532"/>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27</a:t>
            </a:r>
            <a:endParaRPr altLang="zh-CN" b="1" sz="1600" kumimoji="1" lang="en-US">
              <a:solidFill>
                <a:srgbClr val="0000CC"/>
              </a:solidFill>
              <a:latin typeface="+mn-lt"/>
              <a:ea typeface="黑体" panose="02010609060101010101" pitchFamily="2" charset="-122"/>
            </a:endParaRPr>
          </a:p>
        </p:txBody>
      </p:sp>
      <p:sp>
        <p:nvSpPr>
          <p:cNvPr id="1051470" name="Rectangle 56"/>
          <p:cNvSpPr>
            <a:spLocks noChangeArrowheads="1"/>
          </p:cNvSpPr>
          <p:nvPr/>
        </p:nvSpPr>
        <p:spPr bwMode="auto">
          <a:xfrm>
            <a:off x="893248" y="4018532"/>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28</a:t>
            </a:r>
            <a:endParaRPr altLang="zh-CN" b="1" sz="1600" kumimoji="1" lang="en-US">
              <a:solidFill>
                <a:srgbClr val="0000CC"/>
              </a:solidFill>
              <a:latin typeface="+mn-lt"/>
              <a:ea typeface="黑体" panose="02010609060101010101" pitchFamily="2" charset="-122"/>
            </a:endParaRPr>
          </a:p>
        </p:txBody>
      </p:sp>
      <p:sp>
        <p:nvSpPr>
          <p:cNvPr id="1051471" name="Rectangle 57"/>
          <p:cNvSpPr>
            <a:spLocks noChangeArrowheads="1"/>
          </p:cNvSpPr>
          <p:nvPr/>
        </p:nvSpPr>
        <p:spPr bwMode="auto">
          <a:xfrm>
            <a:off x="1206250" y="4018532"/>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29</a:t>
            </a:r>
            <a:endParaRPr altLang="zh-CN" b="1" sz="1600" kumimoji="1" lang="en-US">
              <a:solidFill>
                <a:srgbClr val="0000CC"/>
              </a:solidFill>
              <a:latin typeface="+mn-lt"/>
              <a:ea typeface="黑体" panose="02010609060101010101" pitchFamily="2" charset="-122"/>
            </a:endParaRPr>
          </a:p>
        </p:txBody>
      </p:sp>
      <p:sp>
        <p:nvSpPr>
          <p:cNvPr id="1051472" name="Rectangle 58"/>
          <p:cNvSpPr>
            <a:spLocks noChangeArrowheads="1"/>
          </p:cNvSpPr>
          <p:nvPr/>
        </p:nvSpPr>
        <p:spPr bwMode="auto">
          <a:xfrm>
            <a:off x="1519252" y="4018532"/>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30</a:t>
            </a:r>
            <a:endParaRPr altLang="zh-CN" b="1" sz="1600" kumimoji="1" lang="en-US">
              <a:solidFill>
                <a:srgbClr val="0000CC"/>
              </a:solidFill>
              <a:latin typeface="+mn-lt"/>
              <a:ea typeface="黑体" panose="02010609060101010101" pitchFamily="2" charset="-122"/>
            </a:endParaRPr>
          </a:p>
        </p:txBody>
      </p:sp>
      <p:sp>
        <p:nvSpPr>
          <p:cNvPr id="1051473" name="Rectangle 59"/>
          <p:cNvSpPr>
            <a:spLocks noChangeArrowheads="1"/>
          </p:cNvSpPr>
          <p:nvPr/>
        </p:nvSpPr>
        <p:spPr bwMode="auto">
          <a:xfrm>
            <a:off x="1832254" y="4018532"/>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31</a:t>
            </a:r>
            <a:endParaRPr altLang="zh-CN" b="1" sz="1600" kumimoji="1" lang="en-US">
              <a:solidFill>
                <a:srgbClr val="0000CC"/>
              </a:solidFill>
              <a:latin typeface="+mn-lt"/>
              <a:ea typeface="黑体" panose="02010609060101010101" pitchFamily="2" charset="-122"/>
            </a:endParaRPr>
          </a:p>
        </p:txBody>
      </p:sp>
      <p:sp>
        <p:nvSpPr>
          <p:cNvPr id="1051474" name="Rectangle 60"/>
          <p:cNvSpPr>
            <a:spLocks noChangeArrowheads="1"/>
          </p:cNvSpPr>
          <p:nvPr/>
        </p:nvSpPr>
        <p:spPr bwMode="auto">
          <a:xfrm>
            <a:off x="2145256" y="4018532"/>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32</a:t>
            </a:r>
            <a:endParaRPr altLang="zh-CN" b="1" sz="1600" kumimoji="1" lang="en-US">
              <a:solidFill>
                <a:srgbClr val="0000CC"/>
              </a:solidFill>
              <a:latin typeface="+mn-lt"/>
              <a:ea typeface="黑体" panose="02010609060101010101" pitchFamily="2" charset="-122"/>
            </a:endParaRPr>
          </a:p>
        </p:txBody>
      </p:sp>
      <p:sp>
        <p:nvSpPr>
          <p:cNvPr id="1051475" name="Rectangle 61"/>
          <p:cNvSpPr>
            <a:spLocks noChangeArrowheads="1"/>
          </p:cNvSpPr>
          <p:nvPr/>
        </p:nvSpPr>
        <p:spPr bwMode="auto">
          <a:xfrm>
            <a:off x="2458258" y="4018532"/>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33</a:t>
            </a:r>
            <a:endParaRPr altLang="zh-CN" b="1" sz="1600" kumimoji="1" lang="en-US">
              <a:solidFill>
                <a:srgbClr val="0000CC"/>
              </a:solidFill>
              <a:latin typeface="+mn-lt"/>
              <a:ea typeface="黑体" panose="02010609060101010101" pitchFamily="2" charset="-122"/>
            </a:endParaRPr>
          </a:p>
        </p:txBody>
      </p:sp>
      <p:sp>
        <p:nvSpPr>
          <p:cNvPr id="1051476" name="Rectangle 62"/>
          <p:cNvSpPr>
            <a:spLocks noChangeArrowheads="1"/>
          </p:cNvSpPr>
          <p:nvPr/>
        </p:nvSpPr>
        <p:spPr bwMode="auto">
          <a:xfrm>
            <a:off x="2771260" y="4018532"/>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34</a:t>
            </a:r>
            <a:endParaRPr altLang="zh-CN" b="1" sz="1600" kumimoji="1" lang="en-US">
              <a:solidFill>
                <a:srgbClr val="0000CC"/>
              </a:solidFill>
              <a:latin typeface="+mn-lt"/>
              <a:ea typeface="黑体" panose="02010609060101010101" pitchFamily="2" charset="-122"/>
            </a:endParaRPr>
          </a:p>
        </p:txBody>
      </p:sp>
      <p:sp>
        <p:nvSpPr>
          <p:cNvPr id="1051477" name="Rectangle 63"/>
          <p:cNvSpPr>
            <a:spLocks noChangeArrowheads="1"/>
          </p:cNvSpPr>
          <p:nvPr/>
        </p:nvSpPr>
        <p:spPr bwMode="auto">
          <a:xfrm>
            <a:off x="3084262" y="4018532"/>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35</a:t>
            </a:r>
            <a:endParaRPr altLang="zh-CN" b="1" sz="1600" kumimoji="1" lang="en-US">
              <a:solidFill>
                <a:srgbClr val="0000CC"/>
              </a:solidFill>
              <a:latin typeface="+mn-lt"/>
              <a:ea typeface="黑体" panose="02010609060101010101" pitchFamily="2" charset="-122"/>
            </a:endParaRPr>
          </a:p>
        </p:txBody>
      </p:sp>
      <p:sp>
        <p:nvSpPr>
          <p:cNvPr id="1051478" name="Rectangle 64"/>
          <p:cNvSpPr>
            <a:spLocks noChangeArrowheads="1"/>
          </p:cNvSpPr>
          <p:nvPr/>
        </p:nvSpPr>
        <p:spPr bwMode="auto">
          <a:xfrm>
            <a:off x="3397265" y="4018532"/>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36</a:t>
            </a:r>
            <a:endParaRPr altLang="zh-CN" b="1" sz="1600" kumimoji="1" lang="en-US">
              <a:solidFill>
                <a:srgbClr val="0000CC"/>
              </a:solidFill>
              <a:latin typeface="+mn-lt"/>
              <a:ea typeface="黑体" panose="02010609060101010101" pitchFamily="2" charset="-122"/>
            </a:endParaRPr>
          </a:p>
        </p:txBody>
      </p:sp>
      <p:sp>
        <p:nvSpPr>
          <p:cNvPr id="1051479" name="Rectangle 65"/>
          <p:cNvSpPr>
            <a:spLocks noChangeArrowheads="1"/>
          </p:cNvSpPr>
          <p:nvPr/>
        </p:nvSpPr>
        <p:spPr bwMode="auto">
          <a:xfrm>
            <a:off x="3710267" y="4018532"/>
            <a:ext cx="233892" cy="287338"/>
          </a:xfrm>
          <a:prstGeom prst="rect"/>
          <a:solidFill>
            <a:srgbClr val="CC9900"/>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37</a:t>
            </a:r>
            <a:endParaRPr altLang="zh-CN" b="1" sz="1600" kumimoji="1" lang="en-US">
              <a:solidFill>
                <a:srgbClr val="0000CC"/>
              </a:solidFill>
              <a:latin typeface="+mn-lt"/>
              <a:ea typeface="黑体" panose="02010609060101010101" pitchFamily="2" charset="-122"/>
            </a:endParaRPr>
          </a:p>
        </p:txBody>
      </p:sp>
      <p:sp>
        <p:nvSpPr>
          <p:cNvPr id="1051480" name="Rectangle 66"/>
          <p:cNvSpPr>
            <a:spLocks noChangeArrowheads="1"/>
          </p:cNvSpPr>
          <p:nvPr/>
        </p:nvSpPr>
        <p:spPr bwMode="auto">
          <a:xfrm>
            <a:off x="4023269" y="4018532"/>
            <a:ext cx="233892" cy="287338"/>
          </a:xfrm>
          <a:prstGeom prst="rect"/>
          <a:solidFill>
            <a:srgbClr val="CC9900"/>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38</a:t>
            </a:r>
            <a:endParaRPr altLang="zh-CN" b="1" sz="1600" kumimoji="1" lang="en-US">
              <a:solidFill>
                <a:srgbClr val="0000CC"/>
              </a:solidFill>
              <a:latin typeface="+mn-lt"/>
              <a:ea typeface="黑体" panose="02010609060101010101" pitchFamily="2" charset="-122"/>
            </a:endParaRPr>
          </a:p>
        </p:txBody>
      </p:sp>
      <p:sp>
        <p:nvSpPr>
          <p:cNvPr id="1051481" name="Rectangle 67"/>
          <p:cNvSpPr>
            <a:spLocks noChangeArrowheads="1"/>
          </p:cNvSpPr>
          <p:nvPr/>
        </p:nvSpPr>
        <p:spPr bwMode="auto">
          <a:xfrm>
            <a:off x="4336271" y="4018532"/>
            <a:ext cx="233892" cy="287338"/>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39</a:t>
            </a:r>
            <a:endParaRPr altLang="zh-CN" b="1" sz="1600" kumimoji="1" lang="en-US">
              <a:solidFill>
                <a:srgbClr val="0000CC"/>
              </a:solidFill>
              <a:latin typeface="+mn-lt"/>
              <a:ea typeface="黑体" panose="02010609060101010101" pitchFamily="2" charset="-122"/>
            </a:endParaRPr>
          </a:p>
        </p:txBody>
      </p:sp>
      <p:sp>
        <p:nvSpPr>
          <p:cNvPr id="1051482" name="Rectangle 68"/>
          <p:cNvSpPr>
            <a:spLocks noChangeArrowheads="1"/>
          </p:cNvSpPr>
          <p:nvPr/>
        </p:nvSpPr>
        <p:spPr bwMode="auto">
          <a:xfrm>
            <a:off x="4649273" y="4018532"/>
            <a:ext cx="233892" cy="287338"/>
          </a:xfrm>
          <a:prstGeom prst="rect"/>
          <a:solidFill>
            <a:srgbClr val="CC9900"/>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40</a:t>
            </a:r>
            <a:endParaRPr altLang="zh-CN" b="1" sz="1600" kumimoji="1" lang="en-US">
              <a:solidFill>
                <a:srgbClr val="0000CC"/>
              </a:solidFill>
              <a:latin typeface="+mn-lt"/>
              <a:ea typeface="黑体" panose="02010609060101010101" pitchFamily="2" charset="-122"/>
            </a:endParaRPr>
          </a:p>
        </p:txBody>
      </p:sp>
      <p:sp>
        <p:nvSpPr>
          <p:cNvPr id="1051483" name="Rectangle 69"/>
          <p:cNvSpPr>
            <a:spLocks noChangeArrowheads="1"/>
          </p:cNvSpPr>
          <p:nvPr/>
        </p:nvSpPr>
        <p:spPr bwMode="auto">
          <a:xfrm>
            <a:off x="4962275"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41</a:t>
            </a:r>
            <a:endParaRPr altLang="zh-CN" b="1" sz="1600" kumimoji="1" lang="en-US">
              <a:solidFill>
                <a:srgbClr val="0000CC"/>
              </a:solidFill>
              <a:latin typeface="+mn-lt"/>
              <a:ea typeface="黑体" panose="02010609060101010101" pitchFamily="2" charset="-122"/>
            </a:endParaRPr>
          </a:p>
        </p:txBody>
      </p:sp>
      <p:sp>
        <p:nvSpPr>
          <p:cNvPr id="1051484" name="Rectangle 70"/>
          <p:cNvSpPr>
            <a:spLocks noChangeArrowheads="1"/>
          </p:cNvSpPr>
          <p:nvPr/>
        </p:nvSpPr>
        <p:spPr bwMode="auto">
          <a:xfrm>
            <a:off x="5275277"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42</a:t>
            </a:r>
            <a:endParaRPr altLang="zh-CN" b="1" sz="1600" kumimoji="1" lang="en-US">
              <a:solidFill>
                <a:srgbClr val="0000CC"/>
              </a:solidFill>
              <a:latin typeface="+mn-lt"/>
              <a:ea typeface="黑体" panose="02010609060101010101" pitchFamily="2" charset="-122"/>
            </a:endParaRPr>
          </a:p>
        </p:txBody>
      </p:sp>
      <p:sp>
        <p:nvSpPr>
          <p:cNvPr id="1051485" name="Rectangle 71"/>
          <p:cNvSpPr>
            <a:spLocks noChangeArrowheads="1"/>
          </p:cNvSpPr>
          <p:nvPr/>
        </p:nvSpPr>
        <p:spPr bwMode="auto">
          <a:xfrm>
            <a:off x="5588279"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43</a:t>
            </a:r>
            <a:endParaRPr altLang="zh-CN" b="1" sz="1600" kumimoji="1" lang="en-US">
              <a:solidFill>
                <a:srgbClr val="0000CC"/>
              </a:solidFill>
              <a:latin typeface="+mn-lt"/>
              <a:ea typeface="黑体" panose="02010609060101010101" pitchFamily="2" charset="-122"/>
            </a:endParaRPr>
          </a:p>
        </p:txBody>
      </p:sp>
      <p:sp>
        <p:nvSpPr>
          <p:cNvPr id="1051486" name="Rectangle 72"/>
          <p:cNvSpPr>
            <a:spLocks noChangeArrowheads="1"/>
          </p:cNvSpPr>
          <p:nvPr/>
        </p:nvSpPr>
        <p:spPr bwMode="auto">
          <a:xfrm>
            <a:off x="5901281"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44</a:t>
            </a:r>
            <a:endParaRPr altLang="zh-CN" b="1" sz="1600" kumimoji="1" lang="en-US">
              <a:solidFill>
                <a:srgbClr val="0000CC"/>
              </a:solidFill>
              <a:latin typeface="+mn-lt"/>
              <a:ea typeface="黑体" panose="02010609060101010101" pitchFamily="2" charset="-122"/>
            </a:endParaRPr>
          </a:p>
        </p:txBody>
      </p:sp>
      <p:sp>
        <p:nvSpPr>
          <p:cNvPr id="1051487" name="Rectangle 73"/>
          <p:cNvSpPr>
            <a:spLocks noChangeArrowheads="1"/>
          </p:cNvSpPr>
          <p:nvPr/>
        </p:nvSpPr>
        <p:spPr bwMode="auto">
          <a:xfrm>
            <a:off x="6214283"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45</a:t>
            </a:r>
            <a:endParaRPr altLang="zh-CN" b="1" sz="1600" kumimoji="1" lang="en-US">
              <a:solidFill>
                <a:srgbClr val="0000CC"/>
              </a:solidFill>
              <a:latin typeface="+mn-lt"/>
              <a:ea typeface="黑体" panose="02010609060101010101" pitchFamily="2" charset="-122"/>
            </a:endParaRPr>
          </a:p>
        </p:txBody>
      </p:sp>
      <p:sp>
        <p:nvSpPr>
          <p:cNvPr id="1051488" name="Rectangle 74"/>
          <p:cNvSpPr>
            <a:spLocks noChangeArrowheads="1"/>
          </p:cNvSpPr>
          <p:nvPr/>
        </p:nvSpPr>
        <p:spPr bwMode="auto">
          <a:xfrm>
            <a:off x="6527285"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46</a:t>
            </a:r>
            <a:endParaRPr altLang="zh-CN" b="1" sz="1600" kumimoji="1" lang="en-US">
              <a:solidFill>
                <a:srgbClr val="0000CC"/>
              </a:solidFill>
              <a:latin typeface="+mn-lt"/>
              <a:ea typeface="黑体" panose="02010609060101010101" pitchFamily="2" charset="-122"/>
            </a:endParaRPr>
          </a:p>
        </p:txBody>
      </p:sp>
      <p:sp>
        <p:nvSpPr>
          <p:cNvPr id="1051489" name="Rectangle 75"/>
          <p:cNvSpPr>
            <a:spLocks noChangeArrowheads="1"/>
          </p:cNvSpPr>
          <p:nvPr/>
        </p:nvSpPr>
        <p:spPr bwMode="auto">
          <a:xfrm>
            <a:off x="6840287"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47</a:t>
            </a:r>
            <a:endParaRPr altLang="zh-CN" b="1" sz="1600" kumimoji="1" lang="en-US">
              <a:solidFill>
                <a:srgbClr val="0000CC"/>
              </a:solidFill>
              <a:latin typeface="+mn-lt"/>
              <a:ea typeface="黑体" panose="02010609060101010101" pitchFamily="2" charset="-122"/>
            </a:endParaRPr>
          </a:p>
        </p:txBody>
      </p:sp>
      <p:sp>
        <p:nvSpPr>
          <p:cNvPr id="1051490" name="Rectangle 76"/>
          <p:cNvSpPr>
            <a:spLocks noChangeArrowheads="1"/>
          </p:cNvSpPr>
          <p:nvPr/>
        </p:nvSpPr>
        <p:spPr bwMode="auto">
          <a:xfrm>
            <a:off x="7153290"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48</a:t>
            </a:r>
            <a:endParaRPr altLang="zh-CN" b="1" sz="1600" kumimoji="1" lang="en-US">
              <a:solidFill>
                <a:srgbClr val="0000CC"/>
              </a:solidFill>
              <a:latin typeface="+mn-lt"/>
              <a:ea typeface="黑体" panose="02010609060101010101" pitchFamily="2" charset="-122"/>
            </a:endParaRPr>
          </a:p>
        </p:txBody>
      </p:sp>
      <p:sp>
        <p:nvSpPr>
          <p:cNvPr id="1051491" name="Rectangle 77"/>
          <p:cNvSpPr>
            <a:spLocks noChangeArrowheads="1"/>
          </p:cNvSpPr>
          <p:nvPr/>
        </p:nvSpPr>
        <p:spPr bwMode="auto">
          <a:xfrm>
            <a:off x="7466292"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49</a:t>
            </a:r>
            <a:endParaRPr altLang="zh-CN" b="1" sz="1600" kumimoji="1" lang="en-US">
              <a:solidFill>
                <a:srgbClr val="0000CC"/>
              </a:solidFill>
              <a:latin typeface="+mn-lt"/>
              <a:ea typeface="黑体" panose="02010609060101010101" pitchFamily="2" charset="-122"/>
            </a:endParaRPr>
          </a:p>
        </p:txBody>
      </p:sp>
      <p:sp>
        <p:nvSpPr>
          <p:cNvPr id="1051492" name="Rectangle 78"/>
          <p:cNvSpPr>
            <a:spLocks noChangeArrowheads="1"/>
          </p:cNvSpPr>
          <p:nvPr/>
        </p:nvSpPr>
        <p:spPr bwMode="auto">
          <a:xfrm>
            <a:off x="7779294"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50</a:t>
            </a:r>
            <a:endParaRPr altLang="zh-CN" b="1" sz="1600" kumimoji="1" lang="en-US">
              <a:solidFill>
                <a:srgbClr val="0000CC"/>
              </a:solidFill>
              <a:latin typeface="+mn-lt"/>
              <a:ea typeface="黑体" panose="02010609060101010101" pitchFamily="2" charset="-122"/>
            </a:endParaRPr>
          </a:p>
        </p:txBody>
      </p:sp>
      <p:sp>
        <p:nvSpPr>
          <p:cNvPr id="1051493" name="Rectangle 79"/>
          <p:cNvSpPr>
            <a:spLocks noChangeArrowheads="1"/>
          </p:cNvSpPr>
          <p:nvPr/>
        </p:nvSpPr>
        <p:spPr bwMode="auto">
          <a:xfrm>
            <a:off x="8092296"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51</a:t>
            </a:r>
            <a:endParaRPr altLang="zh-CN" b="1" sz="1600" kumimoji="1" lang="en-US">
              <a:solidFill>
                <a:srgbClr val="0000CC"/>
              </a:solidFill>
              <a:latin typeface="+mn-lt"/>
              <a:ea typeface="黑体" panose="02010609060101010101" pitchFamily="2" charset="-122"/>
            </a:endParaRPr>
          </a:p>
        </p:txBody>
      </p:sp>
      <p:sp>
        <p:nvSpPr>
          <p:cNvPr id="1051494" name="Rectangle 80"/>
          <p:cNvSpPr>
            <a:spLocks noChangeArrowheads="1"/>
          </p:cNvSpPr>
          <p:nvPr/>
        </p:nvSpPr>
        <p:spPr bwMode="auto">
          <a:xfrm>
            <a:off x="8405298"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52</a:t>
            </a:r>
            <a:endParaRPr altLang="zh-CN" b="1" sz="1600" kumimoji="1" lang="en-US">
              <a:solidFill>
                <a:srgbClr val="0000CC"/>
              </a:solidFill>
              <a:latin typeface="+mn-lt"/>
              <a:ea typeface="黑体" panose="02010609060101010101" pitchFamily="2" charset="-122"/>
            </a:endParaRPr>
          </a:p>
        </p:txBody>
      </p:sp>
      <p:sp>
        <p:nvSpPr>
          <p:cNvPr id="1051495" name="Rectangle 81"/>
          <p:cNvSpPr>
            <a:spLocks noChangeArrowheads="1"/>
          </p:cNvSpPr>
          <p:nvPr/>
        </p:nvSpPr>
        <p:spPr bwMode="auto">
          <a:xfrm>
            <a:off x="8718300" y="4016946"/>
            <a:ext cx="233892" cy="287337"/>
          </a:xfrm>
          <a:prstGeom prst="rect"/>
          <a:solidFill>
            <a:srgbClr val="FF99FF"/>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53</a:t>
            </a:r>
            <a:endParaRPr altLang="zh-CN" b="1" sz="1600" kumimoji="1" lang="en-US">
              <a:solidFill>
                <a:srgbClr val="0000CC"/>
              </a:solidFill>
              <a:latin typeface="+mn-lt"/>
              <a:ea typeface="黑体" panose="02010609060101010101" pitchFamily="2" charset="-122"/>
            </a:endParaRPr>
          </a:p>
        </p:txBody>
      </p:sp>
      <p:sp>
        <p:nvSpPr>
          <p:cNvPr id="1051496" name="Rectangle 82"/>
          <p:cNvSpPr>
            <a:spLocks noChangeArrowheads="1"/>
          </p:cNvSpPr>
          <p:nvPr/>
        </p:nvSpPr>
        <p:spPr bwMode="auto">
          <a:xfrm>
            <a:off x="9031302" y="4016946"/>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54</a:t>
            </a:r>
            <a:endParaRPr altLang="zh-CN" b="1" sz="1600" kumimoji="1" lang="en-US">
              <a:solidFill>
                <a:srgbClr val="0000CC"/>
              </a:solidFill>
              <a:latin typeface="+mn-lt"/>
              <a:ea typeface="黑体" panose="02010609060101010101" pitchFamily="2" charset="-122"/>
            </a:endParaRPr>
          </a:p>
        </p:txBody>
      </p:sp>
      <p:sp>
        <p:nvSpPr>
          <p:cNvPr id="1051497" name="Rectangle 83"/>
          <p:cNvSpPr>
            <a:spLocks noChangeArrowheads="1"/>
          </p:cNvSpPr>
          <p:nvPr/>
        </p:nvSpPr>
        <p:spPr bwMode="auto">
          <a:xfrm>
            <a:off x="9344304" y="4016946"/>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55</a:t>
            </a:r>
            <a:endParaRPr altLang="zh-CN" b="1" sz="1600" kumimoji="1" lang="en-US">
              <a:solidFill>
                <a:srgbClr val="0000CC"/>
              </a:solidFill>
              <a:latin typeface="+mn-lt"/>
              <a:ea typeface="黑体" panose="02010609060101010101" pitchFamily="2" charset="-122"/>
            </a:endParaRPr>
          </a:p>
        </p:txBody>
      </p:sp>
      <p:sp>
        <p:nvSpPr>
          <p:cNvPr id="1051498" name="Text Box 84"/>
          <p:cNvSpPr txBox="1">
            <a:spLocks noChangeArrowheads="1"/>
          </p:cNvSpPr>
          <p:nvPr/>
        </p:nvSpPr>
        <p:spPr bwMode="auto">
          <a:xfrm>
            <a:off x="735844" y="4348733"/>
            <a:ext cx="1467068" cy="707886"/>
          </a:xfrm>
          <a:prstGeom prst="rect"/>
          <a:solidFill>
            <a:schemeClr val="bg1"/>
          </a:solidFill>
          <a:ln>
            <a:noFill/>
          </a:ln>
          <a:effectLst/>
        </p:spPr>
        <p:txBody>
          <a:bodyPr wrap="none">
            <a:spAutoFit/>
          </a:bodyPr>
          <a:p>
            <a:pPr algn="ctr"/>
            <a:r>
              <a:rPr altLang="en-US" b="1" dirty="0" sz="2000" lang="zh-CN">
                <a:solidFill>
                  <a:srgbClr val="C00000"/>
                </a:solidFill>
                <a:latin typeface="+mn-lt"/>
                <a:ea typeface="黑体" panose="02010609060101010101" pitchFamily="2" charset="-122"/>
              </a:rPr>
              <a:t>已发送确认</a:t>
            </a:r>
            <a:endParaRPr altLang="en-US" b="1" dirty="0" sz="2000" lang="zh-CN">
              <a:solidFill>
                <a:srgbClr val="C00000"/>
              </a:solidFill>
              <a:latin typeface="+mn-lt"/>
              <a:ea typeface="黑体" panose="02010609060101010101" pitchFamily="2" charset="-122"/>
            </a:endParaRPr>
          </a:p>
          <a:p>
            <a:pPr algn="ctr"/>
            <a:r>
              <a:rPr altLang="en-US" b="1" dirty="0" sz="2000" lang="zh-CN">
                <a:solidFill>
                  <a:srgbClr val="C00000"/>
                </a:solidFill>
                <a:latin typeface="+mn-lt"/>
                <a:ea typeface="黑体" panose="02010609060101010101" pitchFamily="2" charset="-122"/>
              </a:rPr>
              <a:t>并交付主机</a:t>
            </a:r>
            <a:endParaRPr altLang="en-US" b="1" dirty="0" sz="2000" lang="zh-CN">
              <a:solidFill>
                <a:srgbClr val="C00000"/>
              </a:solidFill>
              <a:latin typeface="+mn-lt"/>
              <a:ea typeface="黑体" panose="02010609060101010101" pitchFamily="2" charset="-122"/>
            </a:endParaRPr>
          </a:p>
        </p:txBody>
      </p:sp>
      <p:sp>
        <p:nvSpPr>
          <p:cNvPr id="1051499" name="Text Box 85"/>
          <p:cNvSpPr txBox="1">
            <a:spLocks noChangeArrowheads="1"/>
          </p:cNvSpPr>
          <p:nvPr/>
        </p:nvSpPr>
        <p:spPr bwMode="auto">
          <a:xfrm>
            <a:off x="9039229" y="4348733"/>
            <a:ext cx="954107" cy="707886"/>
          </a:xfrm>
          <a:prstGeom prst="rect"/>
          <a:noFill/>
          <a:ln>
            <a:noFill/>
          </a:ln>
          <a:effectLst/>
        </p:spPr>
        <p:txBody>
          <a:bodyPr wrap="none">
            <a:spAutoFit/>
          </a:bodyPr>
          <a:p>
            <a:pPr algn="ctr"/>
            <a:r>
              <a:rPr altLang="en-US" b="1" sz="2000" lang="zh-CN">
                <a:solidFill>
                  <a:srgbClr val="FF0000"/>
                </a:solidFill>
                <a:latin typeface="+mn-lt"/>
                <a:ea typeface="黑体" panose="02010609060101010101" pitchFamily="2" charset="-122"/>
              </a:rPr>
              <a:t>不允许</a:t>
            </a:r>
            <a:endParaRPr altLang="en-US" b="1" sz="2000" lang="zh-CN">
              <a:solidFill>
                <a:srgbClr val="FF0000"/>
              </a:solidFill>
              <a:latin typeface="+mn-lt"/>
              <a:ea typeface="黑体" panose="02010609060101010101" pitchFamily="2" charset="-122"/>
            </a:endParaRPr>
          </a:p>
          <a:p>
            <a:pPr algn="ctr"/>
            <a:r>
              <a:rPr altLang="en-US" b="1" sz="2000" lang="zh-CN">
                <a:solidFill>
                  <a:srgbClr val="FF0000"/>
                </a:solidFill>
                <a:latin typeface="+mn-lt"/>
                <a:ea typeface="黑体" panose="02010609060101010101" pitchFamily="2" charset="-122"/>
              </a:rPr>
              <a:t>接收</a:t>
            </a:r>
            <a:endParaRPr altLang="en-US" b="1" sz="2000" lang="zh-CN">
              <a:solidFill>
                <a:srgbClr val="FF0000"/>
              </a:solidFill>
              <a:latin typeface="+mn-lt"/>
              <a:ea typeface="黑体" panose="02010609060101010101" pitchFamily="2" charset="-122"/>
            </a:endParaRPr>
          </a:p>
        </p:txBody>
      </p:sp>
      <p:sp>
        <p:nvSpPr>
          <p:cNvPr id="1051500" name="Rectangle 86"/>
          <p:cNvSpPr>
            <a:spLocks noChangeArrowheads="1"/>
          </p:cNvSpPr>
          <p:nvPr/>
        </p:nvSpPr>
        <p:spPr bwMode="auto">
          <a:xfrm>
            <a:off x="9648708" y="4016946"/>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lt"/>
                <a:ea typeface="黑体" panose="02010609060101010101" pitchFamily="2" charset="-122"/>
              </a:rPr>
              <a:t>56</a:t>
            </a:r>
            <a:endParaRPr altLang="zh-CN" b="1" sz="1600" kumimoji="1" lang="en-US">
              <a:solidFill>
                <a:srgbClr val="0000CC"/>
              </a:solidFill>
              <a:latin typeface="+mn-lt"/>
              <a:ea typeface="黑体" panose="02010609060101010101" pitchFamily="2" charset="-122"/>
            </a:endParaRPr>
          </a:p>
        </p:txBody>
      </p:sp>
      <p:sp>
        <p:nvSpPr>
          <p:cNvPr id="1051501" name="Line 87"/>
          <p:cNvSpPr>
            <a:spLocks noChangeShapeType="1"/>
          </p:cNvSpPr>
          <p:nvPr/>
        </p:nvSpPr>
        <p:spPr bwMode="auto">
          <a:xfrm rot="-5400000">
            <a:off x="7786240" y="3166112"/>
            <a:ext cx="1587" cy="1030155"/>
          </a:xfrm>
          <a:prstGeom prst="line"/>
          <a:noFill/>
          <a:ln w="57150">
            <a:solidFill>
              <a:srgbClr val="C0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sp>
        <p:nvSpPr>
          <p:cNvPr id="1051502" name="Text Box 88"/>
          <p:cNvSpPr txBox="1">
            <a:spLocks noChangeArrowheads="1"/>
          </p:cNvSpPr>
          <p:nvPr/>
        </p:nvSpPr>
        <p:spPr bwMode="auto">
          <a:xfrm>
            <a:off x="3588980" y="4931345"/>
            <a:ext cx="1467068" cy="400110"/>
          </a:xfrm>
          <a:prstGeom prst="rect"/>
          <a:solidFill>
            <a:srgbClr val="FFFF99"/>
          </a:solidFill>
          <a:ln w="9525">
            <a:solidFill>
              <a:schemeClr val="tx1"/>
            </a:solidFill>
            <a:miter lim="800000"/>
          </a:ln>
          <a:effectLst/>
        </p:spPr>
        <p:txBody>
          <a:bodyPr wrap="none">
            <a:spAutoFit/>
          </a:bodyPr>
          <a:p>
            <a:pPr algn="ctr"/>
            <a:r>
              <a:rPr altLang="en-US" b="1" dirty="0" sz="2000" lang="zh-CN">
                <a:solidFill>
                  <a:srgbClr val="0000CC"/>
                </a:solidFill>
                <a:latin typeface="+mn-lt"/>
                <a:ea typeface="黑体" panose="02010609060101010101" pitchFamily="2" charset="-122"/>
              </a:rPr>
              <a:t>未按序收到</a:t>
            </a:r>
            <a:endParaRPr altLang="en-US" b="1" dirty="0" sz="2000" lang="zh-CN">
              <a:solidFill>
                <a:srgbClr val="0000CC"/>
              </a:solidFill>
              <a:latin typeface="+mn-lt"/>
              <a:ea typeface="黑体" panose="02010609060101010101" pitchFamily="2" charset="-122"/>
            </a:endParaRPr>
          </a:p>
        </p:txBody>
      </p:sp>
      <p:grpSp>
        <p:nvGrpSpPr>
          <p:cNvPr id="521" name="Group 89"/>
          <p:cNvGrpSpPr/>
          <p:nvPr/>
        </p:nvGrpSpPr>
        <p:grpSpPr bwMode="auto">
          <a:xfrm>
            <a:off x="3835812" y="4316983"/>
            <a:ext cx="928688" cy="588963"/>
            <a:chOff x="2143" y="3150"/>
            <a:chExt cx="540" cy="272"/>
          </a:xfrm>
        </p:grpSpPr>
        <p:sp>
          <p:nvSpPr>
            <p:cNvPr id="1051503" name="Line 90"/>
            <p:cNvSpPr>
              <a:spLocks noChangeShapeType="1"/>
            </p:cNvSpPr>
            <p:nvPr/>
          </p:nvSpPr>
          <p:spPr bwMode="auto">
            <a:xfrm flipV="1">
              <a:off x="2143" y="3150"/>
              <a:ext cx="0" cy="272"/>
            </a:xfrm>
            <a:prstGeom prst="line"/>
            <a:noFill/>
            <a:ln w="28575">
              <a:solidFill>
                <a:srgbClr val="FF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sp>
          <p:nvSpPr>
            <p:cNvPr id="1051504" name="Line 91"/>
            <p:cNvSpPr>
              <a:spLocks noChangeShapeType="1"/>
            </p:cNvSpPr>
            <p:nvPr/>
          </p:nvSpPr>
          <p:spPr bwMode="auto">
            <a:xfrm flipV="1">
              <a:off x="2325" y="3150"/>
              <a:ext cx="0" cy="272"/>
            </a:xfrm>
            <a:prstGeom prst="line"/>
            <a:noFill/>
            <a:ln w="28575">
              <a:solidFill>
                <a:srgbClr val="FF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sp>
          <p:nvSpPr>
            <p:cNvPr id="1051505" name="Line 92"/>
            <p:cNvSpPr>
              <a:spLocks noChangeShapeType="1"/>
            </p:cNvSpPr>
            <p:nvPr/>
          </p:nvSpPr>
          <p:spPr bwMode="auto">
            <a:xfrm flipV="1">
              <a:off x="2683" y="3150"/>
              <a:ext cx="0" cy="272"/>
            </a:xfrm>
            <a:prstGeom prst="line"/>
            <a:noFill/>
            <a:ln w="28575">
              <a:solidFill>
                <a:srgbClr val="FF0000"/>
              </a:solidFill>
              <a:round/>
              <a:tailEnd type="triangle" w="med" len="lg"/>
            </a:ln>
            <a:effectLst/>
          </p:spPr>
          <p:txBody>
            <a:bodyPr/>
            <a:p>
              <a:endParaRPr altLang="en-US" b="1" lang="zh-CN">
                <a:solidFill>
                  <a:srgbClr val="0000CC"/>
                </a:solidFill>
                <a:latin typeface="+mn-lt"/>
                <a:ea typeface="黑体" panose="02010609060101010101" pitchFamily="2" charset="-122"/>
              </a:endParaRPr>
            </a:p>
          </p:txBody>
        </p:sp>
      </p:grpSp>
      <p:sp>
        <p:nvSpPr>
          <p:cNvPr id="1051506" name="Text Box 93"/>
          <p:cNvSpPr txBox="1">
            <a:spLocks noChangeArrowheads="1"/>
          </p:cNvSpPr>
          <p:nvPr/>
        </p:nvSpPr>
        <p:spPr bwMode="auto">
          <a:xfrm>
            <a:off x="1436703" y="257176"/>
            <a:ext cx="7396577" cy="584775"/>
          </a:xfrm>
          <a:prstGeom prst="rect"/>
          <a:solidFill>
            <a:srgbClr val="FFFF99"/>
          </a:solidFill>
          <a:ln w="9525">
            <a:solidFill>
              <a:schemeClr val="folHlink"/>
            </a:solidFill>
            <a:miter lim="800000"/>
          </a:ln>
          <a:effectLst>
            <a:outerShdw algn="ctr" dir="2700000" dist="35921" rotWithShape="0">
              <a:schemeClr val="bg2"/>
            </a:outerShdw>
          </a:effectLst>
        </p:spPr>
        <p:txBody>
          <a:bodyPr wrap="none">
            <a:spAutoFit/>
          </a:bodyPr>
          <a:p>
            <a:r>
              <a:rPr altLang="zh-CN" b="1" sz="3200" lang="en-US">
                <a:solidFill>
                  <a:srgbClr val="0000CC"/>
                </a:solidFill>
                <a:latin typeface="+mn-lt"/>
                <a:ea typeface="黑体" panose="02010609060101010101" pitchFamily="2" charset="-122"/>
              </a:rPr>
              <a:t>A </a:t>
            </a:r>
            <a:r>
              <a:rPr altLang="en-US" b="1" sz="3200" lang="zh-CN">
                <a:solidFill>
                  <a:srgbClr val="0000CC"/>
                </a:solidFill>
                <a:latin typeface="+mn-lt"/>
                <a:ea typeface="黑体" panose="02010609060101010101" pitchFamily="2" charset="-122"/>
              </a:rPr>
              <a:t>收到新的确认号，发送窗口向前滑动 </a:t>
            </a:r>
            <a:endParaRPr altLang="en-US" b="1" sz="3200" lang="zh-CN">
              <a:solidFill>
                <a:srgbClr val="0000CC"/>
              </a:solidFill>
              <a:latin typeface="+mn-lt"/>
              <a:ea typeface="黑体" panose="02010609060101010101" pitchFamily="2" charset="-122"/>
            </a:endParaRPr>
          </a:p>
        </p:txBody>
      </p:sp>
      <p:sp>
        <p:nvSpPr>
          <p:cNvPr id="1051507" name="Text Box 94"/>
          <p:cNvSpPr txBox="1">
            <a:spLocks noChangeArrowheads="1"/>
          </p:cNvSpPr>
          <p:nvPr/>
        </p:nvSpPr>
        <p:spPr bwMode="auto">
          <a:xfrm>
            <a:off x="3143090" y="5409183"/>
            <a:ext cx="2492990" cy="707886"/>
          </a:xfrm>
          <a:prstGeom prst="rect"/>
          <a:solidFill>
            <a:schemeClr val="bg1"/>
          </a:solidFill>
          <a:ln>
            <a:noFill/>
          </a:ln>
          <a:effectLst/>
        </p:spPr>
        <p:txBody>
          <a:bodyPr wrap="none">
            <a:spAutoFit/>
          </a:bodyPr>
          <a:p>
            <a:pPr algn="ctr"/>
            <a:r>
              <a:rPr altLang="en-US" b="1" dirty="0" sz="2000" lang="zh-CN">
                <a:solidFill>
                  <a:srgbClr val="0000CC"/>
                </a:solidFill>
                <a:latin typeface="+mn-lt"/>
                <a:ea typeface="黑体" panose="02010609060101010101" pitchFamily="2" charset="-122"/>
              </a:rPr>
              <a:t>先存下，等待缺少的</a:t>
            </a:r>
            <a:endParaRPr altLang="en-US" b="1" dirty="0" sz="2000" lang="zh-CN">
              <a:solidFill>
                <a:srgbClr val="0000CC"/>
              </a:solidFill>
              <a:latin typeface="+mn-lt"/>
              <a:ea typeface="黑体" panose="02010609060101010101" pitchFamily="2" charset="-122"/>
            </a:endParaRPr>
          </a:p>
          <a:p>
            <a:pPr algn="ctr"/>
            <a:r>
              <a:rPr altLang="en-US" b="1" dirty="0" sz="2000" lang="zh-CN">
                <a:solidFill>
                  <a:srgbClr val="0000CC"/>
                </a:solidFill>
                <a:latin typeface="+mn-lt"/>
                <a:ea typeface="黑体" panose="02010609060101010101" pitchFamily="2" charset="-122"/>
              </a:rPr>
              <a:t>数据的到达</a:t>
            </a:r>
            <a:endParaRPr altLang="en-US" b="1" dirty="0" sz="2000" lang="zh-CN">
              <a:solidFill>
                <a:srgbClr val="0000CC"/>
              </a:solidFill>
              <a:latin typeface="+mn-lt"/>
              <a:ea typeface="黑体" panose="0201060906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524" name=""/>
        <p:cNvGrpSpPr/>
        <p:nvPr/>
      </p:nvGrpSpPr>
      <p:grpSpPr>
        <a:xfrm>
          <a:off x="0" y="0"/>
          <a:ext cx="0" cy="0"/>
          <a:chOff x="0" y="0"/>
          <a:chExt cx="0" cy="0"/>
        </a:xfrm>
      </p:grpSpPr>
      <p:sp>
        <p:nvSpPr>
          <p:cNvPr id="1051511" name="Text Box 4"/>
          <p:cNvSpPr txBox="1">
            <a:spLocks noChangeArrowheads="1"/>
          </p:cNvSpPr>
          <p:nvPr/>
        </p:nvSpPr>
        <p:spPr bwMode="auto">
          <a:xfrm>
            <a:off x="9053021" y="2555876"/>
            <a:ext cx="954107" cy="707886"/>
          </a:xfrm>
          <a:prstGeom prst="rect"/>
          <a:noFill/>
          <a:ln>
            <a:noFill/>
          </a:ln>
          <a:effectLst/>
        </p:spPr>
        <p:txBody>
          <a:bodyPr wrap="none">
            <a:spAutoFit/>
          </a:bodyPr>
          <a:p>
            <a:pPr algn="ctr"/>
            <a:r>
              <a:rPr altLang="en-US" b="1" dirty="0" sz="2000" lang="zh-CN">
                <a:solidFill>
                  <a:srgbClr val="FF0000"/>
                </a:solidFill>
                <a:latin typeface="+mn-ea"/>
              </a:rPr>
              <a:t>不允许</a:t>
            </a:r>
            <a:endParaRPr altLang="en-US" b="1" dirty="0" sz="2000" lang="zh-CN">
              <a:solidFill>
                <a:srgbClr val="FF0000"/>
              </a:solidFill>
              <a:latin typeface="+mn-ea"/>
            </a:endParaRPr>
          </a:p>
          <a:p>
            <a:pPr algn="ctr"/>
            <a:r>
              <a:rPr altLang="en-US" b="1" dirty="0" sz="2000" lang="zh-CN">
                <a:solidFill>
                  <a:srgbClr val="FF0000"/>
                </a:solidFill>
                <a:latin typeface="+mn-ea"/>
              </a:rPr>
              <a:t>发送</a:t>
            </a:r>
            <a:endParaRPr altLang="en-US" b="1" dirty="0" sz="2000" lang="zh-CN">
              <a:solidFill>
                <a:srgbClr val="FF0000"/>
              </a:solidFill>
              <a:latin typeface="+mn-ea"/>
            </a:endParaRPr>
          </a:p>
        </p:txBody>
      </p:sp>
      <p:sp>
        <p:nvSpPr>
          <p:cNvPr id="1051512" name="Text Box 5"/>
          <p:cNvSpPr txBox="1">
            <a:spLocks noChangeArrowheads="1"/>
          </p:cNvSpPr>
          <p:nvPr/>
        </p:nvSpPr>
        <p:spPr bwMode="auto">
          <a:xfrm>
            <a:off x="352843" y="2600326"/>
            <a:ext cx="2236510" cy="400110"/>
          </a:xfrm>
          <a:prstGeom prst="rect"/>
          <a:solidFill>
            <a:schemeClr val="bg1"/>
          </a:solidFill>
          <a:ln>
            <a:noFill/>
          </a:ln>
          <a:effectLst/>
        </p:spPr>
        <p:txBody>
          <a:bodyPr wrap="none">
            <a:spAutoFit/>
          </a:bodyPr>
          <a:p>
            <a:pPr algn="ctr"/>
            <a:r>
              <a:rPr altLang="en-US" b="1" dirty="0" sz="2000" lang="zh-CN">
                <a:solidFill>
                  <a:srgbClr val="C00000"/>
                </a:solidFill>
                <a:latin typeface="+mn-ea"/>
              </a:rPr>
              <a:t>已发送并收到确认</a:t>
            </a:r>
            <a:endParaRPr altLang="en-US" b="1" dirty="0" sz="2000" lang="zh-CN">
              <a:solidFill>
                <a:srgbClr val="C00000"/>
              </a:solidFill>
              <a:latin typeface="+mn-ea"/>
            </a:endParaRPr>
          </a:p>
        </p:txBody>
      </p:sp>
      <p:sp>
        <p:nvSpPr>
          <p:cNvPr id="1051513" name="Text Box 6"/>
          <p:cNvSpPr txBox="1">
            <a:spLocks noChangeArrowheads="1"/>
          </p:cNvSpPr>
          <p:nvPr/>
        </p:nvSpPr>
        <p:spPr bwMode="auto">
          <a:xfrm>
            <a:off x="3440832" y="1671191"/>
            <a:ext cx="4812343" cy="461665"/>
          </a:xfrm>
          <a:prstGeom prst="rect"/>
          <a:solidFill>
            <a:schemeClr val="bg1"/>
          </a:solidFill>
          <a:ln>
            <a:noFill/>
          </a:ln>
          <a:effectLst/>
        </p:spPr>
        <p:txBody>
          <a:bodyPr wrap="none">
            <a:spAutoFit/>
          </a:bodyPr>
          <a:p>
            <a:r>
              <a:rPr altLang="zh-CN" b="1" dirty="0" sz="2400" lang="en-US">
                <a:solidFill>
                  <a:srgbClr val="0000CC"/>
                </a:solidFill>
                <a:latin typeface="+mn-ea"/>
              </a:rPr>
              <a:t>A </a:t>
            </a:r>
            <a:r>
              <a:rPr altLang="en-US" b="1" dirty="0" sz="2400" lang="zh-CN">
                <a:solidFill>
                  <a:srgbClr val="0000CC"/>
                </a:solidFill>
                <a:latin typeface="+mn-ea"/>
              </a:rPr>
              <a:t>的发送窗口已满，有效窗口为零</a:t>
            </a:r>
            <a:endParaRPr altLang="en-US" b="1" dirty="0" sz="2400" lang="zh-CN">
              <a:solidFill>
                <a:srgbClr val="0000CC"/>
              </a:solidFill>
              <a:latin typeface="+mn-ea"/>
            </a:endParaRPr>
          </a:p>
        </p:txBody>
      </p:sp>
      <p:sp>
        <p:nvSpPr>
          <p:cNvPr id="1051514" name="Rectangle 7"/>
          <p:cNvSpPr>
            <a:spLocks noChangeArrowheads="1"/>
          </p:cNvSpPr>
          <p:nvPr/>
        </p:nvSpPr>
        <p:spPr bwMode="auto">
          <a:xfrm>
            <a:off x="2723106" y="2108200"/>
            <a:ext cx="6273800" cy="649288"/>
          </a:xfrm>
          <a:prstGeom prst="rect"/>
          <a:solidFill>
            <a:srgbClr val="3399FF"/>
          </a:solidFill>
          <a:ln>
            <a:noFill/>
          </a:ln>
          <a:effectLst>
            <a:outerShdw algn="ctr" dir="2700000" dist="35921" rotWithShape="0">
              <a:schemeClr val="bg2"/>
            </a:outerShdw>
          </a:effectLst>
        </p:spPr>
        <p:txBody>
          <a:bodyPr anchor="ctr" wrap="none"/>
          <a:p>
            <a:endParaRPr altLang="en-US" b="1" lang="zh-CN">
              <a:solidFill>
                <a:srgbClr val="0000CC"/>
              </a:solidFill>
              <a:latin typeface="+mn-ea"/>
            </a:endParaRPr>
          </a:p>
        </p:txBody>
      </p:sp>
      <p:sp>
        <p:nvSpPr>
          <p:cNvPr id="1051515" name="Rectangle 8"/>
          <p:cNvSpPr>
            <a:spLocks noChangeArrowheads="1"/>
          </p:cNvSpPr>
          <p:nvPr/>
        </p:nvSpPr>
        <p:spPr bwMode="auto">
          <a:xfrm>
            <a:off x="268964" y="2324100"/>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ea"/>
              </a:rPr>
              <a:t>26</a:t>
            </a:r>
            <a:endParaRPr altLang="zh-CN" b="1" sz="1600" kumimoji="1" lang="en-US">
              <a:solidFill>
                <a:srgbClr val="0000CC"/>
              </a:solidFill>
              <a:latin typeface="+mn-ea"/>
            </a:endParaRPr>
          </a:p>
        </p:txBody>
      </p:sp>
      <p:sp>
        <p:nvSpPr>
          <p:cNvPr id="1051516" name="Rectangle 9"/>
          <p:cNvSpPr>
            <a:spLocks noChangeArrowheads="1"/>
          </p:cNvSpPr>
          <p:nvPr/>
        </p:nvSpPr>
        <p:spPr bwMode="auto">
          <a:xfrm>
            <a:off x="581966" y="2322514"/>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ea"/>
              </a:rPr>
              <a:t>27</a:t>
            </a:r>
            <a:endParaRPr altLang="zh-CN" b="1" sz="1600" kumimoji="1" lang="en-US">
              <a:solidFill>
                <a:srgbClr val="0000CC"/>
              </a:solidFill>
              <a:latin typeface="+mn-ea"/>
            </a:endParaRPr>
          </a:p>
        </p:txBody>
      </p:sp>
      <p:sp>
        <p:nvSpPr>
          <p:cNvPr id="1051517" name="Rectangle 10"/>
          <p:cNvSpPr>
            <a:spLocks noChangeArrowheads="1"/>
          </p:cNvSpPr>
          <p:nvPr/>
        </p:nvSpPr>
        <p:spPr bwMode="auto">
          <a:xfrm>
            <a:off x="894968" y="2320925"/>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ea"/>
              </a:rPr>
              <a:t>28</a:t>
            </a:r>
            <a:endParaRPr altLang="zh-CN" b="1" sz="1600" kumimoji="1" lang="en-US">
              <a:solidFill>
                <a:srgbClr val="0000CC"/>
              </a:solidFill>
              <a:latin typeface="+mn-ea"/>
            </a:endParaRPr>
          </a:p>
        </p:txBody>
      </p:sp>
      <p:sp>
        <p:nvSpPr>
          <p:cNvPr id="1051518" name="Rectangle 11"/>
          <p:cNvSpPr>
            <a:spLocks noChangeArrowheads="1"/>
          </p:cNvSpPr>
          <p:nvPr/>
        </p:nvSpPr>
        <p:spPr bwMode="auto">
          <a:xfrm>
            <a:off x="1207970" y="231933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ea"/>
              </a:rPr>
              <a:t>29</a:t>
            </a:r>
            <a:endParaRPr altLang="zh-CN" b="1" sz="1600" kumimoji="1" lang="en-US">
              <a:solidFill>
                <a:srgbClr val="0000CC"/>
              </a:solidFill>
              <a:latin typeface="+mn-ea"/>
            </a:endParaRPr>
          </a:p>
        </p:txBody>
      </p:sp>
      <p:sp>
        <p:nvSpPr>
          <p:cNvPr id="1051519" name="Rectangle 12"/>
          <p:cNvSpPr>
            <a:spLocks noChangeArrowheads="1"/>
          </p:cNvSpPr>
          <p:nvPr/>
        </p:nvSpPr>
        <p:spPr bwMode="auto">
          <a:xfrm>
            <a:off x="1520972" y="2317750"/>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ea"/>
              </a:rPr>
              <a:t>30</a:t>
            </a:r>
            <a:endParaRPr altLang="zh-CN" b="1" sz="1600" kumimoji="1" lang="en-US">
              <a:solidFill>
                <a:srgbClr val="0000CC"/>
              </a:solidFill>
              <a:latin typeface="+mn-ea"/>
            </a:endParaRPr>
          </a:p>
        </p:txBody>
      </p:sp>
      <p:sp>
        <p:nvSpPr>
          <p:cNvPr id="1051520" name="Rectangle 13"/>
          <p:cNvSpPr>
            <a:spLocks noChangeArrowheads="1"/>
          </p:cNvSpPr>
          <p:nvPr/>
        </p:nvSpPr>
        <p:spPr bwMode="auto">
          <a:xfrm>
            <a:off x="1833974" y="2316164"/>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ea"/>
              </a:rPr>
              <a:t>31</a:t>
            </a:r>
            <a:endParaRPr altLang="zh-CN" b="1" sz="1600" kumimoji="1" lang="en-US">
              <a:solidFill>
                <a:srgbClr val="0000CC"/>
              </a:solidFill>
              <a:latin typeface="+mn-ea"/>
            </a:endParaRPr>
          </a:p>
        </p:txBody>
      </p:sp>
      <p:sp>
        <p:nvSpPr>
          <p:cNvPr id="1051521" name="Rectangle 14"/>
          <p:cNvSpPr>
            <a:spLocks noChangeArrowheads="1"/>
          </p:cNvSpPr>
          <p:nvPr/>
        </p:nvSpPr>
        <p:spPr bwMode="auto">
          <a:xfrm>
            <a:off x="2146977" y="2314575"/>
            <a:ext cx="233892" cy="287338"/>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ea"/>
              </a:rPr>
              <a:t>32</a:t>
            </a:r>
            <a:endParaRPr altLang="zh-CN" b="1" sz="1600" kumimoji="1" lang="en-US">
              <a:solidFill>
                <a:srgbClr val="0000CC"/>
              </a:solidFill>
              <a:latin typeface="+mn-ea"/>
            </a:endParaRPr>
          </a:p>
        </p:txBody>
      </p:sp>
      <p:sp>
        <p:nvSpPr>
          <p:cNvPr id="1051522" name="Rectangle 15"/>
          <p:cNvSpPr>
            <a:spLocks noChangeArrowheads="1"/>
          </p:cNvSpPr>
          <p:nvPr/>
        </p:nvSpPr>
        <p:spPr bwMode="auto">
          <a:xfrm>
            <a:off x="2459979" y="2312989"/>
            <a:ext cx="233892" cy="287337"/>
          </a:xfrm>
          <a:prstGeom prst="rect"/>
          <a:solidFill>
            <a:srgbClr val="66FF33"/>
          </a:solidFill>
          <a:ln w="28575">
            <a:solidFill>
              <a:schemeClr val="tx1"/>
            </a:solidFill>
            <a:miter lim="800000"/>
          </a:ln>
          <a:effectLst/>
        </p:spPr>
        <p:txBody>
          <a:bodyPr anchor="ctr" wrap="none"/>
          <a:p>
            <a:pPr algn="ctr"/>
            <a:r>
              <a:rPr altLang="zh-CN" b="1" sz="1600" kumimoji="1" lang="en-US">
                <a:solidFill>
                  <a:srgbClr val="0000CC"/>
                </a:solidFill>
                <a:latin typeface="+mn-ea"/>
              </a:rPr>
              <a:t>33</a:t>
            </a:r>
            <a:endParaRPr altLang="zh-CN" b="1" sz="1600" kumimoji="1" lang="en-US">
              <a:solidFill>
                <a:srgbClr val="0000CC"/>
              </a:solidFill>
              <a:latin typeface="+mn-ea"/>
            </a:endParaRPr>
          </a:p>
        </p:txBody>
      </p:sp>
      <p:sp>
        <p:nvSpPr>
          <p:cNvPr id="1051523" name="Rectangle 16"/>
          <p:cNvSpPr>
            <a:spLocks noChangeArrowheads="1"/>
          </p:cNvSpPr>
          <p:nvPr/>
        </p:nvSpPr>
        <p:spPr bwMode="auto">
          <a:xfrm>
            <a:off x="2772981" y="2311400"/>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34</a:t>
            </a:r>
            <a:endParaRPr altLang="zh-CN" b="1" sz="1600" kumimoji="1" lang="en-US">
              <a:solidFill>
                <a:srgbClr val="0000CC"/>
              </a:solidFill>
              <a:latin typeface="+mn-ea"/>
            </a:endParaRPr>
          </a:p>
        </p:txBody>
      </p:sp>
      <p:sp>
        <p:nvSpPr>
          <p:cNvPr id="1051524" name="Rectangle 17"/>
          <p:cNvSpPr>
            <a:spLocks noChangeArrowheads="1"/>
          </p:cNvSpPr>
          <p:nvPr/>
        </p:nvSpPr>
        <p:spPr bwMode="auto">
          <a:xfrm>
            <a:off x="3085983" y="2309814"/>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35</a:t>
            </a:r>
            <a:endParaRPr altLang="zh-CN" b="1" sz="1600" kumimoji="1" lang="en-US">
              <a:solidFill>
                <a:srgbClr val="0000CC"/>
              </a:solidFill>
              <a:latin typeface="+mn-ea"/>
            </a:endParaRPr>
          </a:p>
        </p:txBody>
      </p:sp>
      <p:sp>
        <p:nvSpPr>
          <p:cNvPr id="1051525" name="Rectangle 18"/>
          <p:cNvSpPr>
            <a:spLocks noChangeArrowheads="1"/>
          </p:cNvSpPr>
          <p:nvPr/>
        </p:nvSpPr>
        <p:spPr bwMode="auto">
          <a:xfrm>
            <a:off x="3398985" y="2308225"/>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36</a:t>
            </a:r>
            <a:endParaRPr altLang="zh-CN" b="1" sz="1600" kumimoji="1" lang="en-US">
              <a:solidFill>
                <a:srgbClr val="0000CC"/>
              </a:solidFill>
              <a:latin typeface="+mn-ea"/>
            </a:endParaRPr>
          </a:p>
        </p:txBody>
      </p:sp>
      <p:sp>
        <p:nvSpPr>
          <p:cNvPr id="1051526" name="Rectangle 19"/>
          <p:cNvSpPr>
            <a:spLocks noChangeArrowheads="1"/>
          </p:cNvSpPr>
          <p:nvPr/>
        </p:nvSpPr>
        <p:spPr bwMode="auto">
          <a:xfrm>
            <a:off x="3711987" y="230663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37</a:t>
            </a:r>
            <a:endParaRPr altLang="zh-CN" b="1" sz="1600" kumimoji="1" lang="en-US">
              <a:solidFill>
                <a:srgbClr val="0000CC"/>
              </a:solidFill>
              <a:latin typeface="+mn-ea"/>
            </a:endParaRPr>
          </a:p>
        </p:txBody>
      </p:sp>
      <p:sp>
        <p:nvSpPr>
          <p:cNvPr id="1051527" name="Rectangle 20"/>
          <p:cNvSpPr>
            <a:spLocks noChangeArrowheads="1"/>
          </p:cNvSpPr>
          <p:nvPr/>
        </p:nvSpPr>
        <p:spPr bwMode="auto">
          <a:xfrm>
            <a:off x="4024989" y="2305050"/>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38</a:t>
            </a:r>
            <a:endParaRPr altLang="zh-CN" b="1" sz="1600" kumimoji="1" lang="en-US">
              <a:solidFill>
                <a:srgbClr val="0000CC"/>
              </a:solidFill>
              <a:latin typeface="+mn-ea"/>
            </a:endParaRPr>
          </a:p>
        </p:txBody>
      </p:sp>
      <p:sp>
        <p:nvSpPr>
          <p:cNvPr id="1051528" name="Rectangle 21"/>
          <p:cNvSpPr>
            <a:spLocks noChangeArrowheads="1"/>
          </p:cNvSpPr>
          <p:nvPr/>
        </p:nvSpPr>
        <p:spPr bwMode="auto">
          <a:xfrm>
            <a:off x="4337991" y="2303464"/>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39</a:t>
            </a:r>
            <a:endParaRPr altLang="zh-CN" b="1" sz="1600" kumimoji="1" lang="en-US">
              <a:solidFill>
                <a:srgbClr val="0000CC"/>
              </a:solidFill>
              <a:latin typeface="+mn-ea"/>
            </a:endParaRPr>
          </a:p>
        </p:txBody>
      </p:sp>
      <p:sp>
        <p:nvSpPr>
          <p:cNvPr id="1051529" name="Rectangle 22"/>
          <p:cNvSpPr>
            <a:spLocks noChangeArrowheads="1"/>
          </p:cNvSpPr>
          <p:nvPr/>
        </p:nvSpPr>
        <p:spPr bwMode="auto">
          <a:xfrm>
            <a:off x="4650993" y="2301875"/>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40</a:t>
            </a:r>
            <a:endParaRPr altLang="zh-CN" b="1" sz="1600" kumimoji="1" lang="en-US">
              <a:solidFill>
                <a:srgbClr val="0000CC"/>
              </a:solidFill>
              <a:latin typeface="+mn-ea"/>
            </a:endParaRPr>
          </a:p>
        </p:txBody>
      </p:sp>
      <p:sp>
        <p:nvSpPr>
          <p:cNvPr id="1051530" name="Rectangle 23"/>
          <p:cNvSpPr>
            <a:spLocks noChangeArrowheads="1"/>
          </p:cNvSpPr>
          <p:nvPr/>
        </p:nvSpPr>
        <p:spPr bwMode="auto">
          <a:xfrm>
            <a:off x="4963995" y="230028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41</a:t>
            </a:r>
            <a:endParaRPr altLang="zh-CN" b="1" sz="1600" kumimoji="1" lang="en-US">
              <a:solidFill>
                <a:srgbClr val="0000CC"/>
              </a:solidFill>
              <a:latin typeface="+mn-ea"/>
            </a:endParaRPr>
          </a:p>
        </p:txBody>
      </p:sp>
      <p:sp>
        <p:nvSpPr>
          <p:cNvPr id="1051531" name="Rectangle 24"/>
          <p:cNvSpPr>
            <a:spLocks noChangeArrowheads="1"/>
          </p:cNvSpPr>
          <p:nvPr/>
        </p:nvSpPr>
        <p:spPr bwMode="auto">
          <a:xfrm>
            <a:off x="5276997" y="2298700"/>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42</a:t>
            </a:r>
            <a:endParaRPr altLang="zh-CN" b="1" sz="1600" kumimoji="1" lang="en-US">
              <a:solidFill>
                <a:srgbClr val="0000CC"/>
              </a:solidFill>
              <a:latin typeface="+mn-ea"/>
            </a:endParaRPr>
          </a:p>
        </p:txBody>
      </p:sp>
      <p:sp>
        <p:nvSpPr>
          <p:cNvPr id="1051532" name="Rectangle 25"/>
          <p:cNvSpPr>
            <a:spLocks noChangeArrowheads="1"/>
          </p:cNvSpPr>
          <p:nvPr/>
        </p:nvSpPr>
        <p:spPr bwMode="auto">
          <a:xfrm>
            <a:off x="5589999" y="2297114"/>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43</a:t>
            </a:r>
            <a:endParaRPr altLang="zh-CN" b="1" sz="1600" kumimoji="1" lang="en-US">
              <a:solidFill>
                <a:srgbClr val="0000CC"/>
              </a:solidFill>
              <a:latin typeface="+mn-ea"/>
            </a:endParaRPr>
          </a:p>
        </p:txBody>
      </p:sp>
      <p:sp>
        <p:nvSpPr>
          <p:cNvPr id="1051533" name="Rectangle 26"/>
          <p:cNvSpPr>
            <a:spLocks noChangeArrowheads="1"/>
          </p:cNvSpPr>
          <p:nvPr/>
        </p:nvSpPr>
        <p:spPr bwMode="auto">
          <a:xfrm>
            <a:off x="5903002" y="2295525"/>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44</a:t>
            </a:r>
            <a:endParaRPr altLang="zh-CN" b="1" sz="1600" kumimoji="1" lang="en-US">
              <a:solidFill>
                <a:srgbClr val="0000CC"/>
              </a:solidFill>
              <a:latin typeface="+mn-ea"/>
            </a:endParaRPr>
          </a:p>
        </p:txBody>
      </p:sp>
      <p:sp>
        <p:nvSpPr>
          <p:cNvPr id="1051534" name="Rectangle 27"/>
          <p:cNvSpPr>
            <a:spLocks noChangeArrowheads="1"/>
          </p:cNvSpPr>
          <p:nvPr/>
        </p:nvSpPr>
        <p:spPr bwMode="auto">
          <a:xfrm>
            <a:off x="6216004" y="229393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45</a:t>
            </a:r>
            <a:endParaRPr altLang="zh-CN" b="1" sz="1600" kumimoji="1" lang="en-US">
              <a:solidFill>
                <a:srgbClr val="0000CC"/>
              </a:solidFill>
              <a:latin typeface="+mn-ea"/>
            </a:endParaRPr>
          </a:p>
        </p:txBody>
      </p:sp>
      <p:sp>
        <p:nvSpPr>
          <p:cNvPr id="1051535" name="Rectangle 28"/>
          <p:cNvSpPr>
            <a:spLocks noChangeArrowheads="1"/>
          </p:cNvSpPr>
          <p:nvPr/>
        </p:nvSpPr>
        <p:spPr bwMode="auto">
          <a:xfrm>
            <a:off x="6529006" y="2292350"/>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46</a:t>
            </a:r>
            <a:endParaRPr altLang="zh-CN" b="1" sz="1600" kumimoji="1" lang="en-US">
              <a:solidFill>
                <a:srgbClr val="0000CC"/>
              </a:solidFill>
              <a:latin typeface="+mn-ea"/>
            </a:endParaRPr>
          </a:p>
        </p:txBody>
      </p:sp>
      <p:sp>
        <p:nvSpPr>
          <p:cNvPr id="1051536" name="Rectangle 29"/>
          <p:cNvSpPr>
            <a:spLocks noChangeArrowheads="1"/>
          </p:cNvSpPr>
          <p:nvPr/>
        </p:nvSpPr>
        <p:spPr bwMode="auto">
          <a:xfrm>
            <a:off x="6842008" y="2290764"/>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47</a:t>
            </a:r>
            <a:endParaRPr altLang="zh-CN" b="1" sz="1600" kumimoji="1" lang="en-US">
              <a:solidFill>
                <a:srgbClr val="0000CC"/>
              </a:solidFill>
              <a:latin typeface="+mn-ea"/>
            </a:endParaRPr>
          </a:p>
        </p:txBody>
      </p:sp>
      <p:sp>
        <p:nvSpPr>
          <p:cNvPr id="1051537" name="Rectangle 30"/>
          <p:cNvSpPr>
            <a:spLocks noChangeArrowheads="1"/>
          </p:cNvSpPr>
          <p:nvPr/>
        </p:nvSpPr>
        <p:spPr bwMode="auto">
          <a:xfrm>
            <a:off x="7155010" y="2289175"/>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48</a:t>
            </a:r>
            <a:endParaRPr altLang="zh-CN" b="1" sz="1600" kumimoji="1" lang="en-US">
              <a:solidFill>
                <a:srgbClr val="0000CC"/>
              </a:solidFill>
              <a:latin typeface="+mn-ea"/>
            </a:endParaRPr>
          </a:p>
        </p:txBody>
      </p:sp>
      <p:sp>
        <p:nvSpPr>
          <p:cNvPr id="1051538" name="Rectangle 31"/>
          <p:cNvSpPr>
            <a:spLocks noChangeArrowheads="1"/>
          </p:cNvSpPr>
          <p:nvPr/>
        </p:nvSpPr>
        <p:spPr bwMode="auto">
          <a:xfrm>
            <a:off x="7468012" y="228758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49</a:t>
            </a:r>
            <a:endParaRPr altLang="zh-CN" b="1" sz="1600" kumimoji="1" lang="en-US">
              <a:solidFill>
                <a:srgbClr val="0000CC"/>
              </a:solidFill>
              <a:latin typeface="+mn-ea"/>
            </a:endParaRPr>
          </a:p>
        </p:txBody>
      </p:sp>
      <p:sp>
        <p:nvSpPr>
          <p:cNvPr id="1051539" name="Rectangle 32"/>
          <p:cNvSpPr>
            <a:spLocks noChangeArrowheads="1"/>
          </p:cNvSpPr>
          <p:nvPr/>
        </p:nvSpPr>
        <p:spPr bwMode="auto">
          <a:xfrm>
            <a:off x="7781014" y="2286000"/>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50</a:t>
            </a:r>
            <a:endParaRPr altLang="zh-CN" b="1" sz="1600" kumimoji="1" lang="en-US">
              <a:solidFill>
                <a:srgbClr val="0000CC"/>
              </a:solidFill>
              <a:latin typeface="+mn-ea"/>
            </a:endParaRPr>
          </a:p>
        </p:txBody>
      </p:sp>
      <p:sp>
        <p:nvSpPr>
          <p:cNvPr id="1051540" name="Rectangle 33"/>
          <p:cNvSpPr>
            <a:spLocks noChangeArrowheads="1"/>
          </p:cNvSpPr>
          <p:nvPr/>
        </p:nvSpPr>
        <p:spPr bwMode="auto">
          <a:xfrm>
            <a:off x="8094016" y="2284414"/>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51</a:t>
            </a:r>
            <a:endParaRPr altLang="zh-CN" b="1" sz="1600" kumimoji="1" lang="en-US">
              <a:solidFill>
                <a:srgbClr val="0000CC"/>
              </a:solidFill>
              <a:latin typeface="+mn-ea"/>
            </a:endParaRPr>
          </a:p>
        </p:txBody>
      </p:sp>
      <p:sp>
        <p:nvSpPr>
          <p:cNvPr id="1051541" name="Rectangle 34"/>
          <p:cNvSpPr>
            <a:spLocks noChangeArrowheads="1"/>
          </p:cNvSpPr>
          <p:nvPr/>
        </p:nvSpPr>
        <p:spPr bwMode="auto">
          <a:xfrm>
            <a:off x="8407018" y="2282825"/>
            <a:ext cx="233892" cy="287338"/>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52</a:t>
            </a:r>
            <a:endParaRPr altLang="zh-CN" b="1" sz="1600" kumimoji="1" lang="en-US">
              <a:solidFill>
                <a:srgbClr val="0000CC"/>
              </a:solidFill>
              <a:latin typeface="+mn-ea"/>
            </a:endParaRPr>
          </a:p>
        </p:txBody>
      </p:sp>
      <p:sp>
        <p:nvSpPr>
          <p:cNvPr id="1051542" name="Rectangle 35"/>
          <p:cNvSpPr>
            <a:spLocks noChangeArrowheads="1"/>
          </p:cNvSpPr>
          <p:nvPr/>
        </p:nvSpPr>
        <p:spPr bwMode="auto">
          <a:xfrm>
            <a:off x="8720020" y="2281239"/>
            <a:ext cx="233892" cy="287337"/>
          </a:xfrm>
          <a:prstGeom prst="rect"/>
          <a:solidFill>
            <a:srgbClr val="FF0066"/>
          </a:solidFill>
          <a:ln w="9525">
            <a:solidFill>
              <a:schemeClr val="tx1"/>
            </a:solidFill>
            <a:miter lim="800000"/>
          </a:ln>
          <a:effectLst/>
        </p:spPr>
        <p:txBody>
          <a:bodyPr anchor="ctr" wrap="none"/>
          <a:p>
            <a:pPr algn="ctr"/>
            <a:r>
              <a:rPr altLang="zh-CN" b="1" sz="1600" kumimoji="1" lang="en-US">
                <a:solidFill>
                  <a:srgbClr val="0000CC"/>
                </a:solidFill>
                <a:latin typeface="+mn-ea"/>
              </a:rPr>
              <a:t>53</a:t>
            </a:r>
            <a:endParaRPr altLang="zh-CN" b="1" sz="1600" kumimoji="1" lang="en-US">
              <a:solidFill>
                <a:srgbClr val="0000CC"/>
              </a:solidFill>
              <a:latin typeface="+mn-ea"/>
            </a:endParaRPr>
          </a:p>
        </p:txBody>
      </p:sp>
      <p:sp>
        <p:nvSpPr>
          <p:cNvPr id="1051543" name="Rectangle 36"/>
          <p:cNvSpPr>
            <a:spLocks noChangeArrowheads="1"/>
          </p:cNvSpPr>
          <p:nvPr/>
        </p:nvSpPr>
        <p:spPr bwMode="auto">
          <a:xfrm>
            <a:off x="9033022" y="2279650"/>
            <a:ext cx="233892" cy="287338"/>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ea"/>
              </a:rPr>
              <a:t>54</a:t>
            </a:r>
            <a:endParaRPr altLang="zh-CN" b="1" sz="1600" kumimoji="1" lang="en-US">
              <a:solidFill>
                <a:srgbClr val="0000CC"/>
              </a:solidFill>
              <a:latin typeface="+mn-ea"/>
            </a:endParaRPr>
          </a:p>
        </p:txBody>
      </p:sp>
      <p:sp>
        <p:nvSpPr>
          <p:cNvPr id="1051544" name="Rectangle 37"/>
          <p:cNvSpPr>
            <a:spLocks noChangeArrowheads="1"/>
          </p:cNvSpPr>
          <p:nvPr/>
        </p:nvSpPr>
        <p:spPr bwMode="auto">
          <a:xfrm>
            <a:off x="9346024" y="2278064"/>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ea"/>
              </a:rPr>
              <a:t>55</a:t>
            </a:r>
            <a:endParaRPr altLang="zh-CN" b="1" sz="1600" kumimoji="1" lang="en-US">
              <a:solidFill>
                <a:srgbClr val="0000CC"/>
              </a:solidFill>
              <a:latin typeface="+mn-ea"/>
            </a:endParaRPr>
          </a:p>
        </p:txBody>
      </p:sp>
      <p:sp>
        <p:nvSpPr>
          <p:cNvPr id="1051545" name="Text Box 38"/>
          <p:cNvSpPr txBox="1">
            <a:spLocks noChangeArrowheads="1"/>
          </p:cNvSpPr>
          <p:nvPr/>
        </p:nvSpPr>
        <p:spPr bwMode="auto">
          <a:xfrm>
            <a:off x="4664968" y="2780928"/>
            <a:ext cx="2969083" cy="461665"/>
          </a:xfrm>
          <a:prstGeom prst="rect"/>
          <a:noFill/>
          <a:ln>
            <a:noFill/>
          </a:ln>
          <a:effectLst/>
        </p:spPr>
        <p:txBody>
          <a:bodyPr wrap="none">
            <a:spAutoFit/>
          </a:bodyPr>
          <a:p>
            <a:r>
              <a:rPr altLang="en-US" b="1" dirty="0" sz="2400" lang="zh-CN">
                <a:solidFill>
                  <a:srgbClr val="0000FF"/>
                </a:solidFill>
                <a:latin typeface="+mn-ea"/>
              </a:rPr>
              <a:t>已发送但未收到确认</a:t>
            </a:r>
            <a:endParaRPr altLang="en-US" b="1" dirty="0" sz="2400" lang="zh-CN">
              <a:solidFill>
                <a:srgbClr val="0000FF"/>
              </a:solidFill>
              <a:latin typeface="+mn-ea"/>
            </a:endParaRPr>
          </a:p>
        </p:txBody>
      </p:sp>
      <p:sp>
        <p:nvSpPr>
          <p:cNvPr id="1051546" name="Rectangle 39"/>
          <p:cNvSpPr>
            <a:spLocks noChangeArrowheads="1"/>
          </p:cNvSpPr>
          <p:nvPr/>
        </p:nvSpPr>
        <p:spPr bwMode="auto">
          <a:xfrm>
            <a:off x="9650427" y="2278064"/>
            <a:ext cx="233892" cy="287337"/>
          </a:xfrm>
          <a:prstGeom prst="rect"/>
          <a:solidFill>
            <a:srgbClr val="FFFF66"/>
          </a:solidFill>
          <a:ln w="9525">
            <a:solidFill>
              <a:schemeClr val="tx1"/>
            </a:solidFill>
            <a:miter lim="800000"/>
          </a:ln>
          <a:effectLst/>
        </p:spPr>
        <p:txBody>
          <a:bodyPr anchor="ctr" wrap="none"/>
          <a:p>
            <a:pPr algn="ctr"/>
            <a:r>
              <a:rPr altLang="zh-CN" b="1" sz="1600" kumimoji="1" lang="en-US">
                <a:solidFill>
                  <a:srgbClr val="0000CC"/>
                </a:solidFill>
                <a:latin typeface="+mn-ea"/>
              </a:rPr>
              <a:t>56</a:t>
            </a:r>
            <a:endParaRPr altLang="zh-CN" b="1" sz="1600" kumimoji="1" lang="en-US">
              <a:solidFill>
                <a:srgbClr val="0000CC"/>
              </a:solidFill>
              <a:latin typeface="+mn-ea"/>
            </a:endParaRPr>
          </a:p>
        </p:txBody>
      </p:sp>
      <p:sp>
        <p:nvSpPr>
          <p:cNvPr id="1051547" name="Line 41"/>
          <p:cNvSpPr>
            <a:spLocks noChangeShapeType="1"/>
          </p:cNvSpPr>
          <p:nvPr/>
        </p:nvSpPr>
        <p:spPr bwMode="auto">
          <a:xfrm flipV="1">
            <a:off x="2879608" y="2613026"/>
            <a:ext cx="0" cy="576263"/>
          </a:xfrm>
          <a:prstGeom prst="line"/>
          <a:noFill/>
          <a:ln w="38100">
            <a:solidFill>
              <a:srgbClr val="FF0000"/>
            </a:solidFill>
            <a:round/>
            <a:tailEnd type="triangle" w="med" len="lg"/>
          </a:ln>
          <a:effectLst/>
        </p:spPr>
        <p:txBody>
          <a:bodyPr/>
          <a:p>
            <a:endParaRPr altLang="en-US" b="1" lang="zh-CN">
              <a:solidFill>
                <a:srgbClr val="0000CC"/>
              </a:solidFill>
              <a:latin typeface="+mn-ea"/>
            </a:endParaRPr>
          </a:p>
        </p:txBody>
      </p:sp>
      <p:sp>
        <p:nvSpPr>
          <p:cNvPr id="1051548" name="Text Box 42"/>
          <p:cNvSpPr txBox="1">
            <a:spLocks noChangeArrowheads="1"/>
          </p:cNvSpPr>
          <p:nvPr/>
        </p:nvSpPr>
        <p:spPr bwMode="auto">
          <a:xfrm>
            <a:off x="2686042" y="3176589"/>
            <a:ext cx="450764" cy="400110"/>
          </a:xfrm>
          <a:prstGeom prst="rect"/>
          <a:noFill/>
          <a:ln>
            <a:noFill/>
          </a:ln>
          <a:effectLst/>
        </p:spPr>
        <p:txBody>
          <a:bodyPr wrap="none">
            <a:spAutoFit/>
          </a:bodyPr>
          <a:p>
            <a:pPr algn="ctr"/>
            <a:r>
              <a:rPr altLang="zh-CN" b="1" sz="2000" lang="en-US">
                <a:solidFill>
                  <a:srgbClr val="0000CC"/>
                </a:solidFill>
                <a:latin typeface="+mn-ea"/>
              </a:rPr>
              <a:t>P</a:t>
            </a:r>
            <a:r>
              <a:rPr altLang="zh-CN" baseline="-25000" b="1" sz="2000" lang="en-US">
                <a:solidFill>
                  <a:srgbClr val="0000CC"/>
                </a:solidFill>
                <a:latin typeface="+mn-ea"/>
              </a:rPr>
              <a:t>1</a:t>
            </a:r>
            <a:endParaRPr altLang="zh-CN" baseline="-25000" b="1" sz="2000" lang="en-US">
              <a:solidFill>
                <a:srgbClr val="0000CC"/>
              </a:solidFill>
              <a:latin typeface="+mn-ea"/>
            </a:endParaRPr>
          </a:p>
        </p:txBody>
      </p:sp>
      <p:sp>
        <p:nvSpPr>
          <p:cNvPr id="1051549" name="Text Box 43"/>
          <p:cNvSpPr txBox="1">
            <a:spLocks noChangeArrowheads="1"/>
          </p:cNvSpPr>
          <p:nvPr/>
        </p:nvSpPr>
        <p:spPr bwMode="auto">
          <a:xfrm>
            <a:off x="8913440" y="3176589"/>
            <a:ext cx="450764" cy="400110"/>
          </a:xfrm>
          <a:prstGeom prst="rect"/>
          <a:noFill/>
          <a:ln>
            <a:noFill/>
          </a:ln>
          <a:effectLst/>
        </p:spPr>
        <p:txBody>
          <a:bodyPr wrap="none">
            <a:spAutoFit/>
          </a:bodyPr>
          <a:p>
            <a:pPr algn="ctr"/>
            <a:r>
              <a:rPr altLang="zh-CN" b="1" sz="2000" lang="en-US">
                <a:solidFill>
                  <a:srgbClr val="0000CC"/>
                </a:solidFill>
                <a:latin typeface="+mn-ea"/>
              </a:rPr>
              <a:t>P</a:t>
            </a:r>
            <a:r>
              <a:rPr altLang="zh-CN" baseline="-25000" b="1" sz="2000" lang="en-US">
                <a:solidFill>
                  <a:srgbClr val="0000CC"/>
                </a:solidFill>
                <a:latin typeface="+mn-ea"/>
              </a:rPr>
              <a:t>2</a:t>
            </a:r>
            <a:endParaRPr altLang="zh-CN" baseline="-25000" b="1" sz="2000" lang="en-US">
              <a:solidFill>
                <a:srgbClr val="0000CC"/>
              </a:solidFill>
              <a:latin typeface="+mn-ea"/>
            </a:endParaRPr>
          </a:p>
        </p:txBody>
      </p:sp>
      <p:sp>
        <p:nvSpPr>
          <p:cNvPr id="1051550" name="Line 44"/>
          <p:cNvSpPr>
            <a:spLocks noChangeShapeType="1"/>
          </p:cNvSpPr>
          <p:nvPr/>
        </p:nvSpPr>
        <p:spPr bwMode="auto">
          <a:xfrm flipV="1">
            <a:off x="9069171" y="2565401"/>
            <a:ext cx="0" cy="576263"/>
          </a:xfrm>
          <a:prstGeom prst="line"/>
          <a:noFill/>
          <a:ln w="38100">
            <a:solidFill>
              <a:srgbClr val="FF0000"/>
            </a:solidFill>
            <a:round/>
            <a:tailEnd type="triangle" w="med" len="lg"/>
          </a:ln>
          <a:effectLst/>
        </p:spPr>
        <p:txBody>
          <a:bodyPr/>
          <a:p>
            <a:endParaRPr altLang="en-US" b="1" lang="zh-CN">
              <a:solidFill>
                <a:srgbClr val="0000CC"/>
              </a:solidFill>
              <a:latin typeface="+mn-ea"/>
            </a:endParaRPr>
          </a:p>
        </p:txBody>
      </p:sp>
      <p:sp>
        <p:nvSpPr>
          <p:cNvPr id="1051551" name="Text Box 45"/>
          <p:cNvSpPr txBox="1">
            <a:spLocks noChangeArrowheads="1"/>
          </p:cNvSpPr>
          <p:nvPr/>
        </p:nvSpPr>
        <p:spPr bwMode="auto">
          <a:xfrm>
            <a:off x="8913440" y="3463926"/>
            <a:ext cx="450764" cy="400110"/>
          </a:xfrm>
          <a:prstGeom prst="rect"/>
          <a:noFill/>
          <a:ln>
            <a:noFill/>
          </a:ln>
          <a:effectLst/>
        </p:spPr>
        <p:txBody>
          <a:bodyPr wrap="none">
            <a:spAutoFit/>
          </a:bodyPr>
          <a:p>
            <a:pPr algn="ctr"/>
            <a:r>
              <a:rPr altLang="zh-CN" b="1" sz="2000" lang="en-US">
                <a:solidFill>
                  <a:srgbClr val="0000CC"/>
                </a:solidFill>
                <a:latin typeface="+mn-ea"/>
              </a:rPr>
              <a:t>P</a:t>
            </a:r>
            <a:r>
              <a:rPr altLang="zh-CN" baseline="-25000" b="1" sz="2000" lang="en-US">
                <a:solidFill>
                  <a:srgbClr val="0000CC"/>
                </a:solidFill>
                <a:latin typeface="+mn-ea"/>
              </a:rPr>
              <a:t>3</a:t>
            </a:r>
            <a:endParaRPr altLang="zh-CN" baseline="-25000" b="1" sz="2000" lang="en-US">
              <a:solidFill>
                <a:srgbClr val="0000CC"/>
              </a:solidFill>
              <a:latin typeface="+mn-ea"/>
            </a:endParaRPr>
          </a:p>
        </p:txBody>
      </p:sp>
      <p:sp>
        <p:nvSpPr>
          <p:cNvPr id="1051552" name="Text Box 46"/>
          <p:cNvSpPr txBox="1">
            <a:spLocks noChangeArrowheads="1"/>
          </p:cNvSpPr>
          <p:nvPr/>
        </p:nvSpPr>
        <p:spPr bwMode="auto">
          <a:xfrm>
            <a:off x="1325841" y="201614"/>
            <a:ext cx="7394974" cy="1077218"/>
          </a:xfrm>
          <a:prstGeom prst="rect"/>
          <a:solidFill>
            <a:srgbClr val="FFFF99"/>
          </a:solidFill>
          <a:ln w="9525">
            <a:solidFill>
              <a:schemeClr val="folHlink"/>
            </a:solidFill>
            <a:miter lim="800000"/>
          </a:ln>
          <a:effectLst>
            <a:outerShdw algn="ctr" dir="2700000" dist="35921" rotWithShape="0">
              <a:schemeClr val="bg2"/>
            </a:outerShdw>
          </a:effectLst>
        </p:spPr>
        <p:txBody>
          <a:bodyPr wrap="none">
            <a:spAutoFit/>
          </a:bodyPr>
          <a:p>
            <a:pPr algn="ctr"/>
            <a:r>
              <a:rPr altLang="zh-CN" b="1" dirty="0" sz="3200" lang="en-US">
                <a:solidFill>
                  <a:srgbClr val="0000CC"/>
                </a:solidFill>
                <a:latin typeface="+mn-lt"/>
                <a:ea typeface="黑体" panose="02010609060101010101" pitchFamily="2" charset="-122"/>
              </a:rPr>
              <a:t>A </a:t>
            </a:r>
            <a:r>
              <a:rPr altLang="en-US" b="1" dirty="0" sz="3200" lang="zh-CN">
                <a:solidFill>
                  <a:srgbClr val="0000CC"/>
                </a:solidFill>
                <a:latin typeface="+mn-lt"/>
                <a:ea typeface="黑体" panose="02010609060101010101" pitchFamily="2" charset="-122"/>
              </a:rPr>
              <a:t>的发送窗口内的序号都已用完，</a:t>
            </a:r>
            <a:endParaRPr altLang="en-US" b="1" dirty="0" sz="3200" lang="zh-CN">
              <a:solidFill>
                <a:srgbClr val="0000CC"/>
              </a:solidFill>
              <a:latin typeface="+mn-lt"/>
              <a:ea typeface="黑体" panose="02010609060101010101" pitchFamily="2" charset="-122"/>
            </a:endParaRPr>
          </a:p>
          <a:p>
            <a:pPr algn="ctr"/>
            <a:r>
              <a:rPr altLang="en-US" b="1" dirty="0" sz="3200" lang="zh-CN">
                <a:solidFill>
                  <a:srgbClr val="0000CC"/>
                </a:solidFill>
                <a:latin typeface="+mn-lt"/>
                <a:ea typeface="黑体" panose="02010609060101010101" pitchFamily="2" charset="-122"/>
              </a:rPr>
              <a:t>但还没有再收到确认，必须停止发送。 </a:t>
            </a:r>
            <a:endParaRPr altLang="en-US" b="1" dirty="0" sz="3200" lang="zh-CN">
              <a:solidFill>
                <a:srgbClr val="0000CC"/>
              </a:solidFill>
              <a:latin typeface="+mn-lt"/>
              <a:ea typeface="黑体" panose="02010609060101010101" pitchFamily="2" charset="-122"/>
            </a:endParaRPr>
          </a:p>
        </p:txBody>
      </p:sp>
      <p:sp>
        <p:nvSpPr>
          <p:cNvPr id="1051553" name="矩形 1"/>
          <p:cNvSpPr/>
          <p:nvPr/>
        </p:nvSpPr>
        <p:spPr>
          <a:xfrm>
            <a:off x="1441863" y="3865072"/>
            <a:ext cx="7614722" cy="461665"/>
          </a:xfrm>
          <a:prstGeom prst="rect"/>
        </p:spPr>
        <p:txBody>
          <a:bodyPr wrap="square">
            <a:spAutoFit/>
          </a:bodyPr>
          <a:p>
            <a:pPr algn="ctr"/>
            <a:r>
              <a:rPr altLang="zh-CN" b="1" dirty="0" sz="2400" lang="zh-CN" smtClean="0">
                <a:latin typeface="+mn-lt"/>
                <a:ea typeface="黑体" panose="02010609060101010101" pitchFamily="2" charset="-122"/>
              </a:rPr>
              <a:t>发送</a:t>
            </a:r>
            <a:r>
              <a:rPr altLang="zh-CN" b="1" dirty="0" sz="2400" lang="zh-CN">
                <a:latin typeface="+mn-lt"/>
                <a:ea typeface="黑体" panose="02010609060101010101" pitchFamily="2" charset="-122"/>
              </a:rPr>
              <a:t>窗口内的序号都属于已发送但未被确认</a:t>
            </a:r>
            <a:endParaRPr altLang="en-US" b="1" dirty="0" sz="2400" lang="zh-CN">
              <a:latin typeface="+mn-lt"/>
              <a:ea typeface="黑体" panose="0201060906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527" name=""/>
        <p:cNvGrpSpPr/>
        <p:nvPr/>
      </p:nvGrpSpPr>
      <p:grpSpPr>
        <a:xfrm>
          <a:off x="0" y="0"/>
          <a:ext cx="0" cy="0"/>
          <a:chOff x="0" y="0"/>
          <a:chExt cx="0" cy="0"/>
        </a:xfrm>
      </p:grpSpPr>
      <p:sp>
        <p:nvSpPr>
          <p:cNvPr id="1051557" name="Rectangle 4"/>
          <p:cNvSpPr>
            <a:spLocks noGrp="1" noChangeArrowheads="1"/>
          </p:cNvSpPr>
          <p:nvPr>
            <p:ph type="title"/>
          </p:nvPr>
        </p:nvSpPr>
        <p:spPr/>
        <p:txBody>
          <a:bodyPr/>
          <a:p>
            <a:pPr algn="ctr"/>
            <a:r>
              <a:rPr altLang="en-US" lang="zh-CN"/>
              <a:t>发送缓存 </a:t>
            </a:r>
            <a:endParaRPr altLang="en-US" lang="zh-CN"/>
          </a:p>
        </p:txBody>
      </p:sp>
      <p:sp>
        <p:nvSpPr>
          <p:cNvPr id="1051558" name="Line 5"/>
          <p:cNvSpPr>
            <a:spLocks noChangeShapeType="1"/>
          </p:cNvSpPr>
          <p:nvPr/>
        </p:nvSpPr>
        <p:spPr bwMode="auto">
          <a:xfrm flipV="1">
            <a:off x="2220771" y="3644602"/>
            <a:ext cx="5671873" cy="0"/>
          </a:xfrm>
          <a:prstGeom prst="line"/>
          <a:noFill/>
          <a:ln w="19050">
            <a:solidFill>
              <a:schemeClr val="tx1"/>
            </a:solidFill>
            <a:round/>
            <a:headEnd type="triangle" w="sm" len="med"/>
            <a:tailEnd type="triangle" w="sm" len="med"/>
          </a:ln>
          <a:effectLst/>
        </p:spPr>
        <p:txBody>
          <a:bodyPr/>
          <a:p>
            <a:endParaRPr altLang="en-US" b="1" lang="zh-CN">
              <a:solidFill>
                <a:srgbClr val="000099"/>
              </a:solidFill>
              <a:latin typeface="+mn-lt"/>
              <a:ea typeface="黑体" panose="02010609060101010101" pitchFamily="2" charset="-122"/>
            </a:endParaRPr>
          </a:p>
        </p:txBody>
      </p:sp>
      <p:sp>
        <p:nvSpPr>
          <p:cNvPr id="1051559" name="Text Box 6"/>
          <p:cNvSpPr txBox="1">
            <a:spLocks noChangeArrowheads="1"/>
          </p:cNvSpPr>
          <p:nvPr/>
        </p:nvSpPr>
        <p:spPr bwMode="auto">
          <a:xfrm>
            <a:off x="1295364" y="5414665"/>
            <a:ext cx="1723549" cy="830997"/>
          </a:xfrm>
          <a:prstGeom prst="rect"/>
          <a:noFill/>
          <a:ln>
            <a:noFill/>
          </a:ln>
          <a:effectLst/>
        </p:spPr>
        <p:txBody>
          <a:bodyPr wrap="none">
            <a:spAutoFit/>
          </a:bodyPr>
          <a:p>
            <a:pPr algn="ctr"/>
            <a:r>
              <a:rPr altLang="en-US" b="1" sz="2400" lang="zh-CN">
                <a:solidFill>
                  <a:srgbClr val="000099"/>
                </a:solidFill>
                <a:latin typeface="+mn-lt"/>
                <a:ea typeface="黑体" panose="02010609060101010101" pitchFamily="2" charset="-122"/>
              </a:rPr>
              <a:t>最后被确认</a:t>
            </a:r>
            <a:endParaRPr altLang="en-US" b="1" sz="2400" lang="zh-CN">
              <a:solidFill>
                <a:srgbClr val="000099"/>
              </a:solidFill>
              <a:latin typeface="+mn-lt"/>
              <a:ea typeface="黑体" panose="02010609060101010101" pitchFamily="2" charset="-122"/>
            </a:endParaRPr>
          </a:p>
          <a:p>
            <a:pPr algn="ctr"/>
            <a:r>
              <a:rPr altLang="en-US" b="1" sz="2400" lang="zh-CN">
                <a:solidFill>
                  <a:srgbClr val="000099"/>
                </a:solidFill>
                <a:latin typeface="+mn-lt"/>
                <a:ea typeface="黑体" panose="02010609060101010101" pitchFamily="2" charset="-122"/>
              </a:rPr>
              <a:t>的字节</a:t>
            </a:r>
            <a:endParaRPr altLang="en-US" b="1" sz="2400" lang="zh-CN">
              <a:solidFill>
                <a:srgbClr val="000099"/>
              </a:solidFill>
              <a:latin typeface="+mn-lt"/>
              <a:ea typeface="黑体" panose="02010609060101010101" pitchFamily="2" charset="-122"/>
            </a:endParaRPr>
          </a:p>
        </p:txBody>
      </p:sp>
      <p:sp>
        <p:nvSpPr>
          <p:cNvPr id="1051560" name="Rectangle 7"/>
          <p:cNvSpPr>
            <a:spLocks noChangeArrowheads="1"/>
          </p:cNvSpPr>
          <p:nvPr/>
        </p:nvSpPr>
        <p:spPr bwMode="auto">
          <a:xfrm>
            <a:off x="5407545" y="4455814"/>
            <a:ext cx="1745588" cy="534988"/>
          </a:xfrm>
          <a:prstGeom prst="rect"/>
          <a:solidFill>
            <a:schemeClr val="bg1">
              <a:lumMod val="75000"/>
            </a:schemeClr>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561" name="Oval 8"/>
          <p:cNvSpPr>
            <a:spLocks noChangeArrowheads="1"/>
          </p:cNvSpPr>
          <p:nvPr/>
        </p:nvSpPr>
        <p:spPr bwMode="auto">
          <a:xfrm>
            <a:off x="3771751" y="1988840"/>
            <a:ext cx="2765425" cy="754063"/>
          </a:xfrm>
          <a:prstGeom prst="ellipse"/>
          <a:solidFill>
            <a:srgbClr val="FFFF99"/>
          </a:solidFill>
          <a:ln w="9525">
            <a:solidFill>
              <a:schemeClr val="tx1"/>
            </a:solidFill>
            <a:round/>
          </a:ln>
          <a:effectLst>
            <a:outerShdw algn="ctr" dir="2700000" dist="35921" rotWithShape="0">
              <a:schemeClr val="bg2"/>
            </a:outerShdw>
          </a:effectLst>
        </p:spPr>
        <p:txBody>
          <a:bodyPr anchor="ctr" wrap="none"/>
          <a:p>
            <a:pPr algn="ctr"/>
            <a:r>
              <a:rPr altLang="en-US" b="1" sz="2400" lang="zh-CN">
                <a:solidFill>
                  <a:srgbClr val="000099"/>
                </a:solidFill>
                <a:latin typeface="+mn-lt"/>
                <a:ea typeface="黑体" panose="02010609060101010101" pitchFamily="2" charset="-122"/>
              </a:rPr>
              <a:t>发送应用程序</a:t>
            </a:r>
            <a:endParaRPr altLang="en-US" b="1" sz="2400" lang="zh-CN">
              <a:solidFill>
                <a:srgbClr val="000099"/>
              </a:solidFill>
              <a:latin typeface="+mn-lt"/>
              <a:ea typeface="黑体" panose="02010609060101010101" pitchFamily="2" charset="-122"/>
            </a:endParaRPr>
          </a:p>
        </p:txBody>
      </p:sp>
      <p:sp>
        <p:nvSpPr>
          <p:cNvPr id="1051562" name="Line 9"/>
          <p:cNvSpPr>
            <a:spLocks noChangeShapeType="1"/>
          </p:cNvSpPr>
          <p:nvPr/>
        </p:nvSpPr>
        <p:spPr bwMode="auto">
          <a:xfrm>
            <a:off x="463144" y="3066753"/>
            <a:ext cx="9314392" cy="3175"/>
          </a:xfrm>
          <a:prstGeom prst="line"/>
          <a:noFill/>
          <a:ln w="381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563" name="Rectangle 30"/>
          <p:cNvSpPr>
            <a:spLocks noChangeArrowheads="1"/>
          </p:cNvSpPr>
          <p:nvPr/>
        </p:nvSpPr>
        <p:spPr bwMode="auto">
          <a:xfrm>
            <a:off x="2207012" y="4243090"/>
            <a:ext cx="3929725" cy="962025"/>
          </a:xfrm>
          <a:prstGeom prst="rect"/>
          <a:solidFill>
            <a:srgbClr val="00B0F0"/>
          </a:solidFill>
          <a:ln w="12700">
            <a:solidFill>
              <a:schemeClr val="tx1"/>
            </a:solidFill>
            <a:prstDash val="dash"/>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564" name="Line 10"/>
          <p:cNvSpPr>
            <a:spLocks noChangeShapeType="1"/>
          </p:cNvSpPr>
          <p:nvPr/>
        </p:nvSpPr>
        <p:spPr bwMode="auto">
          <a:xfrm>
            <a:off x="463144" y="4455814"/>
            <a:ext cx="8144933"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565" name="Line 11"/>
          <p:cNvSpPr>
            <a:spLocks noChangeShapeType="1"/>
          </p:cNvSpPr>
          <p:nvPr/>
        </p:nvSpPr>
        <p:spPr bwMode="auto">
          <a:xfrm>
            <a:off x="463144" y="4990802"/>
            <a:ext cx="8144933"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566" name="Line 12"/>
          <p:cNvSpPr>
            <a:spLocks noChangeShapeType="1"/>
          </p:cNvSpPr>
          <p:nvPr/>
        </p:nvSpPr>
        <p:spPr bwMode="auto">
          <a:xfrm>
            <a:off x="2207013" y="4455814"/>
            <a:ext cx="0" cy="534988"/>
          </a:xfrm>
          <a:prstGeom prst="line"/>
          <a:noFill/>
          <a:ln w="9525">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567" name="Line 13"/>
          <p:cNvSpPr>
            <a:spLocks noChangeShapeType="1"/>
          </p:cNvSpPr>
          <p:nvPr/>
        </p:nvSpPr>
        <p:spPr bwMode="auto">
          <a:xfrm flipH="1">
            <a:off x="7153133" y="4455814"/>
            <a:ext cx="0" cy="534988"/>
          </a:xfrm>
          <a:prstGeom prst="line"/>
          <a:noFill/>
          <a:ln w="381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568" name="Text Box 14"/>
          <p:cNvSpPr txBox="1">
            <a:spLocks noChangeArrowheads="1"/>
          </p:cNvSpPr>
          <p:nvPr/>
        </p:nvSpPr>
        <p:spPr bwMode="auto">
          <a:xfrm>
            <a:off x="3952602" y="3282653"/>
            <a:ext cx="1415772" cy="461665"/>
          </a:xfrm>
          <a:prstGeom prst="rect"/>
          <a:solidFill>
            <a:schemeClr val="bg1"/>
          </a:solidFill>
          <a:ln>
            <a:noFill/>
          </a:ln>
          <a:effectLst/>
        </p:spPr>
        <p:txBody>
          <a:bodyPr wrap="none">
            <a:spAutoFit/>
          </a:bodyPr>
          <a:p>
            <a:r>
              <a:rPr altLang="en-US" b="1" sz="2400" lang="zh-CN">
                <a:solidFill>
                  <a:srgbClr val="000099"/>
                </a:solidFill>
                <a:latin typeface="+mn-lt"/>
                <a:ea typeface="黑体" panose="02010609060101010101" pitchFamily="2" charset="-122"/>
              </a:rPr>
              <a:t>发送缓存</a:t>
            </a:r>
            <a:endParaRPr altLang="en-US" b="1" sz="2400" lang="zh-CN">
              <a:solidFill>
                <a:srgbClr val="000099"/>
              </a:solidFill>
              <a:latin typeface="+mn-lt"/>
              <a:ea typeface="黑体" panose="02010609060101010101" pitchFamily="2" charset="-122"/>
            </a:endParaRPr>
          </a:p>
        </p:txBody>
      </p:sp>
      <p:sp>
        <p:nvSpPr>
          <p:cNvPr id="1051569" name="Text Box 16"/>
          <p:cNvSpPr txBox="1">
            <a:spLocks noChangeArrowheads="1"/>
          </p:cNvSpPr>
          <p:nvPr/>
        </p:nvSpPr>
        <p:spPr bwMode="auto">
          <a:xfrm>
            <a:off x="4648925" y="5414665"/>
            <a:ext cx="1415772" cy="830997"/>
          </a:xfrm>
          <a:prstGeom prst="rect"/>
          <a:noFill/>
          <a:ln>
            <a:noFill/>
          </a:ln>
          <a:effectLst/>
        </p:spPr>
        <p:txBody>
          <a:bodyPr wrap="none">
            <a:spAutoFit/>
          </a:bodyPr>
          <a:p>
            <a:pPr algn="ctr"/>
            <a:r>
              <a:rPr altLang="en-US" b="1" sz="2400" lang="zh-CN">
                <a:solidFill>
                  <a:srgbClr val="000099"/>
                </a:solidFill>
                <a:latin typeface="+mn-lt"/>
                <a:ea typeface="黑体" panose="02010609060101010101" pitchFamily="2" charset="-122"/>
              </a:rPr>
              <a:t>最后发送</a:t>
            </a:r>
            <a:endParaRPr altLang="en-US" b="1" sz="2400" lang="zh-CN">
              <a:solidFill>
                <a:srgbClr val="000099"/>
              </a:solidFill>
              <a:latin typeface="+mn-lt"/>
              <a:ea typeface="黑体" panose="02010609060101010101" pitchFamily="2" charset="-122"/>
            </a:endParaRPr>
          </a:p>
          <a:p>
            <a:pPr algn="ctr"/>
            <a:r>
              <a:rPr altLang="en-US" b="1" sz="2400" lang="zh-CN">
                <a:solidFill>
                  <a:srgbClr val="000099"/>
                </a:solidFill>
                <a:latin typeface="+mn-lt"/>
                <a:ea typeface="黑体" panose="02010609060101010101" pitchFamily="2" charset="-122"/>
              </a:rPr>
              <a:t>的字节</a:t>
            </a:r>
            <a:endParaRPr altLang="en-US" b="1" sz="2400" lang="zh-CN">
              <a:solidFill>
                <a:srgbClr val="000099"/>
              </a:solidFill>
              <a:latin typeface="+mn-lt"/>
              <a:ea typeface="黑体" panose="02010609060101010101" pitchFamily="2" charset="-122"/>
            </a:endParaRPr>
          </a:p>
        </p:txBody>
      </p:sp>
      <p:sp>
        <p:nvSpPr>
          <p:cNvPr id="1051570" name="Line 17"/>
          <p:cNvSpPr>
            <a:spLocks noChangeShapeType="1"/>
          </p:cNvSpPr>
          <p:nvPr/>
        </p:nvSpPr>
        <p:spPr bwMode="auto">
          <a:xfrm>
            <a:off x="5407545" y="4455814"/>
            <a:ext cx="0" cy="534988"/>
          </a:xfrm>
          <a:prstGeom prst="line"/>
          <a:noFill/>
          <a:ln w="9525">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571" name="Text Box 18"/>
          <p:cNvSpPr txBox="1">
            <a:spLocks noChangeArrowheads="1"/>
          </p:cNvSpPr>
          <p:nvPr/>
        </p:nvSpPr>
        <p:spPr bwMode="auto">
          <a:xfrm>
            <a:off x="3343795" y="3763664"/>
            <a:ext cx="1415772" cy="461665"/>
          </a:xfrm>
          <a:prstGeom prst="rect"/>
          <a:noFill/>
          <a:ln>
            <a:noFill/>
          </a:ln>
          <a:effectLst/>
        </p:spPr>
        <p:txBody>
          <a:bodyPr wrap="none">
            <a:spAutoFit/>
          </a:bodyPr>
          <a:p>
            <a:r>
              <a:rPr altLang="en-US" b="1" sz="2400" lang="zh-CN">
                <a:solidFill>
                  <a:srgbClr val="000099"/>
                </a:solidFill>
                <a:latin typeface="+mn-lt"/>
                <a:ea typeface="黑体" panose="02010609060101010101" pitchFamily="2" charset="-122"/>
              </a:rPr>
              <a:t>发送窗口</a:t>
            </a:r>
            <a:endParaRPr altLang="en-US" b="1" sz="2400" lang="zh-CN">
              <a:solidFill>
                <a:srgbClr val="000099"/>
              </a:solidFill>
              <a:latin typeface="+mn-lt"/>
              <a:ea typeface="黑体" panose="02010609060101010101" pitchFamily="2" charset="-122"/>
            </a:endParaRPr>
          </a:p>
        </p:txBody>
      </p:sp>
      <p:sp>
        <p:nvSpPr>
          <p:cNvPr id="1051572" name="Rectangle 19"/>
          <p:cNvSpPr>
            <a:spLocks noChangeArrowheads="1"/>
          </p:cNvSpPr>
          <p:nvPr/>
        </p:nvSpPr>
        <p:spPr bwMode="auto">
          <a:xfrm>
            <a:off x="2207013" y="4455814"/>
            <a:ext cx="3200533" cy="534988"/>
          </a:xfrm>
          <a:prstGeom prst="rect"/>
          <a:solidFill>
            <a:srgbClr val="FF66FF"/>
          </a:solidFill>
          <a:ln>
            <a:noFill/>
          </a:ln>
          <a:effectLst/>
        </p:spPr>
        <p:txBody>
          <a:bodyPr anchor="ctr" wrap="none"/>
          <a:p>
            <a:pPr algn="ctr"/>
            <a:r>
              <a:rPr altLang="en-US" b="1" dirty="0" sz="2400" lang="zh-CN" smtClean="0">
                <a:solidFill>
                  <a:srgbClr val="000099"/>
                </a:solidFill>
                <a:latin typeface="+mn-lt"/>
                <a:ea typeface="黑体" panose="02010609060101010101" pitchFamily="2" charset="-122"/>
              </a:rPr>
              <a:t>已发送</a:t>
            </a:r>
            <a:endParaRPr altLang="en-US" b="1" dirty="0" sz="2400" lang="zh-CN">
              <a:solidFill>
                <a:srgbClr val="000099"/>
              </a:solidFill>
              <a:latin typeface="+mn-lt"/>
              <a:ea typeface="黑体" panose="02010609060101010101" pitchFamily="2" charset="-122"/>
            </a:endParaRPr>
          </a:p>
        </p:txBody>
      </p:sp>
      <p:grpSp>
        <p:nvGrpSpPr>
          <p:cNvPr id="528" name="Group 35"/>
          <p:cNvGrpSpPr/>
          <p:nvPr/>
        </p:nvGrpSpPr>
        <p:grpSpPr bwMode="auto">
          <a:xfrm>
            <a:off x="2207013" y="4990802"/>
            <a:ext cx="3200533" cy="500062"/>
            <a:chOff x="1154" y="3189"/>
            <a:chExt cx="1861" cy="270"/>
          </a:xfrm>
        </p:grpSpPr>
        <p:sp>
          <p:nvSpPr>
            <p:cNvPr id="1051573" name="Line 15"/>
            <p:cNvSpPr>
              <a:spLocks noChangeShapeType="1"/>
            </p:cNvSpPr>
            <p:nvPr/>
          </p:nvSpPr>
          <p:spPr bwMode="auto">
            <a:xfrm flipV="1">
              <a:off x="1154" y="3189"/>
              <a:ext cx="0" cy="270"/>
            </a:xfrm>
            <a:prstGeom prst="line"/>
            <a:noFill/>
            <a:ln w="57150">
              <a:solidFill>
                <a:srgbClr val="FF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574" name="Line 23"/>
            <p:cNvSpPr>
              <a:spLocks noChangeShapeType="1"/>
            </p:cNvSpPr>
            <p:nvPr/>
          </p:nvSpPr>
          <p:spPr bwMode="auto">
            <a:xfrm flipV="1">
              <a:off x="3015" y="3189"/>
              <a:ext cx="0" cy="270"/>
            </a:xfrm>
            <a:prstGeom prst="line"/>
            <a:noFill/>
            <a:ln w="57150">
              <a:solidFill>
                <a:srgbClr val="FF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grpSp>
      <p:sp>
        <p:nvSpPr>
          <p:cNvPr id="1051575" name="Line 24"/>
          <p:cNvSpPr>
            <a:spLocks noChangeShapeType="1"/>
          </p:cNvSpPr>
          <p:nvPr/>
        </p:nvSpPr>
        <p:spPr bwMode="auto">
          <a:xfrm>
            <a:off x="2207013" y="3387427"/>
            <a:ext cx="0" cy="855662"/>
          </a:xfrm>
          <a:prstGeom prst="line"/>
          <a:noFill/>
          <a:ln w="38100">
            <a:solidFill>
              <a:srgbClr val="0000FF"/>
            </a:solidFill>
            <a:round/>
          </a:ln>
          <a:effectLst/>
        </p:spPr>
        <p:txBody>
          <a:bodyPr/>
          <a:p>
            <a:endParaRPr altLang="en-US" b="1" lang="zh-CN">
              <a:solidFill>
                <a:srgbClr val="000099"/>
              </a:solidFill>
              <a:latin typeface="+mn-lt"/>
              <a:ea typeface="黑体" panose="02010609060101010101" pitchFamily="2" charset="-122"/>
            </a:endParaRPr>
          </a:p>
        </p:txBody>
      </p:sp>
      <p:sp>
        <p:nvSpPr>
          <p:cNvPr id="1051576" name="Line 25"/>
          <p:cNvSpPr>
            <a:spLocks noChangeShapeType="1"/>
          </p:cNvSpPr>
          <p:nvPr/>
        </p:nvSpPr>
        <p:spPr bwMode="auto">
          <a:xfrm>
            <a:off x="7880606" y="3387428"/>
            <a:ext cx="0" cy="1603375"/>
          </a:xfrm>
          <a:prstGeom prst="line"/>
          <a:noFill/>
          <a:ln w="38100">
            <a:solidFill>
              <a:srgbClr val="0000FF"/>
            </a:solidFill>
            <a:round/>
          </a:ln>
          <a:effectLst/>
        </p:spPr>
        <p:txBody>
          <a:bodyPr/>
          <a:p>
            <a:endParaRPr altLang="en-US" b="1" lang="zh-CN">
              <a:solidFill>
                <a:srgbClr val="000099"/>
              </a:solidFill>
              <a:latin typeface="+mn-lt"/>
              <a:ea typeface="黑体" panose="02010609060101010101" pitchFamily="2" charset="-122"/>
            </a:endParaRPr>
          </a:p>
        </p:txBody>
      </p:sp>
      <p:sp>
        <p:nvSpPr>
          <p:cNvPr id="1051577" name="Freeform 26"/>
          <p:cNvSpPr/>
          <p:nvPr/>
        </p:nvSpPr>
        <p:spPr bwMode="auto">
          <a:xfrm>
            <a:off x="5154463" y="2741314"/>
            <a:ext cx="1998671"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rgbClr val="0000FF"/>
            </a:solidFill>
            <a:round/>
            <a:headEnd type="none" w="med" len="me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578" name="Text Box 27"/>
          <p:cNvSpPr txBox="1">
            <a:spLocks noChangeArrowheads="1"/>
          </p:cNvSpPr>
          <p:nvPr/>
        </p:nvSpPr>
        <p:spPr bwMode="auto">
          <a:xfrm>
            <a:off x="914331" y="3042939"/>
            <a:ext cx="800220" cy="461665"/>
          </a:xfrm>
          <a:prstGeom prst="rect"/>
          <a:noFill/>
          <a:ln>
            <a:noFill/>
          </a:ln>
          <a:effectLst/>
        </p:spPr>
        <p:txBody>
          <a:bodyPr wrap="none">
            <a:spAutoFit/>
          </a:bodyPr>
          <a:p>
            <a:pPr algn="ctr"/>
            <a:r>
              <a:rPr altLang="zh-CN" b="1" dirty="0" sz="2400" lang="en-US">
                <a:solidFill>
                  <a:srgbClr val="FF0000"/>
                </a:solidFill>
                <a:latin typeface="+mn-lt"/>
                <a:ea typeface="黑体" panose="02010609060101010101" pitchFamily="2" charset="-122"/>
              </a:rPr>
              <a:t>TCP</a:t>
            </a:r>
            <a:endParaRPr altLang="zh-CN" b="1" dirty="0" sz="2400" lang="en-US">
              <a:solidFill>
                <a:srgbClr val="FF0000"/>
              </a:solidFill>
              <a:latin typeface="+mn-lt"/>
              <a:ea typeface="黑体" panose="02010609060101010101" pitchFamily="2" charset="-122"/>
            </a:endParaRPr>
          </a:p>
        </p:txBody>
      </p:sp>
      <p:sp>
        <p:nvSpPr>
          <p:cNvPr id="1051579" name="Freeform 28"/>
          <p:cNvSpPr/>
          <p:nvPr/>
        </p:nvSpPr>
        <p:spPr bwMode="auto">
          <a:xfrm>
            <a:off x="8544446" y="4387553"/>
            <a:ext cx="141023"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580" name="Freeform 29"/>
          <p:cNvSpPr/>
          <p:nvPr/>
        </p:nvSpPr>
        <p:spPr bwMode="auto">
          <a:xfrm>
            <a:off x="366836" y="4411365"/>
            <a:ext cx="211535"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581" name="Line 31"/>
          <p:cNvSpPr>
            <a:spLocks noChangeShapeType="1"/>
          </p:cNvSpPr>
          <p:nvPr/>
        </p:nvSpPr>
        <p:spPr bwMode="auto">
          <a:xfrm>
            <a:off x="7008671" y="5301208"/>
            <a:ext cx="1454944" cy="0"/>
          </a:xfrm>
          <a:prstGeom prst="line"/>
          <a:noFill/>
          <a:ln w="38100">
            <a:solidFill>
              <a:srgbClr val="C0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582" name="Text Box 32"/>
          <p:cNvSpPr txBox="1">
            <a:spLocks noChangeArrowheads="1"/>
          </p:cNvSpPr>
          <p:nvPr/>
        </p:nvSpPr>
        <p:spPr bwMode="auto">
          <a:xfrm>
            <a:off x="7035137" y="5343599"/>
            <a:ext cx="1415772" cy="461665"/>
          </a:xfrm>
          <a:prstGeom prst="rect"/>
          <a:noFill/>
          <a:ln>
            <a:noFill/>
          </a:ln>
          <a:effectLst/>
        </p:spPr>
        <p:txBody>
          <a:bodyPr wrap="none">
            <a:spAutoFit/>
          </a:bodyPr>
          <a:p>
            <a:pPr algn="ctr"/>
            <a:r>
              <a:rPr altLang="en-US" b="1" dirty="0" sz="2400" lang="zh-CN">
                <a:solidFill>
                  <a:srgbClr val="C00000"/>
                </a:solidFill>
                <a:latin typeface="+mn-lt"/>
                <a:ea typeface="黑体" panose="02010609060101010101" pitchFamily="2" charset="-122"/>
              </a:rPr>
              <a:t>序号增大</a:t>
            </a:r>
            <a:endParaRPr altLang="en-US" b="1" dirty="0" sz="2400" lang="zh-CN">
              <a:solidFill>
                <a:srgbClr val="C00000"/>
              </a:solidFill>
              <a:latin typeface="+mn-lt"/>
              <a:ea typeface="黑体" panose="02010609060101010101" pitchFamily="2" charset="-122"/>
            </a:endParaRPr>
          </a:p>
        </p:txBody>
      </p:sp>
      <p:sp>
        <p:nvSpPr>
          <p:cNvPr id="1051583" name="矩形 1"/>
          <p:cNvSpPr/>
          <p:nvPr/>
        </p:nvSpPr>
        <p:spPr>
          <a:xfrm>
            <a:off x="848544" y="1136529"/>
            <a:ext cx="8704545" cy="523220"/>
          </a:xfrm>
          <a:prstGeom prst="rect"/>
          <a:solidFill>
            <a:srgbClr val="66FF66"/>
          </a:solidFill>
          <a:ln w="9525">
            <a:solidFill>
              <a:schemeClr val="folHlink"/>
            </a:solidFill>
            <a:miter lim="800000"/>
          </a:ln>
          <a:effectLst>
            <a:outerShdw algn="ctr" dir="2700000" dist="35921" rotWithShape="0">
              <a:schemeClr val="bg2"/>
            </a:outerShdw>
          </a:effectLst>
        </p:spPr>
        <p:txBody>
          <a:bodyPr wrap="square">
            <a:spAutoFit/>
          </a:bodyPr>
          <a:p>
            <a:pPr algn="ctr"/>
            <a:r>
              <a:rPr altLang="zh-CN" b="1" dirty="0" sz="2800" lang="zh-CN">
                <a:solidFill>
                  <a:srgbClr val="0000CC"/>
                </a:solidFill>
                <a:latin typeface="+mn-lt"/>
                <a:ea typeface="黑体" panose="02010609060101010101" pitchFamily="2" charset="-122"/>
              </a:rPr>
              <a:t>发送方的应用进程把字节流</a:t>
            </a:r>
            <a:r>
              <a:rPr altLang="zh-CN" b="1" dirty="0" sz="2800" lang="zh-CN" smtClean="0">
                <a:solidFill>
                  <a:srgbClr val="0000CC"/>
                </a:solidFill>
                <a:latin typeface="+mn-lt"/>
                <a:ea typeface="黑体" panose="02010609060101010101" pitchFamily="2" charset="-122"/>
              </a:rPr>
              <a:t>写入</a:t>
            </a:r>
            <a:r>
              <a:rPr altLang="zh-CN" b="1" dirty="0" sz="2800" lang="en-US" smtClean="0">
                <a:solidFill>
                  <a:srgbClr val="0000CC"/>
                </a:solidFill>
                <a:latin typeface="+mn-lt"/>
                <a:ea typeface="黑体" panose="02010609060101010101" pitchFamily="2" charset="-122"/>
              </a:rPr>
              <a:t> TCP </a:t>
            </a:r>
            <a:r>
              <a:rPr altLang="zh-CN" b="1" dirty="0" sz="2800" lang="zh-CN" smtClean="0">
                <a:solidFill>
                  <a:srgbClr val="0000CC"/>
                </a:solidFill>
                <a:latin typeface="+mn-lt"/>
                <a:ea typeface="黑体" panose="02010609060101010101" pitchFamily="2" charset="-122"/>
              </a:rPr>
              <a:t>的</a:t>
            </a:r>
            <a:r>
              <a:rPr altLang="zh-CN" b="1" dirty="0" sz="2800" lang="zh-CN">
                <a:solidFill>
                  <a:srgbClr val="0000CC"/>
                </a:solidFill>
                <a:latin typeface="+mn-lt"/>
                <a:ea typeface="黑体" panose="02010609060101010101" pitchFamily="2" charset="-122"/>
              </a:rPr>
              <a:t>发送</a:t>
            </a:r>
            <a:r>
              <a:rPr altLang="zh-CN" b="1" dirty="0" sz="2800" lang="zh-CN" smtClean="0">
                <a:solidFill>
                  <a:srgbClr val="0000CC"/>
                </a:solidFill>
                <a:latin typeface="+mn-lt"/>
                <a:ea typeface="黑体" panose="02010609060101010101" pitchFamily="2" charset="-122"/>
              </a:rPr>
              <a:t>缓存</a:t>
            </a:r>
            <a:r>
              <a:rPr altLang="en-US" b="1" dirty="0" sz="2800" lang="zh-CN" smtClean="0">
                <a:solidFill>
                  <a:srgbClr val="0000CC"/>
                </a:solidFill>
                <a:latin typeface="+mn-lt"/>
                <a:ea typeface="黑体" panose="02010609060101010101" pitchFamily="2" charset="-122"/>
              </a:rPr>
              <a:t>。</a:t>
            </a:r>
            <a:endParaRPr altLang="en-US" b="1" dirty="0" sz="2800" lang="zh-CN">
              <a:solidFill>
                <a:srgbClr val="0000CC"/>
              </a:solidFill>
              <a:latin typeface="+mn-lt"/>
              <a:ea typeface="黑体" panose="02010609060101010101" pitchFamily="2" charset="-122"/>
            </a:endParaRPr>
          </a:p>
        </p:txBody>
      </p:sp>
      <p:sp>
        <p:nvSpPr>
          <p:cNvPr id="1051584" name="矩形 2"/>
          <p:cNvSpPr/>
          <p:nvPr/>
        </p:nvSpPr>
        <p:spPr>
          <a:xfrm>
            <a:off x="535879" y="1916832"/>
            <a:ext cx="3048969" cy="830997"/>
          </a:xfrm>
          <a:prstGeom prst="rect"/>
          <a:solidFill>
            <a:srgbClr val="000099"/>
          </a:solidFill>
        </p:spPr>
        <p:txBody>
          <a:bodyPr wrap="square">
            <a:spAutoFit/>
          </a:bodyPr>
          <a:p>
            <a:r>
              <a:rPr altLang="zh-CN" b="1" dirty="0" sz="2400" lang="zh-CN">
                <a:solidFill>
                  <a:schemeClr val="bg1"/>
                </a:solidFill>
                <a:latin typeface="+mn-lt"/>
                <a:ea typeface="黑体" panose="02010609060101010101" pitchFamily="2" charset="-122"/>
              </a:rPr>
              <a:t>发送窗口通常只是发送缓存的一部分。</a:t>
            </a:r>
            <a:endParaRPr altLang="en-US" b="1" dirty="0" sz="2400" lang="zh-CN">
              <a:solidFill>
                <a:schemeClr val="bg1"/>
              </a:solidFill>
              <a:latin typeface="+mn-lt"/>
              <a:ea typeface="黑体" panose="0201060906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531" name=""/>
        <p:cNvGrpSpPr/>
        <p:nvPr/>
      </p:nvGrpSpPr>
      <p:grpSpPr>
        <a:xfrm>
          <a:off x="0" y="0"/>
          <a:ext cx="0" cy="0"/>
          <a:chOff x="0" y="0"/>
          <a:chExt cx="0" cy="0"/>
        </a:xfrm>
      </p:grpSpPr>
      <p:sp>
        <p:nvSpPr>
          <p:cNvPr id="1051588" name="Rectangle 4"/>
          <p:cNvSpPr>
            <a:spLocks noGrp="1" noChangeArrowheads="1"/>
          </p:cNvSpPr>
          <p:nvPr>
            <p:ph type="title"/>
          </p:nvPr>
        </p:nvSpPr>
        <p:spPr/>
        <p:txBody>
          <a:bodyPr/>
          <a:p>
            <a:pPr algn="ctr"/>
            <a:r>
              <a:rPr altLang="en-US" lang="zh-CN"/>
              <a:t>接收缓存</a:t>
            </a:r>
            <a:endParaRPr altLang="en-US" lang="zh-CN"/>
          </a:p>
        </p:txBody>
      </p:sp>
      <p:sp>
        <p:nvSpPr>
          <p:cNvPr id="1051589" name="Rectangle 20"/>
          <p:cNvSpPr>
            <a:spLocks noChangeArrowheads="1"/>
          </p:cNvSpPr>
          <p:nvPr/>
        </p:nvSpPr>
        <p:spPr bwMode="auto">
          <a:xfrm>
            <a:off x="4427053" y="4260279"/>
            <a:ext cx="3964120" cy="1016000"/>
          </a:xfrm>
          <a:prstGeom prst="rect"/>
          <a:solidFill>
            <a:srgbClr val="3399FF"/>
          </a:solidFill>
          <a:ln w="9525">
            <a:solidFill>
              <a:schemeClr val="tx1"/>
            </a:solidFill>
            <a:prstDash val="dash"/>
            <a:miter lim="800000"/>
          </a:ln>
          <a:effectLst/>
        </p:spPr>
        <p:txBody>
          <a:bodyPr anchor="ctr" wrap="none"/>
          <a:p>
            <a:endParaRPr altLang="en-US" b="1" lang="zh-CN">
              <a:solidFill>
                <a:srgbClr val="000099"/>
              </a:solidFill>
              <a:latin typeface="+mn-lt"/>
              <a:ea typeface="黑体" panose="02010609060101010101" pitchFamily="2" charset="-122"/>
            </a:endParaRPr>
          </a:p>
        </p:txBody>
      </p:sp>
      <p:sp>
        <p:nvSpPr>
          <p:cNvPr id="1051590" name="Oval 5"/>
          <p:cNvSpPr>
            <a:spLocks noChangeArrowheads="1"/>
          </p:cNvSpPr>
          <p:nvPr/>
        </p:nvSpPr>
        <p:spPr bwMode="auto">
          <a:xfrm>
            <a:off x="3988507" y="1979614"/>
            <a:ext cx="2787782" cy="796925"/>
          </a:xfrm>
          <a:prstGeom prst="ellipse"/>
          <a:solidFill>
            <a:srgbClr val="FFFF99"/>
          </a:solidFill>
          <a:ln w="9525">
            <a:solidFill>
              <a:schemeClr val="tx1"/>
            </a:solidFill>
            <a:round/>
          </a:ln>
          <a:effectLst>
            <a:outerShdw algn="ctr" dir="2700000" dist="35921" rotWithShape="0">
              <a:schemeClr val="bg2"/>
            </a:outerShdw>
          </a:effectLst>
        </p:spPr>
        <p:txBody>
          <a:bodyPr anchor="ctr" wrap="none"/>
          <a:p>
            <a:pPr algn="ctr"/>
            <a:r>
              <a:rPr altLang="en-US" b="1" sz="2400" lang="zh-CN">
                <a:solidFill>
                  <a:srgbClr val="000099"/>
                </a:solidFill>
                <a:latin typeface="+mn-lt"/>
                <a:ea typeface="黑体" panose="02010609060101010101" pitchFamily="2" charset="-122"/>
              </a:rPr>
              <a:t>接收应用程序</a:t>
            </a:r>
            <a:endParaRPr altLang="en-US" b="1" sz="2400" lang="zh-CN">
              <a:solidFill>
                <a:srgbClr val="000099"/>
              </a:solidFill>
              <a:latin typeface="+mn-lt"/>
              <a:ea typeface="黑体" panose="02010609060101010101" pitchFamily="2" charset="-122"/>
            </a:endParaRPr>
          </a:p>
        </p:txBody>
      </p:sp>
      <p:sp>
        <p:nvSpPr>
          <p:cNvPr id="1051591" name="Line 6"/>
          <p:cNvSpPr>
            <a:spLocks noChangeShapeType="1"/>
          </p:cNvSpPr>
          <p:nvPr/>
        </p:nvSpPr>
        <p:spPr bwMode="auto">
          <a:xfrm>
            <a:off x="488504" y="3068960"/>
            <a:ext cx="9289032" cy="0"/>
          </a:xfrm>
          <a:prstGeom prst="line"/>
          <a:noFill/>
          <a:ln w="3810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592" name="Line 7"/>
          <p:cNvSpPr>
            <a:spLocks noChangeShapeType="1"/>
          </p:cNvSpPr>
          <p:nvPr/>
        </p:nvSpPr>
        <p:spPr bwMode="auto">
          <a:xfrm>
            <a:off x="1348626" y="4484116"/>
            <a:ext cx="8215445"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593" name="Line 8"/>
          <p:cNvSpPr>
            <a:spLocks noChangeShapeType="1"/>
          </p:cNvSpPr>
          <p:nvPr/>
        </p:nvSpPr>
        <p:spPr bwMode="auto">
          <a:xfrm>
            <a:off x="1348626" y="5050854"/>
            <a:ext cx="8215445" cy="0"/>
          </a:xfrm>
          <a:prstGeom prst="line"/>
          <a:noFill/>
          <a:ln w="19050">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594" name="Rectangle 9"/>
          <p:cNvSpPr>
            <a:spLocks noChangeArrowheads="1"/>
          </p:cNvSpPr>
          <p:nvPr/>
        </p:nvSpPr>
        <p:spPr bwMode="auto">
          <a:xfrm>
            <a:off x="2667707" y="4484116"/>
            <a:ext cx="1759346" cy="566738"/>
          </a:xfrm>
          <a:prstGeom prst="rect"/>
          <a:solidFill>
            <a:srgbClr val="FF66FF"/>
          </a:solidFill>
          <a:ln>
            <a:noFill/>
          </a:ln>
          <a:effectLst/>
        </p:spPr>
        <p:txBody>
          <a:bodyPr anchor="ctr" wrap="none"/>
          <a:p>
            <a:pPr algn="ctr"/>
            <a:r>
              <a:rPr altLang="en-US" b="1" dirty="0" sz="2400" lang="zh-CN" smtClean="0">
                <a:solidFill>
                  <a:srgbClr val="000099"/>
                </a:solidFill>
                <a:latin typeface="+mn-lt"/>
                <a:ea typeface="黑体" panose="02010609060101010101" pitchFamily="2" charset="-122"/>
              </a:rPr>
              <a:t>已收到</a:t>
            </a:r>
            <a:endParaRPr altLang="en-US" b="1" dirty="0" sz="2400" lang="zh-CN">
              <a:solidFill>
                <a:srgbClr val="000099"/>
              </a:solidFill>
              <a:latin typeface="+mn-lt"/>
              <a:ea typeface="黑体" panose="02010609060101010101" pitchFamily="2" charset="-122"/>
            </a:endParaRPr>
          </a:p>
        </p:txBody>
      </p:sp>
      <p:sp>
        <p:nvSpPr>
          <p:cNvPr id="1051595" name="Rectangle 10"/>
          <p:cNvSpPr>
            <a:spLocks noChangeArrowheads="1"/>
          </p:cNvSpPr>
          <p:nvPr/>
        </p:nvSpPr>
        <p:spPr bwMode="auto">
          <a:xfrm>
            <a:off x="5601671" y="4484116"/>
            <a:ext cx="294084" cy="566738"/>
          </a:xfrm>
          <a:prstGeom prst="rect"/>
          <a:solidFill>
            <a:srgbClr val="FF66FF"/>
          </a:solidFill>
          <a:ln>
            <a:noFill/>
          </a:ln>
          <a:effectLst/>
        </p:spPr>
        <p:txBody>
          <a:bodyPr anchor="ctr" wrap="none"/>
          <a:p>
            <a:endParaRPr altLang="en-US" b="1" lang="zh-CN">
              <a:solidFill>
                <a:srgbClr val="000099"/>
              </a:solidFill>
              <a:latin typeface="+mn-lt"/>
              <a:ea typeface="黑体" panose="02010609060101010101" pitchFamily="2" charset="-122"/>
            </a:endParaRPr>
          </a:p>
        </p:txBody>
      </p:sp>
      <p:sp>
        <p:nvSpPr>
          <p:cNvPr id="1051596" name="Text Box 14"/>
          <p:cNvSpPr txBox="1">
            <a:spLocks noChangeArrowheads="1"/>
          </p:cNvSpPr>
          <p:nvPr/>
        </p:nvSpPr>
        <p:spPr bwMode="auto">
          <a:xfrm>
            <a:off x="5670463" y="3807841"/>
            <a:ext cx="1415772" cy="461665"/>
          </a:xfrm>
          <a:prstGeom prst="rect"/>
          <a:noFill/>
          <a:ln>
            <a:noFill/>
          </a:ln>
          <a:effectLst/>
        </p:spPr>
        <p:txBody>
          <a:bodyPr wrap="none">
            <a:spAutoFit/>
          </a:bodyPr>
          <a:p>
            <a:r>
              <a:rPr altLang="en-US" b="1" sz="2400" lang="zh-CN">
                <a:solidFill>
                  <a:srgbClr val="000099"/>
                </a:solidFill>
                <a:latin typeface="+mn-lt"/>
                <a:ea typeface="黑体" panose="02010609060101010101" pitchFamily="2" charset="-122"/>
              </a:rPr>
              <a:t>接收窗口</a:t>
            </a:r>
            <a:endParaRPr altLang="en-US" b="1" sz="2400" lang="zh-CN">
              <a:solidFill>
                <a:srgbClr val="000099"/>
              </a:solidFill>
              <a:latin typeface="+mn-lt"/>
              <a:ea typeface="黑体" panose="02010609060101010101" pitchFamily="2" charset="-122"/>
            </a:endParaRPr>
          </a:p>
        </p:txBody>
      </p:sp>
      <p:sp>
        <p:nvSpPr>
          <p:cNvPr id="1051597" name="Line 15"/>
          <p:cNvSpPr>
            <a:spLocks noChangeShapeType="1"/>
          </p:cNvSpPr>
          <p:nvPr/>
        </p:nvSpPr>
        <p:spPr bwMode="auto">
          <a:xfrm>
            <a:off x="2667707" y="3356992"/>
            <a:ext cx="0" cy="1127125"/>
          </a:xfrm>
          <a:prstGeom prst="line"/>
          <a:noFill/>
          <a:ln w="38100">
            <a:solidFill>
              <a:srgbClr val="0000FF"/>
            </a:solidFill>
            <a:round/>
          </a:ln>
          <a:effectLst/>
        </p:spPr>
        <p:txBody>
          <a:bodyPr/>
          <a:p>
            <a:endParaRPr altLang="en-US" b="1" lang="zh-CN">
              <a:solidFill>
                <a:srgbClr val="000099"/>
              </a:solidFill>
              <a:latin typeface="+mn-lt"/>
              <a:ea typeface="黑体" panose="02010609060101010101" pitchFamily="2" charset="-122"/>
            </a:endParaRPr>
          </a:p>
        </p:txBody>
      </p:sp>
      <p:sp>
        <p:nvSpPr>
          <p:cNvPr id="1051598" name="Text Box 16"/>
          <p:cNvSpPr txBox="1">
            <a:spLocks noChangeArrowheads="1"/>
          </p:cNvSpPr>
          <p:nvPr/>
        </p:nvSpPr>
        <p:spPr bwMode="auto">
          <a:xfrm>
            <a:off x="776536" y="3114675"/>
            <a:ext cx="800220" cy="461665"/>
          </a:xfrm>
          <a:prstGeom prst="rect"/>
          <a:noFill/>
          <a:ln>
            <a:noFill/>
          </a:ln>
          <a:effectLst/>
        </p:spPr>
        <p:txBody>
          <a:bodyPr wrap="none">
            <a:spAutoFit/>
          </a:bodyPr>
          <a:p>
            <a:pPr algn="ctr"/>
            <a:r>
              <a:rPr altLang="zh-CN" b="1" dirty="0" sz="2400" lang="en-US">
                <a:solidFill>
                  <a:srgbClr val="FF0000"/>
                </a:solidFill>
                <a:latin typeface="+mn-lt"/>
                <a:ea typeface="黑体" panose="02010609060101010101" pitchFamily="2" charset="-122"/>
              </a:rPr>
              <a:t>TCP</a:t>
            </a:r>
            <a:endParaRPr altLang="zh-CN" b="1" dirty="0" sz="2400" lang="en-US">
              <a:solidFill>
                <a:srgbClr val="FF0000"/>
              </a:solidFill>
              <a:latin typeface="+mn-lt"/>
              <a:ea typeface="黑体" panose="02010609060101010101" pitchFamily="2" charset="-122"/>
            </a:endParaRPr>
          </a:p>
        </p:txBody>
      </p:sp>
      <p:sp>
        <p:nvSpPr>
          <p:cNvPr id="1051599" name="Line 17"/>
          <p:cNvSpPr>
            <a:spLocks noChangeShapeType="1"/>
          </p:cNvSpPr>
          <p:nvPr/>
        </p:nvSpPr>
        <p:spPr bwMode="auto">
          <a:xfrm flipV="1">
            <a:off x="2667707" y="3628454"/>
            <a:ext cx="5723467" cy="0"/>
          </a:xfrm>
          <a:prstGeom prst="line"/>
          <a:noFill/>
          <a:ln w="19050">
            <a:solidFill>
              <a:schemeClr val="tx1"/>
            </a:solidFill>
            <a:round/>
            <a:headEnd type="triangle" w="sm" len="med"/>
            <a:tailEnd type="triangle" w="sm" len="med"/>
          </a:ln>
          <a:effectLst/>
        </p:spPr>
        <p:txBody>
          <a:bodyPr/>
          <a:p>
            <a:endParaRPr altLang="en-US" b="1" lang="zh-CN">
              <a:solidFill>
                <a:srgbClr val="000099"/>
              </a:solidFill>
              <a:latin typeface="+mn-lt"/>
              <a:ea typeface="黑体" panose="02010609060101010101" pitchFamily="2" charset="-122"/>
            </a:endParaRPr>
          </a:p>
        </p:txBody>
      </p:sp>
      <p:sp>
        <p:nvSpPr>
          <p:cNvPr id="1051600" name="Text Box 18"/>
          <p:cNvSpPr txBox="1">
            <a:spLocks noChangeArrowheads="1"/>
          </p:cNvSpPr>
          <p:nvPr/>
        </p:nvSpPr>
        <p:spPr bwMode="auto">
          <a:xfrm>
            <a:off x="4578395" y="3376041"/>
            <a:ext cx="1415772" cy="461665"/>
          </a:xfrm>
          <a:prstGeom prst="rect"/>
          <a:solidFill>
            <a:schemeClr val="bg1"/>
          </a:solidFill>
          <a:ln>
            <a:noFill/>
          </a:ln>
          <a:effectLst/>
        </p:spPr>
        <p:txBody>
          <a:bodyPr wrap="none">
            <a:spAutoFit/>
          </a:bodyPr>
          <a:p>
            <a:r>
              <a:rPr altLang="en-US" b="1" sz="2400" lang="zh-CN">
                <a:solidFill>
                  <a:srgbClr val="000099"/>
                </a:solidFill>
                <a:latin typeface="+mn-lt"/>
                <a:ea typeface="黑体" panose="02010609060101010101" pitchFamily="2" charset="-122"/>
              </a:rPr>
              <a:t>接收缓存</a:t>
            </a:r>
            <a:endParaRPr altLang="en-US" b="1" sz="2400" lang="zh-CN">
              <a:solidFill>
                <a:srgbClr val="000099"/>
              </a:solidFill>
              <a:latin typeface="+mn-lt"/>
              <a:ea typeface="黑体" panose="02010609060101010101" pitchFamily="2" charset="-122"/>
            </a:endParaRPr>
          </a:p>
        </p:txBody>
      </p:sp>
      <p:sp>
        <p:nvSpPr>
          <p:cNvPr id="1051601" name="Line 19"/>
          <p:cNvSpPr>
            <a:spLocks noChangeShapeType="1"/>
          </p:cNvSpPr>
          <p:nvPr/>
        </p:nvSpPr>
        <p:spPr bwMode="auto">
          <a:xfrm flipH="1">
            <a:off x="8391172" y="3376041"/>
            <a:ext cx="0" cy="884238"/>
          </a:xfrm>
          <a:prstGeom prst="line"/>
          <a:noFill/>
          <a:ln w="38100">
            <a:solidFill>
              <a:srgbClr val="0000FF"/>
            </a:solidFill>
            <a:round/>
          </a:ln>
          <a:effectLst/>
        </p:spPr>
        <p:txBody>
          <a:bodyPr/>
          <a:p>
            <a:endParaRPr altLang="en-US" b="1" lang="zh-CN">
              <a:solidFill>
                <a:srgbClr val="000099"/>
              </a:solidFill>
              <a:latin typeface="+mn-lt"/>
              <a:ea typeface="黑体" panose="02010609060101010101" pitchFamily="2" charset="-122"/>
            </a:endParaRPr>
          </a:p>
        </p:txBody>
      </p:sp>
      <p:sp>
        <p:nvSpPr>
          <p:cNvPr id="1051602" name="Freeform 21"/>
          <p:cNvSpPr/>
          <p:nvPr/>
        </p:nvSpPr>
        <p:spPr bwMode="auto">
          <a:xfrm flipH="1">
            <a:off x="2679903" y="2779714"/>
            <a:ext cx="2426468" cy="1811337"/>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CC3300"/>
            </a:solidFill>
            <a:round/>
            <a:headEnd type="none" w="med" len="me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603" name="Text Box 22"/>
          <p:cNvSpPr txBox="1">
            <a:spLocks noChangeArrowheads="1"/>
          </p:cNvSpPr>
          <p:nvPr/>
        </p:nvSpPr>
        <p:spPr bwMode="auto">
          <a:xfrm>
            <a:off x="956355" y="3585592"/>
            <a:ext cx="1723549" cy="830997"/>
          </a:xfrm>
          <a:prstGeom prst="rect"/>
          <a:noFill/>
          <a:ln>
            <a:noFill/>
          </a:ln>
          <a:effectLst/>
        </p:spPr>
        <p:txBody>
          <a:bodyPr wrap="none">
            <a:spAutoFit/>
          </a:bodyPr>
          <a:p>
            <a:pPr algn="ctr"/>
            <a:r>
              <a:rPr altLang="en-US" b="1" sz="2400" lang="zh-CN">
                <a:solidFill>
                  <a:srgbClr val="000099"/>
                </a:solidFill>
                <a:latin typeface="+mn-lt"/>
                <a:ea typeface="黑体" panose="02010609060101010101" pitchFamily="2" charset="-122"/>
              </a:rPr>
              <a:t>下一个读取</a:t>
            </a:r>
            <a:endParaRPr altLang="en-US" b="1" sz="2400" lang="zh-CN">
              <a:solidFill>
                <a:srgbClr val="000099"/>
              </a:solidFill>
              <a:latin typeface="+mn-lt"/>
              <a:ea typeface="黑体" panose="02010609060101010101" pitchFamily="2" charset="-122"/>
            </a:endParaRPr>
          </a:p>
          <a:p>
            <a:pPr algn="ctr"/>
            <a:r>
              <a:rPr altLang="en-US" b="1" sz="2400" lang="zh-CN">
                <a:solidFill>
                  <a:srgbClr val="000099"/>
                </a:solidFill>
                <a:latin typeface="+mn-lt"/>
                <a:ea typeface="黑体" panose="02010609060101010101" pitchFamily="2" charset="-122"/>
              </a:rPr>
              <a:t>的字节</a:t>
            </a:r>
            <a:endParaRPr altLang="en-US" b="1" sz="2400" lang="zh-CN">
              <a:solidFill>
                <a:srgbClr val="000099"/>
              </a:solidFill>
              <a:latin typeface="+mn-lt"/>
              <a:ea typeface="黑体" panose="02010609060101010101" pitchFamily="2" charset="-122"/>
            </a:endParaRPr>
          </a:p>
        </p:txBody>
      </p:sp>
      <p:sp>
        <p:nvSpPr>
          <p:cNvPr id="1051604" name="Line 23"/>
          <p:cNvSpPr>
            <a:spLocks noChangeShapeType="1"/>
          </p:cNvSpPr>
          <p:nvPr/>
        </p:nvSpPr>
        <p:spPr bwMode="auto">
          <a:xfrm>
            <a:off x="7660262" y="5488656"/>
            <a:ext cx="1468702" cy="0"/>
          </a:xfrm>
          <a:prstGeom prst="line"/>
          <a:noFill/>
          <a:ln w="38100">
            <a:solidFill>
              <a:srgbClr val="C0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605" name="Text Box 24"/>
          <p:cNvSpPr txBox="1">
            <a:spLocks noChangeArrowheads="1"/>
          </p:cNvSpPr>
          <p:nvPr/>
        </p:nvSpPr>
        <p:spPr bwMode="auto">
          <a:xfrm>
            <a:off x="7691886" y="5531270"/>
            <a:ext cx="1415772" cy="461665"/>
          </a:xfrm>
          <a:prstGeom prst="rect"/>
          <a:noFill/>
          <a:ln>
            <a:noFill/>
          </a:ln>
          <a:effectLst/>
        </p:spPr>
        <p:txBody>
          <a:bodyPr wrap="none">
            <a:spAutoFit/>
          </a:bodyPr>
          <a:p>
            <a:pPr algn="ctr"/>
            <a:r>
              <a:rPr altLang="en-US" b="1" dirty="0" sz="2400" lang="zh-CN">
                <a:solidFill>
                  <a:srgbClr val="C00000"/>
                </a:solidFill>
                <a:latin typeface="+mn-lt"/>
                <a:ea typeface="黑体" panose="02010609060101010101" pitchFamily="2" charset="-122"/>
              </a:rPr>
              <a:t>序号增大</a:t>
            </a:r>
            <a:endParaRPr altLang="en-US" b="1" dirty="0" sz="2400" lang="zh-CN">
              <a:solidFill>
                <a:srgbClr val="C00000"/>
              </a:solidFill>
              <a:latin typeface="+mn-lt"/>
              <a:ea typeface="黑体" panose="02010609060101010101" pitchFamily="2" charset="-122"/>
            </a:endParaRPr>
          </a:p>
        </p:txBody>
      </p:sp>
      <p:sp>
        <p:nvSpPr>
          <p:cNvPr id="1051606" name="Text Box 25"/>
          <p:cNvSpPr txBox="1">
            <a:spLocks noChangeArrowheads="1"/>
          </p:cNvSpPr>
          <p:nvPr/>
        </p:nvSpPr>
        <p:spPr bwMode="auto">
          <a:xfrm>
            <a:off x="3055460" y="5449747"/>
            <a:ext cx="2646878" cy="830997"/>
          </a:xfrm>
          <a:prstGeom prst="rect"/>
          <a:noFill/>
          <a:ln>
            <a:noFill/>
          </a:ln>
          <a:effectLst/>
        </p:spPr>
        <p:txBody>
          <a:bodyPr wrap="none">
            <a:spAutoFit/>
          </a:bodyPr>
          <a:p>
            <a:pPr algn="ctr"/>
            <a:r>
              <a:rPr altLang="en-US" b="1" dirty="0" sz="2400" lang="zh-CN">
                <a:solidFill>
                  <a:srgbClr val="000099"/>
                </a:solidFill>
                <a:latin typeface="+mn-lt"/>
                <a:ea typeface="黑体" panose="02010609060101010101" pitchFamily="2" charset="-122"/>
              </a:rPr>
              <a:t>下一个期望收到的</a:t>
            </a:r>
            <a:endParaRPr altLang="en-US" b="1" dirty="0" sz="2400" lang="zh-CN">
              <a:solidFill>
                <a:srgbClr val="000099"/>
              </a:solidFill>
              <a:latin typeface="+mn-lt"/>
              <a:ea typeface="黑体" panose="02010609060101010101" pitchFamily="2" charset="-122"/>
            </a:endParaRPr>
          </a:p>
          <a:p>
            <a:pPr algn="ctr"/>
            <a:r>
              <a:rPr altLang="en-US" b="1" dirty="0" sz="2400" lang="zh-CN">
                <a:solidFill>
                  <a:srgbClr val="000099"/>
                </a:solidFill>
                <a:latin typeface="+mn-lt"/>
                <a:ea typeface="黑体" panose="02010609060101010101" pitchFamily="2" charset="-122"/>
              </a:rPr>
              <a:t>字节（确认号）</a:t>
            </a:r>
            <a:endParaRPr altLang="en-US" b="1" dirty="0" sz="2400" lang="zh-CN">
              <a:solidFill>
                <a:srgbClr val="000099"/>
              </a:solidFill>
              <a:latin typeface="+mn-lt"/>
              <a:ea typeface="黑体" panose="02010609060101010101" pitchFamily="2" charset="-122"/>
            </a:endParaRPr>
          </a:p>
        </p:txBody>
      </p:sp>
      <p:sp>
        <p:nvSpPr>
          <p:cNvPr id="1051607" name="Line 26"/>
          <p:cNvSpPr>
            <a:spLocks noChangeShapeType="1"/>
          </p:cNvSpPr>
          <p:nvPr/>
        </p:nvSpPr>
        <p:spPr bwMode="auto">
          <a:xfrm flipV="1">
            <a:off x="4427054" y="5050854"/>
            <a:ext cx="0" cy="437802"/>
          </a:xfrm>
          <a:prstGeom prst="line"/>
          <a:noFill/>
          <a:ln w="38100">
            <a:solidFill>
              <a:srgbClr val="FF0000"/>
            </a:solidFill>
            <a:round/>
            <a:tailEnd type="triangle" w="med" len="lg"/>
          </a:ln>
          <a:effectLst/>
        </p:spPr>
        <p:txBody>
          <a:bodyPr/>
          <a:p>
            <a:endParaRPr altLang="en-US" b="1" lang="zh-CN">
              <a:solidFill>
                <a:srgbClr val="000099"/>
              </a:solidFill>
              <a:latin typeface="+mn-lt"/>
              <a:ea typeface="黑体" panose="02010609060101010101" pitchFamily="2" charset="-122"/>
            </a:endParaRPr>
          </a:p>
        </p:txBody>
      </p:sp>
      <p:sp>
        <p:nvSpPr>
          <p:cNvPr id="1051608" name="Freeform 27"/>
          <p:cNvSpPr/>
          <p:nvPr/>
        </p:nvSpPr>
        <p:spPr bwMode="auto">
          <a:xfrm>
            <a:off x="9515917" y="4412679"/>
            <a:ext cx="142742" cy="673100"/>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609" name="Freeform 28"/>
          <p:cNvSpPr/>
          <p:nvPr/>
        </p:nvSpPr>
        <p:spPr bwMode="auto">
          <a:xfrm>
            <a:off x="1279835" y="4438080"/>
            <a:ext cx="213254" cy="682625"/>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ln>
          <a:effectLst/>
        </p:spPr>
        <p:txBody>
          <a:bodyPr/>
          <a:p>
            <a:endParaRPr altLang="en-US" b="1" lang="zh-CN">
              <a:solidFill>
                <a:srgbClr val="000099"/>
              </a:solidFill>
              <a:latin typeface="+mn-lt"/>
              <a:ea typeface="黑体" panose="02010609060101010101" pitchFamily="2" charset="-122"/>
            </a:endParaRPr>
          </a:p>
        </p:txBody>
      </p:sp>
      <p:sp>
        <p:nvSpPr>
          <p:cNvPr id="1051610" name="矩形 26"/>
          <p:cNvSpPr/>
          <p:nvPr/>
        </p:nvSpPr>
        <p:spPr>
          <a:xfrm>
            <a:off x="704528" y="1136529"/>
            <a:ext cx="8810115" cy="523220"/>
          </a:xfrm>
          <a:prstGeom prst="rect"/>
          <a:solidFill>
            <a:srgbClr val="66FF66"/>
          </a:solidFill>
          <a:ln w="9525">
            <a:solidFill>
              <a:schemeClr val="folHlink"/>
            </a:solidFill>
            <a:miter lim="800000"/>
          </a:ln>
          <a:effectLst>
            <a:outerShdw algn="ctr" dir="2700000" dist="35921" rotWithShape="0">
              <a:schemeClr val="bg2"/>
            </a:outerShdw>
          </a:effectLst>
        </p:spPr>
        <p:txBody>
          <a:bodyPr wrap="square">
            <a:spAutoFit/>
          </a:bodyPr>
          <a:p>
            <a:pPr algn="ctr"/>
            <a:r>
              <a:rPr altLang="zh-CN" b="1" dirty="0" sz="2800" lang="zh-CN">
                <a:solidFill>
                  <a:srgbClr val="0000CC"/>
                </a:solidFill>
                <a:latin typeface="+mn-lt"/>
                <a:ea typeface="黑体" panose="02010609060101010101" pitchFamily="2" charset="-122"/>
              </a:rPr>
              <a:t>接收方的应用进程</a:t>
            </a:r>
            <a:r>
              <a:rPr altLang="zh-CN" b="1" dirty="0" sz="2800" lang="zh-CN" smtClean="0">
                <a:solidFill>
                  <a:srgbClr val="0000CC"/>
                </a:solidFill>
                <a:latin typeface="+mn-lt"/>
                <a:ea typeface="黑体" panose="02010609060101010101" pitchFamily="2" charset="-122"/>
              </a:rPr>
              <a:t>从</a:t>
            </a:r>
            <a:r>
              <a:rPr altLang="zh-CN" b="1" dirty="0" sz="2800" lang="en-US" smtClean="0">
                <a:solidFill>
                  <a:srgbClr val="0000CC"/>
                </a:solidFill>
                <a:latin typeface="+mn-lt"/>
                <a:ea typeface="黑体" panose="02010609060101010101" pitchFamily="2" charset="-122"/>
              </a:rPr>
              <a:t> TCP </a:t>
            </a:r>
            <a:r>
              <a:rPr altLang="zh-CN" b="1" dirty="0" sz="2800" lang="zh-CN" smtClean="0">
                <a:solidFill>
                  <a:srgbClr val="0000CC"/>
                </a:solidFill>
                <a:latin typeface="+mn-lt"/>
                <a:ea typeface="黑体" panose="02010609060101010101" pitchFamily="2" charset="-122"/>
              </a:rPr>
              <a:t>的</a:t>
            </a:r>
            <a:r>
              <a:rPr altLang="zh-CN" b="1" dirty="0" sz="2800" lang="zh-CN">
                <a:solidFill>
                  <a:srgbClr val="0000CC"/>
                </a:solidFill>
                <a:latin typeface="+mn-lt"/>
                <a:ea typeface="黑体" panose="02010609060101010101" pitchFamily="2" charset="-122"/>
              </a:rPr>
              <a:t>接收缓存中读取字节流。</a:t>
            </a:r>
            <a:endParaRPr altLang="en-US" b="1" dirty="0" sz="2800" lang="zh-CN">
              <a:solidFill>
                <a:srgbClr val="0000CC"/>
              </a:solidFill>
              <a:latin typeface="+mn-lt"/>
              <a:ea typeface="黑体" panose="0201060906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534" name=""/>
        <p:cNvGrpSpPr/>
        <p:nvPr/>
      </p:nvGrpSpPr>
      <p:grpSpPr>
        <a:xfrm>
          <a:off x="0" y="0"/>
          <a:ext cx="0" cy="0"/>
          <a:chOff x="0" y="0"/>
          <a:chExt cx="0" cy="0"/>
        </a:xfrm>
      </p:grpSpPr>
      <p:sp>
        <p:nvSpPr>
          <p:cNvPr id="1051614" name="Rectangle 2"/>
          <p:cNvSpPr>
            <a:spLocks noGrp="1" noChangeArrowheads="1"/>
          </p:cNvSpPr>
          <p:nvPr>
            <p:ph type="title"/>
          </p:nvPr>
        </p:nvSpPr>
        <p:spPr/>
        <p:txBody>
          <a:bodyPr/>
          <a:p>
            <a:pPr algn="ctr"/>
            <a:r>
              <a:rPr altLang="en-US" dirty="0" lang="zh-CN"/>
              <a:t>发送缓存与接收缓存的作用</a:t>
            </a:r>
            <a:endParaRPr altLang="en-US" dirty="0" lang="zh-CN"/>
          </a:p>
        </p:txBody>
      </p:sp>
      <p:sp>
        <p:nvSpPr>
          <p:cNvPr id="1051615" name="Rectangle 3"/>
          <p:cNvSpPr>
            <a:spLocks noGrp="1" noChangeArrowheads="1"/>
          </p:cNvSpPr>
          <p:nvPr>
            <p:ph idx="1"/>
          </p:nvPr>
        </p:nvSpPr>
        <p:spPr/>
        <p:txBody>
          <a:bodyPr/>
          <a:p>
            <a:r>
              <a:rPr altLang="en-US" dirty="0" lang="zh-CN">
                <a:solidFill>
                  <a:srgbClr val="FF0000"/>
                </a:solidFill>
              </a:rPr>
              <a:t>发送缓存</a:t>
            </a:r>
            <a:r>
              <a:rPr altLang="en-US" dirty="0" lang="zh-CN"/>
              <a:t>用来暂时存放：</a:t>
            </a:r>
            <a:endParaRPr altLang="en-US" dirty="0" lang="zh-CN"/>
          </a:p>
          <a:p>
            <a:pPr lvl="1"/>
            <a:r>
              <a:rPr altLang="en-US" dirty="0" lang="zh-CN" smtClean="0">
                <a:solidFill>
                  <a:srgbClr val="0000FF"/>
                </a:solidFill>
                <a:latin typeface="Arial" panose="020B0604020202020204" pitchFamily="34" charset="0"/>
                <a:ea typeface="黑体" panose="02010609060101010101" pitchFamily="2" charset="-122"/>
              </a:rPr>
              <a:t>发送</a:t>
            </a:r>
            <a:r>
              <a:rPr altLang="en-US" dirty="0" lang="zh-CN">
                <a:solidFill>
                  <a:srgbClr val="0000FF"/>
                </a:solidFill>
                <a:latin typeface="Arial" panose="020B0604020202020204" pitchFamily="34" charset="0"/>
                <a:ea typeface="黑体" panose="02010609060101010101" pitchFamily="2" charset="-122"/>
              </a:rPr>
              <a:t>应用程序传送给发送方 </a:t>
            </a:r>
            <a:r>
              <a:rPr altLang="zh-CN" dirty="0" lang="en-US">
                <a:solidFill>
                  <a:srgbClr val="0000FF"/>
                </a:solidFill>
                <a:latin typeface="Arial" panose="020B0604020202020204" pitchFamily="34" charset="0"/>
                <a:ea typeface="黑体" panose="02010609060101010101" pitchFamily="2" charset="-122"/>
              </a:rPr>
              <a:t>TCP </a:t>
            </a:r>
            <a:r>
              <a:rPr altLang="en-US" dirty="0" lang="zh-CN">
                <a:solidFill>
                  <a:srgbClr val="0000FF"/>
                </a:solidFill>
                <a:latin typeface="Arial" panose="020B0604020202020204" pitchFamily="34" charset="0"/>
                <a:ea typeface="黑体" panose="02010609060101010101" pitchFamily="2" charset="-122"/>
              </a:rPr>
              <a:t>准备发送的数据；</a:t>
            </a:r>
            <a:endParaRPr altLang="en-US" dirty="0" lang="zh-CN">
              <a:solidFill>
                <a:srgbClr val="0000FF"/>
              </a:solidFill>
              <a:latin typeface="Arial" panose="020B0604020202020204" pitchFamily="34" charset="0"/>
              <a:ea typeface="黑体" panose="02010609060101010101" pitchFamily="2" charset="-122"/>
            </a:endParaRPr>
          </a:p>
          <a:p>
            <a:pPr lvl="1"/>
            <a:r>
              <a:rPr altLang="zh-CN" dirty="0" lang="en-US" smtClean="0">
                <a:solidFill>
                  <a:srgbClr val="0000FF"/>
                </a:solidFill>
                <a:latin typeface="Arial" panose="020B0604020202020204" pitchFamily="34" charset="0"/>
                <a:ea typeface="黑体" panose="02010609060101010101" pitchFamily="2" charset="-122"/>
              </a:rPr>
              <a:t>TCP </a:t>
            </a:r>
            <a:r>
              <a:rPr altLang="en-US" dirty="0" lang="zh-CN">
                <a:solidFill>
                  <a:srgbClr val="0000FF"/>
                </a:solidFill>
                <a:latin typeface="Arial" panose="020B0604020202020204" pitchFamily="34" charset="0"/>
                <a:ea typeface="黑体" panose="02010609060101010101" pitchFamily="2" charset="-122"/>
              </a:rPr>
              <a:t>已发送出但尚未收到确认的数据。</a:t>
            </a:r>
            <a:endParaRPr altLang="en-US" dirty="0" lang="zh-CN">
              <a:solidFill>
                <a:srgbClr val="0000FF"/>
              </a:solidFill>
              <a:latin typeface="Arial" panose="020B0604020202020204" pitchFamily="34" charset="0"/>
              <a:ea typeface="黑体" panose="02010609060101010101" pitchFamily="2" charset="-122"/>
            </a:endParaRPr>
          </a:p>
          <a:p>
            <a:r>
              <a:rPr altLang="en-US" dirty="0" lang="zh-CN">
                <a:solidFill>
                  <a:srgbClr val="FF0000"/>
                </a:solidFill>
              </a:rPr>
              <a:t>接收缓存</a:t>
            </a:r>
            <a:r>
              <a:rPr altLang="en-US" dirty="0" lang="zh-CN"/>
              <a:t>用来暂时存放：</a:t>
            </a:r>
            <a:endParaRPr altLang="en-US" dirty="0" lang="zh-CN"/>
          </a:p>
          <a:p>
            <a:pPr lvl="1"/>
            <a:r>
              <a:rPr altLang="en-US" dirty="0" lang="zh-CN" smtClean="0">
                <a:solidFill>
                  <a:srgbClr val="0000FF"/>
                </a:solidFill>
                <a:latin typeface="黑体" panose="02010609060101010101" pitchFamily="2" charset="-122"/>
                <a:ea typeface="黑体" panose="02010609060101010101" pitchFamily="2" charset="-122"/>
              </a:rPr>
              <a:t>按序</a:t>
            </a:r>
            <a:r>
              <a:rPr altLang="en-US" dirty="0" lang="zh-CN">
                <a:solidFill>
                  <a:srgbClr val="0000FF"/>
                </a:solidFill>
                <a:latin typeface="黑体" panose="02010609060101010101" pitchFamily="2" charset="-122"/>
                <a:ea typeface="黑体" panose="02010609060101010101" pitchFamily="2" charset="-122"/>
              </a:rPr>
              <a:t>到达的、但尚未被接收应用程序读取的数据；</a:t>
            </a:r>
            <a:endParaRPr altLang="en-US" dirty="0" lang="zh-CN">
              <a:solidFill>
                <a:srgbClr val="0000FF"/>
              </a:solidFill>
              <a:latin typeface="黑体" panose="02010609060101010101" pitchFamily="2" charset="-122"/>
              <a:ea typeface="黑体" panose="02010609060101010101" pitchFamily="2" charset="-122"/>
            </a:endParaRPr>
          </a:p>
          <a:p>
            <a:pPr lvl="1"/>
            <a:r>
              <a:rPr altLang="en-US" dirty="0" lang="zh-CN" smtClean="0">
                <a:solidFill>
                  <a:srgbClr val="0000FF"/>
                </a:solidFill>
                <a:latin typeface="黑体" panose="02010609060101010101" pitchFamily="2" charset="-122"/>
                <a:ea typeface="黑体" panose="02010609060101010101" pitchFamily="2" charset="-122"/>
              </a:rPr>
              <a:t>不</a:t>
            </a:r>
            <a:r>
              <a:rPr altLang="en-US" dirty="0" lang="zh-CN">
                <a:solidFill>
                  <a:srgbClr val="0000FF"/>
                </a:solidFill>
                <a:latin typeface="黑体" panose="02010609060101010101" pitchFamily="2" charset="-122"/>
                <a:ea typeface="黑体" panose="02010609060101010101" pitchFamily="2" charset="-122"/>
              </a:rPr>
              <a:t>按序到达的数据。</a:t>
            </a:r>
            <a:r>
              <a:rPr altLang="en-US" dirty="0" lang="zh-CN">
                <a:solidFill>
                  <a:srgbClr val="0000FF"/>
                </a:solidFill>
              </a:rPr>
              <a:t> </a:t>
            </a:r>
            <a:endParaRPr altLang="en-US" dirty="0" lang="zh-CN">
              <a:solidFill>
                <a:srgbClr val="0000FF"/>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537" name=""/>
        <p:cNvGrpSpPr/>
        <p:nvPr/>
      </p:nvGrpSpPr>
      <p:grpSpPr>
        <a:xfrm>
          <a:off x="0" y="0"/>
          <a:ext cx="0" cy="0"/>
          <a:chOff x="0" y="0"/>
          <a:chExt cx="0" cy="0"/>
        </a:xfrm>
      </p:grpSpPr>
      <p:sp>
        <p:nvSpPr>
          <p:cNvPr id="1051619" name="Rectangle 2"/>
          <p:cNvSpPr>
            <a:spLocks noGrp="1" noChangeArrowheads="1"/>
          </p:cNvSpPr>
          <p:nvPr>
            <p:ph type="title"/>
          </p:nvPr>
        </p:nvSpPr>
        <p:spPr/>
        <p:txBody>
          <a:bodyPr/>
          <a:p>
            <a:pPr algn="ctr"/>
            <a:r>
              <a:rPr altLang="en-US" dirty="0" lang="zh-CN"/>
              <a:t>需要强调三点</a:t>
            </a:r>
            <a:endParaRPr altLang="en-US" dirty="0" lang="zh-CN"/>
          </a:p>
        </p:txBody>
      </p:sp>
      <p:sp>
        <p:nvSpPr>
          <p:cNvPr id="1051620" name="Rectangle 3"/>
          <p:cNvSpPr>
            <a:spLocks noGrp="1" noChangeArrowheads="1"/>
          </p:cNvSpPr>
          <p:nvPr>
            <p:ph idx="1"/>
          </p:nvPr>
        </p:nvSpPr>
        <p:spPr/>
        <p:txBody>
          <a:bodyPr/>
          <a:p>
            <a:r>
              <a:rPr altLang="en-US" dirty="0" lang="zh-CN" smtClean="0">
                <a:solidFill>
                  <a:srgbClr val="FF0000"/>
                </a:solidFill>
              </a:rPr>
              <a:t>第一，</a:t>
            </a:r>
            <a:r>
              <a:rPr altLang="zh-CN" dirty="0" lang="en-US" smtClean="0"/>
              <a:t>A </a:t>
            </a:r>
            <a:r>
              <a:rPr altLang="en-US" dirty="0" lang="zh-CN"/>
              <a:t>的发送窗口并</a:t>
            </a:r>
            <a:r>
              <a:rPr altLang="en-US" dirty="0" lang="zh-CN">
                <a:solidFill>
                  <a:srgbClr val="FF0000"/>
                </a:solidFill>
              </a:rPr>
              <a:t>不总是</a:t>
            </a:r>
            <a:r>
              <a:rPr altLang="en-US" dirty="0" lang="zh-CN"/>
              <a:t>和 </a:t>
            </a:r>
            <a:r>
              <a:rPr altLang="zh-CN" dirty="0" lang="en-US"/>
              <a:t>B </a:t>
            </a:r>
            <a:r>
              <a:rPr altLang="en-US" dirty="0" lang="zh-CN"/>
              <a:t>的接收窗口一样大（因为有一定的时间滞后）。</a:t>
            </a:r>
            <a:endParaRPr altLang="en-US" dirty="0" lang="zh-CN"/>
          </a:p>
          <a:p>
            <a:r>
              <a:rPr altLang="en-US" dirty="0" lang="zh-CN">
                <a:solidFill>
                  <a:srgbClr val="FF0000"/>
                </a:solidFill>
              </a:rPr>
              <a:t>第二，</a:t>
            </a:r>
            <a:r>
              <a:rPr altLang="zh-CN" dirty="0" lang="en-US" smtClean="0"/>
              <a:t>TCP </a:t>
            </a:r>
            <a:r>
              <a:rPr altLang="en-US" dirty="0" lang="zh-CN"/>
              <a:t>标准</a:t>
            </a:r>
            <a:r>
              <a:rPr altLang="en-US" dirty="0" lang="zh-CN">
                <a:solidFill>
                  <a:srgbClr val="FF0000"/>
                </a:solidFill>
              </a:rPr>
              <a:t>没有规定</a:t>
            </a:r>
            <a:r>
              <a:rPr altLang="en-US" dirty="0" lang="zh-CN"/>
              <a:t>对不按序到达的数据应如何处理。通常是先临时存放在接收窗口中，等到字节流中所缺少的字节收到后，再按序交付上层的应用进程。</a:t>
            </a:r>
            <a:endParaRPr altLang="en-US" dirty="0" lang="zh-CN"/>
          </a:p>
          <a:p>
            <a:r>
              <a:rPr altLang="en-US" dirty="0" lang="zh-CN">
                <a:solidFill>
                  <a:srgbClr val="FF0000"/>
                </a:solidFill>
              </a:rPr>
              <a:t>第三，</a:t>
            </a:r>
            <a:r>
              <a:rPr altLang="zh-CN" dirty="0" lang="en-US" smtClean="0"/>
              <a:t>TCP </a:t>
            </a:r>
            <a:r>
              <a:rPr altLang="en-US" dirty="0" lang="zh-CN"/>
              <a:t>要求接收方必须有</a:t>
            </a:r>
            <a:r>
              <a:rPr altLang="en-US" dirty="0" lang="zh-CN">
                <a:solidFill>
                  <a:srgbClr val="FF0000"/>
                </a:solidFill>
              </a:rPr>
              <a:t>累积确认</a:t>
            </a:r>
            <a:r>
              <a:rPr altLang="en-US" dirty="0" lang="zh-CN"/>
              <a:t>的功能，这样可以减小传输开销。  </a:t>
            </a:r>
            <a:endParaRPr altLang="en-US" dirty="0" lang="zh-CN"/>
          </a:p>
        </p:txBody>
      </p:sp>
    </p:spTree>
  </p:cSld>
  <p:clrMapOvr>
    <a:masterClrMapping/>
  </p:clrMapOvr>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914400" eaLnBrk="0" fontAlgn="base" hangingPunct="0" indent="0" latinLnBrk="0" marL="0" marR="0" rtl="0">
          <a:lnSpc>
            <a:spcPct val="100000"/>
          </a:lnSpc>
          <a:spcBef>
            <a:spcPct val="0"/>
          </a:spcBef>
          <a:spcAft>
            <a:spcPct val="0"/>
          </a:spcAft>
          <a:buClrTx/>
          <a:buSzTx/>
          <a:buFontTx/>
          <a:buNone/>
          <a:defRPr baseline="0" b="0" cap="none" sz="1800" i="0" kumimoji="0" lang="en-US" normalizeH="0" strike="noStrike" u="none" smtClean="0">
            <a:ln>
              <a:noFill/>
            </a:ln>
            <a:solidFill>
              <a:schemeClr val="tx1"/>
            </a:solidFill>
            <a:effectLst/>
            <a:latin typeface="Arial" panose="020B0604020202020204" pitchFamily="34"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914400" eaLnBrk="0" fontAlgn="base" hangingPunct="0" indent="0" latinLnBrk="0" marL="0" marR="0" rtl="0">
          <a:lnSpc>
            <a:spcPct val="100000"/>
          </a:lnSpc>
          <a:spcBef>
            <a:spcPct val="0"/>
          </a:spcBef>
          <a:spcAft>
            <a:spcPct val="0"/>
          </a:spcAft>
          <a:buClrTx/>
          <a:buSzTx/>
          <a:buFontTx/>
          <a:buNone/>
          <a:defRPr baseline="0" b="0" cap="none" sz="1800" i="0" kumimoji="0" lang="en-US" normalizeH="0" strike="noStrike" u="none"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演示</Application>
  <ScaleCrop>0</ScaleCrop>
  <Company>920</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第 2 章  物理层</dc:title>
  <dc:creator>920</dc:creator>
  <cp:lastModifiedBy>一页千秋z</cp:lastModifiedBy>
  <dcterms:created xsi:type="dcterms:W3CDTF">2016-09-30T18:36:00Z</dcterms:created>
  <dcterms:modified xsi:type="dcterms:W3CDTF">2019-12-20T05:41:53Z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2052-10.1.0.7565</vt:lpwstr>
  </property>
</Properties>
</file>