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64" r:id="rId3"/>
    <p:sldId id="266" r:id="rId4"/>
    <p:sldId id="26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17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6" r:id="rId31"/>
    <p:sldId id="288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sz="2000" b="1" dirty="0"/>
            <a:t>JDK</a:t>
          </a:r>
          <a:r>
            <a:rPr lang="zh-CN" sz="2000" b="1" dirty="0"/>
            <a:t>的安装与配置</a:t>
          </a:r>
          <a:endParaRPr lang="zh-CN" altLang="en-US" sz="2000" dirty="0"/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sz="2000" b="1" dirty="0"/>
            <a:t>Tomcat</a:t>
          </a:r>
          <a:r>
            <a:rPr lang="zh-CN" sz="2000" b="1" dirty="0"/>
            <a:t>的安装及配置</a:t>
          </a:r>
          <a:endParaRPr lang="zh-CN" altLang="en-US" sz="2000" dirty="0"/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sz="2000" b="1" dirty="0" err="1"/>
            <a:t>MyEclipse</a:t>
          </a:r>
          <a:r>
            <a:rPr lang="zh-CN" sz="2000" b="1" dirty="0"/>
            <a:t>的安装及配置</a:t>
          </a:r>
          <a:endParaRPr lang="zh-CN" altLang="en-US" sz="2000" dirty="0"/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sz="2000" b="1" dirty="0"/>
            <a:t>Web</a:t>
          </a:r>
          <a:r>
            <a:rPr lang="zh-CN" sz="2000" b="1" dirty="0"/>
            <a:t>应用和</a:t>
          </a:r>
          <a:r>
            <a:rPr lang="en-US" sz="2000" b="1" dirty="0"/>
            <a:t>web.xml</a:t>
          </a:r>
          <a:r>
            <a:rPr lang="zh-CN" sz="2000" b="1" dirty="0"/>
            <a:t>文件</a:t>
          </a:r>
          <a:endParaRPr lang="zh-CN" altLang="en-US" sz="2000" dirty="0"/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AA134002-3972-4935-BD52-E5403BD04C9F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</a:t>
          </a:r>
          <a:r>
            <a:rPr lang="en-US" altLang="zh-CN" sz="2000" dirty="0"/>
            <a:t>5</a:t>
          </a:r>
          <a:endParaRPr lang="zh-CN" altLang="en-US" sz="2000" dirty="0"/>
        </a:p>
      </dgm:t>
    </dgm:pt>
    <dgm:pt modelId="{700F38A2-1AD0-4E56-B291-F4782582D9D3}" type="parTrans" cxnId="{0E3D5E62-A4DB-4B66-A8BC-838074EFACFA}">
      <dgm:prSet/>
      <dgm:spPr/>
      <dgm:t>
        <a:bodyPr/>
        <a:lstStyle/>
        <a:p>
          <a:endParaRPr lang="zh-CN" altLang="en-US"/>
        </a:p>
      </dgm:t>
    </dgm:pt>
    <dgm:pt modelId="{EC8F2404-FEE2-417E-9B0D-06A89F06AB45}" type="sibTrans" cxnId="{0E3D5E62-A4DB-4B66-A8BC-838074EFACFA}">
      <dgm:prSet/>
      <dgm:spPr/>
      <dgm:t>
        <a:bodyPr/>
        <a:lstStyle/>
        <a:p>
          <a:endParaRPr lang="zh-CN" altLang="en-US"/>
        </a:p>
      </dgm:t>
    </dgm:pt>
    <dgm:pt modelId="{776C0676-796B-42F9-AC13-676218BEBCF6}">
      <dgm:prSet custT="1"/>
      <dgm:spPr/>
      <dgm:t>
        <a:bodyPr/>
        <a:lstStyle/>
        <a:p>
          <a:r>
            <a:rPr lang="zh-CN" altLang="en-US" sz="2000" b="1" dirty="0"/>
            <a:t>思考题</a:t>
          </a:r>
        </a:p>
      </dgm:t>
    </dgm:pt>
    <dgm:pt modelId="{AC9EE4C8-3D43-43D7-966F-33121242B728}" type="parTrans" cxnId="{3795B5CA-9210-45B3-AE77-188EDA2C6FF8}">
      <dgm:prSet/>
      <dgm:spPr/>
      <dgm:t>
        <a:bodyPr/>
        <a:lstStyle/>
        <a:p>
          <a:endParaRPr lang="zh-CN" altLang="en-US"/>
        </a:p>
      </dgm:t>
    </dgm:pt>
    <dgm:pt modelId="{0B736B82-6854-4F6F-BF63-96F496A274A7}" type="sibTrans" cxnId="{3795B5CA-9210-45B3-AE77-188EDA2C6FF8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5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5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5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5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5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5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5" custScaleX="131632">
        <dgm:presLayoutVars>
          <dgm:bulletEnabled val="1"/>
        </dgm:presLayoutVars>
      </dgm:prSet>
      <dgm:spPr/>
    </dgm:pt>
    <dgm:pt modelId="{0119E46E-3F7B-4DE8-837F-1C5B21E27D32}" type="pres">
      <dgm:prSet presAssocID="{2F5D3281-6245-4B37-A7BF-9ACF15153900}" presName="sp" presStyleCnt="0"/>
      <dgm:spPr/>
    </dgm:pt>
    <dgm:pt modelId="{39F6120C-4A22-4525-B842-4863319C1092}" type="pres">
      <dgm:prSet presAssocID="{AA134002-3972-4935-BD52-E5403BD04C9F}" presName="linNode" presStyleCnt="0"/>
      <dgm:spPr/>
    </dgm:pt>
    <dgm:pt modelId="{5C9E9830-44CB-42F1-9B9D-29465FF79A12}" type="pres">
      <dgm:prSet presAssocID="{AA134002-3972-4935-BD52-E5403BD04C9F}" presName="parentText" presStyleLbl="node1" presStyleIdx="4" presStyleCnt="5" custScaleX="43994">
        <dgm:presLayoutVars>
          <dgm:chMax val="1"/>
          <dgm:bulletEnabled val="1"/>
        </dgm:presLayoutVars>
      </dgm:prSet>
      <dgm:spPr/>
    </dgm:pt>
    <dgm:pt modelId="{262D11DC-8009-411E-9E7F-26EC215D2D79}" type="pres">
      <dgm:prSet presAssocID="{AA134002-3972-4935-BD52-E5403BD04C9F}" presName="descendantText" presStyleLbl="alignAccFollowNode1" presStyleIdx="4" presStyleCnt="5" custScaleX="131632" custLinFactNeighborX="-4988" custLinFactNeighborY="-6590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E9384C40-F8CA-4FF5-9F29-921CA3DD27EB}" type="presOf" srcId="{776C0676-796B-42F9-AC13-676218BEBCF6}" destId="{262D11DC-8009-411E-9E7F-26EC215D2D79}" srcOrd="0" destOrd="0" presId="urn:microsoft.com/office/officeart/2005/8/layout/vList5"/>
    <dgm:cxn modelId="{0E3D5E62-A4DB-4B66-A8BC-838074EFACFA}" srcId="{E8E26EDF-4141-49C6-B378-4DAB828C0508}" destId="{AA134002-3972-4935-BD52-E5403BD04C9F}" srcOrd="4" destOrd="0" parTransId="{700F38A2-1AD0-4E56-B291-F4782582D9D3}" sibTransId="{EC8F2404-FEE2-417E-9B0D-06A89F06AB45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3795B5CA-9210-45B3-AE77-188EDA2C6FF8}" srcId="{AA134002-3972-4935-BD52-E5403BD04C9F}" destId="{776C0676-796B-42F9-AC13-676218BEBCF6}" srcOrd="0" destOrd="0" parTransId="{AC9EE4C8-3D43-43D7-966F-33121242B728}" sibTransId="{0B736B82-6854-4F6F-BF63-96F496A274A7}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ADC215F4-FF06-43FC-B997-C6A5558A4E22}" type="presOf" srcId="{AA134002-3972-4935-BD52-E5403BD04C9F}" destId="{5C9E9830-44CB-42F1-9B9D-29465FF79A12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  <dgm:cxn modelId="{433CC5AE-5E43-4804-9339-FABEDBDEEC9A}" type="presParOf" srcId="{09FC3EB1-8F84-4535-9FF7-07F4F55FCE21}" destId="{0119E46E-3F7B-4DE8-837F-1C5B21E27D32}" srcOrd="7" destOrd="0" presId="urn:microsoft.com/office/officeart/2005/8/layout/vList5"/>
    <dgm:cxn modelId="{239ABB00-78BF-4D47-B816-E6E4DAB73E9E}" type="presParOf" srcId="{09FC3EB1-8F84-4535-9FF7-07F4F55FCE21}" destId="{39F6120C-4A22-4525-B842-4863319C1092}" srcOrd="8" destOrd="0" presId="urn:microsoft.com/office/officeart/2005/8/layout/vList5"/>
    <dgm:cxn modelId="{00960613-033F-4FC4-8294-2CF3B5320648}" type="presParOf" srcId="{39F6120C-4A22-4525-B842-4863319C1092}" destId="{5C9E9830-44CB-42F1-9B9D-29465FF79A12}" srcOrd="0" destOrd="0" presId="urn:microsoft.com/office/officeart/2005/8/layout/vList5"/>
    <dgm:cxn modelId="{6D03B4FB-46C7-475C-9BCA-A07A55D6715B}" type="presParOf" srcId="{39F6120C-4A22-4525-B842-4863319C1092}" destId="{262D11DC-8009-411E-9E7F-26EC215D2D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3</a:t>
          </a:r>
          <a:r>
            <a:rPr lang="zh-CN" altLang="en-US" sz="20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000" dirty="0"/>
            <a:t>常用的</a:t>
          </a:r>
          <a:r>
            <a:rPr lang="en-US" altLang="en-US" sz="2000" dirty="0"/>
            <a:t>Web</a:t>
          </a:r>
          <a:r>
            <a:rPr lang="zh-CN" altLang="en-US" sz="2000" dirty="0"/>
            <a:t>服务器有哪些？配置环境是什么？各自有哪些优缺点？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000" dirty="0"/>
            <a:t>常用的集成开发环境有哪些？总结它们的应用优势。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altLang="en-US" sz="2000" dirty="0"/>
            <a:t>什么是</a:t>
          </a:r>
          <a:r>
            <a:rPr lang="en-US" altLang="en-US" sz="2000" dirty="0"/>
            <a:t>Web</a:t>
          </a:r>
          <a:r>
            <a:rPr lang="zh-CN" altLang="en-US" sz="2000" dirty="0"/>
            <a:t>应用？运用前面学习的</a:t>
          </a:r>
          <a:r>
            <a:rPr lang="en-US" altLang="en-US" sz="2000" dirty="0"/>
            <a:t>HTML</a:t>
          </a:r>
          <a:r>
            <a:rPr lang="zh-CN" altLang="en-US" sz="2000" dirty="0"/>
            <a:t>、</a:t>
          </a:r>
          <a:r>
            <a:rPr lang="en-US" altLang="en-US" sz="2000" dirty="0"/>
            <a:t>CSS</a:t>
          </a:r>
          <a:r>
            <a:rPr lang="zh-CN" altLang="en-US" sz="2000" dirty="0"/>
            <a:t>、</a:t>
          </a:r>
          <a:r>
            <a:rPr lang="en-US" altLang="en-US" sz="2000" dirty="0"/>
            <a:t>JavaScript</a:t>
          </a:r>
          <a:r>
            <a:rPr lang="zh-CN" altLang="en-US" sz="2000" dirty="0"/>
            <a:t>编写网页，并作为一个</a:t>
          </a:r>
          <a:r>
            <a:rPr lang="en-US" altLang="en-US" sz="2000" dirty="0"/>
            <a:t>Web</a:t>
          </a:r>
          <a:r>
            <a:rPr lang="zh-CN" altLang="en-US" sz="2000" dirty="0"/>
            <a:t>应用在</a:t>
          </a:r>
          <a:r>
            <a:rPr lang="en-US" altLang="en-US" sz="2000" dirty="0"/>
            <a:t>Tomcat</a:t>
          </a:r>
          <a:r>
            <a:rPr lang="zh-CN" altLang="en-US" sz="2000" dirty="0"/>
            <a:t>中进行部署。</a:t>
          </a:r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45093" y="-1633113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JDK</a:t>
          </a:r>
          <a:r>
            <a:rPr lang="zh-CN" sz="2000" b="1" kern="1200" dirty="0"/>
            <a:t>的安装与配置</a:t>
          </a:r>
          <a:endParaRPr lang="zh-CN" altLang="en-US" sz="2000" kern="1200" dirty="0"/>
        </a:p>
      </dsp:txBody>
      <dsp:txXfrm rot="-5400000">
        <a:off x="742568" y="95913"/>
        <a:ext cx="3921433" cy="489880"/>
      </dsp:txXfrm>
    </dsp:sp>
    <dsp:sp modelId="{21827C47-2338-4C19-8C80-BA25B5266472}">
      <dsp:nvSpPr>
        <dsp:cNvPr id="0" name=""/>
        <dsp:cNvSpPr/>
      </dsp:nvSpPr>
      <dsp:spPr>
        <a:xfrm>
          <a:off x="361" y="1552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3488" y="34679"/>
        <a:ext cx="675952" cy="612349"/>
      </dsp:txXfrm>
    </dsp:sp>
    <dsp:sp modelId="{161A46C2-39FA-4E84-ADFE-57E743836CE2}">
      <dsp:nvSpPr>
        <dsp:cNvPr id="0" name=""/>
        <dsp:cNvSpPr/>
      </dsp:nvSpPr>
      <dsp:spPr>
        <a:xfrm rot="5400000">
          <a:off x="2445093" y="-920580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Tomcat</a:t>
          </a:r>
          <a:r>
            <a:rPr lang="zh-CN" sz="2000" b="1" kern="1200" dirty="0"/>
            <a:t>的安装及配置</a:t>
          </a:r>
          <a:endParaRPr lang="zh-CN" altLang="en-US" sz="2000" kern="1200" dirty="0"/>
        </a:p>
      </dsp:txBody>
      <dsp:txXfrm rot="-5400000">
        <a:off x="742568" y="808446"/>
        <a:ext cx="3921433" cy="489880"/>
      </dsp:txXfrm>
    </dsp:sp>
    <dsp:sp modelId="{84AE1027-FD8B-4E4F-997D-CA985B2B0E0D}">
      <dsp:nvSpPr>
        <dsp:cNvPr id="0" name=""/>
        <dsp:cNvSpPr/>
      </dsp:nvSpPr>
      <dsp:spPr>
        <a:xfrm>
          <a:off x="361" y="714085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3488" y="747212"/>
        <a:ext cx="675952" cy="612349"/>
      </dsp:txXfrm>
    </dsp:sp>
    <dsp:sp modelId="{CEA62850-0BA6-4BA1-BDAF-A16E38552AD3}">
      <dsp:nvSpPr>
        <dsp:cNvPr id="0" name=""/>
        <dsp:cNvSpPr/>
      </dsp:nvSpPr>
      <dsp:spPr>
        <a:xfrm rot="5400000">
          <a:off x="2445093" y="-208047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MyEclipse</a:t>
          </a:r>
          <a:r>
            <a:rPr lang="zh-CN" sz="2000" b="1" kern="1200" dirty="0"/>
            <a:t>的安装及配置</a:t>
          </a:r>
          <a:endParaRPr lang="zh-CN" altLang="en-US" sz="2000" kern="1200" dirty="0"/>
        </a:p>
      </dsp:txBody>
      <dsp:txXfrm rot="-5400000">
        <a:off x="742568" y="1520979"/>
        <a:ext cx="3921433" cy="489880"/>
      </dsp:txXfrm>
    </dsp:sp>
    <dsp:sp modelId="{27BAE671-2F0A-4112-BF97-47A1AFBBCDF3}">
      <dsp:nvSpPr>
        <dsp:cNvPr id="0" name=""/>
        <dsp:cNvSpPr/>
      </dsp:nvSpPr>
      <dsp:spPr>
        <a:xfrm>
          <a:off x="361" y="1426618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3488" y="1459745"/>
        <a:ext cx="675952" cy="612349"/>
      </dsp:txXfrm>
    </dsp:sp>
    <dsp:sp modelId="{6F1FC503-F4E9-4285-8A94-7FFB0E89B18C}">
      <dsp:nvSpPr>
        <dsp:cNvPr id="0" name=""/>
        <dsp:cNvSpPr/>
      </dsp:nvSpPr>
      <dsp:spPr>
        <a:xfrm rot="5400000">
          <a:off x="2445093" y="504485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Web</a:t>
          </a:r>
          <a:r>
            <a:rPr lang="zh-CN" sz="2000" b="1" kern="1200" dirty="0"/>
            <a:t>应用和</a:t>
          </a:r>
          <a:r>
            <a:rPr lang="en-US" sz="2000" b="1" kern="1200" dirty="0"/>
            <a:t>web.xml</a:t>
          </a:r>
          <a:r>
            <a:rPr lang="zh-CN" sz="2000" b="1" kern="1200" dirty="0"/>
            <a:t>文件</a:t>
          </a:r>
          <a:endParaRPr lang="zh-CN" altLang="en-US" sz="2000" kern="1200" dirty="0"/>
        </a:p>
      </dsp:txBody>
      <dsp:txXfrm rot="-5400000">
        <a:off x="742568" y="2233512"/>
        <a:ext cx="3921433" cy="489880"/>
      </dsp:txXfrm>
    </dsp:sp>
    <dsp:sp modelId="{052EE453-883F-414D-B159-9BB1154B1261}">
      <dsp:nvSpPr>
        <dsp:cNvPr id="0" name=""/>
        <dsp:cNvSpPr/>
      </dsp:nvSpPr>
      <dsp:spPr>
        <a:xfrm>
          <a:off x="361" y="2139151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3488" y="2172278"/>
        <a:ext cx="675952" cy="612349"/>
      </dsp:txXfrm>
    </dsp:sp>
    <dsp:sp modelId="{262D11DC-8009-411E-9E7F-26EC215D2D79}">
      <dsp:nvSpPr>
        <dsp:cNvPr id="0" name=""/>
        <dsp:cNvSpPr/>
      </dsp:nvSpPr>
      <dsp:spPr>
        <a:xfrm rot="5400000">
          <a:off x="2360943" y="1181243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思考题</a:t>
          </a:r>
        </a:p>
      </dsp:txBody>
      <dsp:txXfrm rot="-5400000">
        <a:off x="658418" y="2910270"/>
        <a:ext cx="3921433" cy="489880"/>
      </dsp:txXfrm>
    </dsp:sp>
    <dsp:sp modelId="{5C9E9830-44CB-42F1-9B9D-29465FF79A12}">
      <dsp:nvSpPr>
        <dsp:cNvPr id="0" name=""/>
        <dsp:cNvSpPr/>
      </dsp:nvSpPr>
      <dsp:spPr>
        <a:xfrm>
          <a:off x="361" y="2851684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</a:t>
          </a: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33488" y="2884811"/>
        <a:ext cx="675952" cy="612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服务器有哪些？配置环境是什么？各自有哪些优缺点？</a:t>
          </a:r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常用的集成开发环境有哪些？总结它们的应用优势。</a:t>
          </a:r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3</a:t>
          </a:r>
          <a:r>
            <a:rPr lang="zh-CN" altLang="en-US" sz="20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什么是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应用？运用前面学习的</a:t>
          </a:r>
          <a:r>
            <a:rPr lang="en-US" altLang="en-US" sz="2000" kern="1200" dirty="0"/>
            <a:t>HTML</a:t>
          </a:r>
          <a:r>
            <a:rPr lang="zh-CN" altLang="en-US" sz="2000" kern="1200" dirty="0"/>
            <a:t>、</a:t>
          </a:r>
          <a:r>
            <a:rPr lang="en-US" altLang="en-US" sz="2000" kern="1200" dirty="0"/>
            <a:t>CSS</a:t>
          </a:r>
          <a:r>
            <a:rPr lang="zh-CN" altLang="en-US" sz="2000" kern="1200" dirty="0"/>
            <a:t>、</a:t>
          </a:r>
          <a:r>
            <a:rPr lang="en-US" altLang="en-US" sz="2000" kern="1200" dirty="0"/>
            <a:t>JavaScript</a:t>
          </a:r>
          <a:r>
            <a:rPr lang="zh-CN" altLang="en-US" sz="2000" kern="1200" dirty="0"/>
            <a:t>编写网页，并作为一个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应用在</a:t>
          </a:r>
          <a:r>
            <a:rPr lang="en-US" altLang="en-US" sz="2000" kern="1200" dirty="0"/>
            <a:t>Tomcat</a:t>
          </a:r>
          <a:r>
            <a:rPr lang="zh-CN" altLang="en-US" sz="2000" kern="1200" dirty="0"/>
            <a:t>中进行部署。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6EDB1-D80D-46F5-B957-53D48CA470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37E7-F98A-4031-8D38-887D7B6B1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837E7-F98A-4031-8D38-887D7B6B1F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6</a:t>
            </a:r>
            <a:r>
              <a:rPr lang="zh-CN" altLang="en-US" sz="3600" dirty="0"/>
              <a:t>章 </a:t>
            </a:r>
            <a:r>
              <a:rPr lang="zh-CN" altLang="zh-CN" sz="3600" b="1" dirty="0">
                <a:effectLst/>
              </a:rPr>
              <a:t>开发运行环境</a:t>
            </a:r>
            <a:endParaRPr lang="zh-CN" altLang="en-US" sz="3600" dirty="0"/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85921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 CLASSPATH</a:t>
            </a:r>
            <a:r>
              <a:rPr lang="zh-CN" altLang="en-US" sz="2000" dirty="0">
                <a:solidFill>
                  <a:schemeClr val="tx1"/>
                </a:solidFill>
              </a:rPr>
              <a:t>环境变量，是当我们在开发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程序时需要引用别人写好的类时，要让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解释器知道到哪里去找这个类。</a:t>
            </a:r>
            <a:r>
              <a:rPr lang="zh-CN" altLang="zh-CN" sz="2000" dirty="0">
                <a:solidFill>
                  <a:schemeClr val="tx1"/>
                </a:solidFill>
              </a:rPr>
              <a:t>当系统变量中没有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zh-CN" sz="2000" dirty="0">
                <a:solidFill>
                  <a:schemeClr val="tx1"/>
                </a:solidFill>
              </a:rPr>
              <a:t>时，单击 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新建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按钮，弹出如图所示的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新建系统变量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窗口，变量名为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zh-CN" sz="2000" dirty="0">
                <a:solidFill>
                  <a:schemeClr val="tx1"/>
                </a:solidFill>
              </a:rPr>
              <a:t>，变量值为</a:t>
            </a:r>
            <a:r>
              <a:rPr lang="en-US" altLang="zh-CN" sz="2000" dirty="0">
                <a:solidFill>
                  <a:srgbClr val="FF0000"/>
                </a:solidFill>
              </a:rPr>
              <a:t>“.;%JAVA_HOME%\lib;%JAVA_HOME%\lib\dt.jar;%JAVA_HOME%\lib\tools.jar”</a:t>
            </a:r>
            <a:r>
              <a:rPr lang="zh-CN" altLang="zh-CN" sz="2000" dirty="0">
                <a:solidFill>
                  <a:schemeClr val="tx1"/>
                </a:solidFill>
              </a:rPr>
              <a:t>，单击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确定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按钮。</a:t>
            </a:r>
          </a:p>
        </p:txBody>
      </p:sp>
      <p:pic>
        <p:nvPicPr>
          <p:cNvPr id="17410" name="图片 22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91830"/>
            <a:ext cx="52053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78720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）	测试</a:t>
            </a:r>
            <a:r>
              <a:rPr lang="en-US" altLang="zh-CN" sz="2000" dirty="0">
                <a:solidFill>
                  <a:schemeClr val="tx1"/>
                </a:solidFill>
              </a:rPr>
              <a:t>JDK</a:t>
            </a:r>
            <a:r>
              <a:rPr lang="zh-CN" altLang="en-US" sz="2000" dirty="0">
                <a:solidFill>
                  <a:schemeClr val="tx1"/>
                </a:solidFill>
              </a:rPr>
              <a:t>是否安装成功，在命令行中输入“</a:t>
            </a:r>
            <a:r>
              <a:rPr lang="en-US" altLang="zh-CN" sz="2000" dirty="0">
                <a:solidFill>
                  <a:schemeClr val="tx1"/>
                </a:solidFill>
              </a:rPr>
              <a:t>java -version”</a:t>
            </a:r>
            <a:r>
              <a:rPr lang="zh-CN" altLang="en-US" sz="2000" dirty="0">
                <a:solidFill>
                  <a:schemeClr val="tx1"/>
                </a:solidFill>
              </a:rPr>
              <a:t>，如果能够正常显示</a:t>
            </a:r>
            <a:r>
              <a:rPr lang="en-US" altLang="zh-CN" sz="2000" dirty="0">
                <a:solidFill>
                  <a:schemeClr val="tx1"/>
                </a:solidFill>
              </a:rPr>
              <a:t>JDK</a:t>
            </a:r>
            <a:r>
              <a:rPr lang="zh-CN" altLang="en-US" sz="2000" dirty="0">
                <a:solidFill>
                  <a:schemeClr val="tx1"/>
                </a:solidFill>
              </a:rPr>
              <a:t>的版本号，则表示安装成功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8434" name="图片 2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5686"/>
            <a:ext cx="44644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1.Tomcat ZIP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包的安装步骤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解压缩下载到的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压缩包，将解压缩后的文件夹放在任意路径下。这种安装方式可以看到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启动、运行时控制台的输出。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启动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。对于</a:t>
            </a:r>
            <a:r>
              <a:rPr lang="en-US" altLang="zh-CN" dirty="0" err="1">
                <a:solidFill>
                  <a:schemeClr val="tx1"/>
                </a:solidFill>
              </a:rPr>
              <a:t>Windwos</a:t>
            </a:r>
            <a:r>
              <a:rPr lang="zh-CN" altLang="en-US" dirty="0">
                <a:solidFill>
                  <a:schemeClr val="tx1"/>
                </a:solidFill>
              </a:rPr>
              <a:t>平台，只需要双击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安装路径下</a:t>
            </a:r>
            <a:r>
              <a:rPr lang="en-US" altLang="zh-CN" dirty="0">
                <a:solidFill>
                  <a:schemeClr val="tx1"/>
                </a:solidFill>
              </a:rPr>
              <a:t>bin</a:t>
            </a:r>
            <a:r>
              <a:rPr lang="zh-CN" altLang="en-US" dirty="0">
                <a:solidFill>
                  <a:schemeClr val="tx1"/>
                </a:solidFill>
              </a:rPr>
              <a:t>路径中的</a:t>
            </a:r>
            <a:r>
              <a:rPr lang="en-US" altLang="zh-CN" dirty="0">
                <a:solidFill>
                  <a:schemeClr val="tx1"/>
                </a:solidFill>
              </a:rPr>
              <a:t>startup.bat</a:t>
            </a:r>
            <a:r>
              <a:rPr lang="zh-CN" altLang="en-US" dirty="0">
                <a:solidFill>
                  <a:schemeClr val="tx1"/>
                </a:solidFill>
              </a:rPr>
              <a:t>文件即可。</a:t>
            </a: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启动</a:t>
            </a:r>
            <a:r>
              <a:rPr lang="en-US" altLang="zh-CN" dirty="0">
                <a:solidFill>
                  <a:schemeClr val="tx2"/>
                </a:solidFill>
              </a:rPr>
              <a:t>Tomcat</a:t>
            </a:r>
            <a:r>
              <a:rPr lang="zh-CN" altLang="en-US" dirty="0">
                <a:solidFill>
                  <a:schemeClr val="tx2"/>
                </a:solidFill>
              </a:rPr>
              <a:t>之后，打开浏览器，在地址栏输入</a:t>
            </a:r>
            <a:r>
              <a:rPr lang="en-US" altLang="zh-CN" dirty="0">
                <a:solidFill>
                  <a:schemeClr val="tx2"/>
                </a:solidFill>
              </a:rPr>
              <a:t>http://localhost:8080</a:t>
            </a:r>
            <a:r>
              <a:rPr lang="zh-CN" altLang="en-US" dirty="0">
                <a:solidFill>
                  <a:schemeClr val="tx2"/>
                </a:solidFill>
              </a:rPr>
              <a:t>，然后回车，浏览器中出现如下图所示的界面，即表示</a:t>
            </a:r>
            <a:r>
              <a:rPr lang="en-US" altLang="zh-CN" dirty="0">
                <a:solidFill>
                  <a:schemeClr val="tx2"/>
                </a:solidFill>
              </a:rPr>
              <a:t>Tomcat</a:t>
            </a:r>
            <a:r>
              <a:rPr lang="zh-CN" altLang="en-US" dirty="0">
                <a:solidFill>
                  <a:schemeClr val="tx2"/>
                </a:solidFill>
              </a:rPr>
              <a:t>安装成功。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9458" name="图片 19" descr="tomcat配置截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9742"/>
            <a:ext cx="452950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2.Tomcat</a:t>
            </a:r>
            <a:r>
              <a:rPr lang="zh-CN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安装文件的安装步骤</a:t>
            </a:r>
          </a:p>
          <a:p>
            <a:pPr marL="45720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</a:rPr>
              <a:t>双击</a:t>
            </a:r>
            <a:r>
              <a:rPr lang="en-US" altLang="zh-CN" sz="2200" dirty="0">
                <a:solidFill>
                  <a:schemeClr val="tx1"/>
                </a:solidFill>
              </a:rPr>
              <a:t>”apache-tomcat-8.5.13.exe”</a:t>
            </a:r>
            <a:r>
              <a:rPr lang="zh-CN" altLang="zh-CN" sz="2200" dirty="0">
                <a:solidFill>
                  <a:schemeClr val="tx1"/>
                </a:solidFill>
              </a:rPr>
              <a:t>文件图标，开始安装，如</a:t>
            </a:r>
            <a:r>
              <a:rPr lang="zh-CN" altLang="en-US" sz="2200" dirty="0">
                <a:solidFill>
                  <a:schemeClr val="tx1"/>
                </a:solidFill>
              </a:rPr>
              <a:t>下</a:t>
            </a:r>
            <a:r>
              <a:rPr lang="zh-CN" altLang="zh-CN" sz="2200" dirty="0">
                <a:solidFill>
                  <a:schemeClr val="tx1"/>
                </a:solidFill>
              </a:rPr>
              <a:t>图所示。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0482" name="图片 18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208"/>
            <a:ext cx="3816424" cy="29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09402"/>
            <a:ext cx="4402832" cy="151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”Next”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按钮，进入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“License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Agreeement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窗口</a:t>
            </a:r>
            <a:r>
              <a:rPr lang="zh-CN" altLang="zh-CN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pic>
        <p:nvPicPr>
          <p:cNvPr id="21506" name="图片 17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03598"/>
            <a:ext cx="2952328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6" descr="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82938"/>
            <a:ext cx="2952328" cy="183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1736" y="3122809"/>
            <a:ext cx="4114800" cy="151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“I Agree”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按钮，进入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选择安装内容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窗口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</a:rPr>
              <a:t>选择好要安装的内容之后，单击</a:t>
            </a:r>
            <a:r>
              <a:rPr lang="en-US" altLang="zh-CN" sz="2400" dirty="0">
                <a:solidFill>
                  <a:schemeClr val="tx1"/>
                </a:solidFill>
              </a:rPr>
              <a:t>”next”</a:t>
            </a:r>
            <a:r>
              <a:rPr lang="zh-CN" altLang="zh-CN" sz="2400" dirty="0">
                <a:solidFill>
                  <a:schemeClr val="tx1"/>
                </a:solidFill>
              </a:rPr>
              <a:t>按钮，进入基本配置窗口，如图所示。在该窗口可以对</a:t>
            </a:r>
            <a:r>
              <a:rPr lang="en-US" altLang="zh-CN" sz="2400" dirty="0">
                <a:solidFill>
                  <a:schemeClr val="tx1"/>
                </a:solidFill>
              </a:rPr>
              <a:t>Tomcat</a:t>
            </a:r>
            <a:r>
              <a:rPr lang="zh-CN" altLang="zh-CN" sz="2400" dirty="0">
                <a:solidFill>
                  <a:schemeClr val="tx1"/>
                </a:solidFill>
              </a:rPr>
              <a:t>的基本属性值进行修改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2530" name="图片 15" descr="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43758"/>
            <a:ext cx="3672408" cy="239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826768" cy="37478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按钮，进入设定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使用的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Java Virtual Machine, Java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虚拟机）窗口，在这里要选择刚才安装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JDK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所在的目录，如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右侧上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图所示。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 marL="0" lvl="1" indent="0">
              <a:buNone/>
            </a:pPr>
            <a:endParaRPr lang="en-US" altLang="zh-CN" sz="2400" dirty="0"/>
          </a:p>
          <a:p>
            <a:pPr marL="0" lvl="1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按钮，进入选择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安装路径窗口，如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右侧下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图所示。</a:t>
            </a:r>
          </a:p>
          <a:p>
            <a:pPr marL="0" lvl="1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3554" name="图片 14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9582"/>
            <a:ext cx="295232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13" descr="0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72234"/>
            <a:ext cx="2952328" cy="19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”Install”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按钮，完成安装，如图所示。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测试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Tomcat</a:t>
            </a:r>
          </a:p>
        </p:txBody>
      </p:sp>
      <p:pic>
        <p:nvPicPr>
          <p:cNvPr id="24578" name="图片 12" descr="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62907"/>
            <a:ext cx="3535411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147248" cy="38918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600" dirty="0">
                <a:solidFill>
                  <a:schemeClr val="tx1"/>
                </a:solidFill>
              </a:rPr>
              <a:t>一般通过修改</a:t>
            </a:r>
            <a:r>
              <a:rPr lang="en-US" altLang="zh-CN" sz="2600" dirty="0" err="1">
                <a:solidFill>
                  <a:schemeClr val="tx1"/>
                </a:solidFill>
              </a:rPr>
              <a:t>conf</a:t>
            </a:r>
            <a:r>
              <a:rPr lang="zh-CN" altLang="zh-CN" sz="2600" dirty="0">
                <a:solidFill>
                  <a:schemeClr val="tx1"/>
                </a:solidFill>
              </a:rPr>
              <a:t>目录下的</a:t>
            </a:r>
            <a:r>
              <a:rPr lang="en-US" altLang="zh-CN" sz="2600" dirty="0">
                <a:solidFill>
                  <a:schemeClr val="tx1"/>
                </a:solidFill>
              </a:rPr>
              <a:t>server.xml</a:t>
            </a:r>
            <a:r>
              <a:rPr lang="zh-CN" altLang="zh-CN" sz="2600" dirty="0">
                <a:solidFill>
                  <a:schemeClr val="tx1"/>
                </a:solidFill>
              </a:rPr>
              <a:t>文件或者图形界面控制台对</a:t>
            </a:r>
            <a:r>
              <a:rPr lang="en-US" altLang="zh-CN" sz="2600" dirty="0">
                <a:solidFill>
                  <a:schemeClr val="tx1"/>
                </a:solidFill>
              </a:rPr>
              <a:t>Tomcat</a:t>
            </a:r>
            <a:r>
              <a:rPr lang="zh-CN" altLang="zh-CN" sz="2600" dirty="0">
                <a:solidFill>
                  <a:schemeClr val="tx1"/>
                </a:solidFill>
              </a:rPr>
              <a:t>进行配置。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server.xml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的重要配置文件，包含的元素大体可分为四类：</a:t>
            </a:r>
          </a:p>
          <a:p>
            <a:pPr marL="0" indent="0"/>
            <a:r>
              <a:rPr lang="zh-CN" altLang="en-US" dirty="0"/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顶层类元素：</a:t>
            </a:r>
            <a:r>
              <a:rPr lang="zh-CN" altLang="en-US" dirty="0">
                <a:solidFill>
                  <a:schemeClr val="tx1"/>
                </a:solidFill>
              </a:rPr>
              <a:t>位于整个配置文件的顶层，主要有</a:t>
            </a:r>
            <a:r>
              <a:rPr lang="en-US" altLang="zh-CN" dirty="0">
                <a:solidFill>
                  <a:schemeClr val="tx1"/>
                </a:solidFill>
              </a:rPr>
              <a:t>&lt;Server&gt;</a:t>
            </a:r>
            <a:r>
              <a:rPr lang="zh-CN" altLang="en-US" dirty="0">
                <a:solidFill>
                  <a:schemeClr val="tx1"/>
                </a:solidFill>
              </a:rPr>
              <a:t>元素与</a:t>
            </a:r>
            <a:r>
              <a:rPr lang="en-US" altLang="zh-CN" dirty="0">
                <a:solidFill>
                  <a:schemeClr val="tx1"/>
                </a:solidFill>
              </a:rPr>
              <a:t>&lt;Service&gt;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连接器元素：</a:t>
            </a:r>
            <a:r>
              <a:rPr lang="zh-CN" altLang="en-US" dirty="0">
                <a:solidFill>
                  <a:schemeClr val="tx1"/>
                </a:solidFill>
              </a:rPr>
              <a:t>是客户和服务（容器类元素）间的通信接口，负责接收客户请求与向客户返回响应结果，主要有</a:t>
            </a:r>
            <a:r>
              <a:rPr lang="en-US" altLang="zh-CN" dirty="0">
                <a:solidFill>
                  <a:schemeClr val="tx1"/>
                </a:solidFill>
              </a:rPr>
              <a:t>&lt;Connector&gt;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容器类元素：</a:t>
            </a:r>
            <a:r>
              <a:rPr lang="zh-CN" altLang="en-US" dirty="0">
                <a:solidFill>
                  <a:schemeClr val="tx1"/>
                </a:solidFill>
              </a:rPr>
              <a:t>负责处理客户请求并且生成响应结果，主要有</a:t>
            </a:r>
            <a:r>
              <a:rPr lang="en-US" altLang="zh-CN" dirty="0">
                <a:solidFill>
                  <a:schemeClr val="tx1"/>
                </a:solidFill>
              </a:rPr>
              <a:t>&lt;Engine&gt;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&lt;Host&gt;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&lt;Context&gt;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嵌套类元素：</a:t>
            </a:r>
            <a:r>
              <a:rPr lang="zh-CN" altLang="en-US" dirty="0">
                <a:solidFill>
                  <a:schemeClr val="tx1"/>
                </a:solidFill>
              </a:rPr>
              <a:t>可以加入到容器中的元素，主要有</a:t>
            </a:r>
            <a:r>
              <a:rPr lang="en-US" altLang="zh-CN" dirty="0">
                <a:solidFill>
                  <a:schemeClr val="tx1"/>
                </a:solidFill>
              </a:rPr>
              <a:t>&lt;logger&gt;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&lt;Value&gt;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&lt;Realm&gt;</a:t>
            </a:r>
            <a:r>
              <a:rPr lang="zh-CN" altLang="en-US" dirty="0">
                <a:solidFill>
                  <a:schemeClr val="tx1"/>
                </a:solidFill>
              </a:rPr>
              <a:t>元素等。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22414"/>
              </p:ext>
            </p:extLst>
          </p:nvPr>
        </p:nvGraphicFramePr>
        <p:xfrm>
          <a:off x="457200" y="1200151"/>
          <a:ext cx="4690864" cy="353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11510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2.</a:t>
            </a:r>
            <a:r>
              <a:rPr lang="zh-CN" altLang="zh-CN" sz="2600" dirty="0">
                <a:solidFill>
                  <a:schemeClr val="tx1"/>
                </a:solidFill>
              </a:rPr>
              <a:t>修改</a:t>
            </a:r>
            <a:r>
              <a:rPr lang="en-US" altLang="zh-CN" sz="2600" dirty="0">
                <a:solidFill>
                  <a:schemeClr val="tx1"/>
                </a:solidFill>
              </a:rPr>
              <a:t>Tomcat</a:t>
            </a:r>
            <a:r>
              <a:rPr lang="zh-CN" altLang="zh-CN" sz="2600" dirty="0">
                <a:solidFill>
                  <a:schemeClr val="tx1"/>
                </a:solidFill>
              </a:rPr>
              <a:t>的服务端口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的默认服务端口是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8080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安装过程中可以更改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的默认访问端口，如果在安装过程没有修改，则可以通过修改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元素的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2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Tomcat</a:t>
            </a:r>
            <a:r>
              <a:rPr lang="zh-CN" altLang="en-US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配置虚拟主机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>
                <a:solidFill>
                  <a:schemeClr val="tx1"/>
                </a:solidFill>
              </a:rPr>
              <a:t>虚拟主机是一种在一个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zh-CN" dirty="0">
                <a:solidFill>
                  <a:schemeClr val="tx1"/>
                </a:solidFill>
              </a:rPr>
              <a:t>应用服务器上服务多个域名的机制，对每个域名而言，都好像独享了整个主机。目前</a:t>
            </a:r>
            <a:r>
              <a:rPr lang="en-US" altLang="zh-CN" dirty="0">
                <a:solidFill>
                  <a:schemeClr val="tx1"/>
                </a:solidFill>
              </a:rPr>
              <a:t>Internet</a:t>
            </a:r>
            <a:r>
              <a:rPr lang="zh-CN" altLang="zh-CN" dirty="0">
                <a:solidFill>
                  <a:schemeClr val="tx1"/>
                </a:solidFill>
              </a:rPr>
              <a:t>上的大多数中小型网站均采用虚拟主机来实现。在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zh-CN" dirty="0">
                <a:solidFill>
                  <a:schemeClr val="tx1"/>
                </a:solidFill>
              </a:rPr>
              <a:t>中配置虚拟主机很简单，只要在</a:t>
            </a:r>
            <a:r>
              <a:rPr lang="en-US" altLang="zh-CN" dirty="0">
                <a:solidFill>
                  <a:schemeClr val="tx1"/>
                </a:solidFill>
              </a:rPr>
              <a:t>server.xml</a:t>
            </a:r>
            <a:r>
              <a:rPr lang="zh-CN" altLang="zh-CN" dirty="0">
                <a:solidFill>
                  <a:schemeClr val="tx1"/>
                </a:solidFill>
              </a:rPr>
              <a:t>中添加一个</a:t>
            </a:r>
            <a:r>
              <a:rPr lang="en-US" altLang="zh-CN" dirty="0">
                <a:solidFill>
                  <a:schemeClr val="tx1"/>
                </a:solidFill>
              </a:rPr>
              <a:t>Host</a:t>
            </a:r>
            <a:r>
              <a:rPr lang="zh-CN" altLang="zh-CN" dirty="0">
                <a:solidFill>
                  <a:schemeClr val="tx1"/>
                </a:solidFill>
              </a:rPr>
              <a:t>元素即可。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zh-CN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每一个</a:t>
            </a:r>
            <a:r>
              <a:rPr lang="en-US" altLang="zh-CN" dirty="0">
                <a:solidFill>
                  <a:schemeClr val="tx1"/>
                </a:solidFill>
              </a:rPr>
              <a:t>Host</a:t>
            </a:r>
            <a:r>
              <a:rPr lang="zh-CN" altLang="zh-CN" dirty="0">
                <a:solidFill>
                  <a:schemeClr val="tx1"/>
                </a:solidFill>
              </a:rPr>
              <a:t>元素必须包括一个或多个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元素，而且所包含的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元素中必须有一个是默认的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，这个默认的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的访问路径应该设置为空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1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</a:t>
            </a:r>
            <a:r>
              <a:rPr lang="en-US" altLang="zh-CN" sz="4800" dirty="0" err="1"/>
              <a:t>MyEclipse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MyEclipse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是对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Eclipse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的扩展，利用它开发者可以方便地进行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、数据库等项目的开发和发布。作为集成开发环境，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MyEclipse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包括了完备的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编码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调试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测试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发布功能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，可有效提高开发效率。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不同版本的</a:t>
            </a:r>
            <a:r>
              <a:rPr lang="en-US" altLang="zh-CN" sz="2000" dirty="0" err="1">
                <a:solidFill>
                  <a:schemeClr val="tx1"/>
                </a:solidFill>
              </a:rPr>
              <a:t>MyEclipse</a:t>
            </a:r>
            <a:r>
              <a:rPr lang="zh-CN" altLang="en-US" sz="2000" dirty="0">
                <a:solidFill>
                  <a:schemeClr val="tx1"/>
                </a:solidFill>
              </a:rPr>
              <a:t>均要求与特定版本的</a:t>
            </a:r>
            <a:r>
              <a:rPr lang="en-US" altLang="zh-CN" sz="2000" dirty="0">
                <a:solidFill>
                  <a:schemeClr val="tx1"/>
                </a:solidFill>
              </a:rPr>
              <a:t>Eclipse</a:t>
            </a:r>
            <a:r>
              <a:rPr lang="zh-CN" altLang="en-US" sz="2000" dirty="0">
                <a:solidFill>
                  <a:schemeClr val="tx1"/>
                </a:solidFill>
              </a:rPr>
              <a:t>配合，在下载</a:t>
            </a:r>
            <a:r>
              <a:rPr lang="en-US" altLang="zh-CN" sz="2000" dirty="0" err="1">
                <a:solidFill>
                  <a:schemeClr val="tx1"/>
                </a:solidFill>
              </a:rPr>
              <a:t>MyEclipse</a:t>
            </a:r>
            <a:r>
              <a:rPr lang="zh-CN" altLang="en-US" sz="2000" dirty="0">
                <a:solidFill>
                  <a:schemeClr val="tx1"/>
                </a:solidFill>
              </a:rPr>
              <a:t>时能够看到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：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292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</a:t>
            </a:r>
            <a:r>
              <a:rPr lang="en-US" altLang="zh-CN" sz="4800" dirty="0" err="1"/>
              <a:t>MyEclipse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402832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MyEclipse2016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独立安装包在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平台上的安装步骤如下：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）双击“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myeclipse-2016-ci-7-offline-installer-windows.exe”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的图标，如右上图所示。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单击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“Next”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按钮，进入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授权同意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界面，如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右下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图所示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5602" name="图片 11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1059582"/>
            <a:ext cx="2520280" cy="179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0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3075806"/>
            <a:ext cx="2520280" cy="170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92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</a:t>
            </a:r>
            <a:r>
              <a:rPr lang="en-US" altLang="zh-CN" sz="4800" dirty="0" err="1"/>
              <a:t>MyEclipse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40283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）勾选复选框，单击“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Next”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按钮，进入选择安装路径窗口，如右上图所示。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设置好安装路径后，单击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按钮，进入选择安装内容窗口，如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右下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图所示。</a:t>
            </a:r>
            <a:endParaRPr lang="zh-CN" alt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6626" name="图片 9" descr="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1590"/>
            <a:ext cx="266429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8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03798"/>
            <a:ext cx="2664296" cy="202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31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</a:t>
            </a:r>
            <a:r>
              <a:rPr lang="en-US" altLang="zh-CN" sz="4800" dirty="0" err="1"/>
              <a:t>MyEclipse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40283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根据需求选择好安装内容后，单击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按钮，开始安装。安装结束后出现如图所示的窗口，单击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“Finish”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按钮，完成安装。</a:t>
            </a: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启动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MyEclipse2016,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进入如图所示的界面。</a:t>
            </a:r>
          </a:p>
          <a:p>
            <a:pPr marL="0" lv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7650" name="图片 7" descr="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31590"/>
            <a:ext cx="2376264" cy="168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6" descr="0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0015"/>
            <a:ext cx="3384376" cy="235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34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</a:t>
            </a:r>
            <a:r>
              <a:rPr lang="en-US" altLang="zh-CN" sz="4800" dirty="0" err="1"/>
              <a:t>MyEclipse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89877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MyEclipse2016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中配置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Tomcat8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择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windows→Preferences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命令，在弹出的对话框中选择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MyEclipse→Servers→runtimes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environment”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点击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runtimes environment</a:t>
            </a:r>
            <a:r>
              <a:rPr lang="zh-CN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选项，在窗口的右边进行如图所示的配置。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8674" name="图片 5" descr="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03597"/>
            <a:ext cx="3888432" cy="38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2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</a:t>
            </a:r>
            <a:r>
              <a:rPr lang="en-US" altLang="zh-CN" sz="4800" dirty="0" err="1"/>
              <a:t>MyEclipse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97078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）点击右边的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按钮，在列表中找到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，点击下拉出现版本选项，选择安装好的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Tomcat8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，选择“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new local server”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按钮，然后进入下一步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9698" name="图片 4" descr="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598"/>
            <a:ext cx="3528392" cy="384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22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</a:t>
            </a:r>
            <a:r>
              <a:rPr lang="en-US" altLang="zh-CN" sz="4800" dirty="0" err="1"/>
              <a:t>MyEclipse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）在目录选择里选择之前安装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Tomcat8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的目录，并且选择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版本，完成配置。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0722" name="图片 3" descr="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03598"/>
            <a:ext cx="394005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2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Web</a:t>
            </a:r>
            <a:r>
              <a:rPr lang="zh-CN" altLang="en-US" sz="4800" dirty="0"/>
              <a:t>应用和</a:t>
            </a:r>
            <a:r>
              <a:rPr lang="en-US" altLang="zh-CN" sz="4800" dirty="0"/>
              <a:t>web.xml</a:t>
            </a:r>
            <a:r>
              <a:rPr lang="zh-CN" altLang="en-US" sz="48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应用概述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），所指的既不是一个真正意义上的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网站，又不是一个传统的应用程序。它是一些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网页和用来完成某些任务的其他资源的一个集合。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应用基本目录结构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1746" name="对象 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71750"/>
            <a:ext cx="2880320" cy="227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4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en-US" altLang="zh-CN" b="1" dirty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简介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JDK(Java Development Kit)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公司提供的针对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开发员的产品。自从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推出以来，</a:t>
            </a:r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已经成为使用最广泛的</a:t>
            </a:r>
            <a:r>
              <a:rPr lang="en-US" altLang="zh-CN" dirty="0">
                <a:solidFill>
                  <a:schemeClr val="tx1"/>
                </a:solidFill>
              </a:rPr>
              <a:t>Java </a:t>
            </a:r>
            <a:r>
              <a:rPr lang="zh-CN" altLang="en-US" dirty="0">
                <a:solidFill>
                  <a:schemeClr val="tx1"/>
                </a:solidFill>
              </a:rPr>
              <a:t>软件开发工具包。</a:t>
            </a:r>
            <a:r>
              <a:rPr lang="en-US" altLang="zh-CN" dirty="0">
                <a:solidFill>
                  <a:schemeClr val="tx1"/>
                </a:solidFill>
              </a:rPr>
              <a:t>JDK </a:t>
            </a:r>
            <a:r>
              <a:rPr lang="zh-CN" altLang="en-US" dirty="0">
                <a:solidFill>
                  <a:schemeClr val="tx1"/>
                </a:solidFill>
              </a:rPr>
              <a:t>是整个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的核心，包括了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运行环境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工具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基础的类库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目前有三个版本：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SE(J2SE)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standard edition,</a:t>
            </a:r>
            <a:r>
              <a:rPr lang="zh-CN" altLang="en-US" sz="2200" dirty="0">
                <a:solidFill>
                  <a:schemeClr val="tx1"/>
                </a:solidFill>
              </a:rPr>
              <a:t>标准版，是最常用的一个版本，从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SE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EE(J2EE)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enterprise edition,</a:t>
            </a:r>
            <a:r>
              <a:rPr lang="zh-CN" altLang="en-US" sz="2200" dirty="0">
                <a:solidFill>
                  <a:schemeClr val="tx1"/>
                </a:solidFill>
              </a:rPr>
              <a:t>企业版，使用这种</a:t>
            </a:r>
            <a:r>
              <a:rPr lang="en-US" altLang="zh-CN" sz="2200" dirty="0">
                <a:solidFill>
                  <a:schemeClr val="tx1"/>
                </a:solidFill>
              </a:rPr>
              <a:t>JDK</a:t>
            </a:r>
            <a:r>
              <a:rPr lang="zh-CN" altLang="en-US" sz="2200" dirty="0">
                <a:solidFill>
                  <a:schemeClr val="tx1"/>
                </a:solidFill>
              </a:rPr>
              <a:t>开发</a:t>
            </a:r>
            <a:r>
              <a:rPr lang="en-US" altLang="zh-CN" sz="2200" dirty="0">
                <a:solidFill>
                  <a:schemeClr val="tx1"/>
                </a:solidFill>
              </a:rPr>
              <a:t>J2EE</a:t>
            </a:r>
            <a:r>
              <a:rPr lang="zh-CN" altLang="en-US" sz="2200" dirty="0">
                <a:solidFill>
                  <a:schemeClr val="tx1"/>
                </a:solidFill>
              </a:rPr>
              <a:t>应用程序，从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EE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ME(J2ME)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micro </a:t>
            </a:r>
            <a:r>
              <a:rPr lang="en-US" altLang="zh-CN" sz="2200" dirty="0" err="1">
                <a:solidFill>
                  <a:schemeClr val="tx1"/>
                </a:solidFill>
              </a:rPr>
              <a:t>edtion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主要用于移动设备、嵌入式设备上的</a:t>
            </a:r>
            <a:r>
              <a:rPr lang="en-US" altLang="zh-CN" sz="2200" dirty="0">
                <a:solidFill>
                  <a:schemeClr val="tx1"/>
                </a:solidFill>
              </a:rPr>
              <a:t>java</a:t>
            </a:r>
            <a:r>
              <a:rPr lang="zh-CN" altLang="en-US" sz="2200" dirty="0">
                <a:solidFill>
                  <a:schemeClr val="tx1"/>
                </a:solidFill>
              </a:rPr>
              <a:t>应用程序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ME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Web</a:t>
            </a:r>
            <a:r>
              <a:rPr lang="zh-CN" altLang="en-US" sz="4800" dirty="0"/>
              <a:t>应用和</a:t>
            </a:r>
            <a:r>
              <a:rPr lang="en-US" altLang="zh-CN" sz="4800" dirty="0"/>
              <a:t>web.xml</a:t>
            </a:r>
            <a:r>
              <a:rPr lang="zh-CN" altLang="en-US" sz="48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部署</a:t>
            </a: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  <a:endParaRPr lang="en-US" altLang="zh-CN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中部署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应用的方式主要有以下几种：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的自动部署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利用控制台的部署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增加自定义的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部署文件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修改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文件部署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96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522573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en-US" altLang="zh-CN" b="1" dirty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安装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的安装程序可以到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的官方网站</a:t>
            </a:r>
            <a:r>
              <a:rPr lang="en-US" altLang="zh-CN" dirty="0">
                <a:solidFill>
                  <a:schemeClr val="tx1"/>
                </a:solidFill>
              </a:rPr>
              <a:t>http://www.oracle.com/technetwork/java/javase/downloads/index.html</a:t>
            </a:r>
            <a:r>
              <a:rPr lang="zh-CN" altLang="en-US" dirty="0">
                <a:solidFill>
                  <a:schemeClr val="tx1"/>
                </a:solidFill>
              </a:rPr>
              <a:t>上下载。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下面演示</a:t>
            </a:r>
            <a:r>
              <a:rPr lang="en-US" altLang="zh-CN" dirty="0">
                <a:solidFill>
                  <a:schemeClr val="tx1"/>
                </a:solidFill>
              </a:rPr>
              <a:t>JDK8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操作系统上的安装与配置步骤</a:t>
            </a:r>
          </a:p>
        </p:txBody>
      </p:sp>
    </p:spTree>
    <p:extLst>
      <p:ext uri="{BB962C8B-B14F-4D97-AF65-F5344CB8AC3E}">
        <p14:creationId xmlns:p14="http://schemas.microsoft.com/office/powerpoint/2010/main" val="357811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）双击“</a:t>
            </a:r>
            <a:r>
              <a:rPr lang="en-US" altLang="zh-CN" dirty="0">
                <a:solidFill>
                  <a:schemeClr val="tx1"/>
                </a:solidFill>
              </a:rPr>
              <a:t>jdk-8u121-windows-x64.exe”</a:t>
            </a:r>
            <a:r>
              <a:rPr lang="zh-CN" altLang="en-US" dirty="0">
                <a:solidFill>
                  <a:schemeClr val="tx1"/>
                </a:solidFill>
              </a:rPr>
              <a:t>文件图标，开始安装</a:t>
            </a:r>
            <a:endParaRPr lang="en-US" altLang="zh-CN" dirty="0"/>
          </a:p>
        </p:txBody>
      </p:sp>
      <p:pic>
        <p:nvPicPr>
          <p:cNvPr id="12290" name="图片 3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95686"/>
            <a:ext cx="4536504" cy="307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）单击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zh-CN" dirty="0">
                <a:solidFill>
                  <a:schemeClr val="tx1"/>
                </a:solidFill>
              </a:rPr>
              <a:t>下一步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zh-CN" dirty="0">
                <a:solidFill>
                  <a:schemeClr val="tx1"/>
                </a:solidFill>
              </a:rPr>
              <a:t>，选择安装路径及安装内容，</a:t>
            </a:r>
            <a:r>
              <a:rPr lang="zh-CN" altLang="en-US" dirty="0">
                <a:solidFill>
                  <a:schemeClr val="tx1"/>
                </a:solidFill>
              </a:rPr>
              <a:t>在更改里可以更改安装路径：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3314" name="图片 2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95686"/>
            <a:ext cx="3888432" cy="297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zh-CN" dirty="0">
                <a:solidFill>
                  <a:schemeClr val="tx1"/>
                </a:solidFill>
              </a:rPr>
              <a:t>安装完成</a:t>
            </a:r>
          </a:p>
        </p:txBody>
      </p:sp>
      <p:pic>
        <p:nvPicPr>
          <p:cNvPr id="14338" name="图片 26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7654"/>
            <a:ext cx="4032448" cy="306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）	设置系统环境变量，包括</a:t>
            </a:r>
            <a:r>
              <a:rPr lang="en-US" altLang="zh-CN" sz="2000" dirty="0">
                <a:solidFill>
                  <a:schemeClr val="tx1"/>
                </a:solidFill>
              </a:rPr>
              <a:t>Path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首先，在桌面上右击“我的电脑”，在下拉菜单中选择“属性”，选择“高级系统设置”，弹出如右图所示“系统属性”窗口。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5362" name="图片 25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17647"/>
            <a:ext cx="3168352" cy="396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33082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在窗口中选择“高级”标签，单击“环境变量”按钮，弹出如图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所示的“环境变量”窗口，在“系统变量”列表框中选择“</a:t>
            </a:r>
            <a:r>
              <a:rPr lang="en-US" altLang="zh-CN" sz="2000" dirty="0">
                <a:solidFill>
                  <a:schemeClr val="tx1"/>
                </a:solidFill>
              </a:rPr>
              <a:t>Path”</a:t>
            </a:r>
            <a:r>
              <a:rPr lang="zh-CN" altLang="en-US" sz="2000" dirty="0">
                <a:solidFill>
                  <a:schemeClr val="tx1"/>
                </a:solidFill>
              </a:rPr>
              <a:t>参数，并单击“编辑”按钮，弹出如图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所示的“编辑系统变量”窗口，在变量值后面加入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的路径“</a:t>
            </a:r>
            <a:r>
              <a:rPr lang="en-US" altLang="zh-CN" sz="2000" dirty="0">
                <a:solidFill>
                  <a:schemeClr val="tx1"/>
                </a:solidFill>
              </a:rPr>
              <a:t>%JAVA_HOME%\lib;”</a:t>
            </a:r>
            <a:r>
              <a:rPr lang="zh-CN" altLang="en-US" sz="2000" dirty="0">
                <a:solidFill>
                  <a:schemeClr val="tx1"/>
                </a:solidFill>
              </a:rPr>
              <a:t>，然后单击“确定”按钮。注意：当</a:t>
            </a:r>
            <a:r>
              <a:rPr lang="en-US" altLang="zh-CN" sz="2000" dirty="0">
                <a:solidFill>
                  <a:schemeClr val="tx1"/>
                </a:solidFill>
              </a:rPr>
              <a:t>Path</a:t>
            </a:r>
            <a:r>
              <a:rPr lang="zh-CN" altLang="en-US" sz="2000" dirty="0">
                <a:solidFill>
                  <a:schemeClr val="tx1"/>
                </a:solidFill>
              </a:rPr>
              <a:t>有多个值时，不同值之间用分号隔开。这里的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相当于一个路径，可以直接使用“</a:t>
            </a:r>
            <a:r>
              <a:rPr lang="en-US" altLang="zh-CN" sz="2000" dirty="0">
                <a:solidFill>
                  <a:schemeClr val="tx1"/>
                </a:solidFill>
              </a:rPr>
              <a:t>%JAVA_HOME%”</a:t>
            </a:r>
            <a:r>
              <a:rPr lang="zh-CN" altLang="en-US" sz="2000" dirty="0">
                <a:solidFill>
                  <a:schemeClr val="tx1"/>
                </a:solidFill>
              </a:rPr>
              <a:t>来指定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代表的那个路径。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6386" name="图片 2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03598"/>
            <a:ext cx="2736304" cy="2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3" descr="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9902"/>
            <a:ext cx="2736304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9846" y="231723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09846" y="429498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557</TotalTime>
  <Words>1844</Words>
  <Application>Microsoft Office PowerPoint</Application>
  <PresentationFormat>全屏显示(16:9)</PresentationFormat>
  <Paragraphs>146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主管人员</vt:lpstr>
      <vt:lpstr>《商务网站设计与开发》</vt:lpstr>
      <vt:lpstr>内容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6.3 MyEclipse的安装及配置</vt:lpstr>
      <vt:lpstr>6.3 MyEclipse的安装及配置</vt:lpstr>
      <vt:lpstr>6.3 MyEclipse的安装及配置</vt:lpstr>
      <vt:lpstr>6.3 MyEclipse的安装及配置</vt:lpstr>
      <vt:lpstr>6.3 MyEclipse的安装及配置</vt:lpstr>
      <vt:lpstr>6.3 MyEclipse的安装及配置</vt:lpstr>
      <vt:lpstr>6.3 MyEclipse的安装及配置</vt:lpstr>
      <vt:lpstr>6.4 Web应用和web.xml文件</vt:lpstr>
      <vt:lpstr>6.4 Web应用和web.xml文件</vt:lpstr>
      <vt:lpstr>6.5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46</cp:revision>
  <dcterms:created xsi:type="dcterms:W3CDTF">2015-12-06T10:13:51Z</dcterms:created>
  <dcterms:modified xsi:type="dcterms:W3CDTF">2018-09-11T15:30:14Z</dcterms:modified>
</cp:coreProperties>
</file>