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6" r:id="rId4"/>
    <p:sldId id="267" r:id="rId5"/>
    <p:sldId id="289" r:id="rId6"/>
    <p:sldId id="290" r:id="rId7"/>
    <p:sldId id="268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72" r:id="rId21"/>
    <p:sldId id="28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26" y="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zh-CN" sz="2000" dirty="0"/>
            <a:t>8</a:t>
          </a:r>
          <a:r>
            <a:rPr lang="en-US" altLang="en-US" sz="2000" dirty="0"/>
            <a:t>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D1F31572-EAFA-4581-BB8F-7856945D7E0D}">
      <dgm:prSet custT="1"/>
      <dgm:spPr/>
      <dgm:t>
        <a:bodyPr/>
        <a:lstStyle/>
        <a:p>
          <a:r>
            <a:rPr lang="en-US" altLang="zh-CN" sz="2000" dirty="0"/>
            <a:t>8</a:t>
          </a:r>
          <a:r>
            <a:rPr lang="en-US" altLang="en-US" sz="2000" dirty="0"/>
            <a:t>.2</a:t>
          </a:r>
          <a:endParaRPr lang="zh-CN" altLang="en-US" sz="2000" dirty="0"/>
        </a:p>
      </dgm:t>
    </dgm:pt>
    <dgm:pt modelId="{FA3FAED2-28F9-4800-9A59-89A5EC168B9F}" type="par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8A4CBE26-5841-4A81-AD47-65A3C945880D}" type="sib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76279B34-AEDE-432A-B402-6F4F973134F6}">
      <dgm:prSet custT="1"/>
      <dgm:spPr/>
      <dgm:t>
        <a:bodyPr/>
        <a:lstStyle/>
        <a:p>
          <a:r>
            <a:rPr lang="en-US" altLang="zh-CN" sz="2000" dirty="0"/>
            <a:t>8</a:t>
          </a:r>
          <a:r>
            <a:rPr lang="en-US" altLang="en-US" sz="2000" dirty="0"/>
            <a:t>.3</a:t>
          </a:r>
          <a:endParaRPr lang="zh-CN" altLang="en-US" sz="2000" dirty="0"/>
        </a:p>
      </dgm:t>
    </dgm:pt>
    <dgm:pt modelId="{8DC62FD1-8155-46AC-ABB8-D4E6195CF4E3}" type="par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7058D052-A15F-4AD9-8EF2-E147E5791732}" type="sib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3939FDF2-2B5C-4813-9A8A-F9D03E1D6A19}">
      <dgm:prSet custT="1"/>
      <dgm:spPr/>
      <dgm:t>
        <a:bodyPr/>
        <a:lstStyle/>
        <a:p>
          <a:r>
            <a:rPr lang="en-US" altLang="zh-CN" sz="2000" dirty="0"/>
            <a:t>8</a:t>
          </a:r>
          <a:r>
            <a:rPr lang="en-US" altLang="en-US" sz="2000" dirty="0"/>
            <a:t>.4</a:t>
          </a:r>
          <a:endParaRPr lang="zh-CN" altLang="en-US" sz="2000" dirty="0"/>
        </a:p>
      </dgm:t>
    </dgm:pt>
    <dgm:pt modelId="{A8E87543-B30C-4544-925A-D0AD5EB15E90}" type="par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2F5D3281-6245-4B37-A7BF-9ACF15153900}" type="sib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3793E43C-2A69-4A66-92BC-FD52692D4F7E}">
      <dgm:prSet custT="1"/>
      <dgm:spPr/>
      <dgm:t>
        <a:bodyPr/>
        <a:lstStyle/>
        <a:p>
          <a:r>
            <a:rPr lang="en-US" altLang="zh-CN" sz="2000" dirty="0"/>
            <a:t>8</a:t>
          </a:r>
          <a:r>
            <a:rPr lang="en-US" altLang="en-US" sz="2000" dirty="0"/>
            <a:t>.</a:t>
          </a:r>
          <a:r>
            <a:rPr lang="en-US" altLang="zh-CN" sz="2000" dirty="0"/>
            <a:t>5</a:t>
          </a:r>
          <a:endParaRPr lang="zh-CN" altLang="en-US" sz="2000" dirty="0"/>
        </a:p>
      </dgm:t>
    </dgm:pt>
    <dgm:pt modelId="{9A8104A0-8DD1-4117-8B4A-107AE9251929}" type="parTrans" cxnId="{4778FCAC-47BD-4D68-BF55-AAC9DF5DB8BE}">
      <dgm:prSet/>
      <dgm:spPr/>
      <dgm:t>
        <a:bodyPr/>
        <a:lstStyle/>
        <a:p>
          <a:endParaRPr lang="zh-CN" altLang="en-US"/>
        </a:p>
      </dgm:t>
    </dgm:pt>
    <dgm:pt modelId="{8B69C8B1-AF38-4BB4-B8AB-5225A2FE7FE8}" type="sibTrans" cxnId="{4778FCAC-47BD-4D68-BF55-AAC9DF5DB8BE}">
      <dgm:prSet/>
      <dgm:spPr/>
      <dgm:t>
        <a:bodyPr/>
        <a:lstStyle/>
        <a:p>
          <a:endParaRPr lang="zh-CN" altLang="en-US"/>
        </a:p>
      </dgm:t>
    </dgm:pt>
    <dgm:pt modelId="{45DD71B0-ABDE-4DC4-B431-786BCFDB2A9A}">
      <dgm:prSet phldrT="[文本]" custT="1"/>
      <dgm:spPr/>
      <dgm:t>
        <a:bodyPr/>
        <a:lstStyle/>
        <a:p>
          <a:r>
            <a:rPr lang="en-US" altLang="en-US" sz="2000" dirty="0"/>
            <a:t>JSP</a:t>
          </a:r>
          <a:r>
            <a:rPr lang="zh-CN" altLang="en-US" sz="2000" dirty="0"/>
            <a:t>技术概况</a:t>
          </a:r>
        </a:p>
      </dgm:t>
    </dgm:pt>
    <dgm:pt modelId="{DC8A635A-649C-4E65-B0CF-A922D9B77BF8}" type="par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AB202996-54A7-450B-BF8A-F9F79ED3C00E}" type="sib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9CC4C3ED-4637-47DA-AF54-65CFDF88CFB4}">
      <dgm:prSet custT="1"/>
      <dgm:spPr/>
      <dgm:t>
        <a:bodyPr/>
        <a:lstStyle/>
        <a:p>
          <a:r>
            <a:rPr lang="en-US" altLang="en-US" sz="2000" dirty="0"/>
            <a:t>JSP</a:t>
          </a:r>
          <a:r>
            <a:rPr lang="zh-CN" altLang="en-US" sz="2000" dirty="0"/>
            <a:t>基本语法</a:t>
          </a:r>
        </a:p>
      </dgm:t>
    </dgm:pt>
    <dgm:pt modelId="{C9A20E75-6244-42A9-9C3C-F944B3359647}" type="par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B79CABE-952C-44C0-A7E9-389A691DECDD}" type="sib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5EEA8C0-3BAF-4123-A64D-AF80247318AD}">
      <dgm:prSet custT="1"/>
      <dgm:spPr/>
      <dgm:t>
        <a:bodyPr/>
        <a:lstStyle/>
        <a:p>
          <a:r>
            <a:rPr lang="en-US" altLang="en-US" sz="2000" dirty="0"/>
            <a:t>JSP</a:t>
          </a:r>
          <a:r>
            <a:rPr lang="zh-CN" altLang="en-US" sz="2000" dirty="0"/>
            <a:t>指令</a:t>
          </a:r>
        </a:p>
      </dgm:t>
    </dgm:pt>
    <dgm:pt modelId="{21DEC756-AA80-4A81-B53D-B46FC7D09F34}" type="par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75326E44-FFD9-4FA0-9CA8-1DAD9978CA69}" type="sib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872DDF8D-AD4A-4B9D-BC18-6EFCDE03F71B}">
      <dgm:prSet custT="1"/>
      <dgm:spPr/>
      <dgm:t>
        <a:bodyPr/>
        <a:lstStyle/>
        <a:p>
          <a:r>
            <a:rPr lang="en-US" altLang="en-US" sz="2000" dirty="0"/>
            <a:t>JSP</a:t>
          </a:r>
          <a:r>
            <a:rPr lang="zh-CN" altLang="en-US" sz="2000" dirty="0"/>
            <a:t>动作</a:t>
          </a:r>
        </a:p>
      </dgm:t>
    </dgm:pt>
    <dgm:pt modelId="{59AA4F41-E454-4C66-92F3-10624B0E28A3}" type="par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C4418DEC-4ECE-4098-AA4B-AEF3EAF2158C}" type="sib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DEBEA341-52F4-4167-BBCB-160EC17E652A}">
      <dgm:prSet custT="1"/>
      <dgm:spPr/>
      <dgm:t>
        <a:bodyPr/>
        <a:lstStyle/>
        <a:p>
          <a:r>
            <a:rPr lang="zh-CN" altLang="en-US" sz="2000"/>
            <a:t>思考题</a:t>
          </a:r>
          <a:endParaRPr lang="zh-CN" altLang="en-US" sz="2000" dirty="0"/>
        </a:p>
      </dgm:t>
    </dgm:pt>
    <dgm:pt modelId="{B44E846E-FBD2-4EC9-895D-3DD5FBCC0541}" type="parTrans" cxnId="{E97B8063-CDE6-413A-8ACC-846F73F60996}">
      <dgm:prSet/>
      <dgm:spPr/>
      <dgm:t>
        <a:bodyPr/>
        <a:lstStyle/>
        <a:p>
          <a:endParaRPr lang="zh-CN" altLang="en-US"/>
        </a:p>
      </dgm:t>
    </dgm:pt>
    <dgm:pt modelId="{2C0EB69D-60FC-44FA-A6A0-E45697E39FA3}" type="sibTrans" cxnId="{E97B8063-CDE6-413A-8ACC-846F73F60996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5" custScaleX="43994">
        <dgm:presLayoutVars>
          <dgm:chMax val="1"/>
          <dgm:bulletEnabled val="1"/>
        </dgm:presLayoutVars>
      </dgm:prSet>
      <dgm:spPr/>
    </dgm:pt>
    <dgm:pt modelId="{077FFC63-497A-45A5-86F5-5605551518A8}" type="pres">
      <dgm:prSet presAssocID="{58F708FC-8532-424A-8D9C-0A5EECA1FC6A}" presName="descendantText" presStyleLbl="alignAccFollowNode1" presStyleIdx="0" presStyleCnt="5" custScaleX="131632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22DF60BD-2D24-436B-81A4-A67705F337E4}" type="pres">
      <dgm:prSet presAssocID="{D1F31572-EAFA-4581-BB8F-7856945D7E0D}" presName="linNode" presStyleCnt="0"/>
      <dgm:spPr/>
    </dgm:pt>
    <dgm:pt modelId="{84AE1027-FD8B-4E4F-997D-CA985B2B0E0D}" type="pres">
      <dgm:prSet presAssocID="{D1F31572-EAFA-4581-BB8F-7856945D7E0D}" presName="parentText" presStyleLbl="node1" presStyleIdx="1" presStyleCnt="5" custScaleX="43994">
        <dgm:presLayoutVars>
          <dgm:chMax val="1"/>
          <dgm:bulletEnabled val="1"/>
        </dgm:presLayoutVars>
      </dgm:prSet>
      <dgm:spPr/>
    </dgm:pt>
    <dgm:pt modelId="{161A46C2-39FA-4E84-ADFE-57E743836CE2}" type="pres">
      <dgm:prSet presAssocID="{D1F31572-EAFA-4581-BB8F-7856945D7E0D}" presName="descendantText" presStyleLbl="alignAccFollowNode1" presStyleIdx="1" presStyleCnt="5" custScaleX="131632">
        <dgm:presLayoutVars>
          <dgm:bulletEnabled val="1"/>
        </dgm:presLayoutVars>
      </dgm:prSet>
      <dgm:spPr/>
    </dgm:pt>
    <dgm:pt modelId="{5BCE6C2B-C8EF-460D-A8E4-B2A8A48DD98E}" type="pres">
      <dgm:prSet presAssocID="{8A4CBE26-5841-4A81-AD47-65A3C945880D}" presName="sp" presStyleCnt="0"/>
      <dgm:spPr/>
    </dgm:pt>
    <dgm:pt modelId="{D6B4CB9B-33DB-40F4-8441-FEC61B9A8789}" type="pres">
      <dgm:prSet presAssocID="{76279B34-AEDE-432A-B402-6F4F973134F6}" presName="linNode" presStyleCnt="0"/>
      <dgm:spPr/>
    </dgm:pt>
    <dgm:pt modelId="{27BAE671-2F0A-4112-BF97-47A1AFBBCDF3}" type="pres">
      <dgm:prSet presAssocID="{76279B34-AEDE-432A-B402-6F4F973134F6}" presName="parentText" presStyleLbl="node1" presStyleIdx="2" presStyleCnt="5" custScaleX="43994">
        <dgm:presLayoutVars>
          <dgm:chMax val="1"/>
          <dgm:bulletEnabled val="1"/>
        </dgm:presLayoutVars>
      </dgm:prSet>
      <dgm:spPr/>
    </dgm:pt>
    <dgm:pt modelId="{CEA62850-0BA6-4BA1-BDAF-A16E38552AD3}" type="pres">
      <dgm:prSet presAssocID="{76279B34-AEDE-432A-B402-6F4F973134F6}" presName="descendantText" presStyleLbl="alignAccFollowNode1" presStyleIdx="2" presStyleCnt="5" custScaleX="131632">
        <dgm:presLayoutVars>
          <dgm:bulletEnabled val="1"/>
        </dgm:presLayoutVars>
      </dgm:prSet>
      <dgm:spPr/>
    </dgm:pt>
    <dgm:pt modelId="{E5258FDE-6C5F-4E2C-9466-0EEC58A60E60}" type="pres">
      <dgm:prSet presAssocID="{7058D052-A15F-4AD9-8EF2-E147E5791732}" presName="sp" presStyleCnt="0"/>
      <dgm:spPr/>
    </dgm:pt>
    <dgm:pt modelId="{5457A7A6-4492-42D6-ADDF-A1E9BB9E6075}" type="pres">
      <dgm:prSet presAssocID="{3939FDF2-2B5C-4813-9A8A-F9D03E1D6A19}" presName="linNode" presStyleCnt="0"/>
      <dgm:spPr/>
    </dgm:pt>
    <dgm:pt modelId="{052EE453-883F-414D-B159-9BB1154B1261}" type="pres">
      <dgm:prSet presAssocID="{3939FDF2-2B5C-4813-9A8A-F9D03E1D6A19}" presName="parentText" presStyleLbl="node1" presStyleIdx="3" presStyleCnt="5" custScaleX="43994">
        <dgm:presLayoutVars>
          <dgm:chMax val="1"/>
          <dgm:bulletEnabled val="1"/>
        </dgm:presLayoutVars>
      </dgm:prSet>
      <dgm:spPr/>
    </dgm:pt>
    <dgm:pt modelId="{6F1FC503-F4E9-4285-8A94-7FFB0E89B18C}" type="pres">
      <dgm:prSet presAssocID="{3939FDF2-2B5C-4813-9A8A-F9D03E1D6A19}" presName="descendantText" presStyleLbl="alignAccFollowNode1" presStyleIdx="3" presStyleCnt="5" custScaleX="131632">
        <dgm:presLayoutVars>
          <dgm:bulletEnabled val="1"/>
        </dgm:presLayoutVars>
      </dgm:prSet>
      <dgm:spPr/>
    </dgm:pt>
    <dgm:pt modelId="{05D1A30E-47C7-4E34-822C-AD1BBCF81465}" type="pres">
      <dgm:prSet presAssocID="{2F5D3281-6245-4B37-A7BF-9ACF15153900}" presName="sp" presStyleCnt="0"/>
      <dgm:spPr/>
    </dgm:pt>
    <dgm:pt modelId="{82973247-E03D-4FCB-B1CC-404F4918AE45}" type="pres">
      <dgm:prSet presAssocID="{3793E43C-2A69-4A66-92BC-FD52692D4F7E}" presName="linNode" presStyleCnt="0"/>
      <dgm:spPr/>
    </dgm:pt>
    <dgm:pt modelId="{8CFAA40A-CFFA-4227-9395-725DD1AC8A8C}" type="pres">
      <dgm:prSet presAssocID="{3793E43C-2A69-4A66-92BC-FD52692D4F7E}" presName="parentText" presStyleLbl="node1" presStyleIdx="4" presStyleCnt="5" custScaleX="43994">
        <dgm:presLayoutVars>
          <dgm:chMax val="1"/>
          <dgm:bulletEnabled val="1"/>
        </dgm:presLayoutVars>
      </dgm:prSet>
      <dgm:spPr/>
    </dgm:pt>
    <dgm:pt modelId="{14E42981-D8A3-4A24-971B-B3F89D67AEA9}" type="pres">
      <dgm:prSet presAssocID="{3793E43C-2A69-4A66-92BC-FD52692D4F7E}" presName="descendantText" presStyleLbl="alignAccFollowNode1" presStyleIdx="4" presStyleCnt="5" custScaleX="131632">
        <dgm:presLayoutVars>
          <dgm:bulletEnabled val="1"/>
        </dgm:presLayoutVars>
      </dgm:prSet>
      <dgm:spPr/>
    </dgm:pt>
  </dgm:ptLst>
  <dgm:cxnLst>
    <dgm:cxn modelId="{4756391D-796A-422A-9467-0E0F12E76775}" srcId="{E8E26EDF-4141-49C6-B378-4DAB828C0508}" destId="{76279B34-AEDE-432A-B402-6F4F973134F6}" srcOrd="2" destOrd="0" parTransId="{8DC62FD1-8155-46AC-ABB8-D4E6195CF4E3}" sibTransId="{7058D052-A15F-4AD9-8EF2-E147E5791732}"/>
    <dgm:cxn modelId="{C780C126-398B-4F76-A9C6-5FBE270E7D95}" srcId="{D1F31572-EAFA-4581-BB8F-7856945D7E0D}" destId="{9CC4C3ED-4637-47DA-AF54-65CFDF88CFB4}" srcOrd="0" destOrd="0" parTransId="{C9A20E75-6244-42A9-9C3C-F944B3359647}" sibTransId="{6B79CABE-952C-44C0-A7E9-389A691DECDD}"/>
    <dgm:cxn modelId="{054C0C36-99D5-477F-8F0E-06416F12D7B0}" srcId="{58F708FC-8532-424A-8D9C-0A5EECA1FC6A}" destId="{45DD71B0-ABDE-4DC4-B431-786BCFDB2A9A}" srcOrd="0" destOrd="0" parTransId="{DC8A635A-649C-4E65-B0CF-A922D9B77BF8}" sibTransId="{AB202996-54A7-450B-BF8A-F9F79ED3C00E}"/>
    <dgm:cxn modelId="{4ECBDB36-DD21-4273-938B-027FEF70E6E2}" srcId="{76279B34-AEDE-432A-B402-6F4F973134F6}" destId="{65EEA8C0-3BAF-4123-A64D-AF80247318AD}" srcOrd="0" destOrd="0" parTransId="{21DEC756-AA80-4A81-B53D-B46FC7D09F34}" sibTransId="{75326E44-FFD9-4FA0-9CA8-1DAD9978CA69}"/>
    <dgm:cxn modelId="{C99B6A3A-B79D-4FE9-954B-430C4EF3C485}" srcId="{E8E26EDF-4141-49C6-B378-4DAB828C0508}" destId="{D1F31572-EAFA-4581-BB8F-7856945D7E0D}" srcOrd="1" destOrd="0" parTransId="{FA3FAED2-28F9-4800-9A59-89A5EC168B9F}" sibTransId="{8A4CBE26-5841-4A81-AD47-65A3C945880D}"/>
    <dgm:cxn modelId="{E97B8063-CDE6-413A-8ACC-846F73F60996}" srcId="{3793E43C-2A69-4A66-92BC-FD52692D4F7E}" destId="{DEBEA341-52F4-4167-BBCB-160EC17E652A}" srcOrd="0" destOrd="0" parTransId="{B44E846E-FBD2-4EC9-895D-3DD5FBCC0541}" sibTransId="{2C0EB69D-60FC-44FA-A6A0-E45697E39FA3}"/>
    <dgm:cxn modelId="{6B9ABB73-E7EC-49EA-8186-D7FD4C77C1D5}" type="presOf" srcId="{76279B34-AEDE-432A-B402-6F4F973134F6}" destId="{27BAE671-2F0A-4112-BF97-47A1AFBBCDF3}" srcOrd="0" destOrd="0" presId="urn:microsoft.com/office/officeart/2005/8/layout/vList5"/>
    <dgm:cxn modelId="{DA1CAA56-D35A-405E-A3EC-C6C59B7E0234}" type="presOf" srcId="{9CC4C3ED-4637-47DA-AF54-65CFDF88CFB4}" destId="{161A46C2-39FA-4E84-ADFE-57E743836CE2}" srcOrd="0" destOrd="0" presId="urn:microsoft.com/office/officeart/2005/8/layout/vList5"/>
    <dgm:cxn modelId="{3EEE0E7C-E823-49AD-8CB5-352E753B542E}" srcId="{E8E26EDF-4141-49C6-B378-4DAB828C0508}" destId="{3939FDF2-2B5C-4813-9A8A-F9D03E1D6A19}" srcOrd="3" destOrd="0" parTransId="{A8E87543-B30C-4544-925A-D0AD5EB15E90}" sibTransId="{2F5D3281-6245-4B37-A7BF-9ACF15153900}"/>
    <dgm:cxn modelId="{4E407A84-41EE-4A08-823A-EA6B19594F4A}" srcId="{3939FDF2-2B5C-4813-9A8A-F9D03E1D6A19}" destId="{872DDF8D-AD4A-4B9D-BC18-6EFCDE03F71B}" srcOrd="0" destOrd="0" parTransId="{59AA4F41-E454-4C66-92F3-10624B0E28A3}" sibTransId="{C4418DEC-4ECE-4098-AA4B-AEF3EAF2158C}"/>
    <dgm:cxn modelId="{962DE589-F6EE-46A3-A04D-3C868CD6D39C}" type="presOf" srcId="{872DDF8D-AD4A-4B9D-BC18-6EFCDE03F71B}" destId="{6F1FC503-F4E9-4285-8A94-7FFB0E89B18C}" srcOrd="0" destOrd="0" presId="urn:microsoft.com/office/officeart/2005/8/layout/vList5"/>
    <dgm:cxn modelId="{F442638D-7378-4A43-9D1D-83B393908A34}" type="presOf" srcId="{65EEA8C0-3BAF-4123-A64D-AF80247318AD}" destId="{CEA62850-0BA6-4BA1-BDAF-A16E38552AD3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D86E85A5-3B3C-4A36-BD1B-C4B710D9B620}" type="presOf" srcId="{DEBEA341-52F4-4167-BBCB-160EC17E652A}" destId="{14E42981-D8A3-4A24-971B-B3F89D67AEA9}" srcOrd="0" destOrd="0" presId="urn:microsoft.com/office/officeart/2005/8/layout/vList5"/>
    <dgm:cxn modelId="{C3A6C9A5-1327-4905-9C47-67D371156A10}" type="presOf" srcId="{3793E43C-2A69-4A66-92BC-FD52692D4F7E}" destId="{8CFAA40A-CFFA-4227-9395-725DD1AC8A8C}" srcOrd="0" destOrd="0" presId="urn:microsoft.com/office/officeart/2005/8/layout/vList5"/>
    <dgm:cxn modelId="{4778FCAC-47BD-4D68-BF55-AAC9DF5DB8BE}" srcId="{E8E26EDF-4141-49C6-B378-4DAB828C0508}" destId="{3793E43C-2A69-4A66-92BC-FD52692D4F7E}" srcOrd="4" destOrd="0" parTransId="{9A8104A0-8DD1-4117-8B4A-107AE9251929}" sibTransId="{8B69C8B1-AF38-4BB4-B8AB-5225A2FE7FE8}"/>
    <dgm:cxn modelId="{259EA7D0-E12C-4CD6-9CFE-B2195E18CB2D}" type="presOf" srcId="{3939FDF2-2B5C-4813-9A8A-F9D03E1D6A19}" destId="{052EE453-883F-414D-B159-9BB1154B1261}" srcOrd="0" destOrd="0" presId="urn:microsoft.com/office/officeart/2005/8/layout/vList5"/>
    <dgm:cxn modelId="{3E68E4DB-07DC-49AE-9D86-77B3AB4FB29E}" type="presOf" srcId="{D1F31572-EAFA-4581-BB8F-7856945D7E0D}" destId="{84AE1027-FD8B-4E4F-997D-CA985B2B0E0D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9311F3FA-7832-4EC4-B139-029C5916A8FE}" type="presOf" srcId="{45DD71B0-ABDE-4DC4-B431-786BCFDB2A9A}" destId="{077FFC63-497A-45A5-86F5-5605551518A8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0ABD3C46-EAE4-47DF-8590-1252B674BCD6}" type="presParOf" srcId="{5C4F8155-B2F2-4B44-AD4A-F24CEEABD493}" destId="{077FFC63-497A-45A5-86F5-5605551518A8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184C4E7F-32CD-4AFF-AF2C-54976C5B56CC}" type="presParOf" srcId="{09FC3EB1-8F84-4535-9FF7-07F4F55FCE21}" destId="{22DF60BD-2D24-436B-81A4-A67705F337E4}" srcOrd="2" destOrd="0" presId="urn:microsoft.com/office/officeart/2005/8/layout/vList5"/>
    <dgm:cxn modelId="{6E5CEC40-E04D-46A9-917D-8193BF093763}" type="presParOf" srcId="{22DF60BD-2D24-436B-81A4-A67705F337E4}" destId="{84AE1027-FD8B-4E4F-997D-CA985B2B0E0D}" srcOrd="0" destOrd="0" presId="urn:microsoft.com/office/officeart/2005/8/layout/vList5"/>
    <dgm:cxn modelId="{AA119910-2CE2-4FDD-BE5F-2AE32A2E1B97}" type="presParOf" srcId="{22DF60BD-2D24-436B-81A4-A67705F337E4}" destId="{161A46C2-39FA-4E84-ADFE-57E743836CE2}" srcOrd="1" destOrd="0" presId="urn:microsoft.com/office/officeart/2005/8/layout/vList5"/>
    <dgm:cxn modelId="{3129ABFD-9579-4871-B212-F0289922D1B3}" type="presParOf" srcId="{09FC3EB1-8F84-4535-9FF7-07F4F55FCE21}" destId="{5BCE6C2B-C8EF-460D-A8E4-B2A8A48DD98E}" srcOrd="3" destOrd="0" presId="urn:microsoft.com/office/officeart/2005/8/layout/vList5"/>
    <dgm:cxn modelId="{48836D4F-E987-4481-BEC1-554B916B37FD}" type="presParOf" srcId="{09FC3EB1-8F84-4535-9FF7-07F4F55FCE21}" destId="{D6B4CB9B-33DB-40F4-8441-FEC61B9A8789}" srcOrd="4" destOrd="0" presId="urn:microsoft.com/office/officeart/2005/8/layout/vList5"/>
    <dgm:cxn modelId="{9DE19B67-9FCF-4F54-B621-CE5D6FC0A3CF}" type="presParOf" srcId="{D6B4CB9B-33DB-40F4-8441-FEC61B9A8789}" destId="{27BAE671-2F0A-4112-BF97-47A1AFBBCDF3}" srcOrd="0" destOrd="0" presId="urn:microsoft.com/office/officeart/2005/8/layout/vList5"/>
    <dgm:cxn modelId="{9A3F169B-4C75-4133-9A0A-1E6B043BA17C}" type="presParOf" srcId="{D6B4CB9B-33DB-40F4-8441-FEC61B9A8789}" destId="{CEA62850-0BA6-4BA1-BDAF-A16E38552AD3}" srcOrd="1" destOrd="0" presId="urn:microsoft.com/office/officeart/2005/8/layout/vList5"/>
    <dgm:cxn modelId="{95B3979D-2426-4600-9CA4-F7F71B5EBAC0}" type="presParOf" srcId="{09FC3EB1-8F84-4535-9FF7-07F4F55FCE21}" destId="{E5258FDE-6C5F-4E2C-9466-0EEC58A60E60}" srcOrd="5" destOrd="0" presId="urn:microsoft.com/office/officeart/2005/8/layout/vList5"/>
    <dgm:cxn modelId="{2039C1D8-AA3A-4486-9390-7B1A48B4523E}" type="presParOf" srcId="{09FC3EB1-8F84-4535-9FF7-07F4F55FCE21}" destId="{5457A7A6-4492-42D6-ADDF-A1E9BB9E6075}" srcOrd="6" destOrd="0" presId="urn:microsoft.com/office/officeart/2005/8/layout/vList5"/>
    <dgm:cxn modelId="{A2163CC9-DC2C-4F18-9522-A246858B6633}" type="presParOf" srcId="{5457A7A6-4492-42D6-ADDF-A1E9BB9E6075}" destId="{052EE453-883F-414D-B159-9BB1154B1261}" srcOrd="0" destOrd="0" presId="urn:microsoft.com/office/officeart/2005/8/layout/vList5"/>
    <dgm:cxn modelId="{5A77F227-C635-40FC-8873-0C9AD2D65EF6}" type="presParOf" srcId="{5457A7A6-4492-42D6-ADDF-A1E9BB9E6075}" destId="{6F1FC503-F4E9-4285-8A94-7FFB0E89B18C}" srcOrd="1" destOrd="0" presId="urn:microsoft.com/office/officeart/2005/8/layout/vList5"/>
    <dgm:cxn modelId="{0283D3F4-159A-4379-862C-8CB5D717A758}" type="presParOf" srcId="{09FC3EB1-8F84-4535-9FF7-07F4F55FCE21}" destId="{05D1A30E-47C7-4E34-822C-AD1BBCF81465}" srcOrd="7" destOrd="0" presId="urn:microsoft.com/office/officeart/2005/8/layout/vList5"/>
    <dgm:cxn modelId="{B4D3B1A2-3118-42E1-B8DC-963B80C4AF6F}" type="presParOf" srcId="{09FC3EB1-8F84-4535-9FF7-07F4F55FCE21}" destId="{82973247-E03D-4FCB-B1CC-404F4918AE45}" srcOrd="8" destOrd="0" presId="urn:microsoft.com/office/officeart/2005/8/layout/vList5"/>
    <dgm:cxn modelId="{BB7A0E78-5F02-409C-AC58-AC074E241EB0}" type="presParOf" srcId="{82973247-E03D-4FCB-B1CC-404F4918AE45}" destId="{8CFAA40A-CFFA-4227-9395-725DD1AC8A8C}" srcOrd="0" destOrd="0" presId="urn:microsoft.com/office/officeart/2005/8/layout/vList5"/>
    <dgm:cxn modelId="{F80102BE-ED14-4AF8-887E-A8880A298727}" type="presParOf" srcId="{82973247-E03D-4FCB-B1CC-404F4918AE45}" destId="{14E42981-D8A3-4A24-971B-B3F89D67AE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1</a:t>
          </a:r>
          <a:r>
            <a:rPr lang="zh-CN" altLang="en-US" sz="1400" dirty="0"/>
            <a:t>）</a:t>
          </a: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2D97F6FC-9296-4A7F-B1EB-2A265CC9EEC0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2</a:t>
          </a:r>
          <a:r>
            <a:rPr lang="zh-CN" altLang="en-US" sz="1400" dirty="0"/>
            <a:t>）</a:t>
          </a:r>
        </a:p>
      </dgm:t>
    </dgm:pt>
    <dgm:pt modelId="{44ACDB15-7518-4470-B9A7-6BC1703304A3}" type="par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FFFE2849-25ED-4345-8C8C-9E6DFB389EEF}" type="sib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9D91EA91-67FB-4306-9231-C727E875DCA1}">
      <dgm:prSet custT="1"/>
      <dgm:spPr/>
      <dgm:t>
        <a:bodyPr/>
        <a:lstStyle/>
        <a:p>
          <a:r>
            <a:rPr lang="zh-CN" altLang="en-US" sz="1400" dirty="0"/>
            <a:t>（</a:t>
          </a:r>
          <a:r>
            <a:rPr lang="en-US" altLang="en-US" sz="1400" dirty="0"/>
            <a:t>3</a:t>
          </a:r>
          <a:r>
            <a:rPr lang="zh-CN" altLang="en-US" sz="1400" dirty="0"/>
            <a:t>）</a:t>
          </a:r>
        </a:p>
      </dgm:t>
    </dgm:pt>
    <dgm:pt modelId="{1047913B-0395-4025-B2B5-29AA14A0A7D2}" type="par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66B039E1-3711-454C-9894-15D244231E28}" type="sib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C3B611AA-AE70-40E1-97B1-E88F00F8915E}">
      <dgm:prSet phldrT="[文本]" custT="1"/>
      <dgm:spPr/>
      <dgm:t>
        <a:bodyPr/>
        <a:lstStyle/>
        <a:p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理解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的运行原理，比较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和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Servlet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各自的优缺点。</a:t>
          </a:r>
        </a:p>
      </dgm:t>
    </dgm:pt>
    <dgm:pt modelId="{94C11006-46D7-4BCB-AE24-5EA9F9884AAB}" type="par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AEC761C5-1CC0-4A0C-B6FC-99A663F4616C}" type="sib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E9402BB7-1E5C-47C0-989B-6044180AF85D}">
      <dgm:prSet custT="1"/>
      <dgm:spPr/>
      <dgm:t>
        <a:bodyPr/>
        <a:lstStyle/>
        <a:p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的指令标签和动作标签的区别是什么？</a:t>
          </a:r>
        </a:p>
      </dgm:t>
    </dgm:pt>
    <dgm:pt modelId="{A93F28D2-E116-4216-89F8-E345E67C923D}" type="par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04770434-0460-4044-93FA-D31BF5669665}" type="sib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D6578DA0-0760-4912-8735-05BFA9CB1F3C}">
      <dgm:prSet custT="1"/>
      <dgm:spPr/>
      <dgm:t>
        <a:bodyPr/>
        <a:lstStyle/>
        <a:p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比较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include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指令和</a:t>
          </a:r>
          <a:r>
            <a:rPr lang="en-US" altLang="en-US" sz="2000" dirty="0">
              <a:latin typeface="Times New Roman" pitchFamily="18" charset="0"/>
              <a:cs typeface="Times New Roman" pitchFamily="18" charset="0"/>
            </a:rPr>
            <a:t>include</a:t>
          </a:r>
          <a:r>
            <a:rPr lang="zh-CN" altLang="en-US" sz="2000" dirty="0">
              <a:latin typeface="Times New Roman" pitchFamily="18" charset="0"/>
              <a:cs typeface="Times New Roman" pitchFamily="18" charset="0"/>
            </a:rPr>
            <a:t>动作在用法上的区别？</a:t>
          </a:r>
        </a:p>
      </dgm:t>
    </dgm:pt>
    <dgm:pt modelId="{0971E4A9-0700-4F67-B148-9B66157A2160}" type="par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3D8EFA80-D2A0-40C7-8648-C20ADE7354B3}" type="sib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3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401DF444-191E-480B-AC93-09626EBDC421}" type="pres">
      <dgm:prSet presAssocID="{2D97F6FC-9296-4A7F-B1EB-2A265CC9EEC0}" presName="composite" presStyleCnt="0"/>
      <dgm:spPr/>
    </dgm:pt>
    <dgm:pt modelId="{EB397AB6-AC8E-46F1-8C26-985C70A5517D}" type="pres">
      <dgm:prSet presAssocID="{2D97F6FC-9296-4A7F-B1EB-2A265CC9EEC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CC6DB5E-7C5D-4A05-A823-E4B1310150B1}" type="pres">
      <dgm:prSet presAssocID="{2D97F6FC-9296-4A7F-B1EB-2A265CC9EEC0}" presName="descendantText" presStyleLbl="alignAcc1" presStyleIdx="1" presStyleCnt="3">
        <dgm:presLayoutVars>
          <dgm:bulletEnabled val="1"/>
        </dgm:presLayoutVars>
      </dgm:prSet>
      <dgm:spPr/>
    </dgm:pt>
    <dgm:pt modelId="{FDBD1013-9F8A-417C-8727-4364D688D51A}" type="pres">
      <dgm:prSet presAssocID="{FFFE2849-25ED-4345-8C8C-9E6DFB389EEF}" presName="sp" presStyleCnt="0"/>
      <dgm:spPr/>
    </dgm:pt>
    <dgm:pt modelId="{55F68A10-A038-45D9-B20C-E3E92CE3390F}" type="pres">
      <dgm:prSet presAssocID="{9D91EA91-67FB-4306-9231-C727E875DCA1}" presName="composite" presStyleCnt="0"/>
      <dgm:spPr/>
    </dgm:pt>
    <dgm:pt modelId="{F84D23BC-59F7-4BFC-8F92-77D4EF65A751}" type="pres">
      <dgm:prSet presAssocID="{9D91EA91-67FB-4306-9231-C727E875DCA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5B2D73A-6A97-43A3-AF7C-7CFF0FE2EF54}" type="pres">
      <dgm:prSet presAssocID="{9D91EA91-67FB-4306-9231-C727E875DCA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FA37D13-AA9F-4B40-A3BE-4FB1871F5CB3}" type="presOf" srcId="{E9402BB7-1E5C-47C0-989B-6044180AF85D}" destId="{9CC6DB5E-7C5D-4A05-A823-E4B1310150B1}" srcOrd="0" destOrd="0" presId="urn:microsoft.com/office/officeart/2005/8/layout/chevron2"/>
    <dgm:cxn modelId="{2210F927-AECB-449D-92E8-7300BDCECFD4}" srcId="{2D97F6FC-9296-4A7F-B1EB-2A265CC9EEC0}" destId="{E9402BB7-1E5C-47C0-989B-6044180AF85D}" srcOrd="0" destOrd="0" parTransId="{A93F28D2-E116-4216-89F8-E345E67C923D}" sibTransId="{04770434-0460-4044-93FA-D31BF5669665}"/>
    <dgm:cxn modelId="{3555A22B-3136-4BCC-B176-E23CCF9126C3}" type="presOf" srcId="{B180879B-94D4-4073-8F12-8D8EAE59EFF8}" destId="{71D37719-A4DF-4669-B8E3-76CB9B3DF9C8}" srcOrd="0" destOrd="0" presId="urn:microsoft.com/office/officeart/2005/8/layout/chevron2"/>
    <dgm:cxn modelId="{F4BC2F5D-412F-4885-99D0-8D4A1742919B}" srcId="{B180879B-94D4-4073-8F12-8D8EAE59EFF8}" destId="{2D97F6FC-9296-4A7F-B1EB-2A265CC9EEC0}" srcOrd="1" destOrd="0" parTransId="{44ACDB15-7518-4470-B9A7-6BC1703304A3}" sibTransId="{FFFE2849-25ED-4345-8C8C-9E6DFB389EEF}"/>
    <dgm:cxn modelId="{8BAAD642-2F9A-491D-84D1-52A465168365}" srcId="{B180879B-94D4-4073-8F12-8D8EAE59EFF8}" destId="{9D91EA91-67FB-4306-9231-C727E875DCA1}" srcOrd="2" destOrd="0" parTransId="{1047913B-0395-4025-B2B5-29AA14A0A7D2}" sibTransId="{66B039E1-3711-454C-9894-15D244231E28}"/>
    <dgm:cxn modelId="{62671C67-B28A-4E5D-804E-23874ED75008}" type="presOf" srcId="{9D91EA91-67FB-4306-9231-C727E875DCA1}" destId="{F84D23BC-59F7-4BFC-8F92-77D4EF65A751}" srcOrd="0" destOrd="0" presId="urn:microsoft.com/office/officeart/2005/8/layout/chevron2"/>
    <dgm:cxn modelId="{70A24652-2389-4D98-A928-3322612379F8}" srcId="{9D91EA91-67FB-4306-9231-C727E875DCA1}" destId="{D6578DA0-0760-4912-8735-05BFA9CB1F3C}" srcOrd="0" destOrd="0" parTransId="{0971E4A9-0700-4F67-B148-9B66157A2160}" sibTransId="{3D8EFA80-D2A0-40C7-8648-C20ADE7354B3}"/>
    <dgm:cxn modelId="{FC9A997F-9A55-4813-9645-9F00BDDE822C}" srcId="{9419A75F-B6F7-41CF-9F94-993691EBD35F}" destId="{C3B611AA-AE70-40E1-97B1-E88F00F8915E}" srcOrd="0" destOrd="0" parTransId="{94C11006-46D7-4BCB-AE24-5EA9F9884AAB}" sibTransId="{AEC761C5-1CC0-4A0C-B6FC-99A663F4616C}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E94D5A9D-8D27-4372-9763-4BA45CD823C9}" type="presOf" srcId="{D6578DA0-0760-4912-8735-05BFA9CB1F3C}" destId="{45B2D73A-6A97-43A3-AF7C-7CFF0FE2EF54}" srcOrd="0" destOrd="0" presId="urn:microsoft.com/office/officeart/2005/8/layout/chevron2"/>
    <dgm:cxn modelId="{3CEC10A6-50C8-4ACF-9D45-0EAFD8E4C464}" type="presOf" srcId="{9419A75F-B6F7-41CF-9F94-993691EBD35F}" destId="{C2A54C91-1D53-4AE0-96D7-9EF1EC6127E4}" srcOrd="0" destOrd="0" presId="urn:microsoft.com/office/officeart/2005/8/layout/chevron2"/>
    <dgm:cxn modelId="{FB33B9DC-35A9-42A8-8FE4-ACEC3F690A20}" type="presOf" srcId="{2D97F6FC-9296-4A7F-B1EB-2A265CC9EEC0}" destId="{EB397AB6-AC8E-46F1-8C26-985C70A5517D}" srcOrd="0" destOrd="0" presId="urn:microsoft.com/office/officeart/2005/8/layout/chevron2"/>
    <dgm:cxn modelId="{369B08E4-2255-4EB2-96B4-28ED3EAC6774}" type="presOf" srcId="{C3B611AA-AE70-40E1-97B1-E88F00F8915E}" destId="{43EEFC3A-8F94-457E-82F4-DAB369B5789A}" srcOrd="0" destOrd="0" presId="urn:microsoft.com/office/officeart/2005/8/layout/chevron2"/>
    <dgm:cxn modelId="{E1BF94BF-AC18-4A31-9157-CA53186D9B6D}" type="presParOf" srcId="{71D37719-A4DF-4669-B8E3-76CB9B3DF9C8}" destId="{47BCF49A-0C4A-4881-A712-37049CA04ED3}" srcOrd="0" destOrd="0" presId="urn:microsoft.com/office/officeart/2005/8/layout/chevron2"/>
    <dgm:cxn modelId="{84BD50AC-9562-4DE6-A3BA-BAF09F658B32}" type="presParOf" srcId="{47BCF49A-0C4A-4881-A712-37049CA04ED3}" destId="{C2A54C91-1D53-4AE0-96D7-9EF1EC6127E4}" srcOrd="0" destOrd="0" presId="urn:microsoft.com/office/officeart/2005/8/layout/chevron2"/>
    <dgm:cxn modelId="{ECEEB597-E220-4C28-9C99-BC855AC11996}" type="presParOf" srcId="{47BCF49A-0C4A-4881-A712-37049CA04ED3}" destId="{43EEFC3A-8F94-457E-82F4-DAB369B5789A}" srcOrd="1" destOrd="0" presId="urn:microsoft.com/office/officeart/2005/8/layout/chevron2"/>
    <dgm:cxn modelId="{83805A9B-506B-4F86-AFEE-6FFCE634348A}" type="presParOf" srcId="{71D37719-A4DF-4669-B8E3-76CB9B3DF9C8}" destId="{208BE8CF-8F69-485C-A108-44B1724C0746}" srcOrd="1" destOrd="0" presId="urn:microsoft.com/office/officeart/2005/8/layout/chevron2"/>
    <dgm:cxn modelId="{4185EA98-859E-4BAD-939A-7896FF4E93DE}" type="presParOf" srcId="{71D37719-A4DF-4669-B8E3-76CB9B3DF9C8}" destId="{401DF444-191E-480B-AC93-09626EBDC421}" srcOrd="2" destOrd="0" presId="urn:microsoft.com/office/officeart/2005/8/layout/chevron2"/>
    <dgm:cxn modelId="{992B5DCB-A6B0-46EF-BCE4-F4F444CF2C64}" type="presParOf" srcId="{401DF444-191E-480B-AC93-09626EBDC421}" destId="{EB397AB6-AC8E-46F1-8C26-985C70A5517D}" srcOrd="0" destOrd="0" presId="urn:microsoft.com/office/officeart/2005/8/layout/chevron2"/>
    <dgm:cxn modelId="{D0BD4BBE-1A2C-4717-BA6C-6F04F2065E3A}" type="presParOf" srcId="{401DF444-191E-480B-AC93-09626EBDC421}" destId="{9CC6DB5E-7C5D-4A05-A823-E4B1310150B1}" srcOrd="1" destOrd="0" presId="urn:microsoft.com/office/officeart/2005/8/layout/chevron2"/>
    <dgm:cxn modelId="{7385CB61-FE65-4A4C-9BEC-381B591A29D2}" type="presParOf" srcId="{71D37719-A4DF-4669-B8E3-76CB9B3DF9C8}" destId="{FDBD1013-9F8A-417C-8727-4364D688D51A}" srcOrd="3" destOrd="0" presId="urn:microsoft.com/office/officeart/2005/8/layout/chevron2"/>
    <dgm:cxn modelId="{EFE6E608-757F-4BF8-91CF-C5B01533CA8A}" type="presParOf" srcId="{71D37719-A4DF-4669-B8E3-76CB9B3DF9C8}" destId="{55F68A10-A038-45D9-B20C-E3E92CE3390F}" srcOrd="4" destOrd="0" presId="urn:microsoft.com/office/officeart/2005/8/layout/chevron2"/>
    <dgm:cxn modelId="{A63F3710-2446-4ED7-AFBC-840BB0BDF60E}" type="presParOf" srcId="{55F68A10-A038-45D9-B20C-E3E92CE3390F}" destId="{F84D23BC-59F7-4BFC-8F92-77D4EF65A751}" srcOrd="0" destOrd="0" presId="urn:microsoft.com/office/officeart/2005/8/layout/chevron2"/>
    <dgm:cxn modelId="{8F63D225-F51D-4086-9F08-F4EE35E1B091}" type="presParOf" srcId="{55F68A10-A038-45D9-B20C-E3E92CE3390F}" destId="{45B2D73A-6A97-43A3-AF7C-7CFF0FE2EF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FFC63-497A-45A5-86F5-5605551518A8}">
      <dsp:nvSpPr>
        <dsp:cNvPr id="0" name=""/>
        <dsp:cNvSpPr/>
      </dsp:nvSpPr>
      <dsp:spPr>
        <a:xfrm rot="5400000">
          <a:off x="2497351" y="-1676672"/>
          <a:ext cx="521767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JSP</a:t>
          </a:r>
          <a:r>
            <a:rPr lang="zh-CN" altLang="en-US" sz="2000" kern="1200" dirty="0"/>
            <a:t>技术概况</a:t>
          </a:r>
        </a:p>
      </dsp:txBody>
      <dsp:txXfrm rot="-5400000">
        <a:off x="753966" y="92184"/>
        <a:ext cx="3983067" cy="470825"/>
      </dsp:txXfrm>
    </dsp:sp>
    <dsp:sp modelId="{21827C47-2338-4C19-8C80-BA25B5266472}">
      <dsp:nvSpPr>
        <dsp:cNvPr id="0" name=""/>
        <dsp:cNvSpPr/>
      </dsp:nvSpPr>
      <dsp:spPr>
        <a:xfrm>
          <a:off x="367" y="1491"/>
          <a:ext cx="753599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</a:t>
          </a:r>
          <a:r>
            <a:rPr lang="en-US" altLang="en-US" sz="2000" kern="1200" dirty="0"/>
            <a:t>.1</a:t>
          </a:r>
          <a:endParaRPr lang="zh-CN" altLang="en-US" sz="2000" kern="1200" dirty="0"/>
        </a:p>
      </dsp:txBody>
      <dsp:txXfrm>
        <a:off x="32205" y="33329"/>
        <a:ext cx="689923" cy="588533"/>
      </dsp:txXfrm>
    </dsp:sp>
    <dsp:sp modelId="{161A46C2-39FA-4E84-ADFE-57E743836CE2}">
      <dsp:nvSpPr>
        <dsp:cNvPr id="0" name=""/>
        <dsp:cNvSpPr/>
      </dsp:nvSpPr>
      <dsp:spPr>
        <a:xfrm rot="5400000">
          <a:off x="2497351" y="-991852"/>
          <a:ext cx="521767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JSP</a:t>
          </a:r>
          <a:r>
            <a:rPr lang="zh-CN" altLang="en-US" sz="2000" kern="1200" dirty="0"/>
            <a:t>基本语法</a:t>
          </a:r>
        </a:p>
      </dsp:txBody>
      <dsp:txXfrm rot="-5400000">
        <a:off x="753966" y="777004"/>
        <a:ext cx="3983067" cy="470825"/>
      </dsp:txXfrm>
    </dsp:sp>
    <dsp:sp modelId="{84AE1027-FD8B-4E4F-997D-CA985B2B0E0D}">
      <dsp:nvSpPr>
        <dsp:cNvPr id="0" name=""/>
        <dsp:cNvSpPr/>
      </dsp:nvSpPr>
      <dsp:spPr>
        <a:xfrm>
          <a:off x="367" y="686311"/>
          <a:ext cx="753599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</a:t>
          </a:r>
          <a:r>
            <a:rPr lang="en-US" altLang="en-US" sz="2000" kern="1200" dirty="0"/>
            <a:t>.2</a:t>
          </a:r>
          <a:endParaRPr lang="zh-CN" altLang="en-US" sz="2000" kern="1200" dirty="0"/>
        </a:p>
      </dsp:txBody>
      <dsp:txXfrm>
        <a:off x="32205" y="718149"/>
        <a:ext cx="689923" cy="588533"/>
      </dsp:txXfrm>
    </dsp:sp>
    <dsp:sp modelId="{CEA62850-0BA6-4BA1-BDAF-A16E38552AD3}">
      <dsp:nvSpPr>
        <dsp:cNvPr id="0" name=""/>
        <dsp:cNvSpPr/>
      </dsp:nvSpPr>
      <dsp:spPr>
        <a:xfrm rot="5400000">
          <a:off x="2497351" y="-307033"/>
          <a:ext cx="521767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JSP</a:t>
          </a:r>
          <a:r>
            <a:rPr lang="zh-CN" altLang="en-US" sz="2000" kern="1200" dirty="0"/>
            <a:t>指令</a:t>
          </a:r>
        </a:p>
      </dsp:txBody>
      <dsp:txXfrm rot="-5400000">
        <a:off x="753966" y="1461823"/>
        <a:ext cx="3983067" cy="470825"/>
      </dsp:txXfrm>
    </dsp:sp>
    <dsp:sp modelId="{27BAE671-2F0A-4112-BF97-47A1AFBBCDF3}">
      <dsp:nvSpPr>
        <dsp:cNvPr id="0" name=""/>
        <dsp:cNvSpPr/>
      </dsp:nvSpPr>
      <dsp:spPr>
        <a:xfrm>
          <a:off x="367" y="1371131"/>
          <a:ext cx="753599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</a:t>
          </a:r>
          <a:r>
            <a:rPr lang="en-US" altLang="en-US" sz="2000" kern="1200" dirty="0"/>
            <a:t>.3</a:t>
          </a:r>
          <a:endParaRPr lang="zh-CN" altLang="en-US" sz="2000" kern="1200" dirty="0"/>
        </a:p>
      </dsp:txBody>
      <dsp:txXfrm>
        <a:off x="32205" y="1402969"/>
        <a:ext cx="689923" cy="588533"/>
      </dsp:txXfrm>
    </dsp:sp>
    <dsp:sp modelId="{6F1FC503-F4E9-4285-8A94-7FFB0E89B18C}">
      <dsp:nvSpPr>
        <dsp:cNvPr id="0" name=""/>
        <dsp:cNvSpPr/>
      </dsp:nvSpPr>
      <dsp:spPr>
        <a:xfrm rot="5400000">
          <a:off x="2497351" y="377786"/>
          <a:ext cx="521767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kern="1200" dirty="0"/>
            <a:t>JSP</a:t>
          </a:r>
          <a:r>
            <a:rPr lang="zh-CN" altLang="en-US" sz="2000" kern="1200" dirty="0"/>
            <a:t>动作</a:t>
          </a:r>
        </a:p>
      </dsp:txBody>
      <dsp:txXfrm rot="-5400000">
        <a:off x="753966" y="2146643"/>
        <a:ext cx="3983067" cy="470825"/>
      </dsp:txXfrm>
    </dsp:sp>
    <dsp:sp modelId="{052EE453-883F-414D-B159-9BB1154B1261}">
      <dsp:nvSpPr>
        <dsp:cNvPr id="0" name=""/>
        <dsp:cNvSpPr/>
      </dsp:nvSpPr>
      <dsp:spPr>
        <a:xfrm>
          <a:off x="367" y="2055951"/>
          <a:ext cx="753599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</a:t>
          </a:r>
          <a:r>
            <a:rPr lang="en-US" altLang="en-US" sz="2000" kern="1200" dirty="0"/>
            <a:t>.4</a:t>
          </a:r>
          <a:endParaRPr lang="zh-CN" altLang="en-US" sz="2000" kern="1200" dirty="0"/>
        </a:p>
      </dsp:txBody>
      <dsp:txXfrm>
        <a:off x="32205" y="2087789"/>
        <a:ext cx="689923" cy="588533"/>
      </dsp:txXfrm>
    </dsp:sp>
    <dsp:sp modelId="{14E42981-D8A3-4A24-971B-B3F89D67AEA9}">
      <dsp:nvSpPr>
        <dsp:cNvPr id="0" name=""/>
        <dsp:cNvSpPr/>
      </dsp:nvSpPr>
      <dsp:spPr>
        <a:xfrm rot="5400000">
          <a:off x="2497351" y="1062606"/>
          <a:ext cx="521767" cy="40085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思考题</a:t>
          </a:r>
          <a:endParaRPr lang="zh-CN" altLang="en-US" sz="2000" kern="1200" dirty="0"/>
        </a:p>
      </dsp:txBody>
      <dsp:txXfrm rot="-5400000">
        <a:off x="753966" y="2831463"/>
        <a:ext cx="3983067" cy="470825"/>
      </dsp:txXfrm>
    </dsp:sp>
    <dsp:sp modelId="{8CFAA40A-CFFA-4227-9395-725DD1AC8A8C}">
      <dsp:nvSpPr>
        <dsp:cNvPr id="0" name=""/>
        <dsp:cNvSpPr/>
      </dsp:nvSpPr>
      <dsp:spPr>
        <a:xfrm>
          <a:off x="367" y="2740770"/>
          <a:ext cx="753599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</a:t>
          </a:r>
          <a:r>
            <a:rPr lang="en-US" altLang="en-US" sz="2000" kern="1200" dirty="0"/>
            <a:t>.</a:t>
          </a:r>
          <a:r>
            <a:rPr lang="en-US" altLang="zh-CN" sz="2000" kern="1200" dirty="0"/>
            <a:t>5</a:t>
          </a:r>
          <a:endParaRPr lang="zh-CN" altLang="en-US" sz="2000" kern="1200" dirty="0"/>
        </a:p>
      </dsp:txBody>
      <dsp:txXfrm>
        <a:off x="32205" y="2772608"/>
        <a:ext cx="689923" cy="588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89131" y="189574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1</a:t>
          </a:r>
          <a:r>
            <a:rPr lang="zh-CN" altLang="en-US" sz="1400" kern="1200" dirty="0"/>
            <a:t>）</a:t>
          </a:r>
        </a:p>
      </dsp:txBody>
      <dsp:txXfrm rot="-5400000">
        <a:off x="1" y="441749"/>
        <a:ext cx="882614" cy="378264"/>
      </dsp:txXfrm>
    </dsp:sp>
    <dsp:sp modelId="{43EEFC3A-8F94-457E-82F4-DAB369B5789A}">
      <dsp:nvSpPr>
        <dsp:cNvPr id="0" name=""/>
        <dsp:cNvSpPr/>
      </dsp:nvSpPr>
      <dsp:spPr>
        <a:xfrm rot="5400000">
          <a:off x="4146321" y="-3263264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理解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的运行原理，比较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和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Servlet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各自的优缺点。</a:t>
          </a:r>
        </a:p>
      </dsp:txBody>
      <dsp:txXfrm rot="-5400000">
        <a:off x="882614" y="40451"/>
        <a:ext cx="7306977" cy="739554"/>
      </dsp:txXfrm>
    </dsp:sp>
    <dsp:sp modelId="{EB397AB6-AC8E-46F1-8C26-985C70A5517D}">
      <dsp:nvSpPr>
        <dsp:cNvPr id="0" name=""/>
        <dsp:cNvSpPr/>
      </dsp:nvSpPr>
      <dsp:spPr>
        <a:xfrm rot="5400000">
          <a:off x="-189131" y="1250880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2</a:t>
          </a:r>
          <a:r>
            <a:rPr lang="zh-CN" altLang="en-US" sz="1400" kern="1200" dirty="0"/>
            <a:t>）</a:t>
          </a:r>
        </a:p>
      </dsp:txBody>
      <dsp:txXfrm rot="-5400000">
        <a:off x="1" y="1503055"/>
        <a:ext cx="882614" cy="378264"/>
      </dsp:txXfrm>
    </dsp:sp>
    <dsp:sp modelId="{9CC6DB5E-7C5D-4A05-A823-E4B1310150B1}">
      <dsp:nvSpPr>
        <dsp:cNvPr id="0" name=""/>
        <dsp:cNvSpPr/>
      </dsp:nvSpPr>
      <dsp:spPr>
        <a:xfrm rot="5400000">
          <a:off x="4146321" y="-2201958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JSP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的指令标签和动作标签的区别是什么？</a:t>
          </a:r>
        </a:p>
      </dsp:txBody>
      <dsp:txXfrm rot="-5400000">
        <a:off x="882614" y="1101757"/>
        <a:ext cx="7306977" cy="739554"/>
      </dsp:txXfrm>
    </dsp:sp>
    <dsp:sp modelId="{F84D23BC-59F7-4BFC-8F92-77D4EF65A751}">
      <dsp:nvSpPr>
        <dsp:cNvPr id="0" name=""/>
        <dsp:cNvSpPr/>
      </dsp:nvSpPr>
      <dsp:spPr>
        <a:xfrm rot="5400000">
          <a:off x="-189131" y="2312186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（</a:t>
          </a:r>
          <a:r>
            <a:rPr lang="en-US" altLang="en-US" sz="1400" kern="1200" dirty="0"/>
            <a:t>3</a:t>
          </a:r>
          <a:r>
            <a:rPr lang="zh-CN" altLang="en-US" sz="1400" kern="1200" dirty="0"/>
            <a:t>）</a:t>
          </a:r>
        </a:p>
      </dsp:txBody>
      <dsp:txXfrm rot="-5400000">
        <a:off x="1" y="2564361"/>
        <a:ext cx="882614" cy="378264"/>
      </dsp:txXfrm>
    </dsp:sp>
    <dsp:sp modelId="{45B2D73A-6A97-43A3-AF7C-7CFF0FE2EF54}">
      <dsp:nvSpPr>
        <dsp:cNvPr id="0" name=""/>
        <dsp:cNvSpPr/>
      </dsp:nvSpPr>
      <dsp:spPr>
        <a:xfrm rot="5400000">
          <a:off x="4146321" y="-1140652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比较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include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指令和</a:t>
          </a:r>
          <a:r>
            <a:rPr lang="en-US" altLang="en-US" sz="2000" kern="1200" dirty="0">
              <a:latin typeface="Times New Roman" pitchFamily="18" charset="0"/>
              <a:cs typeface="Times New Roman" pitchFamily="18" charset="0"/>
            </a:rPr>
            <a:t>include</a:t>
          </a:r>
          <a:r>
            <a:rPr lang="zh-CN" altLang="en-US" sz="2000" kern="1200" dirty="0">
              <a:latin typeface="Times New Roman" pitchFamily="18" charset="0"/>
              <a:cs typeface="Times New Roman" pitchFamily="18" charset="0"/>
            </a:rPr>
            <a:t>动作在用法上的区别？</a:t>
          </a:r>
        </a:p>
      </dsp:txBody>
      <dsp:txXfrm rot="-5400000">
        <a:off x="882614" y="2163063"/>
        <a:ext cx="7306977" cy="73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商务网站设计与开发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温浩宇  李慧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西安电子科技大学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</a:t>
            </a:r>
            <a:r>
              <a:rPr lang="en-US" altLang="zh-CN" sz="3600" dirty="0"/>
              <a:t>8</a:t>
            </a:r>
            <a:r>
              <a:rPr lang="zh-CN" altLang="en-US" sz="3600" dirty="0"/>
              <a:t>章 </a:t>
            </a:r>
            <a:r>
              <a:rPr lang="en-US" altLang="zh-CN" sz="3600" dirty="0"/>
              <a:t>JSP</a:t>
            </a:r>
            <a:r>
              <a:rPr lang="zh-CN" altLang="en-US" sz="3600" dirty="0"/>
              <a:t>基本语法及基本技术</a:t>
            </a:r>
          </a:p>
        </p:txBody>
      </p:sp>
      <p:pic>
        <p:nvPicPr>
          <p:cNvPr id="7" name="Picture 2" descr="https://timgsa.baidu.com/timg?image&amp;quality=80&amp;size=b9999_10000&amp;sec=1493707801922&amp;di=a778f19d7f0d1e13a6f35b73b9469273&amp;imgtype=0&amp;src=http%3A%2F%2Fpic.baike.soso.com%2Fp%2F20120826%2Fbki-20120826090810-16277530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36161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8.2.4 JSP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中的注释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JSP</a:t>
            </a:r>
            <a:r>
              <a:rPr lang="zh-CN" altLang="en-US" b="1" dirty="0">
                <a:solidFill>
                  <a:schemeClr val="tx1"/>
                </a:solidFill>
              </a:rPr>
              <a:t>中的注释可分为两种：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注释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&lt;!- -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-&gt;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之间加入注释内容。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    &lt;!--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注释内容 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引擎把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注释交给客户，客户端通过浏览器查看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的源文件时，能够看到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注释。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注释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&lt;%- -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-%&gt;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之间加入注释内容。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&lt;%-- 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注释内容 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--%&gt;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引擎忽略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注释，即在编译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页面时忽略该注释，客户端无法看到相应的注释内容。</a:t>
            </a:r>
          </a:p>
        </p:txBody>
      </p:sp>
    </p:spTree>
    <p:extLst>
      <p:ext uri="{BB962C8B-B14F-4D97-AF65-F5344CB8AC3E}">
        <p14:creationId xmlns:p14="http://schemas.microsoft.com/office/powerpoint/2010/main" val="55910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8.3 JSP</a:t>
            </a:r>
            <a:r>
              <a:rPr lang="zh-CN" altLang="en-US" sz="4800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指令主要用来提供整个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页面的相关信息并指定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页面的相关属性。它们是通知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JSP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引擎的消息，不直接生成输出。语法格式如下：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   &lt;%@ </a:t>
            </a:r>
            <a:r>
              <a:rPr lang="zh-CN" altLang="en-US" dirty="0">
                <a:solidFill>
                  <a:srgbClr val="C00000"/>
                </a:solidFill>
              </a:rPr>
              <a:t>指令名  属性名</a:t>
            </a:r>
            <a:r>
              <a:rPr lang="en-US" altLang="zh-CN" dirty="0">
                <a:solidFill>
                  <a:srgbClr val="C00000"/>
                </a:solidFill>
              </a:rPr>
              <a:t>=“</a:t>
            </a:r>
            <a:r>
              <a:rPr lang="zh-CN" altLang="en-US" dirty="0">
                <a:solidFill>
                  <a:srgbClr val="C00000"/>
                </a:solidFill>
              </a:rPr>
              <a:t>属性值”</a:t>
            </a:r>
            <a:r>
              <a:rPr lang="en-US" altLang="zh-CN" dirty="0">
                <a:solidFill>
                  <a:srgbClr val="C00000"/>
                </a:solidFill>
              </a:rPr>
              <a:t>%&gt;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常见的编译指令有如下三个：</a:t>
            </a:r>
          </a:p>
          <a:p>
            <a:pPr marL="0" indent="0">
              <a:buNone/>
            </a:pPr>
            <a:r>
              <a:rPr lang="zh-CN" altLang="en-US" dirty="0"/>
              <a:t>	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page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：该指令是针对当前页面的指令，用于定义页面的全局属性。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	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include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用于指定包含另一个静态文件。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	</a:t>
            </a:r>
            <a:r>
              <a:rPr lang="en-US" altLang="zh-CN" b="1" dirty="0" err="1">
                <a:solidFill>
                  <a:schemeClr val="tx2"/>
                </a:solidFill>
                <a:latin typeface="+mn-ea"/>
              </a:rPr>
              <a:t>taglib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：用于定义和访问自定义标签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5910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8.3 JSP</a:t>
            </a:r>
            <a:r>
              <a:rPr lang="zh-CN" altLang="en-US" sz="4800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8.3.1 page 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指令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指令通常位于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页面的顶端，一个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页面可以使用多条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指令。其语法格式如下：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&lt;%@page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1=“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值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1”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2=“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值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2”……%&gt;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指令的常用属性如下表所示。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30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1200150"/>
          </a:xfrm>
        </p:spPr>
        <p:txBody>
          <a:bodyPr/>
          <a:lstStyle/>
          <a:p>
            <a:r>
              <a:rPr lang="en-US" altLang="zh-CN" sz="4800" dirty="0"/>
              <a:t>8.3 JSP</a:t>
            </a:r>
            <a:r>
              <a:rPr lang="zh-CN" altLang="en-US" sz="4800" dirty="0"/>
              <a:t>指令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538310"/>
              </p:ext>
            </p:extLst>
          </p:nvPr>
        </p:nvGraphicFramePr>
        <p:xfrm>
          <a:off x="611560" y="771551"/>
          <a:ext cx="7416824" cy="4397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属性名称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属性作用</a:t>
                      </a:r>
                      <a:endParaRPr lang="zh-CN" sz="20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language=”java”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设定</a:t>
                      </a:r>
                      <a:r>
                        <a:rPr lang="en-US" sz="1050" kern="100" dirty="0">
                          <a:effectLst/>
                        </a:rPr>
                        <a:t>JSP</a:t>
                      </a:r>
                      <a:r>
                        <a:rPr lang="zh-CN" sz="1050" kern="100" dirty="0">
                          <a:effectLst/>
                        </a:rPr>
                        <a:t>网页的脚本语言。目前只可以使用</a:t>
                      </a:r>
                      <a:r>
                        <a:rPr lang="en-US" sz="1050" kern="100" dirty="0">
                          <a:effectLst/>
                        </a:rPr>
                        <a:t>Java</a:t>
                      </a:r>
                      <a:r>
                        <a:rPr lang="zh-CN" sz="1050" kern="100" dirty="0">
                          <a:effectLst/>
                        </a:rPr>
                        <a:t>语言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contentType</a:t>
                      </a:r>
                      <a:r>
                        <a:rPr lang="en-US" sz="1050" kern="100" dirty="0">
                          <a:effectLst/>
                        </a:rPr>
                        <a:t>=”</a:t>
                      </a:r>
                      <a:r>
                        <a:rPr lang="en-US" sz="1050" kern="100" dirty="0" err="1">
                          <a:effectLst/>
                        </a:rPr>
                        <a:t>contentInfo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</a:t>
                      </a:r>
                      <a:r>
                        <a:rPr lang="en-US" sz="1050" kern="100">
                          <a:effectLst/>
                        </a:rPr>
                        <a:t>MIME</a:t>
                      </a:r>
                      <a:r>
                        <a:rPr lang="zh-CN" sz="1050" kern="100">
                          <a:effectLst/>
                        </a:rPr>
                        <a:t>类型和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网页的编码方式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extends=”</a:t>
                      </a:r>
                      <a:r>
                        <a:rPr lang="en-US" sz="1050" kern="100" dirty="0" err="1">
                          <a:effectLst/>
                        </a:rPr>
                        <a:t>parentClass|interface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页面编译所产生的</a:t>
                      </a:r>
                      <a:r>
                        <a:rPr lang="en-US" sz="1050" kern="100">
                          <a:effectLst/>
                        </a:rPr>
                        <a:t>Java</a:t>
                      </a:r>
                      <a:r>
                        <a:rPr lang="zh-CN" sz="1050" kern="100">
                          <a:effectLst/>
                        </a:rPr>
                        <a:t>类所继承的父类，或所实现的接口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import=”packageList”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引入该网页中要使用的</a:t>
                      </a:r>
                      <a:r>
                        <a:rPr lang="en-US" sz="1050" kern="100">
                          <a:effectLst/>
                        </a:rPr>
                        <a:t>Java</a:t>
                      </a:r>
                      <a:r>
                        <a:rPr lang="zh-CN" sz="1050" kern="100">
                          <a:effectLst/>
                        </a:rPr>
                        <a:t>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session=”</a:t>
                      </a:r>
                      <a:r>
                        <a:rPr lang="en-US" sz="1050" kern="100" dirty="0" err="1">
                          <a:effectLst/>
                        </a:rPr>
                        <a:t>true|false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设定此</a:t>
                      </a:r>
                      <a:r>
                        <a:rPr lang="en-US" sz="1050" kern="100" dirty="0">
                          <a:effectLst/>
                        </a:rPr>
                        <a:t>JSP</a:t>
                      </a:r>
                      <a:r>
                        <a:rPr lang="zh-CN" sz="1050" kern="100" dirty="0">
                          <a:effectLst/>
                        </a:rPr>
                        <a:t>网页是否可以使用</a:t>
                      </a:r>
                      <a:r>
                        <a:rPr lang="en-US" sz="1050" kern="100" dirty="0">
                          <a:effectLst/>
                        </a:rPr>
                        <a:t>session</a:t>
                      </a:r>
                      <a:r>
                        <a:rPr lang="zh-CN" sz="1050" kern="100" dirty="0">
                          <a:effectLst/>
                        </a:rPr>
                        <a:t>对象，默认值为</a:t>
                      </a:r>
                      <a:r>
                        <a:rPr lang="en-US" sz="1050" kern="100" dirty="0">
                          <a:effectLst/>
                        </a:rPr>
                        <a:t>true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errorPage=”relativeURL”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设定网页运行发生错误时，转向的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isErrorPage=”true|false”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设定此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页面是否为处理异常错误的页面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buffer=”none|sizekb”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设定输出流是否使用缓冲区，默认值为</a:t>
                      </a:r>
                      <a:r>
                        <a:rPr lang="en-US" sz="1050" kern="100">
                          <a:effectLst/>
                        </a:rPr>
                        <a:t>8KB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21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info=”string”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设置该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页面的说明信息，可以通过</a:t>
                      </a:r>
                      <a:r>
                        <a:rPr lang="en-US" sz="1050" kern="100">
                          <a:effectLst/>
                        </a:rPr>
                        <a:t>Servlet.getServletInfo( )</a:t>
                      </a:r>
                      <a:r>
                        <a:rPr lang="zh-CN" sz="1050" kern="100">
                          <a:effectLst/>
                        </a:rPr>
                        <a:t>方法获取该值。如果在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页面中，可直接调用</a:t>
                      </a:r>
                      <a:r>
                        <a:rPr lang="en-US" sz="1050" kern="100">
                          <a:effectLst/>
                        </a:rPr>
                        <a:t>getServletInfo( )</a:t>
                      </a:r>
                      <a:r>
                        <a:rPr lang="zh-CN" sz="1050" kern="100">
                          <a:effectLst/>
                        </a:rPr>
                        <a:t>方法获取该值。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4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autoFlush=”true|false”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设定输出流的缓冲区是否要自动清除，缓冲区满会产生异常，默认值</a:t>
                      </a:r>
                      <a:r>
                        <a:rPr lang="en-US" sz="1050" kern="100">
                          <a:effectLst/>
                        </a:rPr>
                        <a:t>true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isELIgnored=”true|false”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设定在此</a:t>
                      </a:r>
                      <a:r>
                        <a:rPr lang="en-US" sz="1050" kern="100">
                          <a:effectLst/>
                        </a:rPr>
                        <a:t>JSP</a:t>
                      </a:r>
                      <a:r>
                        <a:rPr lang="zh-CN" sz="1050" kern="100">
                          <a:effectLst/>
                        </a:rPr>
                        <a:t>网页中是执行还是忽略</a:t>
                      </a:r>
                      <a:r>
                        <a:rPr lang="en-US" sz="1050" kern="100">
                          <a:effectLst/>
                        </a:rPr>
                        <a:t>EL</a:t>
                      </a:r>
                      <a:r>
                        <a:rPr lang="zh-CN" sz="1050" kern="100">
                          <a:effectLst/>
                        </a:rPr>
                        <a:t>表达式。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4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pageEncoding=”character Encoding”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设定生成网页的编码字符集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30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8.3 JSP</a:t>
            </a:r>
            <a:r>
              <a:rPr lang="zh-CN" altLang="en-US" sz="4800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8.3.2 include</a:t>
            </a:r>
            <a:r>
              <a:rPr lang="zh-CN" altLang="en-US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指令</a:t>
            </a:r>
            <a:endParaRPr lang="en-US" altLang="zh-CN" sz="3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include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指令用来在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页面出现该指令的位置处，静态插入一个文件（如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txt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文件等），不能插入用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表示的表达式代表的文件。被插入的文件必须是可访问和可使用的，即该文件必须和当前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页面在同一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服务目录中。。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指令的语法格式如下：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&lt;%@ include file=”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被插入文件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URL” %&gt;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注意：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inlude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指令插入含有中文的静态文件时，必须确保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文件和被插入文件的编码方式一致，可以采用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UTF-8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gbk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gb2312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等方式，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文件可以采用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指令的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pageEncoding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属性设置编码方式，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文件在存储的时候要选择其编码方式。</a:t>
            </a:r>
          </a:p>
        </p:txBody>
      </p:sp>
    </p:spTree>
    <p:extLst>
      <p:ext uri="{BB962C8B-B14F-4D97-AF65-F5344CB8AC3E}">
        <p14:creationId xmlns:p14="http://schemas.microsoft.com/office/powerpoint/2010/main" val="409630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8.3 JSP</a:t>
            </a:r>
            <a:r>
              <a:rPr lang="zh-CN" altLang="en-US" sz="4800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8.3.3 </a:t>
            </a:r>
            <a:r>
              <a:rPr lang="en-US" altLang="zh-CN" sz="29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zh-CN" altLang="en-US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指令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指令用来声明此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文件使用的自定义标签，同时引用标签库，并指定标签的前缀。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语法格式为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&lt;%@</a:t>
            </a:r>
            <a:r>
              <a:rPr lang="en-US" altLang="zh-CN" dirty="0" err="1">
                <a:solidFill>
                  <a:srgbClr val="FF0000"/>
                </a:solidFill>
              </a:rPr>
              <a:t>taglib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uri</a:t>
            </a:r>
            <a:r>
              <a:rPr lang="en-US" altLang="zh-CN" dirty="0">
                <a:solidFill>
                  <a:srgbClr val="FF0000"/>
                </a:solidFill>
              </a:rPr>
              <a:t>=”</a:t>
            </a:r>
            <a:r>
              <a:rPr lang="zh-CN" altLang="en-US" dirty="0">
                <a:solidFill>
                  <a:srgbClr val="FF0000"/>
                </a:solidFill>
              </a:rPr>
              <a:t>标签库的</a:t>
            </a:r>
            <a:r>
              <a:rPr lang="en-US" altLang="zh-CN" dirty="0">
                <a:solidFill>
                  <a:srgbClr val="FF0000"/>
                </a:solidFill>
              </a:rPr>
              <a:t>URI” prefix=”</a:t>
            </a:r>
            <a:r>
              <a:rPr lang="zh-CN" altLang="en-US" dirty="0">
                <a:solidFill>
                  <a:srgbClr val="FF0000"/>
                </a:solidFill>
              </a:rPr>
              <a:t>标签前缀” </a:t>
            </a:r>
            <a:r>
              <a:rPr lang="en-US" altLang="zh-CN" dirty="0">
                <a:solidFill>
                  <a:srgbClr val="FF0000"/>
                </a:solidFill>
              </a:rPr>
              <a:t>%&gt;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taglib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指令有两个属性值：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	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：指明标签库文件的存放位置。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	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prefix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：指明该自定义标签使用时的前缀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9630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8.4 JSP</a:t>
            </a:r>
            <a:r>
              <a:rPr lang="zh-CN" altLang="en-US" sz="4800" dirty="0"/>
              <a:t>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动作标签在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页面运行时执行服务器端的任务（例如包含一个文件、页面跳转、传递参数等），不需要我们编写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代码。而上一节提到的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指令标签则在将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编译成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时起作用。我们可以形象地将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动作标签看成动态的，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指令标签看成静态的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常用的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动作标签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有：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包含一个静态的或动态的文件</a:t>
            </a:r>
          </a:p>
          <a:p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执行页面跳转，将请求的处理转发到下一个页面</a:t>
            </a:r>
          </a:p>
          <a:p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为其他标签提供附加信息，如传递参数</a:t>
            </a:r>
            <a:endParaRPr lang="en-US" altLang="zh-CN" sz="2000" kern="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plugin</a:t>
            </a:r>
            <a:r>
              <a:rPr lang="en-US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在客户端浏览器中执行一个</a:t>
            </a:r>
            <a:r>
              <a:rPr lang="en-US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Applet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000" kern="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endParaRPr lang="zh-CN" altLang="zh-CN" sz="2000" kern="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usebean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setProperty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getProperty</a:t>
            </a:r>
            <a:endParaRPr lang="zh-CN" altLang="en-US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0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1200150"/>
          </a:xfrm>
        </p:spPr>
        <p:txBody>
          <a:bodyPr/>
          <a:lstStyle/>
          <a:p>
            <a:r>
              <a:rPr lang="en-US" altLang="zh-CN" sz="4800" dirty="0"/>
              <a:t>8.4 JSP</a:t>
            </a:r>
            <a:r>
              <a:rPr lang="zh-CN" altLang="en-US" sz="4800" dirty="0"/>
              <a:t>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422793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8.4.1 include </a:t>
            </a:r>
            <a:r>
              <a:rPr lang="zh-CN" altLang="en-US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include</a:t>
            </a:r>
            <a:r>
              <a:rPr lang="zh-CN" altLang="en-US" sz="2000" dirty="0">
                <a:solidFill>
                  <a:schemeClr val="tx1"/>
                </a:solidFill>
              </a:rPr>
              <a:t>动作标签用来在</a:t>
            </a:r>
            <a:r>
              <a:rPr lang="en-US" altLang="zh-CN" sz="2000" dirty="0">
                <a:solidFill>
                  <a:schemeClr val="tx1"/>
                </a:solidFill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</a:rPr>
              <a:t>页面中动态包含一个文件。所谓动态即包含页面程序与被包含页面的程序是彼此独立的，互不影响，仅仅在</a:t>
            </a:r>
            <a:r>
              <a:rPr lang="en-US" altLang="zh-CN" sz="2000" dirty="0">
                <a:solidFill>
                  <a:schemeClr val="tx1"/>
                </a:solidFill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</a:rPr>
              <a:t>引擎运行包含页面时执行到</a:t>
            </a:r>
            <a:r>
              <a:rPr lang="en-US" altLang="zh-CN" sz="2000" dirty="0">
                <a:solidFill>
                  <a:schemeClr val="tx1"/>
                </a:solidFill>
              </a:rPr>
              <a:t>&lt;</a:t>
            </a:r>
            <a:r>
              <a:rPr lang="en-US" altLang="zh-CN" sz="2000" dirty="0" err="1">
                <a:solidFill>
                  <a:schemeClr val="tx1"/>
                </a:solidFill>
              </a:rPr>
              <a:t>jsp:include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</a:rPr>
              <a:t>标签，</a:t>
            </a:r>
            <a:r>
              <a:rPr lang="en-US" altLang="zh-CN" sz="2000" dirty="0">
                <a:solidFill>
                  <a:schemeClr val="tx1"/>
                </a:solidFill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</a:rPr>
              <a:t>引擎会插入被包含页面的</a:t>
            </a:r>
            <a:r>
              <a:rPr lang="en-US" altLang="zh-CN" sz="2000" dirty="0">
                <a:solidFill>
                  <a:schemeClr val="tx1"/>
                </a:solidFill>
              </a:rPr>
              <a:t>body</a:t>
            </a:r>
            <a:r>
              <a:rPr lang="zh-CN" altLang="en-US" sz="2000" dirty="0">
                <a:solidFill>
                  <a:schemeClr val="tx1"/>
                </a:solidFill>
              </a:rPr>
              <a:t>内容。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/>
                </a:solidFill>
              </a:rPr>
              <a:t>include</a:t>
            </a:r>
            <a:r>
              <a:rPr lang="zh-CN" altLang="en-US" sz="2000" b="1" dirty="0">
                <a:solidFill>
                  <a:schemeClr val="tx2"/>
                </a:solidFill>
              </a:rPr>
              <a:t>动作标签的语法格式如下</a:t>
            </a:r>
            <a:r>
              <a:rPr lang="zh-CN" altLang="en-US" sz="1800" dirty="0"/>
              <a:t>：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</a:rPr>
              <a:t>jsp:include</a:t>
            </a:r>
            <a:r>
              <a:rPr lang="en-US" altLang="zh-CN" sz="2000" dirty="0">
                <a:solidFill>
                  <a:srgbClr val="FF0000"/>
                </a:solidFill>
              </a:rPr>
              <a:t> page=”{</a:t>
            </a:r>
            <a:r>
              <a:rPr lang="zh-CN" altLang="en-US" sz="2000" dirty="0">
                <a:solidFill>
                  <a:srgbClr val="FF0000"/>
                </a:solidFill>
              </a:rPr>
              <a:t>静态</a:t>
            </a:r>
            <a:r>
              <a:rPr lang="en-US" altLang="zh-CN" sz="2000" dirty="0">
                <a:solidFill>
                  <a:srgbClr val="FF0000"/>
                </a:solidFill>
              </a:rPr>
              <a:t>URL|&lt;%=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%&gt;” flush=”</a:t>
            </a:r>
            <a:r>
              <a:rPr lang="en-US" altLang="zh-CN" sz="2000" dirty="0" err="1">
                <a:solidFill>
                  <a:srgbClr val="FF0000"/>
                </a:solidFill>
              </a:rPr>
              <a:t>true|false</a:t>
            </a:r>
            <a:r>
              <a:rPr lang="en-US" altLang="zh-CN" sz="2000" dirty="0">
                <a:solidFill>
                  <a:srgbClr val="FF0000"/>
                </a:solidFill>
              </a:rPr>
              <a:t>”}/&gt;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或者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</a:rPr>
              <a:t>jsp:include</a:t>
            </a:r>
            <a:r>
              <a:rPr lang="en-US" altLang="zh-CN" sz="2000" dirty="0">
                <a:solidFill>
                  <a:srgbClr val="FF0000"/>
                </a:solidFill>
              </a:rPr>
              <a:t> page=”{</a:t>
            </a:r>
            <a:r>
              <a:rPr lang="zh-CN" altLang="en-US" sz="2000" dirty="0">
                <a:solidFill>
                  <a:srgbClr val="FF0000"/>
                </a:solidFill>
              </a:rPr>
              <a:t>静态</a:t>
            </a:r>
            <a:r>
              <a:rPr lang="en-US" altLang="zh-CN" sz="2000" dirty="0">
                <a:solidFill>
                  <a:srgbClr val="FF0000"/>
                </a:solidFill>
              </a:rPr>
              <a:t>URL|&lt;%=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%&gt;” flush=”</a:t>
            </a:r>
            <a:r>
              <a:rPr lang="en-US" altLang="zh-CN" sz="2000" dirty="0" err="1">
                <a:solidFill>
                  <a:srgbClr val="FF0000"/>
                </a:solidFill>
              </a:rPr>
              <a:t>true|false</a:t>
            </a:r>
            <a:r>
              <a:rPr lang="en-US" altLang="zh-CN" sz="2000" dirty="0">
                <a:solidFill>
                  <a:srgbClr val="FF0000"/>
                </a:solidFill>
              </a:rPr>
              <a:t>”}&gt;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&lt;</a:t>
            </a:r>
            <a:r>
              <a:rPr lang="en-US" altLang="zh-CN" sz="2000" dirty="0" err="1">
                <a:solidFill>
                  <a:srgbClr val="FF0000"/>
                </a:solidFill>
              </a:rPr>
              <a:t>jsp:param</a:t>
            </a:r>
            <a:r>
              <a:rPr lang="en-US" altLang="zh-CN" sz="2000" dirty="0">
                <a:solidFill>
                  <a:srgbClr val="FF0000"/>
                </a:solidFill>
              </a:rPr>
              <a:t> name=”</a:t>
            </a:r>
            <a:r>
              <a:rPr lang="zh-CN" altLang="en-US" sz="2000" dirty="0">
                <a:solidFill>
                  <a:srgbClr val="FF0000"/>
                </a:solidFill>
              </a:rPr>
              <a:t>参数名”  </a:t>
            </a:r>
            <a:r>
              <a:rPr lang="en-US" altLang="zh-CN" sz="2000" dirty="0">
                <a:solidFill>
                  <a:srgbClr val="FF0000"/>
                </a:solidFill>
              </a:rPr>
              <a:t>value=”{</a:t>
            </a:r>
            <a:r>
              <a:rPr lang="zh-CN" altLang="en-US" sz="2000" dirty="0">
                <a:solidFill>
                  <a:srgbClr val="FF0000"/>
                </a:solidFill>
              </a:rPr>
              <a:t>参数值</a:t>
            </a:r>
            <a:r>
              <a:rPr lang="en-US" altLang="zh-CN" sz="2000" dirty="0">
                <a:solidFill>
                  <a:srgbClr val="FF0000"/>
                </a:solidFill>
              </a:rPr>
              <a:t>|&lt;%=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%&gt;}”/&gt;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&lt;/</a:t>
            </a:r>
            <a:r>
              <a:rPr lang="en-US" altLang="zh-CN" sz="2000" dirty="0" err="1">
                <a:solidFill>
                  <a:srgbClr val="FF0000"/>
                </a:solidFill>
              </a:rPr>
              <a:t>jsp:include</a:t>
            </a:r>
            <a:r>
              <a:rPr lang="en-US" altLang="zh-CN" sz="2000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587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8.4 JSP</a:t>
            </a:r>
            <a:r>
              <a:rPr lang="zh-CN" altLang="en-US" sz="4800" dirty="0"/>
              <a:t>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1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静态包含和动态包含的区别如下：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静态包含是将被包含页面的代码完全导入，两个页面融合成一个整体</a:t>
            </a: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，而动态包含则在</a:t>
            </a: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中使用</a:t>
            </a: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方法来引入被包含页面的内容。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静态包含时被包含页面的编译指令会起作用；而动态包含是被包含页面的编译指令则失去作用，只是插入页面的</a:t>
            </a: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内容。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动态包含还可以向被包含页面传递参数</a:t>
            </a:r>
            <a:r>
              <a:rPr lang="zh-CN" altLang="en-US" sz="21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9587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8.4 JSP</a:t>
            </a:r>
            <a:r>
              <a:rPr lang="zh-CN" altLang="en-US" sz="4800" dirty="0"/>
              <a:t>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8.4.2 forward</a:t>
            </a:r>
            <a:r>
              <a:rPr lang="zh-CN" altLang="en-US" sz="29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动作可以把请求转发到同一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应用中的其他页面，既可以是静态的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页面，也可以是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页面，或一个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。但用户浏览器中的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地址不会发生变化，还是转发之前的页面地址。该动作标签的语法格式如下</a:t>
            </a:r>
            <a:r>
              <a:rPr lang="zh-CN" altLang="en-US" sz="2000" dirty="0"/>
              <a:t>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jsp:forward</a:t>
            </a:r>
            <a:r>
              <a:rPr lang="en-US" altLang="zh-CN" sz="1800" dirty="0">
                <a:solidFill>
                  <a:srgbClr val="FF0000"/>
                </a:solidFill>
              </a:rPr>
              <a:t> page=”{</a:t>
            </a:r>
            <a:r>
              <a:rPr lang="zh-CN" altLang="en-US" sz="1800" dirty="0">
                <a:solidFill>
                  <a:srgbClr val="FF0000"/>
                </a:solidFill>
              </a:rPr>
              <a:t>静态</a:t>
            </a:r>
            <a:r>
              <a:rPr lang="en-US" altLang="zh-CN" sz="1800" dirty="0">
                <a:solidFill>
                  <a:srgbClr val="FF0000"/>
                </a:solidFill>
              </a:rPr>
              <a:t>URL|&lt;%=</a:t>
            </a:r>
            <a:r>
              <a:rPr lang="zh-CN" altLang="en-US" sz="1800" dirty="0">
                <a:solidFill>
                  <a:srgbClr val="FF0000"/>
                </a:solidFill>
              </a:rPr>
              <a:t>表达式</a:t>
            </a:r>
            <a:r>
              <a:rPr lang="en-US" altLang="zh-CN" sz="1800" dirty="0">
                <a:solidFill>
                  <a:srgbClr val="FF0000"/>
                </a:solidFill>
              </a:rPr>
              <a:t>%&gt;}” /&gt;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或者</a:t>
            </a:r>
          </a:p>
          <a:p>
            <a:pPr marL="1257300" lvl="3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</a:rPr>
              <a:t>jsp:forward</a:t>
            </a:r>
            <a:r>
              <a:rPr lang="en-US" altLang="zh-CN" sz="2000" dirty="0">
                <a:solidFill>
                  <a:srgbClr val="FF0000"/>
                </a:solidFill>
              </a:rPr>
              <a:t> page=”{</a:t>
            </a:r>
            <a:r>
              <a:rPr lang="zh-CN" altLang="en-US" sz="2000" dirty="0">
                <a:solidFill>
                  <a:srgbClr val="FF0000"/>
                </a:solidFill>
              </a:rPr>
              <a:t>静态</a:t>
            </a:r>
            <a:r>
              <a:rPr lang="en-US" altLang="zh-CN" sz="2000" dirty="0">
                <a:solidFill>
                  <a:srgbClr val="FF0000"/>
                </a:solidFill>
              </a:rPr>
              <a:t>URL|&lt;%=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%&gt;}” &gt;</a:t>
            </a:r>
          </a:p>
          <a:p>
            <a:pPr marL="1257300" lvl="3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&lt;</a:t>
            </a:r>
            <a:r>
              <a:rPr lang="en-US" altLang="zh-CN" sz="2000" dirty="0" err="1">
                <a:solidFill>
                  <a:srgbClr val="FF0000"/>
                </a:solidFill>
              </a:rPr>
              <a:t>jsp:param</a:t>
            </a:r>
            <a:r>
              <a:rPr lang="en-US" altLang="zh-CN" sz="2000" dirty="0">
                <a:solidFill>
                  <a:srgbClr val="FF0000"/>
                </a:solidFill>
              </a:rPr>
              <a:t> name=”</a:t>
            </a:r>
            <a:r>
              <a:rPr lang="zh-CN" altLang="en-US" sz="2000" dirty="0">
                <a:solidFill>
                  <a:srgbClr val="FF0000"/>
                </a:solidFill>
              </a:rPr>
              <a:t>参数名”  </a:t>
            </a:r>
            <a:r>
              <a:rPr lang="en-US" altLang="zh-CN" sz="2000" dirty="0">
                <a:solidFill>
                  <a:srgbClr val="FF0000"/>
                </a:solidFill>
              </a:rPr>
              <a:t>value=”{</a:t>
            </a:r>
            <a:r>
              <a:rPr lang="zh-CN" altLang="en-US" sz="2000" dirty="0">
                <a:solidFill>
                  <a:srgbClr val="FF0000"/>
                </a:solidFill>
              </a:rPr>
              <a:t>参数值</a:t>
            </a:r>
            <a:r>
              <a:rPr lang="en-US" altLang="zh-CN" sz="2000" dirty="0">
                <a:solidFill>
                  <a:srgbClr val="FF0000"/>
                </a:solidFill>
              </a:rPr>
              <a:t>|&lt;%=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</a:rPr>
              <a:t>%&gt;}”/&gt;</a:t>
            </a:r>
          </a:p>
          <a:p>
            <a:pPr marL="1257300" lvl="3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&lt;/</a:t>
            </a:r>
            <a:r>
              <a:rPr lang="en-US" altLang="zh-CN" sz="2000" dirty="0" err="1">
                <a:solidFill>
                  <a:srgbClr val="FF0000"/>
                </a:solidFill>
              </a:rPr>
              <a:t>jsp:forward</a:t>
            </a:r>
            <a:r>
              <a:rPr lang="en-US" altLang="zh-CN" sz="2000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587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669820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144" y="499149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8.4 JSP</a:t>
            </a:r>
            <a:r>
              <a:rPr lang="zh-CN" altLang="en-US" sz="4800" dirty="0"/>
              <a:t>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3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8.4.4 </a:t>
            </a:r>
            <a:r>
              <a:rPr lang="en-US" altLang="zh-CN" sz="37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zh-CN" altLang="en-US" sz="3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动作</a:t>
            </a:r>
          </a:p>
          <a:p>
            <a:pPr marL="0" indent="0">
              <a:buNone/>
            </a:pPr>
            <a:r>
              <a:rPr lang="en-US" altLang="zh-CN" sz="2900" dirty="0" err="1">
                <a:solidFill>
                  <a:schemeClr val="tx1"/>
                </a:solidFill>
                <a:latin typeface="+mn-ea"/>
              </a:rPr>
              <a:t>Param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动作标签用于设置参数值，这个标签本身不能单独使用。因为单独的</a:t>
            </a:r>
            <a:r>
              <a:rPr lang="en-US" altLang="zh-CN" sz="2900" dirty="0" err="1">
                <a:solidFill>
                  <a:schemeClr val="tx1"/>
                </a:solidFill>
                <a:latin typeface="+mn-ea"/>
              </a:rPr>
              <a:t>param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动作没有实际意义。它一般和下面三个动作标签嵌套使用。</a:t>
            </a:r>
          </a:p>
          <a:p>
            <a:pPr marL="0" indent="0">
              <a:buNone/>
            </a:pPr>
            <a:r>
              <a:rPr lang="zh-CN" altLang="en-US" dirty="0"/>
              <a:t>	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jsp:include</a:t>
            </a:r>
            <a:r>
              <a:rPr lang="zh-CN" altLang="en-US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jsp:forward</a:t>
            </a:r>
            <a:r>
              <a:rPr lang="zh-CN" altLang="en-US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jsp:plugin</a:t>
            </a:r>
            <a:endParaRPr lang="en-US" altLang="zh-CN" sz="29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当与</a:t>
            </a:r>
            <a:r>
              <a:rPr lang="en-US" altLang="zh-CN" sz="2900" dirty="0">
                <a:solidFill>
                  <a:schemeClr val="tx1"/>
                </a:solidFill>
                <a:latin typeface="+mn-ea"/>
              </a:rPr>
              <a:t>include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动作嵌套使用时，</a:t>
            </a:r>
            <a:r>
              <a:rPr lang="en-US" altLang="zh-CN" sz="2900" dirty="0" err="1">
                <a:solidFill>
                  <a:schemeClr val="tx1"/>
                </a:solidFill>
                <a:latin typeface="+mn-ea"/>
              </a:rPr>
              <a:t>param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动作设定的参数值将被传入被包含的页面；当与</a:t>
            </a:r>
            <a:r>
              <a:rPr lang="en-US" altLang="zh-CN" sz="2900" dirty="0">
                <a:solidFill>
                  <a:schemeClr val="tx1"/>
                </a:solidFill>
                <a:latin typeface="+mn-ea"/>
              </a:rPr>
              <a:t>forward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动作嵌套使用时，</a:t>
            </a:r>
            <a:r>
              <a:rPr lang="en-US" altLang="zh-CN" sz="2900" dirty="0" err="1">
                <a:solidFill>
                  <a:schemeClr val="tx1"/>
                </a:solidFill>
                <a:latin typeface="+mn-ea"/>
              </a:rPr>
              <a:t>param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动作设定的参数值将传入跳转的页面；当与</a:t>
            </a:r>
            <a:r>
              <a:rPr lang="en-US" altLang="zh-CN" sz="2900" dirty="0">
                <a:solidFill>
                  <a:schemeClr val="tx1"/>
                </a:solidFill>
                <a:latin typeface="+mn-ea"/>
              </a:rPr>
              <a:t>plugin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动作嵌套使用时，参数值则被传入</a:t>
            </a:r>
            <a:r>
              <a:rPr lang="en-US" altLang="zh-CN" sz="2900" dirty="0">
                <a:solidFill>
                  <a:schemeClr val="tx1"/>
                </a:solidFill>
                <a:latin typeface="+mn-ea"/>
              </a:rPr>
              <a:t>Applet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实例或</a:t>
            </a:r>
            <a:r>
              <a:rPr lang="en-US" altLang="zh-CN" sz="2900" dirty="0">
                <a:solidFill>
                  <a:schemeClr val="tx1"/>
                </a:solidFill>
                <a:latin typeface="+mn-ea"/>
              </a:rPr>
              <a:t>JavaBean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实例。</a:t>
            </a:r>
          </a:p>
          <a:p>
            <a:pPr marL="0" indent="0">
              <a:buNone/>
            </a:pPr>
            <a:r>
              <a:rPr lang="en-US" altLang="zh-CN" sz="2900" dirty="0" err="1">
                <a:solidFill>
                  <a:schemeClr val="tx1"/>
                </a:solidFill>
                <a:latin typeface="+mn-ea"/>
              </a:rPr>
              <a:t>param</a:t>
            </a:r>
            <a:r>
              <a:rPr lang="zh-CN" altLang="en-US" sz="2900" dirty="0">
                <a:solidFill>
                  <a:schemeClr val="tx1"/>
                </a:solidFill>
                <a:latin typeface="+mn-ea"/>
              </a:rPr>
              <a:t>动作的语法格式如下：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&lt;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jsp:param</a:t>
            </a:r>
            <a:r>
              <a:rPr lang="en-US" altLang="zh-CN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name=”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paramName</a:t>
            </a:r>
            <a:r>
              <a:rPr lang="en-US" altLang="zh-CN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value=”</a:t>
            </a:r>
            <a:r>
              <a:rPr lang="en-US" altLang="zh-CN" sz="2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paramValue</a:t>
            </a:r>
            <a:r>
              <a:rPr lang="en-US" altLang="zh-CN" sz="2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257062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8.5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327557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65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8.1 JSP</a:t>
            </a:r>
            <a:r>
              <a:rPr lang="zh-CN" altLang="en-US" sz="4800" dirty="0"/>
              <a:t>技术概况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/>
              <a:t>        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Java Server Pages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是由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 Microsystems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公司倡导、许多公司参与一起建立的一种动态网页技术标准。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技术是将小段的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程序代码（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Scriptlet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标签插入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文件中，形成在服务器端运行的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文件（通常扩展名为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）。作为基于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的网站开发技术，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应用程序具有跨平台等特性，因而在网站项目开发中得到广泛应用。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Servlet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一样都是在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服务器端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执行的，执行的结果通常以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文件的形式由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服务器返回给浏览器端。</a:t>
            </a:r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8.1 JSP</a:t>
            </a:r>
            <a:r>
              <a:rPr lang="zh-CN" altLang="en-US" sz="4800" dirty="0"/>
              <a:t>技术概况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在的技术优势：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）跨平台性。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技术支持多种操作系统和硬件平台，可以在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中直接部署，代码无需改动。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）可伸缩性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可以运行在很小的系统中来支持小规模的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服务，也可以运行到多台服务器中来支持集群和负载均衡机制。  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）开发工具的多样性和开放性。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目前，已经有了许多优秀的开发工具支持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的开发，而且其中有很多是开源产品。广泛的技术支持为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的发展带来了巨大的动力。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）服务器端的可扩展性。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支持服务器端组件，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可以使用成熟的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Bean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组件来实现复杂商务功能。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83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478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1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8.2.1 </a:t>
            </a:r>
            <a:r>
              <a:rPr lang="zh-CN" altLang="en-US" sz="31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程序片</a:t>
            </a:r>
            <a:endParaRPr lang="en-US" altLang="zh-CN" sz="31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在“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&lt;%”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和“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%&gt;”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之间可以包含任何符合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语言语法的程序片段。此标签中嵌入的代码段在服务器端被执行，真正实现动态网页的功能。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一个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页面可以嵌入多个程序片，这些程序片被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引擎按顺序执行。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下面例子中的程序片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ShowServerTime.jsp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负责显示服务器的时间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&lt;% Date now=new Date();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DateFormat</a:t>
            </a:r>
            <a:r>
              <a:rPr lang="en-US" altLang="zh-CN" dirty="0">
                <a:solidFill>
                  <a:srgbClr val="FF0000"/>
                </a:solidFill>
              </a:rPr>
              <a:t> d1=</a:t>
            </a:r>
            <a:r>
              <a:rPr lang="en-US" altLang="zh-CN" dirty="0" err="1">
                <a:solidFill>
                  <a:srgbClr val="FF0000"/>
                </a:solidFill>
              </a:rPr>
              <a:t>DateFormat.getDateInstance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String str1=d1.format(now);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out.write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Date</a:t>
            </a:r>
            <a:r>
              <a:rPr lang="zh-CN" altLang="en-US" dirty="0">
                <a:solidFill>
                  <a:srgbClr val="FF0000"/>
                </a:solidFill>
              </a:rPr>
              <a:t>方式显示时间：</a:t>
            </a:r>
            <a:r>
              <a:rPr lang="en-US" altLang="zh-CN" dirty="0">
                <a:solidFill>
                  <a:srgbClr val="FF0000"/>
                </a:solidFill>
              </a:rPr>
              <a:t>"+now+"&lt;</a:t>
            </a:r>
            <a:r>
              <a:rPr lang="en-US" altLang="zh-CN" dirty="0" err="1">
                <a:solidFill>
                  <a:srgbClr val="FF0000"/>
                </a:solidFill>
              </a:rPr>
              <a:t>br</a:t>
            </a:r>
            <a:r>
              <a:rPr lang="en-US" altLang="zh-CN" dirty="0">
                <a:solidFill>
                  <a:srgbClr val="FF0000"/>
                </a:solidFill>
              </a:rPr>
              <a:t>&gt;");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out.write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 err="1">
                <a:solidFill>
                  <a:srgbClr val="FF0000"/>
                </a:solidFill>
              </a:rPr>
              <a:t>DateFormat.getDateInstance</a:t>
            </a:r>
            <a:r>
              <a:rPr lang="zh-CN" altLang="en-US" dirty="0">
                <a:solidFill>
                  <a:srgbClr val="FF0000"/>
                </a:solidFill>
              </a:rPr>
              <a:t>格式化时间后为：</a:t>
            </a:r>
            <a:r>
              <a:rPr lang="en-US" altLang="zh-CN" dirty="0">
                <a:solidFill>
                  <a:srgbClr val="FF0000"/>
                </a:solidFill>
              </a:rPr>
              <a:t>"+str1);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%&gt;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62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8.2.2 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表达式</a:t>
            </a:r>
            <a:endParaRPr lang="en-US" altLang="zh-CN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中表达式经常被用到，在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&lt;%=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%&gt;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之间可包含任何一个有效的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表达式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。表达式在服务器端经过计算后，将计算结果转化成字符串插入到该表达式在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文件中的位置上。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表达式后面不能加分号。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下面的例子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expression_test.jsp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使用表达式输出</a:t>
            </a:r>
            <a:r>
              <a:rPr lang="en-US" altLang="zh-CN" dirty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的平方根：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100</a:t>
            </a:r>
            <a:r>
              <a:rPr lang="zh-CN" altLang="en-US" dirty="0">
                <a:solidFill>
                  <a:srgbClr val="FF0000"/>
                </a:solidFill>
              </a:rPr>
              <a:t>的平方根为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  </a:t>
            </a:r>
            <a:r>
              <a:rPr lang="en-US" altLang="zh-CN" dirty="0">
                <a:solidFill>
                  <a:srgbClr val="FF0000"/>
                </a:solidFill>
              </a:rPr>
              <a:t>&lt;%=</a:t>
            </a:r>
            <a:r>
              <a:rPr lang="en-US" altLang="zh-CN" dirty="0" err="1">
                <a:solidFill>
                  <a:srgbClr val="FF0000"/>
                </a:solidFill>
              </a:rPr>
              <a:t>Math.sqrt</a:t>
            </a:r>
            <a:r>
              <a:rPr lang="en-US" altLang="zh-CN" dirty="0">
                <a:solidFill>
                  <a:srgbClr val="FF0000"/>
                </a:solidFill>
              </a:rPr>
              <a:t>(100) %&gt;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2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1200150"/>
          </a:xfrm>
        </p:spPr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15566"/>
            <a:ext cx="8229600" cy="41044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8.2.3 </a:t>
            </a:r>
            <a:r>
              <a:rPr lang="zh-CN" altLang="en-US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声明</a:t>
            </a:r>
            <a:endParaRPr lang="en-US" altLang="zh-CN" sz="3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sz="3100" dirty="0">
                <a:solidFill>
                  <a:schemeClr val="tx1"/>
                </a:solidFill>
              </a:rPr>
              <a:t>&lt;%!</a:t>
            </a:r>
            <a:r>
              <a:rPr lang="en-US" altLang="zh-CN" sz="3100" dirty="0">
                <a:solidFill>
                  <a:schemeClr val="tx1"/>
                </a:solidFill>
                <a:sym typeface="Wingdings"/>
              </a:rPr>
              <a:t> </a:t>
            </a:r>
            <a:r>
              <a:rPr lang="en-US" altLang="zh-CN" sz="3100" dirty="0">
                <a:solidFill>
                  <a:schemeClr val="tx1"/>
                </a:solidFill>
              </a:rPr>
              <a:t>%&gt;</a:t>
            </a:r>
            <a:r>
              <a:rPr lang="zh-CN" altLang="en-US" sz="3100" dirty="0">
                <a:solidFill>
                  <a:schemeClr val="tx1"/>
                </a:solidFill>
              </a:rPr>
              <a:t>被称为</a:t>
            </a:r>
            <a:r>
              <a:rPr lang="en-US" altLang="zh-CN" sz="3100" b="1" dirty="0">
                <a:solidFill>
                  <a:schemeClr val="tx2"/>
                </a:solidFill>
              </a:rPr>
              <a:t>JSP</a:t>
            </a:r>
            <a:r>
              <a:rPr lang="zh-CN" altLang="en-US" sz="3100" b="1" dirty="0">
                <a:solidFill>
                  <a:schemeClr val="tx2"/>
                </a:solidFill>
              </a:rPr>
              <a:t>声明</a:t>
            </a:r>
            <a:r>
              <a:rPr lang="zh-CN" altLang="en-US" sz="3100" dirty="0">
                <a:solidFill>
                  <a:schemeClr val="tx1"/>
                </a:solidFill>
              </a:rPr>
              <a:t>，用于声明所生成</a:t>
            </a:r>
            <a:r>
              <a:rPr lang="en-US" altLang="zh-CN" sz="3100" dirty="0">
                <a:solidFill>
                  <a:schemeClr val="tx1"/>
                </a:solidFill>
              </a:rPr>
              <a:t>Servlet</a:t>
            </a:r>
            <a:r>
              <a:rPr lang="zh-CN" altLang="en-US" sz="3100" dirty="0">
                <a:solidFill>
                  <a:schemeClr val="tx1"/>
                </a:solidFill>
              </a:rPr>
              <a:t>类的成员，即</a:t>
            </a:r>
            <a:r>
              <a:rPr lang="zh-CN" altLang="en-US" sz="3100" b="1" dirty="0">
                <a:solidFill>
                  <a:schemeClr val="tx2"/>
                </a:solidFill>
              </a:rPr>
              <a:t>变量、方法和类</a:t>
            </a:r>
            <a:r>
              <a:rPr lang="zh-CN" altLang="en-US" sz="3100" dirty="0">
                <a:solidFill>
                  <a:schemeClr val="tx1"/>
                </a:solidFill>
              </a:rPr>
              <a:t>都可以声明。</a:t>
            </a:r>
            <a:r>
              <a:rPr lang="en-US" altLang="zh-CN" sz="3100" dirty="0">
                <a:solidFill>
                  <a:schemeClr val="tx1"/>
                </a:solidFill>
              </a:rPr>
              <a:t>&lt;%!</a:t>
            </a:r>
            <a:r>
              <a:rPr lang="zh-CN" altLang="en-US" sz="3100" dirty="0">
                <a:solidFill>
                  <a:schemeClr val="tx1"/>
                </a:solidFill>
              </a:rPr>
              <a:t>和</a:t>
            </a:r>
            <a:r>
              <a:rPr lang="en-US" altLang="zh-CN" sz="3100" dirty="0">
                <a:solidFill>
                  <a:schemeClr val="tx1"/>
                </a:solidFill>
              </a:rPr>
              <a:t>%&gt;</a:t>
            </a:r>
            <a:r>
              <a:rPr lang="zh-CN" altLang="en-US" sz="3100" dirty="0">
                <a:solidFill>
                  <a:schemeClr val="tx1"/>
                </a:solidFill>
              </a:rPr>
              <a:t>标签之间的所有内容都会增加到类中，而且置于</a:t>
            </a:r>
            <a:r>
              <a:rPr lang="en-US" altLang="zh-CN" sz="3100" dirty="0">
                <a:solidFill>
                  <a:schemeClr val="tx1"/>
                </a:solidFill>
              </a:rPr>
              <a:t>_</a:t>
            </a:r>
            <a:r>
              <a:rPr lang="en-US" altLang="zh-CN" sz="3100" dirty="0" err="1">
                <a:solidFill>
                  <a:schemeClr val="tx1"/>
                </a:solidFill>
              </a:rPr>
              <a:t>jspService</a:t>
            </a:r>
            <a:r>
              <a:rPr lang="en-US" altLang="zh-CN" sz="3100" dirty="0">
                <a:solidFill>
                  <a:schemeClr val="tx1"/>
                </a:solidFill>
              </a:rPr>
              <a:t>( )</a:t>
            </a:r>
            <a:r>
              <a:rPr lang="zh-CN" altLang="en-US" sz="3100" dirty="0">
                <a:solidFill>
                  <a:schemeClr val="tx1"/>
                </a:solidFill>
              </a:rPr>
              <a:t>方法之外。</a:t>
            </a:r>
            <a:endParaRPr lang="en-US" altLang="zh-CN" sz="3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3100" dirty="0">
                <a:solidFill>
                  <a:schemeClr val="tx1"/>
                </a:solidFill>
              </a:rPr>
              <a:t>    使用该标签可以声明静态变量和方法</a:t>
            </a:r>
            <a:r>
              <a:rPr lang="en-US" altLang="zh-CN" sz="3100" dirty="0">
                <a:solidFill>
                  <a:schemeClr val="tx1"/>
                </a:solidFill>
              </a:rPr>
              <a:t>,</a:t>
            </a:r>
            <a:r>
              <a:rPr lang="zh-CN" altLang="en-US" sz="3100" dirty="0">
                <a:solidFill>
                  <a:schemeClr val="tx1"/>
                </a:solidFill>
              </a:rPr>
              <a:t>成为页面级别的共享变量，可被访问此网页的所有用户共享。</a:t>
            </a:r>
            <a:endParaRPr lang="en-US" altLang="zh-CN" sz="3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 变量声明</a:t>
            </a:r>
            <a:endParaRPr lang="en-US" altLang="zh-CN" sz="3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171700" lvl="5" indent="0">
              <a:buNone/>
            </a:pPr>
            <a:r>
              <a:rPr lang="en-US" altLang="zh-CN" sz="2300" dirty="0">
                <a:solidFill>
                  <a:srgbClr val="FF0000"/>
                </a:solidFill>
              </a:rPr>
              <a:t>……</a:t>
            </a:r>
          </a:p>
          <a:p>
            <a:pPr marL="2171700" lvl="5" indent="0">
              <a:buNone/>
            </a:pPr>
            <a:r>
              <a:rPr lang="zh-CN" altLang="zh-CN" sz="2300" dirty="0">
                <a:solidFill>
                  <a:srgbClr val="FF0000"/>
                </a:solidFill>
              </a:rPr>
              <a:t> </a:t>
            </a:r>
            <a:r>
              <a:rPr lang="en-US" altLang="zh-CN" sz="2300" dirty="0">
                <a:solidFill>
                  <a:srgbClr val="FF0000"/>
                </a:solidFill>
              </a:rPr>
              <a:t>&lt;%! </a:t>
            </a:r>
            <a:r>
              <a:rPr lang="en-US" altLang="zh-CN" sz="2300" dirty="0" err="1">
                <a:solidFill>
                  <a:srgbClr val="FF0000"/>
                </a:solidFill>
              </a:rPr>
              <a:t>int</a:t>
            </a:r>
            <a:r>
              <a:rPr lang="en-US" altLang="zh-CN" sz="2300" dirty="0">
                <a:solidFill>
                  <a:srgbClr val="FF0000"/>
                </a:solidFill>
              </a:rPr>
              <a:t> number=0;%&gt;</a:t>
            </a:r>
          </a:p>
          <a:p>
            <a:pPr marL="2171700" lvl="5" indent="0">
              <a:buNone/>
            </a:pPr>
            <a:r>
              <a:rPr lang="en-US" altLang="zh-CN" sz="2300" b="1" dirty="0">
                <a:solidFill>
                  <a:srgbClr val="FF0000"/>
                </a:solidFill>
              </a:rPr>
              <a:t>……</a:t>
            </a:r>
          </a:p>
          <a:p>
            <a:pPr marL="2171700" lvl="5" indent="0">
              <a:buNone/>
            </a:pPr>
            <a:r>
              <a:rPr lang="en-US" altLang="zh-CN" sz="2300" dirty="0" err="1">
                <a:solidFill>
                  <a:srgbClr val="FF0000"/>
                </a:solidFill>
              </a:rPr>
              <a:t>int</a:t>
            </a:r>
            <a:r>
              <a:rPr lang="en-US" altLang="zh-CN" sz="2300" dirty="0">
                <a:solidFill>
                  <a:srgbClr val="FF0000"/>
                </a:solidFill>
              </a:rPr>
              <a:t> number=0;</a:t>
            </a:r>
          </a:p>
          <a:p>
            <a:pPr marL="2171700" lvl="5" indent="0">
              <a:buNone/>
            </a:pPr>
            <a:r>
              <a:rPr lang="en-US" altLang="zh-CN" sz="2300" dirty="0">
                <a:solidFill>
                  <a:srgbClr val="FF0000"/>
                </a:solidFill>
              </a:rPr>
              <a:t>……</a:t>
            </a:r>
          </a:p>
          <a:p>
            <a:pPr marL="2171700" lvl="5" indent="0">
              <a:buNone/>
            </a:pPr>
            <a:r>
              <a:rPr lang="en-US" altLang="zh-CN" sz="2300" dirty="0">
                <a:solidFill>
                  <a:srgbClr val="FF0000"/>
                </a:solidFill>
              </a:rPr>
              <a:t> </a:t>
            </a:r>
            <a:r>
              <a:rPr lang="en-US" altLang="zh-CN" sz="2300" dirty="0" err="1">
                <a:solidFill>
                  <a:srgbClr val="FF0000"/>
                </a:solidFill>
              </a:rPr>
              <a:t>out.print</a:t>
            </a:r>
            <a:r>
              <a:rPr lang="en-US" altLang="zh-CN" sz="2300" dirty="0">
                <a:solidFill>
                  <a:srgbClr val="FF0000"/>
                </a:solidFill>
              </a:rPr>
              <a:t>(++number);</a:t>
            </a:r>
            <a:endParaRPr lang="zh-CN" altLang="en-US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5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3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）方法声明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……</a:t>
            </a:r>
          </a:p>
          <a:p>
            <a:pPr marL="0" indent="0">
              <a:buNone/>
            </a:pPr>
            <a:r>
              <a:rPr lang="zh-CN" altLang="en-US" sz="2900" dirty="0">
                <a:solidFill>
                  <a:srgbClr val="FF0000"/>
                </a:solidFill>
              </a:rPr>
              <a:t> </a:t>
            </a:r>
            <a:r>
              <a:rPr lang="en-US" altLang="zh-CN" sz="2900" dirty="0">
                <a:solidFill>
                  <a:srgbClr val="FF0000"/>
                </a:solidFill>
              </a:rPr>
              <a:t>&lt;!--</a:t>
            </a:r>
            <a:r>
              <a:rPr lang="zh-CN" altLang="en-US" sz="2900" dirty="0">
                <a:solidFill>
                  <a:srgbClr val="FF0000"/>
                </a:solidFill>
              </a:rPr>
              <a:t>下面的代码声明一个方法</a:t>
            </a:r>
            <a:r>
              <a:rPr lang="en-US" altLang="zh-CN" sz="2900" dirty="0">
                <a:solidFill>
                  <a:srgbClr val="FF0000"/>
                </a:solidFill>
              </a:rPr>
              <a:t>square( ) --&gt; 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          &lt;%!double square(double x){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              double result=</a:t>
            </a:r>
            <a:r>
              <a:rPr lang="en-US" altLang="zh-CN" sz="2900" dirty="0" err="1">
                <a:solidFill>
                  <a:srgbClr val="FF0000"/>
                </a:solidFill>
              </a:rPr>
              <a:t>Math.pow</a:t>
            </a:r>
            <a:r>
              <a:rPr lang="en-US" altLang="zh-CN" sz="2900" dirty="0">
                <a:solidFill>
                  <a:srgbClr val="FF0000"/>
                </a:solidFill>
              </a:rPr>
              <a:t>(x, 2);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              return result;} %&gt;</a:t>
            </a:r>
          </a:p>
          <a:p>
            <a:pPr marL="0" indent="0">
              <a:buNone/>
            </a:pPr>
            <a:r>
              <a:rPr lang="en-US" altLang="zh-CN" sz="2900" dirty="0">
                <a:solidFill>
                  <a:srgbClr val="FF0000"/>
                </a:solidFill>
              </a:rPr>
              <a:t>……</a:t>
            </a: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zh-CN" altLang="en-US" sz="3400" dirty="0">
                <a:solidFill>
                  <a:schemeClr val="tx1"/>
                </a:solidFill>
              </a:rPr>
              <a:t>在“</a:t>
            </a:r>
            <a:r>
              <a:rPr lang="en-US" altLang="zh-CN" sz="3400" dirty="0">
                <a:solidFill>
                  <a:schemeClr val="tx1"/>
                </a:solidFill>
              </a:rPr>
              <a:t>&lt;%!”</a:t>
            </a:r>
            <a:r>
              <a:rPr lang="zh-CN" altLang="en-US" sz="3400" dirty="0">
                <a:solidFill>
                  <a:schemeClr val="tx1"/>
                </a:solidFill>
              </a:rPr>
              <a:t>和“</a:t>
            </a:r>
            <a:r>
              <a:rPr lang="en-US" altLang="zh-CN" sz="3400" dirty="0">
                <a:solidFill>
                  <a:schemeClr val="tx1"/>
                </a:solidFill>
              </a:rPr>
              <a:t>%&gt;”</a:t>
            </a:r>
            <a:r>
              <a:rPr lang="zh-CN" altLang="en-US" sz="3400" dirty="0">
                <a:solidFill>
                  <a:schemeClr val="tx1"/>
                </a:solidFill>
              </a:rPr>
              <a:t>之间声明的方法在整个</a:t>
            </a:r>
            <a:r>
              <a:rPr lang="en-US" altLang="zh-CN" sz="3400" dirty="0">
                <a:solidFill>
                  <a:schemeClr val="tx1"/>
                </a:solidFill>
              </a:rPr>
              <a:t>JSP</a:t>
            </a:r>
            <a:r>
              <a:rPr lang="zh-CN" altLang="en-US" sz="3400" dirty="0">
                <a:solidFill>
                  <a:schemeClr val="tx1"/>
                </a:solidFill>
              </a:rPr>
              <a:t>页面内有效，但</a:t>
            </a:r>
            <a:r>
              <a:rPr lang="zh-CN" altLang="en-US" sz="3400" b="1" dirty="0">
                <a:solidFill>
                  <a:schemeClr val="tx2"/>
                </a:solidFill>
              </a:rPr>
              <a:t>在该方法内定义的变量只在该方法内有效</a:t>
            </a:r>
            <a:r>
              <a:rPr lang="zh-CN" altLang="en-US" sz="3400" dirty="0">
                <a:solidFill>
                  <a:schemeClr val="tx1"/>
                </a:solidFill>
              </a:rPr>
              <a:t>。这些方法将在</a:t>
            </a:r>
            <a:r>
              <a:rPr lang="en-US" altLang="zh-CN" sz="3400" dirty="0">
                <a:solidFill>
                  <a:schemeClr val="tx1"/>
                </a:solidFill>
              </a:rPr>
              <a:t>Java</a:t>
            </a:r>
            <a:r>
              <a:rPr lang="zh-CN" altLang="en-US" sz="3400" dirty="0">
                <a:solidFill>
                  <a:schemeClr val="tx1"/>
                </a:solidFill>
              </a:rPr>
              <a:t>程序片中被调用，当方法被调用时，方法内定义的变量被分配内存，调用完毕即可释放所占用的内存。当多个客户同时请求一个</a:t>
            </a:r>
            <a:r>
              <a:rPr lang="en-US" altLang="zh-CN" sz="3400" dirty="0">
                <a:solidFill>
                  <a:schemeClr val="tx1"/>
                </a:solidFill>
              </a:rPr>
              <a:t>JSP</a:t>
            </a:r>
            <a:r>
              <a:rPr lang="zh-CN" altLang="en-US" sz="3400" dirty="0">
                <a:solidFill>
                  <a:schemeClr val="tx1"/>
                </a:solidFill>
              </a:rPr>
              <a:t>页面，调用方法操作成员变量时，可以在方法前增加“</a:t>
            </a:r>
            <a:r>
              <a:rPr lang="en-US" altLang="zh-CN" sz="3400" dirty="0">
                <a:solidFill>
                  <a:schemeClr val="tx1"/>
                </a:solidFill>
              </a:rPr>
              <a:t>synchronized”</a:t>
            </a:r>
            <a:r>
              <a:rPr lang="zh-CN" altLang="en-US" sz="3400" dirty="0">
                <a:solidFill>
                  <a:schemeClr val="tx1"/>
                </a:solidFill>
              </a:rPr>
              <a:t>实现同步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5910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1200150"/>
          </a:xfrm>
        </p:spPr>
        <p:txBody>
          <a:bodyPr/>
          <a:lstStyle/>
          <a:p>
            <a:r>
              <a:rPr lang="en-US" altLang="zh-CN" sz="4800" dirty="0"/>
              <a:t>8.2 JSP</a:t>
            </a:r>
            <a:r>
              <a:rPr lang="zh-CN" altLang="en-US" sz="4800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53650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sz="6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6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6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）类声明</a:t>
            </a:r>
          </a:p>
          <a:p>
            <a:pPr marL="0" indent="0">
              <a:buNone/>
            </a:pP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在“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&lt;%!”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和“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%&gt;”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之间还可以声明类，该类在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页面内有效。即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页面中的</a:t>
            </a: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程序片可以调用该类创建对象。</a:t>
            </a:r>
            <a:endParaRPr lang="en-US" altLang="zh-CN" sz="4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28900" lvl="6" indent="0">
              <a:buNone/>
            </a:pPr>
            <a:r>
              <a:rPr lang="en-US" altLang="zh-CN" sz="4500" dirty="0" err="1">
                <a:solidFill>
                  <a:srgbClr val="FF0000"/>
                </a:solidFill>
              </a:rPr>
              <a:t>def_class.jsp</a:t>
            </a:r>
            <a:endParaRPr lang="en-US" altLang="zh-CN" sz="4500" dirty="0">
              <a:solidFill>
                <a:srgbClr val="FF0000"/>
              </a:solidFill>
            </a:endParaRP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……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 &lt;%! public class </a:t>
            </a:r>
            <a:r>
              <a:rPr lang="en-US" altLang="zh-CN" sz="4500" dirty="0" err="1">
                <a:solidFill>
                  <a:srgbClr val="FF0000"/>
                </a:solidFill>
              </a:rPr>
              <a:t>SquareRoot</a:t>
            </a:r>
            <a:endParaRPr lang="en-US" altLang="zh-CN" sz="4500" dirty="0">
              <a:solidFill>
                <a:srgbClr val="FF0000"/>
              </a:solidFill>
            </a:endParaRP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    { double number;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   </a:t>
            </a:r>
            <a:r>
              <a:rPr lang="en-US" altLang="zh-CN" sz="4500" dirty="0" err="1">
                <a:solidFill>
                  <a:srgbClr val="FF0000"/>
                </a:solidFill>
              </a:rPr>
              <a:t>SquareRoot</a:t>
            </a:r>
            <a:r>
              <a:rPr lang="en-US" altLang="zh-CN" sz="4500" dirty="0">
                <a:solidFill>
                  <a:srgbClr val="FF0000"/>
                </a:solidFill>
              </a:rPr>
              <a:t>(double number)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    { </a:t>
            </a:r>
            <a:r>
              <a:rPr lang="en-US" altLang="zh-CN" sz="4500" dirty="0" err="1">
                <a:solidFill>
                  <a:srgbClr val="FF0000"/>
                </a:solidFill>
              </a:rPr>
              <a:t>this.number</a:t>
            </a:r>
            <a:r>
              <a:rPr lang="en-US" altLang="zh-CN" sz="4500" dirty="0">
                <a:solidFill>
                  <a:srgbClr val="FF0000"/>
                </a:solidFill>
              </a:rPr>
              <a:t>=number;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	 }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	double compute()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	 { return </a:t>
            </a:r>
            <a:r>
              <a:rPr lang="en-US" altLang="zh-CN" sz="4500" dirty="0" err="1">
                <a:solidFill>
                  <a:srgbClr val="FF0000"/>
                </a:solidFill>
              </a:rPr>
              <a:t>Math.sqrt</a:t>
            </a:r>
            <a:r>
              <a:rPr lang="en-US" altLang="zh-CN" sz="4500" dirty="0">
                <a:solidFill>
                  <a:srgbClr val="FF0000"/>
                </a:solidFill>
              </a:rPr>
              <a:t>(number);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	   }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			   }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%&gt;</a:t>
            </a:r>
          </a:p>
          <a:p>
            <a:pPr marL="2628900" lvl="6" indent="0"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……</a:t>
            </a:r>
            <a:endParaRPr lang="zh-CN" altLang="en-US" sz="4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00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385</TotalTime>
  <Words>2127</Words>
  <Application>Microsoft Office PowerPoint</Application>
  <PresentationFormat>全屏显示(16:9)</PresentationFormat>
  <Paragraphs>184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宋体</vt:lpstr>
      <vt:lpstr>幼圆</vt:lpstr>
      <vt:lpstr>Arial</vt:lpstr>
      <vt:lpstr>Calibri</vt:lpstr>
      <vt:lpstr>Century Gothic</vt:lpstr>
      <vt:lpstr>Courier New</vt:lpstr>
      <vt:lpstr>Palatino Linotype</vt:lpstr>
      <vt:lpstr>Times New Roman</vt:lpstr>
      <vt:lpstr>Wingdings</vt:lpstr>
      <vt:lpstr>主管人员</vt:lpstr>
      <vt:lpstr>《商务网站设计与开发》</vt:lpstr>
      <vt:lpstr>内容</vt:lpstr>
      <vt:lpstr>8.1 JSP技术概况</vt:lpstr>
      <vt:lpstr>8.1 JSP技术概况</vt:lpstr>
      <vt:lpstr>8.2 JSP基本语法</vt:lpstr>
      <vt:lpstr>8.2 JSP基本语法</vt:lpstr>
      <vt:lpstr>8.2 JSP基本语法</vt:lpstr>
      <vt:lpstr>8.2 JSP基本语法</vt:lpstr>
      <vt:lpstr>8.2 JSP基本语法</vt:lpstr>
      <vt:lpstr>8.2 JSP基本语法</vt:lpstr>
      <vt:lpstr>8.3 JSP指令</vt:lpstr>
      <vt:lpstr>8.3 JSP指令</vt:lpstr>
      <vt:lpstr>8.3 JSP指令</vt:lpstr>
      <vt:lpstr>8.3 JSP指令</vt:lpstr>
      <vt:lpstr>8.3 JSP指令</vt:lpstr>
      <vt:lpstr>8.4 JSP动作</vt:lpstr>
      <vt:lpstr>8.4 JSP动作</vt:lpstr>
      <vt:lpstr>8.4 JSP动作</vt:lpstr>
      <vt:lpstr>8.4 JSP动作</vt:lpstr>
      <vt:lpstr>8.4 JSP动作</vt:lpstr>
      <vt:lpstr>8.5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41</cp:revision>
  <dcterms:created xsi:type="dcterms:W3CDTF">2015-12-06T10:13:51Z</dcterms:created>
  <dcterms:modified xsi:type="dcterms:W3CDTF">2018-09-11T15:27:21Z</dcterms:modified>
</cp:coreProperties>
</file>