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322"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268" r:id="rId32"/>
    <p:sldId id="269" r:id="rId33"/>
    <p:sldId id="272" r:id="rId34"/>
    <p:sldId id="314" r:id="rId35"/>
    <p:sldId id="315" r:id="rId36"/>
    <p:sldId id="316" r:id="rId37"/>
    <p:sldId id="317" r:id="rId38"/>
    <p:sldId id="318" r:id="rId39"/>
    <p:sldId id="319" r:id="rId40"/>
    <p:sldId id="320" r:id="rId41"/>
    <p:sldId id="321" r:id="rId42"/>
    <p:sldId id="271" r:id="rId43"/>
    <p:sldId id="288"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756"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zh-CN" sz="2000" dirty="0"/>
            <a:t>11</a:t>
          </a:r>
          <a:r>
            <a:rPr lang="en-US" altLang="en-US" sz="2000" dirty="0"/>
            <a:t>.1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zh-CN" sz="2000" dirty="0"/>
            <a:t>11</a:t>
          </a:r>
          <a:r>
            <a:rPr lang="en-US" altLang="en-US" sz="2000" dirty="0"/>
            <a:t>.2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zh-CN" sz="2000" dirty="0"/>
            <a:t>11</a:t>
          </a:r>
          <a:r>
            <a:rPr lang="en-US" altLang="en-US" sz="2000" dirty="0"/>
            <a:t>.3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zh-CN" sz="2000" dirty="0"/>
            <a:t>11</a:t>
          </a:r>
          <a:r>
            <a:rPr lang="en-US" altLang="en-US" sz="2000" dirty="0"/>
            <a:t>.4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zh-CN" sz="2000" dirty="0"/>
            <a:t>11</a:t>
          </a:r>
          <a:r>
            <a:rPr lang="en-US" altLang="en-US" sz="2000" dirty="0"/>
            <a:t>.5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zh-CN" sz="2000" dirty="0"/>
            <a:t>11</a:t>
          </a:r>
          <a:r>
            <a:rPr lang="en-US" altLang="en-US" sz="2000" dirty="0"/>
            <a:t>.6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sz="2000" b="0" dirty="0"/>
            <a:t>JDBC</a:t>
          </a:r>
          <a:r>
            <a:rPr lang="zh-CN" sz="2000" b="0" dirty="0"/>
            <a:t>接口</a:t>
          </a:r>
          <a:endParaRPr lang="zh-CN" altLang="en-US" sz="2000" b="0" dirty="0"/>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dirty="0"/>
            <a:t>数据查询</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zh-CN" altLang="en-US" sz="2000" dirty="0"/>
            <a:t>数据添加</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dirty="0"/>
            <a:t>数据删除</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zh-CN" altLang="en-US" sz="2000" dirty="0"/>
            <a:t>数据更新</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73D9CA87-8BD5-45E8-81CA-85B94B423F81}">
      <dgm:prSet/>
      <dgm:spPr/>
      <dgm:t>
        <a:bodyPr/>
        <a:lstStyle/>
        <a:p>
          <a:r>
            <a:rPr lang="en-US" altLang="zh-CN" dirty="0"/>
            <a:t>11</a:t>
          </a:r>
          <a:r>
            <a:rPr lang="en-US" altLang="en-US" dirty="0"/>
            <a:t>.</a:t>
          </a:r>
          <a:r>
            <a:rPr lang="en-US" altLang="zh-CN" dirty="0"/>
            <a:t>7</a:t>
          </a:r>
          <a:endParaRPr lang="zh-CN" altLang="en-US" dirty="0"/>
        </a:p>
      </dgm:t>
    </dgm:pt>
    <dgm:pt modelId="{41D4CD6C-372D-4B2F-9D33-F2C77C2E157E}" type="parTrans" cxnId="{2198D741-2855-44E9-A4AF-CDD1D43972B3}">
      <dgm:prSet/>
      <dgm:spPr/>
      <dgm:t>
        <a:bodyPr/>
        <a:lstStyle/>
        <a:p>
          <a:endParaRPr lang="zh-CN" altLang="en-US"/>
        </a:p>
      </dgm:t>
    </dgm:pt>
    <dgm:pt modelId="{81FCFB0E-7438-4D2B-8FAD-73DF420F87CE}" type="sibTrans" cxnId="{2198D741-2855-44E9-A4AF-CDD1D43972B3}">
      <dgm:prSet/>
      <dgm:spPr/>
      <dgm:t>
        <a:bodyPr/>
        <a:lstStyle/>
        <a:p>
          <a:endParaRPr lang="zh-CN" altLang="en-US"/>
        </a:p>
      </dgm:t>
    </dgm:pt>
    <dgm:pt modelId="{28E62418-C40B-4864-A8C2-BE7FA3F161F4}">
      <dgm:prSet custT="1"/>
      <dgm:spPr/>
      <dgm:t>
        <a:bodyPr/>
        <a:lstStyle/>
        <a:p>
          <a:r>
            <a:rPr lang="zh-CN" altLang="en-US" sz="2000" dirty="0"/>
            <a:t>思考题</a:t>
          </a:r>
        </a:p>
      </dgm:t>
    </dgm:pt>
    <dgm:pt modelId="{2B925D48-E90D-464F-BACE-D0736799BD85}" type="parTrans" cxnId="{51253217-A219-441B-ABA3-64BE32F04397}">
      <dgm:prSet/>
      <dgm:spPr/>
      <dgm:t>
        <a:bodyPr/>
        <a:lstStyle/>
        <a:p>
          <a:endParaRPr lang="zh-CN" altLang="en-US"/>
        </a:p>
      </dgm:t>
    </dgm:pt>
    <dgm:pt modelId="{E4E2BCE0-EF58-4A11-81B0-3E43728662F3}" type="sibTrans" cxnId="{51253217-A219-441B-ABA3-64BE32F04397}">
      <dgm:prSet/>
      <dgm:spPr/>
      <dgm:t>
        <a:bodyPr/>
        <a:lstStyle/>
        <a:p>
          <a:endParaRPr lang="zh-CN" altLang="en-US"/>
        </a:p>
      </dgm:t>
    </dgm:pt>
    <dgm:pt modelId="{6C11F269-FA75-4C78-867B-31D27CB98983}">
      <dgm:prSet custT="1"/>
      <dgm:spPr/>
      <dgm:t>
        <a:bodyPr/>
        <a:lstStyle/>
        <a:p>
          <a:r>
            <a:rPr lang="zh-CN" altLang="en-US" sz="2000" dirty="0"/>
            <a:t>数据连接池</a:t>
          </a:r>
        </a:p>
      </dgm:t>
    </dgm:pt>
    <dgm:pt modelId="{ED93D682-85D9-48E6-A847-1314588C6275}" type="parTrans" cxnId="{2F91B940-E9FB-4944-80C3-342319E946AF}">
      <dgm:prSet/>
      <dgm:spPr/>
      <dgm:t>
        <a:bodyPr/>
        <a:lstStyle/>
        <a:p>
          <a:endParaRPr lang="zh-CN" altLang="en-US"/>
        </a:p>
      </dgm:t>
    </dgm:pt>
    <dgm:pt modelId="{832D9300-6C2F-44E7-BB61-29A1F3F2CDA0}" type="sibTrans" cxnId="{2F91B940-E9FB-4944-80C3-342319E946AF}">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7"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7"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7"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7"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7"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7"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7"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7"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7"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7"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7" custScaleX="131632" custLinFactNeighborX="7033" custLinFactNeighborY="-9645">
        <dgm:presLayoutVars>
          <dgm:bulletEnabled val="1"/>
        </dgm:presLayoutVars>
      </dgm:prSet>
      <dgm:spPr/>
    </dgm:pt>
    <dgm:pt modelId="{35A56F0B-A12D-4C22-8755-7585B5DB0B9A}" type="pres">
      <dgm:prSet presAssocID="{8B69C8B1-AF38-4BB4-B8AB-5225A2FE7FE8}" presName="sp" presStyleCnt="0"/>
      <dgm:spPr/>
    </dgm:pt>
    <dgm:pt modelId="{DBA1FFD7-0EE4-4F49-A96C-217309041442}" type="pres">
      <dgm:prSet presAssocID="{73D9CA87-8BD5-45E8-81CA-85B94B423F81}" presName="linNode" presStyleCnt="0"/>
      <dgm:spPr/>
    </dgm:pt>
    <dgm:pt modelId="{750300ED-7A64-497B-AF5D-A4C9C8EC8559}" type="pres">
      <dgm:prSet presAssocID="{73D9CA87-8BD5-45E8-81CA-85B94B423F81}" presName="parentText" presStyleLbl="node1" presStyleIdx="6" presStyleCnt="7" custScaleX="43994">
        <dgm:presLayoutVars>
          <dgm:chMax val="1"/>
          <dgm:bulletEnabled val="1"/>
        </dgm:presLayoutVars>
      </dgm:prSet>
      <dgm:spPr/>
    </dgm:pt>
    <dgm:pt modelId="{B9593C0E-E875-45A3-AF0E-8660F87DA5BE}" type="pres">
      <dgm:prSet presAssocID="{73D9CA87-8BD5-45E8-81CA-85B94B423F81}" presName="descendantText" presStyleLbl="alignAccFollowNode1" presStyleIdx="6" presStyleCnt="7" custScaleX="130738" custLinFactNeighborX="4878" custLinFactNeighborY="-3813">
        <dgm:presLayoutVars>
          <dgm:bulletEnabled val="1"/>
        </dgm:presLayoutVars>
      </dgm:prSet>
      <dgm:spPr/>
    </dgm:pt>
  </dgm:ptLst>
  <dgm:cxnLst>
    <dgm:cxn modelId="{C871B90D-F190-4D98-A0DD-4C7CCABF6BCF}" type="presOf" srcId="{76279B34-AEDE-432A-B402-6F4F973134F6}" destId="{27BAE671-2F0A-4112-BF97-47A1AFBBCDF3}" srcOrd="0" destOrd="0" presId="urn:microsoft.com/office/officeart/2005/8/layout/vList5"/>
    <dgm:cxn modelId="{51253217-A219-441B-ABA3-64BE32F04397}" srcId="{73D9CA87-8BD5-45E8-81CA-85B94B423F81}" destId="{28E62418-C40B-4864-A8C2-BE7FA3F161F4}" srcOrd="0" destOrd="0" parTransId="{2B925D48-E90D-464F-BACE-D0736799BD85}" sibTransId="{E4E2BCE0-EF58-4A11-81B0-3E43728662F3}"/>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2B451127-DD5F-4C65-B32D-EB7F36C7164B}" type="presOf" srcId="{3939FDF2-2B5C-4813-9A8A-F9D03E1D6A19}" destId="{052EE453-883F-414D-B159-9BB1154B1261}" srcOrd="0" destOrd="0" presId="urn:microsoft.com/office/officeart/2005/8/layout/vList5"/>
    <dgm:cxn modelId="{A754AE2A-9DB9-4D81-9A40-E0FA89A8F6B5}" type="presOf" srcId="{45DD71B0-ABDE-4DC4-B431-786BCFDB2A9A}" destId="{077FFC63-497A-45A5-86F5-5605551518A8}" srcOrd="0" destOrd="0" presId="urn:microsoft.com/office/officeart/2005/8/layout/vList5"/>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2F91B940-E9FB-4944-80C3-342319E946AF}" srcId="{3793E43C-2A69-4A66-92BC-FD52692D4F7E}" destId="{6C11F269-FA75-4C78-867B-31D27CB98983}" srcOrd="0" destOrd="0" parTransId="{ED93D682-85D9-48E6-A847-1314588C6275}" sibTransId="{832D9300-6C2F-44E7-BB61-29A1F3F2CDA0}"/>
    <dgm:cxn modelId="{2198D741-2855-44E9-A4AF-CDD1D43972B3}" srcId="{E8E26EDF-4141-49C6-B378-4DAB828C0508}" destId="{73D9CA87-8BD5-45E8-81CA-85B94B423F81}" srcOrd="6" destOrd="0" parTransId="{41D4CD6C-372D-4B2F-9D33-F2C77C2E157E}" sibTransId="{81FCFB0E-7438-4D2B-8FAD-73DF420F87CE}"/>
    <dgm:cxn modelId="{CFA43B45-E3AD-4F95-A8AB-40CA4A6F317B}" type="presOf" srcId="{6C11F269-FA75-4C78-867B-31D27CB98983}" destId="{14E42981-D8A3-4A24-971B-B3F89D67AEA9}" srcOrd="0" destOrd="0" presId="urn:microsoft.com/office/officeart/2005/8/layout/vList5"/>
    <dgm:cxn modelId="{B5BE6B6E-7BC5-4DC4-A69B-5BA2FE27653D}" type="presOf" srcId="{28E62418-C40B-4864-A8C2-BE7FA3F161F4}" destId="{B9593C0E-E875-45A3-AF0E-8660F87DA5BE}" srcOrd="0" destOrd="0" presId="urn:microsoft.com/office/officeart/2005/8/layout/vList5"/>
    <dgm:cxn modelId="{BC151F71-A04F-474F-89D1-8DDC162AC7DC}" type="presOf" srcId="{58F708FC-8532-424A-8D9C-0A5EECA1FC6A}" destId="{21827C47-2338-4C19-8C80-BA25B526647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CB8BDE7C-198D-45DB-82C7-5D737829F7EE}" type="presOf" srcId="{9CC4C3ED-4637-47DA-AF54-65CFDF88CFB4}" destId="{161A46C2-39FA-4E84-ADFE-57E743836CE2}" srcOrd="0" destOrd="0" presId="urn:microsoft.com/office/officeart/2005/8/layout/vList5"/>
    <dgm:cxn modelId="{4E407A84-41EE-4A08-823A-EA6B19594F4A}" srcId="{3939FDF2-2B5C-4813-9A8A-F9D03E1D6A19}" destId="{872DDF8D-AD4A-4B9D-BC18-6EFCDE03F71B}" srcOrd="0" destOrd="0" parTransId="{59AA4F41-E454-4C66-92F3-10624B0E28A3}" sibTransId="{C4418DEC-4ECE-4098-AA4B-AEF3EAF2158C}"/>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4778FCAC-47BD-4D68-BF55-AAC9DF5DB8BE}" srcId="{E8E26EDF-4141-49C6-B378-4DAB828C0508}" destId="{3793E43C-2A69-4A66-92BC-FD52692D4F7E}" srcOrd="5" destOrd="0" parTransId="{9A8104A0-8DD1-4117-8B4A-107AE9251929}" sibTransId="{8B69C8B1-AF38-4BB4-B8AB-5225A2FE7FE8}"/>
    <dgm:cxn modelId="{83F962AD-029A-4DF2-A9DA-33732B6026C5}" type="presOf" srcId="{D1F31572-EAFA-4581-BB8F-7856945D7E0D}" destId="{84AE1027-FD8B-4E4F-997D-CA985B2B0E0D}" srcOrd="0" destOrd="0" presId="urn:microsoft.com/office/officeart/2005/8/layout/vList5"/>
    <dgm:cxn modelId="{A3EFEAB5-6889-4F6E-8AF9-47E89F1BEF59}" type="presOf" srcId="{09CA9421-1540-48D0-8693-384511DD6D47}" destId="{F1C4D837-12EC-407B-B2E3-0D1AE17E2925}" srcOrd="0" destOrd="0" presId="urn:microsoft.com/office/officeart/2005/8/layout/vList5"/>
    <dgm:cxn modelId="{2FA539C5-B95C-433C-97EF-C09AD021B863}" type="presOf" srcId="{73D9CA87-8BD5-45E8-81CA-85B94B423F81}" destId="{750300ED-7A64-497B-AF5D-A4C9C8EC8559}" srcOrd="0" destOrd="0" presId="urn:microsoft.com/office/officeart/2005/8/layout/vList5"/>
    <dgm:cxn modelId="{50C051D6-EBD7-41D7-A563-65E1C160AF84}" type="presOf" srcId="{872DDF8D-AD4A-4B9D-BC18-6EFCDE03F71B}" destId="{6F1FC503-F4E9-4285-8A94-7FFB0E89B18C}" srcOrd="0" destOrd="0" presId="urn:microsoft.com/office/officeart/2005/8/layout/vList5"/>
    <dgm:cxn modelId="{E3BB64DD-A73E-42AF-A713-E5614B47B5ED}" type="presOf" srcId="{28A9E60F-F235-49DB-B9D5-119B9CF36AA9}" destId="{45B1870F-8EEA-4E03-968A-03954A2695FE}" srcOrd="0" destOrd="0" presId="urn:microsoft.com/office/officeart/2005/8/layout/vList5"/>
    <dgm:cxn modelId="{A44FBBDF-58AC-4BE9-80F0-60FBCDF449EC}" type="presOf" srcId="{3793E43C-2A69-4A66-92BC-FD52692D4F7E}" destId="{8CFAA40A-CFFA-4227-9395-725DD1AC8A8C}"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636228F2-7DAE-4725-84CC-68B93517AD9B}" type="presOf" srcId="{65EEA8C0-3BAF-4123-A64D-AF80247318AD}" destId="{CEA62850-0BA6-4BA1-BDAF-A16E38552AD3}" srcOrd="0" destOrd="0" presId="urn:microsoft.com/office/officeart/2005/8/layout/vList5"/>
    <dgm:cxn modelId="{8A615157-0895-4B98-92F6-1E5BD6AC6850}" type="presParOf" srcId="{09FC3EB1-8F84-4535-9FF7-07F4F55FCE21}" destId="{5C4F8155-B2F2-4B44-AD4A-F24CEEABD493}" srcOrd="0" destOrd="0" presId="urn:microsoft.com/office/officeart/2005/8/layout/vList5"/>
    <dgm:cxn modelId="{15B2A72E-9FA3-4543-9126-56EFC22D0007}" type="presParOf" srcId="{5C4F8155-B2F2-4B44-AD4A-F24CEEABD493}" destId="{21827C47-2338-4C19-8C80-BA25B5266472}" srcOrd="0" destOrd="0" presId="urn:microsoft.com/office/officeart/2005/8/layout/vList5"/>
    <dgm:cxn modelId="{FB9B8D59-4969-4FB8-B72C-9CC83D2B8D71}" type="presParOf" srcId="{5C4F8155-B2F2-4B44-AD4A-F24CEEABD493}" destId="{077FFC63-497A-45A5-86F5-5605551518A8}" srcOrd="1" destOrd="0" presId="urn:microsoft.com/office/officeart/2005/8/layout/vList5"/>
    <dgm:cxn modelId="{C86A3EB1-61A4-4784-B40F-7440FCC73AD1}" type="presParOf" srcId="{09FC3EB1-8F84-4535-9FF7-07F4F55FCE21}" destId="{69997213-B166-491A-8434-D6EBE25EF5E0}" srcOrd="1" destOrd="0" presId="urn:microsoft.com/office/officeart/2005/8/layout/vList5"/>
    <dgm:cxn modelId="{39C958F2-F946-4C03-BD8A-B0EB5A8765AF}" type="presParOf" srcId="{09FC3EB1-8F84-4535-9FF7-07F4F55FCE21}" destId="{22DF60BD-2D24-436B-81A4-A67705F337E4}" srcOrd="2" destOrd="0" presId="urn:microsoft.com/office/officeart/2005/8/layout/vList5"/>
    <dgm:cxn modelId="{7ABD4BDC-7434-44C3-9036-534548F4120F}" type="presParOf" srcId="{22DF60BD-2D24-436B-81A4-A67705F337E4}" destId="{84AE1027-FD8B-4E4F-997D-CA985B2B0E0D}" srcOrd="0" destOrd="0" presId="urn:microsoft.com/office/officeart/2005/8/layout/vList5"/>
    <dgm:cxn modelId="{AC56AE28-C274-4BE2-9706-B85EA7F05B51}" type="presParOf" srcId="{22DF60BD-2D24-436B-81A4-A67705F337E4}" destId="{161A46C2-39FA-4E84-ADFE-57E743836CE2}" srcOrd="1" destOrd="0" presId="urn:microsoft.com/office/officeart/2005/8/layout/vList5"/>
    <dgm:cxn modelId="{B5166CD1-F8B8-4BC7-B3B7-C1A47903057D}" type="presParOf" srcId="{09FC3EB1-8F84-4535-9FF7-07F4F55FCE21}" destId="{5BCE6C2B-C8EF-460D-A8E4-B2A8A48DD98E}" srcOrd="3" destOrd="0" presId="urn:microsoft.com/office/officeart/2005/8/layout/vList5"/>
    <dgm:cxn modelId="{A13C0030-4B2E-4CD3-AA55-D04ECD8542CB}" type="presParOf" srcId="{09FC3EB1-8F84-4535-9FF7-07F4F55FCE21}" destId="{D6B4CB9B-33DB-40F4-8441-FEC61B9A8789}" srcOrd="4" destOrd="0" presId="urn:microsoft.com/office/officeart/2005/8/layout/vList5"/>
    <dgm:cxn modelId="{5935F7A5-4143-4C5A-BD91-8891E6B5FE1C}" type="presParOf" srcId="{D6B4CB9B-33DB-40F4-8441-FEC61B9A8789}" destId="{27BAE671-2F0A-4112-BF97-47A1AFBBCDF3}" srcOrd="0" destOrd="0" presId="urn:microsoft.com/office/officeart/2005/8/layout/vList5"/>
    <dgm:cxn modelId="{12B63AD7-3559-418A-82E3-F28332466490}" type="presParOf" srcId="{D6B4CB9B-33DB-40F4-8441-FEC61B9A8789}" destId="{CEA62850-0BA6-4BA1-BDAF-A16E38552AD3}" srcOrd="1" destOrd="0" presId="urn:microsoft.com/office/officeart/2005/8/layout/vList5"/>
    <dgm:cxn modelId="{E70F999D-FFBA-4AF6-899A-9A50D8ACA3CA}" type="presParOf" srcId="{09FC3EB1-8F84-4535-9FF7-07F4F55FCE21}" destId="{E5258FDE-6C5F-4E2C-9466-0EEC58A60E60}" srcOrd="5" destOrd="0" presId="urn:microsoft.com/office/officeart/2005/8/layout/vList5"/>
    <dgm:cxn modelId="{68CD81E7-B631-49C1-8A02-9459E8E93A43}" type="presParOf" srcId="{09FC3EB1-8F84-4535-9FF7-07F4F55FCE21}" destId="{5457A7A6-4492-42D6-ADDF-A1E9BB9E6075}" srcOrd="6" destOrd="0" presId="urn:microsoft.com/office/officeart/2005/8/layout/vList5"/>
    <dgm:cxn modelId="{B5036F87-F23A-41CF-A841-71977DD2704E}" type="presParOf" srcId="{5457A7A6-4492-42D6-ADDF-A1E9BB9E6075}" destId="{052EE453-883F-414D-B159-9BB1154B1261}" srcOrd="0" destOrd="0" presId="urn:microsoft.com/office/officeart/2005/8/layout/vList5"/>
    <dgm:cxn modelId="{0C96EEEF-E754-4F6E-A0CB-B77F2CFBDF77}" type="presParOf" srcId="{5457A7A6-4492-42D6-ADDF-A1E9BB9E6075}" destId="{6F1FC503-F4E9-4285-8A94-7FFB0E89B18C}" srcOrd="1" destOrd="0" presId="urn:microsoft.com/office/officeart/2005/8/layout/vList5"/>
    <dgm:cxn modelId="{5D6C2ED1-807A-44E5-9681-C1180749775F}" type="presParOf" srcId="{09FC3EB1-8F84-4535-9FF7-07F4F55FCE21}" destId="{05D1A30E-47C7-4E34-822C-AD1BBCF81465}" srcOrd="7" destOrd="0" presId="urn:microsoft.com/office/officeart/2005/8/layout/vList5"/>
    <dgm:cxn modelId="{0419573E-CF77-49BA-80F2-EA7B9767F8C5}" type="presParOf" srcId="{09FC3EB1-8F84-4535-9FF7-07F4F55FCE21}" destId="{AAE5828C-D640-43F0-BB4B-21579CFE4BB0}" srcOrd="8" destOrd="0" presId="urn:microsoft.com/office/officeart/2005/8/layout/vList5"/>
    <dgm:cxn modelId="{623E7EC2-FCC7-4FCA-9F22-39D79D3F5D1F}" type="presParOf" srcId="{AAE5828C-D640-43F0-BB4B-21579CFE4BB0}" destId="{45B1870F-8EEA-4E03-968A-03954A2695FE}" srcOrd="0" destOrd="0" presId="urn:microsoft.com/office/officeart/2005/8/layout/vList5"/>
    <dgm:cxn modelId="{AD92848C-72E6-4DCD-9E6A-FBFC865296E7}" type="presParOf" srcId="{AAE5828C-D640-43F0-BB4B-21579CFE4BB0}" destId="{F1C4D837-12EC-407B-B2E3-0D1AE17E2925}" srcOrd="1" destOrd="0" presId="urn:microsoft.com/office/officeart/2005/8/layout/vList5"/>
    <dgm:cxn modelId="{EE146177-96E5-4D24-8749-8B47B003DAC9}" type="presParOf" srcId="{09FC3EB1-8F84-4535-9FF7-07F4F55FCE21}" destId="{2450A20D-21F7-42C3-B129-2FD900155E53}" srcOrd="9" destOrd="0" presId="urn:microsoft.com/office/officeart/2005/8/layout/vList5"/>
    <dgm:cxn modelId="{764910F8-1F44-42EB-9E32-8B1D64F34D48}" type="presParOf" srcId="{09FC3EB1-8F84-4535-9FF7-07F4F55FCE21}" destId="{82973247-E03D-4FCB-B1CC-404F4918AE45}" srcOrd="10" destOrd="0" presId="urn:microsoft.com/office/officeart/2005/8/layout/vList5"/>
    <dgm:cxn modelId="{3A79B4F2-0318-40F2-96BC-5B786DC98A30}" type="presParOf" srcId="{82973247-E03D-4FCB-B1CC-404F4918AE45}" destId="{8CFAA40A-CFFA-4227-9395-725DD1AC8A8C}" srcOrd="0" destOrd="0" presId="urn:microsoft.com/office/officeart/2005/8/layout/vList5"/>
    <dgm:cxn modelId="{9AF5D15A-0ACD-4F38-A50F-9F96ECE0CC41}" type="presParOf" srcId="{82973247-E03D-4FCB-B1CC-404F4918AE45}" destId="{14E42981-D8A3-4A24-971B-B3F89D67AEA9}" srcOrd="1" destOrd="0" presId="urn:microsoft.com/office/officeart/2005/8/layout/vList5"/>
    <dgm:cxn modelId="{8E7C28FB-4597-4432-85A5-8CA67E0F0B2E}" type="presParOf" srcId="{09FC3EB1-8F84-4535-9FF7-07F4F55FCE21}" destId="{35A56F0B-A12D-4C22-8755-7585B5DB0B9A}" srcOrd="11" destOrd="0" presId="urn:microsoft.com/office/officeart/2005/8/layout/vList5"/>
    <dgm:cxn modelId="{3082ED55-43DA-4C4F-A14B-C7A7D3863649}" type="presParOf" srcId="{09FC3EB1-8F84-4535-9FF7-07F4F55FCE21}" destId="{DBA1FFD7-0EE4-4F49-A96C-217309041442}" srcOrd="12" destOrd="0" presId="urn:microsoft.com/office/officeart/2005/8/layout/vList5"/>
    <dgm:cxn modelId="{53A0DD98-DCC9-4184-9A64-63344FEF6EEC}" type="presParOf" srcId="{DBA1FFD7-0EE4-4F49-A96C-217309041442}" destId="{750300ED-7A64-497B-AF5D-A4C9C8EC8559}" srcOrd="0" destOrd="0" presId="urn:microsoft.com/office/officeart/2005/8/layout/vList5"/>
    <dgm:cxn modelId="{A3827BC9-D826-4C4A-B6F9-9B769E80E196}" type="presParOf" srcId="{DBA1FFD7-0EE4-4F49-A96C-217309041442}" destId="{B9593C0E-E875-45A3-AF0E-8660F87DA5B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2000" dirty="0"/>
            <a:t>（</a:t>
          </a:r>
          <a:r>
            <a:rPr lang="en-US" altLang="en-US" sz="2000" dirty="0"/>
            <a:t>1</a:t>
          </a:r>
          <a:r>
            <a:rPr lang="zh-CN" altLang="en-US" sz="20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2000" dirty="0"/>
            <a:t>（</a:t>
          </a:r>
          <a:r>
            <a:rPr lang="en-US" altLang="en-US" sz="2000" dirty="0"/>
            <a:t>2</a:t>
          </a:r>
          <a:r>
            <a:rPr lang="zh-CN" altLang="en-US" sz="20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2000" dirty="0"/>
            <a:t>（</a:t>
          </a:r>
          <a:r>
            <a:rPr lang="en-US" altLang="en-US" sz="2000" dirty="0"/>
            <a:t>3</a:t>
          </a:r>
          <a:r>
            <a:rPr lang="zh-CN" altLang="en-US" sz="20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2000" dirty="0"/>
            <a:t>（</a:t>
          </a:r>
          <a:r>
            <a:rPr lang="en-US" altLang="en-US" sz="2000" dirty="0"/>
            <a:t>4</a:t>
          </a:r>
          <a:r>
            <a:rPr lang="zh-CN" altLang="en-US" sz="20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2400" dirty="0"/>
            <a:t> JDBC</a:t>
          </a:r>
          <a:r>
            <a:rPr lang="zh-CN" altLang="en-US" sz="2400" dirty="0"/>
            <a:t>的功能有哪些？</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sz="2400" dirty="0"/>
            <a:t>JDBC</a:t>
          </a:r>
          <a:r>
            <a:rPr lang="zh-CN" sz="2400" dirty="0"/>
            <a:t>访问数据库的步骤是什么？</a:t>
          </a:r>
          <a:endParaRPr lang="zh-CN" altLang="en-US" sz="2400" dirty="0"/>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sz="2400" dirty="0"/>
            <a:t>为什么要使用数据库连接池？</a:t>
          </a:r>
          <a:endParaRPr lang="zh-CN" altLang="en-US" sz="2400" dirty="0"/>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sz="2400" dirty="0"/>
            <a:t>选择合适的数据库管理软件实现一个简单的留言板。</a:t>
          </a:r>
          <a:endParaRPr lang="zh-CN" altLang="en-US" sz="2400" dirty="0"/>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72633" y="-1771976"/>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t>JDBC</a:t>
          </a:r>
          <a:r>
            <a:rPr lang="zh-CN" sz="2000" b="0" kern="1200" dirty="0"/>
            <a:t>接口</a:t>
          </a:r>
          <a:endParaRPr lang="zh-CN" altLang="en-US" sz="2000" b="0" kern="1200" dirty="0"/>
        </a:p>
      </dsp:txBody>
      <dsp:txXfrm rot="-5400000">
        <a:off x="753967" y="64811"/>
        <a:ext cx="3990417" cy="334962"/>
      </dsp:txXfrm>
    </dsp:sp>
    <dsp:sp modelId="{21827C47-2338-4C19-8C80-BA25B5266472}">
      <dsp:nvSpPr>
        <dsp:cNvPr id="0" name=""/>
        <dsp:cNvSpPr/>
      </dsp:nvSpPr>
      <dsp:spPr>
        <a:xfrm>
          <a:off x="367" y="289"/>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.1</a:t>
          </a:r>
          <a:endParaRPr lang="zh-CN" altLang="en-US" sz="2000" kern="1200" dirty="0"/>
        </a:p>
      </dsp:txBody>
      <dsp:txXfrm>
        <a:off x="23018" y="22940"/>
        <a:ext cx="708297" cy="418704"/>
      </dsp:txXfrm>
    </dsp:sp>
    <dsp:sp modelId="{161A46C2-39FA-4E84-ADFE-57E743836CE2}">
      <dsp:nvSpPr>
        <dsp:cNvPr id="0" name=""/>
        <dsp:cNvSpPr/>
      </dsp:nvSpPr>
      <dsp:spPr>
        <a:xfrm rot="5400000">
          <a:off x="2572633" y="-1284770"/>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数据查询</a:t>
          </a:r>
        </a:p>
      </dsp:txBody>
      <dsp:txXfrm rot="-5400000">
        <a:off x="753967" y="552017"/>
        <a:ext cx="3990417" cy="334962"/>
      </dsp:txXfrm>
    </dsp:sp>
    <dsp:sp modelId="{84AE1027-FD8B-4E4F-997D-CA985B2B0E0D}">
      <dsp:nvSpPr>
        <dsp:cNvPr id="0" name=""/>
        <dsp:cNvSpPr/>
      </dsp:nvSpPr>
      <dsp:spPr>
        <a:xfrm>
          <a:off x="367" y="48749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.2</a:t>
          </a:r>
          <a:endParaRPr lang="zh-CN" altLang="en-US" sz="2000" kern="1200" dirty="0"/>
        </a:p>
      </dsp:txBody>
      <dsp:txXfrm>
        <a:off x="23018" y="510146"/>
        <a:ext cx="708297" cy="418704"/>
      </dsp:txXfrm>
    </dsp:sp>
    <dsp:sp modelId="{CEA62850-0BA6-4BA1-BDAF-A16E38552AD3}">
      <dsp:nvSpPr>
        <dsp:cNvPr id="0" name=""/>
        <dsp:cNvSpPr/>
      </dsp:nvSpPr>
      <dsp:spPr>
        <a:xfrm rot="5400000">
          <a:off x="2572633" y="-79756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数据添加</a:t>
          </a:r>
        </a:p>
      </dsp:txBody>
      <dsp:txXfrm rot="-5400000">
        <a:off x="753967" y="1039224"/>
        <a:ext cx="3990417" cy="334962"/>
      </dsp:txXfrm>
    </dsp:sp>
    <dsp:sp modelId="{27BAE671-2F0A-4112-BF97-47A1AFBBCDF3}">
      <dsp:nvSpPr>
        <dsp:cNvPr id="0" name=""/>
        <dsp:cNvSpPr/>
      </dsp:nvSpPr>
      <dsp:spPr>
        <a:xfrm>
          <a:off x="367" y="974702"/>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.3</a:t>
          </a:r>
          <a:endParaRPr lang="zh-CN" altLang="en-US" sz="2000" kern="1200" dirty="0"/>
        </a:p>
      </dsp:txBody>
      <dsp:txXfrm>
        <a:off x="23018" y="997353"/>
        <a:ext cx="708297" cy="418704"/>
      </dsp:txXfrm>
    </dsp:sp>
    <dsp:sp modelId="{6F1FC503-F4E9-4285-8A94-7FFB0E89B18C}">
      <dsp:nvSpPr>
        <dsp:cNvPr id="0" name=""/>
        <dsp:cNvSpPr/>
      </dsp:nvSpPr>
      <dsp:spPr>
        <a:xfrm rot="5400000">
          <a:off x="2572633" y="-310357"/>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数据删除</a:t>
          </a:r>
        </a:p>
      </dsp:txBody>
      <dsp:txXfrm rot="-5400000">
        <a:off x="753967" y="1526430"/>
        <a:ext cx="3990417" cy="334962"/>
      </dsp:txXfrm>
    </dsp:sp>
    <dsp:sp modelId="{052EE453-883F-414D-B159-9BB1154B1261}">
      <dsp:nvSpPr>
        <dsp:cNvPr id="0" name=""/>
        <dsp:cNvSpPr/>
      </dsp:nvSpPr>
      <dsp:spPr>
        <a:xfrm>
          <a:off x="367" y="1461908"/>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.4</a:t>
          </a:r>
          <a:endParaRPr lang="zh-CN" altLang="en-US" sz="2000" kern="1200" dirty="0"/>
        </a:p>
      </dsp:txBody>
      <dsp:txXfrm>
        <a:off x="23018" y="1484559"/>
        <a:ext cx="708297" cy="418704"/>
      </dsp:txXfrm>
    </dsp:sp>
    <dsp:sp modelId="{F1C4D837-12EC-407B-B2E3-0D1AE17E2925}">
      <dsp:nvSpPr>
        <dsp:cNvPr id="0" name=""/>
        <dsp:cNvSpPr/>
      </dsp:nvSpPr>
      <dsp:spPr>
        <a:xfrm rot="5400000">
          <a:off x="2572633" y="176849"/>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数据更新</a:t>
          </a:r>
        </a:p>
      </dsp:txBody>
      <dsp:txXfrm rot="-5400000">
        <a:off x="753967" y="2013637"/>
        <a:ext cx="3990417" cy="334962"/>
      </dsp:txXfrm>
    </dsp:sp>
    <dsp:sp modelId="{45B1870F-8EEA-4E03-968A-03954A2695FE}">
      <dsp:nvSpPr>
        <dsp:cNvPr id="0" name=""/>
        <dsp:cNvSpPr/>
      </dsp:nvSpPr>
      <dsp:spPr>
        <a:xfrm>
          <a:off x="367" y="194911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.5</a:t>
          </a:r>
          <a:endParaRPr lang="zh-CN" altLang="en-US" sz="2000" kern="1200" dirty="0"/>
        </a:p>
      </dsp:txBody>
      <dsp:txXfrm>
        <a:off x="23018" y="1971766"/>
        <a:ext cx="708297" cy="418704"/>
      </dsp:txXfrm>
    </dsp:sp>
    <dsp:sp modelId="{14E42981-D8A3-4A24-971B-B3F89D67AEA9}">
      <dsp:nvSpPr>
        <dsp:cNvPr id="0" name=""/>
        <dsp:cNvSpPr/>
      </dsp:nvSpPr>
      <dsp:spPr>
        <a:xfrm rot="5400000">
          <a:off x="2573000" y="62825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数据连接池</a:t>
          </a:r>
        </a:p>
      </dsp:txBody>
      <dsp:txXfrm rot="-5400000">
        <a:off x="754334" y="2465041"/>
        <a:ext cx="3990417" cy="334962"/>
      </dsp:txXfrm>
    </dsp:sp>
    <dsp:sp modelId="{8CFAA40A-CFFA-4227-9395-725DD1AC8A8C}">
      <dsp:nvSpPr>
        <dsp:cNvPr id="0" name=""/>
        <dsp:cNvSpPr/>
      </dsp:nvSpPr>
      <dsp:spPr>
        <a:xfrm>
          <a:off x="367" y="2436321"/>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.6</a:t>
          </a:r>
          <a:endParaRPr lang="zh-CN" altLang="en-US" sz="2000" kern="1200" dirty="0"/>
        </a:p>
      </dsp:txBody>
      <dsp:txXfrm>
        <a:off x="23018" y="2458972"/>
        <a:ext cx="708297" cy="418704"/>
      </dsp:txXfrm>
    </dsp:sp>
    <dsp:sp modelId="{B9593C0E-E875-45A3-AF0E-8660F87DA5BE}">
      <dsp:nvSpPr>
        <dsp:cNvPr id="0" name=""/>
        <dsp:cNvSpPr/>
      </dsp:nvSpPr>
      <dsp:spPr>
        <a:xfrm rot="5400000">
          <a:off x="2584666" y="1148774"/>
          <a:ext cx="371204" cy="39852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思考题</a:t>
          </a:r>
        </a:p>
      </dsp:txBody>
      <dsp:txXfrm rot="-5400000">
        <a:off x="777666" y="2973896"/>
        <a:ext cx="3967084" cy="334962"/>
      </dsp:txXfrm>
    </dsp:sp>
    <dsp:sp modelId="{750300ED-7A64-497B-AF5D-A4C9C8EC8559}">
      <dsp:nvSpPr>
        <dsp:cNvPr id="0" name=""/>
        <dsp:cNvSpPr/>
      </dsp:nvSpPr>
      <dsp:spPr>
        <a:xfrm>
          <a:off x="367" y="2923528"/>
          <a:ext cx="754336"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11</a:t>
          </a:r>
          <a:r>
            <a:rPr lang="en-US" altLang="en-US" sz="2100" kern="1200" dirty="0"/>
            <a:t>.</a:t>
          </a:r>
          <a:r>
            <a:rPr lang="en-US" altLang="zh-CN" sz="2100" kern="1200" dirty="0"/>
            <a:t>7</a:t>
          </a:r>
          <a:endParaRPr lang="zh-CN" altLang="en-US" sz="2100" kern="1200" dirty="0"/>
        </a:p>
      </dsp:txBody>
      <dsp:txXfrm>
        <a:off x="23018" y="2946179"/>
        <a:ext cx="709034" cy="418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629" y="148094"/>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1</a:t>
          </a:r>
          <a:r>
            <a:rPr lang="zh-CN" altLang="en-US" sz="2000" kern="1200" dirty="0"/>
            <a:t>）</a:t>
          </a:r>
        </a:p>
      </dsp:txBody>
      <dsp:txXfrm rot="-5400000">
        <a:off x="1" y="339599"/>
        <a:ext cx="670270" cy="287259"/>
      </dsp:txXfrm>
    </dsp:sp>
    <dsp:sp modelId="{43EEFC3A-8F94-457E-82F4-DAB369B5789A}">
      <dsp:nvSpPr>
        <dsp:cNvPr id="0" name=""/>
        <dsp:cNvSpPr/>
      </dsp:nvSpPr>
      <dsp:spPr>
        <a:xfrm rot="5400000">
          <a:off x="4138574" y="-3463838"/>
          <a:ext cx="622721"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t> JDBC</a:t>
          </a:r>
          <a:r>
            <a:rPr lang="zh-CN" altLang="en-US" sz="2400" kern="1200" dirty="0"/>
            <a:t>的功能有哪些？</a:t>
          </a:r>
        </a:p>
      </dsp:txBody>
      <dsp:txXfrm rot="-5400000">
        <a:off x="670271" y="34864"/>
        <a:ext cx="7528930" cy="561923"/>
      </dsp:txXfrm>
    </dsp:sp>
    <dsp:sp modelId="{EB397AB6-AC8E-46F1-8C26-985C70A5517D}">
      <dsp:nvSpPr>
        <dsp:cNvPr id="0" name=""/>
        <dsp:cNvSpPr/>
      </dsp:nvSpPr>
      <dsp:spPr>
        <a:xfrm rot="5400000">
          <a:off x="-143629" y="954066"/>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2</a:t>
          </a:r>
          <a:r>
            <a:rPr lang="zh-CN" altLang="en-US" sz="2000" kern="1200" dirty="0"/>
            <a:t>）</a:t>
          </a:r>
        </a:p>
      </dsp:txBody>
      <dsp:txXfrm rot="-5400000">
        <a:off x="1" y="1145571"/>
        <a:ext cx="670270" cy="287259"/>
      </dsp:txXfrm>
    </dsp:sp>
    <dsp:sp modelId="{9CC6DB5E-7C5D-4A05-A823-E4B1310150B1}">
      <dsp:nvSpPr>
        <dsp:cNvPr id="0" name=""/>
        <dsp:cNvSpPr/>
      </dsp:nvSpPr>
      <dsp:spPr>
        <a:xfrm rot="5400000">
          <a:off x="4138738" y="-2658030"/>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JDBC</a:t>
          </a:r>
          <a:r>
            <a:rPr lang="zh-CN" sz="2400" kern="1200" dirty="0"/>
            <a:t>访问数据库的步骤是什么？</a:t>
          </a:r>
          <a:endParaRPr lang="zh-CN" altLang="en-US" sz="2400" kern="1200" dirty="0"/>
        </a:p>
      </dsp:txBody>
      <dsp:txXfrm rot="-5400000">
        <a:off x="670271" y="840820"/>
        <a:ext cx="7528946" cy="561628"/>
      </dsp:txXfrm>
    </dsp:sp>
    <dsp:sp modelId="{F84D23BC-59F7-4BFC-8F92-77D4EF65A751}">
      <dsp:nvSpPr>
        <dsp:cNvPr id="0" name=""/>
        <dsp:cNvSpPr/>
      </dsp:nvSpPr>
      <dsp:spPr>
        <a:xfrm rot="5400000">
          <a:off x="-143629" y="1760038"/>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3</a:t>
          </a:r>
          <a:r>
            <a:rPr lang="zh-CN" altLang="en-US" sz="2000" kern="1200" dirty="0"/>
            <a:t>）</a:t>
          </a:r>
        </a:p>
      </dsp:txBody>
      <dsp:txXfrm rot="-5400000">
        <a:off x="1" y="1951543"/>
        <a:ext cx="670270" cy="287259"/>
      </dsp:txXfrm>
    </dsp:sp>
    <dsp:sp modelId="{45B2D73A-6A97-43A3-AF7C-7CFF0FE2EF54}">
      <dsp:nvSpPr>
        <dsp:cNvPr id="0" name=""/>
        <dsp:cNvSpPr/>
      </dsp:nvSpPr>
      <dsp:spPr>
        <a:xfrm rot="5400000">
          <a:off x="4138738" y="-1852058"/>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为什么要使用数据库连接池？</a:t>
          </a:r>
        </a:p>
      </dsp:txBody>
      <dsp:txXfrm rot="-5400000">
        <a:off x="670271" y="1646792"/>
        <a:ext cx="7528946" cy="561628"/>
      </dsp:txXfrm>
    </dsp:sp>
    <dsp:sp modelId="{7DA9376E-77BD-4399-AB31-EE21AE6F90E7}">
      <dsp:nvSpPr>
        <dsp:cNvPr id="0" name=""/>
        <dsp:cNvSpPr/>
      </dsp:nvSpPr>
      <dsp:spPr>
        <a:xfrm rot="5400000">
          <a:off x="-143629" y="2566010"/>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4</a:t>
          </a:r>
          <a:r>
            <a:rPr lang="zh-CN" altLang="en-US" sz="2000" kern="1200" dirty="0"/>
            <a:t>）</a:t>
          </a:r>
        </a:p>
      </dsp:txBody>
      <dsp:txXfrm rot="-5400000">
        <a:off x="1" y="2757515"/>
        <a:ext cx="670270" cy="287259"/>
      </dsp:txXfrm>
    </dsp:sp>
    <dsp:sp modelId="{539F0CB1-7445-465F-8AFB-02A2B8563227}">
      <dsp:nvSpPr>
        <dsp:cNvPr id="0" name=""/>
        <dsp:cNvSpPr/>
      </dsp:nvSpPr>
      <dsp:spPr>
        <a:xfrm rot="5400000">
          <a:off x="4138738" y="-1046086"/>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选择合适的数据库管理软件实现一个简单的留言板。</a:t>
          </a:r>
        </a:p>
      </dsp:txBody>
      <dsp:txXfrm rot="-5400000">
        <a:off x="670271" y="2452764"/>
        <a:ext cx="7528946" cy="56162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11</a:t>
            </a:r>
            <a:r>
              <a:rPr lang="zh-CN" altLang="en-US" sz="3600" dirty="0"/>
              <a:t>章 基于</a:t>
            </a:r>
            <a:r>
              <a:rPr lang="en-US" altLang="zh-CN" sz="3600" dirty="0"/>
              <a:t>JSP</a:t>
            </a:r>
            <a:r>
              <a:rPr lang="zh-CN" altLang="en-US" sz="3600" dirty="0"/>
              <a:t>的数据库应用开发</a:t>
            </a:r>
          </a:p>
        </p:txBody>
      </p:sp>
      <p:pic>
        <p:nvPicPr>
          <p:cNvPr id="7"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a:bodyPr>
          <a:lstStyle/>
          <a:p>
            <a:pPr marL="0" indent="0">
              <a:buNone/>
            </a:pPr>
            <a:r>
              <a:rPr lang="en-US" altLang="zh-CN" sz="2900" dirty="0">
                <a:solidFill>
                  <a:schemeClr val="tx1"/>
                </a:solidFill>
              </a:rPr>
              <a:t>11.1.3 </a:t>
            </a:r>
            <a:r>
              <a:rPr lang="zh-CN" altLang="en-US" sz="2900" dirty="0">
                <a:solidFill>
                  <a:schemeClr val="tx1"/>
                </a:solidFill>
              </a:rPr>
              <a:t>连接数据库</a:t>
            </a:r>
            <a:endParaRPr lang="en-US" altLang="zh-CN" sz="2900" dirty="0">
              <a:solidFill>
                <a:schemeClr val="tx1"/>
              </a:solidFill>
            </a:endParaRPr>
          </a:p>
          <a:p>
            <a:pPr marL="0" indent="0" algn="just">
              <a:buNone/>
            </a:pPr>
            <a:r>
              <a:rPr lang="zh-CN" altLang="en-US" dirty="0">
                <a:solidFill>
                  <a:schemeClr val="tx1"/>
                </a:solidFill>
              </a:rPr>
              <a:t>        在访问数据库时，首先要加载数据库的驱动程序，不过只需在第一次访问数据库时加载一次；然后在每次访问数据库时</a:t>
            </a:r>
            <a:r>
              <a:rPr lang="zh-CN" altLang="en-US" b="1" dirty="0">
                <a:solidFill>
                  <a:schemeClr val="tx2"/>
                </a:solidFill>
              </a:rPr>
              <a:t>创建一个</a:t>
            </a:r>
            <a:r>
              <a:rPr lang="en-US" altLang="zh-CN" b="1" dirty="0">
                <a:solidFill>
                  <a:schemeClr val="tx2"/>
                </a:solidFill>
              </a:rPr>
              <a:t>Connection</a:t>
            </a:r>
            <a:r>
              <a:rPr lang="zh-CN" altLang="en-US" b="1" dirty="0">
                <a:solidFill>
                  <a:schemeClr val="tx2"/>
                </a:solidFill>
              </a:rPr>
              <a:t>实例</a:t>
            </a:r>
            <a:r>
              <a:rPr lang="zh-CN" altLang="en-US" dirty="0">
                <a:solidFill>
                  <a:schemeClr val="tx1"/>
                </a:solidFill>
              </a:rPr>
              <a:t>；紧接着执行操作数据库的</a:t>
            </a:r>
            <a:r>
              <a:rPr lang="en-US" altLang="zh-CN" dirty="0">
                <a:solidFill>
                  <a:schemeClr val="tx1"/>
                </a:solidFill>
              </a:rPr>
              <a:t>SQL</a:t>
            </a:r>
            <a:r>
              <a:rPr lang="zh-CN" altLang="en-US" dirty="0">
                <a:solidFill>
                  <a:schemeClr val="tx1"/>
                </a:solidFill>
              </a:rPr>
              <a:t>语句，并处理返回结果；最后在完成此次操作时销毁前面创建的</a:t>
            </a:r>
            <a:r>
              <a:rPr lang="en-US" altLang="zh-CN" dirty="0">
                <a:solidFill>
                  <a:schemeClr val="tx1"/>
                </a:solidFill>
              </a:rPr>
              <a:t>Connection</a:t>
            </a:r>
            <a:r>
              <a:rPr lang="zh-CN" altLang="en-US" dirty="0">
                <a:solidFill>
                  <a:schemeClr val="tx1"/>
                </a:solidFill>
              </a:rPr>
              <a:t>实例，释放与数据库的连接。</a:t>
            </a:r>
            <a:endParaRPr lang="en-US" altLang="zh-CN" dirty="0">
              <a:solidFill>
                <a:schemeClr val="tx1"/>
              </a:solidFill>
            </a:endParaRPr>
          </a:p>
          <a:p>
            <a:pPr marL="0" indent="0">
              <a:buNone/>
            </a:pPr>
            <a:endParaRPr lang="zh-CN" altLang="en-US" dirty="0"/>
          </a:p>
        </p:txBody>
      </p:sp>
    </p:spTree>
    <p:extLst>
      <p:ext uri="{BB962C8B-B14F-4D97-AF65-F5344CB8AC3E}">
        <p14:creationId xmlns:p14="http://schemas.microsoft.com/office/powerpoint/2010/main" val="87462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10000"/>
          </a:bodyPr>
          <a:lstStyle/>
          <a:p>
            <a:pPr marL="0" indent="0">
              <a:buNone/>
            </a:pPr>
            <a:r>
              <a:rPr lang="zh-CN" altLang="en-US" sz="3600" b="1" dirty="0">
                <a:solidFill>
                  <a:schemeClr val="tx2"/>
                </a:solidFill>
              </a:rPr>
              <a:t>（</a:t>
            </a:r>
            <a:r>
              <a:rPr lang="en-US" altLang="zh-CN" sz="3600" b="1" dirty="0">
                <a:solidFill>
                  <a:schemeClr val="tx2"/>
                </a:solidFill>
              </a:rPr>
              <a:t>1</a:t>
            </a:r>
            <a:r>
              <a:rPr lang="zh-CN" altLang="en-US" sz="3600" b="1" dirty="0">
                <a:solidFill>
                  <a:schemeClr val="tx2"/>
                </a:solidFill>
              </a:rPr>
              <a:t>）加载</a:t>
            </a:r>
            <a:r>
              <a:rPr lang="en-US" altLang="zh-CN" sz="3600" b="1" dirty="0">
                <a:solidFill>
                  <a:schemeClr val="tx2"/>
                </a:solidFill>
              </a:rPr>
              <a:t>JDBC</a:t>
            </a:r>
            <a:r>
              <a:rPr lang="zh-CN" altLang="en-US" sz="3600" b="1" dirty="0">
                <a:solidFill>
                  <a:schemeClr val="tx2"/>
                </a:solidFill>
              </a:rPr>
              <a:t>驱动</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在与数据库建立连接之前，必须先加载欲连接数据库的驱动程序到</a:t>
            </a:r>
            <a:r>
              <a:rPr lang="en-US" altLang="zh-CN" sz="2900" dirty="0">
                <a:solidFill>
                  <a:schemeClr val="tx1"/>
                </a:solidFill>
                <a:latin typeface="Times New Roman" pitchFamily="18" charset="0"/>
                <a:cs typeface="Times New Roman" pitchFamily="18" charset="0"/>
              </a:rPr>
              <a:t>JVM</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Java</a:t>
            </a:r>
            <a:r>
              <a:rPr lang="zh-CN" altLang="en-US" sz="2900" dirty="0">
                <a:solidFill>
                  <a:schemeClr val="tx1"/>
                </a:solidFill>
                <a:latin typeface="Times New Roman" pitchFamily="18" charset="0"/>
                <a:cs typeface="Times New Roman" pitchFamily="18" charset="0"/>
              </a:rPr>
              <a:t>虚拟机）中，加载方法为通过</a:t>
            </a:r>
            <a:r>
              <a:rPr lang="en-US" altLang="zh-CN" sz="2900" dirty="0" err="1">
                <a:solidFill>
                  <a:schemeClr val="tx1"/>
                </a:solidFill>
                <a:latin typeface="Times New Roman" pitchFamily="18" charset="0"/>
                <a:cs typeface="Times New Roman" pitchFamily="18" charset="0"/>
              </a:rPr>
              <a:t>java.lang.Class</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forName</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className</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；成功加载后，会将加载的驱动类注册给</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类；如果加载失败，将抛出</a:t>
            </a:r>
            <a:r>
              <a:rPr lang="en-US" altLang="zh-CN" sz="2900" dirty="0" err="1">
                <a:solidFill>
                  <a:schemeClr val="tx1"/>
                </a:solidFill>
                <a:latin typeface="Times New Roman" pitchFamily="18" charset="0"/>
                <a:cs typeface="Times New Roman" pitchFamily="18" charset="0"/>
              </a:rPr>
              <a:t>ClassNotFoundException</a:t>
            </a:r>
            <a:r>
              <a:rPr lang="zh-CN" altLang="en-US" sz="2900" dirty="0">
                <a:solidFill>
                  <a:schemeClr val="tx1"/>
                </a:solidFill>
                <a:latin typeface="Times New Roman" pitchFamily="18" charset="0"/>
                <a:cs typeface="Times New Roman" pitchFamily="18" charset="0"/>
              </a:rPr>
              <a:t>异常，即未找到指定的驱动类，所以需要在加载数据库驱动类时捕捉可能抛出的异常。</a:t>
            </a:r>
          </a:p>
        </p:txBody>
      </p:sp>
    </p:spTree>
    <p:extLst>
      <p:ext uri="{BB962C8B-B14F-4D97-AF65-F5344CB8AC3E}">
        <p14:creationId xmlns:p14="http://schemas.microsoft.com/office/powerpoint/2010/main" val="141733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a:bodyPr>
          <a:lstStyle/>
          <a:p>
            <a:pPr marL="0" indent="0">
              <a:buNone/>
            </a:pPr>
            <a:r>
              <a:rPr lang="zh-CN" altLang="en-US" sz="2900" b="1" dirty="0">
                <a:solidFill>
                  <a:schemeClr val="tx2"/>
                </a:solidFill>
              </a:rPr>
              <a:t>（</a:t>
            </a:r>
            <a:r>
              <a:rPr lang="en-US" altLang="zh-CN" sz="2900" b="1" dirty="0">
                <a:solidFill>
                  <a:schemeClr val="tx2"/>
                </a:solidFill>
              </a:rPr>
              <a:t>2</a:t>
            </a:r>
            <a:r>
              <a:rPr lang="zh-CN" altLang="en-US" sz="2900" b="1" dirty="0">
                <a:solidFill>
                  <a:schemeClr val="tx2"/>
                </a:solidFill>
              </a:rPr>
              <a:t>）创建数据库连接</a:t>
            </a:r>
          </a:p>
          <a:p>
            <a:pPr marL="0" indent="0" algn="just">
              <a:buNone/>
            </a:pPr>
            <a:r>
              <a:rPr lang="en-US" altLang="zh-CN" sz="2900" dirty="0">
                <a:solidFill>
                  <a:srgbClr val="FF0000"/>
                </a:solidFill>
                <a:latin typeface="Times New Roman" pitchFamily="18" charset="0"/>
                <a:cs typeface="Times New Roman" pitchFamily="18" charset="0"/>
              </a:rPr>
              <a:t>        </a:t>
            </a:r>
            <a:r>
              <a:rPr lang="en-US" altLang="zh-CN" sz="2900" dirty="0" err="1">
                <a:solidFill>
                  <a:schemeClr val="tx2"/>
                </a:solidFill>
                <a:latin typeface="Times New Roman" pitchFamily="18" charset="0"/>
                <a:cs typeface="Times New Roman" pitchFamily="18" charset="0"/>
              </a:rPr>
              <a:t>java.sql.DriverManager</a:t>
            </a:r>
            <a:r>
              <a:rPr lang="zh-CN" altLang="en-US" sz="2900" dirty="0">
                <a:solidFill>
                  <a:schemeClr val="tx1"/>
                </a:solidFill>
                <a:latin typeface="Times New Roman" pitchFamily="18" charset="0"/>
                <a:cs typeface="Times New Roman" pitchFamily="18" charset="0"/>
              </a:rPr>
              <a:t>（驱动程序管理器）类是</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的管理层，负责建立和管理数据库连接。</a:t>
            </a:r>
            <a:endParaRPr lang="en-US" altLang="zh-CN" sz="2900" dirty="0">
              <a:solidFill>
                <a:schemeClr val="tx1"/>
              </a:solidFill>
              <a:latin typeface="Times New Roman" pitchFamily="18" charset="0"/>
              <a:cs typeface="Times New Roman" pitchFamily="18" charset="0"/>
            </a:endParaRPr>
          </a:p>
          <a:p>
            <a:pPr marL="0" indent="0" algn="just">
              <a:buNone/>
            </a:pPr>
            <a:r>
              <a:rPr lang="zh-CN" altLang="en-US" sz="2900" dirty="0">
                <a:solidFill>
                  <a:schemeClr val="tx1"/>
                </a:solidFill>
                <a:latin typeface="Times New Roman" pitchFamily="18" charset="0"/>
                <a:cs typeface="Times New Roman" pitchFamily="18" charset="0"/>
              </a:rPr>
              <a:t>通过</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getConnection</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url</a:t>
            </a:r>
            <a:r>
              <a:rPr lang="en-US" altLang="zh-CN" sz="2900" dirty="0">
                <a:solidFill>
                  <a:schemeClr val="tx1"/>
                </a:solidFill>
                <a:latin typeface="Times New Roman" pitchFamily="18" charset="0"/>
                <a:cs typeface="Times New Roman" pitchFamily="18" charset="0"/>
              </a:rPr>
              <a:t>, String user, String password)</a:t>
            </a:r>
            <a:r>
              <a:rPr lang="zh-CN" altLang="en-US" sz="2900" dirty="0">
                <a:solidFill>
                  <a:schemeClr val="tx1"/>
                </a:solidFill>
                <a:latin typeface="Times New Roman" pitchFamily="18" charset="0"/>
                <a:cs typeface="Times New Roman" pitchFamily="18" charset="0"/>
              </a:rPr>
              <a:t>可以建立数据库连接，</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个参数依次为欲连接数据库的路径、用户名和密码，该方法的返回值类型为</a:t>
            </a:r>
            <a:r>
              <a:rPr lang="en-US" altLang="zh-CN" sz="2900" dirty="0" err="1">
                <a:solidFill>
                  <a:schemeClr val="tx1"/>
                </a:solidFill>
                <a:latin typeface="Times New Roman" pitchFamily="18" charset="0"/>
                <a:cs typeface="Times New Roman" pitchFamily="18" charset="0"/>
              </a:rPr>
              <a:t>java.sql.Connection</a:t>
            </a:r>
            <a:r>
              <a:rPr lang="zh-CN" altLang="en-US" sz="29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a:ln>
            <a:noFill/>
          </a:ln>
        </p:spPr>
        <p:txBody>
          <a:bodyPr>
            <a:normAutofit fontScale="77500" lnSpcReduction="20000"/>
          </a:bodyPr>
          <a:lstStyle/>
          <a:p>
            <a:pPr marL="0" indent="0">
              <a:buNone/>
            </a:pPr>
            <a:r>
              <a:rPr lang="zh-CN" altLang="en-US" sz="3600" b="1" dirty="0">
                <a:solidFill>
                  <a:schemeClr val="tx2"/>
                </a:solidFill>
              </a:rPr>
              <a:t>（</a:t>
            </a:r>
            <a:r>
              <a:rPr lang="en-US" altLang="zh-CN" sz="3600" b="1" dirty="0">
                <a:solidFill>
                  <a:schemeClr val="tx2"/>
                </a:solidFill>
              </a:rPr>
              <a:t>3</a:t>
            </a:r>
            <a:r>
              <a:rPr lang="zh-CN" altLang="en-US" sz="3600" b="1" dirty="0">
                <a:solidFill>
                  <a:schemeClr val="tx2"/>
                </a:solidFill>
              </a:rPr>
              <a:t>）执行</a:t>
            </a:r>
            <a:r>
              <a:rPr lang="en-US" altLang="zh-CN" sz="3600" b="1" dirty="0">
                <a:solidFill>
                  <a:schemeClr val="tx2"/>
                </a:solidFill>
              </a:rPr>
              <a:t>SQL</a:t>
            </a:r>
            <a:r>
              <a:rPr lang="zh-CN" altLang="en-US" sz="3600" b="1" dirty="0">
                <a:solidFill>
                  <a:schemeClr val="tx2"/>
                </a:solidFill>
              </a:rPr>
              <a:t>语句</a:t>
            </a:r>
          </a:p>
          <a:p>
            <a:pPr marL="0" indent="0" algn="just">
              <a:buNone/>
            </a:pPr>
            <a:r>
              <a:rPr lang="zh-CN" altLang="en-US" sz="2900" dirty="0"/>
              <a:t>        </a:t>
            </a:r>
            <a:r>
              <a:rPr lang="zh-CN" altLang="en-US" sz="2900" dirty="0">
                <a:solidFill>
                  <a:schemeClr val="tx1"/>
                </a:solidFill>
                <a:latin typeface="Times New Roman" pitchFamily="18" charset="0"/>
                <a:cs typeface="Times New Roman" pitchFamily="18" charset="0"/>
              </a:rPr>
              <a:t>建立数据库连接（</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）的目的是与数据库进行通信，实现方法为执行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语句，但是通过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实例并不能执行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语句，还需要通过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实例创建</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实例又分为</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种类型：</a:t>
            </a:r>
          </a:p>
          <a:p>
            <a:pPr marL="0" indent="0" algn="just">
              <a:buNone/>
            </a:pPr>
            <a:r>
              <a:rPr lang="zh-CN" altLang="en-US" sz="2900" b="1" dirty="0">
                <a:solidFill>
                  <a:schemeClr val="tx2"/>
                </a:solidFill>
                <a:latin typeface="Times New Roman" pitchFamily="18" charset="0"/>
                <a:cs typeface="Times New Roman" pitchFamily="18" charset="0"/>
              </a:rPr>
              <a:t>       ①</a:t>
            </a:r>
            <a:r>
              <a:rPr lang="en-US" altLang="zh-CN" sz="2900" b="1" dirty="0">
                <a:solidFill>
                  <a:schemeClr val="tx2"/>
                </a:solidFill>
                <a:latin typeface="Times New Roman" pitchFamily="18" charset="0"/>
                <a:cs typeface="Times New Roman" pitchFamily="18" charset="0"/>
              </a:rPr>
              <a:t>Statement: </a:t>
            </a:r>
            <a:r>
              <a:rPr lang="zh-CN" altLang="en-US" sz="2900" dirty="0">
                <a:solidFill>
                  <a:schemeClr val="tx1"/>
                </a:solidFill>
                <a:latin typeface="Times New Roman" pitchFamily="18" charset="0"/>
                <a:cs typeface="Times New Roman" pitchFamily="18" charset="0"/>
              </a:rPr>
              <a:t>该类型的实例提供了直接在数据库中执行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语句的方法。对于只执行一次的查询及数据定义语句如</a:t>
            </a:r>
            <a:r>
              <a:rPr lang="en-US" altLang="zh-CN" sz="2900" dirty="0">
                <a:solidFill>
                  <a:schemeClr val="tx1"/>
                </a:solidFill>
                <a:latin typeface="Times New Roman" pitchFamily="18" charset="0"/>
                <a:cs typeface="Times New Roman" pitchFamily="18" charset="0"/>
              </a:rPr>
              <a:t>CREATE TABLE</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DROP TABLE</a:t>
            </a:r>
            <a:r>
              <a:rPr lang="zh-CN" altLang="en-US" sz="2900" dirty="0">
                <a:solidFill>
                  <a:schemeClr val="tx1"/>
                </a:solidFill>
                <a:latin typeface="Times New Roman" pitchFamily="18" charset="0"/>
                <a:cs typeface="Times New Roman" pitchFamily="18" charset="0"/>
              </a:rPr>
              <a:t>等操作，</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就足够了。其语法结构如下：</a:t>
            </a:r>
          </a:p>
          <a:p>
            <a:pPr marL="0" indent="0" algn="just">
              <a:buNone/>
            </a:pPr>
            <a:r>
              <a:rPr lang="zh-CN" altLang="en-US" sz="2600" b="1" dirty="0">
                <a:solidFill>
                  <a:schemeClr val="accent3">
                    <a:lumMod val="50000"/>
                  </a:schemeClr>
                </a:solidFill>
                <a:latin typeface="Times New Roman" pitchFamily="18" charset="0"/>
                <a:cs typeface="Times New Roman" pitchFamily="18" charset="0"/>
              </a:rPr>
              <a:t>           </a:t>
            </a:r>
            <a:r>
              <a:rPr lang="en-US" altLang="zh-CN" sz="2600" b="1" dirty="0">
                <a:solidFill>
                  <a:schemeClr val="accent3">
                    <a:lumMod val="50000"/>
                  </a:schemeClr>
                </a:solidFill>
                <a:latin typeface="Times New Roman" pitchFamily="18" charset="0"/>
                <a:cs typeface="Times New Roman" pitchFamily="18" charset="0"/>
              </a:rPr>
              <a:t>Statement </a:t>
            </a:r>
            <a:r>
              <a:rPr lang="en-US" altLang="zh-CN" sz="2600" b="1" dirty="0" err="1">
                <a:solidFill>
                  <a:schemeClr val="accent3">
                    <a:lumMod val="50000"/>
                  </a:schemeClr>
                </a:solidFill>
                <a:latin typeface="Times New Roman" pitchFamily="18" charset="0"/>
                <a:cs typeface="Times New Roman" pitchFamily="18" charset="0"/>
              </a:rPr>
              <a:t>stmt</a:t>
            </a:r>
            <a:r>
              <a:rPr lang="en-US" altLang="zh-CN" sz="2600" b="1" dirty="0">
                <a:solidFill>
                  <a:schemeClr val="accent3">
                    <a:lumMod val="50000"/>
                  </a:schemeClr>
                </a:solidFill>
                <a:latin typeface="Times New Roman" pitchFamily="18" charset="0"/>
                <a:cs typeface="Times New Roman" pitchFamily="18" charset="0"/>
              </a:rPr>
              <a:t>=</a:t>
            </a:r>
            <a:r>
              <a:rPr lang="en-US" altLang="zh-CN" sz="2600" b="1" dirty="0" err="1">
                <a:solidFill>
                  <a:schemeClr val="accent3">
                    <a:lumMod val="50000"/>
                  </a:schemeClr>
                </a:solidFill>
                <a:latin typeface="Times New Roman" pitchFamily="18" charset="0"/>
                <a:cs typeface="Times New Roman" pitchFamily="18" charset="0"/>
              </a:rPr>
              <a:t>conn.createStatement</a:t>
            </a:r>
            <a:r>
              <a:rPr lang="en-US" altLang="zh-CN" sz="2600" b="1" dirty="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77500" lnSpcReduction="20000"/>
          </a:bodyPr>
          <a:lstStyle/>
          <a:p>
            <a:pPr marL="0" indent="0" algn="just">
              <a:buNone/>
            </a:pPr>
            <a:r>
              <a:rPr lang="en-US" altLang="zh-CN" sz="2900" b="1" dirty="0">
                <a:solidFill>
                  <a:schemeClr val="tx2"/>
                </a:solidFill>
                <a:latin typeface="Times New Roman" pitchFamily="18" charset="0"/>
                <a:cs typeface="Times New Roman" pitchFamily="18" charset="0"/>
              </a:rPr>
              <a:t>        ②</a:t>
            </a:r>
            <a:r>
              <a:rPr lang="en-US" altLang="zh-CN" sz="2900" b="1" dirty="0" err="1">
                <a:solidFill>
                  <a:schemeClr val="tx2"/>
                </a:solidFill>
                <a:latin typeface="Times New Roman" pitchFamily="18" charset="0"/>
                <a:cs typeface="Times New Roman" pitchFamily="18" charset="0"/>
              </a:rPr>
              <a:t>PreparedStatement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该类型的实例用于那些需要执行多次，每次仅仅是数据取值不同的</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具有预编译功能，对批量数据操作的执行效率高。其语法格式如下：</a:t>
            </a:r>
          </a:p>
          <a:p>
            <a:pPr marL="0" indent="0" algn="just">
              <a:buNone/>
            </a:pPr>
            <a:r>
              <a:rPr lang="en-US" altLang="zh-CN" sz="2600" dirty="0" err="1">
                <a:solidFill>
                  <a:schemeClr val="tx1"/>
                </a:solidFill>
                <a:latin typeface="Times New Roman" pitchFamily="18" charset="0"/>
                <a:cs typeface="Times New Roman" pitchFamily="18" charset="0"/>
              </a:rPr>
              <a:t>PreparedStatement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ps</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conn.prepareStatement</a:t>
            </a:r>
            <a:r>
              <a:rPr lang="en-US" altLang="zh-CN" sz="2600" dirty="0">
                <a:solidFill>
                  <a:schemeClr val="tx1"/>
                </a:solidFill>
                <a:latin typeface="Times New Roman" pitchFamily="18" charset="0"/>
                <a:cs typeface="Times New Roman" pitchFamily="18" charset="0"/>
              </a:rPr>
              <a:t>("INSERT into users values (?, ?,?,?)");</a:t>
            </a:r>
          </a:p>
          <a:p>
            <a:pPr marL="0" indent="0" algn="just">
              <a:buNone/>
            </a:pP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代表具体要输入的参数。</a:t>
            </a:r>
          </a:p>
          <a:p>
            <a:pPr marL="0" indent="0" algn="just">
              <a:buNone/>
            </a:pPr>
            <a:r>
              <a:rPr lang="zh-CN" altLang="en-US" sz="2900" b="1" dirty="0">
                <a:solidFill>
                  <a:schemeClr val="tx2"/>
                </a:solidFill>
                <a:latin typeface="Times New Roman" pitchFamily="18" charset="0"/>
                <a:cs typeface="Times New Roman" pitchFamily="18" charset="0"/>
              </a:rPr>
              <a:t>        ③</a:t>
            </a:r>
            <a:r>
              <a:rPr lang="en-US" altLang="zh-CN" sz="2900" b="1" dirty="0" err="1">
                <a:solidFill>
                  <a:schemeClr val="tx2"/>
                </a:solidFill>
                <a:latin typeface="Times New Roman" pitchFamily="18" charset="0"/>
                <a:cs typeface="Times New Roman" pitchFamily="18" charset="0"/>
              </a:rPr>
              <a:t>CallableStatement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该类型的实例被用来访问数据库中的存储过程。它提供了一些方法来指定</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语句所有使用的输入输出参数。语法格式如下：</a:t>
            </a:r>
          </a:p>
          <a:p>
            <a:pPr marL="0" indent="0" algn="just">
              <a:buNone/>
            </a:pPr>
            <a:r>
              <a:rPr lang="en-US" altLang="zh-CN" sz="2600" dirty="0" err="1">
                <a:solidFill>
                  <a:schemeClr val="tx1"/>
                </a:solidFill>
                <a:latin typeface="Times New Roman" pitchFamily="18" charset="0"/>
                <a:cs typeface="Times New Roman" pitchFamily="18" charset="0"/>
              </a:rPr>
              <a:t>CallableStatement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cstmt</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con.prepareCall</a:t>
            </a:r>
            <a:r>
              <a:rPr lang="en-US" altLang="zh-CN" sz="2600" dirty="0">
                <a:solidFill>
                  <a:schemeClr val="tx1"/>
                </a:solidFill>
                <a:latin typeface="Times New Roman" pitchFamily="18" charset="0"/>
                <a:cs typeface="Times New Roman" pitchFamily="18" charset="0"/>
              </a:rPr>
              <a:t>("{call </a:t>
            </a:r>
            <a:r>
              <a:rPr lang="en-US" altLang="zh-CN" sz="2600" dirty="0" err="1">
                <a:solidFill>
                  <a:schemeClr val="tx1"/>
                </a:solidFill>
                <a:latin typeface="Times New Roman" pitchFamily="18" charset="0"/>
                <a:cs typeface="Times New Roman" pitchFamily="18" charset="0"/>
              </a:rPr>
              <a:t>getTestData</a:t>
            </a:r>
            <a:r>
              <a:rPr lang="en-US" altLang="zh-CN" sz="2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52942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251520" y="1131590"/>
            <a:ext cx="8532440" cy="3394472"/>
          </a:xfrm>
        </p:spPr>
        <p:txBody>
          <a:bodyPr>
            <a:normAutofit fontScale="92500"/>
          </a:bodyPr>
          <a:lstStyle/>
          <a:p>
            <a:pPr marL="0" indent="0">
              <a:buNone/>
            </a:pPr>
            <a:r>
              <a:rPr lang="en-US" altLang="zh-CN" sz="2900" b="1" dirty="0">
                <a:solidFill>
                  <a:schemeClr val="tx2"/>
                </a:solidFill>
              </a:rPr>
              <a:t>(4)</a:t>
            </a:r>
            <a:r>
              <a:rPr lang="zh-CN" altLang="en-US" sz="2900" b="1" dirty="0">
                <a:solidFill>
                  <a:schemeClr val="tx2"/>
                </a:solidFill>
              </a:rPr>
              <a:t>获得查询结果</a:t>
            </a:r>
          </a:p>
          <a:p>
            <a:pPr marL="0" indent="0" algn="just">
              <a:buNone/>
            </a:pPr>
            <a:r>
              <a:rPr lang="zh-CN" altLang="en-US" sz="2900" dirty="0"/>
              <a:t>        </a:t>
            </a:r>
            <a:r>
              <a:rPr lang="zh-CN" altLang="en-US" sz="2600" dirty="0">
                <a:solidFill>
                  <a:schemeClr val="tx1"/>
                </a:solidFill>
                <a:latin typeface="Times New Roman" pitchFamily="18" charset="0"/>
                <a:cs typeface="Times New Roman" pitchFamily="18" charset="0"/>
              </a:rPr>
              <a:t>通过</a:t>
            </a:r>
            <a:r>
              <a:rPr lang="en-US" altLang="zh-CN" sz="2600" dirty="0">
                <a:solidFill>
                  <a:schemeClr val="tx1"/>
                </a:solidFill>
                <a:latin typeface="Times New Roman" pitchFamily="18" charset="0"/>
                <a:cs typeface="Times New Roman" pitchFamily="18" charset="0"/>
              </a:rPr>
              <a:t>Statement</a:t>
            </a:r>
            <a:r>
              <a:rPr lang="zh-CN" altLang="en-US" sz="2600" dirty="0">
                <a:solidFill>
                  <a:schemeClr val="tx1"/>
                </a:solidFill>
                <a:latin typeface="Times New Roman" pitchFamily="18" charset="0"/>
                <a:cs typeface="Times New Roman" pitchFamily="18" charset="0"/>
              </a:rPr>
              <a:t>接口的</a:t>
            </a:r>
            <a:r>
              <a:rPr lang="en-US" altLang="zh-CN" sz="2600" dirty="0" err="1">
                <a:solidFill>
                  <a:schemeClr val="tx1"/>
                </a:solidFill>
                <a:latin typeface="Times New Roman" pitchFamily="18" charset="0"/>
                <a:cs typeface="Times New Roman" pitchFamily="18" charset="0"/>
              </a:rPr>
              <a:t>executeQuery</a:t>
            </a:r>
            <a:r>
              <a:rPr lang="zh-CN" altLang="en-US" sz="2600" dirty="0">
                <a:solidFill>
                  <a:schemeClr val="tx1"/>
                </a:solidFill>
                <a:latin typeface="Times New Roman" pitchFamily="18" charset="0"/>
                <a:cs typeface="Times New Roman" pitchFamily="18" charset="0"/>
              </a:rPr>
              <a:t>（）或</a:t>
            </a:r>
            <a:r>
              <a:rPr lang="en-US" altLang="zh-CN" sz="2600" dirty="0" err="1">
                <a:solidFill>
                  <a:schemeClr val="tx1"/>
                </a:solidFill>
                <a:latin typeface="Times New Roman" pitchFamily="18" charset="0"/>
                <a:cs typeface="Times New Roman" pitchFamily="18" charset="0"/>
              </a:rPr>
              <a:t>executeUpdate</a:t>
            </a:r>
            <a:r>
              <a:rPr lang="zh-CN" altLang="en-US" sz="2600" dirty="0">
                <a:solidFill>
                  <a:schemeClr val="tx1"/>
                </a:solidFill>
                <a:latin typeface="Times New Roman" pitchFamily="18" charset="0"/>
                <a:cs typeface="Times New Roman" pitchFamily="18" charset="0"/>
              </a:rPr>
              <a:t>（）方法，可以执行</a:t>
            </a:r>
            <a:r>
              <a:rPr lang="en-US" altLang="zh-CN" sz="2600" dirty="0">
                <a:solidFill>
                  <a:schemeClr val="tx1"/>
                </a:solidFill>
                <a:latin typeface="Times New Roman" pitchFamily="18" charset="0"/>
                <a:cs typeface="Times New Roman" pitchFamily="18" charset="0"/>
              </a:rPr>
              <a:t>SQL</a:t>
            </a:r>
            <a:r>
              <a:rPr lang="zh-CN" altLang="en-US" sz="2600" dirty="0">
                <a:solidFill>
                  <a:schemeClr val="tx1"/>
                </a:solidFill>
                <a:latin typeface="Times New Roman" pitchFamily="18" charset="0"/>
                <a:cs typeface="Times New Roman" pitchFamily="18" charset="0"/>
              </a:rPr>
              <a:t>语句，同时将返回执行结果</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executeQuery</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ResultSet</a:t>
            </a:r>
            <a:r>
              <a:rPr lang="zh-CN" altLang="en-US" sz="2600" dirty="0">
                <a:solidFill>
                  <a:schemeClr val="tx1"/>
                </a:solidFill>
                <a:latin typeface="Times New Roman" pitchFamily="18" charset="0"/>
                <a:cs typeface="Times New Roman" pitchFamily="18" charset="0"/>
              </a:rPr>
              <a:t>型的结果集，其中不仅包含所有满足查询条件的记录，还包含相应数据表的相关信息，例如每一列的名称、类型和列的数量等。</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a:solidFill>
                  <a:schemeClr val="tx2"/>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executeUpdate</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int</a:t>
            </a:r>
            <a:r>
              <a:rPr lang="zh-CN" altLang="en-US" sz="2600" dirty="0">
                <a:solidFill>
                  <a:schemeClr val="tx1"/>
                </a:solidFill>
                <a:latin typeface="Times New Roman" pitchFamily="18" charset="0"/>
                <a:cs typeface="Times New Roman" pitchFamily="18" charset="0"/>
              </a:rPr>
              <a:t>型数值，代表影响数据库记录的条数，即插入、修改或删除记录的条数。</a:t>
            </a:r>
          </a:p>
        </p:txBody>
      </p:sp>
    </p:spTree>
    <p:extLst>
      <p:ext uri="{BB962C8B-B14F-4D97-AF65-F5344CB8AC3E}">
        <p14:creationId xmlns:p14="http://schemas.microsoft.com/office/powerpoint/2010/main" val="252942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77500" lnSpcReduction="20000"/>
          </a:bodyPr>
          <a:lstStyle/>
          <a:p>
            <a:pPr marL="0" indent="0">
              <a:buNone/>
            </a:pPr>
            <a:r>
              <a:rPr lang="zh-CN" altLang="en-US" sz="2900" dirty="0">
                <a:solidFill>
                  <a:schemeClr val="tx1"/>
                </a:solidFill>
                <a:latin typeface="Times New Roman" pitchFamily="18" charset="0"/>
                <a:cs typeface="Times New Roman" pitchFamily="18" charset="0"/>
              </a:rPr>
              <a:t>        ①执行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查询语句，首先要创建一个用于存放查询结果的</a:t>
            </a:r>
            <a:r>
              <a:rPr lang="en-US" altLang="zh-CN" sz="2900" dirty="0" err="1">
                <a:solidFill>
                  <a:schemeClr val="tx1"/>
                </a:solidFill>
                <a:latin typeface="Times New Roman" pitchFamily="18" charset="0"/>
                <a:cs typeface="Times New Roman" pitchFamily="18" charset="0"/>
              </a:rPr>
              <a:t>ResultSet</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结果集</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对象。</a:t>
            </a:r>
            <a:endParaRPr lang="en-US" altLang="zh-CN" sz="2900" dirty="0">
              <a:solidFill>
                <a:schemeClr val="tx1"/>
              </a:solidFill>
              <a:latin typeface="Times New Roman" pitchFamily="18" charset="0"/>
              <a:cs typeface="Times New Roman" pitchFamily="18" charset="0"/>
            </a:endParaRPr>
          </a:p>
          <a:p>
            <a:pPr marL="0" indent="0">
              <a:buNone/>
            </a:pPr>
            <a:r>
              <a:rPr lang="en-US" altLang="zh-CN" sz="2900" dirty="0">
                <a:solidFill>
                  <a:schemeClr val="tx1"/>
                </a:solidFill>
                <a:latin typeface="Times New Roman" pitchFamily="18" charset="0"/>
                <a:cs typeface="Times New Roman" pitchFamily="18" charset="0"/>
              </a:rPr>
              <a:t>        ②</a:t>
            </a:r>
            <a:r>
              <a:rPr lang="zh-CN" altLang="en-US" sz="2900" dirty="0">
                <a:solidFill>
                  <a:schemeClr val="tx1"/>
                </a:solidFill>
                <a:latin typeface="Times New Roman" pitchFamily="18" charset="0"/>
                <a:cs typeface="Times New Roman" pitchFamily="18" charset="0"/>
              </a:rPr>
              <a:t>执行</a:t>
            </a:r>
            <a:r>
              <a:rPr lang="en-US" altLang="zh-CN" sz="2900" dirty="0">
                <a:solidFill>
                  <a:schemeClr val="tx1"/>
                </a:solidFill>
                <a:latin typeface="Times New Roman" pitchFamily="18" charset="0"/>
                <a:cs typeface="Times New Roman" pitchFamily="18" charset="0"/>
              </a:rPr>
              <a:t>insert</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delete</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update</a:t>
            </a:r>
            <a:r>
              <a:rPr lang="zh-CN" altLang="en-US" sz="2900" dirty="0">
                <a:solidFill>
                  <a:schemeClr val="tx1"/>
                </a:solidFill>
                <a:latin typeface="Times New Roman" pitchFamily="18" charset="0"/>
                <a:cs typeface="Times New Roman" pitchFamily="18" charset="0"/>
              </a:rPr>
              <a:t>等</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语句，这三种</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语句只有操作成功与否，不返回结果集，语法格式如下：</a:t>
            </a:r>
          </a:p>
          <a:p>
            <a:pPr marL="0" indent="0">
              <a:buNone/>
            </a:pPr>
            <a:r>
              <a:rPr lang="en-US" altLang="zh-CN" sz="2900" dirty="0" err="1">
                <a:solidFill>
                  <a:schemeClr val="tx1"/>
                </a:solidFill>
                <a:latin typeface="Times New Roman" pitchFamily="18" charset="0"/>
                <a:cs typeface="Times New Roman" pitchFamily="18" charset="0"/>
              </a:rPr>
              <a:t>stmt.executeUpdate</a:t>
            </a:r>
            <a:r>
              <a:rPr lang="en-US" altLang="zh-CN" sz="2900" dirty="0">
                <a:solidFill>
                  <a:schemeClr val="tx1"/>
                </a:solidFill>
                <a:latin typeface="Times New Roman" pitchFamily="18" charset="0"/>
                <a:cs typeface="Times New Roman" pitchFamily="18" charset="0"/>
              </a:rPr>
              <a:t>(</a:t>
            </a:r>
            <a:r>
              <a:rPr lang="en-US" altLang="zh-CN" sz="2900" dirty="0" err="1">
                <a:solidFill>
                  <a:schemeClr val="tx1"/>
                </a:solidFill>
                <a:latin typeface="Times New Roman" pitchFamily="18" charset="0"/>
                <a:cs typeface="Times New Roman" pitchFamily="18" charset="0"/>
              </a:rPr>
              <a:t>sql</a:t>
            </a:r>
            <a:r>
              <a:rPr lang="en-US" altLang="zh-CN" sz="2900" dirty="0">
                <a:solidFill>
                  <a:schemeClr val="tx1"/>
                </a:solidFill>
                <a:latin typeface="Times New Roman" pitchFamily="18" charset="0"/>
                <a:cs typeface="Times New Roman" pitchFamily="18" charset="0"/>
              </a:rPr>
              <a:t>); </a:t>
            </a:r>
          </a:p>
          <a:p>
            <a:pPr marL="0" indent="0">
              <a:buNone/>
            </a:pPr>
            <a:r>
              <a:rPr lang="zh-CN" altLang="en-US" sz="2900" dirty="0">
                <a:solidFill>
                  <a:schemeClr val="tx1"/>
                </a:solidFill>
                <a:latin typeface="Times New Roman" pitchFamily="18" charset="0"/>
                <a:cs typeface="Times New Roman" pitchFamily="18" charset="0"/>
              </a:rPr>
              <a:t>其中</a:t>
            </a:r>
            <a:r>
              <a:rPr lang="en-US" altLang="zh-CN" sz="2900" dirty="0" err="1">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代表具体的</a:t>
            </a:r>
            <a:r>
              <a:rPr lang="en-US" altLang="zh-CN" sz="2900" dirty="0">
                <a:solidFill>
                  <a:schemeClr val="tx1"/>
                </a:solidFill>
                <a:latin typeface="Times New Roman" pitchFamily="18" charset="0"/>
                <a:cs typeface="Times New Roman" pitchFamily="18" charset="0"/>
              </a:rPr>
              <a:t>insert</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delete</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update</a:t>
            </a:r>
            <a:r>
              <a:rPr lang="zh-CN" altLang="en-US" sz="2900" dirty="0">
                <a:solidFill>
                  <a:schemeClr val="tx1"/>
                </a:solidFill>
                <a:latin typeface="Times New Roman" pitchFamily="18" charset="0"/>
                <a:cs typeface="Times New Roman" pitchFamily="18" charset="0"/>
              </a:rPr>
              <a:t>语句。针对查询语句，访问结果记录集</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对象。</a:t>
            </a:r>
          </a:p>
          <a:p>
            <a:pPr marL="0" indent="0">
              <a:buNone/>
            </a:pPr>
            <a:r>
              <a:rPr lang="zh-CN" altLang="en-US" sz="2900" dirty="0">
                <a:solidFill>
                  <a:schemeClr val="tx1"/>
                </a:solidFill>
                <a:latin typeface="Times New Roman" pitchFamily="18" charset="0"/>
                <a:cs typeface="Times New Roman" pitchFamily="18" charset="0"/>
              </a:rPr>
              <a:t>    </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包含任意数量的命名列，可以按名字或序号访问这些列；还包含一或更多个行，可以按顺序自上而下逐一访问。当建立一个</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类对象时，它指向第一行之前的位置。</a:t>
            </a:r>
            <a:endParaRPr lang="zh-CN" alt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2942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20000"/>
          </a:bodyPr>
          <a:lstStyle/>
          <a:p>
            <a:pPr marL="0" indent="0">
              <a:buNone/>
            </a:pPr>
            <a:r>
              <a:rPr lang="zh-CN" altLang="en-US" sz="2900" b="1" dirty="0">
                <a:solidFill>
                  <a:schemeClr val="tx2"/>
                </a:solidFill>
              </a:rPr>
              <a:t>（</a:t>
            </a:r>
            <a:r>
              <a:rPr lang="en-US" altLang="zh-CN" sz="2900" b="1" dirty="0">
                <a:solidFill>
                  <a:schemeClr val="tx2"/>
                </a:solidFill>
              </a:rPr>
              <a:t>5</a:t>
            </a:r>
            <a:r>
              <a:rPr lang="zh-CN" altLang="en-US" sz="2900" b="1" dirty="0">
                <a:solidFill>
                  <a:schemeClr val="tx2"/>
                </a:solidFill>
              </a:rPr>
              <a:t>）关闭连接</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在建立</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和</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实例时，均需占用一定的数据库和</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资源，所以每次访问数据库结束后，应该及时销毁这些实例，释放它们占用的所有资源，方法是通过各个实例的</a:t>
            </a:r>
            <a:r>
              <a:rPr lang="en-US" altLang="zh-CN" sz="2900" dirty="0">
                <a:solidFill>
                  <a:schemeClr val="tx1"/>
                </a:solidFill>
                <a:latin typeface="Times New Roman" pitchFamily="18" charset="0"/>
                <a:cs typeface="Times New Roman" pitchFamily="18" charset="0"/>
              </a:rPr>
              <a:t>close()</a:t>
            </a:r>
            <a:r>
              <a:rPr lang="zh-CN" altLang="en-US" sz="2900" dirty="0">
                <a:solidFill>
                  <a:schemeClr val="tx1"/>
                </a:solidFill>
                <a:latin typeface="Times New Roman" pitchFamily="18" charset="0"/>
                <a:cs typeface="Times New Roman" pitchFamily="18" charset="0"/>
              </a:rPr>
              <a:t>方法，执行</a:t>
            </a:r>
            <a:r>
              <a:rPr lang="en-US" altLang="zh-CN" sz="2900" b="1" dirty="0">
                <a:solidFill>
                  <a:schemeClr val="tx2"/>
                </a:solidFill>
                <a:latin typeface="Times New Roman" pitchFamily="18" charset="0"/>
                <a:cs typeface="Times New Roman" pitchFamily="18" charset="0"/>
              </a:rPr>
              <a:t>close()</a:t>
            </a:r>
            <a:r>
              <a:rPr lang="zh-CN" altLang="en-US" sz="2900" b="1" dirty="0">
                <a:solidFill>
                  <a:schemeClr val="tx2"/>
                </a:solidFill>
                <a:latin typeface="Times New Roman" pitchFamily="18" charset="0"/>
                <a:cs typeface="Times New Roman" pitchFamily="18" charset="0"/>
              </a:rPr>
              <a:t>方法</a:t>
            </a:r>
            <a:r>
              <a:rPr lang="zh-CN" altLang="en-US" sz="2900" dirty="0">
                <a:solidFill>
                  <a:schemeClr val="tx1"/>
                </a:solidFill>
                <a:latin typeface="Times New Roman" pitchFamily="18" charset="0"/>
                <a:cs typeface="Times New Roman" pitchFamily="18" charset="0"/>
              </a:rPr>
              <a:t>时建议按照如下的顺序：</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resultSet.close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statement.close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connection.close</a:t>
            </a:r>
            <a:r>
              <a:rPr lang="en-US" altLang="zh-CN" sz="22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2942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9805" y="1131590"/>
            <a:ext cx="3672408" cy="3394472"/>
          </a:xfrm>
        </p:spPr>
        <p:txBody>
          <a:bodyPr>
            <a:noAutofit/>
          </a:bodyPr>
          <a:lstStyle/>
          <a:p>
            <a:pPr marL="0" indent="0">
              <a:buNone/>
            </a:pPr>
            <a:r>
              <a:rPr lang="zh-CN" altLang="en-US" dirty="0"/>
              <a:t>       </a:t>
            </a:r>
            <a:r>
              <a:rPr lang="zh-CN" altLang="en-US" dirty="0">
                <a:solidFill>
                  <a:schemeClr val="tx1"/>
                </a:solidFill>
              </a:rPr>
              <a:t>以下实例中采用</a:t>
            </a:r>
            <a:r>
              <a:rPr lang="en-US" altLang="zh-CN" dirty="0" err="1">
                <a:solidFill>
                  <a:schemeClr val="tx1"/>
                </a:solidFill>
              </a:rPr>
              <a:t>Servelt+JavaScript+JSP</a:t>
            </a:r>
            <a:r>
              <a:rPr lang="zh-CN" altLang="en-US" dirty="0">
                <a:solidFill>
                  <a:schemeClr val="tx1"/>
                </a:solidFill>
              </a:rPr>
              <a:t>实现在页面</a:t>
            </a:r>
            <a:r>
              <a:rPr lang="en-US" altLang="zh-CN" dirty="0">
                <a:solidFill>
                  <a:schemeClr val="tx1"/>
                </a:solidFill>
              </a:rPr>
              <a:t>(</a:t>
            </a:r>
            <a:r>
              <a:rPr lang="en-US" altLang="zh-CN" dirty="0" err="1">
                <a:solidFill>
                  <a:schemeClr val="tx1"/>
                </a:solidFill>
              </a:rPr>
              <a:t>index.jsp</a:t>
            </a:r>
            <a:r>
              <a:rPr lang="en-US" altLang="zh-CN" dirty="0">
                <a:solidFill>
                  <a:schemeClr val="tx1"/>
                </a:solidFill>
              </a:rPr>
              <a:t>)</a:t>
            </a:r>
            <a:r>
              <a:rPr lang="zh-CN" altLang="en-US" dirty="0">
                <a:solidFill>
                  <a:schemeClr val="tx1"/>
                </a:solidFill>
              </a:rPr>
              <a:t>中对</a:t>
            </a:r>
            <a:r>
              <a:rPr lang="en-US" altLang="zh-CN" dirty="0">
                <a:solidFill>
                  <a:schemeClr val="tx1"/>
                </a:solidFill>
              </a:rPr>
              <a:t>book</a:t>
            </a:r>
            <a:r>
              <a:rPr lang="zh-CN" altLang="en-US" dirty="0">
                <a:solidFill>
                  <a:schemeClr val="tx1"/>
                </a:solidFill>
              </a:rPr>
              <a:t>表的查询、插入、删除和修改。本例中所用的各程序间的结构关系如图所示</a:t>
            </a:r>
            <a:endParaRPr lang="zh-CN" altLang="en-US" sz="1800" dirty="0">
              <a:solidFill>
                <a:schemeClr val="tx1"/>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1415551081"/>
              </p:ext>
            </p:extLst>
          </p:nvPr>
        </p:nvGraphicFramePr>
        <p:xfrm>
          <a:off x="3563888" y="915566"/>
          <a:ext cx="5328592" cy="4104456"/>
        </p:xfrm>
        <a:graphic>
          <a:graphicData uri="http://schemas.openxmlformats.org/presentationml/2006/ole">
            <mc:AlternateContent xmlns:mc="http://schemas.openxmlformats.org/markup-compatibility/2006">
              <mc:Choice xmlns:v="urn:schemas-microsoft-com:vml" Requires="v">
                <p:oleObj spid="_x0000_s17419" name="Visio" r:id="rId3" imgW="3814804" imgH="2734697" progId="Visio.Drawing.11">
                  <p:embed/>
                </p:oleObj>
              </mc:Choice>
              <mc:Fallback>
                <p:oleObj name="Visio" r:id="rId3" imgW="3814804" imgH="2734697"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915566"/>
                        <a:ext cx="5328592" cy="4104456"/>
                      </a:xfrm>
                      <a:prstGeom prst="rect">
                        <a:avLst/>
                      </a:prstGeom>
                      <a:noFill/>
                      <a:extLst/>
                    </p:spPr>
                  </p:pic>
                </p:oleObj>
              </mc:Fallback>
            </mc:AlternateContent>
          </a:graphicData>
        </a:graphic>
      </p:graphicFrame>
    </p:spTree>
    <p:extLst>
      <p:ext uri="{BB962C8B-B14F-4D97-AF65-F5344CB8AC3E}">
        <p14:creationId xmlns:p14="http://schemas.microsoft.com/office/powerpoint/2010/main" val="271809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6562"/>
            <a:ext cx="8229600" cy="1200150"/>
          </a:xfrm>
        </p:spPr>
        <p:txBody>
          <a:bodyPr/>
          <a:lstStyle/>
          <a:p>
            <a:r>
              <a:rPr lang="en-US" altLang="zh-CN" sz="4800" dirty="0"/>
              <a:t>11.2 </a:t>
            </a:r>
            <a:r>
              <a:rPr lang="zh-CN" altLang="en-US" sz="4800" dirty="0"/>
              <a:t>数据查询</a:t>
            </a:r>
          </a:p>
        </p:txBody>
      </p:sp>
      <p:sp>
        <p:nvSpPr>
          <p:cNvPr id="3" name="内容占位符 2"/>
          <p:cNvSpPr>
            <a:spLocks noGrp="1"/>
          </p:cNvSpPr>
          <p:nvPr>
            <p:ph idx="1"/>
          </p:nvPr>
        </p:nvSpPr>
        <p:spPr>
          <a:xfrm>
            <a:off x="467544" y="987574"/>
            <a:ext cx="8229600" cy="3394472"/>
          </a:xfrm>
        </p:spPr>
        <p:txBody>
          <a:bodyPr>
            <a:normAutofit/>
          </a:bodyPr>
          <a:lstStyle/>
          <a:p>
            <a:pPr marL="0" indent="0" algn="just">
              <a:buNone/>
            </a:pPr>
            <a:r>
              <a:rPr lang="zh-CN" altLang="en-US" sz="2000" dirty="0"/>
              <a:t> </a:t>
            </a:r>
            <a:r>
              <a:rPr lang="zh-CN" altLang="en-US" dirty="0">
                <a:solidFill>
                  <a:schemeClr val="tx1"/>
                </a:solidFill>
                <a:latin typeface="Times New Roman" pitchFamily="18" charset="0"/>
                <a:cs typeface="Times New Roman" pitchFamily="18" charset="0"/>
              </a:rPr>
              <a:t>对</a:t>
            </a:r>
            <a:r>
              <a:rPr lang="en-US" altLang="zh-CN" dirty="0">
                <a:solidFill>
                  <a:schemeClr val="tx1"/>
                </a:solidFill>
                <a:latin typeface="Times New Roman" pitchFamily="18" charset="0"/>
                <a:cs typeface="Times New Roman" pitchFamily="18" charset="0"/>
              </a:rPr>
              <a:t>book</a:t>
            </a:r>
            <a:r>
              <a:rPr lang="zh-CN" altLang="en-US" dirty="0">
                <a:solidFill>
                  <a:schemeClr val="tx1"/>
                </a:solidFill>
                <a:latin typeface="Times New Roman" pitchFamily="18" charset="0"/>
                <a:cs typeface="Times New Roman" pitchFamily="18" charset="0"/>
              </a:rPr>
              <a:t>表的查询在</a:t>
            </a:r>
            <a:r>
              <a:rPr lang="en-US" altLang="zh-CN" dirty="0" err="1">
                <a:solidFill>
                  <a:schemeClr val="tx1"/>
                </a:solidFill>
                <a:latin typeface="Times New Roman" pitchFamily="18" charset="0"/>
                <a:cs typeface="Times New Roman" pitchFamily="18" charset="0"/>
              </a:rPr>
              <a:t>index.jsp</a:t>
            </a:r>
            <a:r>
              <a:rPr lang="zh-CN" altLang="en-US" dirty="0">
                <a:solidFill>
                  <a:schemeClr val="tx1"/>
                </a:solidFill>
                <a:latin typeface="Times New Roman" pitchFamily="18" charset="0"/>
                <a:cs typeface="Times New Roman" pitchFamily="18" charset="0"/>
              </a:rPr>
              <a:t>页面中实现，点击查询图书信息，页面跳转到</a:t>
            </a:r>
            <a:r>
              <a:rPr lang="en-US" altLang="zh-CN" dirty="0" err="1">
                <a:solidFill>
                  <a:schemeClr val="tx1"/>
                </a:solidFill>
                <a:latin typeface="Times New Roman" pitchFamily="18" charset="0"/>
                <a:cs typeface="Times New Roman" pitchFamily="18" charset="0"/>
              </a:rPr>
              <a:t>FindServlet</a:t>
            </a:r>
            <a:r>
              <a:rPr lang="zh-CN" altLang="en-US" dirty="0">
                <a:solidFill>
                  <a:schemeClr val="tx1"/>
                </a:solidFill>
                <a:latin typeface="Times New Roman" pitchFamily="18" charset="0"/>
                <a:cs typeface="Times New Roman" pitchFamily="18" charset="0"/>
              </a:rPr>
              <a:t>，可以看到所有的图书信息</a:t>
            </a:r>
            <a:endParaRPr lang="zh-CN" altLang="en-US" sz="1800" dirty="0">
              <a:solidFill>
                <a:schemeClr val="tx1"/>
              </a:solidFill>
              <a:latin typeface="Times New Roman" pitchFamily="18" charset="0"/>
              <a:cs typeface="Times New Roman" pitchFamily="18" charset="0"/>
            </a:endParaRPr>
          </a:p>
        </p:txBody>
      </p:sp>
      <p:pic>
        <p:nvPicPr>
          <p:cNvPr id="18434" name="图片 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95685"/>
            <a:ext cx="4536504" cy="286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9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46455573"/>
              </p:ext>
            </p:extLst>
          </p:nvPr>
        </p:nvGraphicFramePr>
        <p:xfrm>
          <a:off x="457200" y="1200151"/>
          <a:ext cx="4762872" cy="338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3541" y="442774"/>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a:t>
            </a:r>
            <a:r>
              <a:rPr lang="zh-CN" altLang="en-US" sz="4800" dirty="0"/>
              <a:t>数据查询</a:t>
            </a:r>
          </a:p>
        </p:txBody>
      </p:sp>
      <p:sp>
        <p:nvSpPr>
          <p:cNvPr id="3" name="内容占位符 2"/>
          <p:cNvSpPr>
            <a:spLocks noGrp="1"/>
          </p:cNvSpPr>
          <p:nvPr>
            <p:ph idx="1"/>
          </p:nvPr>
        </p:nvSpPr>
        <p:spPr>
          <a:xfrm>
            <a:off x="467544" y="1203598"/>
            <a:ext cx="8229600" cy="3939902"/>
          </a:xfrm>
        </p:spPr>
        <p:txBody>
          <a:bodyPr>
            <a:normAutofit fontScale="47500" lnSpcReduction="20000"/>
          </a:bodyPr>
          <a:lstStyle/>
          <a:p>
            <a:pPr marL="0" indent="0">
              <a:buNone/>
            </a:pPr>
            <a:r>
              <a:rPr lang="zh-CN" altLang="en-US" sz="5100" dirty="0">
                <a:solidFill>
                  <a:schemeClr val="tx1"/>
                </a:solidFill>
              </a:rPr>
              <a:t>（</a:t>
            </a:r>
            <a:r>
              <a:rPr lang="en-US" altLang="zh-CN" sz="5100" dirty="0">
                <a:solidFill>
                  <a:schemeClr val="tx1"/>
                </a:solidFill>
              </a:rPr>
              <a:t>1</a:t>
            </a:r>
            <a:r>
              <a:rPr lang="zh-CN" altLang="en-US" sz="5100" dirty="0">
                <a:solidFill>
                  <a:schemeClr val="tx1"/>
                </a:solidFill>
              </a:rPr>
              <a:t>）要实现数据查询操作，首先创建名为</a:t>
            </a:r>
            <a:r>
              <a:rPr lang="en-US" altLang="zh-CN" sz="5100" dirty="0">
                <a:solidFill>
                  <a:schemeClr val="tx1"/>
                </a:solidFill>
              </a:rPr>
              <a:t>book</a:t>
            </a:r>
            <a:r>
              <a:rPr lang="zh-CN" altLang="en-US" sz="5100" dirty="0">
                <a:solidFill>
                  <a:schemeClr val="tx1"/>
                </a:solidFill>
              </a:rPr>
              <a:t>的类，用于封装图书信息</a:t>
            </a:r>
            <a:endParaRPr lang="en-US" altLang="zh-CN" sz="5100" dirty="0">
              <a:solidFill>
                <a:schemeClr val="tx1"/>
              </a:solidFill>
            </a:endParaRPr>
          </a:p>
          <a:p>
            <a:pPr marL="0" indent="0">
              <a:buNone/>
            </a:pPr>
            <a:r>
              <a:rPr lang="en-US" altLang="zh-CN" sz="3500" b="1" dirty="0">
                <a:solidFill>
                  <a:schemeClr val="tx2"/>
                </a:solidFill>
              </a:rPr>
              <a:t>package </a:t>
            </a:r>
            <a:r>
              <a:rPr lang="en-US" altLang="zh-CN" sz="3500" b="1" dirty="0" err="1">
                <a:solidFill>
                  <a:schemeClr val="tx2"/>
                </a:solidFill>
              </a:rPr>
              <a:t>example.bean.book</a:t>
            </a:r>
            <a:r>
              <a:rPr lang="en-US" altLang="zh-CN" sz="3500" b="1" dirty="0">
                <a:solidFill>
                  <a:schemeClr val="tx2"/>
                </a:solidFill>
              </a:rPr>
              <a:t>;</a:t>
            </a:r>
          </a:p>
          <a:p>
            <a:pPr marL="0" indent="0">
              <a:buNone/>
            </a:pPr>
            <a:r>
              <a:rPr lang="en-US" altLang="zh-CN" sz="3500" b="1" dirty="0">
                <a:solidFill>
                  <a:schemeClr val="tx2"/>
                </a:solidFill>
              </a:rPr>
              <a:t>public class Book {</a:t>
            </a:r>
          </a:p>
          <a:p>
            <a:pPr marL="0" indent="0">
              <a:buNone/>
            </a:pPr>
            <a:r>
              <a:rPr lang="en-US" altLang="zh-CN" sz="3500" b="1" dirty="0">
                <a:solidFill>
                  <a:schemeClr val="tx2"/>
                </a:solidFill>
              </a:rPr>
              <a:t>		private </a:t>
            </a:r>
            <a:r>
              <a:rPr lang="en-US" altLang="zh-CN" sz="3500" b="1" dirty="0" err="1">
                <a:solidFill>
                  <a:schemeClr val="tx2"/>
                </a:solidFill>
              </a:rPr>
              <a:t>int</a:t>
            </a:r>
            <a:r>
              <a:rPr lang="en-US" altLang="zh-CN" sz="3500" b="1" dirty="0">
                <a:solidFill>
                  <a:schemeClr val="tx2"/>
                </a:solidFill>
              </a:rPr>
              <a:t> id;// </a:t>
            </a:r>
            <a:r>
              <a:rPr lang="zh-CN" altLang="en-US" sz="3500" b="1" dirty="0">
                <a:solidFill>
                  <a:schemeClr val="tx2"/>
                </a:solidFill>
              </a:rPr>
              <a:t>编号</a:t>
            </a:r>
            <a:endParaRPr lang="en-US" altLang="zh-CN" sz="3500" b="1" dirty="0">
              <a:solidFill>
                <a:schemeClr val="tx2"/>
              </a:solidFill>
            </a:endParaRPr>
          </a:p>
          <a:p>
            <a:pPr marL="0" indent="0">
              <a:buNone/>
            </a:pPr>
            <a:r>
              <a:rPr lang="en-US" altLang="zh-CN" sz="3500" b="1" dirty="0">
                <a:solidFill>
                  <a:schemeClr val="tx2"/>
                </a:solidFill>
              </a:rPr>
              <a:t>                                     private String name;// </a:t>
            </a:r>
            <a:r>
              <a:rPr lang="zh-CN" altLang="en-US" sz="3500" b="1" dirty="0">
                <a:solidFill>
                  <a:schemeClr val="tx2"/>
                </a:solidFill>
              </a:rPr>
              <a:t>图书名称</a:t>
            </a:r>
          </a:p>
          <a:p>
            <a:pPr marL="0" indent="0">
              <a:buNone/>
            </a:pPr>
            <a:r>
              <a:rPr lang="zh-CN" altLang="en-US" sz="3500" b="1" dirty="0">
                <a:solidFill>
                  <a:schemeClr val="tx2"/>
                </a:solidFill>
              </a:rPr>
              <a:t>	                  </a:t>
            </a:r>
            <a:r>
              <a:rPr lang="en-US" altLang="zh-CN" sz="3500" b="1" dirty="0">
                <a:solidFill>
                  <a:schemeClr val="tx2"/>
                </a:solidFill>
              </a:rPr>
              <a:t>private double price;// </a:t>
            </a:r>
            <a:r>
              <a:rPr lang="zh-CN" altLang="en-US" sz="3500" b="1" dirty="0">
                <a:solidFill>
                  <a:schemeClr val="tx2"/>
                </a:solidFill>
              </a:rPr>
              <a:t>价格</a:t>
            </a:r>
          </a:p>
          <a:p>
            <a:pPr marL="0" indent="0">
              <a:buNone/>
            </a:pPr>
            <a:r>
              <a:rPr lang="zh-CN" altLang="en-US" sz="3500" b="1" dirty="0">
                <a:solidFill>
                  <a:schemeClr val="tx2"/>
                </a:solidFill>
              </a:rPr>
              <a:t>	                  </a:t>
            </a:r>
            <a:r>
              <a:rPr lang="en-US" altLang="zh-CN" sz="3500" b="1" dirty="0">
                <a:solidFill>
                  <a:schemeClr val="tx2"/>
                </a:solidFill>
              </a:rPr>
              <a:t>private </a:t>
            </a:r>
            <a:r>
              <a:rPr lang="en-US" altLang="zh-CN" sz="3500" b="1" dirty="0" err="1">
                <a:solidFill>
                  <a:schemeClr val="tx2"/>
                </a:solidFill>
              </a:rPr>
              <a:t>int</a:t>
            </a:r>
            <a:r>
              <a:rPr lang="en-US" altLang="zh-CN" sz="3500" b="1" dirty="0">
                <a:solidFill>
                  <a:schemeClr val="tx2"/>
                </a:solidFill>
              </a:rPr>
              <a:t> </a:t>
            </a:r>
            <a:r>
              <a:rPr lang="en-US" altLang="zh-CN" sz="3500" b="1" dirty="0" err="1">
                <a:solidFill>
                  <a:schemeClr val="tx2"/>
                </a:solidFill>
              </a:rPr>
              <a:t>bookCount</a:t>
            </a:r>
            <a:r>
              <a:rPr lang="en-US" altLang="zh-CN" sz="3500" b="1" dirty="0">
                <a:solidFill>
                  <a:schemeClr val="tx2"/>
                </a:solidFill>
              </a:rPr>
              <a:t>;// </a:t>
            </a:r>
            <a:r>
              <a:rPr lang="zh-CN" altLang="en-US" sz="3500" b="1" dirty="0">
                <a:solidFill>
                  <a:schemeClr val="tx2"/>
                </a:solidFill>
              </a:rPr>
              <a:t>数量</a:t>
            </a:r>
          </a:p>
          <a:p>
            <a:pPr marL="0" indent="0">
              <a:buNone/>
            </a:pPr>
            <a:r>
              <a:rPr lang="zh-CN" altLang="en-US" sz="3500" b="1" dirty="0">
                <a:solidFill>
                  <a:schemeClr val="tx2"/>
                </a:solidFill>
              </a:rPr>
              <a:t>	                  </a:t>
            </a:r>
            <a:r>
              <a:rPr lang="en-US" altLang="zh-CN" sz="3500" b="1" dirty="0">
                <a:solidFill>
                  <a:schemeClr val="tx2"/>
                </a:solidFill>
              </a:rPr>
              <a:t>private String author;// </a:t>
            </a:r>
            <a:r>
              <a:rPr lang="zh-CN" altLang="en-US" sz="3500" b="1" dirty="0">
                <a:solidFill>
                  <a:schemeClr val="tx2"/>
                </a:solidFill>
              </a:rPr>
              <a:t>作者</a:t>
            </a:r>
            <a:endParaRPr lang="en-US" altLang="zh-CN" sz="3500" b="1" dirty="0">
              <a:solidFill>
                <a:schemeClr val="tx2"/>
              </a:solidFill>
            </a:endParaRPr>
          </a:p>
          <a:p>
            <a:pPr marL="0" indent="0">
              <a:buNone/>
            </a:pPr>
            <a:r>
              <a:rPr lang="en-US" altLang="zh-CN" sz="3500" b="1" dirty="0">
                <a:solidFill>
                  <a:schemeClr val="tx2"/>
                </a:solidFill>
              </a:rPr>
              <a:t>                                                 ……</a:t>
            </a:r>
          </a:p>
          <a:p>
            <a:pPr marL="0" indent="0">
              <a:buNone/>
            </a:pPr>
            <a:r>
              <a:rPr lang="en-US" altLang="zh-CN" sz="3500" b="1" dirty="0">
                <a:solidFill>
                  <a:schemeClr val="tx2"/>
                </a:solidFill>
              </a:rPr>
              <a:t>                                 public void </a:t>
            </a:r>
            <a:r>
              <a:rPr lang="en-US" altLang="zh-CN" sz="3500" b="1" dirty="0" err="1">
                <a:solidFill>
                  <a:schemeClr val="tx2"/>
                </a:solidFill>
              </a:rPr>
              <a:t>setAuthor</a:t>
            </a:r>
            <a:r>
              <a:rPr lang="en-US" altLang="zh-CN" sz="3500" b="1" dirty="0">
                <a:solidFill>
                  <a:schemeClr val="tx2"/>
                </a:solidFill>
              </a:rPr>
              <a:t>(String author) {</a:t>
            </a:r>
          </a:p>
          <a:p>
            <a:pPr marL="0" indent="0">
              <a:buNone/>
            </a:pPr>
            <a:r>
              <a:rPr lang="en-US" altLang="zh-CN" sz="3500" b="1" dirty="0">
                <a:solidFill>
                  <a:schemeClr val="tx2"/>
                </a:solidFill>
              </a:rPr>
              <a:t>		                        </a:t>
            </a:r>
            <a:r>
              <a:rPr lang="en-US" altLang="zh-CN" sz="3500" b="1" dirty="0" err="1">
                <a:solidFill>
                  <a:schemeClr val="tx2"/>
                </a:solidFill>
              </a:rPr>
              <a:t>this.author</a:t>
            </a:r>
            <a:r>
              <a:rPr lang="en-US" altLang="zh-CN" sz="3500" b="1" dirty="0">
                <a:solidFill>
                  <a:schemeClr val="tx2"/>
                </a:solidFill>
              </a:rPr>
              <a:t> = author;</a:t>
            </a:r>
          </a:p>
          <a:p>
            <a:pPr marL="0" indent="0">
              <a:buNone/>
            </a:pPr>
            <a:r>
              <a:rPr lang="en-US" altLang="zh-CN" sz="3500" b="1" dirty="0">
                <a:solidFill>
                  <a:schemeClr val="tx2"/>
                </a:solidFill>
              </a:rPr>
              <a:t>	                     }</a:t>
            </a:r>
          </a:p>
          <a:p>
            <a:pPr marL="0" indent="0">
              <a:buNone/>
            </a:pPr>
            <a:r>
              <a:rPr lang="en-US" altLang="zh-CN" sz="3500" b="1" dirty="0">
                <a:solidFill>
                  <a:schemeClr val="tx2"/>
                </a:solidFill>
              </a:rPr>
              <a:t>                                 }</a:t>
            </a:r>
          </a:p>
          <a:p>
            <a:pPr marL="0" indent="0">
              <a:buNone/>
            </a:pPr>
            <a:endParaRPr lang="zh-CN" altLang="en-US" dirty="0"/>
          </a:p>
        </p:txBody>
      </p:sp>
    </p:spTree>
    <p:extLst>
      <p:ext uri="{BB962C8B-B14F-4D97-AF65-F5344CB8AC3E}">
        <p14:creationId xmlns:p14="http://schemas.microsoft.com/office/powerpoint/2010/main" val="168583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a:t>
            </a:r>
            <a:r>
              <a:rPr lang="zh-CN" altLang="en-US" sz="4800" dirty="0"/>
              <a:t>数据查询</a:t>
            </a:r>
          </a:p>
        </p:txBody>
      </p:sp>
      <p:sp>
        <p:nvSpPr>
          <p:cNvPr id="3" name="内容占位符 2"/>
          <p:cNvSpPr>
            <a:spLocks noGrp="1"/>
          </p:cNvSpPr>
          <p:nvPr>
            <p:ph idx="1"/>
          </p:nvPr>
        </p:nvSpPr>
        <p:spPr>
          <a:xfrm>
            <a:off x="467544" y="1203598"/>
            <a:ext cx="8229600" cy="3939902"/>
          </a:xfrm>
        </p:spPr>
        <p:txBody>
          <a:bodyPr>
            <a:normAutofit fontScale="70000" lnSpcReduction="20000"/>
          </a:bodyPr>
          <a:lstStyle/>
          <a:p>
            <a:pPr marL="0" indent="0">
              <a:buNone/>
            </a:pP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2</a:t>
            </a:r>
            <a:r>
              <a:rPr lang="zh-CN" altLang="en-US" sz="2900" dirty="0">
                <a:solidFill>
                  <a:schemeClr val="tx1"/>
                </a:solidFill>
                <a:latin typeface="Times New Roman" pitchFamily="18" charset="0"/>
                <a:cs typeface="Times New Roman" pitchFamily="18" charset="0"/>
              </a:rPr>
              <a:t>）创建名为</a:t>
            </a:r>
            <a:r>
              <a:rPr lang="en-US" altLang="zh-CN" sz="2900" dirty="0" err="1">
                <a:solidFill>
                  <a:schemeClr val="tx1"/>
                </a:solidFill>
                <a:latin typeface="Times New Roman" pitchFamily="18" charset="0"/>
                <a:cs typeface="Times New Roman" pitchFamily="18" charset="0"/>
              </a:rPr>
              <a:t>FindServlet</a:t>
            </a:r>
            <a:r>
              <a:rPr lang="zh-CN" altLang="en-US" sz="2900" dirty="0">
                <a:solidFill>
                  <a:schemeClr val="tx1"/>
                </a:solidFill>
                <a:latin typeface="Times New Roman" pitchFamily="18" charset="0"/>
                <a:cs typeface="Times New Roman" pitchFamily="18" charset="0"/>
              </a:rPr>
              <a:t>的</a:t>
            </a:r>
            <a:r>
              <a:rPr lang="en-US" altLang="zh-CN" sz="2900" dirty="0">
                <a:solidFill>
                  <a:schemeClr val="tx1"/>
                </a:solidFill>
                <a:latin typeface="Times New Roman" pitchFamily="18" charset="0"/>
                <a:cs typeface="Times New Roman" pitchFamily="18" charset="0"/>
              </a:rPr>
              <a:t>Servlet</a:t>
            </a:r>
            <a:r>
              <a:rPr lang="zh-CN" altLang="en-US" sz="2900" dirty="0">
                <a:solidFill>
                  <a:schemeClr val="tx1"/>
                </a:solidFill>
                <a:latin typeface="Times New Roman" pitchFamily="18" charset="0"/>
                <a:cs typeface="Times New Roman" pitchFamily="18" charset="0"/>
              </a:rPr>
              <a:t>对象用于查询所有的图书信息。在此</a:t>
            </a:r>
            <a:r>
              <a:rPr lang="en-US" altLang="zh-CN" sz="2900" dirty="0">
                <a:solidFill>
                  <a:schemeClr val="tx1"/>
                </a:solidFill>
                <a:latin typeface="Times New Roman" pitchFamily="18" charset="0"/>
                <a:cs typeface="Times New Roman" pitchFamily="18" charset="0"/>
              </a:rPr>
              <a:t>Servlet</a:t>
            </a:r>
            <a:r>
              <a:rPr lang="zh-CN" altLang="en-US" sz="2900" dirty="0">
                <a:solidFill>
                  <a:schemeClr val="tx1"/>
                </a:solidFill>
                <a:latin typeface="Times New Roman" pitchFamily="18" charset="0"/>
                <a:cs typeface="Times New Roman" pitchFamily="18" charset="0"/>
              </a:rPr>
              <a:t>中，编写</a:t>
            </a:r>
            <a:r>
              <a:rPr lang="en-US" altLang="zh-CN" sz="2900" dirty="0" err="1">
                <a:solidFill>
                  <a:schemeClr val="tx1"/>
                </a:solidFill>
                <a:latin typeface="Times New Roman" pitchFamily="18" charset="0"/>
                <a:cs typeface="Times New Roman" pitchFamily="18" charset="0"/>
              </a:rPr>
              <a:t>doGet</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方法，建立数据库连接，并将所查询到的数据放置在</a:t>
            </a:r>
            <a:r>
              <a:rPr lang="en-US" altLang="zh-CN" sz="2900" dirty="0" err="1">
                <a:solidFill>
                  <a:schemeClr val="tx1"/>
                </a:solidFill>
                <a:latin typeface="Times New Roman" pitchFamily="18" charset="0"/>
                <a:cs typeface="Times New Roman" pitchFamily="18" charset="0"/>
              </a:rPr>
              <a:t>HttpServletRequest</a:t>
            </a:r>
            <a:r>
              <a:rPr lang="zh-CN" altLang="en-US" sz="2900" dirty="0">
                <a:solidFill>
                  <a:schemeClr val="tx1"/>
                </a:solidFill>
                <a:latin typeface="Times New Roman" pitchFamily="18" charset="0"/>
                <a:cs typeface="Times New Roman" pitchFamily="18" charset="0"/>
              </a:rPr>
              <a:t>对象中，将请求转发到</a:t>
            </a:r>
            <a:r>
              <a:rPr lang="en-US" altLang="zh-CN" sz="2900" dirty="0">
                <a:solidFill>
                  <a:schemeClr val="tx1"/>
                </a:solidFill>
                <a:latin typeface="Times New Roman" pitchFamily="18" charset="0"/>
                <a:cs typeface="Times New Roman" pitchFamily="18" charset="0"/>
              </a:rPr>
              <a:t>JSP</a:t>
            </a:r>
            <a:r>
              <a:rPr lang="zh-CN" altLang="en-US" sz="2900" dirty="0">
                <a:solidFill>
                  <a:schemeClr val="tx1"/>
                </a:solidFill>
                <a:latin typeface="Times New Roman" pitchFamily="18" charset="0"/>
                <a:cs typeface="Times New Roman" pitchFamily="18" charset="0"/>
              </a:rPr>
              <a:t>页面</a:t>
            </a:r>
            <a:r>
              <a:rPr lang="zh-CN" altLang="en-US" sz="2900" dirty="0">
                <a:latin typeface="Times New Roman" pitchFamily="18" charset="0"/>
                <a:cs typeface="Times New Roman" pitchFamily="18" charset="0"/>
              </a:rPr>
              <a:t>。</a:t>
            </a:r>
            <a:endParaRPr lang="en-US" altLang="zh-CN" sz="2900" dirty="0">
              <a:latin typeface="Times New Roman" pitchFamily="18" charset="0"/>
              <a:cs typeface="Times New Roman" pitchFamily="18" charset="0"/>
            </a:endParaRPr>
          </a:p>
          <a:p>
            <a:pPr marL="0" indent="0">
              <a:buNone/>
            </a:pPr>
            <a:r>
              <a:rPr lang="en-US" altLang="zh-CN" sz="2600" dirty="0">
                <a:solidFill>
                  <a:schemeClr val="tx1"/>
                </a:solidFill>
              </a:rPr>
              <a:t>package </a:t>
            </a:r>
            <a:r>
              <a:rPr lang="en-US" altLang="zh-CN" sz="2600" dirty="0" err="1">
                <a:solidFill>
                  <a:schemeClr val="tx1"/>
                </a:solidFill>
              </a:rPr>
              <a:t>example.Servlet.book</a:t>
            </a:r>
            <a:r>
              <a:rPr lang="en-US" altLang="zh-CN" sz="2600" dirty="0">
                <a:solidFill>
                  <a:schemeClr val="tx1"/>
                </a:solidFill>
              </a:rPr>
              <a:t>;</a:t>
            </a:r>
          </a:p>
          <a:p>
            <a:pPr marL="0" indent="0">
              <a:buNone/>
            </a:pPr>
            <a:r>
              <a:rPr lang="en-US" altLang="zh-CN" sz="2600" dirty="0">
                <a:solidFill>
                  <a:schemeClr val="tx1"/>
                </a:solidFill>
              </a:rPr>
              <a:t>import </a:t>
            </a:r>
            <a:r>
              <a:rPr lang="en-US" altLang="zh-CN" sz="2600" dirty="0" err="1">
                <a:solidFill>
                  <a:schemeClr val="tx1"/>
                </a:solidFill>
              </a:rPr>
              <a:t>java.io.IOException</a:t>
            </a:r>
            <a:r>
              <a:rPr lang="en-US" altLang="zh-CN" sz="2600" dirty="0">
                <a:solidFill>
                  <a:schemeClr val="tx1"/>
                </a:solidFill>
              </a:rPr>
              <a:t>;</a:t>
            </a:r>
          </a:p>
          <a:p>
            <a:pPr marL="0" indent="0">
              <a:buNone/>
            </a:pPr>
            <a:r>
              <a:rPr lang="en-US" altLang="zh-CN" sz="2600" dirty="0">
                <a:solidFill>
                  <a:schemeClr val="tx1"/>
                </a:solidFill>
              </a:rPr>
              <a:t>……</a:t>
            </a:r>
          </a:p>
          <a:p>
            <a:pPr marL="0" indent="0">
              <a:buNone/>
            </a:pPr>
            <a:r>
              <a:rPr lang="en-US" altLang="zh-CN" sz="2600" dirty="0">
                <a:solidFill>
                  <a:schemeClr val="tx1"/>
                </a:solidFill>
              </a:rPr>
              <a:t>try {</a:t>
            </a:r>
          </a:p>
          <a:p>
            <a:pPr marL="0" indent="0">
              <a:buNone/>
            </a:pPr>
            <a:r>
              <a:rPr lang="en-US" altLang="zh-CN" sz="2600" b="1" dirty="0">
                <a:solidFill>
                  <a:schemeClr val="tx2"/>
                </a:solidFill>
              </a:rPr>
              <a:t>……</a:t>
            </a:r>
          </a:p>
          <a:p>
            <a:pPr marL="0" indent="0">
              <a:buNone/>
            </a:pPr>
            <a:r>
              <a:rPr lang="en-US" altLang="zh-CN" sz="2600" b="1" dirty="0">
                <a:solidFill>
                  <a:schemeClr val="tx2"/>
                </a:solidFill>
              </a:rPr>
              <a:t>protected void </a:t>
            </a:r>
            <a:r>
              <a:rPr lang="en-US" altLang="zh-CN" sz="2600" b="1" dirty="0" err="1">
                <a:solidFill>
                  <a:schemeClr val="tx2"/>
                </a:solidFill>
              </a:rPr>
              <a:t>doPost</a:t>
            </a:r>
            <a:r>
              <a:rPr lang="en-US" altLang="zh-CN" sz="2600" b="1" dirty="0">
                <a:solidFill>
                  <a:schemeClr val="tx2"/>
                </a:solidFill>
              </a:rPr>
              <a:t>(</a:t>
            </a:r>
            <a:r>
              <a:rPr lang="en-US" altLang="zh-CN" sz="2600" b="1" dirty="0" err="1">
                <a:solidFill>
                  <a:schemeClr val="tx2"/>
                </a:solidFill>
              </a:rPr>
              <a:t>HttpServletRequest</a:t>
            </a:r>
            <a:r>
              <a:rPr lang="en-US" altLang="zh-CN" sz="2600" b="1" dirty="0">
                <a:solidFill>
                  <a:schemeClr val="tx2"/>
                </a:solidFill>
              </a:rPr>
              <a:t> request,</a:t>
            </a:r>
          </a:p>
          <a:p>
            <a:pPr marL="0" indent="0">
              <a:buNone/>
            </a:pPr>
            <a:r>
              <a:rPr lang="en-US" altLang="zh-CN" sz="2600" b="1" dirty="0">
                <a:solidFill>
                  <a:schemeClr val="tx2"/>
                </a:solidFill>
              </a:rPr>
              <a:t>			</a:t>
            </a:r>
            <a:r>
              <a:rPr lang="en-US" altLang="zh-CN" sz="2600" b="1" dirty="0" err="1">
                <a:solidFill>
                  <a:schemeClr val="tx2"/>
                </a:solidFill>
              </a:rPr>
              <a:t>HttpServletResponse</a:t>
            </a:r>
            <a:r>
              <a:rPr lang="en-US" altLang="zh-CN" sz="2600" b="1" dirty="0">
                <a:solidFill>
                  <a:schemeClr val="tx2"/>
                </a:solidFill>
              </a:rPr>
              <a:t> response) throws </a:t>
            </a:r>
            <a:r>
              <a:rPr lang="en-US" altLang="zh-CN" sz="2600" b="1" dirty="0" err="1">
                <a:solidFill>
                  <a:schemeClr val="tx2"/>
                </a:solidFill>
              </a:rPr>
              <a:t>ServletException</a:t>
            </a:r>
            <a:r>
              <a:rPr lang="en-US" altLang="zh-CN" sz="2600" b="1" dirty="0">
                <a:solidFill>
                  <a:schemeClr val="tx2"/>
                </a:solidFill>
              </a:rPr>
              <a:t>, </a:t>
            </a:r>
            <a:r>
              <a:rPr lang="en-US" altLang="zh-CN" sz="2600" b="1" dirty="0" err="1">
                <a:solidFill>
                  <a:schemeClr val="tx2"/>
                </a:solidFill>
              </a:rPr>
              <a:t>IOException</a:t>
            </a:r>
            <a:r>
              <a:rPr lang="en-US" altLang="zh-CN" sz="2600" b="1" dirty="0">
                <a:solidFill>
                  <a:schemeClr val="tx2"/>
                </a:solidFill>
              </a:rPr>
              <a:t> {</a:t>
            </a:r>
          </a:p>
          <a:p>
            <a:pPr marL="0" indent="0">
              <a:buNone/>
            </a:pPr>
            <a:r>
              <a:rPr lang="en-US" altLang="zh-CN" sz="2600" b="1" dirty="0">
                <a:solidFill>
                  <a:schemeClr val="tx2"/>
                </a:solidFill>
              </a:rPr>
              <a:t>				</a:t>
            </a:r>
            <a:r>
              <a:rPr lang="en-US" altLang="zh-CN" sz="2600" b="1" dirty="0" err="1">
                <a:solidFill>
                  <a:schemeClr val="tx2"/>
                </a:solidFill>
              </a:rPr>
              <a:t>doGet</a:t>
            </a:r>
            <a:r>
              <a:rPr lang="en-US" altLang="zh-CN" sz="2600" b="1" dirty="0">
                <a:solidFill>
                  <a:schemeClr val="tx2"/>
                </a:solidFill>
              </a:rPr>
              <a:t>(request, response);</a:t>
            </a:r>
          </a:p>
          <a:p>
            <a:pPr marL="0" indent="0">
              <a:buNone/>
            </a:pPr>
            <a:r>
              <a:rPr lang="en-US" altLang="zh-CN" sz="2600" b="1" dirty="0">
                <a:solidFill>
                  <a:schemeClr val="tx2"/>
                </a:solidFill>
              </a:rPr>
              <a:t>	}</a:t>
            </a:r>
          </a:p>
          <a:p>
            <a:pPr marL="0" indent="0">
              <a:buNone/>
            </a:pPr>
            <a:r>
              <a:rPr lang="en-US" altLang="zh-CN" sz="2600" b="1" dirty="0">
                <a:solidFill>
                  <a:schemeClr val="tx2"/>
                </a:solidFill>
              </a:rPr>
              <a:t>}</a:t>
            </a:r>
          </a:p>
        </p:txBody>
      </p:sp>
    </p:spTree>
    <p:extLst>
      <p:ext uri="{BB962C8B-B14F-4D97-AF65-F5344CB8AC3E}">
        <p14:creationId xmlns:p14="http://schemas.microsoft.com/office/powerpoint/2010/main" val="168583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a:t>
            </a:r>
            <a:r>
              <a:rPr lang="zh-CN" altLang="en-US" sz="4800" dirty="0"/>
              <a:t>数据查询</a:t>
            </a:r>
          </a:p>
        </p:txBody>
      </p:sp>
      <p:sp>
        <p:nvSpPr>
          <p:cNvPr id="3" name="内容占位符 2"/>
          <p:cNvSpPr>
            <a:spLocks noGrp="1"/>
          </p:cNvSpPr>
          <p:nvPr>
            <p:ph idx="1"/>
          </p:nvPr>
        </p:nvSpPr>
        <p:spPr>
          <a:xfrm>
            <a:off x="467544" y="1203598"/>
            <a:ext cx="8229600" cy="3394472"/>
          </a:xfrm>
        </p:spPr>
        <p:txBody>
          <a:bodyPr>
            <a:normAutofit fontScale="25000" lnSpcReduction="20000"/>
          </a:bodyPr>
          <a:lstStyle/>
          <a:p>
            <a:pPr marL="0" indent="0">
              <a:buNone/>
            </a:pPr>
            <a:r>
              <a:rPr lang="zh-CN" altLang="en-US" sz="9600" dirty="0">
                <a:solidFill>
                  <a:schemeClr val="tx1"/>
                </a:solidFill>
              </a:rPr>
              <a:t>（</a:t>
            </a:r>
            <a:r>
              <a:rPr lang="en-US" altLang="zh-CN" sz="9600" dirty="0">
                <a:solidFill>
                  <a:schemeClr val="tx1"/>
                </a:solidFill>
              </a:rPr>
              <a:t>3</a:t>
            </a:r>
            <a:r>
              <a:rPr lang="zh-CN" altLang="en-US" sz="9600" dirty="0">
                <a:solidFill>
                  <a:schemeClr val="tx1"/>
                </a:solidFill>
              </a:rPr>
              <a:t>）创建</a:t>
            </a:r>
            <a:r>
              <a:rPr lang="en-US" altLang="zh-CN" sz="9600" dirty="0" err="1">
                <a:solidFill>
                  <a:schemeClr val="tx1"/>
                </a:solidFill>
              </a:rPr>
              <a:t>book_list.jsp</a:t>
            </a:r>
            <a:r>
              <a:rPr lang="zh-CN" altLang="en-US" sz="9600" dirty="0">
                <a:solidFill>
                  <a:schemeClr val="tx1"/>
                </a:solidFill>
              </a:rPr>
              <a:t>页面，用于显示所有的图书信息</a:t>
            </a:r>
            <a:endParaRPr lang="en-US" altLang="zh-CN" sz="9600" dirty="0">
              <a:solidFill>
                <a:schemeClr val="tx1"/>
              </a:solidFill>
            </a:endParaRPr>
          </a:p>
          <a:p>
            <a:pPr marL="0" indent="0">
              <a:buNone/>
            </a:pPr>
            <a:r>
              <a:rPr lang="en-US" altLang="zh-CN" sz="3600" dirty="0">
                <a:solidFill>
                  <a:srgbClr val="FF0000"/>
                </a:solidFill>
              </a:rPr>
              <a:t>		</a:t>
            </a:r>
          </a:p>
          <a:p>
            <a:pPr marL="0" indent="0">
              <a:buNone/>
            </a:pPr>
            <a:r>
              <a:rPr lang="en-US" altLang="zh-CN" sz="3600" b="1" dirty="0">
                <a:solidFill>
                  <a:srgbClr val="FF0000"/>
                </a:solidFill>
              </a:rPr>
              <a:t>                                                         </a:t>
            </a:r>
            <a:r>
              <a:rPr lang="en-US" altLang="zh-CN" sz="6400" b="1" dirty="0">
                <a:solidFill>
                  <a:schemeClr val="tx2"/>
                </a:solidFill>
              </a:rPr>
              <a:t>&lt;</a:t>
            </a:r>
            <a:r>
              <a:rPr lang="en-US" altLang="zh-CN" sz="6400" b="1" dirty="0" err="1">
                <a:solidFill>
                  <a:schemeClr val="tx2"/>
                </a:solidFill>
              </a:rPr>
              <a:t>tr</a:t>
            </a:r>
            <a:r>
              <a:rPr lang="en-US" altLang="zh-CN" sz="6400" b="1" dirty="0">
                <a:solidFill>
                  <a:schemeClr val="tx2"/>
                </a:solidFill>
              </a:rPr>
              <a:t> align="center" </a:t>
            </a:r>
            <a:r>
              <a:rPr lang="en-US" altLang="zh-CN" sz="6400" b="1" dirty="0" err="1">
                <a:solidFill>
                  <a:schemeClr val="tx2"/>
                </a:solidFill>
              </a:rPr>
              <a:t>bgcolor</a:t>
            </a:r>
            <a:r>
              <a:rPr lang="en-US" altLang="zh-CN" sz="6400" b="1" dirty="0">
                <a:solidFill>
                  <a:schemeClr val="tx2"/>
                </a:solidFill>
              </a:rPr>
              <a:t>="#e1ffc1"&gt;</a:t>
            </a:r>
          </a:p>
          <a:p>
            <a:pPr marL="0" indent="0">
              <a:buNone/>
            </a:pPr>
            <a:r>
              <a:rPr lang="en-US" altLang="zh-CN" sz="6400" b="1" dirty="0">
                <a:solidFill>
                  <a:schemeClr val="tx2"/>
                </a:solidFill>
              </a:rPr>
              <a:t>			&lt;td&gt;&lt;b&gt;ID&lt;/b&gt;&lt;/td&gt;</a:t>
            </a:r>
          </a:p>
          <a:p>
            <a:pPr marL="0" indent="0">
              <a:buNone/>
            </a:pPr>
            <a:r>
              <a:rPr lang="en-US" altLang="zh-CN" sz="6400" b="1" dirty="0">
                <a:solidFill>
                  <a:schemeClr val="tx2"/>
                </a:solidFill>
              </a:rPr>
              <a:t>			&lt;td&gt;&lt;b&gt;</a:t>
            </a:r>
            <a:r>
              <a:rPr lang="zh-CN" altLang="en-US" sz="6400" b="1" dirty="0">
                <a:solidFill>
                  <a:schemeClr val="tx2"/>
                </a:solidFill>
              </a:rPr>
              <a:t>图书名称</a:t>
            </a:r>
            <a:r>
              <a:rPr lang="en-US" altLang="zh-CN" sz="6400" b="1" dirty="0">
                <a:solidFill>
                  <a:schemeClr val="tx2"/>
                </a:solidFill>
              </a:rPr>
              <a:t>&lt;/b&gt;&lt;/td&gt;</a:t>
            </a:r>
          </a:p>
          <a:p>
            <a:pPr marL="0" indent="0">
              <a:buNone/>
            </a:pPr>
            <a:r>
              <a:rPr lang="en-US" altLang="zh-CN" sz="6400" b="1" dirty="0">
                <a:solidFill>
                  <a:schemeClr val="tx2"/>
                </a:solidFill>
              </a:rPr>
              <a:t>			&lt;td&gt;&lt;b&gt;</a:t>
            </a:r>
            <a:r>
              <a:rPr lang="zh-CN" altLang="en-US" sz="6400" b="1" dirty="0">
                <a:solidFill>
                  <a:schemeClr val="tx2"/>
                </a:solidFill>
              </a:rPr>
              <a:t>价格</a:t>
            </a:r>
            <a:r>
              <a:rPr lang="en-US" altLang="zh-CN" sz="6400" b="1" dirty="0">
                <a:solidFill>
                  <a:schemeClr val="tx2"/>
                </a:solidFill>
              </a:rPr>
              <a:t>&lt;/b&gt;&lt;/td&gt;</a:t>
            </a:r>
          </a:p>
          <a:p>
            <a:pPr marL="0" indent="0">
              <a:buNone/>
            </a:pPr>
            <a:r>
              <a:rPr lang="en-US" altLang="zh-CN" sz="6400" b="1" dirty="0">
                <a:solidFill>
                  <a:schemeClr val="tx2"/>
                </a:solidFill>
              </a:rPr>
              <a:t>			&lt;td&gt;&lt;b&gt;</a:t>
            </a:r>
            <a:r>
              <a:rPr lang="zh-CN" altLang="en-US" sz="6400" b="1" dirty="0">
                <a:solidFill>
                  <a:schemeClr val="tx2"/>
                </a:solidFill>
              </a:rPr>
              <a:t>数量</a:t>
            </a:r>
            <a:r>
              <a:rPr lang="en-US" altLang="zh-CN" sz="6400" b="1" dirty="0">
                <a:solidFill>
                  <a:schemeClr val="tx2"/>
                </a:solidFill>
              </a:rPr>
              <a:t>&lt;/b&gt;&lt;/td&gt;</a:t>
            </a:r>
          </a:p>
          <a:p>
            <a:pPr marL="0" indent="0">
              <a:buNone/>
            </a:pPr>
            <a:r>
              <a:rPr lang="en-US" altLang="zh-CN" sz="6400" b="1" dirty="0">
                <a:solidFill>
                  <a:schemeClr val="tx2"/>
                </a:solidFill>
              </a:rPr>
              <a:t>			&lt;td&gt;&lt;b&gt;</a:t>
            </a:r>
            <a:r>
              <a:rPr lang="zh-CN" altLang="en-US" sz="6400" b="1" dirty="0">
                <a:solidFill>
                  <a:schemeClr val="tx2"/>
                </a:solidFill>
              </a:rPr>
              <a:t>作者</a:t>
            </a:r>
            <a:r>
              <a:rPr lang="en-US" altLang="zh-CN" sz="6400" b="1" dirty="0">
                <a:solidFill>
                  <a:schemeClr val="tx2"/>
                </a:solidFill>
              </a:rPr>
              <a:t>&lt;/b&gt;&lt;/td&gt;</a:t>
            </a:r>
          </a:p>
          <a:p>
            <a:pPr marL="0" indent="0">
              <a:buNone/>
            </a:pPr>
            <a:r>
              <a:rPr lang="en-US" altLang="zh-CN" sz="6400" b="1" dirty="0">
                <a:solidFill>
                  <a:schemeClr val="tx2"/>
                </a:solidFill>
              </a:rPr>
              <a:t>			&lt;td&gt;&lt;b&gt;</a:t>
            </a:r>
            <a:r>
              <a:rPr lang="zh-CN" altLang="en-US" sz="6400" b="1" dirty="0">
                <a:solidFill>
                  <a:schemeClr val="tx2"/>
                </a:solidFill>
              </a:rPr>
              <a:t>修改</a:t>
            </a:r>
            <a:r>
              <a:rPr lang="en-US" altLang="zh-CN" sz="6400" b="1" dirty="0">
                <a:solidFill>
                  <a:schemeClr val="tx2"/>
                </a:solidFill>
              </a:rPr>
              <a:t>&lt;/b&gt;&lt;/td&gt;</a:t>
            </a:r>
          </a:p>
          <a:p>
            <a:pPr marL="0" indent="0">
              <a:buNone/>
            </a:pPr>
            <a:r>
              <a:rPr lang="en-US" altLang="zh-CN" sz="6400" b="1" dirty="0">
                <a:solidFill>
                  <a:schemeClr val="tx2"/>
                </a:solidFill>
              </a:rPr>
              <a:t>			&lt;td&gt;&lt;b&gt;</a:t>
            </a:r>
            <a:r>
              <a:rPr lang="zh-CN" altLang="en-US" sz="6400" b="1" dirty="0">
                <a:solidFill>
                  <a:schemeClr val="tx2"/>
                </a:solidFill>
              </a:rPr>
              <a:t>删除</a:t>
            </a:r>
            <a:r>
              <a:rPr lang="en-US" altLang="zh-CN" sz="6400" b="1" dirty="0">
                <a:solidFill>
                  <a:schemeClr val="tx2"/>
                </a:solidFill>
              </a:rPr>
              <a:t>&lt;/b&gt;&lt;/td&gt;</a:t>
            </a:r>
          </a:p>
          <a:p>
            <a:pPr marL="0" indent="0">
              <a:buNone/>
            </a:pPr>
            <a:r>
              <a:rPr lang="en-US" altLang="zh-CN" sz="6400" b="1" dirty="0">
                <a:solidFill>
                  <a:schemeClr val="tx2"/>
                </a:solidFill>
              </a:rPr>
              <a:t>		&lt;/</a:t>
            </a:r>
            <a:r>
              <a:rPr lang="en-US" altLang="zh-CN" sz="6400" b="1" dirty="0" err="1">
                <a:solidFill>
                  <a:schemeClr val="tx2"/>
                </a:solidFill>
              </a:rPr>
              <a:t>tr</a:t>
            </a:r>
            <a:r>
              <a:rPr lang="en-US" altLang="zh-CN" sz="6400" b="1" dirty="0">
                <a:solidFill>
                  <a:schemeClr val="tx2"/>
                </a:solidFill>
              </a:rPr>
              <a:t>&gt;</a:t>
            </a:r>
          </a:p>
          <a:p>
            <a:pPr marL="0" indent="0">
              <a:buNone/>
            </a:pPr>
            <a:r>
              <a:rPr lang="en-US" altLang="zh-CN" sz="6400" b="1" dirty="0">
                <a:solidFill>
                  <a:schemeClr val="tx2"/>
                </a:solidFill>
              </a:rPr>
              <a:t>				// </a:t>
            </a:r>
            <a:r>
              <a:rPr lang="zh-CN" altLang="en-US" sz="6400" b="1" dirty="0">
                <a:solidFill>
                  <a:schemeClr val="tx2"/>
                </a:solidFill>
              </a:rPr>
              <a:t>获取图书信息集合</a:t>
            </a:r>
          </a:p>
          <a:p>
            <a:pPr marL="0" indent="0">
              <a:buNone/>
            </a:pPr>
            <a:r>
              <a:rPr lang="en-US" altLang="zh-CN" sz="3600" dirty="0"/>
              <a:t>……</a:t>
            </a:r>
            <a:endParaRPr lang="zh-CN" altLang="en-US" sz="3600" dirty="0"/>
          </a:p>
        </p:txBody>
      </p:sp>
    </p:spTree>
    <p:extLst>
      <p:ext uri="{BB962C8B-B14F-4D97-AF65-F5344CB8AC3E}">
        <p14:creationId xmlns:p14="http://schemas.microsoft.com/office/powerpoint/2010/main" val="168583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a:t>
            </a:r>
            <a:r>
              <a:rPr lang="zh-CN" altLang="en-US" sz="4800" dirty="0"/>
              <a:t>数据查询</a:t>
            </a:r>
          </a:p>
        </p:txBody>
      </p:sp>
      <p:sp>
        <p:nvSpPr>
          <p:cNvPr id="3" name="内容占位符 2"/>
          <p:cNvSpPr>
            <a:spLocks noGrp="1"/>
          </p:cNvSpPr>
          <p:nvPr>
            <p:ph idx="1"/>
          </p:nvPr>
        </p:nvSpPr>
        <p:spPr>
          <a:xfrm>
            <a:off x="467544" y="1131590"/>
            <a:ext cx="8229600" cy="3394472"/>
          </a:xfrm>
        </p:spPr>
        <p:txBody>
          <a:bodyPr>
            <a:normAutofit fontScale="40000" lnSpcReduction="20000"/>
          </a:bodyPr>
          <a:lstStyle/>
          <a:p>
            <a:pPr marL="0" indent="0">
              <a:buNone/>
            </a:pPr>
            <a:r>
              <a:rPr lang="zh-CN" altLang="en-US" sz="6200" dirty="0">
                <a:solidFill>
                  <a:schemeClr val="tx1"/>
                </a:solidFill>
              </a:rPr>
              <a:t>（</a:t>
            </a:r>
            <a:r>
              <a:rPr lang="en-US" altLang="zh-CN" sz="6200" dirty="0">
                <a:solidFill>
                  <a:schemeClr val="tx1"/>
                </a:solidFill>
              </a:rPr>
              <a:t>4</a:t>
            </a:r>
            <a:r>
              <a:rPr lang="zh-CN" altLang="en-US" sz="6200" dirty="0">
                <a:solidFill>
                  <a:schemeClr val="tx1"/>
                </a:solidFill>
              </a:rPr>
              <a:t>）最后创建</a:t>
            </a:r>
            <a:r>
              <a:rPr lang="en-US" altLang="zh-CN" sz="6200" dirty="0" err="1">
                <a:solidFill>
                  <a:schemeClr val="tx1"/>
                </a:solidFill>
              </a:rPr>
              <a:t>Index.jsp</a:t>
            </a:r>
            <a:r>
              <a:rPr lang="zh-CN" altLang="en-US" sz="6200" dirty="0">
                <a:solidFill>
                  <a:schemeClr val="tx1"/>
                </a:solidFill>
              </a:rPr>
              <a:t>页面，它是程序中的主页，该页面编写了一个导航链接，用于请求查看所有的图书信息。</a:t>
            </a:r>
            <a:endParaRPr lang="en-US" altLang="zh-CN" sz="6200" dirty="0">
              <a:solidFill>
                <a:schemeClr val="tx1"/>
              </a:solidFill>
            </a:endParaRPr>
          </a:p>
          <a:p>
            <a:pPr marL="0" indent="0">
              <a:buNone/>
            </a:pPr>
            <a:r>
              <a:rPr lang="en-US" altLang="zh-CN" sz="4400" dirty="0">
                <a:solidFill>
                  <a:schemeClr val="tx1"/>
                </a:solidFill>
              </a:rPr>
              <a:t>&lt;%@page import="</a:t>
            </a:r>
            <a:r>
              <a:rPr lang="en-US" altLang="zh-CN" sz="4400" dirty="0" err="1">
                <a:solidFill>
                  <a:schemeClr val="tx1"/>
                </a:solidFill>
              </a:rPr>
              <a:t>java.sql.SQLException</a:t>
            </a:r>
            <a:r>
              <a:rPr lang="en-US" altLang="zh-CN" sz="4400" dirty="0">
                <a:solidFill>
                  <a:schemeClr val="tx1"/>
                </a:solidFill>
              </a:rPr>
              <a:t>"%&gt;</a:t>
            </a:r>
            <a:endParaRPr lang="zh-CN" altLang="zh-CN" sz="4400" dirty="0">
              <a:solidFill>
                <a:schemeClr val="tx1"/>
              </a:solidFill>
            </a:endParaRPr>
          </a:p>
          <a:p>
            <a:pPr marL="0" indent="0">
              <a:buNone/>
            </a:pPr>
            <a:r>
              <a:rPr lang="en-US" altLang="zh-CN" sz="4400" dirty="0">
                <a:solidFill>
                  <a:schemeClr val="tx1"/>
                </a:solidFill>
              </a:rPr>
              <a:t>&lt;%@page import="</a:t>
            </a:r>
            <a:r>
              <a:rPr lang="en-US" altLang="zh-CN" sz="4400" dirty="0" err="1">
                <a:solidFill>
                  <a:schemeClr val="tx1"/>
                </a:solidFill>
              </a:rPr>
              <a:t>java.sql.DriverManager</a:t>
            </a:r>
            <a:r>
              <a:rPr lang="en-US" altLang="zh-CN" sz="4400" dirty="0">
                <a:solidFill>
                  <a:schemeClr val="tx1"/>
                </a:solidFill>
              </a:rPr>
              <a:t>"%&gt;</a:t>
            </a:r>
            <a:endParaRPr lang="zh-CN" altLang="zh-CN" sz="4400" dirty="0">
              <a:solidFill>
                <a:schemeClr val="tx1"/>
              </a:solidFill>
            </a:endParaRPr>
          </a:p>
          <a:p>
            <a:pPr marL="0" indent="0">
              <a:buNone/>
            </a:pPr>
            <a:r>
              <a:rPr lang="en-US" altLang="zh-CN" sz="4400" dirty="0">
                <a:solidFill>
                  <a:schemeClr val="tx1"/>
                </a:solidFill>
              </a:rPr>
              <a:t>&lt;%@page import="</a:t>
            </a:r>
            <a:r>
              <a:rPr lang="en-US" altLang="zh-CN" sz="4400" dirty="0" err="1">
                <a:solidFill>
                  <a:schemeClr val="tx1"/>
                </a:solidFill>
              </a:rPr>
              <a:t>java.sql.Connection</a:t>
            </a:r>
            <a:r>
              <a:rPr lang="en-US" altLang="zh-CN" sz="4400" dirty="0">
                <a:solidFill>
                  <a:schemeClr val="tx1"/>
                </a:solidFill>
              </a:rPr>
              <a:t>"%&gt;</a:t>
            </a:r>
            <a:endParaRPr lang="zh-CN" altLang="zh-CN" sz="4400" dirty="0">
              <a:solidFill>
                <a:schemeClr val="tx1"/>
              </a:solidFill>
            </a:endParaRPr>
          </a:p>
          <a:p>
            <a:pPr marL="0" indent="0">
              <a:buNone/>
            </a:pPr>
            <a:r>
              <a:rPr lang="en-US" altLang="zh-CN" sz="4400" dirty="0">
                <a:solidFill>
                  <a:schemeClr val="tx1"/>
                </a:solidFill>
              </a:rPr>
              <a:t>&lt;%@ page language="java" </a:t>
            </a:r>
            <a:r>
              <a:rPr lang="en-US" altLang="zh-CN" sz="4400" dirty="0" err="1">
                <a:solidFill>
                  <a:schemeClr val="tx1"/>
                </a:solidFill>
              </a:rPr>
              <a:t>contentType</a:t>
            </a:r>
            <a:r>
              <a:rPr lang="en-US" altLang="zh-CN" sz="4400" dirty="0">
                <a:solidFill>
                  <a:schemeClr val="tx1"/>
                </a:solidFill>
              </a:rPr>
              <a:t>="text/html; charset=utf-8"</a:t>
            </a:r>
            <a:endParaRPr lang="zh-CN" altLang="zh-CN" sz="4400" dirty="0">
              <a:solidFill>
                <a:schemeClr val="tx1"/>
              </a:solidFill>
            </a:endParaRPr>
          </a:p>
          <a:p>
            <a:pPr marL="0" indent="0">
              <a:buNone/>
            </a:pPr>
            <a:r>
              <a:rPr lang="en-US" altLang="zh-CN" sz="4400" dirty="0">
                <a:solidFill>
                  <a:schemeClr val="tx1"/>
                </a:solidFill>
              </a:rPr>
              <a:t>	</a:t>
            </a:r>
            <a:r>
              <a:rPr lang="en-US" altLang="zh-CN" sz="4400" dirty="0" err="1">
                <a:solidFill>
                  <a:schemeClr val="tx1"/>
                </a:solidFill>
              </a:rPr>
              <a:t>pageEncoding</a:t>
            </a:r>
            <a:r>
              <a:rPr lang="en-US" altLang="zh-CN" sz="4400" dirty="0">
                <a:solidFill>
                  <a:schemeClr val="tx1"/>
                </a:solidFill>
              </a:rPr>
              <a:t>="utf-8"%&gt;</a:t>
            </a:r>
            <a:endParaRPr lang="zh-CN" altLang="zh-CN" sz="4400" dirty="0">
              <a:solidFill>
                <a:schemeClr val="tx1"/>
              </a:solidFill>
            </a:endParaRPr>
          </a:p>
          <a:p>
            <a:pPr marL="0" indent="0">
              <a:buNone/>
            </a:pPr>
            <a:r>
              <a:rPr lang="en-US" altLang="zh-CN" sz="4400" b="1" dirty="0">
                <a:solidFill>
                  <a:schemeClr val="tx2"/>
                </a:solidFill>
              </a:rPr>
              <a:t>&lt;!DOCTYPE html PUBLIC "-//W3C//DTD HTML 4.01 Transitional//EN" "http://www.w3.org/TR/html4/loose.dtd"&gt;</a:t>
            </a:r>
            <a:endParaRPr lang="zh-CN" altLang="zh-CN" sz="4400" b="1" dirty="0">
              <a:solidFill>
                <a:schemeClr val="tx2"/>
              </a:solidFill>
            </a:endParaRPr>
          </a:p>
          <a:p>
            <a:pPr marL="0" indent="0">
              <a:buNone/>
            </a:pPr>
            <a:r>
              <a:rPr lang="en-US" altLang="zh-CN" sz="4400" dirty="0">
                <a:solidFill>
                  <a:schemeClr val="tx1"/>
                </a:solidFill>
              </a:rPr>
              <a:t>&lt;html&gt;</a:t>
            </a:r>
            <a:endParaRPr lang="zh-CN" altLang="zh-CN" sz="4400" dirty="0">
              <a:solidFill>
                <a:schemeClr val="tx1"/>
              </a:solidFill>
            </a:endParaRPr>
          </a:p>
          <a:p>
            <a:pPr marL="0" indent="0">
              <a:buNone/>
            </a:pPr>
            <a:r>
              <a:rPr lang="en-US" altLang="zh-CN" sz="4400" dirty="0">
                <a:solidFill>
                  <a:schemeClr val="tx1"/>
                </a:solidFill>
              </a:rPr>
              <a:t>&lt;head&gt;</a:t>
            </a:r>
            <a:endParaRPr lang="zh-CN" altLang="zh-CN" sz="4400" dirty="0">
              <a:solidFill>
                <a:schemeClr val="tx1"/>
              </a:solidFill>
            </a:endParaRPr>
          </a:p>
          <a:p>
            <a:pPr marL="0" indent="0">
              <a:buNone/>
            </a:pPr>
            <a:endParaRPr lang="zh-CN" altLang="en-US" dirty="0"/>
          </a:p>
        </p:txBody>
      </p:sp>
    </p:spTree>
    <p:extLst>
      <p:ext uri="{BB962C8B-B14F-4D97-AF65-F5344CB8AC3E}">
        <p14:creationId xmlns:p14="http://schemas.microsoft.com/office/powerpoint/2010/main" val="168583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11.3 </a:t>
            </a:r>
            <a:r>
              <a:rPr lang="zh-CN" altLang="en-US" sz="4800" dirty="0"/>
              <a:t>数据添加</a:t>
            </a:r>
          </a:p>
        </p:txBody>
      </p:sp>
      <p:sp>
        <p:nvSpPr>
          <p:cNvPr id="3" name="内容占位符 2"/>
          <p:cNvSpPr>
            <a:spLocks noGrp="1"/>
          </p:cNvSpPr>
          <p:nvPr>
            <p:ph idx="1"/>
          </p:nvPr>
        </p:nvSpPr>
        <p:spPr>
          <a:xfrm>
            <a:off x="467544" y="843558"/>
            <a:ext cx="8229600" cy="3394472"/>
          </a:xfrm>
        </p:spPr>
        <p:txBody>
          <a:bodyPr>
            <a:normAutofit/>
          </a:bodyPr>
          <a:lstStyle/>
          <a:p>
            <a:pPr marL="0" indent="0">
              <a:buNone/>
            </a:pPr>
            <a:r>
              <a:rPr lang="zh-CN" altLang="en-US" sz="2900" dirty="0"/>
              <a:t>      </a:t>
            </a:r>
            <a:r>
              <a:rPr lang="zh-CN" altLang="en-US" dirty="0">
                <a:solidFill>
                  <a:schemeClr val="tx1"/>
                </a:solidFill>
                <a:latin typeface="Times New Roman" pitchFamily="18" charset="0"/>
                <a:cs typeface="Times New Roman" pitchFamily="18" charset="0"/>
              </a:rPr>
              <a:t>当客户端需要在</a:t>
            </a:r>
            <a:r>
              <a:rPr lang="en-US" altLang="zh-CN" dirty="0">
                <a:solidFill>
                  <a:schemeClr val="tx1"/>
                </a:solidFill>
                <a:latin typeface="Times New Roman" pitchFamily="18" charset="0"/>
                <a:cs typeface="Times New Roman" pitchFamily="18" charset="0"/>
              </a:rPr>
              <a:t>book</a:t>
            </a:r>
            <a:r>
              <a:rPr lang="zh-CN" altLang="en-US" dirty="0">
                <a:solidFill>
                  <a:schemeClr val="tx1"/>
                </a:solidFill>
                <a:latin typeface="Times New Roman" pitchFamily="18" charset="0"/>
                <a:cs typeface="Times New Roman" pitchFamily="18" charset="0"/>
              </a:rPr>
              <a:t>表中增加一本书籍信息时，可以在图所示的</a:t>
            </a:r>
            <a:r>
              <a:rPr lang="en-US" altLang="zh-CN" dirty="0" err="1">
                <a:solidFill>
                  <a:schemeClr val="tx1"/>
                </a:solidFill>
                <a:latin typeface="Times New Roman" pitchFamily="18" charset="0"/>
                <a:cs typeface="Times New Roman" pitchFamily="18" charset="0"/>
              </a:rPr>
              <a:t>index.jsp</a:t>
            </a:r>
            <a:r>
              <a:rPr lang="zh-CN" altLang="en-US" dirty="0">
                <a:solidFill>
                  <a:schemeClr val="tx1"/>
                </a:solidFill>
                <a:latin typeface="Times New Roman" pitchFamily="18" charset="0"/>
                <a:cs typeface="Times New Roman" pitchFamily="18" charset="0"/>
              </a:rPr>
              <a:t>页面中的文本框内输入新增书籍的信息，并确保图书名称、作者、价格的取值不为空。</a:t>
            </a:r>
          </a:p>
        </p:txBody>
      </p:sp>
      <p:pic>
        <p:nvPicPr>
          <p:cNvPr id="19458" name="图片 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3" y="2302042"/>
            <a:ext cx="4257551" cy="2852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8583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t>
            </a:r>
            <a:r>
              <a:rPr lang="zh-CN" altLang="en-US" sz="4800" dirty="0"/>
              <a:t>数据添加</a:t>
            </a:r>
          </a:p>
        </p:txBody>
      </p:sp>
      <p:sp>
        <p:nvSpPr>
          <p:cNvPr id="3" name="内容占位符 2"/>
          <p:cNvSpPr>
            <a:spLocks noGrp="1"/>
          </p:cNvSpPr>
          <p:nvPr>
            <p:ph idx="1"/>
          </p:nvPr>
        </p:nvSpPr>
        <p:spPr>
          <a:xfrm>
            <a:off x="467544" y="1203598"/>
            <a:ext cx="8229600" cy="3394472"/>
          </a:xfrm>
        </p:spPr>
        <p:txBody>
          <a:bodyPr>
            <a:normAutofit fontScale="70000" lnSpcReduction="20000"/>
          </a:bodyPr>
          <a:lstStyle/>
          <a:p>
            <a:pPr marL="0" indent="0" algn="just">
              <a:lnSpc>
                <a:spcPct val="120000"/>
              </a:lnSpc>
            </a:pPr>
            <a:r>
              <a:rPr lang="zh-CN" altLang="en-US" sz="2900" dirty="0"/>
              <a:t>  </a:t>
            </a:r>
            <a:r>
              <a:rPr lang="zh-CN" altLang="en-US" sz="2900" dirty="0">
                <a:solidFill>
                  <a:schemeClr val="tx1"/>
                </a:solidFill>
              </a:rPr>
              <a:t>当</a:t>
            </a:r>
            <a:r>
              <a:rPr lang="zh-CN" altLang="en-US" sz="2900" dirty="0">
                <a:solidFill>
                  <a:schemeClr val="tx1"/>
                </a:solidFill>
                <a:latin typeface="Times New Roman" pitchFamily="18" charset="0"/>
                <a:cs typeface="Times New Roman" pitchFamily="18" charset="0"/>
              </a:rPr>
              <a:t>用户填写新的图书数据，单击“添加”按钮后，</a:t>
            </a:r>
            <a:r>
              <a:rPr lang="en-US" altLang="zh-CN" sz="2900" dirty="0">
                <a:solidFill>
                  <a:schemeClr val="tx1"/>
                </a:solidFill>
                <a:latin typeface="Times New Roman" pitchFamily="18" charset="0"/>
                <a:cs typeface="Times New Roman" pitchFamily="18" charset="0"/>
              </a:rPr>
              <a:t>JSP</a:t>
            </a:r>
            <a:r>
              <a:rPr lang="zh-CN" altLang="en-US" sz="2900" dirty="0">
                <a:solidFill>
                  <a:schemeClr val="tx1"/>
                </a:solidFill>
                <a:latin typeface="Times New Roman" pitchFamily="18" charset="0"/>
                <a:cs typeface="Times New Roman" pitchFamily="18" charset="0"/>
              </a:rPr>
              <a:t>容器</a:t>
            </a:r>
            <a:r>
              <a:rPr lang="en-US" altLang="zh-CN" sz="2900" dirty="0">
                <a:solidFill>
                  <a:schemeClr val="tx1"/>
                </a:solidFill>
                <a:latin typeface="Times New Roman" pitchFamily="18" charset="0"/>
                <a:cs typeface="Times New Roman" pitchFamily="18" charset="0"/>
              </a:rPr>
              <a:t>Tomcat</a:t>
            </a:r>
            <a:r>
              <a:rPr lang="zh-CN" altLang="en-US" sz="2900" dirty="0">
                <a:solidFill>
                  <a:schemeClr val="tx1"/>
                </a:solidFill>
                <a:latin typeface="Times New Roman" pitchFamily="18" charset="0"/>
                <a:cs typeface="Times New Roman" pitchFamily="18" charset="0"/>
              </a:rPr>
              <a:t>执行</a:t>
            </a:r>
            <a:r>
              <a:rPr lang="en-US" altLang="zh-CN" sz="2900" dirty="0" err="1">
                <a:solidFill>
                  <a:schemeClr val="tx1"/>
                </a:solidFill>
                <a:latin typeface="Times New Roman" pitchFamily="18" charset="0"/>
                <a:cs typeface="Times New Roman" pitchFamily="18" charset="0"/>
              </a:rPr>
              <a:t>book.class</a:t>
            </a:r>
            <a:r>
              <a:rPr lang="zh-CN" altLang="en-US" sz="2900" dirty="0">
                <a:solidFill>
                  <a:schemeClr val="tx1"/>
                </a:solidFill>
                <a:latin typeface="Times New Roman" pitchFamily="18" charset="0"/>
                <a:cs typeface="Times New Roman" pitchFamily="18" charset="0"/>
              </a:rPr>
              <a:t>文件，然后与数据库</a:t>
            </a:r>
            <a:r>
              <a:rPr lang="en-US" altLang="zh-CN" sz="2900" dirty="0">
                <a:solidFill>
                  <a:schemeClr val="tx1"/>
                </a:solidFill>
                <a:latin typeface="Times New Roman" pitchFamily="18" charset="0"/>
                <a:cs typeface="Times New Roman" pitchFamily="18" charset="0"/>
              </a:rPr>
              <a:t>Buy</a:t>
            </a:r>
            <a:r>
              <a:rPr lang="zh-CN" altLang="en-US" sz="2900" dirty="0">
                <a:solidFill>
                  <a:schemeClr val="tx1"/>
                </a:solidFill>
                <a:latin typeface="Times New Roman" pitchFamily="18" charset="0"/>
                <a:cs typeface="Times New Roman" pitchFamily="18" charset="0"/>
              </a:rPr>
              <a:t>建立连接，将数据添加语句“</a:t>
            </a:r>
            <a:r>
              <a:rPr lang="en-US" altLang="zh-CN" sz="2900" dirty="0">
                <a:solidFill>
                  <a:schemeClr val="tx1"/>
                </a:solidFill>
                <a:latin typeface="Times New Roman" pitchFamily="18" charset="0"/>
                <a:cs typeface="Times New Roman" pitchFamily="18" charset="0"/>
              </a:rPr>
              <a:t>insert into …”</a:t>
            </a:r>
            <a:r>
              <a:rPr lang="zh-CN" altLang="en-US" sz="2900" dirty="0">
                <a:solidFill>
                  <a:schemeClr val="tx1"/>
                </a:solidFill>
                <a:latin typeface="Times New Roman" pitchFamily="18" charset="0"/>
                <a:cs typeface="Times New Roman" pitchFamily="18" charset="0"/>
              </a:rPr>
              <a:t>赋值给字符串变量</a:t>
            </a:r>
            <a:r>
              <a:rPr lang="en-US" altLang="zh-CN" sz="2900" dirty="0" err="1">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，接着</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对象执行该</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语句，最后客户端的页面跳转到</a:t>
            </a:r>
            <a:r>
              <a:rPr lang="en-US" altLang="zh-CN" sz="2900" dirty="0" err="1">
                <a:solidFill>
                  <a:schemeClr val="tx1"/>
                </a:solidFill>
                <a:latin typeface="Times New Roman" pitchFamily="18" charset="0"/>
                <a:cs typeface="Times New Roman" pitchFamily="18" charset="0"/>
              </a:rPr>
              <a:t>addbook.jsp</a:t>
            </a:r>
            <a:r>
              <a:rPr lang="zh-CN" altLang="en-US" sz="2900" dirty="0">
                <a:solidFill>
                  <a:schemeClr val="tx1"/>
                </a:solidFill>
                <a:latin typeface="Times New Roman" pitchFamily="18" charset="0"/>
                <a:cs typeface="Times New Roman" pitchFamily="18" charset="0"/>
              </a:rPr>
              <a:t>，用户可以看到：“成功添加</a:t>
            </a:r>
            <a:r>
              <a:rPr lang="en-US" altLang="zh-CN" sz="2900" dirty="0">
                <a:solidFill>
                  <a:schemeClr val="tx1"/>
                </a:solidFill>
                <a:latin typeface="Times New Roman" pitchFamily="18" charset="0"/>
                <a:cs typeface="Times New Roman" pitchFamily="18" charset="0"/>
              </a:rPr>
              <a:t>1</a:t>
            </a:r>
            <a:r>
              <a:rPr lang="zh-CN" altLang="en-US" sz="2900" dirty="0">
                <a:solidFill>
                  <a:schemeClr val="tx1"/>
                </a:solidFill>
                <a:latin typeface="Times New Roman" pitchFamily="18" charset="0"/>
                <a:cs typeface="Times New Roman" pitchFamily="18" charset="0"/>
              </a:rPr>
              <a:t>条数据！”的信息，点击返回，回到</a:t>
            </a:r>
            <a:r>
              <a:rPr lang="en-US" altLang="zh-CN" sz="2900" dirty="0" err="1">
                <a:solidFill>
                  <a:schemeClr val="tx1"/>
                </a:solidFill>
                <a:latin typeface="Times New Roman" pitchFamily="18" charset="0"/>
                <a:cs typeface="Times New Roman" pitchFamily="18" charset="0"/>
              </a:rPr>
              <a:t>index.jsp</a:t>
            </a:r>
            <a:r>
              <a:rPr lang="zh-CN" altLang="en-US" sz="2900" dirty="0">
                <a:solidFill>
                  <a:schemeClr val="tx1"/>
                </a:solidFill>
                <a:latin typeface="Times New Roman" pitchFamily="18" charset="0"/>
                <a:cs typeface="Times New Roman" pitchFamily="18" charset="0"/>
              </a:rPr>
              <a:t>页面。</a:t>
            </a:r>
            <a:endParaRPr lang="en-US" altLang="zh-CN" sz="2900" dirty="0">
              <a:solidFill>
                <a:schemeClr val="tx1"/>
              </a:solidFill>
              <a:latin typeface="Times New Roman" pitchFamily="18" charset="0"/>
              <a:cs typeface="Times New Roman" pitchFamily="18" charset="0"/>
            </a:endParaRPr>
          </a:p>
          <a:p>
            <a:pPr marL="0" indent="0" algn="just">
              <a:lnSpc>
                <a:spcPct val="120000"/>
              </a:lnSpc>
              <a:spcBef>
                <a:spcPts val="1200"/>
              </a:spcBef>
            </a:pPr>
            <a:r>
              <a:rPr lang="en-US" altLang="zh-CN" sz="2900" dirty="0">
                <a:solidFill>
                  <a:schemeClr val="tx1"/>
                </a:solidFill>
                <a:latin typeface="Times New Roman" pitchFamily="18" charset="0"/>
                <a:cs typeface="Times New Roman" pitchFamily="18" charset="0"/>
              </a:rPr>
              <a:t> </a:t>
            </a:r>
            <a:r>
              <a:rPr lang="zh-CN" altLang="en-US" sz="2900" dirty="0">
                <a:solidFill>
                  <a:schemeClr val="tx1"/>
                </a:solidFill>
                <a:latin typeface="Times New Roman" pitchFamily="18" charset="0"/>
                <a:cs typeface="Times New Roman" pitchFamily="18" charset="0"/>
              </a:rPr>
              <a:t>这里，</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是已经被预编译过的，因而当其执行时，只需</a:t>
            </a:r>
            <a:r>
              <a:rPr lang="en-US" altLang="zh-CN" sz="2900" dirty="0">
                <a:solidFill>
                  <a:schemeClr val="tx1"/>
                </a:solidFill>
                <a:latin typeface="Times New Roman" pitchFamily="18" charset="0"/>
                <a:cs typeface="Times New Roman" pitchFamily="18" charset="0"/>
              </a:rPr>
              <a:t>DBMS</a:t>
            </a:r>
            <a:r>
              <a:rPr lang="zh-CN" altLang="en-US" sz="2900" dirty="0">
                <a:solidFill>
                  <a:schemeClr val="tx1"/>
                </a:solidFill>
                <a:latin typeface="Times New Roman" pitchFamily="18" charset="0"/>
                <a:cs typeface="Times New Roman" pitchFamily="18" charset="0"/>
              </a:rPr>
              <a:t>运行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语句，而不必先编译。当你需要执行</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对象多次的时候，</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对象将会大大降低运行时间，当然也加快了访问数据库的速度。此时我们也可以回到数据库中查看</a:t>
            </a:r>
            <a:r>
              <a:rPr lang="en-US" altLang="zh-CN" sz="2900" dirty="0">
                <a:solidFill>
                  <a:schemeClr val="tx1"/>
                </a:solidFill>
                <a:latin typeface="Times New Roman" pitchFamily="18" charset="0"/>
                <a:cs typeface="Times New Roman" pitchFamily="18" charset="0"/>
              </a:rPr>
              <a:t>book</a:t>
            </a:r>
            <a:r>
              <a:rPr lang="zh-CN" altLang="en-US" sz="2900" dirty="0">
                <a:solidFill>
                  <a:schemeClr val="tx1"/>
                </a:solidFill>
                <a:latin typeface="Times New Roman" pitchFamily="18" charset="0"/>
                <a:cs typeface="Times New Roman" pitchFamily="18" charset="0"/>
              </a:rPr>
              <a:t>表的变化，如下图所示。</a:t>
            </a:r>
            <a:endParaRPr lang="zh-C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437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t>
            </a:r>
            <a:r>
              <a:rPr lang="zh-CN" altLang="en-US" sz="4800" dirty="0"/>
              <a:t>数据添加</a:t>
            </a:r>
          </a:p>
        </p:txBody>
      </p:sp>
      <p:sp>
        <p:nvSpPr>
          <p:cNvPr id="3" name="内容占位符 2"/>
          <p:cNvSpPr>
            <a:spLocks noGrp="1"/>
          </p:cNvSpPr>
          <p:nvPr>
            <p:ph idx="1"/>
          </p:nvPr>
        </p:nvSpPr>
        <p:spPr>
          <a:xfrm>
            <a:off x="467544" y="1203598"/>
            <a:ext cx="8229600" cy="3394472"/>
          </a:xfrm>
        </p:spPr>
        <p:txBody>
          <a:bodyPr>
            <a:normAutofit/>
          </a:bodyPr>
          <a:lstStyle/>
          <a:p>
            <a:pPr marL="0" indent="0">
              <a:buNone/>
            </a:pPr>
            <a:r>
              <a:rPr lang="zh-CN" altLang="en-US" dirty="0">
                <a:solidFill>
                  <a:schemeClr val="tx1"/>
                </a:solidFill>
              </a:rPr>
              <a:t>新增数据后的</a:t>
            </a:r>
            <a:r>
              <a:rPr lang="en-US" altLang="zh-CN" dirty="0">
                <a:solidFill>
                  <a:schemeClr val="tx1"/>
                </a:solidFill>
              </a:rPr>
              <a:t>book</a:t>
            </a:r>
            <a:r>
              <a:rPr lang="zh-CN" altLang="en-US" dirty="0">
                <a:solidFill>
                  <a:schemeClr val="tx1"/>
                </a:solidFill>
              </a:rPr>
              <a:t>表：</a:t>
            </a:r>
          </a:p>
        </p:txBody>
      </p:sp>
      <p:pic>
        <p:nvPicPr>
          <p:cNvPr id="20482" name="图片 25" descr="HT[9H7[RU61L$0@{@(4}Z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51670"/>
            <a:ext cx="6563919"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251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a:t>
            </a:r>
            <a:r>
              <a:rPr lang="zh-CN" altLang="en-US" sz="4800" dirty="0"/>
              <a:t>数据删除</a:t>
            </a:r>
          </a:p>
        </p:txBody>
      </p:sp>
      <p:sp>
        <p:nvSpPr>
          <p:cNvPr id="3" name="内容占位符 2"/>
          <p:cNvSpPr>
            <a:spLocks noGrp="1"/>
          </p:cNvSpPr>
          <p:nvPr>
            <p:ph idx="1"/>
          </p:nvPr>
        </p:nvSpPr>
        <p:spPr>
          <a:xfrm>
            <a:off x="467544" y="1203598"/>
            <a:ext cx="8229600" cy="3394472"/>
          </a:xfrm>
        </p:spPr>
        <p:txBody>
          <a:bodyPr>
            <a:normAutofit/>
          </a:bodyPr>
          <a:lstStyle/>
          <a:p>
            <a:pPr marL="0" indent="0" algn="just">
              <a:buNone/>
            </a:pPr>
            <a:r>
              <a:rPr lang="zh-CN" altLang="en-US" sz="2000" dirty="0">
                <a:solidFill>
                  <a:schemeClr val="tx1"/>
                </a:solidFill>
                <a:latin typeface="Times New Roman" pitchFamily="18" charset="0"/>
                <a:cs typeface="Times New Roman" pitchFamily="18" charset="0"/>
              </a:rPr>
              <a:t>在</a:t>
            </a:r>
            <a:r>
              <a:rPr lang="en-US" altLang="zh-CN" sz="2000" dirty="0" err="1">
                <a:solidFill>
                  <a:schemeClr val="tx1"/>
                </a:solidFill>
                <a:latin typeface="Times New Roman" pitchFamily="18" charset="0"/>
                <a:cs typeface="Times New Roman" pitchFamily="18" charset="0"/>
              </a:rPr>
              <a:t>booklist.jsp</a:t>
            </a:r>
            <a:r>
              <a:rPr lang="zh-CN" altLang="en-US" sz="2000" dirty="0">
                <a:solidFill>
                  <a:schemeClr val="tx1"/>
                </a:solidFill>
                <a:latin typeface="Times New Roman" pitchFamily="18" charset="0"/>
                <a:cs typeface="Times New Roman" pitchFamily="18" charset="0"/>
              </a:rPr>
              <a:t>中，每一行数据后面都有一个删除和修改按钮。当用户单击数据后面“删除”按钮后，</a:t>
            </a:r>
            <a:r>
              <a:rPr lang="en-US" altLang="zh-CN" sz="2000" dirty="0">
                <a:solidFill>
                  <a:schemeClr val="tx1"/>
                </a:solidFill>
                <a:latin typeface="Times New Roman" pitchFamily="18" charset="0"/>
                <a:cs typeface="Times New Roman" pitchFamily="18" charset="0"/>
              </a:rPr>
              <a:t>Tomcat</a:t>
            </a:r>
            <a:r>
              <a:rPr lang="zh-CN" altLang="en-US" sz="2000" dirty="0">
                <a:solidFill>
                  <a:schemeClr val="tx1"/>
                </a:solidFill>
                <a:latin typeface="Times New Roman" pitchFamily="18" charset="0"/>
                <a:cs typeface="Times New Roman" pitchFamily="18" charset="0"/>
              </a:rPr>
              <a:t>执行对</a:t>
            </a:r>
            <a:r>
              <a:rPr lang="en-US" altLang="zh-CN" sz="2000" dirty="0">
                <a:solidFill>
                  <a:schemeClr val="tx1"/>
                </a:solidFill>
                <a:latin typeface="Times New Roman" pitchFamily="18" charset="0"/>
                <a:cs typeface="Times New Roman" pitchFamily="18" charset="0"/>
              </a:rPr>
              <a:t>book</a:t>
            </a:r>
            <a:r>
              <a:rPr lang="zh-CN" altLang="en-US" sz="2000" dirty="0">
                <a:solidFill>
                  <a:schemeClr val="tx1"/>
                </a:solidFill>
                <a:latin typeface="Times New Roman" pitchFamily="18" charset="0"/>
                <a:cs typeface="Times New Roman" pitchFamily="18" charset="0"/>
              </a:rPr>
              <a:t>表中数据行（即元组）的删除（</a:t>
            </a:r>
            <a:r>
              <a:rPr lang="en-US" altLang="zh-CN" sz="2000" dirty="0">
                <a:solidFill>
                  <a:schemeClr val="tx1"/>
                </a:solidFill>
                <a:latin typeface="Times New Roman" pitchFamily="18" charset="0"/>
                <a:cs typeface="Times New Roman" pitchFamily="18" charset="0"/>
              </a:rPr>
              <a:t>delete</a:t>
            </a:r>
            <a:r>
              <a:rPr lang="zh-CN" altLang="en-US" sz="2000" dirty="0">
                <a:solidFill>
                  <a:schemeClr val="tx1"/>
                </a:solidFill>
                <a:latin typeface="Times New Roman" pitchFamily="18" charset="0"/>
                <a:cs typeface="Times New Roman" pitchFamily="18" charset="0"/>
              </a:rPr>
              <a:t>）操作，可以看到一行数据被删除。要完成删除数据的操作，需要在所有图书信息</a:t>
            </a:r>
            <a:r>
              <a:rPr lang="en-US" altLang="zh-CN" sz="2000" dirty="0" err="1">
                <a:solidFill>
                  <a:schemeClr val="tx1"/>
                </a:solidFill>
                <a:latin typeface="Times New Roman" pitchFamily="18" charset="0"/>
                <a:cs typeface="Times New Roman" pitchFamily="18" charset="0"/>
              </a:rPr>
              <a:t>book_list.jsp</a:t>
            </a:r>
            <a:r>
              <a:rPr lang="zh-CN" altLang="en-US" sz="2000" dirty="0">
                <a:solidFill>
                  <a:schemeClr val="tx1"/>
                </a:solidFill>
                <a:latin typeface="Times New Roman" pitchFamily="18" charset="0"/>
                <a:cs typeface="Times New Roman" pitchFamily="18" charset="0"/>
              </a:rPr>
              <a:t>的页面中添加删除的表单，再通过</a:t>
            </a:r>
            <a:r>
              <a:rPr lang="en-US" altLang="zh-CN" sz="2000" dirty="0">
                <a:solidFill>
                  <a:schemeClr val="tx1"/>
                </a:solidFill>
                <a:latin typeface="Times New Roman" pitchFamily="18" charset="0"/>
                <a:cs typeface="Times New Roman" pitchFamily="18" charset="0"/>
              </a:rPr>
              <a:t>Servlet</a:t>
            </a:r>
            <a:r>
              <a:rPr lang="zh-CN" altLang="en-US" sz="2000" dirty="0">
                <a:solidFill>
                  <a:schemeClr val="tx1"/>
                </a:solidFill>
                <a:latin typeface="Times New Roman" pitchFamily="18" charset="0"/>
                <a:cs typeface="Times New Roman" pitchFamily="18" charset="0"/>
              </a:rPr>
              <a:t>删除数据库中的数量。</a:t>
            </a:r>
            <a:endParaRPr lang="en-US" altLang="zh-CN" sz="2000" dirty="0">
              <a:solidFill>
                <a:schemeClr val="tx1"/>
              </a:solidFill>
              <a:latin typeface="Times New Roman" pitchFamily="18" charset="0"/>
              <a:cs typeface="Times New Roman" pitchFamily="18" charset="0"/>
            </a:endParaRPr>
          </a:p>
          <a:p>
            <a:pPr marL="0" indent="0" algn="just">
              <a:buNone/>
            </a:pPr>
            <a:endParaRPr lang="en-US" altLang="zh-CN" sz="2000" dirty="0">
              <a:solidFill>
                <a:schemeClr val="tx1"/>
              </a:solidFill>
              <a:latin typeface="Times New Roman" pitchFamily="18" charset="0"/>
              <a:cs typeface="Times New Roman" pitchFamily="18" charset="0"/>
            </a:endParaRPr>
          </a:p>
          <a:p>
            <a:pPr marL="0" indent="0" algn="just">
              <a:buNone/>
            </a:pPr>
            <a:r>
              <a:rPr lang="zh-CN" altLang="en-US" sz="2000" dirty="0">
                <a:solidFill>
                  <a:schemeClr val="tx1"/>
                </a:solidFill>
                <a:latin typeface="Times New Roman" pitchFamily="18" charset="0"/>
                <a:cs typeface="Times New Roman" pitchFamily="18" charset="0"/>
              </a:rPr>
              <a:t>     （</a:t>
            </a:r>
            <a:r>
              <a:rPr lang="en-US" altLang="zh-CN" sz="2000" dirty="0">
                <a:solidFill>
                  <a:schemeClr val="tx1"/>
                </a:solidFill>
                <a:latin typeface="Times New Roman" pitchFamily="18" charset="0"/>
                <a:cs typeface="Times New Roman" pitchFamily="18" charset="0"/>
              </a:rPr>
              <a:t>1</a:t>
            </a:r>
            <a:r>
              <a:rPr lang="zh-CN" altLang="en-US" sz="2000" dirty="0">
                <a:solidFill>
                  <a:schemeClr val="tx1"/>
                </a:solidFill>
                <a:latin typeface="Times New Roman" pitchFamily="18" charset="0"/>
                <a:cs typeface="Times New Roman" pitchFamily="18" charset="0"/>
              </a:rPr>
              <a:t>）从</a:t>
            </a:r>
            <a:r>
              <a:rPr lang="en-US" altLang="zh-CN" sz="2000" dirty="0">
                <a:solidFill>
                  <a:schemeClr val="tx1"/>
                </a:solidFill>
                <a:latin typeface="Times New Roman" pitchFamily="18" charset="0"/>
                <a:cs typeface="Times New Roman" pitchFamily="18" charset="0"/>
              </a:rPr>
              <a:t>book</a:t>
            </a:r>
            <a:r>
              <a:rPr lang="zh-CN" altLang="en-US" sz="2000" dirty="0">
                <a:solidFill>
                  <a:schemeClr val="tx1"/>
                </a:solidFill>
                <a:latin typeface="Times New Roman" pitchFamily="18" charset="0"/>
                <a:cs typeface="Times New Roman" pitchFamily="18" charset="0"/>
              </a:rPr>
              <a:t>实例中取得的</a:t>
            </a:r>
            <a:r>
              <a:rPr lang="en-US" altLang="zh-CN" sz="2000" dirty="0" err="1">
                <a:solidFill>
                  <a:schemeClr val="tx1"/>
                </a:solidFill>
                <a:latin typeface="Times New Roman" pitchFamily="18" charset="0"/>
                <a:cs typeface="Times New Roman" pitchFamily="18" charset="0"/>
              </a:rPr>
              <a:t>getId</a:t>
            </a:r>
            <a:r>
              <a:rPr lang="en-US" altLang="zh-CN" sz="2000" dirty="0">
                <a:solidFill>
                  <a:schemeClr val="tx1"/>
                </a:solidFill>
                <a:latin typeface="Times New Roman" pitchFamily="18" charset="0"/>
                <a:cs typeface="Times New Roman" pitchFamily="18" charset="0"/>
              </a:rPr>
              <a:t>()</a:t>
            </a:r>
            <a:r>
              <a:rPr lang="zh-CN" altLang="en-US" sz="2000" dirty="0">
                <a:solidFill>
                  <a:schemeClr val="tx1"/>
                </a:solidFill>
                <a:latin typeface="Times New Roman" pitchFamily="18" charset="0"/>
                <a:cs typeface="Times New Roman" pitchFamily="18" charset="0"/>
              </a:rPr>
              <a:t>值，存入</a:t>
            </a:r>
            <a:r>
              <a:rPr lang="en-US" altLang="zh-CN" sz="2000" dirty="0">
                <a:solidFill>
                  <a:schemeClr val="tx1"/>
                </a:solidFill>
                <a:latin typeface="Times New Roman" pitchFamily="18" charset="0"/>
                <a:cs typeface="Times New Roman" pitchFamily="18" charset="0"/>
              </a:rPr>
              <a:t>id</a:t>
            </a:r>
            <a:r>
              <a:rPr lang="zh-CN" altLang="en-US" sz="2000" dirty="0">
                <a:solidFill>
                  <a:schemeClr val="tx1"/>
                </a:solidFill>
                <a:latin typeface="Times New Roman" pitchFamily="18" charset="0"/>
                <a:cs typeface="Times New Roman" pitchFamily="18" charset="0"/>
              </a:rPr>
              <a:t>中，传递到</a:t>
            </a:r>
            <a:r>
              <a:rPr lang="en-US" altLang="zh-CN" sz="2000" dirty="0" err="1">
                <a:solidFill>
                  <a:schemeClr val="tx1"/>
                </a:solidFill>
                <a:latin typeface="Times New Roman" pitchFamily="18" charset="0"/>
                <a:cs typeface="Times New Roman" pitchFamily="18" charset="0"/>
              </a:rPr>
              <a:t>DeleteServlet</a:t>
            </a:r>
            <a:r>
              <a:rPr lang="zh-CN" altLang="en-US" sz="2000" dirty="0">
                <a:solidFill>
                  <a:schemeClr val="tx1"/>
                </a:solidFill>
                <a:latin typeface="Times New Roman" pitchFamily="18" charset="0"/>
                <a:cs typeface="Times New Roman" pitchFamily="18" charset="0"/>
              </a:rPr>
              <a:t>中。</a:t>
            </a:r>
            <a:endParaRPr lang="en-US" altLang="zh-CN" sz="2000" dirty="0">
              <a:solidFill>
                <a:schemeClr val="tx1"/>
              </a:solidFill>
              <a:latin typeface="Times New Roman" pitchFamily="18" charset="0"/>
              <a:cs typeface="Times New Roman" pitchFamily="18" charset="0"/>
            </a:endParaRPr>
          </a:p>
          <a:p>
            <a:pPr marL="0" indent="0" algn="just">
              <a:buNone/>
            </a:pPr>
            <a:r>
              <a:rPr lang="zh-CN" altLang="en-US" sz="2000" dirty="0">
                <a:solidFill>
                  <a:schemeClr val="tx1"/>
                </a:solidFill>
                <a:latin typeface="Times New Roman" pitchFamily="18" charset="0"/>
                <a:cs typeface="Times New Roman" pitchFamily="18" charset="0"/>
              </a:rPr>
              <a:t>     （</a:t>
            </a:r>
            <a:r>
              <a:rPr lang="en-US" altLang="zh-CN" sz="2000" dirty="0">
                <a:solidFill>
                  <a:schemeClr val="tx1"/>
                </a:solidFill>
                <a:latin typeface="Times New Roman" pitchFamily="18" charset="0"/>
                <a:cs typeface="Times New Roman" pitchFamily="18" charset="0"/>
              </a:rPr>
              <a:t>2</a:t>
            </a:r>
            <a:r>
              <a:rPr lang="zh-CN" altLang="en-US" sz="2000" dirty="0">
                <a:solidFill>
                  <a:schemeClr val="tx1"/>
                </a:solidFill>
                <a:latin typeface="Times New Roman" pitchFamily="18" charset="0"/>
                <a:cs typeface="Times New Roman" pitchFamily="18" charset="0"/>
              </a:rPr>
              <a:t>）创建删除图书信息的</a:t>
            </a:r>
            <a:r>
              <a:rPr lang="en-US" altLang="zh-CN" sz="2000" dirty="0">
                <a:solidFill>
                  <a:schemeClr val="tx1"/>
                </a:solidFill>
                <a:latin typeface="Times New Roman" pitchFamily="18" charset="0"/>
                <a:cs typeface="Times New Roman" pitchFamily="18" charset="0"/>
              </a:rPr>
              <a:t>Servlet</a:t>
            </a:r>
            <a:r>
              <a:rPr lang="zh-CN" altLang="en-US" sz="2000" dirty="0">
                <a:solidFill>
                  <a:schemeClr val="tx1"/>
                </a:solidFill>
                <a:latin typeface="Times New Roman" pitchFamily="18" charset="0"/>
                <a:cs typeface="Times New Roman" pitchFamily="18" charset="0"/>
              </a:rPr>
              <a:t>对象，其名称为</a:t>
            </a:r>
            <a:r>
              <a:rPr lang="en-US" altLang="zh-CN" sz="2000" dirty="0" err="1">
                <a:solidFill>
                  <a:schemeClr val="tx1"/>
                </a:solidFill>
                <a:latin typeface="Times New Roman" pitchFamily="18" charset="0"/>
                <a:cs typeface="Times New Roman" pitchFamily="18" charset="0"/>
              </a:rPr>
              <a:t>DeleteServlet</a:t>
            </a:r>
            <a:r>
              <a:rPr lang="zh-CN" altLang="en-US" sz="20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703251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a:t>
            </a:r>
            <a:r>
              <a:rPr lang="zh-CN" altLang="en-US" sz="4800" dirty="0"/>
              <a:t>数据删除</a:t>
            </a:r>
          </a:p>
        </p:txBody>
      </p:sp>
      <p:sp>
        <p:nvSpPr>
          <p:cNvPr id="3" name="内容占位符 2"/>
          <p:cNvSpPr>
            <a:spLocks noGrp="1"/>
          </p:cNvSpPr>
          <p:nvPr>
            <p:ph idx="1"/>
          </p:nvPr>
        </p:nvSpPr>
        <p:spPr>
          <a:xfrm>
            <a:off x="467544" y="1203598"/>
            <a:ext cx="8229600" cy="3394472"/>
          </a:xfrm>
        </p:spPr>
        <p:txBody>
          <a:bodyPr>
            <a:normAutofit lnSpcReduction="10000"/>
          </a:bodyPr>
          <a:lstStyle/>
          <a:p>
            <a:pPr marL="0" indent="0">
              <a:buNone/>
            </a:pPr>
            <a:r>
              <a:rPr lang="zh-CN" altLang="en-US" sz="2900" dirty="0"/>
              <a:t>      </a:t>
            </a:r>
            <a:r>
              <a:rPr lang="zh-CN" altLang="en-US" sz="2900" b="1" dirty="0">
                <a:solidFill>
                  <a:srgbClr val="FF0000"/>
                </a:solidFill>
              </a:rPr>
              <a:t>值得注意的是：</a:t>
            </a:r>
          </a:p>
          <a:p>
            <a:pPr marL="0" indent="0">
              <a:buNone/>
            </a:pPr>
            <a:r>
              <a:rPr lang="en-US" altLang="zh-CN" dirty="0">
                <a:solidFill>
                  <a:schemeClr val="tx2"/>
                </a:solidFill>
              </a:rPr>
              <a:t>// </a:t>
            </a:r>
            <a:r>
              <a:rPr lang="zh-CN" altLang="en-US" dirty="0">
                <a:solidFill>
                  <a:schemeClr val="tx2"/>
                </a:solidFill>
              </a:rPr>
              <a:t>获取图书</a:t>
            </a:r>
            <a:r>
              <a:rPr lang="en-US" altLang="zh-CN" dirty="0">
                <a:solidFill>
                  <a:schemeClr val="tx2"/>
                </a:solidFill>
              </a:rPr>
              <a:t>id</a:t>
            </a:r>
          </a:p>
          <a:p>
            <a:pPr marL="0" indent="0">
              <a:buNone/>
            </a:pPr>
            <a:r>
              <a:rPr lang="en-US" altLang="zh-CN" dirty="0" err="1">
                <a:solidFill>
                  <a:schemeClr val="tx2"/>
                </a:solidFill>
              </a:rPr>
              <a:t>int</a:t>
            </a:r>
            <a:r>
              <a:rPr lang="en-US" altLang="zh-CN" dirty="0">
                <a:solidFill>
                  <a:schemeClr val="tx2"/>
                </a:solidFill>
              </a:rPr>
              <a:t> id = </a:t>
            </a:r>
            <a:r>
              <a:rPr lang="en-US" altLang="zh-CN" dirty="0" err="1">
                <a:solidFill>
                  <a:schemeClr val="tx2"/>
                </a:solidFill>
              </a:rPr>
              <a:t>Integer.valueOf</a:t>
            </a:r>
            <a:r>
              <a:rPr lang="en-US" altLang="zh-CN" dirty="0">
                <a:solidFill>
                  <a:schemeClr val="tx2"/>
                </a:solidFill>
              </a:rPr>
              <a:t>(</a:t>
            </a:r>
            <a:r>
              <a:rPr lang="en-US" altLang="zh-CN" dirty="0" err="1">
                <a:solidFill>
                  <a:schemeClr val="tx2"/>
                </a:solidFill>
              </a:rPr>
              <a:t>request.getParameter</a:t>
            </a:r>
            <a:r>
              <a:rPr lang="en-US" altLang="zh-CN" dirty="0">
                <a:solidFill>
                  <a:schemeClr val="tx2"/>
                </a:solidFill>
              </a:rPr>
              <a:t>(“id”));</a:t>
            </a:r>
            <a:r>
              <a:rPr lang="zh-CN" altLang="en-US" dirty="0">
                <a:solidFill>
                  <a:schemeClr val="tx2"/>
                </a:solidFill>
              </a:rPr>
              <a:t>括号中的</a:t>
            </a:r>
            <a:r>
              <a:rPr lang="en-US" altLang="zh-CN" dirty="0">
                <a:solidFill>
                  <a:schemeClr val="tx2"/>
                </a:solidFill>
              </a:rPr>
              <a:t>id</a:t>
            </a:r>
            <a:r>
              <a:rPr lang="zh-CN" altLang="en-US" dirty="0">
                <a:solidFill>
                  <a:schemeClr val="tx2"/>
                </a:solidFill>
              </a:rPr>
              <a:t>是从表单中传过来的，是一个</a:t>
            </a:r>
            <a:r>
              <a:rPr lang="en-US" altLang="zh-CN" dirty="0">
                <a:solidFill>
                  <a:schemeClr val="tx2"/>
                </a:solidFill>
              </a:rPr>
              <a:t>String</a:t>
            </a:r>
            <a:r>
              <a:rPr lang="zh-CN" altLang="en-US" dirty="0">
                <a:solidFill>
                  <a:schemeClr val="tx2"/>
                </a:solidFill>
              </a:rPr>
              <a:t>型需要转型。</a:t>
            </a:r>
          </a:p>
          <a:p>
            <a:pPr marL="0" indent="0">
              <a:buNone/>
            </a:pPr>
            <a:r>
              <a:rPr lang="en-US" altLang="zh-CN" dirty="0">
                <a:solidFill>
                  <a:schemeClr val="tx2"/>
                </a:solidFill>
              </a:rPr>
              <a:t>String </a:t>
            </a:r>
            <a:r>
              <a:rPr lang="en-US" altLang="zh-CN" dirty="0" err="1">
                <a:solidFill>
                  <a:schemeClr val="tx2"/>
                </a:solidFill>
              </a:rPr>
              <a:t>sql</a:t>
            </a:r>
            <a:r>
              <a:rPr lang="en-US" altLang="zh-CN" dirty="0">
                <a:solidFill>
                  <a:schemeClr val="tx2"/>
                </a:solidFill>
              </a:rPr>
              <a:t> = “delete from </a:t>
            </a:r>
            <a:r>
              <a:rPr lang="en-US" altLang="zh-CN" dirty="0" err="1">
                <a:solidFill>
                  <a:schemeClr val="tx2"/>
                </a:solidFill>
              </a:rPr>
              <a:t>tb_book</a:t>
            </a:r>
            <a:r>
              <a:rPr lang="en-US" altLang="zh-CN" dirty="0">
                <a:solidFill>
                  <a:schemeClr val="tx2"/>
                </a:solidFill>
              </a:rPr>
              <a:t> where id=?”;</a:t>
            </a:r>
          </a:p>
          <a:p>
            <a:pPr marL="0" indent="0">
              <a:buNone/>
            </a:pPr>
            <a:r>
              <a:rPr lang="en-US" altLang="zh-CN" dirty="0" err="1">
                <a:solidFill>
                  <a:schemeClr val="tx2"/>
                </a:solidFill>
              </a:rPr>
              <a:t>ps.setInt</a:t>
            </a:r>
            <a:r>
              <a:rPr lang="en-US" altLang="zh-CN" dirty="0">
                <a:solidFill>
                  <a:schemeClr val="tx2"/>
                </a:solidFill>
              </a:rPr>
              <a:t>(1, id); </a:t>
            </a:r>
          </a:p>
          <a:p>
            <a:pPr marL="0" indent="0">
              <a:buNone/>
            </a:pPr>
            <a:r>
              <a:rPr lang="zh-CN" altLang="en-US" dirty="0">
                <a:solidFill>
                  <a:schemeClr val="tx1"/>
                </a:solidFill>
              </a:rPr>
              <a:t>修改第一个语句中的第一个参数，这里的修改其实就是执行删除操作了。</a:t>
            </a:r>
          </a:p>
        </p:txBody>
      </p:sp>
    </p:spTree>
    <p:extLst>
      <p:ext uri="{BB962C8B-B14F-4D97-AF65-F5344CB8AC3E}">
        <p14:creationId xmlns:p14="http://schemas.microsoft.com/office/powerpoint/2010/main" val="234517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11.5 </a:t>
            </a:r>
            <a:r>
              <a:rPr lang="zh-CN" altLang="en-US" sz="4800" dirty="0"/>
              <a:t>数据更新</a:t>
            </a:r>
          </a:p>
        </p:txBody>
      </p:sp>
      <p:sp>
        <p:nvSpPr>
          <p:cNvPr id="3" name="内容占位符 2"/>
          <p:cNvSpPr>
            <a:spLocks noGrp="1"/>
          </p:cNvSpPr>
          <p:nvPr>
            <p:ph idx="1"/>
          </p:nvPr>
        </p:nvSpPr>
        <p:spPr>
          <a:xfrm>
            <a:off x="467544" y="1059582"/>
            <a:ext cx="8229600" cy="3394472"/>
          </a:xfrm>
        </p:spPr>
        <p:txBody>
          <a:bodyPr>
            <a:normAutofit/>
          </a:bodyPr>
          <a:lstStyle/>
          <a:p>
            <a:pPr marL="0" indent="0">
              <a:buNone/>
            </a:pPr>
            <a:r>
              <a:rPr lang="zh-CN" altLang="en-US" sz="2000" dirty="0">
                <a:solidFill>
                  <a:schemeClr val="tx1"/>
                </a:solidFill>
                <a:latin typeface="Times New Roman" pitchFamily="18" charset="0"/>
                <a:cs typeface="Times New Roman" pitchFamily="18" charset="0"/>
              </a:rPr>
              <a:t>在 “修改”一栏下，用户可以在每一行后面的文本框中输入新的书籍数量，点击“修改数量”按钮后，可以看到“红楼梦”的数量由原来的“</a:t>
            </a:r>
            <a:r>
              <a:rPr lang="en-US" altLang="zh-CN" sz="2000" dirty="0">
                <a:solidFill>
                  <a:schemeClr val="tx1"/>
                </a:solidFill>
                <a:latin typeface="Times New Roman" pitchFamily="18" charset="0"/>
                <a:cs typeface="Times New Roman" pitchFamily="18" charset="0"/>
              </a:rPr>
              <a:t>24”</a:t>
            </a:r>
            <a:r>
              <a:rPr lang="zh-CN" altLang="en-US" sz="2000" dirty="0">
                <a:solidFill>
                  <a:schemeClr val="tx1"/>
                </a:solidFill>
                <a:latin typeface="Times New Roman" pitchFamily="18" charset="0"/>
                <a:cs typeface="Times New Roman" pitchFamily="18" charset="0"/>
              </a:rPr>
              <a:t>自动变为文本框中新输入的值“</a:t>
            </a:r>
            <a:r>
              <a:rPr lang="en-US" altLang="zh-CN" sz="2000" dirty="0">
                <a:solidFill>
                  <a:schemeClr val="tx1"/>
                </a:solidFill>
                <a:latin typeface="Times New Roman" pitchFamily="18" charset="0"/>
                <a:cs typeface="Times New Roman" pitchFamily="18" charset="0"/>
              </a:rPr>
              <a:t>20”</a:t>
            </a:r>
            <a:r>
              <a:rPr lang="zh-CN" altLang="en-US" sz="2000" dirty="0">
                <a:solidFill>
                  <a:schemeClr val="tx1"/>
                </a:solidFill>
                <a:latin typeface="Times New Roman" pitchFamily="18" charset="0"/>
                <a:cs typeface="Times New Roman" pitchFamily="18" charset="0"/>
              </a:rPr>
              <a:t>，从而完成书籍数量的更新。结果如图所示</a:t>
            </a:r>
            <a:r>
              <a:rPr lang="zh-CN" altLang="en-US" sz="20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pic>
        <p:nvPicPr>
          <p:cNvPr id="21506" name="图片 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479" y="2283718"/>
            <a:ext cx="4234904" cy="2695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17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57200" y="1200151"/>
            <a:ext cx="4690864" cy="3394472"/>
          </a:xfrm>
        </p:spPr>
        <p:txBody>
          <a:bodyPr>
            <a:normAutofit/>
          </a:bodyPr>
          <a:lstStyle/>
          <a:p>
            <a:pPr marL="0" indent="0" algn="just">
              <a:buNone/>
            </a:pPr>
            <a:r>
              <a:rPr lang="en-US" altLang="zh-CN" dirty="0">
                <a:solidFill>
                  <a:schemeClr val="tx1"/>
                </a:solidFill>
              </a:rPr>
              <a:t>Java</a:t>
            </a:r>
            <a:r>
              <a:rPr lang="zh-CN" altLang="en-US" dirty="0">
                <a:solidFill>
                  <a:schemeClr val="tx1"/>
                </a:solidFill>
              </a:rPr>
              <a:t>数据库连接（</a:t>
            </a:r>
            <a:r>
              <a:rPr lang="en-US" altLang="zh-CN" dirty="0">
                <a:solidFill>
                  <a:schemeClr val="tx1"/>
                </a:solidFill>
              </a:rPr>
              <a:t>Java Data Base Connectivity</a:t>
            </a:r>
            <a:r>
              <a:rPr lang="zh-CN" altLang="en-US" dirty="0">
                <a:solidFill>
                  <a:schemeClr val="tx1"/>
                </a:solidFill>
              </a:rPr>
              <a:t>，简称为</a:t>
            </a:r>
            <a:r>
              <a:rPr lang="en-US" altLang="zh-CN" dirty="0">
                <a:solidFill>
                  <a:schemeClr val="tx1"/>
                </a:solidFill>
              </a:rPr>
              <a:t>JDBC</a:t>
            </a:r>
            <a:r>
              <a:rPr lang="zh-CN" altLang="en-US" dirty="0">
                <a:solidFill>
                  <a:schemeClr val="tx1"/>
                </a:solidFill>
              </a:rPr>
              <a:t>）是一种用于执行数据库访问的</a:t>
            </a:r>
            <a:r>
              <a:rPr lang="en-US" altLang="zh-CN" dirty="0">
                <a:solidFill>
                  <a:schemeClr val="tx1"/>
                </a:solidFill>
              </a:rPr>
              <a:t>Java</a:t>
            </a:r>
            <a:r>
              <a:rPr lang="zh-CN" altLang="en-US" dirty="0">
                <a:solidFill>
                  <a:schemeClr val="tx1"/>
                </a:solidFill>
              </a:rPr>
              <a:t>语言应用程序接口（</a:t>
            </a:r>
            <a:r>
              <a:rPr lang="en-US" altLang="zh-CN" dirty="0">
                <a:solidFill>
                  <a:schemeClr val="tx1"/>
                </a:solidFill>
              </a:rPr>
              <a:t>API</a:t>
            </a:r>
            <a:r>
              <a:rPr lang="zh-CN" altLang="en-US" dirty="0">
                <a:solidFill>
                  <a:schemeClr val="tx1"/>
                </a:solidFill>
              </a:rPr>
              <a:t>）。</a:t>
            </a:r>
            <a:r>
              <a:rPr lang="en-US" altLang="zh-CN" dirty="0">
                <a:solidFill>
                  <a:schemeClr val="tx1"/>
                </a:solidFill>
              </a:rPr>
              <a:t>JDBC</a:t>
            </a:r>
            <a:r>
              <a:rPr lang="zh-CN" altLang="en-US" dirty="0">
                <a:solidFill>
                  <a:schemeClr val="tx1"/>
                </a:solidFill>
              </a:rPr>
              <a:t>通过一组</a:t>
            </a:r>
            <a:r>
              <a:rPr lang="en-US" altLang="zh-CN" dirty="0">
                <a:solidFill>
                  <a:schemeClr val="tx1"/>
                </a:solidFill>
              </a:rPr>
              <a:t>Java</a:t>
            </a:r>
            <a:r>
              <a:rPr lang="zh-CN" altLang="en-US" dirty="0">
                <a:solidFill>
                  <a:schemeClr val="tx1"/>
                </a:solidFill>
              </a:rPr>
              <a:t>类和接口，为开发人员提供多种关系型数据库的统一访问方式。</a:t>
            </a:r>
            <a:r>
              <a:rPr lang="en-US" altLang="zh-CN" dirty="0">
                <a:solidFill>
                  <a:schemeClr val="tx1"/>
                </a:solidFill>
              </a:rPr>
              <a:t>JDBC</a:t>
            </a:r>
            <a:r>
              <a:rPr lang="zh-CN" altLang="en-US" dirty="0">
                <a:solidFill>
                  <a:schemeClr val="tx1"/>
                </a:solidFill>
              </a:rPr>
              <a:t>的结构如下图所示。</a:t>
            </a:r>
          </a:p>
        </p:txBody>
      </p:sp>
      <p:pic>
        <p:nvPicPr>
          <p:cNvPr id="12290" name="对象 1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491630"/>
            <a:ext cx="29972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a:t>
            </a:r>
            <a:r>
              <a:rPr lang="zh-CN" altLang="en-US" sz="4800" dirty="0"/>
              <a:t>数据更新</a:t>
            </a:r>
          </a:p>
        </p:txBody>
      </p:sp>
      <p:sp>
        <p:nvSpPr>
          <p:cNvPr id="3" name="内容占位符 2"/>
          <p:cNvSpPr>
            <a:spLocks noGrp="1"/>
          </p:cNvSpPr>
          <p:nvPr>
            <p:ph idx="1"/>
          </p:nvPr>
        </p:nvSpPr>
        <p:spPr>
          <a:xfrm>
            <a:off x="467544" y="1203598"/>
            <a:ext cx="8229600" cy="3394472"/>
          </a:xfrm>
        </p:spPr>
        <p:txBody>
          <a:bodyPr>
            <a:normAutofit fontScale="70000" lnSpcReduction="20000"/>
          </a:bodyPr>
          <a:lstStyle/>
          <a:p>
            <a:pPr marL="0" indent="0">
              <a:buNone/>
            </a:pPr>
            <a:r>
              <a:rPr lang="zh-CN" altLang="en-US" sz="3800" dirty="0">
                <a:solidFill>
                  <a:schemeClr val="tx1"/>
                </a:solidFill>
                <a:latin typeface="Times New Roman" pitchFamily="18" charset="0"/>
                <a:cs typeface="Times New Roman" pitchFamily="18" charset="0"/>
              </a:rPr>
              <a:t>（</a:t>
            </a:r>
            <a:r>
              <a:rPr lang="en-US" altLang="zh-CN" sz="3800" dirty="0">
                <a:solidFill>
                  <a:schemeClr val="tx1"/>
                </a:solidFill>
                <a:latin typeface="Times New Roman" pitchFamily="18" charset="0"/>
                <a:cs typeface="Times New Roman" pitchFamily="18" charset="0"/>
              </a:rPr>
              <a:t>1</a:t>
            </a:r>
            <a:r>
              <a:rPr lang="zh-CN" altLang="en-US" sz="3800" dirty="0">
                <a:solidFill>
                  <a:schemeClr val="tx1"/>
                </a:solidFill>
                <a:latin typeface="Times New Roman" pitchFamily="18" charset="0"/>
                <a:cs typeface="Times New Roman" pitchFamily="18" charset="0"/>
              </a:rPr>
              <a:t>）在</a:t>
            </a:r>
            <a:r>
              <a:rPr lang="en-US" altLang="zh-CN" sz="3800" dirty="0" err="1">
                <a:solidFill>
                  <a:schemeClr val="tx1"/>
                </a:solidFill>
                <a:latin typeface="Times New Roman" pitchFamily="18" charset="0"/>
                <a:cs typeface="Times New Roman" pitchFamily="18" charset="0"/>
              </a:rPr>
              <a:t>book_list.jsp</a:t>
            </a:r>
            <a:r>
              <a:rPr lang="zh-CN" altLang="en-US" sz="3800" dirty="0">
                <a:solidFill>
                  <a:schemeClr val="tx1"/>
                </a:solidFill>
                <a:latin typeface="Times New Roman" pitchFamily="18" charset="0"/>
                <a:cs typeface="Times New Roman" pitchFamily="18" charset="0"/>
              </a:rPr>
              <a:t>页面中添加修改图书数量的表单，将该表单提交到</a:t>
            </a:r>
            <a:r>
              <a:rPr lang="en-US" altLang="zh-CN" sz="3800" dirty="0" err="1">
                <a:solidFill>
                  <a:schemeClr val="tx1"/>
                </a:solidFill>
                <a:latin typeface="Times New Roman" pitchFamily="18" charset="0"/>
                <a:cs typeface="Times New Roman" pitchFamily="18" charset="0"/>
              </a:rPr>
              <a:t>UpdateServlet</a:t>
            </a:r>
            <a:r>
              <a:rPr lang="zh-CN" altLang="en-US" sz="3800" dirty="0">
                <a:solidFill>
                  <a:schemeClr val="tx1"/>
                </a:solidFill>
                <a:latin typeface="Times New Roman" pitchFamily="18" charset="0"/>
                <a:cs typeface="Times New Roman" pitchFamily="18" charset="0"/>
              </a:rPr>
              <a:t>，表单代码段如下</a:t>
            </a:r>
            <a:r>
              <a:rPr lang="zh-CN" altLang="en-US" sz="3800" dirty="0">
                <a:solidFill>
                  <a:schemeClr val="tx1"/>
                </a:solidFill>
              </a:rPr>
              <a:t>。</a:t>
            </a:r>
          </a:p>
          <a:p>
            <a:pPr marL="0" indent="0">
              <a:spcBef>
                <a:spcPts val="1200"/>
              </a:spcBef>
              <a:buNone/>
            </a:pPr>
            <a:r>
              <a:rPr lang="en-US" altLang="zh-CN" sz="2900" b="1" dirty="0">
                <a:solidFill>
                  <a:schemeClr val="tx2"/>
                </a:solidFill>
              </a:rPr>
              <a:t>&lt;form style="</a:t>
            </a:r>
            <a:r>
              <a:rPr lang="en-US" altLang="zh-CN" sz="2900" b="1" dirty="0" err="1">
                <a:solidFill>
                  <a:schemeClr val="tx2"/>
                </a:solidFill>
              </a:rPr>
              <a:t>align:center</a:t>
            </a:r>
            <a:r>
              <a:rPr lang="en-US" altLang="zh-CN" sz="2900" b="1" dirty="0">
                <a:solidFill>
                  <a:schemeClr val="tx2"/>
                </a:solidFill>
              </a:rPr>
              <a:t>;  background-color: gray" action="</a:t>
            </a:r>
            <a:r>
              <a:rPr lang="en-US" altLang="zh-CN" sz="2900" b="1" dirty="0" err="1">
                <a:solidFill>
                  <a:schemeClr val="tx2"/>
                </a:solidFill>
              </a:rPr>
              <a:t>UpdateServlet</a:t>
            </a:r>
            <a:r>
              <a:rPr lang="en-US" altLang="zh-CN" sz="2900" b="1" dirty="0">
                <a:solidFill>
                  <a:schemeClr val="tx2"/>
                </a:solidFill>
              </a:rPr>
              <a:t>" method="post"</a:t>
            </a:r>
          </a:p>
          <a:p>
            <a:pPr marL="0" indent="0">
              <a:buNone/>
            </a:pPr>
            <a:r>
              <a:rPr lang="en-US" altLang="zh-CN" sz="2900" b="1" dirty="0">
                <a:solidFill>
                  <a:schemeClr val="tx2"/>
                </a:solidFill>
              </a:rPr>
              <a:t>			</a:t>
            </a:r>
            <a:r>
              <a:rPr lang="en-US" altLang="zh-CN" sz="2900" b="1" dirty="0" err="1">
                <a:solidFill>
                  <a:schemeClr val="tx2"/>
                </a:solidFill>
              </a:rPr>
              <a:t>onsubmit</a:t>
            </a:r>
            <a:r>
              <a:rPr lang="en-US" altLang="zh-CN" sz="2900" b="1" dirty="0">
                <a:solidFill>
                  <a:schemeClr val="tx2"/>
                </a:solidFill>
              </a:rPr>
              <a:t>="return check(this);"&gt;</a:t>
            </a:r>
          </a:p>
          <a:p>
            <a:pPr marL="0" indent="0">
              <a:buNone/>
            </a:pPr>
            <a:r>
              <a:rPr lang="en-US" altLang="zh-CN" sz="2900" b="1" dirty="0">
                <a:solidFill>
                  <a:schemeClr val="tx2"/>
                </a:solidFill>
              </a:rPr>
              <a:t> &lt;input type="hidden" name="id" value="&lt;%=</a:t>
            </a:r>
            <a:r>
              <a:rPr lang="en-US" altLang="zh-CN" sz="2900" b="1" dirty="0" err="1">
                <a:solidFill>
                  <a:schemeClr val="tx2"/>
                </a:solidFill>
              </a:rPr>
              <a:t>book.getId</a:t>
            </a:r>
            <a:r>
              <a:rPr lang="en-US" altLang="zh-CN" sz="2900" b="1" dirty="0">
                <a:solidFill>
                  <a:schemeClr val="tx2"/>
                </a:solidFill>
              </a:rPr>
              <a:t>()%&gt;"&gt; </a:t>
            </a:r>
          </a:p>
          <a:p>
            <a:pPr marL="0" indent="0">
              <a:buNone/>
            </a:pPr>
            <a:r>
              <a:rPr lang="en-US" altLang="zh-CN" sz="2900" b="1" dirty="0">
                <a:solidFill>
                  <a:schemeClr val="tx2"/>
                </a:solidFill>
              </a:rPr>
              <a:t>&lt;input type="text" name="</a:t>
            </a:r>
            <a:r>
              <a:rPr lang="en-US" altLang="zh-CN" sz="2900" b="1" dirty="0" err="1">
                <a:solidFill>
                  <a:schemeClr val="tx2"/>
                </a:solidFill>
              </a:rPr>
              <a:t>bookCount</a:t>
            </a:r>
            <a:r>
              <a:rPr lang="en-US" altLang="zh-CN" sz="2900" b="1" dirty="0">
                <a:solidFill>
                  <a:schemeClr val="tx2"/>
                </a:solidFill>
              </a:rPr>
              <a:t>" size="3"&gt;</a:t>
            </a:r>
          </a:p>
          <a:p>
            <a:pPr marL="0" indent="0">
              <a:buNone/>
            </a:pPr>
            <a:r>
              <a:rPr lang="en-US" altLang="zh-CN" sz="2900" b="1" dirty="0">
                <a:solidFill>
                  <a:schemeClr val="tx2"/>
                </a:solidFill>
              </a:rPr>
              <a:t>&lt;input type="submit" value="</a:t>
            </a:r>
            <a:r>
              <a:rPr lang="zh-CN" altLang="en-US" sz="2900" b="1" dirty="0">
                <a:solidFill>
                  <a:schemeClr val="tx2"/>
                </a:solidFill>
              </a:rPr>
              <a:t>修改数量</a:t>
            </a:r>
            <a:r>
              <a:rPr lang="en-US" altLang="zh-CN" sz="2900" b="1" dirty="0">
                <a:solidFill>
                  <a:schemeClr val="tx2"/>
                </a:solidFill>
              </a:rPr>
              <a:t>"&gt;</a:t>
            </a:r>
          </a:p>
          <a:p>
            <a:pPr marL="0" indent="0">
              <a:buNone/>
            </a:pPr>
            <a:r>
              <a:rPr lang="en-US" altLang="zh-CN" sz="2900" b="1" dirty="0">
                <a:solidFill>
                  <a:schemeClr val="tx2"/>
                </a:solidFill>
              </a:rPr>
              <a:t>&lt;/form&gt;</a:t>
            </a:r>
          </a:p>
        </p:txBody>
      </p:sp>
    </p:spTree>
    <p:extLst>
      <p:ext uri="{BB962C8B-B14F-4D97-AF65-F5344CB8AC3E}">
        <p14:creationId xmlns:p14="http://schemas.microsoft.com/office/powerpoint/2010/main" val="234517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a:t>
            </a:r>
            <a:r>
              <a:rPr lang="zh-CN" altLang="en-US" sz="4800" dirty="0"/>
              <a:t>数据更新</a:t>
            </a:r>
          </a:p>
        </p:txBody>
      </p:sp>
      <p:sp>
        <p:nvSpPr>
          <p:cNvPr id="3" name="内容占位符 2"/>
          <p:cNvSpPr>
            <a:spLocks noGrp="1"/>
          </p:cNvSpPr>
          <p:nvPr>
            <p:ph idx="1"/>
          </p:nvPr>
        </p:nvSpPr>
        <p:spPr>
          <a:xfrm>
            <a:off x="457200" y="1200150"/>
            <a:ext cx="8229600" cy="3943350"/>
          </a:xfrm>
        </p:spPr>
        <p:txBody>
          <a:bodyPr>
            <a:normAutofit fontScale="40000" lnSpcReduction="20000"/>
          </a:bodyPr>
          <a:lstStyle/>
          <a:p>
            <a:pPr marL="0" indent="0">
              <a:buNone/>
            </a:pPr>
            <a:r>
              <a:rPr lang="zh-CN" altLang="en-US" sz="6000" dirty="0">
                <a:solidFill>
                  <a:schemeClr val="tx1"/>
                </a:solidFill>
                <a:latin typeface="Times New Roman" pitchFamily="18" charset="0"/>
                <a:cs typeface="Times New Roman" pitchFamily="18" charset="0"/>
              </a:rPr>
              <a:t>（</a:t>
            </a:r>
            <a:r>
              <a:rPr lang="en-US" altLang="zh-CN" sz="6000" dirty="0">
                <a:solidFill>
                  <a:schemeClr val="tx1"/>
                </a:solidFill>
                <a:latin typeface="Times New Roman" pitchFamily="18" charset="0"/>
                <a:cs typeface="Times New Roman" pitchFamily="18" charset="0"/>
              </a:rPr>
              <a:t>2</a:t>
            </a:r>
            <a:r>
              <a:rPr lang="zh-CN" altLang="en-US" sz="6000" dirty="0">
                <a:solidFill>
                  <a:schemeClr val="tx1"/>
                </a:solidFill>
                <a:latin typeface="Times New Roman" pitchFamily="18" charset="0"/>
                <a:cs typeface="Times New Roman" pitchFamily="18" charset="0"/>
              </a:rPr>
              <a:t>）添加</a:t>
            </a:r>
            <a:r>
              <a:rPr lang="en-US" altLang="zh-CN" sz="6000" dirty="0" err="1">
                <a:solidFill>
                  <a:schemeClr val="tx1"/>
                </a:solidFill>
                <a:latin typeface="Times New Roman" pitchFamily="18" charset="0"/>
                <a:cs typeface="Times New Roman" pitchFamily="18" charset="0"/>
              </a:rPr>
              <a:t>js</a:t>
            </a:r>
            <a:r>
              <a:rPr lang="zh-CN" altLang="en-US" sz="6000" dirty="0">
                <a:solidFill>
                  <a:schemeClr val="tx1"/>
                </a:solidFill>
                <a:latin typeface="Times New Roman" pitchFamily="18" charset="0"/>
                <a:cs typeface="Times New Roman" pitchFamily="18" charset="0"/>
              </a:rPr>
              <a:t>表单验证，</a:t>
            </a:r>
            <a:r>
              <a:rPr lang="en-US" altLang="zh-CN" sz="6000" dirty="0">
                <a:solidFill>
                  <a:schemeClr val="tx1"/>
                </a:solidFill>
                <a:latin typeface="Times New Roman" pitchFamily="18" charset="0"/>
                <a:cs typeface="Times New Roman" pitchFamily="18" charset="0"/>
              </a:rPr>
              <a:t>check</a:t>
            </a:r>
            <a:r>
              <a:rPr lang="zh-CN" altLang="en-US" sz="6000" dirty="0">
                <a:solidFill>
                  <a:schemeClr val="tx1"/>
                </a:solidFill>
                <a:latin typeface="Times New Roman" pitchFamily="18" charset="0"/>
                <a:cs typeface="Times New Roman" pitchFamily="18" charset="0"/>
              </a:rPr>
              <a:t>属性用于存储数据合法性的正则表达式，如果数据不合法则弹出</a:t>
            </a:r>
            <a:r>
              <a:rPr lang="en-US" altLang="zh-CN" sz="6000" dirty="0">
                <a:solidFill>
                  <a:schemeClr val="tx1"/>
                </a:solidFill>
                <a:latin typeface="Times New Roman" pitchFamily="18" charset="0"/>
                <a:cs typeface="Times New Roman" pitchFamily="18" charset="0"/>
              </a:rPr>
              <a:t>alert</a:t>
            </a:r>
            <a:r>
              <a:rPr lang="zh-CN" altLang="en-US" sz="6000" dirty="0">
                <a:solidFill>
                  <a:schemeClr val="tx1"/>
                </a:solidFill>
                <a:latin typeface="Times New Roman" pitchFamily="18" charset="0"/>
                <a:cs typeface="Times New Roman" pitchFamily="18" charset="0"/>
              </a:rPr>
              <a:t>，产生提示信息并返回到该表单元素。</a:t>
            </a:r>
          </a:p>
          <a:p>
            <a:pPr marL="0" indent="0">
              <a:spcBef>
                <a:spcPts val="1200"/>
              </a:spcBef>
              <a:buNone/>
            </a:pPr>
            <a:r>
              <a:rPr lang="en-US" altLang="zh-CN" dirty="0">
                <a:solidFill>
                  <a:srgbClr val="FF0000"/>
                </a:solidFill>
              </a:rPr>
              <a:t>			</a:t>
            </a:r>
            <a:r>
              <a:rPr lang="en-US" altLang="zh-CN" sz="5000" b="1" dirty="0">
                <a:solidFill>
                  <a:schemeClr val="tx2"/>
                </a:solidFill>
              </a:rPr>
              <a:t>if (</a:t>
            </a:r>
            <a:r>
              <a:rPr lang="en-US" altLang="zh-CN" sz="5000" b="1" dirty="0" err="1">
                <a:solidFill>
                  <a:schemeClr val="tx2"/>
                </a:solidFill>
              </a:rPr>
              <a:t>bookCount.value</a:t>
            </a:r>
            <a:r>
              <a:rPr lang="en-US" altLang="zh-CN" sz="5000" b="1" dirty="0">
                <a:solidFill>
                  <a:schemeClr val="tx2"/>
                </a:solidFill>
              </a:rPr>
              <a:t> == "") {</a:t>
            </a:r>
          </a:p>
          <a:p>
            <a:pPr marL="0" indent="0">
              <a:buNone/>
            </a:pPr>
            <a:r>
              <a:rPr lang="en-US" altLang="zh-CN" sz="5000" b="1" dirty="0">
                <a:solidFill>
                  <a:schemeClr val="tx2"/>
                </a:solidFill>
              </a:rPr>
              <a:t>				alert("</a:t>
            </a:r>
            <a:r>
              <a:rPr lang="zh-CN" altLang="en-US" sz="5000" b="1" dirty="0">
                <a:solidFill>
                  <a:schemeClr val="tx2"/>
                </a:solidFill>
              </a:rPr>
              <a:t>请输入更新数量！</a:t>
            </a:r>
            <a:r>
              <a:rPr lang="en-US" altLang="zh-CN" sz="5000" b="1" dirty="0">
                <a:solidFill>
                  <a:schemeClr val="tx2"/>
                </a:solidFill>
              </a:rPr>
              <a:t>");</a:t>
            </a:r>
          </a:p>
          <a:p>
            <a:pPr marL="0" indent="0">
              <a:buNone/>
            </a:pPr>
            <a:r>
              <a:rPr lang="en-US" altLang="zh-CN" sz="5000" b="1" dirty="0">
                <a:solidFill>
                  <a:schemeClr val="tx2"/>
                </a:solidFill>
              </a:rPr>
              <a:t>				return false;</a:t>
            </a:r>
          </a:p>
          <a:p>
            <a:pPr marL="0" indent="0">
              <a:buNone/>
            </a:pPr>
            <a:r>
              <a:rPr lang="en-US" altLang="zh-CN" sz="5000" b="1" dirty="0">
                <a:solidFill>
                  <a:schemeClr val="tx2"/>
                </a:solidFill>
              </a:rPr>
              <a:t>			}</a:t>
            </a:r>
          </a:p>
          <a:p>
            <a:pPr marL="0" indent="0">
              <a:buNone/>
            </a:pPr>
            <a:r>
              <a:rPr lang="en-US" altLang="zh-CN" sz="5000" b="1" dirty="0">
                <a:solidFill>
                  <a:schemeClr val="tx2"/>
                </a:solidFill>
              </a:rPr>
              <a:t>			if (</a:t>
            </a:r>
            <a:r>
              <a:rPr lang="en-US" altLang="zh-CN" sz="5000" b="1" dirty="0" err="1">
                <a:solidFill>
                  <a:schemeClr val="tx2"/>
                </a:solidFill>
              </a:rPr>
              <a:t>isNaN</a:t>
            </a:r>
            <a:r>
              <a:rPr lang="en-US" altLang="zh-CN" sz="5000" b="1" dirty="0">
                <a:solidFill>
                  <a:schemeClr val="tx2"/>
                </a:solidFill>
              </a:rPr>
              <a:t>(</a:t>
            </a:r>
            <a:r>
              <a:rPr lang="en-US" altLang="zh-CN" sz="5000" b="1" dirty="0" err="1">
                <a:solidFill>
                  <a:schemeClr val="tx2"/>
                </a:solidFill>
              </a:rPr>
              <a:t>bookCount.value</a:t>
            </a:r>
            <a:r>
              <a:rPr lang="en-US" altLang="zh-CN" sz="5000" b="1" dirty="0">
                <a:solidFill>
                  <a:schemeClr val="tx2"/>
                </a:solidFill>
              </a:rPr>
              <a:t>)) {</a:t>
            </a:r>
          </a:p>
          <a:p>
            <a:pPr marL="0" indent="0">
              <a:buNone/>
            </a:pPr>
            <a:r>
              <a:rPr lang="en-US" altLang="zh-CN" sz="5000" b="1" dirty="0">
                <a:solidFill>
                  <a:schemeClr val="tx2"/>
                </a:solidFill>
              </a:rPr>
              <a:t>				alert("</a:t>
            </a:r>
            <a:r>
              <a:rPr lang="zh-CN" altLang="en-US" sz="5000" b="1" dirty="0">
                <a:solidFill>
                  <a:schemeClr val="tx2"/>
                </a:solidFill>
              </a:rPr>
              <a:t>格式错误！</a:t>
            </a:r>
            <a:r>
              <a:rPr lang="en-US" altLang="zh-CN" sz="5000" b="1" dirty="0">
                <a:solidFill>
                  <a:schemeClr val="tx2"/>
                </a:solidFill>
              </a:rPr>
              <a:t>");</a:t>
            </a:r>
          </a:p>
          <a:p>
            <a:pPr marL="0" indent="0">
              <a:buNone/>
            </a:pPr>
            <a:r>
              <a:rPr lang="en-US" altLang="zh-CN" sz="5000" b="1" dirty="0">
                <a:solidFill>
                  <a:schemeClr val="tx2"/>
                </a:solidFill>
              </a:rPr>
              <a:t>				return false;</a:t>
            </a:r>
          </a:p>
          <a:p>
            <a:pPr marL="0" indent="0">
              <a:buNone/>
            </a:pPr>
            <a:r>
              <a:rPr lang="en-US" altLang="zh-CN" sz="5000" b="1" dirty="0">
                <a:solidFill>
                  <a:schemeClr val="tx2"/>
                </a:solidFill>
              </a:rPr>
              <a:t>			}</a:t>
            </a:r>
          </a:p>
          <a:p>
            <a:pPr marL="0" indent="0">
              <a:buNone/>
            </a:pPr>
            <a:r>
              <a:rPr lang="en-US" altLang="zh-CN" sz="5000" b="1" dirty="0">
                <a:solidFill>
                  <a:schemeClr val="tx2"/>
                </a:solidFill>
              </a:rPr>
              <a:t>			return true;</a:t>
            </a:r>
          </a:p>
        </p:txBody>
      </p:sp>
    </p:spTree>
    <p:extLst>
      <p:ext uri="{BB962C8B-B14F-4D97-AF65-F5344CB8AC3E}">
        <p14:creationId xmlns:p14="http://schemas.microsoft.com/office/powerpoint/2010/main" val="187925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a:t>
            </a:r>
            <a:r>
              <a:rPr lang="zh-CN" altLang="en-US" sz="4800" dirty="0"/>
              <a:t>数据更新</a:t>
            </a:r>
          </a:p>
        </p:txBody>
      </p:sp>
      <p:sp>
        <p:nvSpPr>
          <p:cNvPr id="3" name="内容占位符 2"/>
          <p:cNvSpPr>
            <a:spLocks noGrp="1"/>
          </p:cNvSpPr>
          <p:nvPr>
            <p:ph idx="1"/>
          </p:nvPr>
        </p:nvSpPr>
        <p:spPr>
          <a:xfrm>
            <a:off x="457200" y="1200150"/>
            <a:ext cx="8229600" cy="3819871"/>
          </a:xfrm>
        </p:spPr>
        <p:txBody>
          <a:bodyPr>
            <a:normAutofit fontScale="77500" lnSpcReduction="20000"/>
          </a:bodyPr>
          <a:lstStyle/>
          <a:p>
            <a:pPr marL="0" indent="0">
              <a:buNone/>
            </a:pPr>
            <a:r>
              <a:rPr lang="zh-CN" altLang="en-US" sz="2900" dirty="0">
                <a:solidFill>
                  <a:schemeClr val="tx1"/>
                </a:solidFill>
              </a:rPr>
              <a:t>（</a:t>
            </a:r>
            <a:r>
              <a:rPr lang="en-US" altLang="zh-CN" sz="2900" dirty="0">
                <a:solidFill>
                  <a:schemeClr val="tx1"/>
                </a:solidFill>
              </a:rPr>
              <a:t>3</a:t>
            </a:r>
            <a:r>
              <a:rPr lang="zh-CN" altLang="en-US" sz="2900" dirty="0">
                <a:solidFill>
                  <a:schemeClr val="tx1"/>
                </a:solidFill>
              </a:rPr>
              <a:t>）创建修改图书信息的</a:t>
            </a:r>
            <a:r>
              <a:rPr lang="en-US" altLang="zh-CN" sz="2900" dirty="0">
                <a:solidFill>
                  <a:schemeClr val="tx1"/>
                </a:solidFill>
              </a:rPr>
              <a:t>Servlet</a:t>
            </a:r>
            <a:r>
              <a:rPr lang="zh-CN" altLang="en-US" sz="2900" dirty="0">
                <a:solidFill>
                  <a:schemeClr val="tx1"/>
                </a:solidFill>
              </a:rPr>
              <a:t>对象，其名称为</a:t>
            </a:r>
            <a:r>
              <a:rPr lang="en-US" altLang="zh-CN" sz="2900" dirty="0" err="1">
                <a:solidFill>
                  <a:schemeClr val="tx1"/>
                </a:solidFill>
              </a:rPr>
              <a:t>UpdateServlet</a:t>
            </a:r>
            <a:r>
              <a:rPr lang="zh-CN" altLang="en-US" sz="2900" dirty="0">
                <a:solidFill>
                  <a:schemeClr val="tx1"/>
                </a:solidFill>
              </a:rPr>
              <a:t>。</a:t>
            </a:r>
            <a:endParaRPr lang="en-US" altLang="zh-CN" sz="2900" dirty="0">
              <a:solidFill>
                <a:schemeClr val="tx1"/>
              </a:solidFill>
            </a:endParaRPr>
          </a:p>
          <a:p>
            <a:pPr marL="0" indent="0">
              <a:buNone/>
            </a:pPr>
            <a:r>
              <a:rPr lang="en-US" altLang="zh-CN" sz="2300" b="1" dirty="0">
                <a:solidFill>
                  <a:schemeClr val="tx2"/>
                </a:solidFill>
              </a:rPr>
              <a:t>……</a:t>
            </a:r>
          </a:p>
          <a:p>
            <a:pPr marL="0" indent="0">
              <a:buNone/>
            </a:pPr>
            <a:r>
              <a:rPr lang="en-US" altLang="zh-CN" sz="2300" b="1" dirty="0">
                <a:solidFill>
                  <a:schemeClr val="tx2"/>
                </a:solidFill>
              </a:rPr>
              <a:t>String </a:t>
            </a:r>
            <a:r>
              <a:rPr lang="en-US" altLang="zh-CN" sz="2300" b="1" dirty="0" err="1">
                <a:solidFill>
                  <a:schemeClr val="tx2"/>
                </a:solidFill>
              </a:rPr>
              <a:t>sql</a:t>
            </a:r>
            <a:r>
              <a:rPr lang="en-US" altLang="zh-CN" sz="2300" b="1" dirty="0">
                <a:solidFill>
                  <a:schemeClr val="tx2"/>
                </a:solidFill>
              </a:rPr>
              <a:t> = "update </a:t>
            </a:r>
            <a:r>
              <a:rPr lang="en-US" altLang="zh-CN" sz="2300" b="1" dirty="0" err="1">
                <a:solidFill>
                  <a:schemeClr val="tx2"/>
                </a:solidFill>
              </a:rPr>
              <a:t>Buy.dbo.book</a:t>
            </a:r>
            <a:r>
              <a:rPr lang="en-US" altLang="zh-CN" sz="2300" b="1" dirty="0">
                <a:solidFill>
                  <a:schemeClr val="tx2"/>
                </a:solidFill>
              </a:rPr>
              <a:t> set </a:t>
            </a:r>
            <a:r>
              <a:rPr lang="en-US" altLang="zh-CN" sz="2300" b="1" dirty="0" err="1">
                <a:solidFill>
                  <a:schemeClr val="tx2"/>
                </a:solidFill>
              </a:rPr>
              <a:t>bookcount</a:t>
            </a:r>
            <a:r>
              <a:rPr lang="en-US" altLang="zh-CN" sz="2300" b="1" dirty="0">
                <a:solidFill>
                  <a:schemeClr val="tx2"/>
                </a:solidFill>
              </a:rPr>
              <a:t>=? where id=?";// </a:t>
            </a:r>
            <a:r>
              <a:rPr lang="zh-CN" altLang="en-US" sz="2300" b="1" dirty="0">
                <a:solidFill>
                  <a:schemeClr val="tx2"/>
                </a:solidFill>
              </a:rPr>
              <a:t>更新</a:t>
            </a:r>
            <a:r>
              <a:rPr lang="en-US" altLang="zh-CN" sz="2300" b="1" dirty="0">
                <a:solidFill>
                  <a:schemeClr val="tx2"/>
                </a:solidFill>
              </a:rPr>
              <a:t>SQL</a:t>
            </a:r>
            <a:r>
              <a:rPr lang="zh-CN" altLang="en-US" sz="2300" b="1" dirty="0">
                <a:solidFill>
                  <a:schemeClr val="tx2"/>
                </a:solidFill>
              </a:rPr>
              <a:t>语句</a:t>
            </a:r>
          </a:p>
          <a:p>
            <a:pPr marL="0" indent="0">
              <a:buNone/>
            </a:pPr>
            <a:r>
              <a:rPr lang="zh-CN" altLang="en-US" sz="2300" b="1" dirty="0">
                <a:solidFill>
                  <a:schemeClr val="tx2"/>
                </a:solidFill>
              </a:rPr>
              <a:t>	</a:t>
            </a:r>
            <a:r>
              <a:rPr lang="en-US" altLang="zh-CN" sz="2300" b="1" dirty="0" err="1">
                <a:solidFill>
                  <a:schemeClr val="tx2"/>
                </a:solidFill>
              </a:rPr>
              <a:t>PreparedStatement</a:t>
            </a:r>
            <a:r>
              <a:rPr lang="en-US" altLang="zh-CN" sz="2300" b="1" dirty="0">
                <a:solidFill>
                  <a:schemeClr val="tx2"/>
                </a:solidFill>
              </a:rPr>
              <a:t> </a:t>
            </a:r>
            <a:r>
              <a:rPr lang="en-US" altLang="zh-CN" sz="2300" b="1" dirty="0" err="1">
                <a:solidFill>
                  <a:schemeClr val="tx2"/>
                </a:solidFill>
              </a:rPr>
              <a:t>ps</a:t>
            </a:r>
            <a:r>
              <a:rPr lang="en-US" altLang="zh-CN" sz="2300" b="1" dirty="0">
                <a:solidFill>
                  <a:schemeClr val="tx2"/>
                </a:solidFill>
              </a:rPr>
              <a:t> = </a:t>
            </a:r>
            <a:r>
              <a:rPr lang="en-US" altLang="zh-CN" sz="2300" b="1" dirty="0" err="1">
                <a:solidFill>
                  <a:schemeClr val="tx2"/>
                </a:solidFill>
              </a:rPr>
              <a:t>conn.prepareStatement</a:t>
            </a:r>
            <a:r>
              <a:rPr lang="en-US" altLang="zh-CN" sz="2300" b="1" dirty="0">
                <a:solidFill>
                  <a:schemeClr val="tx2"/>
                </a:solidFill>
              </a:rPr>
              <a:t>(</a:t>
            </a:r>
            <a:r>
              <a:rPr lang="en-US" altLang="zh-CN" sz="2300" b="1" dirty="0" err="1">
                <a:solidFill>
                  <a:schemeClr val="tx2"/>
                </a:solidFill>
              </a:rPr>
              <a:t>sql</a:t>
            </a:r>
            <a:r>
              <a:rPr lang="en-US" altLang="zh-CN" sz="2300" b="1" dirty="0">
                <a:solidFill>
                  <a:schemeClr val="tx2"/>
                </a:solidFill>
              </a:rPr>
              <a:t>);// </a:t>
            </a:r>
            <a:r>
              <a:rPr lang="zh-CN" altLang="en-US" sz="2300" b="1" dirty="0">
                <a:solidFill>
                  <a:schemeClr val="tx2"/>
                </a:solidFill>
              </a:rPr>
              <a:t>获取</a:t>
            </a:r>
            <a:r>
              <a:rPr lang="en-US" altLang="zh-CN" sz="2300" b="1" dirty="0" err="1">
                <a:solidFill>
                  <a:schemeClr val="tx2"/>
                </a:solidFill>
              </a:rPr>
              <a:t>PreparedStatement</a:t>
            </a:r>
            <a:r>
              <a:rPr lang="zh-CN" altLang="en-US" sz="2300" b="1" dirty="0">
                <a:solidFill>
                  <a:schemeClr val="tx2"/>
                </a:solidFill>
              </a:rPr>
              <a:t>对象</a:t>
            </a:r>
          </a:p>
          <a:p>
            <a:pPr marL="0" indent="0">
              <a:buNone/>
            </a:pPr>
            <a:r>
              <a:rPr lang="zh-CN" altLang="en-US" sz="2300" b="1" dirty="0">
                <a:solidFill>
                  <a:schemeClr val="tx2"/>
                </a:solidFill>
              </a:rPr>
              <a:t>			</a:t>
            </a:r>
            <a:r>
              <a:rPr lang="en-US" altLang="zh-CN" sz="2300" b="1" dirty="0" err="1">
                <a:solidFill>
                  <a:schemeClr val="tx2"/>
                </a:solidFill>
              </a:rPr>
              <a:t>ps.setInt</a:t>
            </a:r>
            <a:r>
              <a:rPr lang="en-US" altLang="zh-CN" sz="2300" b="1" dirty="0">
                <a:solidFill>
                  <a:schemeClr val="tx2"/>
                </a:solidFill>
              </a:rPr>
              <a:t>(1, </a:t>
            </a:r>
            <a:r>
              <a:rPr lang="en-US" altLang="zh-CN" sz="2300" b="1" dirty="0" err="1">
                <a:solidFill>
                  <a:schemeClr val="tx2"/>
                </a:solidFill>
              </a:rPr>
              <a:t>bookCount</a:t>
            </a:r>
            <a:r>
              <a:rPr lang="en-US" altLang="zh-CN" sz="2300" b="1" dirty="0">
                <a:solidFill>
                  <a:schemeClr val="tx2"/>
                </a:solidFill>
              </a:rPr>
              <a:t>);// </a:t>
            </a:r>
            <a:r>
              <a:rPr lang="zh-CN" altLang="en-US" sz="2300" b="1" dirty="0">
                <a:solidFill>
                  <a:schemeClr val="tx2"/>
                </a:solidFill>
              </a:rPr>
              <a:t>对</a:t>
            </a:r>
            <a:r>
              <a:rPr lang="en-US" altLang="zh-CN" sz="2300" b="1" dirty="0">
                <a:solidFill>
                  <a:schemeClr val="tx2"/>
                </a:solidFill>
              </a:rPr>
              <a:t>SQL</a:t>
            </a:r>
            <a:r>
              <a:rPr lang="zh-CN" altLang="en-US" sz="2300" b="1" dirty="0">
                <a:solidFill>
                  <a:schemeClr val="tx2"/>
                </a:solidFill>
              </a:rPr>
              <a:t>语句中的第一个参数赋值</a:t>
            </a:r>
          </a:p>
          <a:p>
            <a:pPr marL="0" indent="0">
              <a:buNone/>
            </a:pPr>
            <a:r>
              <a:rPr lang="zh-CN" altLang="en-US" sz="2300" b="1" dirty="0">
                <a:solidFill>
                  <a:schemeClr val="tx2"/>
                </a:solidFill>
              </a:rPr>
              <a:t>			</a:t>
            </a:r>
            <a:r>
              <a:rPr lang="en-US" altLang="zh-CN" sz="2300" b="1" dirty="0" err="1">
                <a:solidFill>
                  <a:schemeClr val="tx2"/>
                </a:solidFill>
              </a:rPr>
              <a:t>ps.setInt</a:t>
            </a:r>
            <a:r>
              <a:rPr lang="en-US" altLang="zh-CN" sz="2300" b="1" dirty="0">
                <a:solidFill>
                  <a:schemeClr val="tx2"/>
                </a:solidFill>
              </a:rPr>
              <a:t>(2, id);// </a:t>
            </a:r>
            <a:r>
              <a:rPr lang="zh-CN" altLang="en-US" sz="2300" b="1" dirty="0">
                <a:solidFill>
                  <a:schemeClr val="tx2"/>
                </a:solidFill>
              </a:rPr>
              <a:t>对</a:t>
            </a:r>
            <a:r>
              <a:rPr lang="en-US" altLang="zh-CN" sz="2300" b="1" dirty="0">
                <a:solidFill>
                  <a:schemeClr val="tx2"/>
                </a:solidFill>
              </a:rPr>
              <a:t>SQL</a:t>
            </a:r>
            <a:r>
              <a:rPr lang="zh-CN" altLang="en-US" sz="2300" b="1" dirty="0">
                <a:solidFill>
                  <a:schemeClr val="tx2"/>
                </a:solidFill>
              </a:rPr>
              <a:t>语句中的第二个参数赋值</a:t>
            </a:r>
          </a:p>
          <a:p>
            <a:pPr marL="0" indent="0">
              <a:buNone/>
            </a:pPr>
            <a:r>
              <a:rPr lang="zh-CN" altLang="en-US" sz="2300" b="1" dirty="0">
                <a:solidFill>
                  <a:schemeClr val="tx2"/>
                </a:solidFill>
              </a:rPr>
              <a:t>			</a:t>
            </a:r>
            <a:r>
              <a:rPr lang="en-US" altLang="zh-CN" sz="2300" b="1" dirty="0" err="1">
                <a:solidFill>
                  <a:schemeClr val="tx2"/>
                </a:solidFill>
              </a:rPr>
              <a:t>ps.executeUpdate</a:t>
            </a:r>
            <a:r>
              <a:rPr lang="en-US" altLang="zh-CN" sz="2300" b="1" dirty="0">
                <a:solidFill>
                  <a:schemeClr val="tx2"/>
                </a:solidFill>
              </a:rPr>
              <a:t>();// </a:t>
            </a:r>
            <a:r>
              <a:rPr lang="zh-CN" altLang="en-US" sz="2300" b="1" dirty="0">
                <a:solidFill>
                  <a:schemeClr val="tx2"/>
                </a:solidFill>
              </a:rPr>
              <a:t>执行更新操作</a:t>
            </a:r>
          </a:p>
          <a:p>
            <a:pPr marL="0" indent="0">
              <a:buNone/>
            </a:pPr>
            <a:r>
              <a:rPr lang="zh-CN" altLang="en-US" sz="2300" b="1" dirty="0">
                <a:solidFill>
                  <a:schemeClr val="tx2"/>
                </a:solidFill>
              </a:rPr>
              <a:t>			</a:t>
            </a:r>
            <a:r>
              <a:rPr lang="en-US" altLang="zh-CN" sz="2300" b="1" dirty="0" err="1">
                <a:solidFill>
                  <a:schemeClr val="tx2"/>
                </a:solidFill>
              </a:rPr>
              <a:t>ps.close</a:t>
            </a:r>
            <a:r>
              <a:rPr lang="en-US" altLang="zh-CN" sz="2300" b="1" dirty="0">
                <a:solidFill>
                  <a:schemeClr val="tx2"/>
                </a:solidFill>
              </a:rPr>
              <a:t>();// </a:t>
            </a:r>
            <a:r>
              <a:rPr lang="zh-CN" altLang="en-US" sz="2300" b="1" dirty="0">
                <a:solidFill>
                  <a:schemeClr val="tx2"/>
                </a:solidFill>
              </a:rPr>
              <a:t>关闭</a:t>
            </a:r>
            <a:r>
              <a:rPr lang="en-US" altLang="zh-CN" sz="2300" b="1" dirty="0" err="1">
                <a:solidFill>
                  <a:schemeClr val="tx2"/>
                </a:solidFill>
              </a:rPr>
              <a:t>PreparedStatement</a:t>
            </a:r>
            <a:endParaRPr lang="en-US" altLang="zh-CN" sz="2300" b="1" dirty="0">
              <a:solidFill>
                <a:schemeClr val="tx2"/>
              </a:solidFill>
            </a:endParaRPr>
          </a:p>
          <a:p>
            <a:pPr marL="0" indent="0">
              <a:buNone/>
            </a:pPr>
            <a:r>
              <a:rPr lang="en-US" altLang="zh-CN" sz="2300" b="1" dirty="0">
                <a:solidFill>
                  <a:schemeClr val="tx2"/>
                </a:solidFill>
              </a:rPr>
              <a:t>			</a:t>
            </a:r>
            <a:r>
              <a:rPr lang="en-US" altLang="zh-CN" sz="2300" b="1" dirty="0" err="1">
                <a:solidFill>
                  <a:schemeClr val="tx2"/>
                </a:solidFill>
              </a:rPr>
              <a:t>conn.close</a:t>
            </a:r>
            <a:r>
              <a:rPr lang="en-US" altLang="zh-CN" sz="2300" b="1" dirty="0">
                <a:solidFill>
                  <a:schemeClr val="tx2"/>
                </a:solidFill>
              </a:rPr>
              <a:t>();// </a:t>
            </a:r>
            <a:r>
              <a:rPr lang="zh-CN" altLang="en-US" sz="2300" b="1" dirty="0">
                <a:solidFill>
                  <a:schemeClr val="tx2"/>
                </a:solidFill>
              </a:rPr>
              <a:t>关闭</a:t>
            </a:r>
            <a:r>
              <a:rPr lang="en-US" altLang="zh-CN" sz="2300" b="1" dirty="0">
                <a:solidFill>
                  <a:schemeClr val="tx2"/>
                </a:solidFill>
              </a:rPr>
              <a:t>Connection</a:t>
            </a:r>
          </a:p>
          <a:p>
            <a:pPr marL="0" indent="0">
              <a:buNone/>
            </a:pPr>
            <a:r>
              <a:rPr lang="en-US" altLang="zh-CN" sz="2300" b="1" dirty="0">
                <a:solidFill>
                  <a:schemeClr val="tx2"/>
                </a:solidFill>
              </a:rPr>
              <a:t>……</a:t>
            </a:r>
            <a:endParaRPr lang="zh-CN" altLang="en-US" sz="2300" b="1" dirty="0">
              <a:solidFill>
                <a:schemeClr val="tx2"/>
              </a:solidFill>
            </a:endParaRPr>
          </a:p>
        </p:txBody>
      </p:sp>
    </p:spTree>
    <p:extLst>
      <p:ext uri="{BB962C8B-B14F-4D97-AF65-F5344CB8AC3E}">
        <p14:creationId xmlns:p14="http://schemas.microsoft.com/office/powerpoint/2010/main" val="3578112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rPr>
              <a:t>数据库连接池的</a:t>
            </a:r>
            <a:r>
              <a:rPr lang="zh-CN" altLang="en-US" b="1" dirty="0">
                <a:solidFill>
                  <a:schemeClr val="tx2"/>
                </a:solidFill>
              </a:rPr>
              <a:t>基本思想就是为数据库连接建立一个“缓冲池”</a:t>
            </a:r>
            <a:r>
              <a:rPr lang="zh-CN" altLang="en-US" dirty="0">
                <a:solidFill>
                  <a:schemeClr val="tx1"/>
                </a:solidFill>
              </a:rPr>
              <a:t>。预先在缓冲池中放入一定数量的连接，当需要建立数据库连接时，只需从“缓冲池”中取出一个，使用完毕之后再放回去。我们可以通过设定连接池最大连接数来防止系统无尽的与数据库连接。更为重要的是我们可以通过连接池的管理机制监视数据库的连接的数量和使用情况，为系统开发，测试及性能调整提供依据。</a:t>
            </a:r>
            <a:endParaRPr lang="en-US" altLang="zh-CN" dirty="0">
              <a:solidFill>
                <a:schemeClr val="tx1"/>
              </a:solidFill>
            </a:endParaRPr>
          </a:p>
          <a:p>
            <a:pPr marL="0" indent="0">
              <a:buNone/>
            </a:pPr>
            <a:r>
              <a:rPr lang="en-US" altLang="zh-CN" dirty="0">
                <a:solidFill>
                  <a:schemeClr val="tx1"/>
                </a:solidFill>
              </a:rPr>
              <a:t>        </a:t>
            </a:r>
            <a:r>
              <a:rPr lang="zh-CN" altLang="zh-CN" dirty="0">
                <a:solidFill>
                  <a:schemeClr val="tx1"/>
                </a:solidFill>
              </a:rPr>
              <a:t>连接池主要由三部分组成：</a:t>
            </a:r>
            <a:r>
              <a:rPr lang="zh-CN" altLang="zh-CN" b="1" dirty="0">
                <a:solidFill>
                  <a:schemeClr val="tx2"/>
                </a:solidFill>
              </a:rPr>
              <a:t>连接池的建立、连接池中连接的使用管理、连接池的关闭</a:t>
            </a:r>
            <a:r>
              <a:rPr lang="zh-CN"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570621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b="1" dirty="0">
                <a:solidFill>
                  <a:schemeClr val="tx2"/>
                </a:solidFill>
              </a:rPr>
              <a:t>（</a:t>
            </a:r>
            <a:r>
              <a:rPr lang="en-US" altLang="zh-CN" b="1" dirty="0">
                <a:solidFill>
                  <a:schemeClr val="tx2"/>
                </a:solidFill>
              </a:rPr>
              <a:t>1</a:t>
            </a:r>
            <a:r>
              <a:rPr lang="zh-CN" altLang="en-US" b="1" dirty="0">
                <a:solidFill>
                  <a:schemeClr val="tx2"/>
                </a:solidFill>
              </a:rPr>
              <a:t>）连接池的建立</a:t>
            </a:r>
          </a:p>
          <a:p>
            <a:pPr marL="0" indent="0">
              <a:buNone/>
            </a:pPr>
            <a:r>
              <a:rPr lang="zh-CN" altLang="en-US" dirty="0">
                <a:solidFill>
                  <a:schemeClr val="tx1"/>
                </a:solidFill>
              </a:rPr>
              <a:t>        应用程序中建立的连接池其实是一个静态的。所谓静态连接池是指连接池中的连接在系统初始化时就已分配好，且不能随意关闭连接。</a:t>
            </a:r>
            <a:r>
              <a:rPr lang="en-US" altLang="zh-CN" dirty="0">
                <a:solidFill>
                  <a:schemeClr val="tx1"/>
                </a:solidFill>
              </a:rPr>
              <a:t>Java</a:t>
            </a:r>
            <a:r>
              <a:rPr lang="zh-CN" altLang="en-US" dirty="0">
                <a:solidFill>
                  <a:schemeClr val="tx1"/>
                </a:solidFill>
              </a:rPr>
              <a:t>中提供了很多容器类可以方便的构建连接池，如：</a:t>
            </a:r>
            <a:r>
              <a:rPr lang="en-US" altLang="zh-CN" dirty="0">
                <a:solidFill>
                  <a:schemeClr val="tx1"/>
                </a:solidFill>
              </a:rPr>
              <a:t>Vector</a:t>
            </a:r>
            <a:r>
              <a:rPr lang="zh-CN" altLang="en-US" dirty="0">
                <a:solidFill>
                  <a:schemeClr val="tx1"/>
                </a:solidFill>
              </a:rPr>
              <a:t>、</a:t>
            </a:r>
            <a:r>
              <a:rPr lang="en-US" altLang="zh-CN" dirty="0">
                <a:solidFill>
                  <a:schemeClr val="tx1"/>
                </a:solidFill>
              </a:rPr>
              <a:t>Stack</a:t>
            </a:r>
            <a:r>
              <a:rPr lang="zh-CN" altLang="en-US" dirty="0">
                <a:solidFill>
                  <a:schemeClr val="tx1"/>
                </a:solidFill>
              </a:rPr>
              <a:t>、</a:t>
            </a:r>
            <a:r>
              <a:rPr lang="en-US" altLang="zh-CN" dirty="0">
                <a:solidFill>
                  <a:schemeClr val="tx1"/>
                </a:solidFill>
              </a:rPr>
              <a:t>Servlet</a:t>
            </a:r>
            <a:r>
              <a:rPr lang="zh-CN" altLang="en-US" dirty="0">
                <a:solidFill>
                  <a:schemeClr val="tx1"/>
                </a:solidFill>
              </a:rPr>
              <a:t>、</a:t>
            </a:r>
            <a:r>
              <a:rPr lang="en-US" altLang="zh-CN" dirty="0">
                <a:solidFill>
                  <a:schemeClr val="tx1"/>
                </a:solidFill>
              </a:rPr>
              <a:t>Bean</a:t>
            </a:r>
            <a:r>
              <a:rPr lang="zh-CN" altLang="en-US" dirty="0">
                <a:solidFill>
                  <a:schemeClr val="tx1"/>
                </a:solidFill>
              </a:rPr>
              <a:t>等，通过读取连接属性文件</a:t>
            </a:r>
            <a:r>
              <a:rPr lang="en-US" altLang="zh-CN" dirty="0" err="1">
                <a:solidFill>
                  <a:schemeClr val="tx1"/>
                </a:solidFill>
              </a:rPr>
              <a:t>Connections.properties</a:t>
            </a:r>
            <a:r>
              <a:rPr lang="zh-CN" altLang="en-US" dirty="0">
                <a:solidFill>
                  <a:schemeClr val="tx1"/>
                </a:solidFill>
              </a:rPr>
              <a:t>与数据库实例建立连接。在系统初始化时，根据相应的配置创建连接并放置在连接池中，以便需要使用时能从连接池中获取，这样就可以避免连接随意的建立、关闭造成的开销。</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2</a:t>
            </a:r>
            <a:r>
              <a:rPr lang="zh-CN" altLang="en-US" b="1" dirty="0">
                <a:solidFill>
                  <a:schemeClr val="tx2"/>
                </a:solidFill>
              </a:rPr>
              <a:t>）连接池的管理</a:t>
            </a:r>
          </a:p>
          <a:p>
            <a:pPr marL="0" indent="0">
              <a:buNone/>
            </a:pPr>
            <a:r>
              <a:rPr lang="zh-CN" altLang="en-US" dirty="0">
                <a:solidFill>
                  <a:schemeClr val="tx1"/>
                </a:solidFill>
              </a:rPr>
              <a:t>        连接池管理策略是连接池机制的核心。当连接池建立后，如何对连接池中的连接进行管理，解决好连接池内连接的分配和释放，对系统的性能有很大的影响。连接的合理分配、释放可以提高连接的复用，降低系统建立新连接的开销，同时也加速了用户的访问速度。</a:t>
            </a:r>
          </a:p>
        </p:txBody>
      </p:sp>
    </p:spTree>
    <p:extLst>
      <p:ext uri="{BB962C8B-B14F-4D97-AF65-F5344CB8AC3E}">
        <p14:creationId xmlns:p14="http://schemas.microsoft.com/office/powerpoint/2010/main" val="2726519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3</a:t>
            </a:r>
            <a:r>
              <a:rPr lang="zh-CN" altLang="en-US" b="1" dirty="0">
                <a:solidFill>
                  <a:schemeClr val="tx2"/>
                </a:solidFill>
              </a:rPr>
              <a:t>）连接池的关闭</a:t>
            </a:r>
          </a:p>
          <a:p>
            <a:pPr marL="0" indent="0">
              <a:buNone/>
            </a:pPr>
            <a:r>
              <a:rPr lang="zh-CN" altLang="en-US" dirty="0">
                <a:solidFill>
                  <a:schemeClr val="tx1"/>
                </a:solidFill>
              </a:rPr>
              <a:t>        当应用程序退出时，应关闭连接池，此时应把在连接池建立时向数据库申请的连接对象统一归还给数据库（即关闭所有数据库连接），这与连接池的建立正好是一个相反过程。</a:t>
            </a:r>
          </a:p>
          <a:p>
            <a:pPr marL="0" indent="0">
              <a:buNone/>
            </a:pPr>
            <a:r>
              <a:rPr lang="zh-CN" altLang="en-US" b="1" dirty="0">
                <a:solidFill>
                  <a:schemeClr val="tx2"/>
                </a:solidFill>
              </a:rPr>
              <a:t>（</a:t>
            </a:r>
            <a:r>
              <a:rPr lang="en-US" altLang="zh-CN" b="1" dirty="0">
                <a:solidFill>
                  <a:schemeClr val="tx2"/>
                </a:solidFill>
              </a:rPr>
              <a:t>4</a:t>
            </a:r>
            <a:r>
              <a:rPr lang="zh-CN" altLang="en-US" b="1" dirty="0">
                <a:solidFill>
                  <a:schemeClr val="tx2"/>
                </a:solidFill>
              </a:rPr>
              <a:t>）连接池的配置</a:t>
            </a:r>
          </a:p>
          <a:p>
            <a:pPr marL="0" indent="0">
              <a:buNone/>
            </a:pPr>
            <a:r>
              <a:rPr lang="zh-CN" altLang="en-US" dirty="0">
                <a:solidFill>
                  <a:schemeClr val="tx1"/>
                </a:solidFill>
              </a:rPr>
              <a:t>        数据库连接池中到底要放置多少个连接，才能使系统的性能更佳，用</a:t>
            </a:r>
            <a:r>
              <a:rPr lang="en-US" altLang="zh-CN" dirty="0" err="1">
                <a:solidFill>
                  <a:schemeClr val="tx1"/>
                </a:solidFill>
              </a:rPr>
              <a:t>minConn</a:t>
            </a:r>
            <a:r>
              <a:rPr lang="zh-CN" altLang="en-US" dirty="0">
                <a:solidFill>
                  <a:schemeClr val="tx1"/>
                </a:solidFill>
              </a:rPr>
              <a:t>和</a:t>
            </a:r>
            <a:r>
              <a:rPr lang="en-US" altLang="zh-CN" dirty="0" err="1">
                <a:solidFill>
                  <a:schemeClr val="tx1"/>
                </a:solidFill>
              </a:rPr>
              <a:t>maxConn</a:t>
            </a:r>
            <a:r>
              <a:rPr lang="zh-CN" altLang="en-US" dirty="0">
                <a:solidFill>
                  <a:schemeClr val="tx1"/>
                </a:solidFill>
              </a:rPr>
              <a:t>来限制。</a:t>
            </a:r>
          </a:p>
        </p:txBody>
      </p:sp>
    </p:spTree>
    <p:extLst>
      <p:ext uri="{BB962C8B-B14F-4D97-AF65-F5344CB8AC3E}">
        <p14:creationId xmlns:p14="http://schemas.microsoft.com/office/powerpoint/2010/main" val="2726519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连接池工作原理：</a:t>
            </a:r>
          </a:p>
        </p:txBody>
      </p:sp>
      <p:pic>
        <p:nvPicPr>
          <p:cNvPr id="22530" name="对象 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51670"/>
            <a:ext cx="709283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519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数据库连接池的配置</a:t>
            </a:r>
            <a:endParaRPr lang="en-US" altLang="zh-CN" b="1" dirty="0">
              <a:solidFill>
                <a:schemeClr val="tx2"/>
              </a:solidFill>
            </a:endParaRPr>
          </a:p>
          <a:p>
            <a:pPr marL="0" indent="0">
              <a:buNone/>
            </a:pPr>
            <a:r>
              <a:rPr lang="zh-CN" altLang="en-US" dirty="0">
                <a:solidFill>
                  <a:schemeClr val="tx1"/>
                </a:solidFill>
              </a:rPr>
              <a:t>      （</a:t>
            </a:r>
            <a:r>
              <a:rPr lang="en-US" altLang="zh-CN" dirty="0">
                <a:solidFill>
                  <a:schemeClr val="tx1"/>
                </a:solidFill>
              </a:rPr>
              <a:t>1</a:t>
            </a:r>
            <a:r>
              <a:rPr lang="zh-CN" altLang="en-US" dirty="0">
                <a:solidFill>
                  <a:schemeClr val="tx1"/>
                </a:solidFill>
              </a:rPr>
              <a:t>）将数据库的</a:t>
            </a:r>
            <a:r>
              <a:rPr lang="en-US" altLang="zh-CN" dirty="0">
                <a:solidFill>
                  <a:schemeClr val="tx1"/>
                </a:solidFill>
              </a:rPr>
              <a:t>JDBC</a:t>
            </a:r>
            <a:r>
              <a:rPr lang="zh-CN" altLang="en-US" dirty="0">
                <a:solidFill>
                  <a:schemeClr val="tx1"/>
                </a:solidFill>
              </a:rPr>
              <a:t>驱动程序复制到</a:t>
            </a:r>
            <a:r>
              <a:rPr lang="en-US" altLang="zh-CN" dirty="0">
                <a:solidFill>
                  <a:schemeClr val="tx1"/>
                </a:solidFill>
              </a:rPr>
              <a:t>&lt;CATALINA_HOME&gt;/lib</a:t>
            </a:r>
            <a:r>
              <a:rPr lang="zh-CN" altLang="en-US" dirty="0">
                <a:solidFill>
                  <a:schemeClr val="tx1"/>
                </a:solidFill>
              </a:rPr>
              <a:t>目录下。</a:t>
            </a:r>
          </a:p>
          <a:p>
            <a:pPr marL="0" indent="0">
              <a:buNone/>
            </a:pPr>
            <a:r>
              <a:rPr lang="zh-CN" altLang="en-US" dirty="0">
                <a:solidFill>
                  <a:schemeClr val="tx1"/>
                </a:solidFill>
              </a:rPr>
              <a:t>注意：</a:t>
            </a:r>
            <a:r>
              <a:rPr lang="en-US" altLang="zh-CN" dirty="0">
                <a:solidFill>
                  <a:schemeClr val="tx1"/>
                </a:solidFill>
              </a:rPr>
              <a:t>CATALINA_HOME</a:t>
            </a:r>
            <a:r>
              <a:rPr lang="zh-CN" altLang="en-US" dirty="0">
                <a:solidFill>
                  <a:schemeClr val="tx1"/>
                </a:solidFill>
              </a:rPr>
              <a:t>表示</a:t>
            </a:r>
            <a:r>
              <a:rPr lang="en-US" altLang="zh-CN" dirty="0">
                <a:solidFill>
                  <a:schemeClr val="tx1"/>
                </a:solidFill>
              </a:rPr>
              <a:t>tomcat</a:t>
            </a:r>
            <a:r>
              <a:rPr lang="zh-CN" altLang="en-US" dirty="0">
                <a:solidFill>
                  <a:schemeClr val="tx1"/>
                </a:solidFill>
              </a:rPr>
              <a:t>的安装目录。</a:t>
            </a:r>
          </a:p>
          <a:p>
            <a:pPr marL="0" indent="0">
              <a:buNone/>
            </a:pPr>
            <a:r>
              <a:rPr lang="zh-CN" altLang="en-US" dirty="0">
                <a:solidFill>
                  <a:schemeClr val="tx1"/>
                </a:solidFill>
              </a:rPr>
              <a:t>      （</a:t>
            </a:r>
            <a:r>
              <a:rPr lang="en-US" altLang="zh-CN" dirty="0">
                <a:solidFill>
                  <a:schemeClr val="tx1"/>
                </a:solidFill>
              </a:rPr>
              <a:t>2</a:t>
            </a:r>
            <a:r>
              <a:rPr lang="zh-CN" altLang="en-US" dirty="0">
                <a:solidFill>
                  <a:schemeClr val="tx1"/>
                </a:solidFill>
              </a:rPr>
              <a:t>）在</a:t>
            </a:r>
            <a:r>
              <a:rPr lang="en-US" altLang="zh-CN" dirty="0">
                <a:solidFill>
                  <a:schemeClr val="tx1"/>
                </a:solidFill>
              </a:rPr>
              <a:t>&lt;CATALINA_HOME&gt;/</a:t>
            </a:r>
            <a:r>
              <a:rPr lang="en-US" altLang="zh-CN" dirty="0" err="1">
                <a:solidFill>
                  <a:schemeClr val="tx1"/>
                </a:solidFill>
              </a:rPr>
              <a:t>conf</a:t>
            </a:r>
            <a:r>
              <a:rPr lang="en-US" altLang="zh-CN" dirty="0">
                <a:solidFill>
                  <a:schemeClr val="tx1"/>
                </a:solidFill>
              </a:rPr>
              <a:t>/context.xml</a:t>
            </a:r>
            <a:r>
              <a:rPr lang="zh-CN" altLang="en-US" dirty="0">
                <a:solidFill>
                  <a:schemeClr val="tx1"/>
                </a:solidFill>
              </a:rPr>
              <a:t>中配置</a:t>
            </a:r>
            <a:r>
              <a:rPr lang="en-US" altLang="zh-CN" dirty="0">
                <a:solidFill>
                  <a:schemeClr val="tx1"/>
                </a:solidFill>
              </a:rPr>
              <a:t>Resource</a:t>
            </a:r>
            <a:r>
              <a:rPr lang="zh-CN" altLang="en-US" dirty="0">
                <a:solidFill>
                  <a:schemeClr val="tx1"/>
                </a:solidFill>
              </a:rPr>
              <a:t>，即连接池。</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6562"/>
            <a:ext cx="8229600" cy="1200150"/>
          </a:xfrm>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a:xfrm>
            <a:off x="395536" y="915566"/>
            <a:ext cx="8229600" cy="4227934"/>
          </a:xfrm>
        </p:spPr>
        <p:txBody>
          <a:bodyPr>
            <a:noAutofit/>
          </a:bodyPr>
          <a:lstStyle/>
          <a:p>
            <a:pPr marL="0" indent="0">
              <a:buNone/>
            </a:pPr>
            <a:r>
              <a:rPr lang="zh-CN" altLang="en-US" sz="2000" dirty="0"/>
              <a:t>        </a:t>
            </a:r>
            <a:r>
              <a:rPr lang="zh-CN" altLang="en-US" sz="2000" dirty="0">
                <a:solidFill>
                  <a:schemeClr val="tx1"/>
                </a:solidFill>
                <a:latin typeface="Times New Roman" pitchFamily="18" charset="0"/>
                <a:cs typeface="Times New Roman" pitchFamily="18" charset="0"/>
              </a:rPr>
              <a:t>通过</a:t>
            </a:r>
            <a:r>
              <a:rPr lang="en-US" altLang="zh-CN" sz="2000" dirty="0">
                <a:solidFill>
                  <a:schemeClr val="tx1"/>
                </a:solidFill>
                <a:latin typeface="Times New Roman" pitchFamily="18" charset="0"/>
                <a:cs typeface="Times New Roman" pitchFamily="18" charset="0"/>
              </a:rPr>
              <a:t>Resource</a:t>
            </a:r>
            <a:r>
              <a:rPr lang="zh-CN" altLang="en-US" sz="2000" dirty="0">
                <a:solidFill>
                  <a:schemeClr val="tx1"/>
                </a:solidFill>
                <a:latin typeface="Times New Roman" pitchFamily="18" charset="0"/>
                <a:cs typeface="Times New Roman" pitchFamily="18" charset="0"/>
              </a:rPr>
              <a:t>标签的属性对连接池对应的数据源、</a:t>
            </a:r>
            <a:r>
              <a:rPr lang="en-US" altLang="zh-CN" sz="2000" dirty="0">
                <a:solidFill>
                  <a:schemeClr val="tx1"/>
                </a:solidFill>
                <a:latin typeface="Times New Roman" pitchFamily="18" charset="0"/>
                <a:cs typeface="Times New Roman" pitchFamily="18" charset="0"/>
              </a:rPr>
              <a:t>JDBC</a:t>
            </a:r>
            <a:r>
              <a:rPr lang="zh-CN" altLang="en-US" sz="2000" dirty="0">
                <a:solidFill>
                  <a:schemeClr val="tx1"/>
                </a:solidFill>
                <a:latin typeface="Times New Roman" pitchFamily="18" charset="0"/>
                <a:cs typeface="Times New Roman" pitchFamily="18" charset="0"/>
              </a:rPr>
              <a:t>驱动等进行设置。每个属性的具体含义如下：</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name</a:t>
            </a:r>
            <a:r>
              <a:rPr lang="zh-CN" altLang="en-US" sz="2000" dirty="0">
                <a:solidFill>
                  <a:schemeClr val="tx1"/>
                </a:solidFill>
                <a:latin typeface="Times New Roman" pitchFamily="18" charset="0"/>
                <a:cs typeface="Times New Roman" pitchFamily="18" charset="0"/>
              </a:rPr>
              <a:t>表示</a:t>
            </a:r>
            <a:r>
              <a:rPr lang="en-US" altLang="zh-CN" sz="2000" dirty="0">
                <a:solidFill>
                  <a:schemeClr val="tx1"/>
                </a:solidFill>
                <a:latin typeface="Times New Roman" pitchFamily="18" charset="0"/>
                <a:cs typeface="Times New Roman" pitchFamily="18" charset="0"/>
              </a:rPr>
              <a:t>JNDI</a:t>
            </a:r>
            <a:r>
              <a:rPr lang="zh-CN" altLang="en-US" sz="2000" dirty="0">
                <a:solidFill>
                  <a:schemeClr val="tx1"/>
                </a:solidFill>
                <a:latin typeface="Times New Roman" pitchFamily="18" charset="0"/>
                <a:cs typeface="Times New Roman" pitchFamily="18" charset="0"/>
              </a:rPr>
              <a:t>资源的名称，这里表示数据源的名称；</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auth</a:t>
            </a:r>
            <a:r>
              <a:rPr lang="zh-CN" altLang="en-US" sz="2000" dirty="0">
                <a:solidFill>
                  <a:schemeClr val="tx1"/>
                </a:solidFill>
                <a:latin typeface="Times New Roman" pitchFamily="18" charset="0"/>
                <a:cs typeface="Times New Roman" pitchFamily="18" charset="0"/>
              </a:rPr>
              <a:t>表示连接池管理权的属性，这里取值</a:t>
            </a:r>
            <a:r>
              <a:rPr lang="en-US" altLang="zh-CN" sz="2000" dirty="0">
                <a:solidFill>
                  <a:schemeClr val="tx1"/>
                </a:solidFill>
                <a:latin typeface="Times New Roman" pitchFamily="18" charset="0"/>
                <a:cs typeface="Times New Roman" pitchFamily="18" charset="0"/>
              </a:rPr>
              <a:t>Container</a:t>
            </a:r>
            <a:r>
              <a:rPr lang="zh-CN" altLang="en-US" sz="2000" dirty="0">
                <a:solidFill>
                  <a:schemeClr val="tx1"/>
                </a:solidFill>
                <a:latin typeface="Times New Roman" pitchFamily="18" charset="0"/>
                <a:cs typeface="Times New Roman" pitchFamily="18" charset="0"/>
              </a:rPr>
              <a:t>，即声明为容器管理；</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type</a:t>
            </a:r>
            <a:r>
              <a:rPr lang="zh-CN" altLang="en-US" sz="2000" dirty="0">
                <a:solidFill>
                  <a:schemeClr val="tx1"/>
                </a:solidFill>
                <a:latin typeface="Times New Roman" pitchFamily="18" charset="0"/>
                <a:cs typeface="Times New Roman" pitchFamily="18" charset="0"/>
              </a:rPr>
              <a:t>表示对象类型，这里取值为</a:t>
            </a:r>
            <a:r>
              <a:rPr lang="en-US" altLang="zh-CN" sz="2000" dirty="0" err="1">
                <a:solidFill>
                  <a:schemeClr val="tx1"/>
                </a:solidFill>
                <a:latin typeface="Times New Roman" pitchFamily="18" charset="0"/>
                <a:cs typeface="Times New Roman" pitchFamily="18" charset="0"/>
              </a:rPr>
              <a:t>javax.sql.DataSource</a:t>
            </a:r>
            <a:r>
              <a:rPr lang="en-US" altLang="zh-CN" sz="2000" dirty="0">
                <a:solidFill>
                  <a:schemeClr val="tx1"/>
                </a:solidFill>
                <a:latin typeface="Times New Roman" pitchFamily="18" charset="0"/>
                <a:cs typeface="Times New Roman" pitchFamily="18" charset="0"/>
              </a:rPr>
              <a:t>,</a:t>
            </a:r>
            <a:r>
              <a:rPr lang="zh-CN" altLang="en-US" sz="2000" dirty="0">
                <a:solidFill>
                  <a:schemeClr val="tx1"/>
                </a:solidFill>
                <a:latin typeface="Times New Roman" pitchFamily="18" charset="0"/>
                <a:cs typeface="Times New Roman" pitchFamily="18" charset="0"/>
              </a:rPr>
              <a:t>声明为数据库连接池；</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url</a:t>
            </a:r>
            <a:r>
              <a:rPr lang="zh-CN" altLang="en-US" sz="2000" dirty="0">
                <a:solidFill>
                  <a:schemeClr val="tx1"/>
                </a:solidFill>
                <a:latin typeface="Times New Roman" pitchFamily="18" charset="0"/>
                <a:cs typeface="Times New Roman" pitchFamily="18" charset="0"/>
              </a:rPr>
              <a:t>表示连接数据库的路径；</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username</a:t>
            </a:r>
            <a:r>
              <a:rPr lang="zh-CN" altLang="en-US" sz="2000" dirty="0">
                <a:solidFill>
                  <a:schemeClr val="tx1"/>
                </a:solidFill>
                <a:latin typeface="Times New Roman" pitchFamily="18" charset="0"/>
                <a:cs typeface="Times New Roman" pitchFamily="18" charset="0"/>
              </a:rPr>
              <a:t>和</a:t>
            </a:r>
            <a:r>
              <a:rPr lang="en-US" altLang="zh-CN" sz="2000" b="1" dirty="0">
                <a:solidFill>
                  <a:schemeClr val="tx2"/>
                </a:solidFill>
                <a:latin typeface="Times New Roman" pitchFamily="18" charset="0"/>
                <a:cs typeface="Times New Roman" pitchFamily="18" charset="0"/>
              </a:rPr>
              <a:t>password</a:t>
            </a:r>
            <a:r>
              <a:rPr lang="zh-CN" altLang="en-US" sz="2000" dirty="0">
                <a:solidFill>
                  <a:schemeClr val="tx1"/>
                </a:solidFill>
                <a:latin typeface="Times New Roman" pitchFamily="18" charset="0"/>
                <a:cs typeface="Times New Roman" pitchFamily="18" charset="0"/>
              </a:rPr>
              <a:t>分别表示连接到数据库时使用的账号和密码；</a:t>
            </a:r>
            <a:r>
              <a:rPr lang="en-US" altLang="zh-CN" sz="2000" b="1" dirty="0" err="1">
                <a:solidFill>
                  <a:schemeClr val="tx2"/>
                </a:solidFill>
                <a:latin typeface="Times New Roman" pitchFamily="18" charset="0"/>
                <a:cs typeface="Times New Roman" pitchFamily="18" charset="0"/>
              </a:rPr>
              <a:t>maxActive</a:t>
            </a:r>
            <a:r>
              <a:rPr lang="zh-CN" altLang="en-US" sz="2000" dirty="0">
                <a:solidFill>
                  <a:schemeClr val="tx1"/>
                </a:solidFill>
                <a:latin typeface="Times New Roman" pitchFamily="18" charset="0"/>
                <a:cs typeface="Times New Roman" pitchFamily="18" charset="0"/>
              </a:rPr>
              <a:t>表示最大活动连接数，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maxIdle</a:t>
            </a:r>
            <a:r>
              <a:rPr lang="zh-CN" altLang="en-US" sz="2000" dirty="0">
                <a:solidFill>
                  <a:schemeClr val="tx1"/>
                </a:solidFill>
                <a:latin typeface="Times New Roman" pitchFamily="18" charset="0"/>
                <a:cs typeface="Times New Roman" pitchFamily="18" charset="0"/>
              </a:rPr>
              <a:t>表示最大空闲连接数，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maxWait</a:t>
            </a:r>
            <a:r>
              <a:rPr lang="zh-CN" altLang="en-US" sz="2000" dirty="0">
                <a:solidFill>
                  <a:schemeClr val="tx1"/>
                </a:solidFill>
                <a:latin typeface="Times New Roman" pitchFamily="18" charset="0"/>
                <a:cs typeface="Times New Roman" pitchFamily="18" charset="0"/>
              </a:rPr>
              <a:t>表示空闲状态的等待时间，以毫秒为单位，</a:t>
            </a:r>
            <a:r>
              <a:rPr lang="en-US" altLang="zh-CN" sz="2000" dirty="0">
                <a:solidFill>
                  <a:schemeClr val="tx1"/>
                </a:solidFill>
                <a:latin typeface="Times New Roman" pitchFamily="18" charset="0"/>
                <a:cs typeface="Times New Roman" pitchFamily="18" charset="0"/>
              </a:rPr>
              <a:t>-1</a:t>
            </a:r>
            <a:r>
              <a:rPr lang="zh-CN" altLang="en-US" sz="2000" dirty="0">
                <a:solidFill>
                  <a:schemeClr val="tx1"/>
                </a:solidFill>
                <a:latin typeface="Times New Roman" pitchFamily="18" charset="0"/>
                <a:cs typeface="Times New Roman" pitchFamily="18" charset="0"/>
              </a:rPr>
              <a:t>表示无限制。</a:t>
            </a:r>
          </a:p>
        </p:txBody>
      </p:sp>
    </p:spTree>
    <p:extLst>
      <p:ext uri="{BB962C8B-B14F-4D97-AF65-F5344CB8AC3E}">
        <p14:creationId xmlns:p14="http://schemas.microsoft.com/office/powerpoint/2010/main" val="385962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a:bodyPr>
          <a:lstStyle/>
          <a:p>
            <a:pPr marL="0" indent="0">
              <a:buNone/>
            </a:pPr>
            <a:r>
              <a:rPr lang="en-US" altLang="zh-CN" sz="2900" dirty="0">
                <a:solidFill>
                  <a:schemeClr val="tx1"/>
                </a:solidFill>
              </a:rPr>
              <a:t>11.1.1 JDBC</a:t>
            </a:r>
            <a:r>
              <a:rPr lang="zh-CN" altLang="en-US" sz="2900" dirty="0">
                <a:solidFill>
                  <a:schemeClr val="tx1"/>
                </a:solidFill>
              </a:rPr>
              <a:t>的功能</a:t>
            </a:r>
          </a:p>
          <a:p>
            <a:pPr marL="0" indent="0">
              <a:buNone/>
            </a:pPr>
            <a:r>
              <a:rPr lang="en-US" altLang="zh-CN" sz="2900" dirty="0">
                <a:solidFill>
                  <a:schemeClr val="tx1"/>
                </a:solidFill>
              </a:rPr>
              <a:t>JDBC</a:t>
            </a:r>
            <a:r>
              <a:rPr lang="zh-CN" altLang="en-US" sz="2900" dirty="0">
                <a:solidFill>
                  <a:schemeClr val="tx1"/>
                </a:solidFill>
              </a:rPr>
              <a:t>的具体功能可以归纳为以下三方面：</a:t>
            </a:r>
          </a:p>
          <a:p>
            <a:pPr marL="0" indent="0">
              <a:buNone/>
            </a:pPr>
            <a:r>
              <a:rPr lang="zh-CN" altLang="en-US" sz="2000" b="1" dirty="0">
                <a:solidFill>
                  <a:schemeClr val="tx2"/>
                </a:solidFill>
              </a:rPr>
              <a:t>（</a:t>
            </a:r>
            <a:r>
              <a:rPr lang="en-US" altLang="zh-CN" sz="2000" b="1" dirty="0">
                <a:solidFill>
                  <a:schemeClr val="tx2"/>
                </a:solidFill>
              </a:rPr>
              <a:t>1</a:t>
            </a:r>
            <a:r>
              <a:rPr lang="zh-CN" altLang="en-US" sz="2000" b="1" dirty="0">
                <a:solidFill>
                  <a:schemeClr val="tx2"/>
                </a:solidFill>
              </a:rPr>
              <a:t>）与数据库建立连接</a:t>
            </a:r>
            <a:r>
              <a:rPr lang="zh-CN" altLang="en-US" sz="2000" dirty="0">
                <a:solidFill>
                  <a:schemeClr val="tx1"/>
                </a:solidFill>
              </a:rPr>
              <a:t>，具体代码如下：</a:t>
            </a:r>
          </a:p>
          <a:p>
            <a:pPr marL="0" indent="0">
              <a:buNone/>
            </a:pPr>
            <a:r>
              <a:rPr lang="zh-CN" altLang="en-US" dirty="0">
                <a:solidFill>
                  <a:schemeClr val="tx1"/>
                </a:solidFill>
              </a:rPr>
              <a:t>    </a:t>
            </a:r>
            <a:r>
              <a:rPr lang="zh-CN" altLang="en-US" sz="2000" dirty="0">
                <a:solidFill>
                  <a:schemeClr val="tx1"/>
                </a:solidFill>
              </a:rPr>
              <a:t>  </a:t>
            </a:r>
            <a:r>
              <a:rPr lang="en-US" altLang="zh-CN" sz="2000" b="1" dirty="0" err="1">
                <a:solidFill>
                  <a:schemeClr val="tx2"/>
                </a:solidFill>
              </a:rPr>
              <a:t>Class.forName</a:t>
            </a:r>
            <a:r>
              <a:rPr lang="en-US" altLang="zh-CN" sz="2000" b="1" dirty="0">
                <a:solidFill>
                  <a:schemeClr val="tx2"/>
                </a:solidFill>
              </a:rPr>
              <a:t>( "</a:t>
            </a:r>
            <a:r>
              <a:rPr lang="en-US" altLang="zh-CN" sz="2000" b="1" dirty="0" err="1">
                <a:solidFill>
                  <a:schemeClr val="tx2"/>
                </a:solidFill>
              </a:rPr>
              <a:t>sun.jdbc.odbc.JdbcOdbcDriver</a:t>
            </a:r>
            <a:r>
              <a:rPr lang="en-US" altLang="zh-CN" sz="2000" b="1" dirty="0">
                <a:solidFill>
                  <a:schemeClr val="tx2"/>
                </a:solidFill>
              </a:rPr>
              <a:t>" ) ;</a:t>
            </a:r>
          </a:p>
          <a:p>
            <a:pPr marL="0" indent="0">
              <a:buNone/>
            </a:pPr>
            <a:r>
              <a:rPr lang="zh-CN" altLang="en-US" sz="2000" b="1" dirty="0">
                <a:solidFill>
                  <a:schemeClr val="tx2"/>
                </a:solidFill>
              </a:rPr>
              <a:t>      </a:t>
            </a:r>
            <a:r>
              <a:rPr lang="en-US" altLang="zh-CN" sz="2000" b="1" dirty="0">
                <a:solidFill>
                  <a:schemeClr val="tx2"/>
                </a:solidFill>
              </a:rPr>
              <a:t>Connection conn = </a:t>
            </a:r>
            <a:r>
              <a:rPr lang="en-US" altLang="zh-CN" sz="2000" b="1" dirty="0" err="1">
                <a:solidFill>
                  <a:schemeClr val="tx2"/>
                </a:solidFill>
              </a:rPr>
              <a:t>DriverManager.getConnection</a:t>
            </a:r>
            <a:r>
              <a:rPr lang="en-US" altLang="zh-CN" sz="2000" b="1" dirty="0">
                <a:solidFill>
                  <a:schemeClr val="tx2"/>
                </a:solidFill>
              </a:rPr>
              <a:t>( "</a:t>
            </a:r>
            <a:r>
              <a:rPr lang="en-US" altLang="zh-CN" sz="2000" b="1" dirty="0" err="1">
                <a:solidFill>
                  <a:schemeClr val="tx2"/>
                </a:solidFill>
              </a:rPr>
              <a:t>jdbc:odbc:Database</a:t>
            </a:r>
            <a:r>
              <a:rPr lang="en-US" altLang="zh-CN" sz="2000" b="1" dirty="0">
                <a:solidFill>
                  <a:schemeClr val="tx2"/>
                </a:solidFill>
              </a:rPr>
              <a:t>" ) ;</a:t>
            </a:r>
          </a:p>
          <a:p>
            <a:pPr marL="0" indent="0">
              <a:buNone/>
            </a:pPr>
            <a:endParaRPr lang="zh-CN" altLang="en-US" dirty="0"/>
          </a:p>
        </p:txBody>
      </p:sp>
    </p:spTree>
    <p:extLst>
      <p:ext uri="{BB962C8B-B14F-4D97-AF65-F5344CB8AC3E}">
        <p14:creationId xmlns:p14="http://schemas.microsoft.com/office/powerpoint/2010/main" val="2149830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3</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Web</a:t>
            </a:r>
            <a:r>
              <a:rPr lang="zh-CN" altLang="en-US" dirty="0">
                <a:solidFill>
                  <a:schemeClr val="tx1"/>
                </a:solidFill>
                <a:latin typeface="Times New Roman" pitchFamily="18" charset="0"/>
                <a:cs typeface="Times New Roman" pitchFamily="18" charset="0"/>
              </a:rPr>
              <a:t>应用的</a:t>
            </a:r>
            <a:r>
              <a:rPr lang="en-US" altLang="zh-CN" dirty="0">
                <a:solidFill>
                  <a:schemeClr val="tx1"/>
                </a:solidFill>
                <a:latin typeface="Times New Roman" pitchFamily="18" charset="0"/>
                <a:cs typeface="Times New Roman" pitchFamily="18" charset="0"/>
              </a:rPr>
              <a:t>web.xml</a:t>
            </a:r>
            <a:r>
              <a:rPr lang="zh-CN" altLang="en-US" dirty="0">
                <a:solidFill>
                  <a:schemeClr val="tx1"/>
                </a:solidFill>
                <a:latin typeface="Times New Roman" pitchFamily="18" charset="0"/>
                <a:cs typeface="Times New Roman" pitchFamily="18" charset="0"/>
              </a:rPr>
              <a:t>中配置对数据源连接池的引用</a:t>
            </a:r>
            <a:endParaRPr lang="en-US" altLang="zh-CN" dirty="0">
              <a:solidFill>
                <a:schemeClr val="tx1"/>
              </a:solidFill>
              <a:latin typeface="Times New Roman" pitchFamily="18" charset="0"/>
              <a:cs typeface="Times New Roman" pitchFamily="18" charset="0"/>
            </a:endParaRPr>
          </a:p>
          <a:p>
            <a:pPr marL="0" indent="0">
              <a:buNone/>
            </a:pPr>
            <a:r>
              <a:rPr lang="en-US" altLang="zh-CN" b="1" dirty="0">
                <a:solidFill>
                  <a:schemeClr val="tx2"/>
                </a:solidFill>
                <a:latin typeface="Times New Roman" pitchFamily="18" charset="0"/>
                <a:cs typeface="Times New Roman" pitchFamily="18" charset="0"/>
              </a:rPr>
              <a:t>……</a:t>
            </a:r>
          </a:p>
          <a:p>
            <a:pPr marL="0" indent="0">
              <a:buNone/>
            </a:pPr>
            <a:r>
              <a:rPr lang="en-US" altLang="zh-CN" b="1" dirty="0">
                <a:solidFill>
                  <a:schemeClr val="tx2"/>
                </a:solidFill>
                <a:latin typeface="Times New Roman" pitchFamily="18" charset="0"/>
                <a:cs typeface="Times New Roman" pitchFamily="18" charset="0"/>
              </a:rPr>
              <a:t> &lt;resource-ref&gt;</a:t>
            </a:r>
          </a:p>
          <a:p>
            <a:pPr marL="0" indent="0">
              <a:buNone/>
            </a:pPr>
            <a:r>
              <a:rPr lang="en-US" altLang="zh-CN" b="1" dirty="0">
                <a:solidFill>
                  <a:schemeClr val="tx2"/>
                </a:solidFill>
                <a:latin typeface="Times New Roman" pitchFamily="18" charset="0"/>
                <a:cs typeface="Times New Roman" pitchFamily="18" charset="0"/>
              </a:rPr>
              <a:t>      &lt;description&gt;</a:t>
            </a:r>
            <a:r>
              <a:rPr lang="en-US" altLang="zh-CN" b="1" dirty="0" err="1">
                <a:solidFill>
                  <a:schemeClr val="tx2"/>
                </a:solidFill>
                <a:latin typeface="Times New Roman" pitchFamily="18" charset="0"/>
                <a:cs typeface="Times New Roman" pitchFamily="18" charset="0"/>
              </a:rPr>
              <a:t>dateSource</a:t>
            </a:r>
            <a:r>
              <a:rPr lang="en-US" altLang="zh-CN" b="1" dirty="0">
                <a:solidFill>
                  <a:schemeClr val="tx2"/>
                </a:solidFill>
                <a:latin typeface="Times New Roman" pitchFamily="18" charset="0"/>
                <a:cs typeface="Times New Roman" pitchFamily="18" charset="0"/>
              </a:rPr>
              <a:t>&lt;/description&gt;</a:t>
            </a:r>
          </a:p>
          <a:p>
            <a:pPr marL="0" indent="0">
              <a:buNone/>
            </a:pPr>
            <a:r>
              <a:rPr lang="en-US" altLang="zh-CN" b="1" dirty="0">
                <a:solidFill>
                  <a:schemeClr val="tx2"/>
                </a:solidFill>
                <a:latin typeface="Times New Roman" pitchFamily="18" charset="0"/>
                <a:cs typeface="Times New Roman" pitchFamily="18" charset="0"/>
              </a:rPr>
              <a:t>       &lt;res-ref-name&gt;</a:t>
            </a:r>
            <a:r>
              <a:rPr lang="en-US" altLang="zh-CN" b="1" dirty="0" err="1">
                <a:solidFill>
                  <a:schemeClr val="tx2"/>
                </a:solidFill>
                <a:latin typeface="Times New Roman" pitchFamily="18" charset="0"/>
                <a:cs typeface="Times New Roman" pitchFamily="18" charset="0"/>
              </a:rPr>
              <a:t>jdbc</a:t>
            </a:r>
            <a:r>
              <a:rPr lang="en-US" altLang="zh-CN" b="1" dirty="0">
                <a:solidFill>
                  <a:schemeClr val="tx2"/>
                </a:solidFill>
                <a:latin typeface="Times New Roman" pitchFamily="18" charset="0"/>
                <a:cs typeface="Times New Roman" pitchFamily="18" charset="0"/>
              </a:rPr>
              <a:t>/ </a:t>
            </a:r>
            <a:r>
              <a:rPr lang="en-US" altLang="zh-CN" b="1" dirty="0" err="1">
                <a:solidFill>
                  <a:schemeClr val="tx2"/>
                </a:solidFill>
                <a:latin typeface="Times New Roman" pitchFamily="18" charset="0"/>
                <a:cs typeface="Times New Roman" pitchFamily="18" charset="0"/>
              </a:rPr>
              <a:t>myDataSource</a:t>
            </a:r>
            <a:r>
              <a:rPr lang="en-US" altLang="zh-CN" b="1" dirty="0">
                <a:solidFill>
                  <a:schemeClr val="tx2"/>
                </a:solidFill>
                <a:latin typeface="Times New Roman" pitchFamily="18" charset="0"/>
                <a:cs typeface="Times New Roman" pitchFamily="18" charset="0"/>
              </a:rPr>
              <a:t> &lt;/res-ref-name&gt;</a:t>
            </a:r>
          </a:p>
          <a:p>
            <a:pPr marL="0" indent="0">
              <a:buNone/>
            </a:pPr>
            <a:r>
              <a:rPr lang="en-US" altLang="zh-CN" b="1" dirty="0">
                <a:solidFill>
                  <a:schemeClr val="tx2"/>
                </a:solidFill>
                <a:latin typeface="Times New Roman" pitchFamily="18" charset="0"/>
                <a:cs typeface="Times New Roman" pitchFamily="18" charset="0"/>
              </a:rPr>
              <a:t>   &lt;res-type&gt;</a:t>
            </a:r>
            <a:r>
              <a:rPr lang="en-US" altLang="zh-CN" b="1" dirty="0" err="1">
                <a:solidFill>
                  <a:schemeClr val="tx2"/>
                </a:solidFill>
                <a:latin typeface="Times New Roman" pitchFamily="18" charset="0"/>
                <a:cs typeface="Times New Roman" pitchFamily="18" charset="0"/>
              </a:rPr>
              <a:t>javax.sql.DataSource</a:t>
            </a:r>
            <a:r>
              <a:rPr lang="en-US" altLang="zh-CN" b="1" dirty="0">
                <a:solidFill>
                  <a:schemeClr val="tx2"/>
                </a:solidFill>
                <a:latin typeface="Times New Roman" pitchFamily="18" charset="0"/>
                <a:cs typeface="Times New Roman" pitchFamily="18" charset="0"/>
              </a:rPr>
              <a:t>&lt;/res-type&gt;</a:t>
            </a:r>
          </a:p>
          <a:p>
            <a:pPr marL="0" indent="0">
              <a:buNone/>
            </a:pPr>
            <a:r>
              <a:rPr lang="en-US" altLang="zh-CN" b="1" dirty="0">
                <a:solidFill>
                  <a:schemeClr val="tx2"/>
                </a:solidFill>
                <a:latin typeface="Times New Roman" pitchFamily="18" charset="0"/>
                <a:cs typeface="Times New Roman" pitchFamily="18" charset="0"/>
              </a:rPr>
              <a:t>   &lt;res-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&gt;Container&lt;/res-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a:t>
            </a:r>
          </a:p>
          <a:p>
            <a:pPr marL="0" indent="0">
              <a:buNone/>
            </a:pPr>
            <a:r>
              <a:rPr lang="en-US" altLang="zh-CN" b="1" dirty="0">
                <a:solidFill>
                  <a:schemeClr val="tx2"/>
                </a:solidFill>
                <a:latin typeface="Times New Roman" pitchFamily="18" charset="0"/>
                <a:cs typeface="Times New Roman" pitchFamily="18" charset="0"/>
              </a:rPr>
              <a:t>&lt;/resource-ref&gt;</a:t>
            </a:r>
          </a:p>
          <a:p>
            <a:pPr marL="0" indent="0">
              <a:buNone/>
            </a:pPr>
            <a:r>
              <a:rPr lang="en-US" altLang="zh-CN" b="1" dirty="0">
                <a:solidFill>
                  <a:schemeClr val="tx2"/>
                </a:solidFill>
                <a:latin typeface="Times New Roman" pitchFamily="18" charset="0"/>
                <a:cs typeface="Times New Roman" pitchFamily="18" charset="0"/>
              </a:rPr>
              <a:t>……</a:t>
            </a:r>
            <a:endParaRPr lang="zh-CN" altLang="en-US"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4</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JSP</a:t>
            </a:r>
            <a:r>
              <a:rPr lang="zh-CN" altLang="en-US" dirty="0">
                <a:solidFill>
                  <a:schemeClr val="tx1"/>
                </a:solidFill>
                <a:latin typeface="Times New Roman" pitchFamily="18" charset="0"/>
                <a:cs typeface="Times New Roman" pitchFamily="18" charset="0"/>
              </a:rPr>
              <a:t>或</a:t>
            </a:r>
            <a:r>
              <a:rPr lang="en-US" altLang="zh-CN" dirty="0">
                <a:solidFill>
                  <a:schemeClr val="tx1"/>
                </a:solidFill>
                <a:latin typeface="Times New Roman" pitchFamily="18" charset="0"/>
                <a:cs typeface="Times New Roman" pitchFamily="18" charset="0"/>
              </a:rPr>
              <a:t>Servlet</a:t>
            </a:r>
            <a:r>
              <a:rPr lang="zh-CN" altLang="en-US" dirty="0">
                <a:solidFill>
                  <a:schemeClr val="tx1"/>
                </a:solidFill>
                <a:latin typeface="Times New Roman" pitchFamily="18" charset="0"/>
                <a:cs typeface="Times New Roman" pitchFamily="18" charset="0"/>
              </a:rPr>
              <a:t>程序中通过连接池访问数据库</a:t>
            </a:r>
            <a:endParaRPr lang="en-US" altLang="zh-CN" dirty="0">
              <a:solidFill>
                <a:schemeClr val="tx1"/>
              </a:solidFill>
              <a:latin typeface="Times New Roman" pitchFamily="18" charset="0"/>
              <a:cs typeface="Times New Roman" pitchFamily="18" charset="0"/>
            </a:endParaRPr>
          </a:p>
          <a:p>
            <a:pPr marL="0" indent="0">
              <a:buNone/>
            </a:pPr>
            <a:r>
              <a:rPr lang="en-US" altLang="zh-CN" sz="2200" b="1" dirty="0">
                <a:solidFill>
                  <a:schemeClr val="tx2"/>
                </a:solidFill>
                <a:latin typeface="Times New Roman" pitchFamily="18" charset="0"/>
                <a:cs typeface="Times New Roman" pitchFamily="18" charset="0"/>
              </a:rPr>
              <a:t>……</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a:t>
            </a:r>
            <a:r>
              <a:rPr lang="zh-CN" altLang="en-US" sz="2200" b="1" dirty="0">
                <a:solidFill>
                  <a:schemeClr val="tx2"/>
                </a:solidFill>
                <a:latin typeface="Times New Roman" pitchFamily="18" charset="0"/>
                <a:cs typeface="Times New Roman" pitchFamily="18" charset="0"/>
              </a:rPr>
              <a:t>从连接池取得连接</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Context </a:t>
            </a:r>
            <a:r>
              <a:rPr lang="en-US" altLang="zh-CN" sz="2200" b="1" dirty="0" err="1">
                <a:solidFill>
                  <a:schemeClr val="tx2"/>
                </a:solidFill>
                <a:latin typeface="Times New Roman" pitchFamily="18" charset="0"/>
                <a:cs typeface="Times New Roman" pitchFamily="18" charset="0"/>
              </a:rPr>
              <a:t>ctx</a:t>
            </a:r>
            <a:r>
              <a:rPr lang="en-US" altLang="zh-CN" sz="2200" b="1" dirty="0">
                <a:solidFill>
                  <a:schemeClr val="tx2"/>
                </a:solidFill>
                <a:latin typeface="Times New Roman" pitchFamily="18" charset="0"/>
                <a:cs typeface="Times New Roman" pitchFamily="18" charset="0"/>
              </a:rPr>
              <a:t>=new </a:t>
            </a:r>
            <a:r>
              <a:rPr lang="en-US" altLang="zh-CN" sz="2200" b="1" dirty="0" err="1">
                <a:solidFill>
                  <a:schemeClr val="tx2"/>
                </a:solidFill>
                <a:latin typeface="Times New Roman" pitchFamily="18" charset="0"/>
                <a:cs typeface="Times New Roman" pitchFamily="18" charset="0"/>
              </a:rPr>
              <a:t>InitialContext</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 ds=(</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ctx.lookup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java:comp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env</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jdbc</a:t>
            </a: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myDataSource</a:t>
            </a:r>
            <a:r>
              <a:rPr lang="en-US" altLang="zh-CN" sz="2200" b="1" dirty="0">
                <a:solidFill>
                  <a:schemeClr val="tx2"/>
                </a:solidFill>
                <a:latin typeface="Times New Roman" pitchFamily="18" charset="0"/>
                <a:cs typeface="Times New Roman" pitchFamily="18" charset="0"/>
              </a:rPr>
              <a:t> ");</a:t>
            </a:r>
          </a:p>
          <a:p>
            <a:pPr marL="0" indent="0">
              <a:buNone/>
            </a:pPr>
            <a:r>
              <a:rPr lang="en-US" altLang="zh-CN" sz="2200" b="1" dirty="0">
                <a:solidFill>
                  <a:schemeClr val="tx2"/>
                </a:solidFill>
                <a:latin typeface="Times New Roman" pitchFamily="18" charset="0"/>
                <a:cs typeface="Times New Roman" pitchFamily="18" charset="0"/>
              </a:rPr>
              <a:t>    con=</a:t>
            </a:r>
            <a:r>
              <a:rPr lang="en-US" altLang="zh-CN" sz="2200" b="1" dirty="0" err="1">
                <a:solidFill>
                  <a:schemeClr val="tx2"/>
                </a:solidFill>
                <a:latin typeface="Times New Roman" pitchFamily="18" charset="0"/>
                <a:cs typeface="Times New Roman" pitchFamily="18" charset="0"/>
              </a:rPr>
              <a:t>ds.getConnection</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zh-CN" altLang="en-US" sz="2200" b="1" dirty="0">
                <a:solidFill>
                  <a:schemeClr val="tx2"/>
                </a:solidFill>
                <a:latin typeface="Times New Roman" pitchFamily="18" charset="0"/>
                <a:cs typeface="Times New Roman" pitchFamily="18" charset="0"/>
              </a:rPr>
              <a:t>查询数据表</a:t>
            </a:r>
          </a:p>
          <a:p>
            <a:pPr marL="0" indent="0">
              <a:buNone/>
            </a:pPr>
            <a:r>
              <a:rPr lang="en-US" altLang="zh-CN" sz="2200" b="1" dirty="0">
                <a:solidFill>
                  <a:schemeClr val="tx2"/>
                </a:solidFill>
                <a:latin typeface="Times New Roman" pitchFamily="18" charset="0"/>
                <a:cs typeface="Times New Roman" pitchFamily="18" charset="0"/>
              </a:rPr>
              <a:t>……</a:t>
            </a:r>
            <a:endParaRPr lang="zh-CN" altLang="en-US" sz="22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en-US" altLang="zh-CN" dirty="0" err="1">
                <a:solidFill>
                  <a:schemeClr val="tx1"/>
                </a:solidFill>
                <a:latin typeface="Times New Roman" pitchFamily="18" charset="0"/>
                <a:cs typeface="Times New Roman" pitchFamily="18" charset="0"/>
              </a:rPr>
              <a:t>connectionPool.jsp</a:t>
            </a:r>
            <a:r>
              <a:rPr lang="zh-CN" altLang="zh-CN" dirty="0">
                <a:solidFill>
                  <a:schemeClr val="tx1"/>
                </a:solidFill>
                <a:latin typeface="Times New Roman" pitchFamily="18" charset="0"/>
                <a:cs typeface="Times New Roman" pitchFamily="18" charset="0"/>
              </a:rPr>
              <a:t>的运行结果如下图所示。</a:t>
            </a:r>
          </a:p>
          <a:p>
            <a:pPr marL="0" indent="0">
              <a:buNone/>
            </a:pPr>
            <a:endParaRPr lang="zh-CN" altLang="en-US" dirty="0"/>
          </a:p>
        </p:txBody>
      </p:sp>
      <p:pic>
        <p:nvPicPr>
          <p:cNvPr id="23554" name="图片 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9662"/>
            <a:ext cx="5624903"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621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11.7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560670596"/>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85000" lnSpcReduction="20000"/>
          </a:bodyPr>
          <a:lstStyle/>
          <a:p>
            <a:pPr marL="0" indent="0">
              <a:buNone/>
            </a:pPr>
            <a:r>
              <a:rPr lang="zh-CN" altLang="en-US" sz="2600" b="1" dirty="0">
                <a:solidFill>
                  <a:schemeClr val="tx2"/>
                </a:solidFill>
              </a:rPr>
              <a:t>（</a:t>
            </a:r>
            <a:r>
              <a:rPr lang="en-US" altLang="zh-CN" sz="2600" b="1" dirty="0">
                <a:solidFill>
                  <a:schemeClr val="tx2"/>
                </a:solidFill>
              </a:rPr>
              <a:t>2</a:t>
            </a:r>
            <a:r>
              <a:rPr lang="zh-CN" altLang="en-US" sz="2600" b="1" dirty="0">
                <a:solidFill>
                  <a:schemeClr val="tx2"/>
                </a:solidFill>
              </a:rPr>
              <a:t>）向数据库发送</a:t>
            </a:r>
            <a:r>
              <a:rPr lang="en-US" altLang="zh-CN" sz="2600" b="1" dirty="0">
                <a:solidFill>
                  <a:schemeClr val="tx2"/>
                </a:solidFill>
              </a:rPr>
              <a:t>SQL</a:t>
            </a:r>
            <a:r>
              <a:rPr lang="zh-CN" altLang="en-US" sz="2600" b="1" dirty="0">
                <a:solidFill>
                  <a:schemeClr val="tx2"/>
                </a:solidFill>
              </a:rPr>
              <a:t>语句</a:t>
            </a:r>
          </a:p>
          <a:p>
            <a:pPr marL="0" indent="0">
              <a:buNone/>
            </a:pPr>
            <a:r>
              <a:rPr lang="en-US" altLang="zh-CN" sz="2600" dirty="0">
                <a:solidFill>
                  <a:schemeClr val="tx1"/>
                </a:solidFill>
              </a:rPr>
              <a:t>        </a:t>
            </a:r>
            <a:r>
              <a:rPr lang="en-US" altLang="zh-CN" sz="2600" dirty="0">
                <a:solidFill>
                  <a:schemeClr val="tx1"/>
                </a:solidFill>
                <a:latin typeface="Times New Roman" pitchFamily="18" charset="0"/>
                <a:cs typeface="Times New Roman" pitchFamily="18" charset="0"/>
              </a:rPr>
              <a:t>JDBC</a:t>
            </a:r>
            <a:r>
              <a:rPr lang="zh-CN" altLang="en-US" sz="2600" dirty="0">
                <a:solidFill>
                  <a:schemeClr val="tx1"/>
                </a:solidFill>
                <a:latin typeface="Times New Roman" pitchFamily="18" charset="0"/>
                <a:cs typeface="Times New Roman" pitchFamily="18" charset="0"/>
              </a:rPr>
              <a:t>可以将</a:t>
            </a:r>
            <a:r>
              <a:rPr lang="en-US" altLang="zh-CN" sz="2600" dirty="0">
                <a:solidFill>
                  <a:schemeClr val="tx1"/>
                </a:solidFill>
                <a:latin typeface="Times New Roman" pitchFamily="18" charset="0"/>
                <a:cs typeface="Times New Roman" pitchFamily="18" charset="0"/>
              </a:rPr>
              <a:t>SQL</a:t>
            </a:r>
            <a:r>
              <a:rPr lang="zh-CN" altLang="en-US" sz="2600" dirty="0">
                <a:solidFill>
                  <a:schemeClr val="tx1"/>
                </a:solidFill>
                <a:latin typeface="Times New Roman" pitchFamily="18" charset="0"/>
                <a:cs typeface="Times New Roman" pitchFamily="18" charset="0"/>
              </a:rPr>
              <a:t>语句通过驱动程序传递给数据库服务器去执行，其中</a:t>
            </a:r>
            <a:r>
              <a:rPr lang="en-US" altLang="zh-CN" sz="2600" dirty="0">
                <a:solidFill>
                  <a:schemeClr val="tx1"/>
                </a:solidFill>
                <a:latin typeface="Times New Roman" pitchFamily="18" charset="0"/>
                <a:cs typeface="Times New Roman" pitchFamily="18" charset="0"/>
              </a:rPr>
              <a:t>INSERT</a:t>
            </a:r>
            <a:r>
              <a:rPr lang="zh-CN" altLang="en-US" sz="2600" dirty="0">
                <a:solidFill>
                  <a:schemeClr val="tx1"/>
                </a:solidFill>
                <a:latin typeface="Times New Roman" pitchFamily="18" charset="0"/>
                <a:cs typeface="Times New Roman" pitchFamily="18" charset="0"/>
              </a:rPr>
              <a:t>、</a:t>
            </a:r>
            <a:r>
              <a:rPr lang="en-US" altLang="zh-CN" sz="2600" dirty="0">
                <a:solidFill>
                  <a:schemeClr val="tx1"/>
                </a:solidFill>
                <a:latin typeface="Times New Roman" pitchFamily="18" charset="0"/>
                <a:cs typeface="Times New Roman" pitchFamily="18" charset="0"/>
              </a:rPr>
              <a:t>UPDATE</a:t>
            </a:r>
            <a:r>
              <a:rPr lang="zh-CN" altLang="en-US" sz="2600" dirty="0">
                <a:solidFill>
                  <a:schemeClr val="tx1"/>
                </a:solidFill>
                <a:latin typeface="Times New Roman" pitchFamily="18" charset="0"/>
                <a:cs typeface="Times New Roman" pitchFamily="18" charset="0"/>
              </a:rPr>
              <a:t>和</a:t>
            </a:r>
            <a:r>
              <a:rPr lang="en-US" altLang="zh-CN" sz="2600" dirty="0">
                <a:solidFill>
                  <a:schemeClr val="tx1"/>
                </a:solidFill>
                <a:latin typeface="Times New Roman" pitchFamily="18" charset="0"/>
                <a:cs typeface="Times New Roman" pitchFamily="18" charset="0"/>
              </a:rPr>
              <a:t>DELETE</a:t>
            </a:r>
            <a:r>
              <a:rPr lang="zh-CN" altLang="en-US" sz="2600" dirty="0">
                <a:solidFill>
                  <a:schemeClr val="tx1"/>
                </a:solidFill>
                <a:latin typeface="Times New Roman" pitchFamily="18" charset="0"/>
                <a:cs typeface="Times New Roman" pitchFamily="18" charset="0"/>
              </a:rPr>
              <a:t>等语句会对数据产生修改并会通过</a:t>
            </a:r>
            <a:r>
              <a:rPr lang="en-US" altLang="zh-CN" sz="2600" dirty="0">
                <a:solidFill>
                  <a:schemeClr val="tx1"/>
                </a:solidFill>
                <a:latin typeface="Times New Roman" pitchFamily="18" charset="0"/>
                <a:cs typeface="Times New Roman" pitchFamily="18" charset="0"/>
              </a:rPr>
              <a:t>JDBC</a:t>
            </a:r>
            <a:r>
              <a:rPr lang="zh-CN" altLang="en-US" sz="2600" dirty="0">
                <a:solidFill>
                  <a:schemeClr val="tx1"/>
                </a:solidFill>
                <a:latin typeface="Times New Roman" pitchFamily="18" charset="0"/>
                <a:cs typeface="Times New Roman" pitchFamily="18" charset="0"/>
              </a:rPr>
              <a:t>返回修改的行数，而</a:t>
            </a:r>
            <a:r>
              <a:rPr lang="en-US" altLang="zh-CN" sz="2600" dirty="0">
                <a:solidFill>
                  <a:schemeClr val="tx1"/>
                </a:solidFill>
                <a:latin typeface="Times New Roman" pitchFamily="18" charset="0"/>
                <a:cs typeface="Times New Roman" pitchFamily="18" charset="0"/>
              </a:rPr>
              <a:t>SELECT</a:t>
            </a:r>
            <a:r>
              <a:rPr lang="zh-CN" altLang="en-US" sz="2600" dirty="0">
                <a:solidFill>
                  <a:schemeClr val="tx1"/>
                </a:solidFill>
                <a:latin typeface="Times New Roman" pitchFamily="18" charset="0"/>
                <a:cs typeface="Times New Roman" pitchFamily="18" charset="0"/>
              </a:rPr>
              <a:t>语句则会在数据库中进行查询并返回结果行的集合。具体代码如下：</a:t>
            </a:r>
          </a:p>
          <a:p>
            <a:pPr marL="0" indent="0">
              <a:buNone/>
            </a:pPr>
            <a:r>
              <a:rPr lang="en-US" altLang="zh-CN" sz="2600" b="1" dirty="0">
                <a:solidFill>
                  <a:schemeClr val="tx2"/>
                </a:solidFill>
                <a:latin typeface="Times New Roman" pitchFamily="18" charset="0"/>
                <a:cs typeface="Times New Roman" pitchFamily="18" charset="0"/>
              </a:rPr>
              <a:t>Statement </a:t>
            </a:r>
            <a:r>
              <a:rPr lang="en-US" altLang="zh-CN" sz="2600" b="1" dirty="0" err="1">
                <a:solidFill>
                  <a:schemeClr val="tx2"/>
                </a:solidFill>
                <a:latin typeface="Times New Roman" pitchFamily="18" charset="0"/>
                <a:cs typeface="Times New Roman" pitchFamily="18" charset="0"/>
              </a:rPr>
              <a:t>stmt</a:t>
            </a:r>
            <a:r>
              <a:rPr lang="en-US" altLang="zh-CN" sz="2600" b="1" dirty="0">
                <a:solidFill>
                  <a:schemeClr val="tx2"/>
                </a:solidFill>
                <a:latin typeface="Times New Roman" pitchFamily="18" charset="0"/>
                <a:cs typeface="Times New Roman" pitchFamily="18" charset="0"/>
              </a:rPr>
              <a:t>=</a:t>
            </a:r>
            <a:r>
              <a:rPr lang="en-US" altLang="zh-CN" sz="2600" b="1" dirty="0" err="1">
                <a:solidFill>
                  <a:schemeClr val="tx2"/>
                </a:solidFill>
                <a:latin typeface="Times New Roman" pitchFamily="18" charset="0"/>
                <a:cs typeface="Times New Roman" pitchFamily="18" charset="0"/>
              </a:rPr>
              <a:t>con.createStatement</a:t>
            </a:r>
            <a:r>
              <a:rPr lang="en-US" altLang="zh-CN" sz="2600" b="1" dirty="0">
                <a:solidFill>
                  <a:schemeClr val="tx2"/>
                </a:solidFill>
                <a:latin typeface="Times New Roman" pitchFamily="18" charset="0"/>
                <a:cs typeface="Times New Roman" pitchFamily="18" charset="0"/>
              </a:rPr>
              <a:t>();</a:t>
            </a:r>
          </a:p>
          <a:p>
            <a:pPr marL="0" indent="0">
              <a:buNone/>
            </a:pPr>
            <a:r>
              <a:rPr lang="en-US" altLang="zh-CN" sz="2600" b="1" dirty="0" err="1">
                <a:solidFill>
                  <a:schemeClr val="tx2"/>
                </a:solidFill>
                <a:latin typeface="Times New Roman" pitchFamily="18" charset="0"/>
                <a:cs typeface="Times New Roman" pitchFamily="18" charset="0"/>
              </a:rPr>
              <a:t>ResultSet</a:t>
            </a:r>
            <a:r>
              <a:rPr lang="en-US" altLang="zh-CN" sz="2600" b="1" dirty="0">
                <a:solidFill>
                  <a:schemeClr val="tx2"/>
                </a:solidFill>
                <a:latin typeface="Times New Roman" pitchFamily="18" charset="0"/>
                <a:cs typeface="Times New Roman" pitchFamily="18" charset="0"/>
              </a:rPr>
              <a:t> </a:t>
            </a:r>
            <a:r>
              <a:rPr lang="en-US" altLang="zh-CN" sz="2600" b="1" dirty="0" err="1">
                <a:solidFill>
                  <a:schemeClr val="tx2"/>
                </a:solidFill>
                <a:latin typeface="Times New Roman" pitchFamily="18" charset="0"/>
                <a:cs typeface="Times New Roman" pitchFamily="18" charset="0"/>
              </a:rPr>
              <a:t>rs</a:t>
            </a:r>
            <a:r>
              <a:rPr lang="en-US" altLang="zh-CN" sz="2600" b="1" dirty="0">
                <a:solidFill>
                  <a:schemeClr val="tx2"/>
                </a:solidFill>
                <a:latin typeface="Times New Roman" pitchFamily="18" charset="0"/>
                <a:cs typeface="Times New Roman" pitchFamily="18" charset="0"/>
              </a:rPr>
              <a:t>=</a:t>
            </a:r>
            <a:r>
              <a:rPr lang="en-US" altLang="zh-CN" sz="2600" b="1" dirty="0" err="1">
                <a:solidFill>
                  <a:schemeClr val="tx2"/>
                </a:solidFill>
                <a:latin typeface="Times New Roman" pitchFamily="18" charset="0"/>
                <a:cs typeface="Times New Roman" pitchFamily="18" charset="0"/>
              </a:rPr>
              <a:t>stmt.executeQuery</a:t>
            </a:r>
            <a:r>
              <a:rPr lang="en-US" altLang="zh-CN" sz="2600" b="1" dirty="0">
                <a:solidFill>
                  <a:schemeClr val="tx2"/>
                </a:solidFill>
                <a:latin typeface="Times New Roman" pitchFamily="18" charset="0"/>
                <a:cs typeface="Times New Roman" pitchFamily="18" charset="0"/>
              </a:rPr>
              <a:t>(“SELECT </a:t>
            </a:r>
            <a:r>
              <a:rPr lang="en-US" altLang="zh-CN" sz="2600" b="1" dirty="0" err="1">
                <a:solidFill>
                  <a:schemeClr val="tx2"/>
                </a:solidFill>
                <a:latin typeface="Times New Roman" pitchFamily="18" charset="0"/>
                <a:cs typeface="Times New Roman" pitchFamily="18" charset="0"/>
              </a:rPr>
              <a:t>a,b,c</a:t>
            </a:r>
            <a:r>
              <a:rPr lang="en-US" altLang="zh-CN" sz="2600" b="1" dirty="0">
                <a:solidFill>
                  <a:schemeClr val="tx2"/>
                </a:solidFill>
                <a:latin typeface="Times New Roman" pitchFamily="18" charset="0"/>
                <a:cs typeface="Times New Roman" pitchFamily="18" charset="0"/>
              </a:rPr>
              <a:t> FROM table1”)</a:t>
            </a:r>
            <a:r>
              <a:rPr lang="zh-CN" altLang="en-US" sz="2600" b="1" dirty="0">
                <a:solidFill>
                  <a:schemeClr val="tx2"/>
                </a:solidFill>
                <a:latin typeface="Times New Roman" pitchFamily="18" charset="0"/>
                <a:cs typeface="Times New Roman" pitchFamily="18" charset="0"/>
              </a:rPr>
              <a:t>；</a:t>
            </a:r>
          </a:p>
          <a:p>
            <a:pPr marL="0" indent="0">
              <a:buNone/>
            </a:pPr>
            <a:r>
              <a:rPr lang="zh-CN" altLang="en-US" sz="2600" b="1" dirty="0">
                <a:solidFill>
                  <a:schemeClr val="tx2"/>
                </a:solidFill>
                <a:latin typeface="Times New Roman" pitchFamily="18" charset="0"/>
                <a:cs typeface="Times New Roman" pitchFamily="18" charset="0"/>
              </a:rPr>
              <a:t>         （</a:t>
            </a:r>
            <a:r>
              <a:rPr lang="en-US" altLang="zh-CN" sz="2600" b="1" dirty="0">
                <a:solidFill>
                  <a:schemeClr val="tx2"/>
                </a:solidFill>
                <a:latin typeface="Times New Roman" pitchFamily="18" charset="0"/>
                <a:cs typeface="Times New Roman" pitchFamily="18" charset="0"/>
              </a:rPr>
              <a:t>3</a:t>
            </a:r>
            <a:r>
              <a:rPr lang="zh-CN" altLang="en-US" sz="2600" b="1" dirty="0">
                <a:solidFill>
                  <a:schemeClr val="tx2"/>
                </a:solidFill>
                <a:latin typeface="Times New Roman" pitchFamily="18" charset="0"/>
                <a:cs typeface="Times New Roman" pitchFamily="18" charset="0"/>
              </a:rPr>
              <a:t>）处理数据库返回的结果</a:t>
            </a:r>
            <a:r>
              <a:rPr lang="zh-CN" altLang="en-US" sz="2600" dirty="0">
                <a:solidFill>
                  <a:schemeClr val="tx1"/>
                </a:solidFill>
                <a:latin typeface="Times New Roman" pitchFamily="18" charset="0"/>
                <a:cs typeface="Times New Roman" pitchFamily="18" charset="0"/>
              </a:rPr>
              <a:t>，具体代码如下：</a:t>
            </a:r>
          </a:p>
          <a:p>
            <a:pPr marL="0" indent="0">
              <a:buNone/>
            </a:pPr>
            <a:r>
              <a:rPr lang="en-US" altLang="zh-CN" sz="2600" b="1" dirty="0">
                <a:solidFill>
                  <a:schemeClr val="tx2"/>
                </a:solidFill>
                <a:latin typeface="Times New Roman" pitchFamily="18" charset="0"/>
                <a:cs typeface="Times New Roman" pitchFamily="18" charset="0"/>
              </a:rPr>
              <a:t>while(</a:t>
            </a:r>
            <a:r>
              <a:rPr lang="en-US" altLang="zh-CN" sz="2600" b="1" dirty="0" err="1">
                <a:solidFill>
                  <a:schemeClr val="tx2"/>
                </a:solidFill>
                <a:latin typeface="Times New Roman" pitchFamily="18" charset="0"/>
                <a:cs typeface="Times New Roman" pitchFamily="18" charset="0"/>
              </a:rPr>
              <a:t>rs.next</a:t>
            </a:r>
            <a:r>
              <a:rPr lang="en-US" altLang="zh-CN" sz="2600" b="1" dirty="0">
                <a:solidFill>
                  <a:schemeClr val="tx2"/>
                </a:solidFill>
                <a:latin typeface="Times New Roman" pitchFamily="18" charset="0"/>
                <a:cs typeface="Times New Roman" pitchFamily="18" charset="0"/>
              </a:rPr>
              <a:t>())</a:t>
            </a:r>
          </a:p>
          <a:p>
            <a:pPr marL="0" indent="0">
              <a:buNone/>
            </a:pPr>
            <a:r>
              <a:rPr lang="en-US" altLang="zh-CN" sz="2600" b="1" dirty="0" err="1">
                <a:solidFill>
                  <a:schemeClr val="tx2"/>
                </a:solidFill>
                <a:latin typeface="Times New Roman" pitchFamily="18" charset="0"/>
                <a:cs typeface="Times New Roman" pitchFamily="18" charset="0"/>
              </a:rPr>
              <a:t>System.out.println</a:t>
            </a:r>
            <a:r>
              <a:rPr lang="en-US" altLang="zh-CN" sz="2600" b="1" dirty="0">
                <a:solidFill>
                  <a:schemeClr val="tx2"/>
                </a:solidFill>
                <a:latin typeface="Times New Roman" pitchFamily="18" charset="0"/>
                <a:cs typeface="Times New Roman" pitchFamily="18" charset="0"/>
              </a:rPr>
              <a:t>(</a:t>
            </a:r>
            <a:r>
              <a:rPr lang="en-US" altLang="zh-CN" sz="2600" b="1" dirty="0" err="1">
                <a:solidFill>
                  <a:schemeClr val="tx2"/>
                </a:solidFill>
                <a:latin typeface="Times New Roman" pitchFamily="18" charset="0"/>
                <a:cs typeface="Times New Roman" pitchFamily="18" charset="0"/>
              </a:rPr>
              <a:t>rs.getString</a:t>
            </a:r>
            <a:r>
              <a:rPr lang="en-US" altLang="zh-CN" sz="2600" b="1" dirty="0">
                <a:solidFill>
                  <a:schemeClr val="tx2"/>
                </a:solidFill>
                <a:latin typeface="Times New Roman" pitchFamily="18" charset="0"/>
                <a:cs typeface="Times New Roman" pitchFamily="18" charset="0"/>
              </a:rPr>
              <a:t>(1)+” ”+</a:t>
            </a:r>
            <a:r>
              <a:rPr lang="en-US" altLang="zh-CN" sz="2600" b="1" dirty="0" err="1">
                <a:solidFill>
                  <a:schemeClr val="tx2"/>
                </a:solidFill>
                <a:latin typeface="Times New Roman" pitchFamily="18" charset="0"/>
                <a:cs typeface="Times New Roman" pitchFamily="18" charset="0"/>
              </a:rPr>
              <a:t>re.getString</a:t>
            </a:r>
            <a:r>
              <a:rPr lang="en-US" altLang="zh-CN" sz="2600" b="1" dirty="0">
                <a:solidFill>
                  <a:schemeClr val="tx2"/>
                </a:solidFill>
                <a:latin typeface="Times New Roman" pitchFamily="18" charset="0"/>
                <a:cs typeface="Times New Roman" pitchFamily="18" charset="0"/>
              </a:rPr>
              <a:t>(2));</a:t>
            </a:r>
          </a:p>
          <a:p>
            <a:pPr marL="0" indent="0">
              <a:buNone/>
            </a:pPr>
            <a:endParaRPr lang="zh-CN" altLang="en-US" dirty="0"/>
          </a:p>
        </p:txBody>
      </p:sp>
    </p:spTree>
    <p:extLst>
      <p:ext uri="{BB962C8B-B14F-4D97-AF65-F5344CB8AC3E}">
        <p14:creationId xmlns:p14="http://schemas.microsoft.com/office/powerpoint/2010/main" val="30996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4824536" cy="3394472"/>
          </a:xfrm>
        </p:spPr>
        <p:txBody>
          <a:bodyPr>
            <a:normAutofit fontScale="85000" lnSpcReduction="10000"/>
          </a:bodyPr>
          <a:lstStyle/>
          <a:p>
            <a:pPr marL="0" indent="0">
              <a:buNone/>
            </a:pPr>
            <a:r>
              <a:rPr lang="en-US" altLang="zh-CN" sz="2900" dirty="0">
                <a:solidFill>
                  <a:schemeClr val="tx1"/>
                </a:solidFill>
              </a:rPr>
              <a:t>11.1.2 JDBC</a:t>
            </a:r>
            <a:r>
              <a:rPr lang="zh-CN" altLang="en-US" sz="2900" dirty="0">
                <a:solidFill>
                  <a:schemeClr val="tx1"/>
                </a:solidFill>
              </a:rPr>
              <a:t>驱动分类</a:t>
            </a:r>
            <a:endParaRPr lang="en-US" altLang="zh-CN" sz="2900" dirty="0">
              <a:solidFill>
                <a:schemeClr val="tx1"/>
              </a:solidFill>
            </a:endParaRPr>
          </a:p>
          <a:p>
            <a:pPr marL="0" indent="0">
              <a:buNone/>
            </a:pPr>
            <a:r>
              <a:rPr lang="zh-CN" altLang="en-US" b="1" dirty="0">
                <a:solidFill>
                  <a:schemeClr val="tx2"/>
                </a:solidFill>
              </a:rPr>
              <a:t>（</a:t>
            </a:r>
            <a:r>
              <a:rPr lang="en-US" altLang="zh-CN" b="1" dirty="0">
                <a:solidFill>
                  <a:schemeClr val="tx2"/>
                </a:solidFill>
              </a:rPr>
              <a:t>1</a:t>
            </a:r>
            <a:r>
              <a:rPr lang="zh-CN" altLang="en-US" b="1" dirty="0">
                <a:solidFill>
                  <a:schemeClr val="tx2"/>
                </a:solidFill>
              </a:rPr>
              <a:t>）</a:t>
            </a:r>
            <a:r>
              <a:rPr lang="en-US" altLang="zh-CN" b="1" dirty="0">
                <a:solidFill>
                  <a:schemeClr val="tx2"/>
                </a:solidFill>
              </a:rPr>
              <a:t>JDBC-ODBC</a:t>
            </a:r>
            <a:r>
              <a:rPr lang="zh-CN" altLang="en-US" b="1" dirty="0">
                <a:solidFill>
                  <a:schemeClr val="tx2"/>
                </a:solidFill>
              </a:rPr>
              <a:t>桥驱动</a:t>
            </a:r>
          </a:p>
          <a:p>
            <a:pPr marL="0" indent="0" algn="just">
              <a:buNone/>
            </a:pPr>
            <a:r>
              <a:rPr lang="en-US" altLang="zh-CN" dirty="0">
                <a:solidFill>
                  <a:schemeClr val="tx1"/>
                </a:solidFill>
              </a:rPr>
              <a:t>       JDBC-ODBC</a:t>
            </a:r>
            <a:r>
              <a:rPr lang="zh-CN" altLang="en-US" dirty="0">
                <a:solidFill>
                  <a:schemeClr val="tx1"/>
                </a:solidFill>
              </a:rPr>
              <a:t>桥利用</a:t>
            </a:r>
            <a:r>
              <a:rPr lang="en-US" altLang="zh-CN" dirty="0">
                <a:solidFill>
                  <a:schemeClr val="tx1"/>
                </a:solidFill>
              </a:rPr>
              <a:t>ODBC</a:t>
            </a:r>
            <a:r>
              <a:rPr lang="zh-CN" altLang="en-US" dirty="0">
                <a:solidFill>
                  <a:schemeClr val="tx1"/>
                </a:solidFill>
              </a:rPr>
              <a:t>驱动程序提供</a:t>
            </a:r>
            <a:r>
              <a:rPr lang="en-US" altLang="zh-CN" dirty="0">
                <a:solidFill>
                  <a:schemeClr val="tx1"/>
                </a:solidFill>
              </a:rPr>
              <a:t>JDBC</a:t>
            </a:r>
            <a:r>
              <a:rPr lang="zh-CN" altLang="en-US" dirty="0">
                <a:solidFill>
                  <a:schemeClr val="tx1"/>
                </a:solidFill>
              </a:rPr>
              <a:t>访问。</a:t>
            </a:r>
            <a:r>
              <a:rPr lang="en-US" altLang="zh-CN" dirty="0">
                <a:solidFill>
                  <a:schemeClr val="tx1"/>
                </a:solidFill>
              </a:rPr>
              <a:t>JDBC-ODBC</a:t>
            </a:r>
            <a:r>
              <a:rPr lang="zh-CN" altLang="en-US" dirty="0">
                <a:solidFill>
                  <a:schemeClr val="tx1"/>
                </a:solidFill>
              </a:rPr>
              <a:t>桥是比较通用的数据库接口，其体系结构如图所示。</a:t>
            </a:r>
            <a:endParaRPr lang="en-US" altLang="zh-CN" dirty="0">
              <a:solidFill>
                <a:schemeClr val="tx1"/>
              </a:solidFill>
            </a:endParaRPr>
          </a:p>
          <a:p>
            <a:pPr marL="0" indent="0" algn="just">
              <a:buNone/>
            </a:pPr>
            <a:r>
              <a:rPr lang="en-US" altLang="zh-CN" dirty="0">
                <a:solidFill>
                  <a:schemeClr val="tx1"/>
                </a:solidFill>
              </a:rPr>
              <a:t>      </a:t>
            </a:r>
            <a:r>
              <a:rPr lang="zh-CN" altLang="zh-CN" dirty="0">
                <a:solidFill>
                  <a:schemeClr val="tx1"/>
                </a:solidFill>
              </a:rPr>
              <a:t>使用</a:t>
            </a:r>
            <a:r>
              <a:rPr lang="en-US" altLang="zh-CN" dirty="0">
                <a:solidFill>
                  <a:schemeClr val="tx1"/>
                </a:solidFill>
              </a:rPr>
              <a:t>JDBC-ODBC</a:t>
            </a:r>
            <a:r>
              <a:rPr lang="zh-CN" altLang="zh-CN" dirty="0">
                <a:solidFill>
                  <a:schemeClr val="tx1"/>
                </a:solidFill>
              </a:rPr>
              <a:t>桥连接访问数据库，先要建立数据源（</a:t>
            </a:r>
            <a:r>
              <a:rPr lang="en-US" altLang="zh-CN" dirty="0">
                <a:solidFill>
                  <a:schemeClr val="tx1"/>
                </a:solidFill>
              </a:rPr>
              <a:t>Data Source </a:t>
            </a:r>
            <a:r>
              <a:rPr lang="en-US" altLang="zh-CN" dirty="0" err="1">
                <a:solidFill>
                  <a:schemeClr val="tx1"/>
                </a:solidFill>
              </a:rPr>
              <a:t>Name,DSN</a:t>
            </a:r>
            <a:r>
              <a:rPr lang="zh-CN" altLang="zh-CN" dirty="0">
                <a:solidFill>
                  <a:schemeClr val="tx1"/>
                </a:solidFill>
              </a:rPr>
              <a:t>）</a:t>
            </a:r>
            <a:r>
              <a:rPr lang="en-US" altLang="zh-CN" dirty="0">
                <a:solidFill>
                  <a:schemeClr val="tx1"/>
                </a:solidFill>
              </a:rPr>
              <a:t>,</a:t>
            </a:r>
            <a:r>
              <a:rPr lang="zh-CN" altLang="zh-CN" dirty="0">
                <a:solidFill>
                  <a:schemeClr val="tx1"/>
                </a:solidFill>
              </a:rPr>
              <a:t>每个数据源对应一个数据库。</a:t>
            </a:r>
            <a:r>
              <a:rPr lang="en-US" altLang="zh-CN" dirty="0">
                <a:solidFill>
                  <a:schemeClr val="tx1"/>
                </a:solidFill>
              </a:rPr>
              <a:t>Java</a:t>
            </a:r>
            <a:r>
              <a:rPr lang="zh-CN" altLang="zh-CN" dirty="0">
                <a:solidFill>
                  <a:schemeClr val="tx1"/>
                </a:solidFill>
              </a:rPr>
              <a:t>程序要连接到数据库，需要建立一个</a:t>
            </a:r>
            <a:r>
              <a:rPr lang="en-US" altLang="zh-CN" dirty="0">
                <a:solidFill>
                  <a:schemeClr val="tx1"/>
                </a:solidFill>
              </a:rPr>
              <a:t>JDBC-ODBC</a:t>
            </a:r>
            <a:r>
              <a:rPr lang="zh-CN" altLang="zh-CN" dirty="0">
                <a:solidFill>
                  <a:schemeClr val="tx1"/>
                </a:solidFill>
              </a:rPr>
              <a:t>桥接器，也就是加载</a:t>
            </a:r>
            <a:r>
              <a:rPr lang="en-US" altLang="zh-CN" dirty="0">
                <a:solidFill>
                  <a:schemeClr val="tx1"/>
                </a:solidFill>
              </a:rPr>
              <a:t>JDBC-ODBC</a:t>
            </a:r>
            <a:r>
              <a:rPr lang="zh-CN" altLang="zh-CN" dirty="0">
                <a:solidFill>
                  <a:schemeClr val="tx1"/>
                </a:solidFill>
              </a:rPr>
              <a:t>桥驱动程序。</a:t>
            </a:r>
          </a:p>
          <a:p>
            <a:pPr marL="0" indent="0">
              <a:buNone/>
            </a:pPr>
            <a:endParaRPr lang="zh-CN" altLang="en-US" dirty="0"/>
          </a:p>
        </p:txBody>
      </p:sp>
      <p:pic>
        <p:nvPicPr>
          <p:cNvPr id="13314" name="对象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131590"/>
            <a:ext cx="2808312" cy="399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5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5112568" cy="3394472"/>
          </a:xfrm>
        </p:spPr>
        <p:txBody>
          <a:bodyPr>
            <a:normAutofit fontScale="77500" lnSpcReduction="20000"/>
          </a:bodyPr>
          <a:lstStyle/>
          <a:p>
            <a:pPr marL="0" indent="0">
              <a:buNone/>
            </a:pPr>
            <a:r>
              <a:rPr lang="zh-CN" altLang="en-US" sz="2900" b="1" dirty="0">
                <a:solidFill>
                  <a:schemeClr val="tx2"/>
                </a:solidFill>
              </a:rPr>
              <a:t>（</a:t>
            </a:r>
            <a:r>
              <a:rPr lang="en-US" altLang="zh-CN" sz="2900" b="1" dirty="0">
                <a:solidFill>
                  <a:schemeClr val="tx2"/>
                </a:solidFill>
              </a:rPr>
              <a:t>2</a:t>
            </a:r>
            <a:r>
              <a:rPr lang="zh-CN" altLang="en-US" sz="2900" b="1" dirty="0">
                <a:solidFill>
                  <a:schemeClr val="tx2"/>
                </a:solidFill>
              </a:rPr>
              <a:t>）本地</a:t>
            </a:r>
            <a:r>
              <a:rPr lang="en-US" altLang="zh-CN" sz="2900" b="1" dirty="0">
                <a:solidFill>
                  <a:schemeClr val="tx2"/>
                </a:solidFill>
              </a:rPr>
              <a:t>API</a:t>
            </a:r>
            <a:r>
              <a:rPr lang="zh-CN" altLang="en-US" sz="2900" b="1" dirty="0">
                <a:solidFill>
                  <a:schemeClr val="tx2"/>
                </a:solidFill>
              </a:rPr>
              <a:t>驱动</a:t>
            </a:r>
          </a:p>
          <a:p>
            <a:pPr marL="0" indent="0" algn="just">
              <a:buNone/>
            </a:pPr>
            <a:r>
              <a:rPr lang="zh-CN" altLang="en-US" sz="2900" dirty="0">
                <a:solidFill>
                  <a:schemeClr val="tx1"/>
                </a:solidFill>
              </a:rPr>
              <a:t>       此类型的驱动程序把客户机</a:t>
            </a:r>
            <a:r>
              <a:rPr lang="en-US" altLang="zh-CN" sz="2900" dirty="0">
                <a:solidFill>
                  <a:schemeClr val="tx1"/>
                </a:solidFill>
              </a:rPr>
              <a:t>API</a:t>
            </a:r>
            <a:r>
              <a:rPr lang="zh-CN" altLang="en-US" sz="2900" dirty="0">
                <a:solidFill>
                  <a:schemeClr val="tx1"/>
                </a:solidFill>
              </a:rPr>
              <a:t>上的</a:t>
            </a:r>
            <a:r>
              <a:rPr lang="en-US" altLang="zh-CN" sz="2900" dirty="0">
                <a:solidFill>
                  <a:schemeClr val="tx1"/>
                </a:solidFill>
              </a:rPr>
              <a:t>JDBC</a:t>
            </a:r>
            <a:r>
              <a:rPr lang="zh-CN" altLang="en-US" sz="2900" dirty="0">
                <a:solidFill>
                  <a:schemeClr val="tx1"/>
                </a:solidFill>
              </a:rPr>
              <a:t>调用转换为对</a:t>
            </a:r>
            <a:r>
              <a:rPr lang="en-US" altLang="zh-CN" sz="2900" dirty="0">
                <a:solidFill>
                  <a:schemeClr val="tx1"/>
                </a:solidFill>
              </a:rPr>
              <a:t>Oracle</a:t>
            </a:r>
            <a:r>
              <a:rPr lang="zh-CN" altLang="en-US" sz="2900" dirty="0">
                <a:solidFill>
                  <a:schemeClr val="tx1"/>
                </a:solidFill>
              </a:rPr>
              <a:t>、</a:t>
            </a:r>
            <a:r>
              <a:rPr lang="en-US" altLang="zh-CN" sz="2900" dirty="0">
                <a:solidFill>
                  <a:schemeClr val="tx1"/>
                </a:solidFill>
              </a:rPr>
              <a:t>Sybase</a:t>
            </a:r>
            <a:r>
              <a:rPr lang="zh-CN" altLang="en-US" sz="2900" dirty="0">
                <a:solidFill>
                  <a:schemeClr val="tx1"/>
                </a:solidFill>
              </a:rPr>
              <a:t>、</a:t>
            </a:r>
            <a:r>
              <a:rPr lang="en-US" altLang="zh-CN" sz="2900" dirty="0">
                <a:solidFill>
                  <a:schemeClr val="tx1"/>
                </a:solidFill>
              </a:rPr>
              <a:t>DB2</a:t>
            </a:r>
            <a:r>
              <a:rPr lang="zh-CN" altLang="en-US" sz="2900" dirty="0">
                <a:solidFill>
                  <a:schemeClr val="tx1"/>
                </a:solidFill>
              </a:rPr>
              <a:t>或其他</a:t>
            </a:r>
            <a:r>
              <a:rPr lang="en-US" altLang="zh-CN" sz="2900" dirty="0">
                <a:solidFill>
                  <a:schemeClr val="tx1"/>
                </a:solidFill>
              </a:rPr>
              <a:t>DBMS</a:t>
            </a:r>
            <a:r>
              <a:rPr lang="zh-CN" altLang="en-US" sz="2900" dirty="0">
                <a:solidFill>
                  <a:schemeClr val="tx1"/>
                </a:solidFill>
              </a:rPr>
              <a:t>的调用，需要下载不同类型数据库的驱动代码，其结构如图所示。</a:t>
            </a:r>
            <a:endParaRPr lang="en-US" altLang="zh-CN" sz="2900" dirty="0">
              <a:solidFill>
                <a:schemeClr val="tx1"/>
              </a:solidFill>
            </a:endParaRPr>
          </a:p>
          <a:p>
            <a:pPr marL="0" indent="0" algn="just">
              <a:buNone/>
            </a:pPr>
            <a:r>
              <a:rPr lang="en-US" altLang="zh-CN" sz="2900" dirty="0">
                <a:solidFill>
                  <a:schemeClr val="tx1"/>
                </a:solidFill>
              </a:rPr>
              <a:t>       </a:t>
            </a:r>
            <a:r>
              <a:rPr lang="zh-CN" altLang="en-US" sz="2900" dirty="0">
                <a:solidFill>
                  <a:schemeClr val="tx1"/>
                </a:solidFill>
              </a:rPr>
              <a:t>这种驱动比</a:t>
            </a:r>
            <a:r>
              <a:rPr lang="en-US" altLang="zh-CN" sz="2900" dirty="0">
                <a:solidFill>
                  <a:schemeClr val="tx1"/>
                </a:solidFill>
              </a:rPr>
              <a:t>JDBC-ODBC</a:t>
            </a:r>
            <a:r>
              <a:rPr lang="zh-CN" altLang="en-US" sz="2900" dirty="0">
                <a:solidFill>
                  <a:schemeClr val="tx1"/>
                </a:solidFill>
              </a:rPr>
              <a:t>桥执行效率大大提高了。但是，它仍然需要在客户端加载数据库厂商提供的代码库，不适合基于</a:t>
            </a:r>
            <a:r>
              <a:rPr lang="en-US" altLang="zh-CN" sz="2900" dirty="0">
                <a:solidFill>
                  <a:schemeClr val="tx1"/>
                </a:solidFill>
              </a:rPr>
              <a:t>internet</a:t>
            </a:r>
            <a:r>
              <a:rPr lang="zh-CN" altLang="en-US" sz="2900" dirty="0">
                <a:solidFill>
                  <a:schemeClr val="tx1"/>
                </a:solidFill>
              </a:rPr>
              <a:t>的应用。并且，其执行效率比第</a:t>
            </a:r>
            <a:r>
              <a:rPr lang="en-US" altLang="zh-CN" sz="2900" dirty="0">
                <a:solidFill>
                  <a:schemeClr val="tx1"/>
                </a:solidFill>
              </a:rPr>
              <a:t>3</a:t>
            </a:r>
            <a:r>
              <a:rPr lang="zh-CN" altLang="en-US" sz="2900" dirty="0">
                <a:solidFill>
                  <a:schemeClr val="tx1"/>
                </a:solidFill>
              </a:rPr>
              <a:t>种和第</a:t>
            </a:r>
            <a:r>
              <a:rPr lang="en-US" altLang="zh-CN" sz="2900" dirty="0">
                <a:solidFill>
                  <a:schemeClr val="tx1"/>
                </a:solidFill>
              </a:rPr>
              <a:t>4</a:t>
            </a:r>
            <a:r>
              <a:rPr lang="zh-CN" altLang="en-US" sz="2900" dirty="0">
                <a:solidFill>
                  <a:schemeClr val="tx1"/>
                </a:solidFill>
              </a:rPr>
              <a:t>种</a:t>
            </a:r>
            <a:r>
              <a:rPr lang="en-US" altLang="zh-CN" sz="2900" dirty="0">
                <a:solidFill>
                  <a:schemeClr val="tx1"/>
                </a:solidFill>
              </a:rPr>
              <a:t>JDBC</a:t>
            </a:r>
            <a:r>
              <a:rPr lang="zh-CN" altLang="en-US" sz="2900" dirty="0">
                <a:solidFill>
                  <a:schemeClr val="tx1"/>
                </a:solidFill>
              </a:rPr>
              <a:t>驱动低。</a:t>
            </a:r>
          </a:p>
          <a:p>
            <a:pPr marL="0" indent="0">
              <a:buNone/>
            </a:pPr>
            <a:endParaRPr lang="zh-CN" altLang="en-US" dirty="0"/>
          </a:p>
        </p:txBody>
      </p:sp>
      <p:pic>
        <p:nvPicPr>
          <p:cNvPr id="14338" name="对象 1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275605"/>
            <a:ext cx="2952328" cy="373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5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5688632" cy="3394472"/>
          </a:xfrm>
        </p:spPr>
        <p:txBody>
          <a:bodyPr>
            <a:normAutofit fontScale="70000" lnSpcReduction="20000"/>
          </a:bodyPr>
          <a:lstStyle/>
          <a:p>
            <a:pPr marL="0" indent="0">
              <a:buNone/>
            </a:pPr>
            <a:r>
              <a:rPr lang="zh-CN" altLang="en-US" sz="2900" b="1" dirty="0">
                <a:solidFill>
                  <a:schemeClr val="tx2"/>
                </a:solidFill>
              </a:rPr>
              <a:t>（</a:t>
            </a:r>
            <a:r>
              <a:rPr lang="en-US" altLang="zh-CN" sz="2900" b="1" dirty="0">
                <a:solidFill>
                  <a:schemeClr val="tx2"/>
                </a:solidFill>
              </a:rPr>
              <a:t>3</a:t>
            </a:r>
            <a:r>
              <a:rPr lang="zh-CN" altLang="en-US" sz="2900" b="1" dirty="0">
                <a:solidFill>
                  <a:schemeClr val="tx2"/>
                </a:solidFill>
              </a:rPr>
              <a:t>）网络协议驱动</a:t>
            </a:r>
          </a:p>
          <a:p>
            <a:pPr marL="0" indent="0" algn="just">
              <a:buNone/>
            </a:pPr>
            <a:r>
              <a:rPr lang="zh-CN" altLang="en-US" sz="2900" dirty="0">
                <a:solidFill>
                  <a:schemeClr val="tx1"/>
                </a:solidFill>
              </a:rPr>
              <a:t>        这种类型的驱动把对数局库的访问请求传递给网络上的中间件服务器，中间件服务器把请求翻译为符合数据库规范的调用</a:t>
            </a:r>
            <a:r>
              <a:rPr lang="en-US" altLang="zh-CN" sz="2900" dirty="0">
                <a:solidFill>
                  <a:schemeClr val="tx1"/>
                </a:solidFill>
              </a:rPr>
              <a:t>,</a:t>
            </a:r>
            <a:r>
              <a:rPr lang="zh-CN" altLang="en-US" sz="2900" dirty="0">
                <a:solidFill>
                  <a:schemeClr val="tx1"/>
                </a:solidFill>
              </a:rPr>
              <a:t>再把这种调用传给数据库服务器，具体结构如图所示。</a:t>
            </a:r>
            <a:endParaRPr lang="en-US" altLang="zh-CN" sz="2900" dirty="0">
              <a:solidFill>
                <a:schemeClr val="tx1"/>
              </a:solidFill>
            </a:endParaRPr>
          </a:p>
          <a:p>
            <a:pPr marL="0" indent="0" algn="just">
              <a:buNone/>
            </a:pPr>
            <a:r>
              <a:rPr lang="zh-CN" altLang="en-US" sz="2900" dirty="0">
                <a:solidFill>
                  <a:schemeClr val="tx1"/>
                </a:solidFill>
              </a:rPr>
              <a:t>        由于这种驱动是</a:t>
            </a:r>
            <a:r>
              <a:rPr lang="zh-CN" altLang="en-US" sz="2900" b="1" dirty="0">
                <a:solidFill>
                  <a:schemeClr val="tx2"/>
                </a:solidFill>
              </a:rPr>
              <a:t>基于</a:t>
            </a:r>
            <a:r>
              <a:rPr lang="en-US" altLang="zh-CN" sz="2900" b="1" dirty="0">
                <a:solidFill>
                  <a:schemeClr val="tx2"/>
                </a:solidFill>
              </a:rPr>
              <a:t>server</a:t>
            </a:r>
            <a:r>
              <a:rPr lang="zh-CN" altLang="en-US" sz="2900" dirty="0">
                <a:solidFill>
                  <a:schemeClr val="tx1"/>
                </a:solidFill>
              </a:rPr>
              <a:t>的。所以不需要在客户端加载数据库厂商提供的代码库。而且它在执行效率和可升级性方面是比较好的。但是，这种驱动在中间件层仍然需要配置其它数据库驱动程序</a:t>
            </a:r>
            <a:r>
              <a:rPr lang="en-US" altLang="zh-CN" sz="2900" dirty="0">
                <a:solidFill>
                  <a:schemeClr val="tx1"/>
                </a:solidFill>
              </a:rPr>
              <a:t>,</a:t>
            </a:r>
            <a:r>
              <a:rPr lang="zh-CN" altLang="en-US" sz="2900" dirty="0">
                <a:solidFill>
                  <a:schemeClr val="tx1"/>
                </a:solidFill>
              </a:rPr>
              <a:t>并且由于多了一个中间层传递数据</a:t>
            </a:r>
            <a:r>
              <a:rPr lang="en-US" altLang="zh-CN" sz="2900" dirty="0">
                <a:solidFill>
                  <a:schemeClr val="tx1"/>
                </a:solidFill>
              </a:rPr>
              <a:t>,</a:t>
            </a:r>
            <a:r>
              <a:rPr lang="zh-CN" altLang="en-US" sz="2900" dirty="0">
                <a:solidFill>
                  <a:schemeClr val="tx1"/>
                </a:solidFill>
              </a:rPr>
              <a:t>它的执行效率还不是最好。</a:t>
            </a:r>
          </a:p>
          <a:p>
            <a:pPr marL="0" indent="0">
              <a:buNone/>
            </a:pPr>
            <a:endParaRPr lang="zh-CN" altLang="en-US" dirty="0"/>
          </a:p>
        </p:txBody>
      </p:sp>
      <p:pic>
        <p:nvPicPr>
          <p:cNvPr id="15362" name="对象 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994" y="813503"/>
            <a:ext cx="2591486" cy="422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4824536" cy="3394472"/>
          </a:xfrm>
        </p:spPr>
        <p:txBody>
          <a:bodyPr>
            <a:normAutofit/>
          </a:bodyPr>
          <a:lstStyle/>
          <a:p>
            <a:pPr marL="0" indent="0">
              <a:buNone/>
            </a:pPr>
            <a:r>
              <a:rPr lang="zh-CN" altLang="en-US" b="1" dirty="0">
                <a:solidFill>
                  <a:schemeClr val="tx2"/>
                </a:solidFill>
              </a:rPr>
              <a:t>（</a:t>
            </a:r>
            <a:r>
              <a:rPr lang="en-US" altLang="zh-CN" b="1" dirty="0">
                <a:solidFill>
                  <a:schemeClr val="tx2"/>
                </a:solidFill>
              </a:rPr>
              <a:t>4</a:t>
            </a:r>
            <a:r>
              <a:rPr lang="zh-CN" altLang="en-US" b="1" dirty="0">
                <a:solidFill>
                  <a:schemeClr val="tx2"/>
                </a:solidFill>
              </a:rPr>
              <a:t>）本地协议驱动</a:t>
            </a:r>
          </a:p>
          <a:p>
            <a:pPr marL="0" indent="0" algn="just">
              <a:buNone/>
            </a:pPr>
            <a:r>
              <a:rPr lang="zh-CN" altLang="en-US" dirty="0">
                <a:solidFill>
                  <a:schemeClr val="tx1"/>
                </a:solidFill>
              </a:rPr>
              <a:t>    这种类型的驱动程序将</a:t>
            </a:r>
            <a:r>
              <a:rPr lang="en-US" altLang="zh-CN" dirty="0">
                <a:solidFill>
                  <a:schemeClr val="tx1"/>
                </a:solidFill>
              </a:rPr>
              <a:t>JDBC</a:t>
            </a:r>
            <a:r>
              <a:rPr lang="zh-CN" altLang="en-US" dirty="0">
                <a:solidFill>
                  <a:schemeClr val="tx1"/>
                </a:solidFill>
              </a:rPr>
              <a:t>调用直接转换为</a:t>
            </a:r>
            <a:r>
              <a:rPr lang="en-US" altLang="zh-CN" dirty="0">
                <a:solidFill>
                  <a:schemeClr val="tx1"/>
                </a:solidFill>
              </a:rPr>
              <a:t>DBMS</a:t>
            </a:r>
            <a:r>
              <a:rPr lang="zh-CN" altLang="en-US" dirty="0">
                <a:solidFill>
                  <a:schemeClr val="tx1"/>
                </a:solidFill>
              </a:rPr>
              <a:t>所使用的网络协议，其结构如图所示。这将允许从客户机器上直接调用</a:t>
            </a:r>
            <a:r>
              <a:rPr lang="en-US" altLang="zh-CN" dirty="0">
                <a:solidFill>
                  <a:schemeClr val="tx1"/>
                </a:solidFill>
              </a:rPr>
              <a:t>DBMS</a:t>
            </a:r>
            <a:r>
              <a:rPr lang="zh-CN" altLang="en-US" dirty="0">
                <a:solidFill>
                  <a:schemeClr val="tx1"/>
                </a:solidFill>
              </a:rPr>
              <a:t>服务器，是</a:t>
            </a:r>
            <a:r>
              <a:rPr lang="en-US" altLang="zh-CN" dirty="0">
                <a:solidFill>
                  <a:schemeClr val="tx1"/>
                </a:solidFill>
              </a:rPr>
              <a:t>Intranet</a:t>
            </a:r>
            <a:r>
              <a:rPr lang="zh-CN" altLang="en-US" dirty="0">
                <a:solidFill>
                  <a:schemeClr val="tx1"/>
                </a:solidFill>
              </a:rPr>
              <a:t>访问的一个很实用的解决方法。</a:t>
            </a:r>
          </a:p>
          <a:p>
            <a:pPr marL="0" indent="0">
              <a:buNone/>
            </a:pPr>
            <a:endParaRPr lang="zh-CN" altLang="en-US" dirty="0"/>
          </a:p>
        </p:txBody>
      </p:sp>
      <p:pic>
        <p:nvPicPr>
          <p:cNvPr id="16386" name="对象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353469"/>
            <a:ext cx="2856719"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58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459</TotalTime>
  <Words>3283</Words>
  <Application>Microsoft Office PowerPoint</Application>
  <PresentationFormat>全屏显示(16:9)</PresentationFormat>
  <Paragraphs>255</Paragraphs>
  <Slides>43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2" baseType="lpstr">
      <vt:lpstr>宋体</vt:lpstr>
      <vt:lpstr>幼圆</vt:lpstr>
      <vt:lpstr>Arial</vt:lpstr>
      <vt:lpstr>Century Gothic</vt:lpstr>
      <vt:lpstr>Courier New</vt:lpstr>
      <vt:lpstr>Palatino Linotype</vt:lpstr>
      <vt:lpstr>Times New Roman</vt:lpstr>
      <vt:lpstr>主管人员</vt:lpstr>
      <vt:lpstr>Visio</vt:lpstr>
      <vt:lpstr>《商务网站设计与开发》</vt:lpstr>
      <vt:lpstr>内容</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11.1 JDBC接口</vt:lpstr>
      <vt:lpstr>11.2 数据查询</vt:lpstr>
      <vt:lpstr>11.2 数据查询</vt:lpstr>
      <vt:lpstr>11.2 数据查询</vt:lpstr>
      <vt:lpstr>11.2 数据查询</vt:lpstr>
      <vt:lpstr>11.2 数据查询</vt:lpstr>
      <vt:lpstr>11.3 数据添加</vt:lpstr>
      <vt:lpstr>11.3 数据添加</vt:lpstr>
      <vt:lpstr>11.3 数据添加</vt:lpstr>
      <vt:lpstr>11.4 数据删除</vt:lpstr>
      <vt:lpstr>11.4 数据删除</vt:lpstr>
      <vt:lpstr>11.5 数据更新</vt:lpstr>
      <vt:lpstr>11.5 数据更新</vt:lpstr>
      <vt:lpstr>11.5 数据更新</vt:lpstr>
      <vt:lpstr>11.5  数据更新</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11.7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47</cp:revision>
  <dcterms:created xsi:type="dcterms:W3CDTF">2015-12-06T10:13:51Z</dcterms:created>
  <dcterms:modified xsi:type="dcterms:W3CDTF">2018-09-11T15:28:07Z</dcterms:modified>
</cp:coreProperties>
</file>