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7" r:id="rId5"/>
    <p:sldId id="336" r:id="rId6"/>
    <p:sldId id="289" r:id="rId7"/>
    <p:sldId id="290" r:id="rId8"/>
    <p:sldId id="268" r:id="rId9"/>
    <p:sldId id="291" r:id="rId10"/>
    <p:sldId id="292" r:id="rId11"/>
    <p:sldId id="293" r:id="rId12"/>
    <p:sldId id="337" r:id="rId13"/>
    <p:sldId id="294" r:id="rId14"/>
    <p:sldId id="295" r:id="rId15"/>
    <p:sldId id="296" r:id="rId16"/>
    <p:sldId id="338" r:id="rId17"/>
    <p:sldId id="297" r:id="rId18"/>
    <p:sldId id="339" r:id="rId19"/>
    <p:sldId id="298" r:id="rId20"/>
    <p:sldId id="340" r:id="rId21"/>
    <p:sldId id="299" r:id="rId22"/>
    <p:sldId id="300" r:id="rId23"/>
    <p:sldId id="301" r:id="rId24"/>
    <p:sldId id="341" r:id="rId25"/>
    <p:sldId id="302" r:id="rId26"/>
    <p:sldId id="342" r:id="rId27"/>
    <p:sldId id="272" r:id="rId28"/>
    <p:sldId id="288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3793E43C-2A69-4A66-92BC-FD52692D4F7E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</a:t>
          </a:r>
          <a:r>
            <a:rPr lang="en-US" altLang="zh-CN" sz="2000" dirty="0"/>
            <a:t>5</a:t>
          </a:r>
          <a:endParaRPr lang="zh-CN" altLang="en-US" sz="2000" dirty="0"/>
        </a:p>
      </dgm:t>
    </dgm:pt>
    <dgm:pt modelId="{9A8104A0-8DD1-4117-8B4A-107AE9251929}" type="parTrans" cxnId="{4778FCAC-47BD-4D68-BF55-AAC9DF5DB8BE}">
      <dgm:prSet/>
      <dgm:spPr/>
      <dgm:t>
        <a:bodyPr/>
        <a:lstStyle/>
        <a:p>
          <a:endParaRPr lang="zh-CN" altLang="en-US"/>
        </a:p>
      </dgm:t>
    </dgm:pt>
    <dgm:pt modelId="{8B69C8B1-AF38-4BB4-B8AB-5225A2FE7FE8}" type="sibTrans" cxnId="{4778FCAC-47BD-4D68-BF55-AAC9DF5DB8B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技术概况</a:t>
          </a:r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基本语法</a:t>
          </a:r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指令</a:t>
          </a:r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动作</a:t>
          </a:r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DEBEA341-52F4-4167-BBCB-160EC17E652A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B44E846E-FBD2-4EC9-895D-3DD5FBCC0541}" type="parTrans" cxnId="{E97B8063-CDE6-413A-8ACC-846F73F60996}">
      <dgm:prSet/>
      <dgm:spPr/>
      <dgm:t>
        <a:bodyPr/>
        <a:lstStyle/>
        <a:p>
          <a:endParaRPr lang="zh-CN" altLang="en-US"/>
        </a:p>
      </dgm:t>
    </dgm:pt>
    <dgm:pt modelId="{2C0EB69D-60FC-44FA-A6A0-E45697E39FA3}" type="sibTrans" cxnId="{E97B8063-CDE6-413A-8ACC-846F73F60996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5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5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5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5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5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5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5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5" custScaleX="131632">
        <dgm:presLayoutVars>
          <dgm:bulletEnabled val="1"/>
        </dgm:presLayoutVars>
      </dgm:prSet>
      <dgm:spPr/>
    </dgm:pt>
    <dgm:pt modelId="{05D1A30E-47C7-4E34-822C-AD1BBCF81465}" type="pres">
      <dgm:prSet presAssocID="{2F5D3281-6245-4B37-A7BF-9ACF15153900}" presName="sp" presStyleCnt="0"/>
      <dgm:spPr/>
    </dgm:pt>
    <dgm:pt modelId="{82973247-E03D-4FCB-B1CC-404F4918AE45}" type="pres">
      <dgm:prSet presAssocID="{3793E43C-2A69-4A66-92BC-FD52692D4F7E}" presName="linNode" presStyleCnt="0"/>
      <dgm:spPr/>
    </dgm:pt>
    <dgm:pt modelId="{8CFAA40A-CFFA-4227-9395-725DD1AC8A8C}" type="pres">
      <dgm:prSet presAssocID="{3793E43C-2A69-4A66-92BC-FD52692D4F7E}" presName="parentText" presStyleLbl="node1" presStyleIdx="4" presStyleCnt="5" custScaleX="43994">
        <dgm:presLayoutVars>
          <dgm:chMax val="1"/>
          <dgm:bulletEnabled val="1"/>
        </dgm:presLayoutVars>
      </dgm:prSet>
      <dgm:spPr/>
    </dgm:pt>
    <dgm:pt modelId="{14E42981-D8A3-4A24-971B-B3F89D67AEA9}" type="pres">
      <dgm:prSet presAssocID="{3793E43C-2A69-4A66-92BC-FD52692D4F7E}" presName="descendantText" presStyleLbl="alignAccFollowNode1" presStyleIdx="4" presStyleCnt="5" custScaleX="131632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E97B8063-CDE6-413A-8ACC-846F73F60996}" srcId="{3793E43C-2A69-4A66-92BC-FD52692D4F7E}" destId="{DEBEA341-52F4-4167-BBCB-160EC17E652A}" srcOrd="0" destOrd="0" parTransId="{B44E846E-FBD2-4EC9-895D-3DD5FBCC0541}" sibTransId="{2C0EB69D-60FC-44FA-A6A0-E45697E39FA3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D86E85A5-3B3C-4A36-BD1B-C4B710D9B620}" type="presOf" srcId="{DEBEA341-52F4-4167-BBCB-160EC17E652A}" destId="{14E42981-D8A3-4A24-971B-B3F89D67AEA9}" srcOrd="0" destOrd="0" presId="urn:microsoft.com/office/officeart/2005/8/layout/vList5"/>
    <dgm:cxn modelId="{C3A6C9A5-1327-4905-9C47-67D371156A10}" type="presOf" srcId="{3793E43C-2A69-4A66-92BC-FD52692D4F7E}" destId="{8CFAA40A-CFFA-4227-9395-725DD1AC8A8C}" srcOrd="0" destOrd="0" presId="urn:microsoft.com/office/officeart/2005/8/layout/vList5"/>
    <dgm:cxn modelId="{4778FCAC-47BD-4D68-BF55-AAC9DF5DB8BE}" srcId="{E8E26EDF-4141-49C6-B378-4DAB828C0508}" destId="{3793E43C-2A69-4A66-92BC-FD52692D4F7E}" srcOrd="4" destOrd="0" parTransId="{9A8104A0-8DD1-4117-8B4A-107AE9251929}" sibTransId="{8B69C8B1-AF38-4BB4-B8AB-5225A2FE7FE8}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  <dgm:cxn modelId="{0283D3F4-159A-4379-862C-8CB5D717A758}" type="presParOf" srcId="{09FC3EB1-8F84-4535-9FF7-07F4F55FCE21}" destId="{05D1A30E-47C7-4E34-822C-AD1BBCF81465}" srcOrd="7" destOrd="0" presId="urn:microsoft.com/office/officeart/2005/8/layout/vList5"/>
    <dgm:cxn modelId="{B4D3B1A2-3118-42E1-B8DC-963B80C4AF6F}" type="presParOf" srcId="{09FC3EB1-8F84-4535-9FF7-07F4F55FCE21}" destId="{82973247-E03D-4FCB-B1CC-404F4918AE45}" srcOrd="8" destOrd="0" presId="urn:microsoft.com/office/officeart/2005/8/layout/vList5"/>
    <dgm:cxn modelId="{BB7A0E78-5F02-409C-AC58-AC074E241EB0}" type="presParOf" srcId="{82973247-E03D-4FCB-B1CC-404F4918AE45}" destId="{8CFAA40A-CFFA-4227-9395-725DD1AC8A8C}" srcOrd="0" destOrd="0" presId="urn:microsoft.com/office/officeart/2005/8/layout/vList5"/>
    <dgm:cxn modelId="{F80102BE-ED14-4AF8-887E-A8880A298727}" type="presParOf" srcId="{82973247-E03D-4FCB-B1CC-404F4918AE45}" destId="{14E42981-D8A3-4A24-971B-B3F89D67AE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JSP Hello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JSP</a:t>
          </a:r>
          <a:r>
            <a:rPr lang="zh-CN" altLang="en-US" dirty="0"/>
            <a:t>基本语法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page</a:t>
          </a:r>
          <a:r>
            <a:rPr lang="zh-CN" altLang="en-US" dirty="0"/>
            <a:t>指令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include</a:t>
          </a:r>
          <a:r>
            <a:rPr lang="zh-CN" altLang="en-US" dirty="0"/>
            <a:t>指令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 err="1"/>
            <a:t>taglib</a:t>
          </a:r>
          <a:r>
            <a:rPr lang="zh-CN" altLang="en-US" dirty="0"/>
            <a:t>指令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include</a:t>
          </a:r>
          <a:r>
            <a:rPr lang="zh-CN" altLang="en-US" dirty="0"/>
            <a:t>动作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forward</a:t>
          </a:r>
          <a:r>
            <a:rPr lang="zh-CN" altLang="en-US" dirty="0"/>
            <a:t>动作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1</a:t>
          </a:r>
          <a:r>
            <a:rPr lang="zh-CN" altLang="en-US" sz="14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2</a:t>
          </a:r>
          <a:r>
            <a:rPr lang="zh-CN" altLang="en-US" sz="14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3</a:t>
          </a:r>
          <a:r>
            <a:rPr lang="zh-CN" altLang="en-US" sz="14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理解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的运行原理，比较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和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Servlet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各自的优缺点。</a:t>
          </a:r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的指令标签和动作标签的区别是什么？</a:t>
          </a:r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比较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指令和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动作在用法上的区别？</a:t>
          </a:r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3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62671C67-B28A-4E5D-804E-23874ED75008}" type="presOf" srcId="{9D91EA91-67FB-4306-9231-C727E875DCA1}" destId="{F84D23BC-59F7-4BFC-8F92-77D4EF65A751}" srcOrd="0" destOrd="0" presId="urn:microsoft.com/office/officeart/2005/8/layout/chevron2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94D5A9D-8D27-4372-9763-4BA45CD823C9}" type="presOf" srcId="{D6578DA0-0760-4912-8735-05BFA9CB1F3C}" destId="{45B2D73A-6A97-43A3-AF7C-7CFF0FE2EF54}" srcOrd="0" destOrd="0" presId="urn:microsoft.com/office/officeart/2005/8/layout/chevron2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  <dgm:cxn modelId="{7385CB61-FE65-4A4C-9BEC-381B591A29D2}" type="presParOf" srcId="{71D37719-A4DF-4669-B8E3-76CB9B3DF9C8}" destId="{FDBD1013-9F8A-417C-8727-4364D688D51A}" srcOrd="3" destOrd="0" presId="urn:microsoft.com/office/officeart/2005/8/layout/chevron2"/>
    <dgm:cxn modelId="{EFE6E608-757F-4BF8-91CF-C5B01533CA8A}" type="presParOf" srcId="{71D37719-A4DF-4669-B8E3-76CB9B3DF9C8}" destId="{55F68A10-A038-45D9-B20C-E3E92CE3390F}" srcOrd="4" destOrd="0" presId="urn:microsoft.com/office/officeart/2005/8/layout/chevron2"/>
    <dgm:cxn modelId="{A63F3710-2446-4ED7-AFBC-840BB0BDF60E}" type="presParOf" srcId="{55F68A10-A038-45D9-B20C-E3E92CE3390F}" destId="{F84D23BC-59F7-4BFC-8F92-77D4EF65A751}" srcOrd="0" destOrd="0" presId="urn:microsoft.com/office/officeart/2005/8/layout/chevron2"/>
    <dgm:cxn modelId="{8F63D225-F51D-4086-9F08-F4EE35E1B091}" type="presParOf" srcId="{55F68A10-A038-45D9-B20C-E3E92CE3390F}" destId="{45B2D73A-6A97-43A3-AF7C-7CFF0FE2EF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97351" y="-1676672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技术概况</a:t>
          </a:r>
        </a:p>
      </dsp:txBody>
      <dsp:txXfrm rot="-5400000">
        <a:off x="753966" y="92184"/>
        <a:ext cx="3983067" cy="470825"/>
      </dsp:txXfrm>
    </dsp:sp>
    <dsp:sp modelId="{21827C47-2338-4C19-8C80-BA25B5266472}">
      <dsp:nvSpPr>
        <dsp:cNvPr id="0" name=""/>
        <dsp:cNvSpPr/>
      </dsp:nvSpPr>
      <dsp:spPr>
        <a:xfrm>
          <a:off x="367" y="149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.1</a:t>
          </a:r>
          <a:endParaRPr lang="zh-CN" altLang="en-US" sz="2000" kern="1200" dirty="0"/>
        </a:p>
      </dsp:txBody>
      <dsp:txXfrm>
        <a:off x="32205" y="33329"/>
        <a:ext cx="689923" cy="588533"/>
      </dsp:txXfrm>
    </dsp:sp>
    <dsp:sp modelId="{161A46C2-39FA-4E84-ADFE-57E743836CE2}">
      <dsp:nvSpPr>
        <dsp:cNvPr id="0" name=""/>
        <dsp:cNvSpPr/>
      </dsp:nvSpPr>
      <dsp:spPr>
        <a:xfrm rot="5400000">
          <a:off x="2497351" y="-991852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基本语法</a:t>
          </a:r>
        </a:p>
      </dsp:txBody>
      <dsp:txXfrm rot="-5400000">
        <a:off x="753966" y="777004"/>
        <a:ext cx="3983067" cy="470825"/>
      </dsp:txXfrm>
    </dsp:sp>
    <dsp:sp modelId="{84AE1027-FD8B-4E4F-997D-CA985B2B0E0D}">
      <dsp:nvSpPr>
        <dsp:cNvPr id="0" name=""/>
        <dsp:cNvSpPr/>
      </dsp:nvSpPr>
      <dsp:spPr>
        <a:xfrm>
          <a:off x="367" y="68631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.2</a:t>
          </a:r>
          <a:endParaRPr lang="zh-CN" altLang="en-US" sz="2000" kern="1200" dirty="0"/>
        </a:p>
      </dsp:txBody>
      <dsp:txXfrm>
        <a:off x="32205" y="718149"/>
        <a:ext cx="689923" cy="588533"/>
      </dsp:txXfrm>
    </dsp:sp>
    <dsp:sp modelId="{CEA62850-0BA6-4BA1-BDAF-A16E38552AD3}">
      <dsp:nvSpPr>
        <dsp:cNvPr id="0" name=""/>
        <dsp:cNvSpPr/>
      </dsp:nvSpPr>
      <dsp:spPr>
        <a:xfrm rot="5400000">
          <a:off x="2497351" y="-307033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指令</a:t>
          </a:r>
        </a:p>
      </dsp:txBody>
      <dsp:txXfrm rot="-5400000">
        <a:off x="753966" y="1461823"/>
        <a:ext cx="3983067" cy="470825"/>
      </dsp:txXfrm>
    </dsp:sp>
    <dsp:sp modelId="{27BAE671-2F0A-4112-BF97-47A1AFBBCDF3}">
      <dsp:nvSpPr>
        <dsp:cNvPr id="0" name=""/>
        <dsp:cNvSpPr/>
      </dsp:nvSpPr>
      <dsp:spPr>
        <a:xfrm>
          <a:off x="367" y="137113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.3</a:t>
          </a:r>
          <a:endParaRPr lang="zh-CN" altLang="en-US" sz="2000" kern="1200" dirty="0"/>
        </a:p>
      </dsp:txBody>
      <dsp:txXfrm>
        <a:off x="32205" y="1402969"/>
        <a:ext cx="689923" cy="588533"/>
      </dsp:txXfrm>
    </dsp:sp>
    <dsp:sp modelId="{6F1FC503-F4E9-4285-8A94-7FFB0E89B18C}">
      <dsp:nvSpPr>
        <dsp:cNvPr id="0" name=""/>
        <dsp:cNvSpPr/>
      </dsp:nvSpPr>
      <dsp:spPr>
        <a:xfrm rot="5400000">
          <a:off x="2497351" y="377786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动作</a:t>
          </a:r>
        </a:p>
      </dsp:txBody>
      <dsp:txXfrm rot="-5400000">
        <a:off x="753966" y="2146643"/>
        <a:ext cx="3983067" cy="470825"/>
      </dsp:txXfrm>
    </dsp:sp>
    <dsp:sp modelId="{052EE453-883F-414D-B159-9BB1154B1261}">
      <dsp:nvSpPr>
        <dsp:cNvPr id="0" name=""/>
        <dsp:cNvSpPr/>
      </dsp:nvSpPr>
      <dsp:spPr>
        <a:xfrm>
          <a:off x="367" y="205595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.4</a:t>
          </a:r>
          <a:endParaRPr lang="zh-CN" altLang="en-US" sz="2000" kern="1200" dirty="0"/>
        </a:p>
      </dsp:txBody>
      <dsp:txXfrm>
        <a:off x="32205" y="2087789"/>
        <a:ext cx="689923" cy="588533"/>
      </dsp:txXfrm>
    </dsp:sp>
    <dsp:sp modelId="{14E42981-D8A3-4A24-971B-B3F89D67AEA9}">
      <dsp:nvSpPr>
        <dsp:cNvPr id="0" name=""/>
        <dsp:cNvSpPr/>
      </dsp:nvSpPr>
      <dsp:spPr>
        <a:xfrm rot="5400000">
          <a:off x="2497351" y="1062606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753966" y="2831463"/>
        <a:ext cx="3983067" cy="470825"/>
      </dsp:txXfrm>
    </dsp:sp>
    <dsp:sp modelId="{8CFAA40A-CFFA-4227-9395-725DD1AC8A8C}">
      <dsp:nvSpPr>
        <dsp:cNvPr id="0" name=""/>
        <dsp:cNvSpPr/>
      </dsp:nvSpPr>
      <dsp:spPr>
        <a:xfrm>
          <a:off x="367" y="2740770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</a:t>
          </a:r>
          <a:r>
            <a:rPr lang="en-US" altLang="zh-CN" sz="2000" kern="1200" dirty="0"/>
            <a:t>5</a:t>
          </a:r>
          <a:endParaRPr lang="zh-CN" altLang="en-US" sz="2000" kern="1200" dirty="0"/>
        </a:p>
      </dsp:txBody>
      <dsp:txXfrm>
        <a:off x="32205" y="2772608"/>
        <a:ext cx="689923" cy="5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JSP Hello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JSP</a:t>
          </a:r>
          <a:r>
            <a:rPr lang="zh-CN" altLang="en-US" sz="6500" kern="1200" dirty="0"/>
            <a:t>基本语法</a:t>
          </a:r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page</a:t>
          </a:r>
          <a:r>
            <a:rPr lang="zh-CN" altLang="en-US" sz="6500" kern="1200" dirty="0"/>
            <a:t>指令</a:t>
          </a:r>
        </a:p>
      </dsp:txBody>
      <dsp:txXfrm>
        <a:off x="1289893" y="2093"/>
        <a:ext cx="5649813" cy="3389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include</a:t>
          </a:r>
          <a:r>
            <a:rPr lang="zh-CN" altLang="en-US" sz="6500" kern="1200" dirty="0"/>
            <a:t>指令</a:t>
          </a:r>
        </a:p>
      </dsp:txBody>
      <dsp:txXfrm>
        <a:off x="1289893" y="2093"/>
        <a:ext cx="5649813" cy="33898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 err="1"/>
            <a:t>taglib</a:t>
          </a:r>
          <a:r>
            <a:rPr lang="zh-CN" altLang="en-US" sz="6500" kern="1200" dirty="0"/>
            <a:t>指令</a:t>
          </a:r>
        </a:p>
      </dsp:txBody>
      <dsp:txXfrm>
        <a:off x="1289893" y="2093"/>
        <a:ext cx="5649813" cy="33898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include</a:t>
          </a:r>
          <a:r>
            <a:rPr lang="zh-CN" altLang="en-US" sz="6500" kern="1200" dirty="0"/>
            <a:t>动作</a:t>
          </a:r>
        </a:p>
      </dsp:txBody>
      <dsp:txXfrm>
        <a:off x="1289893" y="2093"/>
        <a:ext cx="5649813" cy="3389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forward</a:t>
          </a:r>
          <a:r>
            <a:rPr lang="zh-CN" altLang="en-US" sz="6500" kern="1200" dirty="0"/>
            <a:t>动作</a:t>
          </a:r>
        </a:p>
      </dsp:txBody>
      <dsp:txXfrm>
        <a:off x="1289893" y="2093"/>
        <a:ext cx="5649813" cy="3389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1</a:t>
          </a:r>
          <a:r>
            <a:rPr lang="zh-CN" altLang="en-US" sz="1400" kern="1200" dirty="0"/>
            <a:t>）</a:t>
          </a: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理解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的运行原理，比较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和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Servlet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各自的优缺点。</a:t>
          </a:r>
        </a:p>
      </dsp:txBody>
      <dsp:txXfrm rot="-5400000">
        <a:off x="882614" y="40451"/>
        <a:ext cx="7306977" cy="739554"/>
      </dsp:txXfrm>
    </dsp:sp>
    <dsp:sp modelId="{EB397AB6-AC8E-46F1-8C26-985C70A5517D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2</a:t>
          </a:r>
          <a:r>
            <a:rPr lang="zh-CN" altLang="en-US" sz="1400" kern="1200" dirty="0"/>
            <a:t>）</a:t>
          </a:r>
        </a:p>
      </dsp:txBody>
      <dsp:txXfrm rot="-5400000">
        <a:off x="1" y="1503055"/>
        <a:ext cx="882614" cy="378264"/>
      </dsp:txXfrm>
    </dsp:sp>
    <dsp:sp modelId="{9CC6DB5E-7C5D-4A05-A823-E4B1310150B1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的指令标签和动作标签的区别是什么？</a:t>
          </a:r>
        </a:p>
      </dsp:txBody>
      <dsp:txXfrm rot="-5400000">
        <a:off x="882614" y="1101757"/>
        <a:ext cx="7306977" cy="739554"/>
      </dsp:txXfrm>
    </dsp:sp>
    <dsp:sp modelId="{F84D23BC-59F7-4BFC-8F92-77D4EF65A751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3</a:t>
          </a:r>
          <a:r>
            <a:rPr lang="zh-CN" altLang="en-US" sz="1400" kern="1200" dirty="0"/>
            <a:t>）</a:t>
          </a:r>
        </a:p>
      </dsp:txBody>
      <dsp:txXfrm rot="-5400000">
        <a:off x="1" y="2564361"/>
        <a:ext cx="882614" cy="378264"/>
      </dsp:txXfrm>
    </dsp:sp>
    <dsp:sp modelId="{45B2D73A-6A97-43A3-AF7C-7CFF0FE2EF54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比较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指令和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动作在用法上的区别？</a:t>
          </a:r>
        </a:p>
      </dsp:txBody>
      <dsp:txXfrm rot="-5400000">
        <a:off x="882614" y="2163063"/>
        <a:ext cx="7306977" cy="73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4F9BC3DB-DA81-4C4F-940E-7A4DAAB19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zh-CN" altLang="en-US" sz="4400" dirty="0">
                <a:latin typeface="+mj-ea"/>
              </a:rPr>
              <a:t>商务网站设计与开发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9D043C6B-2829-457E-89F6-B22B1D14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05072"/>
            <a:ext cx="6400800" cy="59645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温浩宇</a:t>
            </a:r>
            <a:endParaRPr lang="zh-CN" altLang="en-US" sz="3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j-ea"/>
              <a:ea typeface="+mj-ea"/>
              <a:cs typeface="+mj-cs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9F60D073-642A-4BAC-A076-7881EFEF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25080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B0A18647-506A-43FA-A785-9737880F726C}"/>
              </a:ext>
            </a:extLst>
          </p:cNvPr>
          <p:cNvSpPr txBox="1">
            <a:spLocks/>
          </p:cNvSpPr>
          <p:nvPr/>
        </p:nvSpPr>
        <p:spPr>
          <a:xfrm>
            <a:off x="685800" y="1428750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j-ea"/>
              </a:rPr>
              <a:t>第</a:t>
            </a:r>
            <a:r>
              <a:rPr lang="en-US" altLang="zh-CN" sz="3200" dirty="0">
                <a:latin typeface="+mj-ea"/>
              </a:rPr>
              <a:t>8</a:t>
            </a:r>
            <a:r>
              <a:rPr lang="zh-CN" altLang="en-US" sz="3200" dirty="0">
                <a:latin typeface="+mj-ea"/>
              </a:rPr>
              <a:t>章 </a:t>
            </a:r>
            <a:r>
              <a:rPr lang="en-US" altLang="zh-CN" sz="3200" dirty="0">
                <a:latin typeface="+mj-ea"/>
              </a:rPr>
              <a:t>JSP</a:t>
            </a:r>
            <a:r>
              <a:rPr lang="zh-CN" altLang="en-US" sz="3200">
                <a:latin typeface="+mj-ea"/>
              </a:rPr>
              <a:t>基本语法及基本技术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15" name="Picture 2" descr="https://timgsa.baidu.com/timg?image&amp;quality=80&amp;size=b9999_10000&amp;sec=1493707801922&amp;di=a778f19d7f0d1e13a6f35b73b9469273&amp;imgtype=0&amp;src=http%3A%2F%2Fpic.baike.soso.com%2Fp%2F20120826%2Fbki-20120826090810-1627753076.jpg">
            <a:extLst>
              <a:ext uri="{FF2B5EF4-FFF2-40B4-BE49-F238E27FC236}">
                <a16:creationId xmlns:a16="http://schemas.microsoft.com/office/drawing/2014/main" id="{E95ABDF7-B299-4501-8C25-E9A62396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7922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副标题 2">
            <a:extLst>
              <a:ext uri="{FF2B5EF4-FFF2-40B4-BE49-F238E27FC236}">
                <a16:creationId xmlns:a16="http://schemas.microsoft.com/office/drawing/2014/main" id="{EE78407E-FA6C-4C0F-8140-79B0D28CF2C8}"/>
              </a:ext>
            </a:extLst>
          </p:cNvPr>
          <p:cNvSpPr txBox="1">
            <a:spLocks/>
          </p:cNvSpPr>
          <p:nvPr/>
        </p:nvSpPr>
        <p:spPr>
          <a:xfrm>
            <a:off x="1371600" y="4169278"/>
            <a:ext cx="6400800" cy="6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西安电子科技大学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5365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sz="6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6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6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）类声明</a:t>
            </a:r>
          </a:p>
          <a:p>
            <a:pPr marL="0" indent="0">
              <a:buNone/>
            </a:pP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在“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&lt;%!”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和“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%&gt;”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之间还可以声明类，该类在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页面内有效。即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页面中的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程序片可以调用该类创建对象。</a:t>
            </a:r>
            <a:endParaRPr lang="en-US" altLang="zh-CN" sz="4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28900" lvl="6" indent="0">
              <a:buNone/>
            </a:pPr>
            <a:r>
              <a:rPr lang="en-US" altLang="zh-CN" sz="4500" dirty="0" err="1">
                <a:solidFill>
                  <a:srgbClr val="FF0000"/>
                </a:solidFill>
              </a:rPr>
              <a:t>def_class.jsp</a:t>
            </a:r>
            <a:endParaRPr lang="en-US" altLang="zh-CN" sz="4500" dirty="0">
              <a:solidFill>
                <a:srgbClr val="FF0000"/>
              </a:solidFill>
            </a:endParaRP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……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 &lt;%! public class </a:t>
            </a:r>
            <a:r>
              <a:rPr lang="en-US" altLang="zh-CN" sz="4500" dirty="0" err="1">
                <a:solidFill>
                  <a:srgbClr val="FF0000"/>
                </a:solidFill>
              </a:rPr>
              <a:t>SquareRoot</a:t>
            </a:r>
            <a:endParaRPr lang="en-US" altLang="zh-CN" sz="4500" dirty="0">
              <a:solidFill>
                <a:srgbClr val="FF0000"/>
              </a:solidFill>
            </a:endParaRP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    { double number;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   </a:t>
            </a:r>
            <a:r>
              <a:rPr lang="en-US" altLang="zh-CN" sz="4500" dirty="0" err="1">
                <a:solidFill>
                  <a:srgbClr val="FF0000"/>
                </a:solidFill>
              </a:rPr>
              <a:t>SquareRoot</a:t>
            </a:r>
            <a:r>
              <a:rPr lang="en-US" altLang="zh-CN" sz="4500" dirty="0">
                <a:solidFill>
                  <a:srgbClr val="FF0000"/>
                </a:solidFill>
              </a:rPr>
              <a:t>(double number)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    { </a:t>
            </a:r>
            <a:r>
              <a:rPr lang="en-US" altLang="zh-CN" sz="4500" dirty="0" err="1">
                <a:solidFill>
                  <a:srgbClr val="FF0000"/>
                </a:solidFill>
              </a:rPr>
              <a:t>this.number</a:t>
            </a:r>
            <a:r>
              <a:rPr lang="en-US" altLang="zh-CN" sz="4500" dirty="0">
                <a:solidFill>
                  <a:srgbClr val="FF0000"/>
                </a:solidFill>
              </a:rPr>
              <a:t>=number;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 }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double compute()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 { return </a:t>
            </a:r>
            <a:r>
              <a:rPr lang="en-US" altLang="zh-CN" sz="4500" dirty="0" err="1">
                <a:solidFill>
                  <a:srgbClr val="FF0000"/>
                </a:solidFill>
              </a:rPr>
              <a:t>Math.sqrt</a:t>
            </a:r>
            <a:r>
              <a:rPr lang="en-US" altLang="zh-CN" sz="4500" dirty="0">
                <a:solidFill>
                  <a:srgbClr val="FF0000"/>
                </a:solidFill>
              </a:rPr>
              <a:t>(number);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   }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	   }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%&gt;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……</a:t>
            </a:r>
            <a:endParaRPr lang="zh-CN" altLang="en-US" sz="4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8.2.4 JSP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中的注释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JSP</a:t>
            </a:r>
            <a:r>
              <a:rPr lang="zh-CN" altLang="en-US" b="1" dirty="0">
                <a:solidFill>
                  <a:schemeClr val="tx1"/>
                </a:solidFill>
              </a:rPr>
              <a:t>中的注释可分为两种：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&lt;!- -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-&gt;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之间加入注释内容。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  &lt;!--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注释内容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引擎把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注释交给客户，客户端通过浏览器查看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的源文件时，能够看到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注释。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&lt;%- -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-%&gt;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之间加入注释内容。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&lt;%--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注释内容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--%&gt;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引擎忽略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注释，即在编译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页面时忽略该注释，客户端无法看到相应的注释内容。</a:t>
            </a: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6586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64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指令主要用来提供整个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页面的相关信息并指定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页面的相关属性。它们是通知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引擎的消息，不直接生成输出。语法格式如下：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 &lt;%@ </a:t>
            </a:r>
            <a:r>
              <a:rPr lang="zh-CN" altLang="en-US" dirty="0">
                <a:solidFill>
                  <a:srgbClr val="C00000"/>
                </a:solidFill>
              </a:rPr>
              <a:t>指令名  属性名</a:t>
            </a:r>
            <a:r>
              <a:rPr lang="en-US" altLang="zh-CN" dirty="0">
                <a:solidFill>
                  <a:srgbClr val="C00000"/>
                </a:solidFill>
              </a:rPr>
              <a:t>=“</a:t>
            </a:r>
            <a:r>
              <a:rPr lang="zh-CN" altLang="en-US" dirty="0">
                <a:solidFill>
                  <a:srgbClr val="C00000"/>
                </a:solidFill>
              </a:rPr>
              <a:t>属性值”</a:t>
            </a:r>
            <a:r>
              <a:rPr lang="en-US" altLang="zh-CN" dirty="0">
                <a:solidFill>
                  <a:srgbClr val="C00000"/>
                </a:solidFill>
              </a:rPr>
              <a:t>%&gt;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常见的编译指令有如下三个：</a:t>
            </a:r>
          </a:p>
          <a:p>
            <a:pPr marL="0" indent="0">
              <a:buNone/>
            </a:pPr>
            <a:r>
              <a:rPr lang="zh-CN" altLang="en-US" dirty="0"/>
              <a:t>	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page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：该指令是针对当前页面的指令，用于定义页面的全局属性。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	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include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用于指定包含另一个静态文件。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	</a:t>
            </a:r>
            <a:r>
              <a:rPr lang="en-US" altLang="zh-CN" b="1" dirty="0" err="1">
                <a:solidFill>
                  <a:schemeClr val="tx2"/>
                </a:solidFill>
                <a:latin typeface="+mn-ea"/>
              </a:rPr>
              <a:t>taglib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：用于定义和访问自定义标签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8.3.1 page 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指令通常位于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页面的顶端，一个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页面可以使用多条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指令。其语法格式如下：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&lt;%@page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1=“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2=“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2”……%&gt;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指令的常用属性如下表所示。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538310"/>
              </p:ext>
            </p:extLst>
          </p:nvPr>
        </p:nvGraphicFramePr>
        <p:xfrm>
          <a:off x="611560" y="771551"/>
          <a:ext cx="7416824" cy="4397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属性名称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属性作用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language=”java”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设定</a:t>
                      </a:r>
                      <a:r>
                        <a:rPr lang="en-US" sz="1050" kern="100" dirty="0">
                          <a:effectLst/>
                        </a:rPr>
                        <a:t>JSP</a:t>
                      </a:r>
                      <a:r>
                        <a:rPr lang="zh-CN" sz="1050" kern="100" dirty="0">
                          <a:effectLst/>
                        </a:rPr>
                        <a:t>网页的脚本语言。目前只可以使用</a:t>
                      </a:r>
                      <a:r>
                        <a:rPr lang="en-US" sz="1050" kern="100" dirty="0">
                          <a:effectLst/>
                        </a:rPr>
                        <a:t>Java</a:t>
                      </a:r>
                      <a:r>
                        <a:rPr lang="zh-CN" sz="1050" kern="100" dirty="0">
                          <a:effectLst/>
                        </a:rPr>
                        <a:t>语言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contentType</a:t>
                      </a:r>
                      <a:r>
                        <a:rPr lang="en-US" sz="1050" kern="100" dirty="0">
                          <a:effectLst/>
                        </a:rPr>
                        <a:t>=”</a:t>
                      </a:r>
                      <a:r>
                        <a:rPr lang="en-US" sz="1050" kern="100" dirty="0" err="1">
                          <a:effectLst/>
                        </a:rPr>
                        <a:t>contentInfo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</a:t>
                      </a:r>
                      <a:r>
                        <a:rPr lang="en-US" sz="1050" kern="100">
                          <a:effectLst/>
                        </a:rPr>
                        <a:t>MIME</a:t>
                      </a:r>
                      <a:r>
                        <a:rPr lang="zh-CN" sz="1050" kern="100">
                          <a:effectLst/>
                        </a:rPr>
                        <a:t>类型和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网页的编码方式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extends=”</a:t>
                      </a:r>
                      <a:r>
                        <a:rPr lang="en-US" sz="1050" kern="100" dirty="0" err="1">
                          <a:effectLst/>
                        </a:rPr>
                        <a:t>parentClass|interface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页面编译所产生的</a:t>
                      </a:r>
                      <a:r>
                        <a:rPr lang="en-US" sz="1050" kern="100">
                          <a:effectLst/>
                        </a:rPr>
                        <a:t>Java</a:t>
                      </a:r>
                      <a:r>
                        <a:rPr lang="zh-CN" sz="1050" kern="100">
                          <a:effectLst/>
                        </a:rPr>
                        <a:t>类所继承的父类，或所实现的接口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import=”packageList”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引入该网页中要使用的</a:t>
                      </a:r>
                      <a:r>
                        <a:rPr lang="en-US" sz="1050" kern="100">
                          <a:effectLst/>
                        </a:rPr>
                        <a:t>Java</a:t>
                      </a:r>
                      <a:r>
                        <a:rPr lang="zh-CN" sz="1050" kern="100">
                          <a:effectLst/>
                        </a:rPr>
                        <a:t>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session=”</a:t>
                      </a:r>
                      <a:r>
                        <a:rPr lang="en-US" sz="1050" kern="100" dirty="0" err="1">
                          <a:effectLst/>
                        </a:rPr>
                        <a:t>true|false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设定此</a:t>
                      </a:r>
                      <a:r>
                        <a:rPr lang="en-US" sz="1050" kern="100" dirty="0">
                          <a:effectLst/>
                        </a:rPr>
                        <a:t>JSP</a:t>
                      </a:r>
                      <a:r>
                        <a:rPr lang="zh-CN" sz="1050" kern="100" dirty="0">
                          <a:effectLst/>
                        </a:rPr>
                        <a:t>网页是否可以使用</a:t>
                      </a:r>
                      <a:r>
                        <a:rPr lang="en-US" sz="1050" kern="100" dirty="0">
                          <a:effectLst/>
                        </a:rPr>
                        <a:t>session</a:t>
                      </a:r>
                      <a:r>
                        <a:rPr lang="zh-CN" sz="1050" kern="100" dirty="0">
                          <a:effectLst/>
                        </a:rPr>
                        <a:t>对象，默认值为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errorPage=”relativeURL”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设定网页运行发生错误时，转向的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isErrorPage=”true|false”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设定此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页面是否为处理异常错误的页面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buffer=”none|sizekb”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设定输出流是否使用缓冲区，默认值为</a:t>
                      </a: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21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info=”string”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设置该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页面的说明信息，可以通过</a:t>
                      </a:r>
                      <a:r>
                        <a:rPr lang="en-US" sz="1050" kern="100">
                          <a:effectLst/>
                        </a:rPr>
                        <a:t>Servlet.getServletInfo( )</a:t>
                      </a:r>
                      <a:r>
                        <a:rPr lang="zh-CN" sz="1050" kern="100">
                          <a:effectLst/>
                        </a:rPr>
                        <a:t>方法获取该值。如果在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页面中，可直接调用</a:t>
                      </a:r>
                      <a:r>
                        <a:rPr lang="en-US" sz="1050" kern="100">
                          <a:effectLst/>
                        </a:rPr>
                        <a:t>getServletInfo( )</a:t>
                      </a:r>
                      <a:r>
                        <a:rPr lang="zh-CN" sz="1050" kern="100">
                          <a:effectLst/>
                        </a:rPr>
                        <a:t>方法获取该值。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autoFlush=”true|false”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设定输出流的缓冲区是否要自动清除，缓冲区满会产生异常，默认值</a:t>
                      </a:r>
                      <a:r>
                        <a:rPr lang="en-US" sz="1050" kern="100">
                          <a:effectLst/>
                        </a:rPr>
                        <a:t>true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isELIgnored=”true|false”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设定在此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网页中是执行还是忽略</a:t>
                      </a:r>
                      <a:r>
                        <a:rPr lang="en-US" sz="1050" kern="100">
                          <a:effectLst/>
                        </a:rPr>
                        <a:t>EL</a:t>
                      </a:r>
                      <a:r>
                        <a:rPr lang="zh-CN" sz="1050" kern="100">
                          <a:effectLst/>
                        </a:rPr>
                        <a:t>表达式。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pageEncoding=”character Encoding”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设定生成网页的编码字符集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444052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74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8.3.2 include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include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指令用来在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页面出现该指令的位置处，静态插入一个文件（如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文件等），不能插入用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表示的表达式代表的文件。被插入的文件必须是可访问和可使用的，即该文件必须和当前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页面在同一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服务目录中。。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指令的语法格式如下：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&lt;%@ include file=”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被插入文件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URL” %&gt;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注意：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inlude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指令插入含有中文的静态文件时，必须确保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文件和被插入文件的编码方式一致，可以采用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UTF-8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gb2312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等方式，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文件可以采用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pageEncoding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属性设置编码方式，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文件在存储的时候要选择其编码方式。</a:t>
            </a:r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68026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24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8.3.3 </a:t>
            </a:r>
            <a:r>
              <a:rPr lang="en-US" altLang="zh-CN" sz="29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zh-CN" altLang="en-US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指令用来声明此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文件使用的自定义标签，同时引用标签库，并指定标签的前缀。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语法格式为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&lt;%@</a:t>
            </a:r>
            <a:r>
              <a:rPr lang="en-US" altLang="zh-CN" dirty="0" err="1">
                <a:solidFill>
                  <a:srgbClr val="FF0000"/>
                </a:solidFill>
              </a:rPr>
              <a:t>taglib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uri</a:t>
            </a:r>
            <a:r>
              <a:rPr lang="en-US" altLang="zh-CN" dirty="0">
                <a:solidFill>
                  <a:srgbClr val="FF0000"/>
                </a:solidFill>
              </a:rPr>
              <a:t>=”</a:t>
            </a:r>
            <a:r>
              <a:rPr lang="zh-CN" altLang="en-US" dirty="0">
                <a:solidFill>
                  <a:srgbClr val="FF0000"/>
                </a:solidFill>
              </a:rPr>
              <a:t>标签库的</a:t>
            </a:r>
            <a:r>
              <a:rPr lang="en-US" altLang="zh-CN" dirty="0">
                <a:solidFill>
                  <a:srgbClr val="FF0000"/>
                </a:solidFill>
              </a:rPr>
              <a:t>URI” prefix=”</a:t>
            </a:r>
            <a:r>
              <a:rPr lang="zh-CN" altLang="en-US" dirty="0">
                <a:solidFill>
                  <a:srgbClr val="FF0000"/>
                </a:solidFill>
              </a:rPr>
              <a:t>标签前缀” </a:t>
            </a:r>
            <a:r>
              <a:rPr lang="en-US" altLang="zh-CN" dirty="0">
                <a:solidFill>
                  <a:srgbClr val="FF0000"/>
                </a:solidFill>
              </a:rPr>
              <a:t>%&gt;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指令有两个属性值：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	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：指明标签库文件的存放位置。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	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：指明该自定义标签使用时的前缀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69820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144" y="499149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27411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357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动作标签在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页面运行时执行服务器端的任务（例如包含一个文件、页面跳转、传递参数等），不需要我们编写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代码。而上一节提到的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指令标签则在将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编译成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时起作用。我们可以形象地将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动作标签看成动态的，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指令标签看成静态的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常用的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有：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包含一个静态的或动态的文件</a:t>
            </a:r>
          </a:p>
          <a:p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执行页面跳转，将请求的处理转发到下一个页面</a:t>
            </a:r>
          </a:p>
          <a:p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为其他标签提供附加信息，如传递参数</a:t>
            </a:r>
            <a:endParaRPr lang="en-US" altLang="zh-CN" sz="2000" kern="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在客户端浏览器中执行一个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Applet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endParaRPr lang="zh-CN" altLang="zh-CN" sz="2000" kern="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setProperty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getProperty</a:t>
            </a:r>
            <a:endParaRPr lang="zh-CN" altLang="en-US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422793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8.4.1 include </a:t>
            </a:r>
            <a:r>
              <a:rPr lang="zh-CN" altLang="en-US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include</a:t>
            </a:r>
            <a:r>
              <a:rPr lang="zh-CN" altLang="en-US" sz="2000" dirty="0">
                <a:solidFill>
                  <a:schemeClr val="tx1"/>
                </a:solidFill>
              </a:rPr>
              <a:t>动作标签用来在</a:t>
            </a:r>
            <a:r>
              <a:rPr lang="en-US" altLang="zh-CN" sz="2000" dirty="0">
                <a:solidFill>
                  <a:schemeClr val="tx1"/>
                </a:solidFill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</a:rPr>
              <a:t>页面中动态包含一个文件。所谓动态即包含页面程序与被包含页面的程序是彼此独立的，互不影响，仅仅在</a:t>
            </a:r>
            <a:r>
              <a:rPr lang="en-US" altLang="zh-CN" sz="2000" dirty="0">
                <a:solidFill>
                  <a:schemeClr val="tx1"/>
                </a:solidFill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</a:rPr>
              <a:t>引擎运行包含页面时执行到</a:t>
            </a:r>
            <a:r>
              <a:rPr lang="en-US" altLang="zh-CN" sz="2000" dirty="0">
                <a:solidFill>
                  <a:schemeClr val="tx1"/>
                </a:solidFill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</a:rPr>
              <a:t>jsp:include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</a:rPr>
              <a:t>标签，</a:t>
            </a:r>
            <a:r>
              <a:rPr lang="en-US" altLang="zh-CN" sz="2000" dirty="0">
                <a:solidFill>
                  <a:schemeClr val="tx1"/>
                </a:solidFill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</a:rPr>
              <a:t>引擎会插入被包含页面的</a:t>
            </a:r>
            <a:r>
              <a:rPr lang="en-US" altLang="zh-CN" sz="2000" dirty="0">
                <a:solidFill>
                  <a:schemeClr val="tx1"/>
                </a:solidFill>
              </a:rPr>
              <a:t>body</a:t>
            </a:r>
            <a:r>
              <a:rPr lang="zh-CN" altLang="en-US" sz="2000" dirty="0">
                <a:solidFill>
                  <a:schemeClr val="tx1"/>
                </a:solidFill>
              </a:rPr>
              <a:t>内容。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</a:rPr>
              <a:t>include</a:t>
            </a:r>
            <a:r>
              <a:rPr lang="zh-CN" altLang="en-US" sz="2000" b="1" dirty="0">
                <a:solidFill>
                  <a:schemeClr val="tx2"/>
                </a:solidFill>
              </a:rPr>
              <a:t>动作标签的语法格式如下</a:t>
            </a:r>
            <a:r>
              <a:rPr lang="zh-CN" altLang="en-US" sz="1800" dirty="0"/>
              <a:t>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</a:rPr>
              <a:t>jsp:include</a:t>
            </a:r>
            <a:r>
              <a:rPr lang="en-US" altLang="zh-CN" sz="2000" dirty="0">
                <a:solidFill>
                  <a:srgbClr val="FF0000"/>
                </a:solidFill>
              </a:rPr>
              <a:t> page=”{</a:t>
            </a:r>
            <a:r>
              <a:rPr lang="zh-CN" altLang="en-US" sz="2000" dirty="0">
                <a:solidFill>
                  <a:srgbClr val="FF0000"/>
                </a:solidFill>
              </a:rPr>
              <a:t>静态</a:t>
            </a:r>
            <a:r>
              <a:rPr lang="en-US" altLang="zh-CN" sz="2000" dirty="0">
                <a:solidFill>
                  <a:srgbClr val="FF0000"/>
                </a:solidFill>
              </a:rPr>
              <a:t>URL|&lt;%=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%&gt;” flush=”</a:t>
            </a:r>
            <a:r>
              <a:rPr lang="en-US" altLang="zh-CN" sz="2000" dirty="0" err="1">
                <a:solidFill>
                  <a:srgbClr val="FF0000"/>
                </a:solidFill>
              </a:rPr>
              <a:t>true|false</a:t>
            </a:r>
            <a:r>
              <a:rPr lang="en-US" altLang="zh-CN" sz="2000" dirty="0">
                <a:solidFill>
                  <a:srgbClr val="FF0000"/>
                </a:solidFill>
              </a:rPr>
              <a:t>”}/&gt;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或者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</a:rPr>
              <a:t>jsp:include</a:t>
            </a:r>
            <a:r>
              <a:rPr lang="en-US" altLang="zh-CN" sz="2000" dirty="0">
                <a:solidFill>
                  <a:srgbClr val="FF0000"/>
                </a:solidFill>
              </a:rPr>
              <a:t> page=”{</a:t>
            </a:r>
            <a:r>
              <a:rPr lang="zh-CN" altLang="en-US" sz="2000" dirty="0">
                <a:solidFill>
                  <a:srgbClr val="FF0000"/>
                </a:solidFill>
              </a:rPr>
              <a:t>静态</a:t>
            </a:r>
            <a:r>
              <a:rPr lang="en-US" altLang="zh-CN" sz="2000" dirty="0">
                <a:solidFill>
                  <a:srgbClr val="FF0000"/>
                </a:solidFill>
              </a:rPr>
              <a:t>URL|&lt;%=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%&gt;” flush=”</a:t>
            </a:r>
            <a:r>
              <a:rPr lang="en-US" altLang="zh-CN" sz="2000" dirty="0" err="1">
                <a:solidFill>
                  <a:srgbClr val="FF0000"/>
                </a:solidFill>
              </a:rPr>
              <a:t>true|false</a:t>
            </a:r>
            <a:r>
              <a:rPr lang="en-US" altLang="zh-CN" sz="2000" dirty="0">
                <a:solidFill>
                  <a:srgbClr val="FF0000"/>
                </a:solidFill>
              </a:rPr>
              <a:t>”}&gt;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&lt;</a:t>
            </a:r>
            <a:r>
              <a:rPr lang="en-US" altLang="zh-CN" sz="2000" dirty="0" err="1">
                <a:solidFill>
                  <a:srgbClr val="FF0000"/>
                </a:solidFill>
              </a:rPr>
              <a:t>jsp:param</a:t>
            </a:r>
            <a:r>
              <a:rPr lang="en-US" altLang="zh-CN" sz="2000" dirty="0">
                <a:solidFill>
                  <a:srgbClr val="FF0000"/>
                </a:solidFill>
              </a:rPr>
              <a:t> name=”</a:t>
            </a:r>
            <a:r>
              <a:rPr lang="zh-CN" altLang="en-US" sz="2000" dirty="0">
                <a:solidFill>
                  <a:srgbClr val="FF0000"/>
                </a:solidFill>
              </a:rPr>
              <a:t>参数名”  </a:t>
            </a:r>
            <a:r>
              <a:rPr lang="en-US" altLang="zh-CN" sz="2000" dirty="0">
                <a:solidFill>
                  <a:srgbClr val="FF0000"/>
                </a:solidFill>
              </a:rPr>
              <a:t>value=”{</a:t>
            </a:r>
            <a:r>
              <a:rPr lang="zh-CN" altLang="en-US" sz="2000" dirty="0">
                <a:solidFill>
                  <a:srgbClr val="FF0000"/>
                </a:solidFill>
              </a:rPr>
              <a:t>参数值</a:t>
            </a:r>
            <a:r>
              <a:rPr lang="en-US" altLang="zh-CN" sz="2000" dirty="0">
                <a:solidFill>
                  <a:srgbClr val="FF0000"/>
                </a:solidFill>
              </a:rPr>
              <a:t>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%&gt;}”/&gt;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&lt;/</a:t>
            </a:r>
            <a:r>
              <a:rPr lang="en-US" altLang="zh-CN" sz="2000" dirty="0" err="1">
                <a:solidFill>
                  <a:srgbClr val="FF0000"/>
                </a:solidFill>
              </a:rPr>
              <a:t>jsp:include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58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静态包含和动态包含的区别如下：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静态包含是将被包含页面的代码完全导入，两个页面融合成一个整体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，而动态包含则在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中使用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方法来引入被包含页面的内容。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静态包含时被包含页面的编译指令会起作用；而动态包含是被包含页面的编译指令则失去作用，只是插入页面的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内容。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动态包含还可以向被包含页面传递参数</a:t>
            </a:r>
            <a:r>
              <a:rPr lang="zh-CN" altLang="en-US" sz="21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5873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46003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79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8.4.2 forward</a:t>
            </a:r>
            <a:r>
              <a:rPr lang="zh-CN" altLang="en-US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动作可以把请求转发到同一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应用中的其他页面，既可以是静态的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页面，也可以是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页面，或一个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。但用户浏览器中的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地址不会发生变化，还是转发之前的页面地址。该动作标签的语法格式如下</a:t>
            </a:r>
            <a:r>
              <a:rPr lang="zh-CN" altLang="en-US" sz="2000" dirty="0"/>
              <a:t>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jsp:forward</a:t>
            </a:r>
            <a:r>
              <a:rPr lang="en-US" altLang="zh-CN" sz="1800" dirty="0">
                <a:solidFill>
                  <a:srgbClr val="FF0000"/>
                </a:solidFill>
              </a:rPr>
              <a:t> page=”{</a:t>
            </a:r>
            <a:r>
              <a:rPr lang="zh-CN" altLang="en-US" sz="1800" dirty="0">
                <a:solidFill>
                  <a:srgbClr val="FF0000"/>
                </a:solidFill>
              </a:rPr>
              <a:t>静态</a:t>
            </a:r>
            <a:r>
              <a:rPr lang="en-US" altLang="zh-CN" sz="1800" dirty="0">
                <a:solidFill>
                  <a:srgbClr val="FF0000"/>
                </a:solidFill>
              </a:rPr>
              <a:t>URL|&lt;%=</a:t>
            </a:r>
            <a:r>
              <a:rPr lang="zh-CN" altLang="en-US" sz="1800" dirty="0">
                <a:solidFill>
                  <a:srgbClr val="FF0000"/>
                </a:solidFill>
              </a:rPr>
              <a:t>表达式</a:t>
            </a:r>
            <a:r>
              <a:rPr lang="en-US" altLang="zh-CN" sz="1800" dirty="0">
                <a:solidFill>
                  <a:srgbClr val="FF0000"/>
                </a:solidFill>
              </a:rPr>
              <a:t>%&gt;}” /&gt;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或者</a:t>
            </a:r>
          </a:p>
          <a:p>
            <a:pPr marL="1257300" lvl="3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</a:rPr>
              <a:t>jsp:forward</a:t>
            </a:r>
            <a:r>
              <a:rPr lang="en-US" altLang="zh-CN" sz="2000" dirty="0">
                <a:solidFill>
                  <a:srgbClr val="FF0000"/>
                </a:solidFill>
              </a:rPr>
              <a:t> page=”{</a:t>
            </a:r>
            <a:r>
              <a:rPr lang="zh-CN" altLang="en-US" sz="2000" dirty="0">
                <a:solidFill>
                  <a:srgbClr val="FF0000"/>
                </a:solidFill>
              </a:rPr>
              <a:t>静态</a:t>
            </a:r>
            <a:r>
              <a:rPr lang="en-US" altLang="zh-CN" sz="2000" dirty="0">
                <a:solidFill>
                  <a:srgbClr val="FF0000"/>
                </a:solidFill>
              </a:rPr>
              <a:t>URL|&lt;%=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%&gt;}” &gt;</a:t>
            </a:r>
          </a:p>
          <a:p>
            <a:pPr marL="1257300" lvl="3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&lt;</a:t>
            </a:r>
            <a:r>
              <a:rPr lang="en-US" altLang="zh-CN" sz="2000" dirty="0" err="1">
                <a:solidFill>
                  <a:srgbClr val="FF0000"/>
                </a:solidFill>
              </a:rPr>
              <a:t>jsp:param</a:t>
            </a:r>
            <a:r>
              <a:rPr lang="en-US" altLang="zh-CN" sz="2000" dirty="0">
                <a:solidFill>
                  <a:srgbClr val="FF0000"/>
                </a:solidFill>
              </a:rPr>
              <a:t> name=”</a:t>
            </a:r>
            <a:r>
              <a:rPr lang="zh-CN" altLang="en-US" sz="2000" dirty="0">
                <a:solidFill>
                  <a:srgbClr val="FF0000"/>
                </a:solidFill>
              </a:rPr>
              <a:t>参数名”  </a:t>
            </a:r>
            <a:r>
              <a:rPr lang="en-US" altLang="zh-CN" sz="2000" dirty="0">
                <a:solidFill>
                  <a:srgbClr val="FF0000"/>
                </a:solidFill>
              </a:rPr>
              <a:t>value=”{</a:t>
            </a:r>
            <a:r>
              <a:rPr lang="zh-CN" altLang="en-US" sz="2000" dirty="0">
                <a:solidFill>
                  <a:srgbClr val="FF0000"/>
                </a:solidFill>
              </a:rPr>
              <a:t>参数值</a:t>
            </a:r>
            <a:r>
              <a:rPr lang="en-US" altLang="zh-CN" sz="2000" dirty="0">
                <a:solidFill>
                  <a:srgbClr val="FF0000"/>
                </a:solidFill>
              </a:rPr>
              <a:t>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%&gt;}”/&gt;</a:t>
            </a:r>
          </a:p>
          <a:p>
            <a:pPr marL="1257300" lvl="3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&lt;/</a:t>
            </a:r>
            <a:r>
              <a:rPr lang="en-US" altLang="zh-CN" sz="2000" dirty="0" err="1">
                <a:solidFill>
                  <a:srgbClr val="FF0000"/>
                </a:solidFill>
              </a:rPr>
              <a:t>jsp:forward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5873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94391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0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8.4.4 </a:t>
            </a:r>
            <a:r>
              <a:rPr lang="en-US" altLang="zh-CN" sz="37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zh-CN" altLang="en-US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</a:t>
            </a:r>
          </a:p>
          <a:p>
            <a:pPr marL="0" indent="0">
              <a:buNone/>
            </a:pP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动作标签用于设置参数值，这个标签本身不能单独使用。因为单独的</a:t>
            </a: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动作没有实际意义。它一般和下面三个动作标签嵌套使用。</a:t>
            </a:r>
          </a:p>
          <a:p>
            <a:pPr marL="0" indent="0">
              <a:buNone/>
            </a:pPr>
            <a:r>
              <a:rPr lang="zh-CN" altLang="en-US" dirty="0"/>
              <a:t>	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zh-CN" altLang="en-US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jsp:forward</a:t>
            </a:r>
            <a:r>
              <a:rPr lang="zh-CN" altLang="en-US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jsp:plugin</a:t>
            </a:r>
            <a:endParaRPr lang="en-US" altLang="zh-CN" sz="2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当与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include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动作嵌套使用时，</a:t>
            </a: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动作设定的参数值将被传入被包含的页面；当与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forward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动作嵌套使用时，</a:t>
            </a: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动作设定的参数值将传入跳转的页面；当与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plugin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动作嵌套使用时，参数值则被传入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Applet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实例或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JavaBean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实例。</a:t>
            </a:r>
          </a:p>
          <a:p>
            <a:pPr marL="0" indent="0">
              <a:buNone/>
            </a:pP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动作的语法格式如下：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jsp:param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name=”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paramName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value=”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paramValue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57062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327557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JSP</a:t>
            </a:r>
            <a:r>
              <a:rPr lang="zh-CN" altLang="en-US" sz="4800" dirty="0"/>
              <a:t>技术概况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/>
              <a:t>       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Java Server Pages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 Microsystems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公司倡导、许多公司参与一起建立的一种动态网页技术标准。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技术是将小段的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程序代码（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标签插入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文件中，形成在服务器端运行的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文件（通常扩展名为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）。作为基于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的网站开发技术，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应用程序具有跨平台等特性，因而在网站项目开发中得到广泛应用。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一样都是在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服务器端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执行的，执行的结果通常以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文件的形式由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服务器返回给浏览器端。</a:t>
            </a:r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JSP</a:t>
            </a:r>
            <a:r>
              <a:rPr lang="zh-CN" altLang="en-US" sz="4800" dirty="0"/>
              <a:t>技术概况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在的技术优势：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）跨平台性。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技术支持多种操作系统和硬件平台，可以在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中直接部署，代码无需改动。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）可伸缩性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可以运行在很小的系统中来支持小规模的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服务，也可以运行到多台服务器中来支持集群和负载均衡机制。  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）开发工具的多样性和开放性。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目前，已经有了许多优秀的开发工具支持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的开发，而且其中有很多是开源产品。广泛的技术支持为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的发展带来了巨大的动力。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）服务器端的可扩展性。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支持服务器端组件，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可以使用成熟的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组件来实现复杂商务功能。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8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758281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2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8.2.1 </a:t>
            </a:r>
            <a:r>
              <a:rPr lang="zh-CN" altLang="en-US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程序片</a:t>
            </a:r>
            <a:endParaRPr lang="en-US" altLang="zh-CN" sz="31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之间可以包含任何符合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语言语法的程序片段。此标签中嵌入的代码段在服务器端被执行，真正实现动态网页的功能。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页面可以嵌入多个程序片，这些程序片被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引擎按顺序执行。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下面例子中的程序片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ShowServerTime.jsp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负责显示服务器的时间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&lt;% Date now=new Date();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DateFormat</a:t>
            </a:r>
            <a:r>
              <a:rPr lang="en-US" altLang="zh-CN" dirty="0">
                <a:solidFill>
                  <a:srgbClr val="FF0000"/>
                </a:solidFill>
              </a:rPr>
              <a:t> d1=</a:t>
            </a:r>
            <a:r>
              <a:rPr lang="en-US" altLang="zh-CN" dirty="0" err="1">
                <a:solidFill>
                  <a:srgbClr val="FF0000"/>
                </a:solidFill>
              </a:rPr>
              <a:t>DateFormat.getDateInstance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String str1=d1.format(now);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out.write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Date</a:t>
            </a:r>
            <a:r>
              <a:rPr lang="zh-CN" altLang="en-US" dirty="0">
                <a:solidFill>
                  <a:srgbClr val="FF0000"/>
                </a:solidFill>
              </a:rPr>
              <a:t>方式显示时间：</a:t>
            </a:r>
            <a:r>
              <a:rPr lang="en-US" altLang="zh-CN" dirty="0">
                <a:solidFill>
                  <a:srgbClr val="FF0000"/>
                </a:solidFill>
              </a:rPr>
              <a:t>"+now+"&lt;</a:t>
            </a:r>
            <a:r>
              <a:rPr lang="en-US" altLang="zh-CN" dirty="0" err="1">
                <a:solidFill>
                  <a:srgbClr val="FF0000"/>
                </a:solidFill>
              </a:rPr>
              <a:t>br</a:t>
            </a:r>
            <a:r>
              <a:rPr lang="en-US" altLang="zh-CN" dirty="0">
                <a:solidFill>
                  <a:srgbClr val="FF0000"/>
                </a:solidFill>
              </a:rPr>
              <a:t>&gt;");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out.write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 err="1">
                <a:solidFill>
                  <a:srgbClr val="FF0000"/>
                </a:solidFill>
              </a:rPr>
              <a:t>DateFormat.getDateInstance</a:t>
            </a:r>
            <a:r>
              <a:rPr lang="zh-CN" altLang="en-US" dirty="0">
                <a:solidFill>
                  <a:srgbClr val="FF0000"/>
                </a:solidFill>
              </a:rPr>
              <a:t>格式化时间后为：</a:t>
            </a:r>
            <a:r>
              <a:rPr lang="en-US" altLang="zh-CN" dirty="0">
                <a:solidFill>
                  <a:srgbClr val="FF0000"/>
                </a:solidFill>
              </a:rPr>
              <a:t>"+str1);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%&gt;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62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8.2.2 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表达式</a:t>
            </a:r>
            <a:endParaRPr lang="en-US" altLang="zh-CN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中表达式经常被用到，在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之间可包含任何一个有效的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表达式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。表达式在服务器端经过计算后，将计算结果转化成字符串插入到该表达式在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文件中的位置上。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表达式后面不能加分号。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下面的例子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expression_test.jsp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使用表达式输出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的平方根：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100</a:t>
            </a:r>
            <a:r>
              <a:rPr lang="zh-CN" altLang="en-US" dirty="0">
                <a:solidFill>
                  <a:srgbClr val="FF0000"/>
                </a:solidFill>
              </a:rPr>
              <a:t>的平方根为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</a:t>
            </a:r>
            <a:r>
              <a:rPr lang="en-US" altLang="zh-CN" dirty="0">
                <a:solidFill>
                  <a:srgbClr val="FF0000"/>
                </a:solidFill>
              </a:rPr>
              <a:t>&lt;%=</a:t>
            </a:r>
            <a:r>
              <a:rPr lang="en-US" altLang="zh-CN" dirty="0" err="1">
                <a:solidFill>
                  <a:srgbClr val="FF0000"/>
                </a:solidFill>
              </a:rPr>
              <a:t>Math.sqrt</a:t>
            </a:r>
            <a:r>
              <a:rPr lang="en-US" altLang="zh-CN" dirty="0">
                <a:solidFill>
                  <a:srgbClr val="FF0000"/>
                </a:solidFill>
              </a:rPr>
              <a:t>(100) %&gt;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2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4104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8.2.3 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声明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sz="3100" dirty="0">
                <a:solidFill>
                  <a:schemeClr val="tx1"/>
                </a:solidFill>
              </a:rPr>
              <a:t>&lt;%!</a:t>
            </a:r>
            <a:r>
              <a:rPr lang="en-US" altLang="zh-CN" sz="3100" dirty="0">
                <a:solidFill>
                  <a:schemeClr val="tx1"/>
                </a:solidFill>
                <a:sym typeface="Wingdings"/>
              </a:rPr>
              <a:t> </a:t>
            </a:r>
            <a:r>
              <a:rPr lang="en-US" altLang="zh-CN" sz="3100" dirty="0">
                <a:solidFill>
                  <a:schemeClr val="tx1"/>
                </a:solidFill>
              </a:rPr>
              <a:t>%&gt;</a:t>
            </a:r>
            <a:r>
              <a:rPr lang="zh-CN" altLang="en-US" sz="3100" dirty="0">
                <a:solidFill>
                  <a:schemeClr val="tx1"/>
                </a:solidFill>
              </a:rPr>
              <a:t>被称为</a:t>
            </a:r>
            <a:r>
              <a:rPr lang="en-US" altLang="zh-CN" sz="3100" b="1" dirty="0">
                <a:solidFill>
                  <a:schemeClr val="tx2"/>
                </a:solidFill>
              </a:rPr>
              <a:t>JSP</a:t>
            </a:r>
            <a:r>
              <a:rPr lang="zh-CN" altLang="en-US" sz="3100" b="1" dirty="0">
                <a:solidFill>
                  <a:schemeClr val="tx2"/>
                </a:solidFill>
              </a:rPr>
              <a:t>声明</a:t>
            </a:r>
            <a:r>
              <a:rPr lang="zh-CN" altLang="en-US" sz="3100" dirty="0">
                <a:solidFill>
                  <a:schemeClr val="tx1"/>
                </a:solidFill>
              </a:rPr>
              <a:t>，用于声明所生成</a:t>
            </a:r>
            <a:r>
              <a:rPr lang="en-US" altLang="zh-CN" sz="3100" dirty="0">
                <a:solidFill>
                  <a:schemeClr val="tx1"/>
                </a:solidFill>
              </a:rPr>
              <a:t>Servlet</a:t>
            </a:r>
            <a:r>
              <a:rPr lang="zh-CN" altLang="en-US" sz="3100" dirty="0">
                <a:solidFill>
                  <a:schemeClr val="tx1"/>
                </a:solidFill>
              </a:rPr>
              <a:t>类的成员，即</a:t>
            </a:r>
            <a:r>
              <a:rPr lang="zh-CN" altLang="en-US" sz="3100" b="1" dirty="0">
                <a:solidFill>
                  <a:schemeClr val="tx2"/>
                </a:solidFill>
              </a:rPr>
              <a:t>变量、方法和类</a:t>
            </a:r>
            <a:r>
              <a:rPr lang="zh-CN" altLang="en-US" sz="3100" dirty="0">
                <a:solidFill>
                  <a:schemeClr val="tx1"/>
                </a:solidFill>
              </a:rPr>
              <a:t>都可以声明。</a:t>
            </a:r>
            <a:r>
              <a:rPr lang="en-US" altLang="zh-CN" sz="3100" dirty="0">
                <a:solidFill>
                  <a:schemeClr val="tx1"/>
                </a:solidFill>
              </a:rPr>
              <a:t>&lt;%!</a:t>
            </a:r>
            <a:r>
              <a:rPr lang="zh-CN" altLang="en-US" sz="3100" dirty="0">
                <a:solidFill>
                  <a:schemeClr val="tx1"/>
                </a:solidFill>
              </a:rPr>
              <a:t>和</a:t>
            </a:r>
            <a:r>
              <a:rPr lang="en-US" altLang="zh-CN" sz="3100" dirty="0">
                <a:solidFill>
                  <a:schemeClr val="tx1"/>
                </a:solidFill>
              </a:rPr>
              <a:t>%&gt;</a:t>
            </a:r>
            <a:r>
              <a:rPr lang="zh-CN" altLang="en-US" sz="3100" dirty="0">
                <a:solidFill>
                  <a:schemeClr val="tx1"/>
                </a:solidFill>
              </a:rPr>
              <a:t>标签之间的所有内容都会增加到类中，而且置于</a:t>
            </a:r>
            <a:r>
              <a:rPr lang="en-US" altLang="zh-CN" sz="3100" dirty="0">
                <a:solidFill>
                  <a:schemeClr val="tx1"/>
                </a:solidFill>
              </a:rPr>
              <a:t>_</a:t>
            </a:r>
            <a:r>
              <a:rPr lang="en-US" altLang="zh-CN" sz="3100" dirty="0" err="1">
                <a:solidFill>
                  <a:schemeClr val="tx1"/>
                </a:solidFill>
              </a:rPr>
              <a:t>jspService</a:t>
            </a:r>
            <a:r>
              <a:rPr lang="en-US" altLang="zh-CN" sz="3100" dirty="0">
                <a:solidFill>
                  <a:schemeClr val="tx1"/>
                </a:solidFill>
              </a:rPr>
              <a:t>( )</a:t>
            </a:r>
            <a:r>
              <a:rPr lang="zh-CN" altLang="en-US" sz="3100" dirty="0">
                <a:solidFill>
                  <a:schemeClr val="tx1"/>
                </a:solidFill>
              </a:rPr>
              <a:t>方法之外。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100" dirty="0">
                <a:solidFill>
                  <a:schemeClr val="tx1"/>
                </a:solidFill>
              </a:rPr>
              <a:t>    使用该标签可以声明静态变量和方法</a:t>
            </a:r>
            <a:r>
              <a:rPr lang="en-US" altLang="zh-CN" sz="3100" dirty="0">
                <a:solidFill>
                  <a:schemeClr val="tx1"/>
                </a:solidFill>
              </a:rPr>
              <a:t>,</a:t>
            </a:r>
            <a:r>
              <a:rPr lang="zh-CN" altLang="en-US" sz="3100" dirty="0">
                <a:solidFill>
                  <a:schemeClr val="tx1"/>
                </a:solidFill>
              </a:rPr>
              <a:t>成为页面级别的共享变量，可被访问此网页的所有用户共享。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 变量声明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71700" lvl="5" indent="0"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……</a:t>
            </a:r>
          </a:p>
          <a:p>
            <a:pPr marL="2171700" lvl="5" indent="0">
              <a:buNone/>
            </a:pPr>
            <a:r>
              <a:rPr lang="zh-CN" altLang="zh-CN" sz="2300" dirty="0">
                <a:solidFill>
                  <a:srgbClr val="FF0000"/>
                </a:solidFill>
              </a:rPr>
              <a:t> </a:t>
            </a:r>
            <a:r>
              <a:rPr lang="en-US" altLang="zh-CN" sz="2300" dirty="0">
                <a:solidFill>
                  <a:srgbClr val="FF0000"/>
                </a:solidFill>
              </a:rPr>
              <a:t>&lt;%! </a:t>
            </a:r>
            <a:r>
              <a:rPr lang="en-US" altLang="zh-CN" sz="2300" dirty="0" err="1">
                <a:solidFill>
                  <a:srgbClr val="FF0000"/>
                </a:solidFill>
              </a:rPr>
              <a:t>int</a:t>
            </a:r>
            <a:r>
              <a:rPr lang="en-US" altLang="zh-CN" sz="2300" dirty="0">
                <a:solidFill>
                  <a:srgbClr val="FF0000"/>
                </a:solidFill>
              </a:rPr>
              <a:t> number=0;%&gt;</a:t>
            </a:r>
          </a:p>
          <a:p>
            <a:pPr marL="2171700" lvl="5" indent="0">
              <a:buNone/>
            </a:pPr>
            <a:r>
              <a:rPr lang="en-US" altLang="zh-CN" sz="2300" b="1" dirty="0">
                <a:solidFill>
                  <a:srgbClr val="FF0000"/>
                </a:solidFill>
              </a:rPr>
              <a:t>……</a:t>
            </a:r>
          </a:p>
          <a:p>
            <a:pPr marL="2171700" lvl="5" indent="0">
              <a:buNone/>
            </a:pPr>
            <a:r>
              <a:rPr lang="en-US" altLang="zh-CN" sz="2300" dirty="0" err="1">
                <a:solidFill>
                  <a:srgbClr val="FF0000"/>
                </a:solidFill>
              </a:rPr>
              <a:t>int</a:t>
            </a:r>
            <a:r>
              <a:rPr lang="en-US" altLang="zh-CN" sz="2300" dirty="0">
                <a:solidFill>
                  <a:srgbClr val="FF0000"/>
                </a:solidFill>
              </a:rPr>
              <a:t> number=0;</a:t>
            </a:r>
          </a:p>
          <a:p>
            <a:pPr marL="2171700" lvl="5" indent="0"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……</a:t>
            </a:r>
          </a:p>
          <a:p>
            <a:pPr marL="2171700" lvl="5" indent="0"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 </a:t>
            </a:r>
            <a:r>
              <a:rPr lang="en-US" altLang="zh-CN" sz="2300" dirty="0" err="1">
                <a:solidFill>
                  <a:srgbClr val="FF0000"/>
                </a:solidFill>
              </a:rPr>
              <a:t>out.print</a:t>
            </a:r>
            <a:r>
              <a:rPr lang="en-US" altLang="zh-CN" sz="2300" dirty="0">
                <a:solidFill>
                  <a:srgbClr val="FF0000"/>
                </a:solidFill>
              </a:rPr>
              <a:t>(++number);</a:t>
            </a:r>
            <a:endParaRPr lang="zh-CN" altLang="en-US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5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）方法声明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sz="2900" dirty="0">
                <a:solidFill>
                  <a:srgbClr val="FF0000"/>
                </a:solidFill>
              </a:rPr>
              <a:t> </a:t>
            </a:r>
            <a:r>
              <a:rPr lang="en-US" altLang="zh-CN" sz="2900" dirty="0">
                <a:solidFill>
                  <a:srgbClr val="FF0000"/>
                </a:solidFill>
              </a:rPr>
              <a:t>&lt;!--</a:t>
            </a:r>
            <a:r>
              <a:rPr lang="zh-CN" altLang="en-US" sz="2900" dirty="0">
                <a:solidFill>
                  <a:srgbClr val="FF0000"/>
                </a:solidFill>
              </a:rPr>
              <a:t>下面的代码声明一个方法</a:t>
            </a:r>
            <a:r>
              <a:rPr lang="en-US" altLang="zh-CN" sz="2900" dirty="0">
                <a:solidFill>
                  <a:srgbClr val="FF0000"/>
                </a:solidFill>
              </a:rPr>
              <a:t>square( ) --&gt; 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      &lt;%!double square(double x){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          double result=</a:t>
            </a:r>
            <a:r>
              <a:rPr lang="en-US" altLang="zh-CN" sz="2900" dirty="0" err="1">
                <a:solidFill>
                  <a:srgbClr val="FF0000"/>
                </a:solidFill>
              </a:rPr>
              <a:t>Math.pow</a:t>
            </a:r>
            <a:r>
              <a:rPr lang="en-US" altLang="zh-CN" sz="2900" dirty="0">
                <a:solidFill>
                  <a:srgbClr val="FF0000"/>
                </a:solidFill>
              </a:rPr>
              <a:t>(x, 2);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          return result;} %&gt;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sz="3400" dirty="0">
                <a:solidFill>
                  <a:schemeClr val="tx1"/>
                </a:solidFill>
              </a:rPr>
              <a:t>在“</a:t>
            </a:r>
            <a:r>
              <a:rPr lang="en-US" altLang="zh-CN" sz="3400" dirty="0">
                <a:solidFill>
                  <a:schemeClr val="tx1"/>
                </a:solidFill>
              </a:rPr>
              <a:t>&lt;%!”</a:t>
            </a:r>
            <a:r>
              <a:rPr lang="zh-CN" altLang="en-US" sz="3400" dirty="0">
                <a:solidFill>
                  <a:schemeClr val="tx1"/>
                </a:solidFill>
              </a:rPr>
              <a:t>和“</a:t>
            </a:r>
            <a:r>
              <a:rPr lang="en-US" altLang="zh-CN" sz="3400" dirty="0">
                <a:solidFill>
                  <a:schemeClr val="tx1"/>
                </a:solidFill>
              </a:rPr>
              <a:t>%&gt;”</a:t>
            </a:r>
            <a:r>
              <a:rPr lang="zh-CN" altLang="en-US" sz="3400" dirty="0">
                <a:solidFill>
                  <a:schemeClr val="tx1"/>
                </a:solidFill>
              </a:rPr>
              <a:t>之间声明的方法在整个</a:t>
            </a:r>
            <a:r>
              <a:rPr lang="en-US" altLang="zh-CN" sz="3400" dirty="0">
                <a:solidFill>
                  <a:schemeClr val="tx1"/>
                </a:solidFill>
              </a:rPr>
              <a:t>JSP</a:t>
            </a:r>
            <a:r>
              <a:rPr lang="zh-CN" altLang="en-US" sz="3400" dirty="0">
                <a:solidFill>
                  <a:schemeClr val="tx1"/>
                </a:solidFill>
              </a:rPr>
              <a:t>页面内有效，但</a:t>
            </a:r>
            <a:r>
              <a:rPr lang="zh-CN" altLang="en-US" sz="3400" b="1" dirty="0">
                <a:solidFill>
                  <a:schemeClr val="tx2"/>
                </a:solidFill>
              </a:rPr>
              <a:t>在该方法内定义的变量只在该方法内有效</a:t>
            </a:r>
            <a:r>
              <a:rPr lang="zh-CN" altLang="en-US" sz="3400" dirty="0">
                <a:solidFill>
                  <a:schemeClr val="tx1"/>
                </a:solidFill>
              </a:rPr>
              <a:t>。这些方法将在</a:t>
            </a:r>
            <a:r>
              <a:rPr lang="en-US" altLang="zh-CN" sz="3400" dirty="0">
                <a:solidFill>
                  <a:schemeClr val="tx1"/>
                </a:solidFill>
              </a:rPr>
              <a:t>Java</a:t>
            </a:r>
            <a:r>
              <a:rPr lang="zh-CN" altLang="en-US" sz="3400" dirty="0">
                <a:solidFill>
                  <a:schemeClr val="tx1"/>
                </a:solidFill>
              </a:rPr>
              <a:t>程序片中被调用，当方法被调用时，方法内定义的变量被分配内存，调用完毕即可释放所占用的内存。当多个客户同时请求一个</a:t>
            </a:r>
            <a:r>
              <a:rPr lang="en-US" altLang="zh-CN" sz="3400" dirty="0">
                <a:solidFill>
                  <a:schemeClr val="tx1"/>
                </a:solidFill>
              </a:rPr>
              <a:t>JSP</a:t>
            </a:r>
            <a:r>
              <a:rPr lang="zh-CN" altLang="en-US" sz="3400" dirty="0">
                <a:solidFill>
                  <a:schemeClr val="tx1"/>
                </a:solidFill>
              </a:rPr>
              <a:t>页面，调用方法操作成员变量时，可以在方法前增加“</a:t>
            </a:r>
            <a:r>
              <a:rPr lang="en-US" altLang="zh-CN" sz="3400" dirty="0">
                <a:solidFill>
                  <a:schemeClr val="tx1"/>
                </a:solidFill>
              </a:rPr>
              <a:t>synchronized”</a:t>
            </a:r>
            <a:r>
              <a:rPr lang="zh-CN" altLang="en-US" sz="3400" dirty="0">
                <a:solidFill>
                  <a:schemeClr val="tx1"/>
                </a:solidFill>
              </a:rPr>
              <a:t>实现同步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394</TotalTime>
  <Words>2150</Words>
  <Application>Microsoft Office PowerPoint</Application>
  <PresentationFormat>全屏显示(16:9)</PresentationFormat>
  <Paragraphs>197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宋体</vt:lpstr>
      <vt:lpstr>幼圆</vt:lpstr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主管人员</vt:lpstr>
      <vt:lpstr>商务网站设计与开发</vt:lpstr>
      <vt:lpstr>内容</vt:lpstr>
      <vt:lpstr>8.1 JSP技术概况</vt:lpstr>
      <vt:lpstr>8.1 JSP技术概况</vt:lpstr>
      <vt:lpstr>DEMO</vt:lpstr>
      <vt:lpstr>8.2 JSP基本语法</vt:lpstr>
      <vt:lpstr>8.2 JSP基本语法</vt:lpstr>
      <vt:lpstr>8.2 JSP基本语法</vt:lpstr>
      <vt:lpstr>8.2 JSP基本语法</vt:lpstr>
      <vt:lpstr>8.2 JSP基本语法</vt:lpstr>
      <vt:lpstr>8.2 JSP基本语法</vt:lpstr>
      <vt:lpstr>DEMO</vt:lpstr>
      <vt:lpstr>8.3 JSP指令</vt:lpstr>
      <vt:lpstr>8.3 JSP指令</vt:lpstr>
      <vt:lpstr>8.3 JSP指令</vt:lpstr>
      <vt:lpstr>DEMO</vt:lpstr>
      <vt:lpstr>8.3 JSP指令</vt:lpstr>
      <vt:lpstr>DEMO</vt:lpstr>
      <vt:lpstr>8.3 JSP指令</vt:lpstr>
      <vt:lpstr>DEMO</vt:lpstr>
      <vt:lpstr>8.4 JSP动作</vt:lpstr>
      <vt:lpstr>8.4 JSP动作</vt:lpstr>
      <vt:lpstr>8.4 JSP动作</vt:lpstr>
      <vt:lpstr>DEMO</vt:lpstr>
      <vt:lpstr>8.4 JSP动作</vt:lpstr>
      <vt:lpstr>DEMO</vt:lpstr>
      <vt:lpstr>8.4 JSP动作</vt:lpstr>
      <vt:lpstr>8.5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43</cp:revision>
  <dcterms:created xsi:type="dcterms:W3CDTF">2015-12-06T10:13:51Z</dcterms:created>
  <dcterms:modified xsi:type="dcterms:W3CDTF">2019-10-24T06:18:10Z</dcterms:modified>
</cp:coreProperties>
</file>