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7" r:id="rId5"/>
    <p:sldId id="268" r:id="rId6"/>
    <p:sldId id="269" r:id="rId7"/>
    <p:sldId id="272" r:id="rId8"/>
    <p:sldId id="271" r:id="rId9"/>
    <p:sldId id="273" r:id="rId10"/>
    <p:sldId id="274" r:id="rId11"/>
    <p:sldId id="275" r:id="rId12"/>
    <p:sldId id="335" r:id="rId13"/>
    <p:sldId id="270" r:id="rId14"/>
    <p:sldId id="278" r:id="rId15"/>
    <p:sldId id="279" r:id="rId16"/>
    <p:sldId id="281" r:id="rId17"/>
    <p:sldId id="334" r:id="rId18"/>
    <p:sldId id="280" r:id="rId19"/>
    <p:sldId id="337" r:id="rId20"/>
    <p:sldId id="282" r:id="rId21"/>
    <p:sldId id="283" r:id="rId22"/>
    <p:sldId id="284" r:id="rId23"/>
    <p:sldId id="336" r:id="rId24"/>
    <p:sldId id="285" r:id="rId25"/>
    <p:sldId id="286" r:id="rId26"/>
    <p:sldId id="287" r:id="rId27"/>
    <p:sldId id="338" r:id="rId28"/>
    <p:sldId id="339" r:id="rId29"/>
    <p:sldId id="288"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0" y="56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a:t>3.1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D1F31572-EAFA-4581-BB8F-7856945D7E0D}">
      <dgm:prSet custT="1"/>
      <dgm:spPr/>
      <dgm:t>
        <a:bodyPr/>
        <a:lstStyle/>
        <a:p>
          <a:r>
            <a:rPr lang="en-US" altLang="en-US" sz="2000" dirty="0"/>
            <a:t>3.2</a:t>
          </a:r>
          <a:endParaRPr lang="zh-CN" altLang="en-US" sz="2000" dirty="0"/>
        </a:p>
      </dgm:t>
    </dgm:pt>
    <dgm:pt modelId="{FA3FAED2-28F9-4800-9A59-89A5EC168B9F}" type="parTrans" cxnId="{C99B6A3A-B79D-4FE9-954B-430C4EF3C485}">
      <dgm:prSet/>
      <dgm:spPr/>
      <dgm:t>
        <a:bodyPr/>
        <a:lstStyle/>
        <a:p>
          <a:endParaRPr lang="zh-CN" altLang="en-US"/>
        </a:p>
      </dgm:t>
    </dgm:pt>
    <dgm:pt modelId="{8A4CBE26-5841-4A81-AD47-65A3C945880D}" type="sibTrans" cxnId="{C99B6A3A-B79D-4FE9-954B-430C4EF3C485}">
      <dgm:prSet/>
      <dgm:spPr/>
      <dgm:t>
        <a:bodyPr/>
        <a:lstStyle/>
        <a:p>
          <a:endParaRPr lang="zh-CN" altLang="en-US"/>
        </a:p>
      </dgm:t>
    </dgm:pt>
    <dgm:pt modelId="{76279B34-AEDE-432A-B402-6F4F973134F6}">
      <dgm:prSet custT="1"/>
      <dgm:spPr/>
      <dgm:t>
        <a:bodyPr/>
        <a:lstStyle/>
        <a:p>
          <a:r>
            <a:rPr lang="en-US" altLang="en-US" sz="2000" dirty="0"/>
            <a:t>3.3</a:t>
          </a:r>
          <a:endParaRPr lang="zh-CN" altLang="en-US" sz="2000" dirty="0"/>
        </a:p>
      </dgm:t>
    </dgm:pt>
    <dgm:pt modelId="{8DC62FD1-8155-46AC-ABB8-D4E6195CF4E3}" type="parTrans" cxnId="{4756391D-796A-422A-9467-0E0F12E76775}">
      <dgm:prSet/>
      <dgm:spPr/>
      <dgm:t>
        <a:bodyPr/>
        <a:lstStyle/>
        <a:p>
          <a:endParaRPr lang="zh-CN" altLang="en-US"/>
        </a:p>
      </dgm:t>
    </dgm:pt>
    <dgm:pt modelId="{7058D052-A15F-4AD9-8EF2-E147E5791732}" type="sibTrans" cxnId="{4756391D-796A-422A-9467-0E0F12E76775}">
      <dgm:prSet/>
      <dgm:spPr/>
      <dgm:t>
        <a:bodyPr/>
        <a:lstStyle/>
        <a:p>
          <a:endParaRPr lang="zh-CN" altLang="en-US"/>
        </a:p>
      </dgm:t>
    </dgm:pt>
    <dgm:pt modelId="{3939FDF2-2B5C-4813-9A8A-F9D03E1D6A19}">
      <dgm:prSet custT="1"/>
      <dgm:spPr/>
      <dgm:t>
        <a:bodyPr/>
        <a:lstStyle/>
        <a:p>
          <a:r>
            <a:rPr lang="en-US" altLang="en-US" sz="2000" dirty="0"/>
            <a:t>3.4</a:t>
          </a:r>
          <a:endParaRPr lang="zh-CN" altLang="en-US" sz="2000" dirty="0"/>
        </a:p>
      </dgm:t>
    </dgm:pt>
    <dgm:pt modelId="{A8E87543-B30C-4544-925A-D0AD5EB15E90}" type="parTrans" cxnId="{3EEE0E7C-E823-49AD-8CB5-352E753B542E}">
      <dgm:prSet/>
      <dgm:spPr/>
      <dgm:t>
        <a:bodyPr/>
        <a:lstStyle/>
        <a:p>
          <a:endParaRPr lang="zh-CN" altLang="en-US"/>
        </a:p>
      </dgm:t>
    </dgm:pt>
    <dgm:pt modelId="{2F5D3281-6245-4B37-A7BF-9ACF15153900}" type="sibTrans" cxnId="{3EEE0E7C-E823-49AD-8CB5-352E753B542E}">
      <dgm:prSet/>
      <dgm:spPr/>
      <dgm:t>
        <a:bodyPr/>
        <a:lstStyle/>
        <a:p>
          <a:endParaRPr lang="zh-CN" altLang="en-US"/>
        </a:p>
      </dgm:t>
    </dgm:pt>
    <dgm:pt modelId="{28A9E60F-F235-49DB-B9D5-119B9CF36AA9}">
      <dgm:prSet custT="1"/>
      <dgm:spPr/>
      <dgm:t>
        <a:bodyPr/>
        <a:lstStyle/>
        <a:p>
          <a:r>
            <a:rPr lang="en-US" altLang="en-US" sz="2000" dirty="0"/>
            <a:t>3.5</a:t>
          </a:r>
          <a:endParaRPr lang="zh-CN" altLang="en-US" sz="2000" dirty="0"/>
        </a:p>
      </dgm:t>
    </dgm:pt>
    <dgm:pt modelId="{64487F5D-ABB6-4AC2-80D0-1A376187224E}" type="parTrans" cxnId="{F4B1892B-1224-4FCB-800C-549B023ABC6F}">
      <dgm:prSet/>
      <dgm:spPr/>
      <dgm:t>
        <a:bodyPr/>
        <a:lstStyle/>
        <a:p>
          <a:endParaRPr lang="zh-CN" altLang="en-US"/>
        </a:p>
      </dgm:t>
    </dgm:pt>
    <dgm:pt modelId="{25F74636-09F9-4791-A319-81A7318A7169}" type="sibTrans" cxnId="{F4B1892B-1224-4FCB-800C-549B023ABC6F}">
      <dgm:prSet/>
      <dgm:spPr/>
      <dgm:t>
        <a:bodyPr/>
        <a:lstStyle/>
        <a:p>
          <a:endParaRPr lang="zh-CN" altLang="en-US"/>
        </a:p>
      </dgm:t>
    </dgm:pt>
    <dgm:pt modelId="{3793E43C-2A69-4A66-92BC-FD52692D4F7E}">
      <dgm:prSet custT="1"/>
      <dgm:spPr/>
      <dgm:t>
        <a:bodyPr/>
        <a:lstStyle/>
        <a:p>
          <a:r>
            <a:rPr lang="en-US" altLang="en-US" sz="2000" dirty="0"/>
            <a:t>3.6</a:t>
          </a:r>
          <a:endParaRPr lang="zh-CN" altLang="en-US" sz="2000" dirty="0"/>
        </a:p>
      </dgm:t>
    </dgm:pt>
    <dgm:pt modelId="{9A8104A0-8DD1-4117-8B4A-107AE9251929}" type="parTrans" cxnId="{4778FCAC-47BD-4D68-BF55-AAC9DF5DB8BE}">
      <dgm:prSet/>
      <dgm:spPr/>
      <dgm:t>
        <a:bodyPr/>
        <a:lstStyle/>
        <a:p>
          <a:endParaRPr lang="zh-CN" altLang="en-US"/>
        </a:p>
      </dgm:t>
    </dgm:pt>
    <dgm:pt modelId="{8B69C8B1-AF38-4BB4-B8AB-5225A2FE7FE8}" type="sibTrans" cxnId="{4778FCAC-47BD-4D68-BF55-AAC9DF5DB8BE}">
      <dgm:prSet/>
      <dgm:spPr/>
      <dgm:t>
        <a:bodyPr/>
        <a:lstStyle/>
        <a:p>
          <a:endParaRPr lang="zh-CN" altLang="en-US"/>
        </a:p>
      </dgm:t>
    </dgm:pt>
    <dgm:pt modelId="{45DD71B0-ABDE-4DC4-B431-786BCFDB2A9A}">
      <dgm:prSet phldrT="[文本]" custT="1"/>
      <dgm:spPr/>
      <dgm:t>
        <a:bodyPr/>
        <a:lstStyle/>
        <a:p>
          <a:r>
            <a:rPr lang="en-US" altLang="en-US" sz="2000"/>
            <a:t>CSS</a:t>
          </a:r>
          <a:r>
            <a:rPr lang="zh-CN" altLang="en-US" sz="2000" dirty="0"/>
            <a:t>简介</a:t>
          </a:r>
        </a:p>
      </dgm:t>
    </dgm:pt>
    <dgm:pt modelId="{DC8A635A-649C-4E65-B0CF-A922D9B77BF8}" type="parTrans" cxnId="{054C0C36-99D5-477F-8F0E-06416F12D7B0}">
      <dgm:prSet/>
      <dgm:spPr/>
      <dgm:t>
        <a:bodyPr/>
        <a:lstStyle/>
        <a:p>
          <a:endParaRPr lang="zh-CN" altLang="en-US"/>
        </a:p>
      </dgm:t>
    </dgm:pt>
    <dgm:pt modelId="{AB202996-54A7-450B-BF8A-F9F79ED3C00E}" type="sibTrans" cxnId="{054C0C36-99D5-477F-8F0E-06416F12D7B0}">
      <dgm:prSet/>
      <dgm:spPr/>
      <dgm:t>
        <a:bodyPr/>
        <a:lstStyle/>
        <a:p>
          <a:endParaRPr lang="zh-CN" altLang="en-US"/>
        </a:p>
      </dgm:t>
    </dgm:pt>
    <dgm:pt modelId="{9CC4C3ED-4637-47DA-AF54-65CFDF88CFB4}">
      <dgm:prSet custT="1"/>
      <dgm:spPr/>
      <dgm:t>
        <a:bodyPr/>
        <a:lstStyle/>
        <a:p>
          <a:r>
            <a:rPr lang="zh-CN" altLang="en-US" sz="2000"/>
            <a:t>选择</a:t>
          </a:r>
          <a:r>
            <a:rPr lang="zh-CN" altLang="en-US" sz="2000" dirty="0"/>
            <a:t>符</a:t>
          </a:r>
        </a:p>
      </dgm:t>
    </dgm:pt>
    <dgm:pt modelId="{C9A20E75-6244-42A9-9C3C-F944B3359647}" type="parTrans" cxnId="{C780C126-398B-4F76-A9C6-5FBE270E7D95}">
      <dgm:prSet/>
      <dgm:spPr/>
      <dgm:t>
        <a:bodyPr/>
        <a:lstStyle/>
        <a:p>
          <a:endParaRPr lang="zh-CN" altLang="en-US"/>
        </a:p>
      </dgm:t>
    </dgm:pt>
    <dgm:pt modelId="{6B79CABE-952C-44C0-A7E9-389A691DECDD}" type="sibTrans" cxnId="{C780C126-398B-4F76-A9C6-5FBE270E7D95}">
      <dgm:prSet/>
      <dgm:spPr/>
      <dgm:t>
        <a:bodyPr/>
        <a:lstStyle/>
        <a:p>
          <a:endParaRPr lang="zh-CN" altLang="en-US"/>
        </a:p>
      </dgm:t>
    </dgm:pt>
    <dgm:pt modelId="{65EEA8C0-3BAF-4123-A64D-AF80247318AD}">
      <dgm:prSet custT="1"/>
      <dgm:spPr/>
      <dgm:t>
        <a:bodyPr/>
        <a:lstStyle/>
        <a:p>
          <a:r>
            <a:rPr lang="en-US" altLang="en-US" sz="2000"/>
            <a:t>CSS</a:t>
          </a:r>
          <a:r>
            <a:rPr lang="zh-CN" altLang="en-US" sz="2000" dirty="0"/>
            <a:t>的层叠性与优先次序</a:t>
          </a:r>
        </a:p>
      </dgm:t>
    </dgm:pt>
    <dgm:pt modelId="{21DEC756-AA80-4A81-B53D-B46FC7D09F34}" type="parTrans" cxnId="{4ECBDB36-DD21-4273-938B-027FEF70E6E2}">
      <dgm:prSet/>
      <dgm:spPr/>
      <dgm:t>
        <a:bodyPr/>
        <a:lstStyle/>
        <a:p>
          <a:endParaRPr lang="zh-CN" altLang="en-US"/>
        </a:p>
      </dgm:t>
    </dgm:pt>
    <dgm:pt modelId="{75326E44-FFD9-4FA0-9CA8-1DAD9978CA69}" type="sibTrans" cxnId="{4ECBDB36-DD21-4273-938B-027FEF70E6E2}">
      <dgm:prSet/>
      <dgm:spPr/>
      <dgm:t>
        <a:bodyPr/>
        <a:lstStyle/>
        <a:p>
          <a:endParaRPr lang="zh-CN" altLang="en-US"/>
        </a:p>
      </dgm:t>
    </dgm:pt>
    <dgm:pt modelId="{872DDF8D-AD4A-4B9D-BC18-6EFCDE03F71B}">
      <dgm:prSet custT="1"/>
      <dgm:spPr/>
      <dgm:t>
        <a:bodyPr/>
        <a:lstStyle/>
        <a:p>
          <a:r>
            <a:rPr lang="zh-CN" altLang="en-US" sz="2000"/>
            <a:t>常用</a:t>
          </a:r>
          <a:r>
            <a:rPr lang="zh-CN" altLang="en-US" sz="2000" dirty="0"/>
            <a:t>属性及其应用实例</a:t>
          </a:r>
        </a:p>
      </dgm:t>
    </dgm:pt>
    <dgm:pt modelId="{59AA4F41-E454-4C66-92F3-10624B0E28A3}" type="parTrans" cxnId="{4E407A84-41EE-4A08-823A-EA6B19594F4A}">
      <dgm:prSet/>
      <dgm:spPr/>
      <dgm:t>
        <a:bodyPr/>
        <a:lstStyle/>
        <a:p>
          <a:endParaRPr lang="zh-CN" altLang="en-US"/>
        </a:p>
      </dgm:t>
    </dgm:pt>
    <dgm:pt modelId="{C4418DEC-4ECE-4098-AA4B-AEF3EAF2158C}" type="sibTrans" cxnId="{4E407A84-41EE-4A08-823A-EA6B19594F4A}">
      <dgm:prSet/>
      <dgm:spPr/>
      <dgm:t>
        <a:bodyPr/>
        <a:lstStyle/>
        <a:p>
          <a:endParaRPr lang="zh-CN" altLang="en-US"/>
        </a:p>
      </dgm:t>
    </dgm:pt>
    <dgm:pt modelId="{09CA9421-1540-48D0-8693-384511DD6D47}">
      <dgm:prSet custT="1"/>
      <dgm:spPr/>
      <dgm:t>
        <a:bodyPr/>
        <a:lstStyle/>
        <a:p>
          <a:r>
            <a:rPr lang="en-US" altLang="en-US" sz="2000"/>
            <a:t>CSS</a:t>
          </a:r>
          <a:r>
            <a:rPr lang="zh-CN" altLang="en-US" sz="2000" dirty="0"/>
            <a:t>盒子模型和网页布局方式</a:t>
          </a:r>
        </a:p>
      </dgm:t>
    </dgm:pt>
    <dgm:pt modelId="{A425E1B3-FA91-4F80-A72F-56F42E7712F5}" type="parTrans" cxnId="{FCFE0091-2235-4D1B-9658-808656085C57}">
      <dgm:prSet/>
      <dgm:spPr/>
      <dgm:t>
        <a:bodyPr/>
        <a:lstStyle/>
        <a:p>
          <a:endParaRPr lang="zh-CN" altLang="en-US"/>
        </a:p>
      </dgm:t>
    </dgm:pt>
    <dgm:pt modelId="{6E64FA9D-9670-466A-8439-72C7910511AD}" type="sibTrans" cxnId="{FCFE0091-2235-4D1B-9658-808656085C57}">
      <dgm:prSet/>
      <dgm:spPr/>
      <dgm:t>
        <a:bodyPr/>
        <a:lstStyle/>
        <a:p>
          <a:endParaRPr lang="zh-CN" altLang="en-US"/>
        </a:p>
      </dgm:t>
    </dgm:pt>
    <dgm:pt modelId="{DEBEA341-52F4-4167-BBCB-160EC17E652A}">
      <dgm:prSet custT="1"/>
      <dgm:spPr/>
      <dgm:t>
        <a:bodyPr/>
        <a:lstStyle/>
        <a:p>
          <a:r>
            <a:rPr lang="zh-CN" altLang="en-US" sz="2000"/>
            <a:t>思考题</a:t>
          </a:r>
          <a:endParaRPr lang="zh-CN" altLang="en-US" sz="2000" dirty="0"/>
        </a:p>
      </dgm:t>
    </dgm:pt>
    <dgm:pt modelId="{B44E846E-FBD2-4EC9-895D-3DD5FBCC0541}" type="parTrans" cxnId="{E97B8063-CDE6-413A-8ACC-846F73F60996}">
      <dgm:prSet/>
      <dgm:spPr/>
      <dgm:t>
        <a:bodyPr/>
        <a:lstStyle/>
        <a:p>
          <a:endParaRPr lang="zh-CN" altLang="en-US"/>
        </a:p>
      </dgm:t>
    </dgm:pt>
    <dgm:pt modelId="{2C0EB69D-60FC-44FA-A6A0-E45697E39FA3}" type="sibTrans" cxnId="{E97B8063-CDE6-413A-8ACC-846F73F60996}">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6" custScaleX="43994">
        <dgm:presLayoutVars>
          <dgm:chMax val="1"/>
          <dgm:bulletEnabled val="1"/>
        </dgm:presLayoutVars>
      </dgm:prSet>
      <dgm:spPr/>
    </dgm:pt>
    <dgm:pt modelId="{077FFC63-497A-45A5-86F5-5605551518A8}" type="pres">
      <dgm:prSet presAssocID="{58F708FC-8532-424A-8D9C-0A5EECA1FC6A}" presName="descendantText" presStyleLbl="alignAccFollowNode1" presStyleIdx="0" presStyleCnt="6" custScaleX="131632">
        <dgm:presLayoutVars>
          <dgm:bulletEnabled val="1"/>
        </dgm:presLayoutVars>
      </dgm:prSet>
      <dgm:spPr/>
    </dgm:pt>
    <dgm:pt modelId="{69997213-B166-491A-8434-D6EBE25EF5E0}" type="pres">
      <dgm:prSet presAssocID="{208A91F6-41A3-4197-9C9F-D158E78718C5}" presName="sp" presStyleCnt="0"/>
      <dgm:spPr/>
    </dgm:pt>
    <dgm:pt modelId="{22DF60BD-2D24-436B-81A4-A67705F337E4}" type="pres">
      <dgm:prSet presAssocID="{D1F31572-EAFA-4581-BB8F-7856945D7E0D}" presName="linNode" presStyleCnt="0"/>
      <dgm:spPr/>
    </dgm:pt>
    <dgm:pt modelId="{84AE1027-FD8B-4E4F-997D-CA985B2B0E0D}" type="pres">
      <dgm:prSet presAssocID="{D1F31572-EAFA-4581-BB8F-7856945D7E0D}" presName="parentText" presStyleLbl="node1" presStyleIdx="1" presStyleCnt="6" custScaleX="43994">
        <dgm:presLayoutVars>
          <dgm:chMax val="1"/>
          <dgm:bulletEnabled val="1"/>
        </dgm:presLayoutVars>
      </dgm:prSet>
      <dgm:spPr/>
    </dgm:pt>
    <dgm:pt modelId="{161A46C2-39FA-4E84-ADFE-57E743836CE2}" type="pres">
      <dgm:prSet presAssocID="{D1F31572-EAFA-4581-BB8F-7856945D7E0D}" presName="descendantText" presStyleLbl="alignAccFollowNode1" presStyleIdx="1" presStyleCnt="6" custScaleX="131632">
        <dgm:presLayoutVars>
          <dgm:bulletEnabled val="1"/>
        </dgm:presLayoutVars>
      </dgm:prSet>
      <dgm:spPr/>
    </dgm:pt>
    <dgm:pt modelId="{5BCE6C2B-C8EF-460D-A8E4-B2A8A48DD98E}" type="pres">
      <dgm:prSet presAssocID="{8A4CBE26-5841-4A81-AD47-65A3C945880D}" presName="sp" presStyleCnt="0"/>
      <dgm:spPr/>
    </dgm:pt>
    <dgm:pt modelId="{D6B4CB9B-33DB-40F4-8441-FEC61B9A8789}" type="pres">
      <dgm:prSet presAssocID="{76279B34-AEDE-432A-B402-6F4F973134F6}" presName="linNode" presStyleCnt="0"/>
      <dgm:spPr/>
    </dgm:pt>
    <dgm:pt modelId="{27BAE671-2F0A-4112-BF97-47A1AFBBCDF3}" type="pres">
      <dgm:prSet presAssocID="{76279B34-AEDE-432A-B402-6F4F973134F6}" presName="parentText" presStyleLbl="node1" presStyleIdx="2" presStyleCnt="6" custScaleX="43994">
        <dgm:presLayoutVars>
          <dgm:chMax val="1"/>
          <dgm:bulletEnabled val="1"/>
        </dgm:presLayoutVars>
      </dgm:prSet>
      <dgm:spPr/>
    </dgm:pt>
    <dgm:pt modelId="{CEA62850-0BA6-4BA1-BDAF-A16E38552AD3}" type="pres">
      <dgm:prSet presAssocID="{76279B34-AEDE-432A-B402-6F4F973134F6}" presName="descendantText" presStyleLbl="alignAccFollowNode1" presStyleIdx="2" presStyleCnt="6" custScaleX="131632">
        <dgm:presLayoutVars>
          <dgm:bulletEnabled val="1"/>
        </dgm:presLayoutVars>
      </dgm:prSet>
      <dgm:spPr/>
    </dgm:pt>
    <dgm:pt modelId="{E5258FDE-6C5F-4E2C-9466-0EEC58A60E60}" type="pres">
      <dgm:prSet presAssocID="{7058D052-A15F-4AD9-8EF2-E147E5791732}" presName="sp" presStyleCnt="0"/>
      <dgm:spPr/>
    </dgm:pt>
    <dgm:pt modelId="{5457A7A6-4492-42D6-ADDF-A1E9BB9E6075}" type="pres">
      <dgm:prSet presAssocID="{3939FDF2-2B5C-4813-9A8A-F9D03E1D6A19}" presName="linNode" presStyleCnt="0"/>
      <dgm:spPr/>
    </dgm:pt>
    <dgm:pt modelId="{052EE453-883F-414D-B159-9BB1154B1261}" type="pres">
      <dgm:prSet presAssocID="{3939FDF2-2B5C-4813-9A8A-F9D03E1D6A19}" presName="parentText" presStyleLbl="node1" presStyleIdx="3" presStyleCnt="6" custScaleX="43994">
        <dgm:presLayoutVars>
          <dgm:chMax val="1"/>
          <dgm:bulletEnabled val="1"/>
        </dgm:presLayoutVars>
      </dgm:prSet>
      <dgm:spPr/>
    </dgm:pt>
    <dgm:pt modelId="{6F1FC503-F4E9-4285-8A94-7FFB0E89B18C}" type="pres">
      <dgm:prSet presAssocID="{3939FDF2-2B5C-4813-9A8A-F9D03E1D6A19}" presName="descendantText" presStyleLbl="alignAccFollowNode1" presStyleIdx="3" presStyleCnt="6" custScaleX="131632">
        <dgm:presLayoutVars>
          <dgm:bulletEnabled val="1"/>
        </dgm:presLayoutVars>
      </dgm:prSet>
      <dgm:spPr/>
    </dgm:pt>
    <dgm:pt modelId="{05D1A30E-47C7-4E34-822C-AD1BBCF81465}" type="pres">
      <dgm:prSet presAssocID="{2F5D3281-6245-4B37-A7BF-9ACF15153900}" presName="sp" presStyleCnt="0"/>
      <dgm:spPr/>
    </dgm:pt>
    <dgm:pt modelId="{AAE5828C-D640-43F0-BB4B-21579CFE4BB0}" type="pres">
      <dgm:prSet presAssocID="{28A9E60F-F235-49DB-B9D5-119B9CF36AA9}" presName="linNode" presStyleCnt="0"/>
      <dgm:spPr/>
    </dgm:pt>
    <dgm:pt modelId="{45B1870F-8EEA-4E03-968A-03954A2695FE}" type="pres">
      <dgm:prSet presAssocID="{28A9E60F-F235-49DB-B9D5-119B9CF36AA9}" presName="parentText" presStyleLbl="node1" presStyleIdx="4" presStyleCnt="6" custScaleX="43994">
        <dgm:presLayoutVars>
          <dgm:chMax val="1"/>
          <dgm:bulletEnabled val="1"/>
        </dgm:presLayoutVars>
      </dgm:prSet>
      <dgm:spPr/>
    </dgm:pt>
    <dgm:pt modelId="{F1C4D837-12EC-407B-B2E3-0D1AE17E2925}" type="pres">
      <dgm:prSet presAssocID="{28A9E60F-F235-49DB-B9D5-119B9CF36AA9}" presName="descendantText" presStyleLbl="alignAccFollowNode1" presStyleIdx="4" presStyleCnt="6" custScaleX="131632">
        <dgm:presLayoutVars>
          <dgm:bulletEnabled val="1"/>
        </dgm:presLayoutVars>
      </dgm:prSet>
      <dgm:spPr/>
    </dgm:pt>
    <dgm:pt modelId="{2450A20D-21F7-42C3-B129-2FD900155E53}" type="pres">
      <dgm:prSet presAssocID="{25F74636-09F9-4791-A319-81A7318A7169}" presName="sp" presStyleCnt="0"/>
      <dgm:spPr/>
    </dgm:pt>
    <dgm:pt modelId="{82973247-E03D-4FCB-B1CC-404F4918AE45}" type="pres">
      <dgm:prSet presAssocID="{3793E43C-2A69-4A66-92BC-FD52692D4F7E}" presName="linNode" presStyleCnt="0"/>
      <dgm:spPr/>
    </dgm:pt>
    <dgm:pt modelId="{8CFAA40A-CFFA-4227-9395-725DD1AC8A8C}" type="pres">
      <dgm:prSet presAssocID="{3793E43C-2A69-4A66-92BC-FD52692D4F7E}" presName="parentText" presStyleLbl="node1" presStyleIdx="5" presStyleCnt="6" custScaleX="43994">
        <dgm:presLayoutVars>
          <dgm:chMax val="1"/>
          <dgm:bulletEnabled val="1"/>
        </dgm:presLayoutVars>
      </dgm:prSet>
      <dgm:spPr/>
    </dgm:pt>
    <dgm:pt modelId="{14E42981-D8A3-4A24-971B-B3F89D67AEA9}" type="pres">
      <dgm:prSet presAssocID="{3793E43C-2A69-4A66-92BC-FD52692D4F7E}" presName="descendantText" presStyleLbl="alignAccFollowNode1" presStyleIdx="5" presStyleCnt="6" custScaleX="131632">
        <dgm:presLayoutVars>
          <dgm:bulletEnabled val="1"/>
        </dgm:presLayoutVars>
      </dgm:prSet>
      <dgm:spPr/>
    </dgm:pt>
  </dgm:ptLst>
  <dgm:cxnLst>
    <dgm:cxn modelId="{4756391D-796A-422A-9467-0E0F12E76775}" srcId="{E8E26EDF-4141-49C6-B378-4DAB828C0508}" destId="{76279B34-AEDE-432A-B402-6F4F973134F6}" srcOrd="2" destOrd="0" parTransId="{8DC62FD1-8155-46AC-ABB8-D4E6195CF4E3}" sibTransId="{7058D052-A15F-4AD9-8EF2-E147E5791732}"/>
    <dgm:cxn modelId="{C780C126-398B-4F76-A9C6-5FBE270E7D95}" srcId="{D1F31572-EAFA-4581-BB8F-7856945D7E0D}" destId="{9CC4C3ED-4637-47DA-AF54-65CFDF88CFB4}" srcOrd="0" destOrd="0" parTransId="{C9A20E75-6244-42A9-9C3C-F944B3359647}" sibTransId="{6B79CABE-952C-44C0-A7E9-389A691DECDD}"/>
    <dgm:cxn modelId="{F4B1892B-1224-4FCB-800C-549B023ABC6F}" srcId="{E8E26EDF-4141-49C6-B378-4DAB828C0508}" destId="{28A9E60F-F235-49DB-B9D5-119B9CF36AA9}" srcOrd="4" destOrd="0" parTransId="{64487F5D-ABB6-4AC2-80D0-1A376187224E}" sibTransId="{25F74636-09F9-4791-A319-81A7318A7169}"/>
    <dgm:cxn modelId="{054C0C36-99D5-477F-8F0E-06416F12D7B0}" srcId="{58F708FC-8532-424A-8D9C-0A5EECA1FC6A}" destId="{45DD71B0-ABDE-4DC4-B431-786BCFDB2A9A}" srcOrd="0" destOrd="0" parTransId="{DC8A635A-649C-4E65-B0CF-A922D9B77BF8}" sibTransId="{AB202996-54A7-450B-BF8A-F9F79ED3C00E}"/>
    <dgm:cxn modelId="{4ECBDB36-DD21-4273-938B-027FEF70E6E2}" srcId="{76279B34-AEDE-432A-B402-6F4F973134F6}" destId="{65EEA8C0-3BAF-4123-A64D-AF80247318AD}" srcOrd="0" destOrd="0" parTransId="{21DEC756-AA80-4A81-B53D-B46FC7D09F34}" sibTransId="{75326E44-FFD9-4FA0-9CA8-1DAD9978CA69}"/>
    <dgm:cxn modelId="{C99B6A3A-B79D-4FE9-954B-430C4EF3C485}" srcId="{E8E26EDF-4141-49C6-B378-4DAB828C0508}" destId="{D1F31572-EAFA-4581-BB8F-7856945D7E0D}" srcOrd="1" destOrd="0" parTransId="{FA3FAED2-28F9-4800-9A59-89A5EC168B9F}" sibTransId="{8A4CBE26-5841-4A81-AD47-65A3C945880D}"/>
    <dgm:cxn modelId="{E97B8063-CDE6-413A-8ACC-846F73F60996}" srcId="{3793E43C-2A69-4A66-92BC-FD52692D4F7E}" destId="{DEBEA341-52F4-4167-BBCB-160EC17E652A}" srcOrd="0" destOrd="0" parTransId="{B44E846E-FBD2-4EC9-895D-3DD5FBCC0541}" sibTransId="{2C0EB69D-60FC-44FA-A6A0-E45697E39FA3}"/>
    <dgm:cxn modelId="{6B5AA54D-6E25-4E43-B0F1-996EE3614DC7}" type="presOf" srcId="{09CA9421-1540-48D0-8693-384511DD6D47}" destId="{F1C4D837-12EC-407B-B2E3-0D1AE17E2925}" srcOrd="0" destOrd="0" presId="urn:microsoft.com/office/officeart/2005/8/layout/vList5"/>
    <dgm:cxn modelId="{6B9ABB73-E7EC-49EA-8186-D7FD4C77C1D5}" type="presOf" srcId="{76279B34-AEDE-432A-B402-6F4F973134F6}" destId="{27BAE671-2F0A-4112-BF97-47A1AFBBCDF3}" srcOrd="0" destOrd="0" presId="urn:microsoft.com/office/officeart/2005/8/layout/vList5"/>
    <dgm:cxn modelId="{DA1CAA56-D35A-405E-A3EC-C6C59B7E0234}" type="presOf" srcId="{9CC4C3ED-4637-47DA-AF54-65CFDF88CFB4}" destId="{161A46C2-39FA-4E84-ADFE-57E743836CE2}" srcOrd="0" destOrd="0" presId="urn:microsoft.com/office/officeart/2005/8/layout/vList5"/>
    <dgm:cxn modelId="{3EEE0E7C-E823-49AD-8CB5-352E753B542E}" srcId="{E8E26EDF-4141-49C6-B378-4DAB828C0508}" destId="{3939FDF2-2B5C-4813-9A8A-F9D03E1D6A19}" srcOrd="3" destOrd="0" parTransId="{A8E87543-B30C-4544-925A-D0AD5EB15E90}" sibTransId="{2F5D3281-6245-4B37-A7BF-9ACF15153900}"/>
    <dgm:cxn modelId="{4E407A84-41EE-4A08-823A-EA6B19594F4A}" srcId="{3939FDF2-2B5C-4813-9A8A-F9D03E1D6A19}" destId="{872DDF8D-AD4A-4B9D-BC18-6EFCDE03F71B}" srcOrd="0" destOrd="0" parTransId="{59AA4F41-E454-4C66-92F3-10624B0E28A3}" sibTransId="{C4418DEC-4ECE-4098-AA4B-AEF3EAF2158C}"/>
    <dgm:cxn modelId="{962DE589-F6EE-46A3-A04D-3C868CD6D39C}" type="presOf" srcId="{872DDF8D-AD4A-4B9D-BC18-6EFCDE03F71B}" destId="{6F1FC503-F4E9-4285-8A94-7FFB0E89B18C}" srcOrd="0" destOrd="0" presId="urn:microsoft.com/office/officeart/2005/8/layout/vList5"/>
    <dgm:cxn modelId="{658A658B-08B0-4217-B18D-34F7537D4DB2}" type="presOf" srcId="{28A9E60F-F235-49DB-B9D5-119B9CF36AA9}" destId="{45B1870F-8EEA-4E03-968A-03954A2695FE}" srcOrd="0" destOrd="0" presId="urn:microsoft.com/office/officeart/2005/8/layout/vList5"/>
    <dgm:cxn modelId="{F442638D-7378-4A43-9D1D-83B393908A34}" type="presOf" srcId="{65EEA8C0-3BAF-4123-A64D-AF80247318AD}" destId="{CEA62850-0BA6-4BA1-BDAF-A16E38552AD3}" srcOrd="0" destOrd="0" presId="urn:microsoft.com/office/officeart/2005/8/layout/vList5"/>
    <dgm:cxn modelId="{66A48490-36DA-48F3-80BC-FC1613CF2AC1}" type="presOf" srcId="{E8E26EDF-4141-49C6-B378-4DAB828C0508}" destId="{09FC3EB1-8F84-4535-9FF7-07F4F55FCE21}" srcOrd="0" destOrd="0" presId="urn:microsoft.com/office/officeart/2005/8/layout/vList5"/>
    <dgm:cxn modelId="{FCFE0091-2235-4D1B-9658-808656085C57}" srcId="{28A9E60F-F235-49DB-B9D5-119B9CF36AA9}" destId="{09CA9421-1540-48D0-8693-384511DD6D47}" srcOrd="0" destOrd="0" parTransId="{A425E1B3-FA91-4F80-A72F-56F42E7712F5}" sibTransId="{6E64FA9D-9670-466A-8439-72C7910511AD}"/>
    <dgm:cxn modelId="{D86E85A5-3B3C-4A36-BD1B-C4B710D9B620}" type="presOf" srcId="{DEBEA341-52F4-4167-BBCB-160EC17E652A}" destId="{14E42981-D8A3-4A24-971B-B3F89D67AEA9}" srcOrd="0" destOrd="0" presId="urn:microsoft.com/office/officeart/2005/8/layout/vList5"/>
    <dgm:cxn modelId="{C3A6C9A5-1327-4905-9C47-67D371156A10}" type="presOf" srcId="{3793E43C-2A69-4A66-92BC-FD52692D4F7E}" destId="{8CFAA40A-CFFA-4227-9395-725DD1AC8A8C}" srcOrd="0" destOrd="0" presId="urn:microsoft.com/office/officeart/2005/8/layout/vList5"/>
    <dgm:cxn modelId="{4778FCAC-47BD-4D68-BF55-AAC9DF5DB8BE}" srcId="{E8E26EDF-4141-49C6-B378-4DAB828C0508}" destId="{3793E43C-2A69-4A66-92BC-FD52692D4F7E}" srcOrd="5" destOrd="0" parTransId="{9A8104A0-8DD1-4117-8B4A-107AE9251929}" sibTransId="{8B69C8B1-AF38-4BB4-B8AB-5225A2FE7FE8}"/>
    <dgm:cxn modelId="{259EA7D0-E12C-4CD6-9CFE-B2195E18CB2D}" type="presOf" srcId="{3939FDF2-2B5C-4813-9A8A-F9D03E1D6A19}" destId="{052EE453-883F-414D-B159-9BB1154B1261}" srcOrd="0" destOrd="0" presId="urn:microsoft.com/office/officeart/2005/8/layout/vList5"/>
    <dgm:cxn modelId="{3E68E4DB-07DC-49AE-9D86-77B3AB4FB29E}" type="presOf" srcId="{D1F31572-EAFA-4581-BB8F-7856945D7E0D}" destId="{84AE1027-FD8B-4E4F-997D-CA985B2B0E0D}"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5C0CBEF9-71C1-4FD2-A3F1-46B59E8E80BE}" type="presOf" srcId="{58F708FC-8532-424A-8D9C-0A5EECA1FC6A}" destId="{21827C47-2338-4C19-8C80-BA25B5266472}" srcOrd="0" destOrd="0" presId="urn:microsoft.com/office/officeart/2005/8/layout/vList5"/>
    <dgm:cxn modelId="{9311F3FA-7832-4EC4-B139-029C5916A8FE}" type="presOf" srcId="{45DD71B0-ABDE-4DC4-B431-786BCFDB2A9A}" destId="{077FFC63-497A-45A5-86F5-5605551518A8}"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0ABD3C46-EAE4-47DF-8590-1252B674BCD6}" type="presParOf" srcId="{5C4F8155-B2F2-4B44-AD4A-F24CEEABD493}" destId="{077FFC63-497A-45A5-86F5-5605551518A8}"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184C4E7F-32CD-4AFF-AF2C-54976C5B56CC}" type="presParOf" srcId="{09FC3EB1-8F84-4535-9FF7-07F4F55FCE21}" destId="{22DF60BD-2D24-436B-81A4-A67705F337E4}" srcOrd="2" destOrd="0" presId="urn:microsoft.com/office/officeart/2005/8/layout/vList5"/>
    <dgm:cxn modelId="{6E5CEC40-E04D-46A9-917D-8193BF093763}" type="presParOf" srcId="{22DF60BD-2D24-436B-81A4-A67705F337E4}" destId="{84AE1027-FD8B-4E4F-997D-CA985B2B0E0D}" srcOrd="0" destOrd="0" presId="urn:microsoft.com/office/officeart/2005/8/layout/vList5"/>
    <dgm:cxn modelId="{AA119910-2CE2-4FDD-BE5F-2AE32A2E1B97}" type="presParOf" srcId="{22DF60BD-2D24-436B-81A4-A67705F337E4}" destId="{161A46C2-39FA-4E84-ADFE-57E743836CE2}" srcOrd="1" destOrd="0" presId="urn:microsoft.com/office/officeart/2005/8/layout/vList5"/>
    <dgm:cxn modelId="{3129ABFD-9579-4871-B212-F0289922D1B3}" type="presParOf" srcId="{09FC3EB1-8F84-4535-9FF7-07F4F55FCE21}" destId="{5BCE6C2B-C8EF-460D-A8E4-B2A8A48DD98E}" srcOrd="3" destOrd="0" presId="urn:microsoft.com/office/officeart/2005/8/layout/vList5"/>
    <dgm:cxn modelId="{48836D4F-E987-4481-BEC1-554B916B37FD}" type="presParOf" srcId="{09FC3EB1-8F84-4535-9FF7-07F4F55FCE21}" destId="{D6B4CB9B-33DB-40F4-8441-FEC61B9A8789}" srcOrd="4" destOrd="0" presId="urn:microsoft.com/office/officeart/2005/8/layout/vList5"/>
    <dgm:cxn modelId="{9DE19B67-9FCF-4F54-B621-CE5D6FC0A3CF}" type="presParOf" srcId="{D6B4CB9B-33DB-40F4-8441-FEC61B9A8789}" destId="{27BAE671-2F0A-4112-BF97-47A1AFBBCDF3}" srcOrd="0" destOrd="0" presId="urn:microsoft.com/office/officeart/2005/8/layout/vList5"/>
    <dgm:cxn modelId="{9A3F169B-4C75-4133-9A0A-1E6B043BA17C}" type="presParOf" srcId="{D6B4CB9B-33DB-40F4-8441-FEC61B9A8789}" destId="{CEA62850-0BA6-4BA1-BDAF-A16E38552AD3}" srcOrd="1" destOrd="0" presId="urn:microsoft.com/office/officeart/2005/8/layout/vList5"/>
    <dgm:cxn modelId="{95B3979D-2426-4600-9CA4-F7F71B5EBAC0}" type="presParOf" srcId="{09FC3EB1-8F84-4535-9FF7-07F4F55FCE21}" destId="{E5258FDE-6C5F-4E2C-9466-0EEC58A60E60}" srcOrd="5" destOrd="0" presId="urn:microsoft.com/office/officeart/2005/8/layout/vList5"/>
    <dgm:cxn modelId="{2039C1D8-AA3A-4486-9390-7B1A48B4523E}" type="presParOf" srcId="{09FC3EB1-8F84-4535-9FF7-07F4F55FCE21}" destId="{5457A7A6-4492-42D6-ADDF-A1E9BB9E6075}" srcOrd="6" destOrd="0" presId="urn:microsoft.com/office/officeart/2005/8/layout/vList5"/>
    <dgm:cxn modelId="{A2163CC9-DC2C-4F18-9522-A246858B6633}" type="presParOf" srcId="{5457A7A6-4492-42D6-ADDF-A1E9BB9E6075}" destId="{052EE453-883F-414D-B159-9BB1154B1261}" srcOrd="0" destOrd="0" presId="urn:microsoft.com/office/officeart/2005/8/layout/vList5"/>
    <dgm:cxn modelId="{5A77F227-C635-40FC-8873-0C9AD2D65EF6}" type="presParOf" srcId="{5457A7A6-4492-42D6-ADDF-A1E9BB9E6075}" destId="{6F1FC503-F4E9-4285-8A94-7FFB0E89B18C}" srcOrd="1" destOrd="0" presId="urn:microsoft.com/office/officeart/2005/8/layout/vList5"/>
    <dgm:cxn modelId="{0283D3F4-159A-4379-862C-8CB5D717A758}" type="presParOf" srcId="{09FC3EB1-8F84-4535-9FF7-07F4F55FCE21}" destId="{05D1A30E-47C7-4E34-822C-AD1BBCF81465}" srcOrd="7" destOrd="0" presId="urn:microsoft.com/office/officeart/2005/8/layout/vList5"/>
    <dgm:cxn modelId="{F77DB01E-15C5-413C-A9CC-98685FA54FE7}" type="presParOf" srcId="{09FC3EB1-8F84-4535-9FF7-07F4F55FCE21}" destId="{AAE5828C-D640-43F0-BB4B-21579CFE4BB0}" srcOrd="8" destOrd="0" presId="urn:microsoft.com/office/officeart/2005/8/layout/vList5"/>
    <dgm:cxn modelId="{22945AC1-B87A-409D-B3E6-A2B1CDDFEFD9}" type="presParOf" srcId="{AAE5828C-D640-43F0-BB4B-21579CFE4BB0}" destId="{45B1870F-8EEA-4E03-968A-03954A2695FE}" srcOrd="0" destOrd="0" presId="urn:microsoft.com/office/officeart/2005/8/layout/vList5"/>
    <dgm:cxn modelId="{B549FAE5-F65D-4629-852B-CA2EDDC7F425}" type="presParOf" srcId="{AAE5828C-D640-43F0-BB4B-21579CFE4BB0}" destId="{F1C4D837-12EC-407B-B2E3-0D1AE17E2925}" srcOrd="1" destOrd="0" presId="urn:microsoft.com/office/officeart/2005/8/layout/vList5"/>
    <dgm:cxn modelId="{58ADD881-BAD5-47BC-A627-BED46020E8ED}" type="presParOf" srcId="{09FC3EB1-8F84-4535-9FF7-07F4F55FCE21}" destId="{2450A20D-21F7-42C3-B129-2FD900155E53}" srcOrd="9" destOrd="0" presId="urn:microsoft.com/office/officeart/2005/8/layout/vList5"/>
    <dgm:cxn modelId="{B4D3B1A2-3118-42E1-B8DC-963B80C4AF6F}" type="presParOf" srcId="{09FC3EB1-8F84-4535-9FF7-07F4F55FCE21}" destId="{82973247-E03D-4FCB-B1CC-404F4918AE45}" srcOrd="10" destOrd="0" presId="urn:microsoft.com/office/officeart/2005/8/layout/vList5"/>
    <dgm:cxn modelId="{BB7A0E78-5F02-409C-AC58-AC074E241EB0}" type="presParOf" srcId="{82973247-E03D-4FCB-B1CC-404F4918AE45}" destId="{8CFAA40A-CFFA-4227-9395-725DD1AC8A8C}" srcOrd="0" destOrd="0" presId="urn:microsoft.com/office/officeart/2005/8/layout/vList5"/>
    <dgm:cxn modelId="{F80102BE-ED14-4AF8-887E-A8880A298727}" type="presParOf" srcId="{82973247-E03D-4FCB-B1CC-404F4918AE45}" destId="{14E42981-D8A3-4A24-971B-B3F89D67AEA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伪类</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文本风格</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边框风格</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FE3920-36B0-4FED-A5E8-1D2B22B7CF8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9248E0F-0759-44D6-9F6D-721B0492BF0E}">
      <dgm:prSet phldrT="[文本]" custT="1"/>
      <dgm:spPr/>
      <dgm:t>
        <a:bodyPr/>
        <a:lstStyle/>
        <a:p>
          <a:r>
            <a:rPr lang="en-US" altLang="en-US" sz="1200" dirty="0"/>
            <a:t>static</a:t>
          </a:r>
          <a:r>
            <a:rPr lang="zh-CN" altLang="en-US" sz="1200" dirty="0"/>
            <a:t>参数</a:t>
          </a:r>
        </a:p>
      </dgm:t>
    </dgm:pt>
    <dgm:pt modelId="{A88A3E2E-CCC1-4A68-BB31-F4E28B0F4136}" type="parTrans" cxnId="{A3A15D3A-6F1A-4728-85F5-914A8D33A002}">
      <dgm:prSet/>
      <dgm:spPr/>
      <dgm:t>
        <a:bodyPr/>
        <a:lstStyle/>
        <a:p>
          <a:endParaRPr lang="zh-CN" altLang="en-US" sz="1200"/>
        </a:p>
      </dgm:t>
    </dgm:pt>
    <dgm:pt modelId="{1F77273C-6787-407C-8557-2EC58D28E5F2}" type="sibTrans" cxnId="{A3A15D3A-6F1A-4728-85F5-914A8D33A002}">
      <dgm:prSet/>
      <dgm:spPr/>
      <dgm:t>
        <a:bodyPr/>
        <a:lstStyle/>
        <a:p>
          <a:endParaRPr lang="zh-CN" altLang="en-US" sz="1200"/>
        </a:p>
      </dgm:t>
    </dgm:pt>
    <dgm:pt modelId="{CC92E9DB-2BB9-4605-890E-26552AA20650}">
      <dgm:prSet custT="1"/>
      <dgm:spPr/>
      <dgm:t>
        <a:bodyPr/>
        <a:lstStyle/>
        <a:p>
          <a:r>
            <a:rPr lang="en-US" altLang="en-US" sz="1200" dirty="0"/>
            <a:t>relative</a:t>
          </a:r>
          <a:r>
            <a:rPr lang="zh-CN" altLang="en-US" sz="1200" dirty="0"/>
            <a:t>参数</a:t>
          </a:r>
        </a:p>
      </dgm:t>
    </dgm:pt>
    <dgm:pt modelId="{509E3972-3A42-4705-9CD6-BA3DCBA23B37}" type="parTrans" cxnId="{A8EB6391-69EE-42C0-B130-96D053340C1E}">
      <dgm:prSet/>
      <dgm:spPr/>
      <dgm:t>
        <a:bodyPr/>
        <a:lstStyle/>
        <a:p>
          <a:endParaRPr lang="zh-CN" altLang="en-US" sz="1200"/>
        </a:p>
      </dgm:t>
    </dgm:pt>
    <dgm:pt modelId="{45C59FF4-EBC4-4159-B747-B5F2C2D3F88F}" type="sibTrans" cxnId="{A8EB6391-69EE-42C0-B130-96D053340C1E}">
      <dgm:prSet/>
      <dgm:spPr/>
      <dgm:t>
        <a:bodyPr/>
        <a:lstStyle/>
        <a:p>
          <a:endParaRPr lang="zh-CN" altLang="en-US" sz="1200"/>
        </a:p>
      </dgm:t>
    </dgm:pt>
    <dgm:pt modelId="{D71C0EF1-EDD3-4CDB-AED7-5B7BB71CC12B}">
      <dgm:prSet custT="1"/>
      <dgm:spPr/>
      <dgm:t>
        <a:bodyPr/>
        <a:lstStyle/>
        <a:p>
          <a:r>
            <a:rPr lang="en-US" altLang="en-US" sz="1200" dirty="0"/>
            <a:t>absolute</a:t>
          </a:r>
          <a:r>
            <a:rPr lang="zh-CN" altLang="en-US" sz="1200" dirty="0"/>
            <a:t>参数</a:t>
          </a:r>
        </a:p>
      </dgm:t>
    </dgm:pt>
    <dgm:pt modelId="{A1EEB829-5E2F-4AF0-BFAB-AC903914E64C}" type="parTrans" cxnId="{8310C595-260F-459F-BAB3-E80780391B29}">
      <dgm:prSet/>
      <dgm:spPr/>
      <dgm:t>
        <a:bodyPr/>
        <a:lstStyle/>
        <a:p>
          <a:endParaRPr lang="zh-CN" altLang="en-US" sz="1200"/>
        </a:p>
      </dgm:t>
    </dgm:pt>
    <dgm:pt modelId="{1D6BF50D-A5E9-4D0C-8924-84CD4B577203}" type="sibTrans" cxnId="{8310C595-260F-459F-BAB3-E80780391B29}">
      <dgm:prSet/>
      <dgm:spPr/>
      <dgm:t>
        <a:bodyPr/>
        <a:lstStyle/>
        <a:p>
          <a:endParaRPr lang="zh-CN" altLang="en-US" sz="1200"/>
        </a:p>
      </dgm:t>
    </dgm:pt>
    <dgm:pt modelId="{375C1974-B77B-46CB-A66A-6A329749198D}">
      <dgm:prSet custT="1"/>
      <dgm:spPr/>
      <dgm:t>
        <a:bodyPr/>
        <a:lstStyle/>
        <a:p>
          <a:r>
            <a:rPr lang="en-US" altLang="en-US" sz="1200" dirty="0"/>
            <a:t>fixed</a:t>
          </a:r>
          <a:r>
            <a:rPr lang="zh-CN" altLang="en-US" sz="1200" dirty="0"/>
            <a:t>参数</a:t>
          </a:r>
        </a:p>
      </dgm:t>
    </dgm:pt>
    <dgm:pt modelId="{05C8E922-B11B-4D93-AB80-96E82896D329}" type="parTrans" cxnId="{01B88E56-BAE6-402C-9124-BF296E96366B}">
      <dgm:prSet/>
      <dgm:spPr/>
      <dgm:t>
        <a:bodyPr/>
        <a:lstStyle/>
        <a:p>
          <a:endParaRPr lang="zh-CN" altLang="en-US" sz="1200"/>
        </a:p>
      </dgm:t>
    </dgm:pt>
    <dgm:pt modelId="{05BDE326-5F71-47BB-8AF1-91EB07997273}" type="sibTrans" cxnId="{01B88E56-BAE6-402C-9124-BF296E96366B}">
      <dgm:prSet/>
      <dgm:spPr/>
      <dgm:t>
        <a:bodyPr/>
        <a:lstStyle/>
        <a:p>
          <a:endParaRPr lang="zh-CN" altLang="en-US" sz="1200"/>
        </a:p>
      </dgm:t>
    </dgm:pt>
    <dgm:pt modelId="{EC339D88-4C08-4254-94DC-73E2E3D91718}">
      <dgm:prSet phldrT="[文本]" custT="1"/>
      <dgm:spPr/>
      <dgm:t>
        <a:bodyPr/>
        <a:lstStyle/>
        <a:p>
          <a:r>
            <a:rPr lang="zh-CN" altLang="en-US" sz="1200" dirty="0"/>
            <a:t>是所有元素定位的默认值，无特殊定位，对象遵循</a:t>
          </a:r>
          <a:r>
            <a:rPr lang="en-US" altLang="en-US" sz="1200" dirty="0"/>
            <a:t>HTML</a:t>
          </a:r>
          <a:r>
            <a:rPr lang="zh-CN" altLang="en-US" sz="1200" dirty="0"/>
            <a:t>定位规则，不能通过</a:t>
          </a:r>
          <a:r>
            <a:rPr lang="en-US" altLang="en-US" sz="1200" dirty="0"/>
            <a:t>z-index</a:t>
          </a:r>
          <a:r>
            <a:rPr lang="zh-CN" altLang="en-US" sz="1200" dirty="0"/>
            <a:t>进行层次分级。</a:t>
          </a:r>
        </a:p>
      </dgm:t>
    </dgm:pt>
    <dgm:pt modelId="{2CA9C6A5-995C-40D7-910F-95E9CD25FC68}" type="parTrans" cxnId="{AA9F9ACF-6266-4283-A417-2A606151780D}">
      <dgm:prSet/>
      <dgm:spPr/>
      <dgm:t>
        <a:bodyPr/>
        <a:lstStyle/>
        <a:p>
          <a:endParaRPr lang="zh-CN" altLang="en-US" sz="1200"/>
        </a:p>
      </dgm:t>
    </dgm:pt>
    <dgm:pt modelId="{4E851B87-07CD-4D04-9B34-6A83E180F95B}" type="sibTrans" cxnId="{AA9F9ACF-6266-4283-A417-2A606151780D}">
      <dgm:prSet/>
      <dgm:spPr/>
      <dgm:t>
        <a:bodyPr/>
        <a:lstStyle/>
        <a:p>
          <a:endParaRPr lang="zh-CN" altLang="en-US" sz="1200"/>
        </a:p>
      </dgm:t>
    </dgm:pt>
    <dgm:pt modelId="{2123E24B-8FDE-4A3B-B3B1-37EDF2FA34EA}">
      <dgm:prSet custT="1"/>
      <dgm:spPr/>
      <dgm:t>
        <a:bodyPr/>
        <a:lstStyle/>
        <a:p>
          <a:r>
            <a:rPr lang="zh-CN" altLang="en-US" sz="1200" dirty="0"/>
            <a:t>相对定位。对象不可层叠，可以通过</a:t>
          </a:r>
          <a:r>
            <a:rPr lang="en-US" altLang="en-US" sz="1200" dirty="0"/>
            <a:t>left</a:t>
          </a:r>
          <a:r>
            <a:rPr lang="zh-CN" altLang="en-US" sz="1200" dirty="0"/>
            <a:t>、</a:t>
          </a:r>
          <a:r>
            <a:rPr lang="en-US" altLang="en-US" sz="1200" dirty="0"/>
            <a:t>right</a:t>
          </a:r>
          <a:r>
            <a:rPr lang="zh-CN" altLang="en-US" sz="1200" dirty="0"/>
            <a:t>、</a:t>
          </a:r>
          <a:r>
            <a:rPr lang="en-US" altLang="en-US" sz="1200" dirty="0"/>
            <a:t>bottom</a:t>
          </a:r>
          <a:r>
            <a:rPr lang="zh-CN" altLang="en-US" sz="1200" dirty="0"/>
            <a:t>、</a:t>
          </a:r>
          <a:r>
            <a:rPr lang="en-US" altLang="en-US" sz="1200" dirty="0"/>
            <a:t>top</a:t>
          </a:r>
          <a:r>
            <a:rPr lang="zh-CN" altLang="en-US" sz="1200" dirty="0"/>
            <a:t>等属性指定该元素在正常文档流中的偏移位置，可以通过</a:t>
          </a:r>
          <a:r>
            <a:rPr lang="en-US" altLang="en-US" sz="1200" dirty="0"/>
            <a:t>z-index</a:t>
          </a:r>
          <a:r>
            <a:rPr lang="zh-CN" altLang="en-US" sz="1200" dirty="0"/>
            <a:t>进行层次分级。</a:t>
          </a:r>
        </a:p>
      </dgm:t>
    </dgm:pt>
    <dgm:pt modelId="{EEFFD688-B654-444E-9B4E-19CCE891318A}" type="parTrans" cxnId="{1A9D275F-8A92-4ADC-8CD9-AC75B3D6A963}">
      <dgm:prSet/>
      <dgm:spPr/>
      <dgm:t>
        <a:bodyPr/>
        <a:lstStyle/>
        <a:p>
          <a:endParaRPr lang="zh-CN" altLang="en-US" sz="1200"/>
        </a:p>
      </dgm:t>
    </dgm:pt>
    <dgm:pt modelId="{EC86A151-C6DF-4ACD-80D8-0B4C083B3FDF}" type="sibTrans" cxnId="{1A9D275F-8A92-4ADC-8CD9-AC75B3D6A963}">
      <dgm:prSet/>
      <dgm:spPr/>
      <dgm:t>
        <a:bodyPr/>
        <a:lstStyle/>
        <a:p>
          <a:endParaRPr lang="zh-CN" altLang="en-US" sz="1200"/>
        </a:p>
      </dgm:t>
    </dgm:pt>
    <dgm:pt modelId="{55B2257D-23F0-4707-8CBA-88238774FDB1}">
      <dgm:prSet custT="1"/>
      <dgm:spPr/>
      <dgm:t>
        <a:bodyPr/>
        <a:lstStyle/>
        <a:p>
          <a:r>
            <a:rPr lang="zh-CN" altLang="en-US" sz="1200" dirty="0"/>
            <a:t>绝对定位。脱离文档流，通过</a:t>
          </a:r>
          <a:r>
            <a:rPr lang="en-US" altLang="en-US" sz="1200" dirty="0"/>
            <a:t>left</a:t>
          </a:r>
          <a:r>
            <a:rPr lang="zh-CN" altLang="en-US" sz="1200" dirty="0"/>
            <a:t>、</a:t>
          </a:r>
          <a:r>
            <a:rPr lang="en-US" altLang="en-US" sz="1200" dirty="0"/>
            <a:t>right</a:t>
          </a:r>
          <a:r>
            <a:rPr lang="zh-CN" altLang="en-US" sz="1200" dirty="0"/>
            <a:t>、</a:t>
          </a:r>
          <a:r>
            <a:rPr lang="en-US" altLang="en-US" sz="1200" dirty="0"/>
            <a:t>bottom</a:t>
          </a:r>
          <a:r>
            <a:rPr lang="zh-CN" altLang="en-US" sz="1200" dirty="0"/>
            <a:t>、</a:t>
          </a:r>
          <a:r>
            <a:rPr lang="en-US" altLang="en-US" sz="1200" dirty="0"/>
            <a:t>top</a:t>
          </a:r>
          <a:r>
            <a:rPr lang="zh-CN" altLang="en-US" sz="1200" dirty="0"/>
            <a:t>等属性进行定位。选取其最近的父级定位元素，当父级元素的</a:t>
          </a:r>
          <a:r>
            <a:rPr lang="en-US" altLang="en-US" sz="1200" dirty="0"/>
            <a:t>position</a:t>
          </a:r>
          <a:r>
            <a:rPr lang="zh-CN" altLang="en-US" sz="1200" dirty="0"/>
            <a:t>为</a:t>
          </a:r>
          <a:r>
            <a:rPr lang="en-US" altLang="en-US" sz="1200" dirty="0"/>
            <a:t>static</a:t>
          </a:r>
          <a:r>
            <a:rPr lang="zh-CN" altLang="en-US" sz="1200" dirty="0"/>
            <a:t>时，该元素将以</a:t>
          </a:r>
          <a:r>
            <a:rPr lang="en-US" altLang="en-US" sz="1200" dirty="0"/>
            <a:t>body</a:t>
          </a:r>
          <a:r>
            <a:rPr lang="zh-CN" altLang="en-US" sz="1200" dirty="0"/>
            <a:t>坐标原点进行定位，可以通过</a:t>
          </a:r>
          <a:r>
            <a:rPr lang="en-US" altLang="en-US" sz="1200" dirty="0"/>
            <a:t>z-index</a:t>
          </a:r>
          <a:r>
            <a:rPr lang="zh-CN" altLang="en-US" sz="1200" dirty="0"/>
            <a:t>进行层次分级。</a:t>
          </a:r>
        </a:p>
      </dgm:t>
    </dgm:pt>
    <dgm:pt modelId="{B01DEBFF-1415-4909-8F02-D1EB56D7C201}" type="parTrans" cxnId="{F5B49EAF-BC79-4539-9492-0E66833E205D}">
      <dgm:prSet/>
      <dgm:spPr/>
      <dgm:t>
        <a:bodyPr/>
        <a:lstStyle/>
        <a:p>
          <a:endParaRPr lang="zh-CN" altLang="en-US" sz="1200"/>
        </a:p>
      </dgm:t>
    </dgm:pt>
    <dgm:pt modelId="{AC98F198-F56C-429B-88F3-FFB0457D63BF}" type="sibTrans" cxnId="{F5B49EAF-BC79-4539-9492-0E66833E205D}">
      <dgm:prSet/>
      <dgm:spPr/>
      <dgm:t>
        <a:bodyPr/>
        <a:lstStyle/>
        <a:p>
          <a:endParaRPr lang="zh-CN" altLang="en-US" sz="1200"/>
        </a:p>
      </dgm:t>
    </dgm:pt>
    <dgm:pt modelId="{C3C764C1-56F2-4796-882A-87E37BE13D1A}">
      <dgm:prSet custT="1"/>
      <dgm:spPr/>
      <dgm:t>
        <a:bodyPr/>
        <a:lstStyle/>
        <a:p>
          <a:r>
            <a:rPr lang="zh-CN" altLang="en-US" sz="1200" dirty="0"/>
            <a:t>固定定位。该参数固定的对象是可视窗口，而并非</a:t>
          </a:r>
          <a:r>
            <a:rPr lang="en-US" altLang="en-US" sz="1200" dirty="0"/>
            <a:t>body</a:t>
          </a:r>
          <a:r>
            <a:rPr lang="zh-CN" altLang="en-US" sz="1200" dirty="0"/>
            <a:t>或父级元素，可通过</a:t>
          </a:r>
          <a:r>
            <a:rPr lang="en-US" altLang="en-US" sz="1200" dirty="0"/>
            <a:t>z-index</a:t>
          </a:r>
          <a:r>
            <a:rPr lang="zh-CN" altLang="en-US" sz="1200" dirty="0"/>
            <a:t>进行层次分级。</a:t>
          </a:r>
        </a:p>
      </dgm:t>
    </dgm:pt>
    <dgm:pt modelId="{8ACDE3BB-BF2F-4417-8C4C-2694C9A1EA6E}" type="parTrans" cxnId="{73E69E90-79DA-40FF-B939-4060BC5B8A58}">
      <dgm:prSet/>
      <dgm:spPr/>
      <dgm:t>
        <a:bodyPr/>
        <a:lstStyle/>
        <a:p>
          <a:endParaRPr lang="zh-CN" altLang="en-US" sz="1200"/>
        </a:p>
      </dgm:t>
    </dgm:pt>
    <dgm:pt modelId="{29A73415-0E28-49F5-BFA3-7067619598AF}" type="sibTrans" cxnId="{73E69E90-79DA-40FF-B939-4060BC5B8A58}">
      <dgm:prSet/>
      <dgm:spPr/>
      <dgm:t>
        <a:bodyPr/>
        <a:lstStyle/>
        <a:p>
          <a:endParaRPr lang="zh-CN" altLang="en-US" sz="1200"/>
        </a:p>
      </dgm:t>
    </dgm:pt>
    <dgm:pt modelId="{9B8099E7-97AF-4330-8AFE-99E0CC462783}" type="pres">
      <dgm:prSet presAssocID="{82FE3920-36B0-4FED-A5E8-1D2B22B7CF89}" presName="Name0" presStyleCnt="0">
        <dgm:presLayoutVars>
          <dgm:dir/>
          <dgm:animLvl val="lvl"/>
          <dgm:resizeHandles val="exact"/>
        </dgm:presLayoutVars>
      </dgm:prSet>
      <dgm:spPr/>
    </dgm:pt>
    <dgm:pt modelId="{C772FCFF-77C7-4BB3-B821-804E2626D101}" type="pres">
      <dgm:prSet presAssocID="{59248E0F-0759-44D6-9F6D-721B0492BF0E}" presName="linNode" presStyleCnt="0"/>
      <dgm:spPr/>
    </dgm:pt>
    <dgm:pt modelId="{40D2F3CE-E658-4FE7-AB34-21D9DF859601}" type="pres">
      <dgm:prSet presAssocID="{59248E0F-0759-44D6-9F6D-721B0492BF0E}" presName="parentText" presStyleLbl="node1" presStyleIdx="0" presStyleCnt="4" custScaleX="48148">
        <dgm:presLayoutVars>
          <dgm:chMax val="1"/>
          <dgm:bulletEnabled val="1"/>
        </dgm:presLayoutVars>
      </dgm:prSet>
      <dgm:spPr/>
    </dgm:pt>
    <dgm:pt modelId="{E01D77E4-7677-4398-98C3-378BDD83B736}" type="pres">
      <dgm:prSet presAssocID="{59248E0F-0759-44D6-9F6D-721B0492BF0E}" presName="descendantText" presStyleLbl="alignAccFollowNode1" presStyleIdx="0" presStyleCnt="4" custScaleX="129167">
        <dgm:presLayoutVars>
          <dgm:bulletEnabled val="1"/>
        </dgm:presLayoutVars>
      </dgm:prSet>
      <dgm:spPr/>
    </dgm:pt>
    <dgm:pt modelId="{891F6D25-8C74-4EC3-A634-B057723A1399}" type="pres">
      <dgm:prSet presAssocID="{1F77273C-6787-407C-8557-2EC58D28E5F2}" presName="sp" presStyleCnt="0"/>
      <dgm:spPr/>
    </dgm:pt>
    <dgm:pt modelId="{BCDC177D-821A-41A9-85FF-F41C19C0FBBC}" type="pres">
      <dgm:prSet presAssocID="{CC92E9DB-2BB9-4605-890E-26552AA20650}" presName="linNode" presStyleCnt="0"/>
      <dgm:spPr/>
    </dgm:pt>
    <dgm:pt modelId="{6B4566AF-A4F4-4D46-A2B4-8F8EDBCFEFED}" type="pres">
      <dgm:prSet presAssocID="{CC92E9DB-2BB9-4605-890E-26552AA20650}" presName="parentText" presStyleLbl="node1" presStyleIdx="1" presStyleCnt="4" custScaleX="48148">
        <dgm:presLayoutVars>
          <dgm:chMax val="1"/>
          <dgm:bulletEnabled val="1"/>
        </dgm:presLayoutVars>
      </dgm:prSet>
      <dgm:spPr/>
    </dgm:pt>
    <dgm:pt modelId="{EF3C6221-B6DE-46F1-8A41-7E4B01CE6A84}" type="pres">
      <dgm:prSet presAssocID="{CC92E9DB-2BB9-4605-890E-26552AA20650}" presName="descendantText" presStyleLbl="alignAccFollowNode1" presStyleIdx="1" presStyleCnt="4" custScaleX="129167">
        <dgm:presLayoutVars>
          <dgm:bulletEnabled val="1"/>
        </dgm:presLayoutVars>
      </dgm:prSet>
      <dgm:spPr/>
    </dgm:pt>
    <dgm:pt modelId="{8D61E040-CDF8-4259-AACE-75E5A9EF7A2B}" type="pres">
      <dgm:prSet presAssocID="{45C59FF4-EBC4-4159-B747-B5F2C2D3F88F}" presName="sp" presStyleCnt="0"/>
      <dgm:spPr/>
    </dgm:pt>
    <dgm:pt modelId="{D66020C4-48D0-463A-ABC2-9BB810686FE2}" type="pres">
      <dgm:prSet presAssocID="{D71C0EF1-EDD3-4CDB-AED7-5B7BB71CC12B}" presName="linNode" presStyleCnt="0"/>
      <dgm:spPr/>
    </dgm:pt>
    <dgm:pt modelId="{21ACA893-96D9-4918-80B4-351ACBF68714}" type="pres">
      <dgm:prSet presAssocID="{D71C0EF1-EDD3-4CDB-AED7-5B7BB71CC12B}" presName="parentText" presStyleLbl="node1" presStyleIdx="2" presStyleCnt="4" custScaleX="48148">
        <dgm:presLayoutVars>
          <dgm:chMax val="1"/>
          <dgm:bulletEnabled val="1"/>
        </dgm:presLayoutVars>
      </dgm:prSet>
      <dgm:spPr/>
    </dgm:pt>
    <dgm:pt modelId="{58542675-A284-41FF-8FAC-29B95490B12C}" type="pres">
      <dgm:prSet presAssocID="{D71C0EF1-EDD3-4CDB-AED7-5B7BB71CC12B}" presName="descendantText" presStyleLbl="alignAccFollowNode1" presStyleIdx="2" presStyleCnt="4" custScaleX="129167">
        <dgm:presLayoutVars>
          <dgm:bulletEnabled val="1"/>
        </dgm:presLayoutVars>
      </dgm:prSet>
      <dgm:spPr/>
    </dgm:pt>
    <dgm:pt modelId="{AEAD1891-8B6B-4B77-8749-D3F24980AB0E}" type="pres">
      <dgm:prSet presAssocID="{1D6BF50D-A5E9-4D0C-8924-84CD4B577203}" presName="sp" presStyleCnt="0"/>
      <dgm:spPr/>
    </dgm:pt>
    <dgm:pt modelId="{AD4C3C0E-0746-4945-A856-285D1066D571}" type="pres">
      <dgm:prSet presAssocID="{375C1974-B77B-46CB-A66A-6A329749198D}" presName="linNode" presStyleCnt="0"/>
      <dgm:spPr/>
    </dgm:pt>
    <dgm:pt modelId="{DD480D74-0BCA-4AA7-B91A-4340B32004C7}" type="pres">
      <dgm:prSet presAssocID="{375C1974-B77B-46CB-A66A-6A329749198D}" presName="parentText" presStyleLbl="node1" presStyleIdx="3" presStyleCnt="4" custScaleX="48148">
        <dgm:presLayoutVars>
          <dgm:chMax val="1"/>
          <dgm:bulletEnabled val="1"/>
        </dgm:presLayoutVars>
      </dgm:prSet>
      <dgm:spPr/>
    </dgm:pt>
    <dgm:pt modelId="{1C162367-98B0-49B3-96F9-714805FC37C2}" type="pres">
      <dgm:prSet presAssocID="{375C1974-B77B-46CB-A66A-6A329749198D}" presName="descendantText" presStyleLbl="alignAccFollowNode1" presStyleIdx="3" presStyleCnt="4" custScaleX="129167">
        <dgm:presLayoutVars>
          <dgm:bulletEnabled val="1"/>
        </dgm:presLayoutVars>
      </dgm:prSet>
      <dgm:spPr/>
    </dgm:pt>
  </dgm:ptLst>
  <dgm:cxnLst>
    <dgm:cxn modelId="{BD1CD304-9961-44F8-980E-A34669ACF2EC}" type="presOf" srcId="{2123E24B-8FDE-4A3B-B3B1-37EDF2FA34EA}" destId="{EF3C6221-B6DE-46F1-8A41-7E4B01CE6A84}" srcOrd="0" destOrd="0" presId="urn:microsoft.com/office/officeart/2005/8/layout/vList5"/>
    <dgm:cxn modelId="{B72B150E-AD6A-4B6E-BBFE-78B74675FF86}" type="presOf" srcId="{C3C764C1-56F2-4796-882A-87E37BE13D1A}" destId="{1C162367-98B0-49B3-96F9-714805FC37C2}" srcOrd="0" destOrd="0" presId="urn:microsoft.com/office/officeart/2005/8/layout/vList5"/>
    <dgm:cxn modelId="{0AE87D18-2C1F-4A61-8256-AD25BA586C58}" type="presOf" srcId="{375C1974-B77B-46CB-A66A-6A329749198D}" destId="{DD480D74-0BCA-4AA7-B91A-4340B32004C7}" srcOrd="0" destOrd="0" presId="urn:microsoft.com/office/officeart/2005/8/layout/vList5"/>
    <dgm:cxn modelId="{F6F7671D-02F2-4C15-8B4E-936881881188}" type="presOf" srcId="{82FE3920-36B0-4FED-A5E8-1D2B22B7CF89}" destId="{9B8099E7-97AF-4330-8AFE-99E0CC462783}" srcOrd="0" destOrd="0" presId="urn:microsoft.com/office/officeart/2005/8/layout/vList5"/>
    <dgm:cxn modelId="{B8361B34-A34E-49CD-BF5B-4A6253ACF517}" type="presOf" srcId="{55B2257D-23F0-4707-8CBA-88238774FDB1}" destId="{58542675-A284-41FF-8FAC-29B95490B12C}" srcOrd="0" destOrd="0" presId="urn:microsoft.com/office/officeart/2005/8/layout/vList5"/>
    <dgm:cxn modelId="{5D137135-0F98-455C-871F-296543FC8678}" type="presOf" srcId="{CC92E9DB-2BB9-4605-890E-26552AA20650}" destId="{6B4566AF-A4F4-4D46-A2B4-8F8EDBCFEFED}" srcOrd="0" destOrd="0" presId="urn:microsoft.com/office/officeart/2005/8/layout/vList5"/>
    <dgm:cxn modelId="{A3A15D3A-6F1A-4728-85F5-914A8D33A002}" srcId="{82FE3920-36B0-4FED-A5E8-1D2B22B7CF89}" destId="{59248E0F-0759-44D6-9F6D-721B0492BF0E}" srcOrd="0" destOrd="0" parTransId="{A88A3E2E-CCC1-4A68-BB31-F4E28B0F4136}" sibTransId="{1F77273C-6787-407C-8557-2EC58D28E5F2}"/>
    <dgm:cxn modelId="{1A9D275F-8A92-4ADC-8CD9-AC75B3D6A963}" srcId="{CC92E9DB-2BB9-4605-890E-26552AA20650}" destId="{2123E24B-8FDE-4A3B-B3B1-37EDF2FA34EA}" srcOrd="0" destOrd="0" parTransId="{EEFFD688-B654-444E-9B4E-19CCE891318A}" sibTransId="{EC86A151-C6DF-4ACD-80D8-0B4C083B3FDF}"/>
    <dgm:cxn modelId="{EF90AD61-F39D-4778-A961-49C53B89F79F}" type="presOf" srcId="{EC339D88-4C08-4254-94DC-73E2E3D91718}" destId="{E01D77E4-7677-4398-98C3-378BDD83B736}" srcOrd="0" destOrd="0" presId="urn:microsoft.com/office/officeart/2005/8/layout/vList5"/>
    <dgm:cxn modelId="{01B88E56-BAE6-402C-9124-BF296E96366B}" srcId="{82FE3920-36B0-4FED-A5E8-1D2B22B7CF89}" destId="{375C1974-B77B-46CB-A66A-6A329749198D}" srcOrd="3" destOrd="0" parTransId="{05C8E922-B11B-4D93-AB80-96E82896D329}" sibTransId="{05BDE326-5F71-47BB-8AF1-91EB07997273}"/>
    <dgm:cxn modelId="{AA757B84-1823-4A73-832A-88B91C26007B}" type="presOf" srcId="{59248E0F-0759-44D6-9F6D-721B0492BF0E}" destId="{40D2F3CE-E658-4FE7-AB34-21D9DF859601}" srcOrd="0" destOrd="0" presId="urn:microsoft.com/office/officeart/2005/8/layout/vList5"/>
    <dgm:cxn modelId="{73E69E90-79DA-40FF-B939-4060BC5B8A58}" srcId="{375C1974-B77B-46CB-A66A-6A329749198D}" destId="{C3C764C1-56F2-4796-882A-87E37BE13D1A}" srcOrd="0" destOrd="0" parTransId="{8ACDE3BB-BF2F-4417-8C4C-2694C9A1EA6E}" sibTransId="{29A73415-0E28-49F5-BFA3-7067619598AF}"/>
    <dgm:cxn modelId="{A8EB6391-69EE-42C0-B130-96D053340C1E}" srcId="{82FE3920-36B0-4FED-A5E8-1D2B22B7CF89}" destId="{CC92E9DB-2BB9-4605-890E-26552AA20650}" srcOrd="1" destOrd="0" parTransId="{509E3972-3A42-4705-9CD6-BA3DCBA23B37}" sibTransId="{45C59FF4-EBC4-4159-B747-B5F2C2D3F88F}"/>
    <dgm:cxn modelId="{8310C595-260F-459F-BAB3-E80780391B29}" srcId="{82FE3920-36B0-4FED-A5E8-1D2B22B7CF89}" destId="{D71C0EF1-EDD3-4CDB-AED7-5B7BB71CC12B}" srcOrd="2" destOrd="0" parTransId="{A1EEB829-5E2F-4AF0-BFAB-AC903914E64C}" sibTransId="{1D6BF50D-A5E9-4D0C-8924-84CD4B577203}"/>
    <dgm:cxn modelId="{9EBBF4A7-E6A3-4AE4-8DE5-0A9CDF981920}" type="presOf" srcId="{D71C0EF1-EDD3-4CDB-AED7-5B7BB71CC12B}" destId="{21ACA893-96D9-4918-80B4-351ACBF68714}" srcOrd="0" destOrd="0" presId="urn:microsoft.com/office/officeart/2005/8/layout/vList5"/>
    <dgm:cxn modelId="{F5B49EAF-BC79-4539-9492-0E66833E205D}" srcId="{D71C0EF1-EDD3-4CDB-AED7-5B7BB71CC12B}" destId="{55B2257D-23F0-4707-8CBA-88238774FDB1}" srcOrd="0" destOrd="0" parTransId="{B01DEBFF-1415-4909-8F02-D1EB56D7C201}" sibTransId="{AC98F198-F56C-429B-88F3-FFB0457D63BF}"/>
    <dgm:cxn modelId="{AA9F9ACF-6266-4283-A417-2A606151780D}" srcId="{59248E0F-0759-44D6-9F6D-721B0492BF0E}" destId="{EC339D88-4C08-4254-94DC-73E2E3D91718}" srcOrd="0" destOrd="0" parTransId="{2CA9C6A5-995C-40D7-910F-95E9CD25FC68}" sibTransId="{4E851B87-07CD-4D04-9B34-6A83E180F95B}"/>
    <dgm:cxn modelId="{347CDB8E-860D-4E48-B777-C432F6B554A4}" type="presParOf" srcId="{9B8099E7-97AF-4330-8AFE-99E0CC462783}" destId="{C772FCFF-77C7-4BB3-B821-804E2626D101}" srcOrd="0" destOrd="0" presId="urn:microsoft.com/office/officeart/2005/8/layout/vList5"/>
    <dgm:cxn modelId="{4E3CEC1C-AB2A-4AF0-A778-576B698A4C72}" type="presParOf" srcId="{C772FCFF-77C7-4BB3-B821-804E2626D101}" destId="{40D2F3CE-E658-4FE7-AB34-21D9DF859601}" srcOrd="0" destOrd="0" presId="urn:microsoft.com/office/officeart/2005/8/layout/vList5"/>
    <dgm:cxn modelId="{30EE3C5E-6438-4819-9D18-C76A27C52F2A}" type="presParOf" srcId="{C772FCFF-77C7-4BB3-B821-804E2626D101}" destId="{E01D77E4-7677-4398-98C3-378BDD83B736}" srcOrd="1" destOrd="0" presId="urn:microsoft.com/office/officeart/2005/8/layout/vList5"/>
    <dgm:cxn modelId="{69AE7A5D-8A04-4221-B9D1-1AB3F5333B1E}" type="presParOf" srcId="{9B8099E7-97AF-4330-8AFE-99E0CC462783}" destId="{891F6D25-8C74-4EC3-A634-B057723A1399}" srcOrd="1" destOrd="0" presId="urn:microsoft.com/office/officeart/2005/8/layout/vList5"/>
    <dgm:cxn modelId="{FC93F4C1-A677-4EEA-BC29-019891DE5F30}" type="presParOf" srcId="{9B8099E7-97AF-4330-8AFE-99E0CC462783}" destId="{BCDC177D-821A-41A9-85FF-F41C19C0FBBC}" srcOrd="2" destOrd="0" presId="urn:microsoft.com/office/officeart/2005/8/layout/vList5"/>
    <dgm:cxn modelId="{6942694E-9D00-47EC-B9E3-AAA4AF48860A}" type="presParOf" srcId="{BCDC177D-821A-41A9-85FF-F41C19C0FBBC}" destId="{6B4566AF-A4F4-4D46-A2B4-8F8EDBCFEFED}" srcOrd="0" destOrd="0" presId="urn:microsoft.com/office/officeart/2005/8/layout/vList5"/>
    <dgm:cxn modelId="{E8A49E18-F142-4998-A9BE-DA729E73B963}" type="presParOf" srcId="{BCDC177D-821A-41A9-85FF-F41C19C0FBBC}" destId="{EF3C6221-B6DE-46F1-8A41-7E4B01CE6A84}" srcOrd="1" destOrd="0" presId="urn:microsoft.com/office/officeart/2005/8/layout/vList5"/>
    <dgm:cxn modelId="{B2E74E39-40AA-4529-B73C-65F7D5AB189A}" type="presParOf" srcId="{9B8099E7-97AF-4330-8AFE-99E0CC462783}" destId="{8D61E040-CDF8-4259-AACE-75E5A9EF7A2B}" srcOrd="3" destOrd="0" presId="urn:microsoft.com/office/officeart/2005/8/layout/vList5"/>
    <dgm:cxn modelId="{0BB740FB-88D5-4565-8710-C31D1904DEE3}" type="presParOf" srcId="{9B8099E7-97AF-4330-8AFE-99E0CC462783}" destId="{D66020C4-48D0-463A-ABC2-9BB810686FE2}" srcOrd="4" destOrd="0" presId="urn:microsoft.com/office/officeart/2005/8/layout/vList5"/>
    <dgm:cxn modelId="{7297A890-52A5-4AA5-A020-9CF8ADC4C6C4}" type="presParOf" srcId="{D66020C4-48D0-463A-ABC2-9BB810686FE2}" destId="{21ACA893-96D9-4918-80B4-351ACBF68714}" srcOrd="0" destOrd="0" presId="urn:microsoft.com/office/officeart/2005/8/layout/vList5"/>
    <dgm:cxn modelId="{3DCF3F0D-6086-47E2-9780-72B720C37F3F}" type="presParOf" srcId="{D66020C4-48D0-463A-ABC2-9BB810686FE2}" destId="{58542675-A284-41FF-8FAC-29B95490B12C}" srcOrd="1" destOrd="0" presId="urn:microsoft.com/office/officeart/2005/8/layout/vList5"/>
    <dgm:cxn modelId="{ADB9F9A0-4517-4FAC-93E5-133BC2AD4CB2}" type="presParOf" srcId="{9B8099E7-97AF-4330-8AFE-99E0CC462783}" destId="{AEAD1891-8B6B-4B77-8749-D3F24980AB0E}" srcOrd="5" destOrd="0" presId="urn:microsoft.com/office/officeart/2005/8/layout/vList5"/>
    <dgm:cxn modelId="{2FCA7275-1D56-4B4F-B289-158012ABA34D}" type="presParOf" srcId="{9B8099E7-97AF-4330-8AFE-99E0CC462783}" destId="{AD4C3C0E-0746-4945-A856-285D1066D571}" srcOrd="6" destOrd="0" presId="urn:microsoft.com/office/officeart/2005/8/layout/vList5"/>
    <dgm:cxn modelId="{AD6DB4BB-5E18-4ACA-AD05-FD6229911722}" type="presParOf" srcId="{AD4C3C0E-0746-4945-A856-285D1066D571}" destId="{DD480D74-0BCA-4AA7-B91A-4340B32004C7}" srcOrd="0" destOrd="0" presId="urn:microsoft.com/office/officeart/2005/8/layout/vList5"/>
    <dgm:cxn modelId="{75C690B1-8EE2-4527-8824-95A04CCE7555}" type="presParOf" srcId="{AD4C3C0E-0746-4945-A856-285D1066D571}" destId="{1C162367-98B0-49B3-96F9-714805FC37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CSS</a:t>
          </a:r>
          <a:r>
            <a:rPr lang="zh-CN" altLang="en-US" dirty="0"/>
            <a:t>定位</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custT="1"/>
      <dgm:spPr/>
      <dgm:t>
        <a:bodyPr/>
        <a:lstStyle/>
        <a:p>
          <a:r>
            <a:rPr lang="en-US" altLang="en-US" sz="6000" dirty="0" err="1"/>
            <a:t>BootStrap</a:t>
          </a:r>
          <a:r>
            <a:rPr lang="zh-CN" altLang="en-US" sz="6000" dirty="0"/>
            <a:t>例子</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custT="1"/>
      <dgm:spPr/>
      <dgm:t>
        <a:bodyPr/>
        <a:lstStyle/>
        <a:p>
          <a:r>
            <a:rPr lang="en-US" altLang="en-US" sz="6000" dirty="0" err="1"/>
            <a:t>BootStrap</a:t>
          </a:r>
          <a:r>
            <a:rPr lang="zh-CN" altLang="en-US" sz="6000" dirty="0"/>
            <a:t>网站</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en-US"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2D97F6FC-9296-4A7F-B1EB-2A265CC9EEC0}">
      <dgm:prSet custT="1"/>
      <dgm:spPr/>
      <dgm:t>
        <a:bodyPr/>
        <a:lstStyle/>
        <a:p>
          <a:r>
            <a:rPr lang="zh-CN" altLang="en-US" sz="1400" dirty="0"/>
            <a:t>（</a:t>
          </a:r>
          <a:r>
            <a:rPr lang="en-US" altLang="en-US" sz="1400" dirty="0"/>
            <a:t>2</a:t>
          </a:r>
          <a:r>
            <a:rPr lang="zh-CN" altLang="en-US" sz="1400" dirty="0"/>
            <a:t>）</a:t>
          </a:r>
        </a:p>
      </dgm:t>
    </dgm:pt>
    <dgm:pt modelId="{44ACDB15-7518-4470-B9A7-6BC1703304A3}" type="parTrans" cxnId="{F4BC2F5D-412F-4885-99D0-8D4A1742919B}">
      <dgm:prSet/>
      <dgm:spPr/>
      <dgm:t>
        <a:bodyPr/>
        <a:lstStyle/>
        <a:p>
          <a:endParaRPr lang="zh-CN" altLang="en-US"/>
        </a:p>
      </dgm:t>
    </dgm:pt>
    <dgm:pt modelId="{FFFE2849-25ED-4345-8C8C-9E6DFB389EEF}" type="sibTrans" cxnId="{F4BC2F5D-412F-4885-99D0-8D4A1742919B}">
      <dgm:prSet/>
      <dgm:spPr/>
      <dgm:t>
        <a:bodyPr/>
        <a:lstStyle/>
        <a:p>
          <a:endParaRPr lang="zh-CN" altLang="en-US"/>
        </a:p>
      </dgm:t>
    </dgm:pt>
    <dgm:pt modelId="{9D91EA91-67FB-4306-9231-C727E875DCA1}">
      <dgm:prSet custT="1"/>
      <dgm:spPr/>
      <dgm:t>
        <a:bodyPr/>
        <a:lstStyle/>
        <a:p>
          <a:r>
            <a:rPr lang="zh-CN" altLang="en-US" sz="1400" dirty="0"/>
            <a:t>（</a:t>
          </a:r>
          <a:r>
            <a:rPr lang="en-US" altLang="en-US" sz="1400" dirty="0"/>
            <a:t>3</a:t>
          </a:r>
          <a:r>
            <a:rPr lang="zh-CN" altLang="en-US" sz="1400" dirty="0"/>
            <a:t>）</a:t>
          </a:r>
        </a:p>
      </dgm:t>
    </dgm:pt>
    <dgm:pt modelId="{1047913B-0395-4025-B2B5-29AA14A0A7D2}" type="parTrans" cxnId="{8BAAD642-2F9A-491D-84D1-52A465168365}">
      <dgm:prSet/>
      <dgm:spPr/>
      <dgm:t>
        <a:bodyPr/>
        <a:lstStyle/>
        <a:p>
          <a:endParaRPr lang="zh-CN" altLang="en-US"/>
        </a:p>
      </dgm:t>
    </dgm:pt>
    <dgm:pt modelId="{66B039E1-3711-454C-9894-15D244231E28}" type="sibTrans" cxnId="{8BAAD642-2F9A-491D-84D1-52A465168365}">
      <dgm:prSet/>
      <dgm:spPr/>
      <dgm:t>
        <a:bodyPr/>
        <a:lstStyle/>
        <a:p>
          <a:endParaRPr lang="zh-CN" altLang="en-US"/>
        </a:p>
      </dgm:t>
    </dgm:pt>
    <dgm:pt modelId="{E8AF0495-1058-4758-B698-C5C0756F2AFE}">
      <dgm:prSet custT="1"/>
      <dgm:spPr/>
      <dgm:t>
        <a:bodyPr/>
        <a:lstStyle/>
        <a:p>
          <a:r>
            <a:rPr lang="zh-CN" altLang="en-US" sz="1400" dirty="0"/>
            <a:t>（</a:t>
          </a:r>
          <a:r>
            <a:rPr lang="en-US" altLang="en-US" sz="1400" dirty="0"/>
            <a:t>4</a:t>
          </a:r>
          <a:r>
            <a:rPr lang="zh-CN" altLang="en-US" sz="1400" dirty="0"/>
            <a:t>）</a:t>
          </a:r>
        </a:p>
      </dgm:t>
    </dgm:pt>
    <dgm:pt modelId="{A3004B3F-511E-486E-88F3-B2D9C6A4BF21}" type="parTrans" cxnId="{1349DA6A-8E65-4F46-AACC-BE7F04864819}">
      <dgm:prSet/>
      <dgm:spPr/>
      <dgm:t>
        <a:bodyPr/>
        <a:lstStyle/>
        <a:p>
          <a:endParaRPr lang="zh-CN" altLang="en-US"/>
        </a:p>
      </dgm:t>
    </dgm:pt>
    <dgm:pt modelId="{F41D4DA4-BB1F-46C2-9451-632C203871B6}" type="sibTrans" cxnId="{1349DA6A-8E65-4F46-AACC-BE7F04864819}">
      <dgm:prSet/>
      <dgm:spPr/>
      <dgm:t>
        <a:bodyPr/>
        <a:lstStyle/>
        <a:p>
          <a:endParaRPr lang="zh-CN" altLang="en-US"/>
        </a:p>
      </dgm:t>
    </dgm:pt>
    <dgm:pt modelId="{C3B611AA-AE70-40E1-97B1-E88F00F8915E}">
      <dgm:prSet phldrT="[文本]" custT="1"/>
      <dgm:spPr/>
      <dgm:t>
        <a:bodyPr/>
        <a:lstStyle/>
        <a:p>
          <a:r>
            <a:rPr lang="en-US" altLang="en-US" sz="1400"/>
            <a:t>CSS</a:t>
          </a:r>
          <a:r>
            <a:rPr lang="zh-CN" altLang="en-US" sz="1400" dirty="0"/>
            <a:t>文本属性可以设置文字的样式，</a:t>
          </a:r>
          <a:r>
            <a:rPr lang="en-US" altLang="en-US" sz="1400" dirty="0"/>
            <a:t>HTML</a:t>
          </a:r>
          <a:r>
            <a:rPr lang="zh-CN" altLang="en-US" sz="1400" dirty="0"/>
            <a:t>中的文本元素也可以对文字样式进行设置。试比较这两种方式的主要不同之处。</a:t>
          </a:r>
        </a:p>
      </dgm:t>
    </dgm:pt>
    <dgm:pt modelId="{94C11006-46D7-4BCB-AE24-5EA9F9884AAB}" type="parTrans" cxnId="{FC9A997F-9A55-4813-9645-9F00BDDE822C}">
      <dgm:prSet/>
      <dgm:spPr/>
      <dgm:t>
        <a:bodyPr/>
        <a:lstStyle/>
        <a:p>
          <a:endParaRPr lang="zh-CN" altLang="en-US"/>
        </a:p>
      </dgm:t>
    </dgm:pt>
    <dgm:pt modelId="{AEC761C5-1CC0-4A0C-B6FC-99A663F4616C}" type="sibTrans" cxnId="{FC9A997F-9A55-4813-9645-9F00BDDE822C}">
      <dgm:prSet/>
      <dgm:spPr/>
      <dgm:t>
        <a:bodyPr/>
        <a:lstStyle/>
        <a:p>
          <a:endParaRPr lang="zh-CN" altLang="en-US"/>
        </a:p>
      </dgm:t>
    </dgm:pt>
    <dgm:pt modelId="{E9402BB7-1E5C-47C0-989B-6044180AF85D}">
      <dgm:prSet custT="1"/>
      <dgm:spPr/>
      <dgm:t>
        <a:bodyPr/>
        <a:lstStyle/>
        <a:p>
          <a:r>
            <a:rPr lang="en-US" altLang="en-US" sz="1400"/>
            <a:t>CSS</a:t>
          </a:r>
          <a:r>
            <a:rPr lang="zh-CN" altLang="en-US" sz="1400" dirty="0"/>
            <a:t>的层叠性是如何体现的，试举例说明。</a:t>
          </a:r>
        </a:p>
      </dgm:t>
    </dgm:pt>
    <dgm:pt modelId="{A93F28D2-E116-4216-89F8-E345E67C923D}" type="parTrans" cxnId="{2210F927-AECB-449D-92E8-7300BDCECFD4}">
      <dgm:prSet/>
      <dgm:spPr/>
      <dgm:t>
        <a:bodyPr/>
        <a:lstStyle/>
        <a:p>
          <a:endParaRPr lang="zh-CN" altLang="en-US"/>
        </a:p>
      </dgm:t>
    </dgm:pt>
    <dgm:pt modelId="{04770434-0460-4044-93FA-D31BF5669665}" type="sibTrans" cxnId="{2210F927-AECB-449D-92E8-7300BDCECFD4}">
      <dgm:prSet/>
      <dgm:spPr/>
      <dgm:t>
        <a:bodyPr/>
        <a:lstStyle/>
        <a:p>
          <a:endParaRPr lang="zh-CN" altLang="en-US"/>
        </a:p>
      </dgm:t>
    </dgm:pt>
    <dgm:pt modelId="{D6578DA0-0760-4912-8735-05BFA9CB1F3C}">
      <dgm:prSet custT="1"/>
      <dgm:spPr/>
      <dgm:t>
        <a:bodyPr/>
        <a:lstStyle/>
        <a:p>
          <a:r>
            <a:rPr lang="zh-CN" altLang="en-US" sz="1400"/>
            <a:t>从</a:t>
          </a:r>
          <a:r>
            <a:rPr lang="zh-CN" altLang="en-US" sz="1400" dirty="0"/>
            <a:t>软件工程的角度来分析，用</a:t>
          </a:r>
          <a:r>
            <a:rPr lang="en-US" altLang="en-US" sz="1400" dirty="0"/>
            <a:t>CSS</a:t>
          </a:r>
          <a:r>
            <a:rPr lang="zh-CN" altLang="en-US" sz="1400" dirty="0"/>
            <a:t>进行网页显示样式的设计有何优点。</a:t>
          </a:r>
        </a:p>
      </dgm:t>
    </dgm:pt>
    <dgm:pt modelId="{0971E4A9-0700-4F67-B148-9B66157A2160}" type="parTrans" cxnId="{70A24652-2389-4D98-A928-3322612379F8}">
      <dgm:prSet/>
      <dgm:spPr/>
      <dgm:t>
        <a:bodyPr/>
        <a:lstStyle/>
        <a:p>
          <a:endParaRPr lang="zh-CN" altLang="en-US"/>
        </a:p>
      </dgm:t>
    </dgm:pt>
    <dgm:pt modelId="{3D8EFA80-D2A0-40C7-8648-C20ADE7354B3}" type="sibTrans" cxnId="{70A24652-2389-4D98-A928-3322612379F8}">
      <dgm:prSet/>
      <dgm:spPr/>
      <dgm:t>
        <a:bodyPr/>
        <a:lstStyle/>
        <a:p>
          <a:endParaRPr lang="zh-CN" altLang="en-US"/>
        </a:p>
      </dgm:t>
    </dgm:pt>
    <dgm:pt modelId="{9A4E69D0-CC9D-4A0B-8A98-28895C02FA85}">
      <dgm:prSet custT="1"/>
      <dgm:spPr/>
      <dgm:t>
        <a:bodyPr/>
        <a:lstStyle/>
        <a:p>
          <a:r>
            <a:rPr lang="zh-CN" altLang="en-US" sz="1400"/>
            <a:t>简述</a:t>
          </a:r>
          <a:r>
            <a:rPr lang="en-US" altLang="en-US" sz="1400" dirty="0"/>
            <a:t>CSS</a:t>
          </a:r>
          <a:r>
            <a:rPr lang="zh-CN" altLang="en-US" sz="1400" dirty="0"/>
            <a:t>盒子模型的主要思路。</a:t>
          </a:r>
        </a:p>
      </dgm:t>
    </dgm:pt>
    <dgm:pt modelId="{21DA6A65-9C08-49C6-A450-BC36FD776ACB}" type="parTrans" cxnId="{DD556586-0B75-453A-B5A4-6C729EE3693E}">
      <dgm:prSet/>
      <dgm:spPr/>
      <dgm:t>
        <a:bodyPr/>
        <a:lstStyle/>
        <a:p>
          <a:endParaRPr lang="zh-CN" altLang="en-US"/>
        </a:p>
      </dgm:t>
    </dgm:pt>
    <dgm:pt modelId="{914F54CA-8004-4B10-8369-1F0B24353B59}" type="sibTrans" cxnId="{DD556586-0B75-453A-B5A4-6C729EE3693E}">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4">
        <dgm:presLayoutVars>
          <dgm:chMax val="1"/>
          <dgm:bulletEnabled val="1"/>
        </dgm:presLayoutVars>
      </dgm:prSet>
      <dgm:spPr/>
    </dgm:pt>
    <dgm:pt modelId="{43EEFC3A-8F94-457E-82F4-DAB369B5789A}" type="pres">
      <dgm:prSet presAssocID="{9419A75F-B6F7-41CF-9F94-993691EBD35F}" presName="descendantText" presStyleLbl="alignAcc1" presStyleIdx="0" presStyleCnt="4">
        <dgm:presLayoutVars>
          <dgm:bulletEnabled val="1"/>
        </dgm:presLayoutVars>
      </dgm:prSet>
      <dgm:spPr/>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4">
        <dgm:presLayoutVars>
          <dgm:chMax val="1"/>
          <dgm:bulletEnabled val="1"/>
        </dgm:presLayoutVars>
      </dgm:prSet>
      <dgm:spPr/>
    </dgm:pt>
    <dgm:pt modelId="{9CC6DB5E-7C5D-4A05-A823-E4B1310150B1}" type="pres">
      <dgm:prSet presAssocID="{2D97F6FC-9296-4A7F-B1EB-2A265CC9EEC0}" presName="descendantText" presStyleLbl="alignAcc1" presStyleIdx="1" presStyleCnt="4">
        <dgm:presLayoutVars>
          <dgm:bulletEnabled val="1"/>
        </dgm:presLayoutVars>
      </dgm:prSet>
      <dgm:spPr/>
    </dgm:pt>
    <dgm:pt modelId="{FDBD1013-9F8A-417C-8727-4364D688D51A}" type="pres">
      <dgm:prSet presAssocID="{FFFE2849-25ED-4345-8C8C-9E6DFB389EEF}" presName="sp" presStyleCnt="0"/>
      <dgm:spPr/>
    </dgm:pt>
    <dgm:pt modelId="{55F68A10-A038-45D9-B20C-E3E92CE3390F}" type="pres">
      <dgm:prSet presAssocID="{9D91EA91-67FB-4306-9231-C727E875DCA1}" presName="composite" presStyleCnt="0"/>
      <dgm:spPr/>
    </dgm:pt>
    <dgm:pt modelId="{F84D23BC-59F7-4BFC-8F92-77D4EF65A751}" type="pres">
      <dgm:prSet presAssocID="{9D91EA91-67FB-4306-9231-C727E875DCA1}" presName="parentText" presStyleLbl="alignNode1" presStyleIdx="2" presStyleCnt="4">
        <dgm:presLayoutVars>
          <dgm:chMax val="1"/>
          <dgm:bulletEnabled val="1"/>
        </dgm:presLayoutVars>
      </dgm:prSet>
      <dgm:spPr/>
    </dgm:pt>
    <dgm:pt modelId="{45B2D73A-6A97-43A3-AF7C-7CFF0FE2EF54}" type="pres">
      <dgm:prSet presAssocID="{9D91EA91-67FB-4306-9231-C727E875DCA1}" presName="descendantText" presStyleLbl="alignAcc1" presStyleIdx="2" presStyleCnt="4">
        <dgm:presLayoutVars>
          <dgm:bulletEnabled val="1"/>
        </dgm:presLayoutVars>
      </dgm:prSet>
      <dgm:spPr/>
    </dgm:pt>
    <dgm:pt modelId="{2B227D8D-8B0F-478A-B822-535CEB55AB4E}" type="pres">
      <dgm:prSet presAssocID="{66B039E1-3711-454C-9894-15D244231E28}" presName="sp" presStyleCnt="0"/>
      <dgm:spPr/>
    </dgm:pt>
    <dgm:pt modelId="{08F27A9B-8710-4875-8991-4451CAB8A16D}" type="pres">
      <dgm:prSet presAssocID="{E8AF0495-1058-4758-B698-C5C0756F2AFE}" presName="composite" presStyleCnt="0"/>
      <dgm:spPr/>
    </dgm:pt>
    <dgm:pt modelId="{7DA9376E-77BD-4399-AB31-EE21AE6F90E7}" type="pres">
      <dgm:prSet presAssocID="{E8AF0495-1058-4758-B698-C5C0756F2AFE}" presName="parentText" presStyleLbl="alignNode1" presStyleIdx="3" presStyleCnt="4">
        <dgm:presLayoutVars>
          <dgm:chMax val="1"/>
          <dgm:bulletEnabled val="1"/>
        </dgm:presLayoutVars>
      </dgm:prSet>
      <dgm:spPr/>
    </dgm:pt>
    <dgm:pt modelId="{539F0CB1-7445-465F-8AFB-02A2B8563227}" type="pres">
      <dgm:prSet presAssocID="{E8AF0495-1058-4758-B698-C5C0756F2AFE}" presName="descendantText" presStyleLbl="alignAcc1" presStyleIdx="3" presStyleCnt="4">
        <dgm:presLayoutVars>
          <dgm:bulletEnabled val="1"/>
        </dgm:presLayoutVars>
      </dgm:prSet>
      <dgm:spPr/>
    </dgm:pt>
  </dgm:ptLst>
  <dgm:cxnLst>
    <dgm:cxn modelId="{7775600D-A48E-4A06-B4AB-C8A4B2B73563}" type="presOf" srcId="{E8AF0495-1058-4758-B698-C5C0756F2AFE}" destId="{7DA9376E-77BD-4399-AB31-EE21AE6F90E7}" srcOrd="0" destOrd="0" presId="urn:microsoft.com/office/officeart/2005/8/layout/chevron2"/>
    <dgm:cxn modelId="{CFA37D13-AA9F-4B40-A3BE-4FB1871F5CB3}" type="presOf" srcId="{E9402BB7-1E5C-47C0-989B-6044180AF85D}" destId="{9CC6DB5E-7C5D-4A05-A823-E4B1310150B1}"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3555A22B-3136-4BCC-B176-E23CCF9126C3}" type="presOf" srcId="{B180879B-94D4-4073-8F12-8D8EAE59EFF8}" destId="{71D37719-A4DF-4669-B8E3-76CB9B3DF9C8}" srcOrd="0" destOrd="0" presId="urn:microsoft.com/office/officeart/2005/8/layout/chevron2"/>
    <dgm:cxn modelId="{F4BC2F5D-412F-4885-99D0-8D4A1742919B}" srcId="{B180879B-94D4-4073-8F12-8D8EAE59EFF8}" destId="{2D97F6FC-9296-4A7F-B1EB-2A265CC9EEC0}" srcOrd="1" destOrd="0" parTransId="{44ACDB15-7518-4470-B9A7-6BC1703304A3}" sibTransId="{FFFE2849-25ED-4345-8C8C-9E6DFB389EEF}"/>
    <dgm:cxn modelId="{8BAAD642-2F9A-491D-84D1-52A465168365}" srcId="{B180879B-94D4-4073-8F12-8D8EAE59EFF8}" destId="{9D91EA91-67FB-4306-9231-C727E875DCA1}" srcOrd="2" destOrd="0" parTransId="{1047913B-0395-4025-B2B5-29AA14A0A7D2}" sibTransId="{66B039E1-3711-454C-9894-15D244231E28}"/>
    <dgm:cxn modelId="{62671C67-B28A-4E5D-804E-23874ED75008}" type="presOf" srcId="{9D91EA91-67FB-4306-9231-C727E875DCA1}" destId="{F84D23BC-59F7-4BFC-8F92-77D4EF65A751}" srcOrd="0" destOrd="0" presId="urn:microsoft.com/office/officeart/2005/8/layout/chevron2"/>
    <dgm:cxn modelId="{1349DA6A-8E65-4F46-AACC-BE7F04864819}" srcId="{B180879B-94D4-4073-8F12-8D8EAE59EFF8}" destId="{E8AF0495-1058-4758-B698-C5C0756F2AFE}" srcOrd="3" destOrd="0" parTransId="{A3004B3F-511E-486E-88F3-B2D9C6A4BF21}" sibTransId="{F41D4DA4-BB1F-46C2-9451-632C203871B6}"/>
    <dgm:cxn modelId="{70A24652-2389-4D98-A928-3322612379F8}" srcId="{9D91EA91-67FB-4306-9231-C727E875DCA1}" destId="{D6578DA0-0760-4912-8735-05BFA9CB1F3C}" srcOrd="0" destOrd="0" parTransId="{0971E4A9-0700-4F67-B148-9B66157A2160}" sibTransId="{3D8EFA80-D2A0-40C7-8648-C20ADE7354B3}"/>
    <dgm:cxn modelId="{FC9A997F-9A55-4813-9645-9F00BDDE822C}" srcId="{9419A75F-B6F7-41CF-9F94-993691EBD35F}" destId="{C3B611AA-AE70-40E1-97B1-E88F00F8915E}" srcOrd="0" destOrd="0" parTransId="{94C11006-46D7-4BCB-AE24-5EA9F9884AAB}" sibTransId="{AEC761C5-1CC0-4A0C-B6FC-99A663F4616C}"/>
    <dgm:cxn modelId="{DD556586-0B75-453A-B5A4-6C729EE3693E}" srcId="{E8AF0495-1058-4758-B698-C5C0756F2AFE}" destId="{9A4E69D0-CC9D-4A0B-8A98-28895C02FA85}" srcOrd="0" destOrd="0" parTransId="{21DA6A65-9C08-49C6-A450-BC36FD776ACB}" sibTransId="{914F54CA-8004-4B10-8369-1F0B24353B59}"/>
    <dgm:cxn modelId="{DB48549B-F72A-4BCF-9A97-05C3EA663FCE}" srcId="{B180879B-94D4-4073-8F12-8D8EAE59EFF8}" destId="{9419A75F-B6F7-41CF-9F94-993691EBD35F}" srcOrd="0" destOrd="0" parTransId="{4AC02537-1934-464B-866B-D058A33D3632}" sibTransId="{319A5170-87F3-4DD9-BBB8-E6F34D2D99D4}"/>
    <dgm:cxn modelId="{E94D5A9D-8D27-4372-9763-4BA45CD823C9}" type="presOf" srcId="{D6578DA0-0760-4912-8735-05BFA9CB1F3C}" destId="{45B2D73A-6A97-43A3-AF7C-7CFF0FE2EF54}" srcOrd="0" destOrd="0" presId="urn:microsoft.com/office/officeart/2005/8/layout/chevron2"/>
    <dgm:cxn modelId="{3CEC10A6-50C8-4ACF-9D45-0EAFD8E4C464}" type="presOf" srcId="{9419A75F-B6F7-41CF-9F94-993691EBD35F}" destId="{C2A54C91-1D53-4AE0-96D7-9EF1EC6127E4}" srcOrd="0" destOrd="0" presId="urn:microsoft.com/office/officeart/2005/8/layout/chevron2"/>
    <dgm:cxn modelId="{B3334FCF-2F5F-480F-BC81-57FE0D019FE7}" type="presOf" srcId="{9A4E69D0-CC9D-4A0B-8A98-28895C02FA85}" destId="{539F0CB1-7445-465F-8AFB-02A2B8563227}" srcOrd="0" destOrd="0" presId="urn:microsoft.com/office/officeart/2005/8/layout/chevron2"/>
    <dgm:cxn modelId="{FB33B9DC-35A9-42A8-8FE4-ACEC3F690A20}" type="presOf" srcId="{2D97F6FC-9296-4A7F-B1EB-2A265CC9EEC0}" destId="{EB397AB6-AC8E-46F1-8C26-985C70A5517D}" srcOrd="0" destOrd="0" presId="urn:microsoft.com/office/officeart/2005/8/layout/chevron2"/>
    <dgm:cxn modelId="{369B08E4-2255-4EB2-96B4-28ED3EAC6774}" type="presOf" srcId="{C3B611AA-AE70-40E1-97B1-E88F00F8915E}" destId="{43EEFC3A-8F94-457E-82F4-DAB369B5789A}" srcOrd="0" destOrd="0" presId="urn:microsoft.com/office/officeart/2005/8/layout/chevron2"/>
    <dgm:cxn modelId="{E1BF94BF-AC18-4A31-9157-CA53186D9B6D}" type="presParOf" srcId="{71D37719-A4DF-4669-B8E3-76CB9B3DF9C8}" destId="{47BCF49A-0C4A-4881-A712-37049CA04ED3}" srcOrd="0" destOrd="0" presId="urn:microsoft.com/office/officeart/2005/8/layout/chevron2"/>
    <dgm:cxn modelId="{84BD50AC-9562-4DE6-A3BA-BAF09F658B32}" type="presParOf" srcId="{47BCF49A-0C4A-4881-A712-37049CA04ED3}" destId="{C2A54C91-1D53-4AE0-96D7-9EF1EC6127E4}" srcOrd="0" destOrd="0" presId="urn:microsoft.com/office/officeart/2005/8/layout/chevron2"/>
    <dgm:cxn modelId="{ECEEB597-E220-4C28-9C99-BC855AC11996}" type="presParOf" srcId="{47BCF49A-0C4A-4881-A712-37049CA04ED3}" destId="{43EEFC3A-8F94-457E-82F4-DAB369B5789A}" srcOrd="1" destOrd="0" presId="urn:microsoft.com/office/officeart/2005/8/layout/chevron2"/>
    <dgm:cxn modelId="{83805A9B-506B-4F86-AFEE-6FFCE634348A}" type="presParOf" srcId="{71D37719-A4DF-4669-B8E3-76CB9B3DF9C8}" destId="{208BE8CF-8F69-485C-A108-44B1724C0746}" srcOrd="1" destOrd="0" presId="urn:microsoft.com/office/officeart/2005/8/layout/chevron2"/>
    <dgm:cxn modelId="{4185EA98-859E-4BAD-939A-7896FF4E93DE}" type="presParOf" srcId="{71D37719-A4DF-4669-B8E3-76CB9B3DF9C8}" destId="{401DF444-191E-480B-AC93-09626EBDC421}" srcOrd="2" destOrd="0" presId="urn:microsoft.com/office/officeart/2005/8/layout/chevron2"/>
    <dgm:cxn modelId="{992B5DCB-A6B0-46EF-BCE4-F4F444CF2C64}" type="presParOf" srcId="{401DF444-191E-480B-AC93-09626EBDC421}" destId="{EB397AB6-AC8E-46F1-8C26-985C70A5517D}" srcOrd="0" destOrd="0" presId="urn:microsoft.com/office/officeart/2005/8/layout/chevron2"/>
    <dgm:cxn modelId="{D0BD4BBE-1A2C-4717-BA6C-6F04F2065E3A}" type="presParOf" srcId="{401DF444-191E-480B-AC93-09626EBDC421}" destId="{9CC6DB5E-7C5D-4A05-A823-E4B1310150B1}" srcOrd="1" destOrd="0" presId="urn:microsoft.com/office/officeart/2005/8/layout/chevron2"/>
    <dgm:cxn modelId="{7385CB61-FE65-4A4C-9BEC-381B591A29D2}" type="presParOf" srcId="{71D37719-A4DF-4669-B8E3-76CB9B3DF9C8}" destId="{FDBD1013-9F8A-417C-8727-4364D688D51A}" srcOrd="3" destOrd="0" presId="urn:microsoft.com/office/officeart/2005/8/layout/chevron2"/>
    <dgm:cxn modelId="{EFE6E608-757F-4BF8-91CF-C5B01533CA8A}" type="presParOf" srcId="{71D37719-A4DF-4669-B8E3-76CB9B3DF9C8}" destId="{55F68A10-A038-45D9-B20C-E3E92CE3390F}" srcOrd="4" destOrd="0" presId="urn:microsoft.com/office/officeart/2005/8/layout/chevron2"/>
    <dgm:cxn modelId="{A63F3710-2446-4ED7-AFBC-840BB0BDF60E}" type="presParOf" srcId="{55F68A10-A038-45D9-B20C-E3E92CE3390F}" destId="{F84D23BC-59F7-4BFC-8F92-77D4EF65A751}" srcOrd="0" destOrd="0" presId="urn:microsoft.com/office/officeart/2005/8/layout/chevron2"/>
    <dgm:cxn modelId="{8F63D225-F51D-4086-9F08-F4EE35E1B091}" type="presParOf" srcId="{55F68A10-A038-45D9-B20C-E3E92CE3390F}" destId="{45B2D73A-6A97-43A3-AF7C-7CFF0FE2EF54}" srcOrd="1" destOrd="0" presId="urn:microsoft.com/office/officeart/2005/8/layout/chevron2"/>
    <dgm:cxn modelId="{3651CB55-190C-4350-8B3E-9E7C31C83F2D}" type="presParOf" srcId="{71D37719-A4DF-4669-B8E3-76CB9B3DF9C8}" destId="{2B227D8D-8B0F-478A-B822-535CEB55AB4E}" srcOrd="5" destOrd="0" presId="urn:microsoft.com/office/officeart/2005/8/layout/chevron2"/>
    <dgm:cxn modelId="{23CB575B-F4B3-42AA-9D27-ACC4B55A7C34}" type="presParOf" srcId="{71D37719-A4DF-4669-B8E3-76CB9B3DF9C8}" destId="{08F27A9B-8710-4875-8991-4451CAB8A16D}" srcOrd="6" destOrd="0" presId="urn:microsoft.com/office/officeart/2005/8/layout/chevron2"/>
    <dgm:cxn modelId="{2F769AAE-FBF9-481C-88F8-4595BD506621}" type="presParOf" srcId="{08F27A9B-8710-4875-8991-4451CAB8A16D}" destId="{7DA9376E-77BD-4399-AB31-EE21AE6F90E7}" srcOrd="0" destOrd="0" presId="urn:microsoft.com/office/officeart/2005/8/layout/chevron2"/>
    <dgm:cxn modelId="{A4133A16-A5E5-42AE-8B4C-C53DA9CF6F9D}" type="presParOf" srcId="{08F27A9B-8710-4875-8991-4451CAB8A16D}" destId="{539F0CB1-7445-465F-8AFB-02A2B856322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FFC63-497A-45A5-86F5-5605551518A8}">
      <dsp:nvSpPr>
        <dsp:cNvPr id="0" name=""/>
        <dsp:cNvSpPr/>
      </dsp:nvSpPr>
      <dsp:spPr>
        <a:xfrm rot="5400000">
          <a:off x="2541108" y="-1731928"/>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简介</a:t>
          </a:r>
        </a:p>
      </dsp:txBody>
      <dsp:txXfrm rot="-5400000">
        <a:off x="753966" y="76412"/>
        <a:ext cx="3987340" cy="391857"/>
      </dsp:txXfrm>
    </dsp:sp>
    <dsp:sp modelId="{21827C47-2338-4C19-8C80-BA25B5266472}">
      <dsp:nvSpPr>
        <dsp:cNvPr id="0" name=""/>
        <dsp:cNvSpPr/>
      </dsp:nvSpPr>
      <dsp:spPr>
        <a:xfrm>
          <a:off x="367" y="932"/>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3.1</a:t>
          </a:r>
          <a:endParaRPr lang="zh-CN" altLang="en-US" sz="2000" kern="1200" dirty="0"/>
        </a:p>
      </dsp:txBody>
      <dsp:txXfrm>
        <a:off x="26865" y="27430"/>
        <a:ext cx="700603" cy="489821"/>
      </dsp:txXfrm>
    </dsp:sp>
    <dsp:sp modelId="{161A46C2-39FA-4E84-ADFE-57E743836CE2}">
      <dsp:nvSpPr>
        <dsp:cNvPr id="0" name=""/>
        <dsp:cNvSpPr/>
      </dsp:nvSpPr>
      <dsp:spPr>
        <a:xfrm rot="5400000">
          <a:off x="2541108" y="-1161970"/>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选择</a:t>
          </a:r>
          <a:r>
            <a:rPr lang="zh-CN" altLang="en-US" sz="2000" kern="1200" dirty="0"/>
            <a:t>符</a:t>
          </a:r>
        </a:p>
      </dsp:txBody>
      <dsp:txXfrm rot="-5400000">
        <a:off x="753966" y="646370"/>
        <a:ext cx="3987340" cy="391857"/>
      </dsp:txXfrm>
    </dsp:sp>
    <dsp:sp modelId="{84AE1027-FD8B-4E4F-997D-CA985B2B0E0D}">
      <dsp:nvSpPr>
        <dsp:cNvPr id="0" name=""/>
        <dsp:cNvSpPr/>
      </dsp:nvSpPr>
      <dsp:spPr>
        <a:xfrm>
          <a:off x="367" y="570890"/>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3.2</a:t>
          </a:r>
          <a:endParaRPr lang="zh-CN" altLang="en-US" sz="2000" kern="1200" dirty="0"/>
        </a:p>
      </dsp:txBody>
      <dsp:txXfrm>
        <a:off x="26865" y="597388"/>
        <a:ext cx="700603" cy="489821"/>
      </dsp:txXfrm>
    </dsp:sp>
    <dsp:sp modelId="{CEA62850-0BA6-4BA1-BDAF-A16E38552AD3}">
      <dsp:nvSpPr>
        <dsp:cNvPr id="0" name=""/>
        <dsp:cNvSpPr/>
      </dsp:nvSpPr>
      <dsp:spPr>
        <a:xfrm rot="5400000">
          <a:off x="2541108" y="-592012"/>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的层叠性与优先次序</a:t>
          </a:r>
        </a:p>
      </dsp:txBody>
      <dsp:txXfrm rot="-5400000">
        <a:off x="753966" y="1216328"/>
        <a:ext cx="3987340" cy="391857"/>
      </dsp:txXfrm>
    </dsp:sp>
    <dsp:sp modelId="{27BAE671-2F0A-4112-BF97-47A1AFBBCDF3}">
      <dsp:nvSpPr>
        <dsp:cNvPr id="0" name=""/>
        <dsp:cNvSpPr/>
      </dsp:nvSpPr>
      <dsp:spPr>
        <a:xfrm>
          <a:off x="367" y="1140848"/>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3.3</a:t>
          </a:r>
          <a:endParaRPr lang="zh-CN" altLang="en-US" sz="2000" kern="1200" dirty="0"/>
        </a:p>
      </dsp:txBody>
      <dsp:txXfrm>
        <a:off x="26865" y="1167346"/>
        <a:ext cx="700603" cy="489821"/>
      </dsp:txXfrm>
    </dsp:sp>
    <dsp:sp modelId="{6F1FC503-F4E9-4285-8A94-7FFB0E89B18C}">
      <dsp:nvSpPr>
        <dsp:cNvPr id="0" name=""/>
        <dsp:cNvSpPr/>
      </dsp:nvSpPr>
      <dsp:spPr>
        <a:xfrm rot="5400000">
          <a:off x="2541108" y="-22054"/>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常用</a:t>
          </a:r>
          <a:r>
            <a:rPr lang="zh-CN" altLang="en-US" sz="2000" kern="1200" dirty="0"/>
            <a:t>属性及其应用实例</a:t>
          </a:r>
        </a:p>
      </dsp:txBody>
      <dsp:txXfrm rot="-5400000">
        <a:off x="753966" y="1786286"/>
        <a:ext cx="3987340" cy="391857"/>
      </dsp:txXfrm>
    </dsp:sp>
    <dsp:sp modelId="{052EE453-883F-414D-B159-9BB1154B1261}">
      <dsp:nvSpPr>
        <dsp:cNvPr id="0" name=""/>
        <dsp:cNvSpPr/>
      </dsp:nvSpPr>
      <dsp:spPr>
        <a:xfrm>
          <a:off x="367" y="1710806"/>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3.4</a:t>
          </a:r>
          <a:endParaRPr lang="zh-CN" altLang="en-US" sz="2000" kern="1200" dirty="0"/>
        </a:p>
      </dsp:txBody>
      <dsp:txXfrm>
        <a:off x="26865" y="1737304"/>
        <a:ext cx="700603" cy="489821"/>
      </dsp:txXfrm>
    </dsp:sp>
    <dsp:sp modelId="{F1C4D837-12EC-407B-B2E3-0D1AE17E2925}">
      <dsp:nvSpPr>
        <dsp:cNvPr id="0" name=""/>
        <dsp:cNvSpPr/>
      </dsp:nvSpPr>
      <dsp:spPr>
        <a:xfrm rot="5400000">
          <a:off x="2541108" y="547903"/>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CSS</a:t>
          </a:r>
          <a:r>
            <a:rPr lang="zh-CN" altLang="en-US" sz="2000" kern="1200" dirty="0"/>
            <a:t>盒子模型和网页布局方式</a:t>
          </a:r>
        </a:p>
      </dsp:txBody>
      <dsp:txXfrm rot="-5400000">
        <a:off x="753966" y="2356243"/>
        <a:ext cx="3987340" cy="391857"/>
      </dsp:txXfrm>
    </dsp:sp>
    <dsp:sp modelId="{45B1870F-8EEA-4E03-968A-03954A2695FE}">
      <dsp:nvSpPr>
        <dsp:cNvPr id="0" name=""/>
        <dsp:cNvSpPr/>
      </dsp:nvSpPr>
      <dsp:spPr>
        <a:xfrm>
          <a:off x="367" y="2280764"/>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3.5</a:t>
          </a:r>
          <a:endParaRPr lang="zh-CN" altLang="en-US" sz="2000" kern="1200" dirty="0"/>
        </a:p>
      </dsp:txBody>
      <dsp:txXfrm>
        <a:off x="26865" y="2307262"/>
        <a:ext cx="700603" cy="489821"/>
      </dsp:txXfrm>
    </dsp:sp>
    <dsp:sp modelId="{14E42981-D8A3-4A24-971B-B3F89D67AEA9}">
      <dsp:nvSpPr>
        <dsp:cNvPr id="0" name=""/>
        <dsp:cNvSpPr/>
      </dsp:nvSpPr>
      <dsp:spPr>
        <a:xfrm rot="5400000">
          <a:off x="2541108" y="1117861"/>
          <a:ext cx="434253"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思考题</a:t>
          </a:r>
          <a:endParaRPr lang="zh-CN" altLang="en-US" sz="2000" kern="1200" dirty="0"/>
        </a:p>
      </dsp:txBody>
      <dsp:txXfrm rot="-5400000">
        <a:off x="753966" y="2926201"/>
        <a:ext cx="3987340" cy="391857"/>
      </dsp:txXfrm>
    </dsp:sp>
    <dsp:sp modelId="{8CFAA40A-CFFA-4227-9395-725DD1AC8A8C}">
      <dsp:nvSpPr>
        <dsp:cNvPr id="0" name=""/>
        <dsp:cNvSpPr/>
      </dsp:nvSpPr>
      <dsp:spPr>
        <a:xfrm>
          <a:off x="367" y="2850722"/>
          <a:ext cx="753599" cy="542817"/>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3.6</a:t>
          </a:r>
          <a:endParaRPr lang="zh-CN" altLang="en-US" sz="2000" kern="1200" dirty="0"/>
        </a:p>
      </dsp:txBody>
      <dsp:txXfrm>
        <a:off x="26865" y="2877220"/>
        <a:ext cx="700603" cy="489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伪类</a:t>
          </a:r>
        </a:p>
      </dsp:txBody>
      <dsp:txXfrm>
        <a:off x="1289893" y="2093"/>
        <a:ext cx="5649813" cy="338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文本风格</a:t>
          </a:r>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边框风格</a:t>
          </a:r>
        </a:p>
      </dsp:txBody>
      <dsp:txXfrm>
        <a:off x="1289893" y="2093"/>
        <a:ext cx="5649813" cy="3389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D77E4-7677-4398-98C3-378BDD83B736}">
      <dsp:nvSpPr>
        <dsp:cNvPr id="0" name=""/>
        <dsp:cNvSpPr/>
      </dsp:nvSpPr>
      <dsp:spPr>
        <a:xfrm rot="5400000">
          <a:off x="4176989" y="-2798184"/>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是所有元素定位的默认值，无特殊定位，对象遵循</a:t>
          </a:r>
          <a:r>
            <a:rPr lang="en-US" altLang="en-US" sz="1200" kern="1200" dirty="0"/>
            <a:t>HTML</a:t>
          </a:r>
          <a:r>
            <a:rPr lang="zh-CN" altLang="en-US" sz="1200" kern="1200" dirty="0"/>
            <a:t>定位规则，不能通过</a:t>
          </a:r>
          <a:r>
            <a:rPr lang="en-US" altLang="en-US" sz="1200" kern="1200" dirty="0"/>
            <a:t>z-index</a:t>
          </a:r>
          <a:r>
            <a:rPr lang="zh-CN" altLang="en-US" sz="1200" kern="1200" dirty="0"/>
            <a:t>进行层次分级。</a:t>
          </a:r>
        </a:p>
      </dsp:txBody>
      <dsp:txXfrm rot="-5400000">
        <a:off x="1312948" y="91052"/>
        <a:ext cx="6219011" cy="465733"/>
      </dsp:txXfrm>
    </dsp:sp>
    <dsp:sp modelId="{40D2F3CE-E658-4FE7-AB34-21D9DF859601}">
      <dsp:nvSpPr>
        <dsp:cNvPr id="0" name=""/>
        <dsp:cNvSpPr/>
      </dsp:nvSpPr>
      <dsp:spPr>
        <a:xfrm>
          <a:off x="3685" y="1341"/>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static</a:t>
          </a:r>
          <a:r>
            <a:rPr lang="zh-CN" altLang="en-US" sz="1200" kern="1200" dirty="0"/>
            <a:t>参数</a:t>
          </a:r>
        </a:p>
      </dsp:txBody>
      <dsp:txXfrm>
        <a:off x="35179" y="32835"/>
        <a:ext cx="1246273" cy="582166"/>
      </dsp:txXfrm>
    </dsp:sp>
    <dsp:sp modelId="{EF3C6221-B6DE-46F1-8A41-7E4B01CE6A84}">
      <dsp:nvSpPr>
        <dsp:cNvPr id="0" name=""/>
        <dsp:cNvSpPr/>
      </dsp:nvSpPr>
      <dsp:spPr>
        <a:xfrm rot="5400000">
          <a:off x="4176989" y="-2120773"/>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相对定位。对象不可层叠，可以通过</a:t>
          </a:r>
          <a:r>
            <a:rPr lang="en-US" altLang="en-US" sz="1200" kern="1200" dirty="0"/>
            <a:t>left</a:t>
          </a:r>
          <a:r>
            <a:rPr lang="zh-CN" altLang="en-US" sz="1200" kern="1200" dirty="0"/>
            <a:t>、</a:t>
          </a:r>
          <a:r>
            <a:rPr lang="en-US" altLang="en-US" sz="1200" kern="1200" dirty="0"/>
            <a:t>right</a:t>
          </a:r>
          <a:r>
            <a:rPr lang="zh-CN" altLang="en-US" sz="1200" kern="1200" dirty="0"/>
            <a:t>、</a:t>
          </a:r>
          <a:r>
            <a:rPr lang="en-US" altLang="en-US" sz="1200" kern="1200" dirty="0"/>
            <a:t>bottom</a:t>
          </a:r>
          <a:r>
            <a:rPr lang="zh-CN" altLang="en-US" sz="1200" kern="1200" dirty="0"/>
            <a:t>、</a:t>
          </a:r>
          <a:r>
            <a:rPr lang="en-US" altLang="en-US" sz="1200" kern="1200" dirty="0"/>
            <a:t>top</a:t>
          </a:r>
          <a:r>
            <a:rPr lang="zh-CN" altLang="en-US" sz="1200" kern="1200" dirty="0"/>
            <a:t>等属性指定该元素在正常文档流中的偏移位置，可以通过</a:t>
          </a:r>
          <a:r>
            <a:rPr lang="en-US" altLang="en-US" sz="1200" kern="1200" dirty="0"/>
            <a:t>z-index</a:t>
          </a:r>
          <a:r>
            <a:rPr lang="zh-CN" altLang="en-US" sz="1200" kern="1200" dirty="0"/>
            <a:t>进行层次分级。</a:t>
          </a:r>
        </a:p>
      </dsp:txBody>
      <dsp:txXfrm rot="-5400000">
        <a:off x="1312948" y="768463"/>
        <a:ext cx="6219011" cy="465733"/>
      </dsp:txXfrm>
    </dsp:sp>
    <dsp:sp modelId="{6B4566AF-A4F4-4D46-A2B4-8F8EDBCFEFED}">
      <dsp:nvSpPr>
        <dsp:cNvPr id="0" name=""/>
        <dsp:cNvSpPr/>
      </dsp:nvSpPr>
      <dsp:spPr>
        <a:xfrm>
          <a:off x="3685" y="678753"/>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relative</a:t>
          </a:r>
          <a:r>
            <a:rPr lang="zh-CN" altLang="en-US" sz="1200" kern="1200" dirty="0"/>
            <a:t>参数</a:t>
          </a:r>
        </a:p>
      </dsp:txBody>
      <dsp:txXfrm>
        <a:off x="35179" y="710247"/>
        <a:ext cx="1246273" cy="582166"/>
      </dsp:txXfrm>
    </dsp:sp>
    <dsp:sp modelId="{58542675-A284-41FF-8FAC-29B95490B12C}">
      <dsp:nvSpPr>
        <dsp:cNvPr id="0" name=""/>
        <dsp:cNvSpPr/>
      </dsp:nvSpPr>
      <dsp:spPr>
        <a:xfrm rot="5400000">
          <a:off x="4176989" y="-1443361"/>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绝对定位。脱离文档流，通过</a:t>
          </a:r>
          <a:r>
            <a:rPr lang="en-US" altLang="en-US" sz="1200" kern="1200" dirty="0"/>
            <a:t>left</a:t>
          </a:r>
          <a:r>
            <a:rPr lang="zh-CN" altLang="en-US" sz="1200" kern="1200" dirty="0"/>
            <a:t>、</a:t>
          </a:r>
          <a:r>
            <a:rPr lang="en-US" altLang="en-US" sz="1200" kern="1200" dirty="0"/>
            <a:t>right</a:t>
          </a:r>
          <a:r>
            <a:rPr lang="zh-CN" altLang="en-US" sz="1200" kern="1200" dirty="0"/>
            <a:t>、</a:t>
          </a:r>
          <a:r>
            <a:rPr lang="en-US" altLang="en-US" sz="1200" kern="1200" dirty="0"/>
            <a:t>bottom</a:t>
          </a:r>
          <a:r>
            <a:rPr lang="zh-CN" altLang="en-US" sz="1200" kern="1200" dirty="0"/>
            <a:t>、</a:t>
          </a:r>
          <a:r>
            <a:rPr lang="en-US" altLang="en-US" sz="1200" kern="1200" dirty="0"/>
            <a:t>top</a:t>
          </a:r>
          <a:r>
            <a:rPr lang="zh-CN" altLang="en-US" sz="1200" kern="1200" dirty="0"/>
            <a:t>等属性进行定位。选取其最近的父级定位元素，当父级元素的</a:t>
          </a:r>
          <a:r>
            <a:rPr lang="en-US" altLang="en-US" sz="1200" kern="1200" dirty="0"/>
            <a:t>position</a:t>
          </a:r>
          <a:r>
            <a:rPr lang="zh-CN" altLang="en-US" sz="1200" kern="1200" dirty="0"/>
            <a:t>为</a:t>
          </a:r>
          <a:r>
            <a:rPr lang="en-US" altLang="en-US" sz="1200" kern="1200" dirty="0"/>
            <a:t>static</a:t>
          </a:r>
          <a:r>
            <a:rPr lang="zh-CN" altLang="en-US" sz="1200" kern="1200" dirty="0"/>
            <a:t>时，该元素将以</a:t>
          </a:r>
          <a:r>
            <a:rPr lang="en-US" altLang="en-US" sz="1200" kern="1200" dirty="0"/>
            <a:t>body</a:t>
          </a:r>
          <a:r>
            <a:rPr lang="zh-CN" altLang="en-US" sz="1200" kern="1200" dirty="0"/>
            <a:t>坐标原点进行定位，可以通过</a:t>
          </a:r>
          <a:r>
            <a:rPr lang="en-US" altLang="en-US" sz="1200" kern="1200" dirty="0"/>
            <a:t>z-index</a:t>
          </a:r>
          <a:r>
            <a:rPr lang="zh-CN" altLang="en-US" sz="1200" kern="1200" dirty="0"/>
            <a:t>进行层次分级。</a:t>
          </a:r>
        </a:p>
      </dsp:txBody>
      <dsp:txXfrm rot="-5400000">
        <a:off x="1312948" y="1445875"/>
        <a:ext cx="6219011" cy="465733"/>
      </dsp:txXfrm>
    </dsp:sp>
    <dsp:sp modelId="{21ACA893-96D9-4918-80B4-351ACBF68714}">
      <dsp:nvSpPr>
        <dsp:cNvPr id="0" name=""/>
        <dsp:cNvSpPr/>
      </dsp:nvSpPr>
      <dsp:spPr>
        <a:xfrm>
          <a:off x="3685" y="1356164"/>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absolute</a:t>
          </a:r>
          <a:r>
            <a:rPr lang="zh-CN" altLang="en-US" sz="1200" kern="1200" dirty="0"/>
            <a:t>参数</a:t>
          </a:r>
        </a:p>
      </dsp:txBody>
      <dsp:txXfrm>
        <a:off x="35179" y="1387658"/>
        <a:ext cx="1246273" cy="582166"/>
      </dsp:txXfrm>
    </dsp:sp>
    <dsp:sp modelId="{1C162367-98B0-49B3-96F9-714805FC37C2}">
      <dsp:nvSpPr>
        <dsp:cNvPr id="0" name=""/>
        <dsp:cNvSpPr/>
      </dsp:nvSpPr>
      <dsp:spPr>
        <a:xfrm rot="5400000">
          <a:off x="4176989" y="-765949"/>
          <a:ext cx="516123" cy="6244206"/>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固定定位。该参数固定的对象是可视窗口，而并非</a:t>
          </a:r>
          <a:r>
            <a:rPr lang="en-US" altLang="en-US" sz="1200" kern="1200" dirty="0"/>
            <a:t>body</a:t>
          </a:r>
          <a:r>
            <a:rPr lang="zh-CN" altLang="en-US" sz="1200" kern="1200" dirty="0"/>
            <a:t>或父级元素，可通过</a:t>
          </a:r>
          <a:r>
            <a:rPr lang="en-US" altLang="en-US" sz="1200" kern="1200" dirty="0"/>
            <a:t>z-index</a:t>
          </a:r>
          <a:r>
            <a:rPr lang="zh-CN" altLang="en-US" sz="1200" kern="1200" dirty="0"/>
            <a:t>进行层次分级。</a:t>
          </a:r>
        </a:p>
      </dsp:txBody>
      <dsp:txXfrm rot="-5400000">
        <a:off x="1312948" y="2123287"/>
        <a:ext cx="6219011" cy="465733"/>
      </dsp:txXfrm>
    </dsp:sp>
    <dsp:sp modelId="{DD480D74-0BCA-4AA7-B91A-4340B32004C7}">
      <dsp:nvSpPr>
        <dsp:cNvPr id="0" name=""/>
        <dsp:cNvSpPr/>
      </dsp:nvSpPr>
      <dsp:spPr>
        <a:xfrm>
          <a:off x="3685" y="2033576"/>
          <a:ext cx="1309261" cy="64515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fixed</a:t>
          </a:r>
          <a:r>
            <a:rPr lang="zh-CN" altLang="en-US" sz="1200" kern="1200" dirty="0"/>
            <a:t>参数</a:t>
          </a:r>
        </a:p>
      </dsp:txBody>
      <dsp:txXfrm>
        <a:off x="35179" y="2065070"/>
        <a:ext cx="1246273" cy="5821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CSS</a:t>
          </a:r>
          <a:r>
            <a:rPr lang="zh-CN" altLang="en-US" sz="6500" kern="1200" dirty="0"/>
            <a:t>定位</a:t>
          </a:r>
        </a:p>
      </dsp:txBody>
      <dsp:txXfrm>
        <a:off x="1289893" y="2093"/>
        <a:ext cx="5649813" cy="33898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altLang="en-US" sz="6000" kern="1200" dirty="0" err="1"/>
            <a:t>BootStrap</a:t>
          </a:r>
          <a:r>
            <a:rPr lang="zh-CN" altLang="en-US" sz="6000" kern="1200" dirty="0"/>
            <a:t>例子</a:t>
          </a:r>
        </a:p>
      </dsp:txBody>
      <dsp:txXfrm>
        <a:off x="1289893" y="2093"/>
        <a:ext cx="5649813" cy="33898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altLang="en-US" sz="6000" kern="1200" dirty="0" err="1"/>
            <a:t>BootStrap</a:t>
          </a:r>
          <a:r>
            <a:rPr lang="zh-CN" altLang="en-US" sz="6000" kern="1200" dirty="0"/>
            <a:t>网站</a:t>
          </a:r>
        </a:p>
      </dsp:txBody>
      <dsp:txXfrm>
        <a:off x="1289893" y="2093"/>
        <a:ext cx="5649813" cy="33898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43769" y="146585"/>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1</a:t>
          </a:r>
          <a:r>
            <a:rPr lang="zh-CN" altLang="en-US" sz="1400" kern="1200" dirty="0"/>
            <a:t>）</a:t>
          </a:r>
        </a:p>
      </dsp:txBody>
      <dsp:txXfrm rot="-5400000">
        <a:off x="1" y="338278"/>
        <a:ext cx="670926" cy="287539"/>
      </dsp:txXfrm>
    </dsp:sp>
    <dsp:sp modelId="{43EEFC3A-8F94-457E-82F4-DAB369B5789A}">
      <dsp:nvSpPr>
        <dsp:cNvPr id="0" name=""/>
        <dsp:cNvSpPr/>
      </dsp:nvSpPr>
      <dsp:spPr>
        <a:xfrm rot="5400000">
          <a:off x="4138761" y="-3465019"/>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CSS</a:t>
          </a:r>
          <a:r>
            <a:rPr lang="zh-CN" altLang="en-US" sz="1400" kern="1200" dirty="0"/>
            <a:t>文本属性可以设置文字的样式，</a:t>
          </a:r>
          <a:r>
            <a:rPr lang="en-US" altLang="en-US" sz="1400" kern="1200" dirty="0"/>
            <a:t>HTML</a:t>
          </a:r>
          <a:r>
            <a:rPr lang="zh-CN" altLang="en-US" sz="1400" kern="1200" dirty="0"/>
            <a:t>中的文本元素也可以对文字样式进行设置。试比较这两种方式的主要不同之处。</a:t>
          </a:r>
        </a:p>
      </dsp:txBody>
      <dsp:txXfrm rot="-5400000">
        <a:off x="670926" y="33228"/>
        <a:ext cx="7528261" cy="562178"/>
      </dsp:txXfrm>
    </dsp:sp>
    <dsp:sp modelId="{EB397AB6-AC8E-46F1-8C26-985C70A5517D}">
      <dsp:nvSpPr>
        <dsp:cNvPr id="0" name=""/>
        <dsp:cNvSpPr/>
      </dsp:nvSpPr>
      <dsp:spPr>
        <a:xfrm rot="5400000">
          <a:off x="-143769" y="953345"/>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2</a:t>
          </a:r>
          <a:r>
            <a:rPr lang="zh-CN" altLang="en-US" sz="1400" kern="1200" dirty="0"/>
            <a:t>）</a:t>
          </a:r>
        </a:p>
      </dsp:txBody>
      <dsp:txXfrm rot="-5400000">
        <a:off x="1" y="1145038"/>
        <a:ext cx="670926" cy="287539"/>
      </dsp:txXfrm>
    </dsp:sp>
    <dsp:sp modelId="{9CC6DB5E-7C5D-4A05-A823-E4B1310150B1}">
      <dsp:nvSpPr>
        <dsp:cNvPr id="0" name=""/>
        <dsp:cNvSpPr/>
      </dsp:nvSpPr>
      <dsp:spPr>
        <a:xfrm rot="5400000">
          <a:off x="4138761" y="-2658260"/>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CSS</a:t>
          </a:r>
          <a:r>
            <a:rPr lang="zh-CN" altLang="en-US" sz="1400" kern="1200" dirty="0"/>
            <a:t>的层叠性是如何体现的，试举例说明。</a:t>
          </a:r>
        </a:p>
      </dsp:txBody>
      <dsp:txXfrm rot="-5400000">
        <a:off x="670926" y="839987"/>
        <a:ext cx="7528261" cy="562178"/>
      </dsp:txXfrm>
    </dsp:sp>
    <dsp:sp modelId="{F84D23BC-59F7-4BFC-8F92-77D4EF65A751}">
      <dsp:nvSpPr>
        <dsp:cNvPr id="0" name=""/>
        <dsp:cNvSpPr/>
      </dsp:nvSpPr>
      <dsp:spPr>
        <a:xfrm rot="5400000">
          <a:off x="-143769" y="1760104"/>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3</a:t>
          </a:r>
          <a:r>
            <a:rPr lang="zh-CN" altLang="en-US" sz="1400" kern="1200" dirty="0"/>
            <a:t>）</a:t>
          </a:r>
        </a:p>
      </dsp:txBody>
      <dsp:txXfrm rot="-5400000">
        <a:off x="1" y="1951797"/>
        <a:ext cx="670926" cy="287539"/>
      </dsp:txXfrm>
    </dsp:sp>
    <dsp:sp modelId="{45B2D73A-6A97-43A3-AF7C-7CFF0FE2EF54}">
      <dsp:nvSpPr>
        <dsp:cNvPr id="0" name=""/>
        <dsp:cNvSpPr/>
      </dsp:nvSpPr>
      <dsp:spPr>
        <a:xfrm rot="5400000">
          <a:off x="4138761" y="-1851500"/>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从</a:t>
          </a:r>
          <a:r>
            <a:rPr lang="zh-CN" altLang="en-US" sz="1400" kern="1200" dirty="0"/>
            <a:t>软件工程的角度来分析，用</a:t>
          </a:r>
          <a:r>
            <a:rPr lang="en-US" altLang="en-US" sz="1400" kern="1200" dirty="0"/>
            <a:t>CSS</a:t>
          </a:r>
          <a:r>
            <a:rPr lang="zh-CN" altLang="en-US" sz="1400" kern="1200" dirty="0"/>
            <a:t>进行网页显示样式的设计有何优点。</a:t>
          </a:r>
        </a:p>
      </dsp:txBody>
      <dsp:txXfrm rot="-5400000">
        <a:off x="670926" y="1646747"/>
        <a:ext cx="7528261" cy="562178"/>
      </dsp:txXfrm>
    </dsp:sp>
    <dsp:sp modelId="{7DA9376E-77BD-4399-AB31-EE21AE6F90E7}">
      <dsp:nvSpPr>
        <dsp:cNvPr id="0" name=""/>
        <dsp:cNvSpPr/>
      </dsp:nvSpPr>
      <dsp:spPr>
        <a:xfrm rot="5400000">
          <a:off x="-143769" y="2566864"/>
          <a:ext cx="958465" cy="6709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4</a:t>
          </a:r>
          <a:r>
            <a:rPr lang="zh-CN" altLang="en-US" sz="1400" kern="1200" dirty="0"/>
            <a:t>）</a:t>
          </a:r>
        </a:p>
      </dsp:txBody>
      <dsp:txXfrm rot="-5400000">
        <a:off x="1" y="2758557"/>
        <a:ext cx="670926" cy="287539"/>
      </dsp:txXfrm>
    </dsp:sp>
    <dsp:sp modelId="{539F0CB1-7445-465F-8AFB-02A2B8563227}">
      <dsp:nvSpPr>
        <dsp:cNvPr id="0" name=""/>
        <dsp:cNvSpPr/>
      </dsp:nvSpPr>
      <dsp:spPr>
        <a:xfrm rot="5400000">
          <a:off x="4138761" y="-1044741"/>
          <a:ext cx="623002" cy="755867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简述</a:t>
          </a:r>
          <a:r>
            <a:rPr lang="en-US" altLang="en-US" sz="1400" kern="1200" dirty="0"/>
            <a:t>CSS</a:t>
          </a:r>
          <a:r>
            <a:rPr lang="zh-CN" altLang="en-US" sz="1400" kern="1200" dirty="0"/>
            <a:t>盒子模型的主要思路。</a:t>
          </a:r>
        </a:p>
      </dsp:txBody>
      <dsp:txXfrm rot="-5400000">
        <a:off x="670926" y="2453506"/>
        <a:ext cx="7528261" cy="5621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  李慧</a:t>
            </a:r>
            <a:endParaRPr lang="en-US" altLang="zh-CN" dirty="0"/>
          </a:p>
          <a:p>
            <a:endParaRPr lang="en-US" altLang="zh-CN" dirty="0"/>
          </a:p>
          <a:p>
            <a:r>
              <a:rPr lang="zh-CN" altLang="en-US" dirty="0"/>
              <a:t>西安电子科技大学</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3</a:t>
            </a:r>
            <a:r>
              <a:rPr lang="zh-CN" altLang="en-US" sz="3600" dirty="0"/>
              <a:t>章 层叠样式表</a:t>
            </a:r>
          </a:p>
        </p:txBody>
      </p:sp>
      <p:pic>
        <p:nvPicPr>
          <p:cNvPr id="7" name="Picture 2" descr="https://timgsa.baidu.com/timg?image&amp;quality=80&amp;size=b9999_10000&amp;sec=1493707801922&amp;di=a778f19d7f0d1e13a6f35b73b9469273&amp;imgtype=0&amp;src=http%3A%2F%2Fpic.baike.soso.com%2Fp%2F20120826%2Fbki-20120826090810-16277530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36161"/>
            <a:ext cx="1254435" cy="125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a:xfrm>
            <a:off x="457200" y="1200151"/>
            <a:ext cx="8229600" cy="1371599"/>
          </a:xfrm>
        </p:spPr>
        <p:txBody>
          <a:bodyPr>
            <a:noAutofit/>
          </a:bodyPr>
          <a:lstStyle/>
          <a:p>
            <a:pPr marL="0" indent="0">
              <a:buNone/>
            </a:pPr>
            <a:r>
              <a:rPr lang="zh-CN" altLang="en-US" sz="2000" dirty="0"/>
              <a:t>（</a:t>
            </a:r>
            <a:r>
              <a:rPr lang="en-US" altLang="zh-CN" sz="2000" dirty="0"/>
              <a:t>5</a:t>
            </a:r>
            <a:r>
              <a:rPr lang="zh-CN" altLang="en-US" sz="2000" dirty="0"/>
              <a:t>）伪类与伪元素选择符</a:t>
            </a:r>
          </a:p>
          <a:p>
            <a:r>
              <a:rPr lang="en-US" altLang="zh-CN" sz="2000" dirty="0"/>
              <a:t>CSS </a:t>
            </a:r>
            <a:r>
              <a:rPr lang="zh-CN" altLang="en-US" sz="2000" dirty="0"/>
              <a:t>伪类（</a:t>
            </a:r>
            <a:r>
              <a:rPr lang="en-US" altLang="zh-CN" sz="2000" dirty="0"/>
              <a:t>Pseudo-class</a:t>
            </a:r>
            <a:r>
              <a:rPr lang="zh-CN" altLang="en-US" sz="2000" dirty="0"/>
              <a:t>）用于向某些选择器添加特殊的效果。使用伪类选择符的语法如下：</a:t>
            </a:r>
          </a:p>
          <a:p>
            <a:pPr marL="0" indent="0">
              <a:buNone/>
            </a:pPr>
            <a:r>
              <a:rPr lang="en-US" altLang="zh-CN" sz="2000" dirty="0" err="1">
                <a:solidFill>
                  <a:srgbClr val="FF0000"/>
                </a:solidFill>
              </a:rPr>
              <a:t>selector:pseudo-class</a:t>
            </a:r>
            <a:r>
              <a:rPr lang="en-US" altLang="zh-CN" sz="2000" dirty="0">
                <a:solidFill>
                  <a:srgbClr val="FF0000"/>
                </a:solidFill>
              </a:rPr>
              <a:t> {</a:t>
            </a:r>
            <a:r>
              <a:rPr lang="en-US" altLang="zh-CN" sz="2000" dirty="0" err="1">
                <a:solidFill>
                  <a:srgbClr val="FF0000"/>
                </a:solidFill>
              </a:rPr>
              <a:t>property:value</a:t>
            </a:r>
            <a:r>
              <a:rPr lang="en-US" altLang="zh-CN" sz="2000" dirty="0">
                <a:solidFill>
                  <a:srgbClr val="FF0000"/>
                </a:solidFill>
              </a:rPr>
              <a:t>;}</a:t>
            </a:r>
            <a:endParaRPr lang="zh-CN" altLang="en-US" sz="2000" dirty="0">
              <a:solidFill>
                <a:srgbClr val="FF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354214295"/>
              </p:ext>
            </p:extLst>
          </p:nvPr>
        </p:nvGraphicFramePr>
        <p:xfrm>
          <a:off x="683568" y="2787772"/>
          <a:ext cx="7651882" cy="1872210"/>
        </p:xfrm>
        <a:graphic>
          <a:graphicData uri="http://schemas.openxmlformats.org/drawingml/2006/table">
            <a:tbl>
              <a:tblPr firstRow="1" firstCol="1" bandRow="1">
                <a:tableStyleId>{5C22544A-7EE6-4342-B048-85BDC9FD1C3A}</a:tableStyleId>
              </a:tblPr>
              <a:tblGrid>
                <a:gridCol w="2385857">
                  <a:extLst>
                    <a:ext uri="{9D8B030D-6E8A-4147-A177-3AD203B41FA5}">
                      <a16:colId xmlns:a16="http://schemas.microsoft.com/office/drawing/2014/main" val="20000"/>
                    </a:ext>
                  </a:extLst>
                </a:gridCol>
                <a:gridCol w="5266025">
                  <a:extLst>
                    <a:ext uri="{9D8B030D-6E8A-4147-A177-3AD203B41FA5}">
                      <a16:colId xmlns:a16="http://schemas.microsoft.com/office/drawing/2014/main" val="20001"/>
                    </a:ext>
                  </a:extLst>
                </a:gridCol>
              </a:tblGrid>
              <a:tr h="374442">
                <a:tc>
                  <a:txBody>
                    <a:bodyPr/>
                    <a:lstStyle/>
                    <a:p>
                      <a:pPr>
                        <a:spcAft>
                          <a:spcPts val="0"/>
                        </a:spcAft>
                      </a:pPr>
                      <a:r>
                        <a:rPr lang="zh-CN" sz="1600" dirty="0">
                          <a:effectLst/>
                        </a:rPr>
                        <a:t>伪类</a:t>
                      </a:r>
                      <a:endParaRPr lang="zh-CN" sz="1600" dirty="0">
                        <a:effectLst/>
                        <a:latin typeface="宋体"/>
                        <a:cs typeface="宋体"/>
                      </a:endParaRPr>
                    </a:p>
                  </a:txBody>
                  <a:tcPr marL="47625" marR="142875" marT="47625" marB="47625" anchor="ctr"/>
                </a:tc>
                <a:tc>
                  <a:txBody>
                    <a:bodyPr/>
                    <a:lstStyle/>
                    <a:p>
                      <a:pPr>
                        <a:spcAft>
                          <a:spcPts val="0"/>
                        </a:spcAft>
                      </a:pPr>
                      <a:r>
                        <a:rPr lang="zh-CN" sz="1600" dirty="0">
                          <a:effectLst/>
                        </a:rPr>
                        <a:t>描述</a:t>
                      </a:r>
                      <a:endParaRPr lang="zh-CN" sz="1600" dirty="0">
                        <a:effectLst/>
                        <a:latin typeface="宋体"/>
                        <a:cs typeface="宋体"/>
                      </a:endParaRPr>
                    </a:p>
                  </a:txBody>
                  <a:tcPr marL="47625" marR="142875" marT="47625" marB="47625" anchor="ctr"/>
                </a:tc>
                <a:extLst>
                  <a:ext uri="{0D108BD9-81ED-4DB2-BD59-A6C34878D82A}">
                    <a16:rowId xmlns:a16="http://schemas.microsoft.com/office/drawing/2014/main" val="10000"/>
                  </a:ext>
                </a:extLst>
              </a:tr>
              <a:tr h="374442">
                <a:tc>
                  <a:txBody>
                    <a:bodyPr/>
                    <a:lstStyle/>
                    <a:p>
                      <a:pPr>
                        <a:spcAft>
                          <a:spcPts val="0"/>
                        </a:spcAft>
                      </a:pPr>
                      <a:r>
                        <a:rPr lang="en-US" sz="1600">
                          <a:effectLst/>
                        </a:rPr>
                        <a:t>:active</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向被激活的元素添加样式。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1"/>
                  </a:ext>
                </a:extLst>
              </a:tr>
              <a:tr h="374442">
                <a:tc>
                  <a:txBody>
                    <a:bodyPr/>
                    <a:lstStyle/>
                    <a:p>
                      <a:pPr>
                        <a:spcAft>
                          <a:spcPts val="0"/>
                        </a:spcAft>
                      </a:pPr>
                      <a:r>
                        <a:rPr lang="en-US" sz="1600">
                          <a:effectLst/>
                        </a:rPr>
                        <a:t>:hover</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当鼠标悬浮在元素上方时，向元素添加样式。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2"/>
                  </a:ext>
                </a:extLst>
              </a:tr>
              <a:tr h="374442">
                <a:tc>
                  <a:txBody>
                    <a:bodyPr/>
                    <a:lstStyle/>
                    <a:p>
                      <a:pPr>
                        <a:spcAft>
                          <a:spcPts val="0"/>
                        </a:spcAft>
                      </a:pPr>
                      <a:r>
                        <a:rPr lang="en-US" sz="1600">
                          <a:effectLst/>
                        </a:rPr>
                        <a:t>:link</a:t>
                      </a:r>
                      <a:endParaRPr lang="zh-CN" sz="1600">
                        <a:effectLst/>
                        <a:latin typeface="宋体"/>
                        <a:cs typeface="宋体"/>
                      </a:endParaRPr>
                    </a:p>
                  </a:txBody>
                  <a:tcPr marL="47625" marR="142875" marT="47625" marB="47625" anchor="ctr"/>
                </a:tc>
                <a:tc>
                  <a:txBody>
                    <a:bodyPr/>
                    <a:lstStyle/>
                    <a:p>
                      <a:pPr>
                        <a:spcAft>
                          <a:spcPts val="0"/>
                        </a:spcAft>
                      </a:pPr>
                      <a:r>
                        <a:rPr lang="zh-CN" sz="1600">
                          <a:effectLst/>
                        </a:rPr>
                        <a:t>向未被访问的链接添加样式。</a:t>
                      </a:r>
                      <a:endParaRPr lang="zh-CN" sz="1600">
                        <a:effectLst/>
                        <a:latin typeface="宋体"/>
                        <a:cs typeface="宋体"/>
                      </a:endParaRPr>
                    </a:p>
                  </a:txBody>
                  <a:tcPr marL="47625" marR="142875" marT="47625" marB="47625" anchor="ctr"/>
                </a:tc>
                <a:extLst>
                  <a:ext uri="{0D108BD9-81ED-4DB2-BD59-A6C34878D82A}">
                    <a16:rowId xmlns:a16="http://schemas.microsoft.com/office/drawing/2014/main" val="10003"/>
                  </a:ext>
                </a:extLst>
              </a:tr>
              <a:tr h="374442">
                <a:tc>
                  <a:txBody>
                    <a:bodyPr/>
                    <a:lstStyle/>
                    <a:p>
                      <a:pPr>
                        <a:spcAft>
                          <a:spcPts val="0"/>
                        </a:spcAft>
                      </a:pPr>
                      <a:r>
                        <a:rPr lang="en-US" sz="1600">
                          <a:effectLst/>
                        </a:rPr>
                        <a:t>:visited</a:t>
                      </a:r>
                      <a:endParaRPr lang="zh-CN" sz="1600">
                        <a:effectLst/>
                        <a:latin typeface="宋体"/>
                        <a:cs typeface="宋体"/>
                      </a:endParaRPr>
                    </a:p>
                  </a:txBody>
                  <a:tcPr marL="47625" marR="142875" marT="47625" marB="47625" anchor="ctr"/>
                </a:tc>
                <a:tc>
                  <a:txBody>
                    <a:bodyPr/>
                    <a:lstStyle/>
                    <a:p>
                      <a:pPr>
                        <a:spcAft>
                          <a:spcPts val="0"/>
                        </a:spcAft>
                      </a:pPr>
                      <a:r>
                        <a:rPr lang="zh-CN" sz="1600" dirty="0">
                          <a:effectLst/>
                        </a:rPr>
                        <a:t>向已被访问的链接添加样式。</a:t>
                      </a:r>
                      <a:endParaRPr lang="zh-CN" sz="1600" dirty="0">
                        <a:effectLst/>
                        <a:latin typeface="宋体"/>
                        <a:cs typeface="宋体"/>
                      </a:endParaRPr>
                    </a:p>
                  </a:txBody>
                  <a:tcPr marL="47625" marR="142875" marT="47625" marB="476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43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62500" lnSpcReduction="20000"/>
          </a:bodyPr>
          <a:lstStyle/>
          <a:p>
            <a:r>
              <a:rPr lang="zh-CN" altLang="zh-CN" dirty="0"/>
              <a:t>下面代码给出了伪类用于超链接的显式效果，在不同的状态下超链接的颜色不同：</a:t>
            </a:r>
          </a:p>
          <a:p>
            <a:pPr marL="0" indent="0">
              <a:buNone/>
            </a:pPr>
            <a:r>
              <a:rPr lang="en-US" altLang="zh-CN" dirty="0">
                <a:solidFill>
                  <a:srgbClr val="FF0000"/>
                </a:solidFill>
              </a:rPr>
              <a:t>&lt;html&gt;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    &lt;style type="text/</a:t>
            </a:r>
            <a:r>
              <a:rPr lang="en-US" altLang="zh-CN" dirty="0" err="1">
                <a:solidFill>
                  <a:srgbClr val="FF0000"/>
                </a:solidFill>
              </a:rPr>
              <a:t>css</a:t>
            </a:r>
            <a:r>
              <a:rPr lang="en-US" altLang="zh-CN" dirty="0">
                <a:solidFill>
                  <a:srgbClr val="FF0000"/>
                </a:solidFill>
              </a:rPr>
              <a:t>"&gt;</a:t>
            </a:r>
            <a:endParaRPr lang="zh-CN" altLang="zh-CN" dirty="0">
              <a:solidFill>
                <a:srgbClr val="FF0000"/>
              </a:solidFill>
            </a:endParaRPr>
          </a:p>
          <a:p>
            <a:pPr marL="0" indent="0">
              <a:buNone/>
            </a:pPr>
            <a:r>
              <a:rPr lang="en-US" altLang="zh-CN" dirty="0">
                <a:solidFill>
                  <a:srgbClr val="FF0000"/>
                </a:solidFill>
              </a:rPr>
              <a:t>        a:link {            color: #FF0000;        }        /* </a:t>
            </a:r>
            <a:r>
              <a:rPr lang="zh-CN" altLang="zh-CN" dirty="0">
                <a:solidFill>
                  <a:srgbClr val="FF0000"/>
                </a:solidFill>
              </a:rPr>
              <a:t>未访问的超链接</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a:visited {            color: #00FF00;        }        /* </a:t>
            </a:r>
            <a:r>
              <a:rPr lang="zh-CN" altLang="zh-CN" dirty="0">
                <a:solidFill>
                  <a:srgbClr val="FF0000"/>
                </a:solidFill>
              </a:rPr>
              <a:t>已访问的超链接</a:t>
            </a:r>
            <a:r>
              <a:rPr lang="en-US" altLang="zh-CN" dirty="0">
                <a:solidFill>
                  <a:srgbClr val="FF0000"/>
                </a:solidFill>
              </a:rPr>
              <a:t>*/</a:t>
            </a:r>
            <a:endParaRPr lang="zh-CN" altLang="zh-CN" dirty="0">
              <a:solidFill>
                <a:srgbClr val="FF0000"/>
              </a:solidFill>
            </a:endParaRPr>
          </a:p>
          <a:p>
            <a:pPr marL="0" indent="0">
              <a:buNone/>
            </a:pPr>
            <a:r>
              <a:rPr lang="en-US" altLang="zh-CN" dirty="0">
                <a:solidFill>
                  <a:srgbClr val="FF0000"/>
                </a:solidFill>
              </a:rPr>
              <a:t>        a:hover {            color: #FF00FF;        }        /* </a:t>
            </a:r>
            <a:r>
              <a:rPr lang="zh-CN" altLang="zh-CN" dirty="0">
                <a:solidFill>
                  <a:srgbClr val="FF0000"/>
                </a:solidFill>
              </a:rPr>
              <a:t>鼠标位于超链接之上</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a:active {            color: #0000FF;        }        /* </a:t>
            </a:r>
            <a:r>
              <a:rPr lang="zh-CN" altLang="zh-CN" dirty="0">
                <a:solidFill>
                  <a:srgbClr val="FF0000"/>
                </a:solidFill>
              </a:rPr>
              <a:t>鼠标在超链接上按键</a:t>
            </a:r>
            <a:r>
              <a:rPr lang="en-US" altLang="zh-CN" dirty="0">
                <a:solidFill>
                  <a:srgbClr val="FF0000"/>
                </a:solidFill>
              </a:rPr>
              <a:t> */</a:t>
            </a:r>
            <a:endParaRPr lang="zh-CN" altLang="zh-CN" dirty="0">
              <a:solidFill>
                <a:srgbClr val="FF0000"/>
              </a:solidFill>
            </a:endParaRPr>
          </a:p>
          <a:p>
            <a:pPr marL="0" indent="0">
              <a:buNone/>
            </a:pPr>
            <a:r>
              <a:rPr lang="en-US" altLang="zh-CN" dirty="0">
                <a:solidFill>
                  <a:srgbClr val="FF0000"/>
                </a:solidFill>
              </a:rPr>
              <a:t>    &lt;/style&gt;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&lt;body&gt;</a:t>
            </a:r>
            <a:endParaRPr lang="zh-CN" altLang="zh-CN" dirty="0">
              <a:solidFill>
                <a:srgbClr val="FF0000"/>
              </a:solidFill>
            </a:endParaRPr>
          </a:p>
          <a:p>
            <a:pPr marL="0" indent="0">
              <a:buNone/>
            </a:pPr>
            <a:r>
              <a:rPr lang="en-US" altLang="zh-CN" dirty="0">
                <a:solidFill>
                  <a:srgbClr val="FF0000"/>
                </a:solidFill>
              </a:rPr>
              <a:t>    &lt;a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default.jsp</a:t>
            </a:r>
            <a:r>
              <a:rPr lang="en-US" altLang="zh-CN" dirty="0">
                <a:solidFill>
                  <a:srgbClr val="FF0000"/>
                </a:solidFill>
              </a:rPr>
              <a:t>"&gt;</a:t>
            </a:r>
            <a:r>
              <a:rPr lang="zh-CN" altLang="zh-CN" dirty="0">
                <a:solidFill>
                  <a:srgbClr val="FF0000"/>
                </a:solidFill>
              </a:rPr>
              <a:t>这是一个由伪类装饰的超链接</a:t>
            </a:r>
            <a:r>
              <a:rPr lang="en-US" altLang="zh-CN" dirty="0">
                <a:solidFill>
                  <a:srgbClr val="FF0000"/>
                </a:solidFill>
              </a:rPr>
              <a:t>&lt;/a&gt;</a:t>
            </a:r>
            <a:endParaRPr lang="zh-CN" altLang="zh-CN" dirty="0">
              <a:solidFill>
                <a:srgbClr val="FF0000"/>
              </a:solidFill>
            </a:endParaRPr>
          </a:p>
          <a:p>
            <a:pPr marL="0" indent="0">
              <a:buNone/>
            </a:pPr>
            <a:r>
              <a:rPr lang="en-US" altLang="zh-CN" dirty="0">
                <a:solidFill>
                  <a:srgbClr val="FF0000"/>
                </a:solidFill>
              </a:rPr>
              <a:t>&lt;/body&gt;</a:t>
            </a:r>
            <a:endParaRPr lang="zh-CN" altLang="zh-CN" dirty="0">
              <a:solidFill>
                <a:srgbClr val="FF0000"/>
              </a:solidFill>
            </a:endParaRPr>
          </a:p>
          <a:p>
            <a:pPr marL="0" indent="0">
              <a:buNone/>
            </a:pPr>
            <a:r>
              <a:rPr lang="en-US" altLang="zh-CN" dirty="0">
                <a:solidFill>
                  <a:srgbClr val="FF0000"/>
                </a:solidFill>
              </a:rPr>
              <a:t>&lt;/html&gt;</a:t>
            </a:r>
            <a:endParaRPr lang="zh-CN" altLang="en-US" dirty="0">
              <a:solidFill>
                <a:srgbClr val="FF0000"/>
              </a:solidFill>
            </a:endParaRPr>
          </a:p>
        </p:txBody>
      </p:sp>
    </p:spTree>
    <p:extLst>
      <p:ext uri="{BB962C8B-B14F-4D97-AF65-F5344CB8AC3E}">
        <p14:creationId xmlns:p14="http://schemas.microsoft.com/office/powerpoint/2010/main" val="127177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20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lnSpcReduction="10000"/>
          </a:bodyPr>
          <a:lstStyle/>
          <a:p>
            <a:pPr marL="0" indent="0">
              <a:buNone/>
            </a:pPr>
            <a:r>
              <a:rPr lang="zh-CN" altLang="en-US" dirty="0"/>
              <a:t>（</a:t>
            </a:r>
            <a:r>
              <a:rPr lang="en-US" altLang="zh-CN" dirty="0"/>
              <a:t>6</a:t>
            </a:r>
            <a:r>
              <a:rPr lang="zh-CN" altLang="en-US" dirty="0"/>
              <a:t>）选择符分组</a:t>
            </a:r>
          </a:p>
          <a:p>
            <a:r>
              <a:rPr lang="zh-CN" altLang="en-US" dirty="0"/>
              <a:t>如果需要将多个类或</a:t>
            </a:r>
            <a:r>
              <a:rPr lang="en-US" altLang="zh-CN" dirty="0"/>
              <a:t>id</a:t>
            </a:r>
            <a:r>
              <a:rPr lang="zh-CN" altLang="en-US" dirty="0"/>
              <a:t>设置成相同的样式，我们可以对多个选择符进行分组设置。被分组的选择符用逗号隔开，共享相同的声明。下面的例子中所有的标题元素都会以绿色进行显示，而段落和表格中的字体也被一起设定为</a:t>
            </a:r>
            <a:r>
              <a:rPr lang="en-US" altLang="zh-CN" dirty="0"/>
              <a:t>9pt</a:t>
            </a:r>
            <a:r>
              <a:rPr lang="zh-CN" altLang="en-US" dirty="0"/>
              <a:t>大小。</a:t>
            </a:r>
          </a:p>
          <a:p>
            <a:pPr marL="0" indent="0">
              <a:buNone/>
            </a:pPr>
            <a:endParaRPr lang="zh-CN" altLang="en-US" dirty="0"/>
          </a:p>
          <a:p>
            <a:pPr marL="0" indent="0">
              <a:buNone/>
            </a:pPr>
            <a:r>
              <a:rPr lang="en-US" altLang="zh-CN" dirty="0">
                <a:solidFill>
                  <a:srgbClr val="FF0000"/>
                </a:solidFill>
              </a:rPr>
              <a:t>h1,h2,h3,h4,h5,h6 { color: green; }</a:t>
            </a:r>
          </a:p>
          <a:p>
            <a:pPr marL="0" indent="0">
              <a:buNone/>
            </a:pPr>
            <a:r>
              <a:rPr lang="en-US" altLang="zh-CN" dirty="0">
                <a:solidFill>
                  <a:srgbClr val="FF0000"/>
                </a:solidFill>
              </a:rPr>
              <a:t>p, table{ font-size: 9pt }</a:t>
            </a:r>
            <a:endParaRPr lang="zh-CN" altLang="en-US" dirty="0">
              <a:solidFill>
                <a:srgbClr val="FF0000"/>
              </a:solidFill>
            </a:endParaRPr>
          </a:p>
        </p:txBody>
      </p:sp>
    </p:spTree>
    <p:extLst>
      <p:ext uri="{BB962C8B-B14F-4D97-AF65-F5344CB8AC3E}">
        <p14:creationId xmlns:p14="http://schemas.microsoft.com/office/powerpoint/2010/main" val="158533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3.3 CSS</a:t>
            </a:r>
            <a:r>
              <a:rPr lang="zh-CN" altLang="en-US" sz="4800" dirty="0"/>
              <a:t>的层叠性与优先次序</a:t>
            </a:r>
          </a:p>
        </p:txBody>
      </p:sp>
      <p:sp>
        <p:nvSpPr>
          <p:cNvPr id="3" name="内容占位符 2"/>
          <p:cNvSpPr>
            <a:spLocks noGrp="1"/>
          </p:cNvSpPr>
          <p:nvPr>
            <p:ph idx="1"/>
          </p:nvPr>
        </p:nvSpPr>
        <p:spPr/>
        <p:txBody>
          <a:bodyPr>
            <a:normAutofit lnSpcReduction="10000"/>
          </a:bodyPr>
          <a:lstStyle/>
          <a:p>
            <a:r>
              <a:rPr lang="en-US" altLang="zh-CN" sz="2000" dirty="0"/>
              <a:t>CSS</a:t>
            </a:r>
            <a:r>
              <a:rPr lang="zh-CN" altLang="en-US" sz="2000" dirty="0"/>
              <a:t>允许以多种方式规定样式信息，包括内联样式、内部样式表、外部样式表等。</a:t>
            </a:r>
            <a:endParaRPr lang="en-US" altLang="zh-CN" sz="2000" dirty="0"/>
          </a:p>
          <a:p>
            <a:r>
              <a:rPr lang="zh-CN" altLang="en-US" sz="2000" dirty="0"/>
              <a:t>如果在同一个</a:t>
            </a:r>
            <a:r>
              <a:rPr lang="en-US" altLang="zh-CN" sz="2000" dirty="0"/>
              <a:t>HTML</a:t>
            </a:r>
            <a:r>
              <a:rPr lang="zh-CN" altLang="en-US" sz="2000" dirty="0"/>
              <a:t>文档内部以不同的方式应用了多个</a:t>
            </a:r>
            <a:r>
              <a:rPr lang="en-US" altLang="zh-CN" sz="2000" dirty="0"/>
              <a:t>CSS</a:t>
            </a:r>
            <a:r>
              <a:rPr lang="zh-CN" altLang="en-US" sz="2000" dirty="0"/>
              <a:t>的定义，且对同一个</a:t>
            </a:r>
            <a:r>
              <a:rPr lang="en-US" altLang="zh-CN" sz="2000" dirty="0"/>
              <a:t>HTML</a:t>
            </a:r>
            <a:r>
              <a:rPr lang="zh-CN" altLang="en-US" sz="2000" dirty="0"/>
              <a:t>元素存在不止一次样式定义时，浏览器会使用哪个样式呢？通常，这些来源不同的样式将根据一定的优先规则层叠于一个虚拟样式表中，且其优先顺序从高到低为：</a:t>
            </a:r>
          </a:p>
          <a:p>
            <a:pPr lvl="1">
              <a:buFont typeface="Wingdings" panose="05000000000000000000" pitchFamily="2" charset="2"/>
              <a:buChar char="n"/>
            </a:pPr>
            <a:r>
              <a:rPr lang="zh-CN" altLang="en-US" sz="2000" dirty="0"/>
              <a:t>内联样式（在 </a:t>
            </a:r>
            <a:r>
              <a:rPr lang="en-US" altLang="zh-CN" sz="2000" dirty="0"/>
              <a:t>HTML </a:t>
            </a:r>
            <a:r>
              <a:rPr lang="zh-CN" altLang="en-US" sz="2000" dirty="0"/>
              <a:t>元素内部定义样式）</a:t>
            </a:r>
          </a:p>
          <a:p>
            <a:pPr lvl="1">
              <a:buFont typeface="Wingdings" panose="05000000000000000000" pitchFamily="2" charset="2"/>
              <a:buChar char="n"/>
            </a:pPr>
            <a:r>
              <a:rPr lang="zh-CN" altLang="en-US" sz="2000" dirty="0"/>
              <a:t>内部样式表（在</a:t>
            </a:r>
            <a:r>
              <a:rPr lang="en-US" altLang="zh-CN" sz="2000" dirty="0"/>
              <a:t>HTML</a:t>
            </a:r>
            <a:r>
              <a:rPr lang="zh-CN" altLang="en-US" sz="2000" dirty="0"/>
              <a:t>文档头部</a:t>
            </a:r>
            <a:r>
              <a:rPr lang="en-US" altLang="zh-CN" sz="2000" dirty="0"/>
              <a:t>&lt;style&gt;</a:t>
            </a:r>
            <a:r>
              <a:rPr lang="zh-CN" altLang="en-US" sz="2000" dirty="0"/>
              <a:t>元素中定义样式）</a:t>
            </a:r>
          </a:p>
          <a:p>
            <a:pPr lvl="1">
              <a:buFont typeface="Wingdings" panose="05000000000000000000" pitchFamily="2" charset="2"/>
              <a:buChar char="n"/>
            </a:pPr>
            <a:r>
              <a:rPr lang="zh-CN" altLang="en-US" sz="2000" dirty="0"/>
              <a:t>外部样式表（在</a:t>
            </a:r>
            <a:r>
              <a:rPr lang="en-US" altLang="zh-CN" sz="2000" dirty="0"/>
              <a:t>HTML</a:t>
            </a:r>
            <a:r>
              <a:rPr lang="zh-CN" altLang="en-US" sz="2000" dirty="0"/>
              <a:t>文档头部</a:t>
            </a:r>
            <a:r>
              <a:rPr lang="en-US" altLang="zh-CN" sz="2000" dirty="0"/>
              <a:t>&lt;link&gt;</a:t>
            </a:r>
            <a:r>
              <a:rPr lang="zh-CN" altLang="en-US" sz="2000" dirty="0"/>
              <a:t>元素中链接</a:t>
            </a:r>
            <a:r>
              <a:rPr lang="en-US" altLang="zh-CN" sz="2000" dirty="0"/>
              <a:t>CSS</a:t>
            </a:r>
            <a:r>
              <a:rPr lang="zh-CN" altLang="en-US" sz="2000" dirty="0"/>
              <a:t>文件）</a:t>
            </a:r>
          </a:p>
          <a:p>
            <a:pPr lvl="1">
              <a:buFont typeface="Wingdings" panose="05000000000000000000" pitchFamily="2" charset="2"/>
              <a:buChar char="n"/>
            </a:pPr>
            <a:r>
              <a:rPr lang="zh-CN" altLang="en-US" sz="2000" dirty="0"/>
              <a:t>浏览器默认设置（每个浏览器都对各种元素有默认的显示样式）</a:t>
            </a:r>
          </a:p>
        </p:txBody>
      </p:sp>
    </p:spTree>
    <p:extLst>
      <p:ext uri="{BB962C8B-B14F-4D97-AF65-F5344CB8AC3E}">
        <p14:creationId xmlns:p14="http://schemas.microsoft.com/office/powerpoint/2010/main" val="244237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3.3 CSS</a:t>
            </a:r>
            <a:r>
              <a:rPr lang="zh-CN" altLang="en-US" sz="4800" dirty="0"/>
              <a:t>的层叠性与优先次序</a:t>
            </a:r>
          </a:p>
        </p:txBody>
      </p:sp>
      <p:sp>
        <p:nvSpPr>
          <p:cNvPr id="3" name="内容占位符 2"/>
          <p:cNvSpPr>
            <a:spLocks noGrp="1"/>
          </p:cNvSpPr>
          <p:nvPr>
            <p:ph idx="1"/>
          </p:nvPr>
        </p:nvSpPr>
        <p:spPr>
          <a:xfrm>
            <a:off x="457200" y="1200151"/>
            <a:ext cx="8229600" cy="1083567"/>
          </a:xfrm>
        </p:spPr>
        <p:txBody>
          <a:bodyPr>
            <a:normAutofit/>
          </a:bodyPr>
          <a:lstStyle/>
          <a:p>
            <a:r>
              <a:rPr lang="en-US" altLang="zh-CN" sz="1800" dirty="0"/>
              <a:t>CSS</a:t>
            </a:r>
            <a:r>
              <a:rPr lang="zh-CN" altLang="en-US" sz="1800" dirty="0"/>
              <a:t>文本属性</a:t>
            </a:r>
          </a:p>
          <a:p>
            <a:pPr lvl="1">
              <a:buFont typeface="Wingdings" panose="05000000000000000000" pitchFamily="2" charset="2"/>
              <a:buChar char="n"/>
            </a:pPr>
            <a:r>
              <a:rPr lang="zh-CN" altLang="en-US" sz="1800" dirty="0"/>
              <a:t>在</a:t>
            </a:r>
            <a:r>
              <a:rPr lang="en-US" altLang="zh-CN" sz="1800" dirty="0"/>
              <a:t>CSS</a:t>
            </a:r>
            <a:r>
              <a:rPr lang="zh-CN" altLang="en-US" sz="1800" dirty="0"/>
              <a:t>中，文本属性可定义文本的外观，如，改变文本的颜色、对齐文本、装饰文本、对文本进行缩进等。</a:t>
            </a:r>
          </a:p>
        </p:txBody>
      </p:sp>
      <p:graphicFrame>
        <p:nvGraphicFramePr>
          <p:cNvPr id="4" name="表格 3"/>
          <p:cNvGraphicFramePr>
            <a:graphicFrameLocks noGrp="1"/>
          </p:cNvGraphicFramePr>
          <p:nvPr>
            <p:extLst>
              <p:ext uri="{D42A27DB-BD31-4B8C-83A1-F6EECF244321}">
                <p14:modId xmlns:p14="http://schemas.microsoft.com/office/powerpoint/2010/main" val="3053150612"/>
              </p:ext>
            </p:extLst>
          </p:nvPr>
        </p:nvGraphicFramePr>
        <p:xfrm>
          <a:off x="827584" y="2283714"/>
          <a:ext cx="7560840" cy="2376270"/>
        </p:xfrm>
        <a:graphic>
          <a:graphicData uri="http://schemas.openxmlformats.org/drawingml/2006/table">
            <a:tbl>
              <a:tblPr firstRow="1" firstCol="1" bandRow="1">
                <a:tableStyleId>{5C22544A-7EE6-4342-B048-85BDC9FD1C3A}</a:tableStyleId>
              </a:tblPr>
              <a:tblGrid>
                <a:gridCol w="2808312">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237627">
                <a:tc>
                  <a:txBody>
                    <a:bodyPr/>
                    <a:lstStyle/>
                    <a:p>
                      <a:pPr>
                        <a:spcAft>
                          <a:spcPts val="0"/>
                        </a:spcAft>
                      </a:pPr>
                      <a:r>
                        <a:rPr lang="zh-CN" sz="1400">
                          <a:effectLst/>
                        </a:rPr>
                        <a:t>属性</a:t>
                      </a:r>
                      <a:endParaRPr lang="zh-CN" sz="1400">
                        <a:effectLst/>
                        <a:latin typeface="宋体"/>
                        <a:cs typeface="宋体"/>
                      </a:endParaRPr>
                    </a:p>
                  </a:txBody>
                  <a:tcPr marL="68580" marR="68580" marT="0" marB="0"/>
                </a:tc>
                <a:tc>
                  <a:txBody>
                    <a:bodyPr/>
                    <a:lstStyle/>
                    <a:p>
                      <a:pPr>
                        <a:spcAft>
                          <a:spcPts val="0"/>
                        </a:spcAft>
                      </a:pPr>
                      <a:r>
                        <a:rPr lang="zh-CN" sz="1400">
                          <a:effectLst/>
                        </a:rPr>
                        <a:t>描述</a:t>
                      </a:r>
                      <a:endParaRPr lang="zh-CN" sz="1400">
                        <a:effectLst/>
                        <a:latin typeface="宋体"/>
                        <a:cs typeface="宋体"/>
                      </a:endParaRPr>
                    </a:p>
                  </a:txBody>
                  <a:tcPr marL="68580" marR="68580" marT="0" marB="0"/>
                </a:tc>
                <a:extLst>
                  <a:ext uri="{0D108BD9-81ED-4DB2-BD59-A6C34878D82A}">
                    <a16:rowId xmlns:a16="http://schemas.microsoft.com/office/drawing/2014/main" val="10000"/>
                  </a:ext>
                </a:extLst>
              </a:tr>
              <a:tr h="237627">
                <a:tc>
                  <a:txBody>
                    <a:bodyPr/>
                    <a:lstStyle/>
                    <a:p>
                      <a:pPr>
                        <a:spcAft>
                          <a:spcPts val="0"/>
                        </a:spcAft>
                      </a:pPr>
                      <a:r>
                        <a:rPr lang="en-US" sz="1400">
                          <a:effectLst/>
                        </a:rPr>
                        <a:t>color</a:t>
                      </a:r>
                      <a:endParaRPr lang="zh-CN" sz="1400">
                        <a:effectLst/>
                        <a:latin typeface="宋体"/>
                        <a:cs typeface="宋体"/>
                      </a:endParaRPr>
                    </a:p>
                  </a:txBody>
                  <a:tcPr marL="68580" marR="68580" marT="0" marB="0"/>
                </a:tc>
                <a:tc>
                  <a:txBody>
                    <a:bodyPr/>
                    <a:lstStyle/>
                    <a:p>
                      <a:pPr>
                        <a:spcAft>
                          <a:spcPts val="0"/>
                        </a:spcAft>
                      </a:pPr>
                      <a:r>
                        <a:rPr lang="zh-CN" sz="1400">
                          <a:effectLst/>
                        </a:rPr>
                        <a:t>设置文本的颜色</a:t>
                      </a:r>
                      <a:endParaRPr lang="zh-CN" sz="1400">
                        <a:effectLst/>
                        <a:latin typeface="宋体"/>
                        <a:cs typeface="宋体"/>
                      </a:endParaRPr>
                    </a:p>
                  </a:txBody>
                  <a:tcPr marL="68580" marR="68580" marT="0" marB="0"/>
                </a:tc>
                <a:extLst>
                  <a:ext uri="{0D108BD9-81ED-4DB2-BD59-A6C34878D82A}">
                    <a16:rowId xmlns:a16="http://schemas.microsoft.com/office/drawing/2014/main" val="10001"/>
                  </a:ext>
                </a:extLst>
              </a:tr>
              <a:tr h="237627">
                <a:tc>
                  <a:txBody>
                    <a:bodyPr/>
                    <a:lstStyle/>
                    <a:p>
                      <a:pPr>
                        <a:spcAft>
                          <a:spcPts val="0"/>
                        </a:spcAft>
                      </a:pPr>
                      <a:r>
                        <a:rPr lang="en-US" sz="1400">
                          <a:effectLst/>
                        </a:rPr>
                        <a:t>text-indent</a:t>
                      </a:r>
                      <a:endParaRPr lang="zh-CN" sz="1400">
                        <a:effectLst/>
                        <a:latin typeface="宋体"/>
                        <a:cs typeface="宋体"/>
                      </a:endParaRPr>
                    </a:p>
                  </a:txBody>
                  <a:tcPr marL="68580" marR="68580" marT="0" marB="0"/>
                </a:tc>
                <a:tc>
                  <a:txBody>
                    <a:bodyPr/>
                    <a:lstStyle/>
                    <a:p>
                      <a:pPr>
                        <a:spcAft>
                          <a:spcPts val="0"/>
                        </a:spcAft>
                      </a:pPr>
                      <a:r>
                        <a:rPr lang="zh-CN" sz="1400">
                          <a:effectLst/>
                        </a:rPr>
                        <a:t>规定文本块首行的缩进</a:t>
                      </a:r>
                      <a:endParaRPr lang="zh-CN" sz="1400">
                        <a:effectLst/>
                        <a:latin typeface="宋体"/>
                        <a:cs typeface="宋体"/>
                      </a:endParaRPr>
                    </a:p>
                  </a:txBody>
                  <a:tcPr marL="68580" marR="68580" marT="0" marB="0"/>
                </a:tc>
                <a:extLst>
                  <a:ext uri="{0D108BD9-81ED-4DB2-BD59-A6C34878D82A}">
                    <a16:rowId xmlns:a16="http://schemas.microsoft.com/office/drawing/2014/main" val="10002"/>
                  </a:ext>
                </a:extLst>
              </a:tr>
              <a:tr h="237627">
                <a:tc>
                  <a:txBody>
                    <a:bodyPr/>
                    <a:lstStyle/>
                    <a:p>
                      <a:pPr>
                        <a:spcAft>
                          <a:spcPts val="0"/>
                        </a:spcAft>
                      </a:pPr>
                      <a:r>
                        <a:rPr lang="en-US" sz="1400">
                          <a:effectLst/>
                        </a:rPr>
                        <a:t>text-align</a:t>
                      </a:r>
                      <a:endParaRPr lang="zh-CN" sz="1400">
                        <a:effectLst/>
                        <a:latin typeface="宋体"/>
                        <a:cs typeface="宋体"/>
                      </a:endParaRPr>
                    </a:p>
                  </a:txBody>
                  <a:tcPr marL="68580" marR="68580" marT="0" marB="0"/>
                </a:tc>
                <a:tc>
                  <a:txBody>
                    <a:bodyPr/>
                    <a:lstStyle/>
                    <a:p>
                      <a:pPr>
                        <a:spcAft>
                          <a:spcPts val="0"/>
                        </a:spcAft>
                      </a:pPr>
                      <a:r>
                        <a:rPr lang="zh-CN" sz="1400">
                          <a:effectLst/>
                        </a:rPr>
                        <a:t>对齐元素中的文本</a:t>
                      </a:r>
                      <a:endParaRPr lang="zh-CN" sz="1400">
                        <a:effectLst/>
                        <a:latin typeface="宋体"/>
                        <a:cs typeface="宋体"/>
                      </a:endParaRPr>
                    </a:p>
                  </a:txBody>
                  <a:tcPr marL="68580" marR="68580" marT="0" marB="0"/>
                </a:tc>
                <a:extLst>
                  <a:ext uri="{0D108BD9-81ED-4DB2-BD59-A6C34878D82A}">
                    <a16:rowId xmlns:a16="http://schemas.microsoft.com/office/drawing/2014/main" val="10003"/>
                  </a:ext>
                </a:extLst>
              </a:tr>
              <a:tr h="237627">
                <a:tc>
                  <a:txBody>
                    <a:bodyPr/>
                    <a:lstStyle/>
                    <a:p>
                      <a:pPr>
                        <a:spcAft>
                          <a:spcPts val="0"/>
                        </a:spcAft>
                      </a:pPr>
                      <a:r>
                        <a:rPr lang="en-US" sz="1400">
                          <a:effectLst/>
                        </a:rPr>
                        <a:t>word-spacing</a:t>
                      </a:r>
                      <a:endParaRPr lang="zh-CN" sz="1400">
                        <a:effectLst/>
                        <a:latin typeface="宋体"/>
                        <a:cs typeface="宋体"/>
                      </a:endParaRPr>
                    </a:p>
                  </a:txBody>
                  <a:tcPr marL="68580" marR="68580" marT="0" marB="0"/>
                </a:tc>
                <a:tc>
                  <a:txBody>
                    <a:bodyPr/>
                    <a:lstStyle/>
                    <a:p>
                      <a:pPr>
                        <a:spcAft>
                          <a:spcPts val="0"/>
                        </a:spcAft>
                      </a:pPr>
                      <a:r>
                        <a:rPr lang="zh-CN" sz="1400">
                          <a:effectLst/>
                        </a:rPr>
                        <a:t>设置字间距</a:t>
                      </a:r>
                      <a:endParaRPr lang="zh-CN" sz="1400">
                        <a:effectLst/>
                        <a:latin typeface="宋体"/>
                        <a:cs typeface="宋体"/>
                      </a:endParaRPr>
                    </a:p>
                  </a:txBody>
                  <a:tcPr marL="68580" marR="68580" marT="0" marB="0"/>
                </a:tc>
                <a:extLst>
                  <a:ext uri="{0D108BD9-81ED-4DB2-BD59-A6C34878D82A}">
                    <a16:rowId xmlns:a16="http://schemas.microsoft.com/office/drawing/2014/main" val="10004"/>
                  </a:ext>
                </a:extLst>
              </a:tr>
              <a:tr h="237627">
                <a:tc>
                  <a:txBody>
                    <a:bodyPr/>
                    <a:lstStyle/>
                    <a:p>
                      <a:pPr>
                        <a:spcAft>
                          <a:spcPts val="0"/>
                        </a:spcAft>
                      </a:pPr>
                      <a:r>
                        <a:rPr lang="en-US" sz="1400">
                          <a:effectLst/>
                        </a:rPr>
                        <a:t>letter-spacing</a:t>
                      </a:r>
                      <a:endParaRPr lang="zh-CN" sz="1400">
                        <a:effectLst/>
                        <a:latin typeface="宋体"/>
                        <a:cs typeface="宋体"/>
                      </a:endParaRPr>
                    </a:p>
                  </a:txBody>
                  <a:tcPr marL="68580" marR="68580" marT="0" marB="0"/>
                </a:tc>
                <a:tc>
                  <a:txBody>
                    <a:bodyPr/>
                    <a:lstStyle/>
                    <a:p>
                      <a:pPr>
                        <a:spcAft>
                          <a:spcPts val="0"/>
                        </a:spcAft>
                      </a:pPr>
                      <a:r>
                        <a:rPr lang="zh-CN" sz="1400">
                          <a:effectLst/>
                        </a:rPr>
                        <a:t>设置字符间距</a:t>
                      </a:r>
                      <a:endParaRPr lang="zh-CN" sz="1400">
                        <a:effectLst/>
                        <a:latin typeface="宋体"/>
                        <a:cs typeface="宋体"/>
                      </a:endParaRPr>
                    </a:p>
                  </a:txBody>
                  <a:tcPr marL="68580" marR="68580" marT="0" marB="0"/>
                </a:tc>
                <a:extLst>
                  <a:ext uri="{0D108BD9-81ED-4DB2-BD59-A6C34878D82A}">
                    <a16:rowId xmlns:a16="http://schemas.microsoft.com/office/drawing/2014/main" val="10005"/>
                  </a:ext>
                </a:extLst>
              </a:tr>
              <a:tr h="237627">
                <a:tc>
                  <a:txBody>
                    <a:bodyPr/>
                    <a:lstStyle/>
                    <a:p>
                      <a:pPr>
                        <a:spcAft>
                          <a:spcPts val="0"/>
                        </a:spcAft>
                      </a:pPr>
                      <a:r>
                        <a:rPr lang="en-US" sz="1400">
                          <a:effectLst/>
                        </a:rPr>
                        <a:t>text-transform</a:t>
                      </a:r>
                      <a:endParaRPr lang="zh-CN" sz="1400">
                        <a:effectLst/>
                        <a:latin typeface="宋体"/>
                        <a:cs typeface="宋体"/>
                      </a:endParaRPr>
                    </a:p>
                  </a:txBody>
                  <a:tcPr marL="68580" marR="68580" marT="0" marB="0"/>
                </a:tc>
                <a:tc>
                  <a:txBody>
                    <a:bodyPr/>
                    <a:lstStyle/>
                    <a:p>
                      <a:pPr>
                        <a:spcAft>
                          <a:spcPts val="0"/>
                        </a:spcAft>
                      </a:pPr>
                      <a:r>
                        <a:rPr lang="zh-CN" sz="1400">
                          <a:effectLst/>
                        </a:rPr>
                        <a:t>控制元素中的字母</a:t>
                      </a:r>
                      <a:endParaRPr lang="zh-CN" sz="1400">
                        <a:effectLst/>
                        <a:latin typeface="宋体"/>
                        <a:cs typeface="宋体"/>
                      </a:endParaRPr>
                    </a:p>
                  </a:txBody>
                  <a:tcPr marL="68580" marR="68580" marT="0" marB="0"/>
                </a:tc>
                <a:extLst>
                  <a:ext uri="{0D108BD9-81ED-4DB2-BD59-A6C34878D82A}">
                    <a16:rowId xmlns:a16="http://schemas.microsoft.com/office/drawing/2014/main" val="10006"/>
                  </a:ext>
                </a:extLst>
              </a:tr>
              <a:tr h="237627">
                <a:tc>
                  <a:txBody>
                    <a:bodyPr/>
                    <a:lstStyle/>
                    <a:p>
                      <a:pPr>
                        <a:spcAft>
                          <a:spcPts val="0"/>
                        </a:spcAft>
                      </a:pPr>
                      <a:r>
                        <a:rPr lang="en-US" sz="1400">
                          <a:effectLst/>
                        </a:rPr>
                        <a:t>text-decoration</a:t>
                      </a:r>
                      <a:endParaRPr lang="zh-CN" sz="1400">
                        <a:effectLst/>
                        <a:latin typeface="宋体"/>
                        <a:cs typeface="宋体"/>
                      </a:endParaRPr>
                    </a:p>
                  </a:txBody>
                  <a:tcPr marL="68580" marR="68580" marT="0" marB="0"/>
                </a:tc>
                <a:tc>
                  <a:txBody>
                    <a:bodyPr/>
                    <a:lstStyle/>
                    <a:p>
                      <a:pPr>
                        <a:spcAft>
                          <a:spcPts val="0"/>
                        </a:spcAft>
                      </a:pPr>
                      <a:r>
                        <a:rPr lang="zh-CN" sz="1400">
                          <a:effectLst/>
                        </a:rPr>
                        <a:t>向文本添加修饰</a:t>
                      </a:r>
                      <a:endParaRPr lang="zh-CN" sz="1400">
                        <a:effectLst/>
                        <a:latin typeface="宋体"/>
                        <a:cs typeface="宋体"/>
                      </a:endParaRPr>
                    </a:p>
                  </a:txBody>
                  <a:tcPr marL="68580" marR="68580" marT="0" marB="0"/>
                </a:tc>
                <a:extLst>
                  <a:ext uri="{0D108BD9-81ED-4DB2-BD59-A6C34878D82A}">
                    <a16:rowId xmlns:a16="http://schemas.microsoft.com/office/drawing/2014/main" val="10007"/>
                  </a:ext>
                </a:extLst>
              </a:tr>
              <a:tr h="237627">
                <a:tc>
                  <a:txBody>
                    <a:bodyPr/>
                    <a:lstStyle/>
                    <a:p>
                      <a:pPr>
                        <a:spcAft>
                          <a:spcPts val="0"/>
                        </a:spcAft>
                      </a:pPr>
                      <a:r>
                        <a:rPr lang="en-US" sz="1400">
                          <a:effectLst/>
                        </a:rPr>
                        <a:t>white-space</a:t>
                      </a:r>
                      <a:endParaRPr lang="zh-CN" sz="1400">
                        <a:effectLst/>
                        <a:latin typeface="宋体"/>
                        <a:cs typeface="宋体"/>
                      </a:endParaRPr>
                    </a:p>
                  </a:txBody>
                  <a:tcPr marL="68580" marR="68580" marT="0" marB="0"/>
                </a:tc>
                <a:tc>
                  <a:txBody>
                    <a:bodyPr/>
                    <a:lstStyle/>
                    <a:p>
                      <a:pPr>
                        <a:spcAft>
                          <a:spcPts val="0"/>
                        </a:spcAft>
                      </a:pPr>
                      <a:r>
                        <a:rPr lang="zh-CN" sz="1400">
                          <a:effectLst/>
                        </a:rPr>
                        <a:t>设置元素中空白的处理方式</a:t>
                      </a:r>
                      <a:endParaRPr lang="zh-CN" sz="1400">
                        <a:effectLst/>
                        <a:latin typeface="宋体"/>
                        <a:cs typeface="宋体"/>
                      </a:endParaRPr>
                    </a:p>
                  </a:txBody>
                  <a:tcPr marL="68580" marR="68580" marT="0" marB="0"/>
                </a:tc>
                <a:extLst>
                  <a:ext uri="{0D108BD9-81ED-4DB2-BD59-A6C34878D82A}">
                    <a16:rowId xmlns:a16="http://schemas.microsoft.com/office/drawing/2014/main" val="10008"/>
                  </a:ext>
                </a:extLst>
              </a:tr>
              <a:tr h="237627">
                <a:tc>
                  <a:txBody>
                    <a:bodyPr/>
                    <a:lstStyle/>
                    <a:p>
                      <a:pPr>
                        <a:spcAft>
                          <a:spcPts val="0"/>
                        </a:spcAft>
                      </a:pPr>
                      <a:r>
                        <a:rPr lang="en-US" sz="1400">
                          <a:effectLst/>
                        </a:rPr>
                        <a:t>direction</a:t>
                      </a:r>
                      <a:endParaRPr lang="zh-CN" sz="1400">
                        <a:effectLst/>
                        <a:latin typeface="宋体"/>
                        <a:cs typeface="宋体"/>
                      </a:endParaRPr>
                    </a:p>
                  </a:txBody>
                  <a:tcPr marL="68580" marR="68580" marT="0" marB="0"/>
                </a:tc>
                <a:tc>
                  <a:txBody>
                    <a:bodyPr/>
                    <a:lstStyle/>
                    <a:p>
                      <a:pPr>
                        <a:spcAft>
                          <a:spcPts val="0"/>
                        </a:spcAft>
                      </a:pPr>
                      <a:r>
                        <a:rPr lang="zh-CN" sz="1400" dirty="0">
                          <a:effectLst/>
                        </a:rPr>
                        <a:t>设置文本方向</a:t>
                      </a:r>
                      <a:endParaRPr lang="zh-CN" sz="1400" dirty="0">
                        <a:effectLst/>
                        <a:latin typeface="宋体"/>
                        <a:cs typeface="宋体"/>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1123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3.4 </a:t>
            </a:r>
            <a:r>
              <a:rPr lang="zh-CN" altLang="en-US" sz="4800" dirty="0"/>
              <a:t>常用属性及其应用实例</a:t>
            </a:r>
          </a:p>
        </p:txBody>
      </p:sp>
      <p:sp>
        <p:nvSpPr>
          <p:cNvPr id="3" name="内容占位符 2"/>
          <p:cNvSpPr>
            <a:spLocks noGrp="1"/>
          </p:cNvSpPr>
          <p:nvPr>
            <p:ph idx="1"/>
          </p:nvPr>
        </p:nvSpPr>
        <p:spPr/>
        <p:txBody>
          <a:bodyPr>
            <a:noAutofit/>
          </a:bodyPr>
          <a:lstStyle/>
          <a:p>
            <a:pPr marL="0" indent="0">
              <a:buNone/>
            </a:pPr>
            <a:r>
              <a:rPr lang="en-US" altLang="zh-CN" sz="1200" dirty="0"/>
              <a:t>&lt;style type="text/</a:t>
            </a:r>
            <a:r>
              <a:rPr lang="en-US" altLang="zh-CN" sz="1200" dirty="0" err="1"/>
              <a:t>css</a:t>
            </a:r>
            <a:r>
              <a:rPr lang="en-US" altLang="zh-CN" sz="1200" dirty="0"/>
              <a:t>"&gt;</a:t>
            </a:r>
            <a:endParaRPr lang="zh-CN" altLang="zh-CN" sz="1200" dirty="0"/>
          </a:p>
          <a:p>
            <a:pPr marL="0" indent="0">
              <a:buNone/>
            </a:pPr>
            <a:r>
              <a:rPr lang="en-US" altLang="zh-CN" sz="1200" dirty="0"/>
              <a:t>        p { line-height: 0.5;    text-indent: 1cm;    }</a:t>
            </a:r>
            <a:endParaRPr lang="zh-CN" altLang="zh-CN" sz="1200" dirty="0"/>
          </a:p>
          <a:p>
            <a:pPr marL="0" indent="0">
              <a:buNone/>
            </a:pPr>
            <a:r>
              <a:rPr lang="en-US" altLang="zh-CN" sz="1200" dirty="0"/>
              <a:t>        h1 {  text-decoration: </a:t>
            </a:r>
            <a:r>
              <a:rPr lang="en-US" altLang="zh-CN" sz="1200" dirty="0" err="1"/>
              <a:t>overline</a:t>
            </a:r>
            <a:r>
              <a:rPr lang="en-US" altLang="zh-CN" sz="1200" dirty="0"/>
              <a:t>;  }</a:t>
            </a:r>
            <a:endParaRPr lang="zh-CN" altLang="zh-CN" sz="1200" dirty="0"/>
          </a:p>
          <a:p>
            <a:pPr marL="0" indent="0">
              <a:buNone/>
            </a:pPr>
            <a:r>
              <a:rPr lang="en-US" altLang="zh-CN" sz="1200" dirty="0"/>
              <a:t>        h2 {  text-decoration: line-through;  }</a:t>
            </a:r>
            <a:endParaRPr lang="zh-CN" altLang="zh-CN" sz="1200" dirty="0"/>
          </a:p>
          <a:p>
            <a:pPr marL="0" indent="0">
              <a:buNone/>
            </a:pPr>
            <a:r>
              <a:rPr lang="en-US" altLang="zh-CN" sz="1200" dirty="0"/>
              <a:t>        h3 {  text-decoration: underline;  }</a:t>
            </a:r>
            <a:endParaRPr lang="zh-CN" altLang="zh-CN" sz="1200" dirty="0"/>
          </a:p>
          <a:p>
            <a:pPr marL="0" indent="0">
              <a:buNone/>
            </a:pPr>
            <a:r>
              <a:rPr lang="en-US" altLang="zh-CN" sz="1200" dirty="0"/>
              <a:t>        h4 {  text-decoration: blink;  }</a:t>
            </a:r>
            <a:endParaRPr lang="zh-CN" altLang="zh-CN" sz="1200" dirty="0"/>
          </a:p>
          <a:p>
            <a:pPr marL="0" indent="0">
              <a:buNone/>
            </a:pPr>
            <a:r>
              <a:rPr lang="en-US" altLang="zh-CN" sz="1200" dirty="0"/>
              <a:t>        h5 {  letter-spacing: 20px;   }</a:t>
            </a:r>
            <a:endParaRPr lang="zh-CN" altLang="zh-CN" sz="1200" dirty="0"/>
          </a:p>
          <a:p>
            <a:pPr marL="0" indent="0">
              <a:buNone/>
            </a:pPr>
            <a:r>
              <a:rPr lang="en-US" altLang="zh-CN" sz="1200" dirty="0"/>
              <a:t>    &lt;/style&gt;</a:t>
            </a:r>
            <a:endParaRPr lang="zh-CN" altLang="zh-CN" sz="1200" dirty="0"/>
          </a:p>
          <a:p>
            <a:pPr marL="0" indent="0">
              <a:buNone/>
            </a:pPr>
            <a:r>
              <a:rPr lang="en-US" altLang="zh-CN" sz="1200" dirty="0"/>
              <a:t>……</a:t>
            </a:r>
          </a:p>
          <a:p>
            <a:pPr marL="0" indent="0">
              <a:buNone/>
            </a:pPr>
            <a:r>
              <a:rPr lang="en-US" altLang="zh-CN" sz="1200" dirty="0"/>
              <a:t>    &lt;p&gt;</a:t>
            </a:r>
            <a:endParaRPr lang="zh-CN" altLang="zh-CN" sz="1200" dirty="0"/>
          </a:p>
          <a:p>
            <a:pPr marL="0" indent="0">
              <a:buNone/>
            </a:pPr>
            <a:r>
              <a:rPr lang="en-US" altLang="zh-CN" sz="1200" dirty="0"/>
              <a:t>        </a:t>
            </a:r>
            <a:r>
              <a:rPr lang="zh-CN" altLang="zh-CN" sz="1200" dirty="0"/>
              <a:t>清明</a:t>
            </a:r>
            <a:r>
              <a:rPr lang="en-US" altLang="zh-CN" sz="1200" dirty="0"/>
              <a:t>     &lt;h5&gt;</a:t>
            </a:r>
            <a:r>
              <a:rPr lang="zh-CN" altLang="zh-CN" sz="1200" dirty="0"/>
              <a:t>作者：杜牧</a:t>
            </a:r>
            <a:r>
              <a:rPr lang="en-US" altLang="zh-CN" sz="1200" dirty="0"/>
              <a:t>&lt;/h5&gt;        &lt;h1&gt;</a:t>
            </a:r>
            <a:r>
              <a:rPr lang="zh-CN" altLang="zh-CN" sz="1200" dirty="0"/>
              <a:t>清明时节雨纷纷，</a:t>
            </a:r>
            <a:r>
              <a:rPr lang="en-US" altLang="zh-CN" sz="1200" dirty="0"/>
              <a:t>&lt;/h1&gt;</a:t>
            </a:r>
            <a:endParaRPr lang="zh-CN" altLang="zh-CN" sz="1200" dirty="0"/>
          </a:p>
          <a:p>
            <a:pPr marL="0" indent="0">
              <a:buNone/>
            </a:pPr>
            <a:r>
              <a:rPr lang="en-US" altLang="zh-CN" sz="1200" dirty="0"/>
              <a:t>        &lt;h2&gt;</a:t>
            </a:r>
            <a:r>
              <a:rPr lang="zh-CN" altLang="zh-CN" sz="1200" dirty="0"/>
              <a:t>路上行人欲断魂。</a:t>
            </a:r>
            <a:r>
              <a:rPr lang="en-US" altLang="zh-CN" sz="1200" dirty="0"/>
              <a:t>&lt;/h2&gt;        &lt;h3&gt;</a:t>
            </a:r>
            <a:r>
              <a:rPr lang="zh-CN" altLang="zh-CN" sz="1200" dirty="0"/>
              <a:t>借问酒家何处有，</a:t>
            </a:r>
            <a:r>
              <a:rPr lang="en-US" altLang="zh-CN" sz="1200" dirty="0"/>
              <a:t>&lt;/h3&gt;</a:t>
            </a:r>
            <a:endParaRPr lang="zh-CN" altLang="zh-CN" sz="1200" dirty="0"/>
          </a:p>
          <a:p>
            <a:pPr marL="0" indent="0">
              <a:buNone/>
            </a:pPr>
            <a:r>
              <a:rPr lang="en-US" altLang="zh-CN" sz="1200" dirty="0"/>
              <a:t>        &lt;h4&gt;</a:t>
            </a:r>
            <a:r>
              <a:rPr lang="zh-CN" altLang="zh-CN" sz="1200" dirty="0"/>
              <a:t>牧童遥指杏花村。</a:t>
            </a:r>
            <a:r>
              <a:rPr lang="en-US" altLang="zh-CN" sz="1200" dirty="0"/>
              <a:t>&lt;/h4&gt;</a:t>
            </a:r>
            <a:endParaRPr lang="zh-CN" altLang="zh-CN" sz="1200" dirty="0"/>
          </a:p>
          <a:p>
            <a:pPr marL="0" indent="0">
              <a:buNone/>
            </a:pPr>
            <a:r>
              <a:rPr lang="en-US" altLang="zh-CN" sz="1200" dirty="0"/>
              <a:t>    &lt;/p&gt;</a:t>
            </a:r>
            <a:endParaRPr lang="zh-CN" altLang="zh-CN" sz="1200" dirty="0"/>
          </a:p>
          <a:p>
            <a:pPr marL="0" indent="0">
              <a:buNone/>
            </a:pPr>
            <a:r>
              <a:rPr lang="en-US" altLang="zh-CN" sz="1200" dirty="0"/>
              <a:t>……</a:t>
            </a:r>
            <a:endParaRPr lang="zh-CN" altLang="en-US" sz="1200"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823" y="1563638"/>
            <a:ext cx="2763837" cy="24050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19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21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3.4 </a:t>
            </a:r>
            <a:r>
              <a:rPr lang="zh-CN" altLang="en-US" sz="4800" dirty="0"/>
              <a:t>常用属性及其应用实例</a:t>
            </a:r>
          </a:p>
        </p:txBody>
      </p:sp>
      <p:sp>
        <p:nvSpPr>
          <p:cNvPr id="3" name="内容占位符 2"/>
          <p:cNvSpPr>
            <a:spLocks noGrp="1"/>
          </p:cNvSpPr>
          <p:nvPr>
            <p:ph idx="1"/>
          </p:nvPr>
        </p:nvSpPr>
        <p:spPr>
          <a:xfrm>
            <a:off x="457200" y="1200151"/>
            <a:ext cx="8229600" cy="795535"/>
          </a:xfrm>
        </p:spPr>
        <p:txBody>
          <a:bodyPr>
            <a:normAutofit/>
          </a:bodyPr>
          <a:lstStyle/>
          <a:p>
            <a:r>
              <a:rPr lang="en-US" altLang="zh-CN" sz="1800" dirty="0"/>
              <a:t>CSS</a:t>
            </a:r>
            <a:r>
              <a:rPr lang="zh-CN" altLang="en-US" sz="1800" dirty="0"/>
              <a:t>表格属性</a:t>
            </a:r>
          </a:p>
          <a:p>
            <a:pPr lvl="1">
              <a:buFont typeface="Wingdings" panose="05000000000000000000" pitchFamily="2" charset="2"/>
              <a:buChar char="n"/>
            </a:pPr>
            <a:r>
              <a:rPr lang="en-US" altLang="zh-CN" sz="1800" dirty="0"/>
              <a:t>CSS</a:t>
            </a:r>
            <a:r>
              <a:rPr lang="zh-CN" altLang="en-US" sz="1800" dirty="0"/>
              <a:t>样式表中允许设置表格的属性，以确定表格的布局。</a:t>
            </a:r>
          </a:p>
        </p:txBody>
      </p:sp>
      <p:graphicFrame>
        <p:nvGraphicFramePr>
          <p:cNvPr id="4" name="表格 3"/>
          <p:cNvGraphicFramePr>
            <a:graphicFrameLocks noGrp="1"/>
          </p:cNvGraphicFramePr>
          <p:nvPr>
            <p:extLst>
              <p:ext uri="{D42A27DB-BD31-4B8C-83A1-F6EECF244321}">
                <p14:modId xmlns:p14="http://schemas.microsoft.com/office/powerpoint/2010/main" val="1084672988"/>
              </p:ext>
            </p:extLst>
          </p:nvPr>
        </p:nvGraphicFramePr>
        <p:xfrm>
          <a:off x="971600" y="2283718"/>
          <a:ext cx="7056784" cy="2016222"/>
        </p:xfrm>
        <a:graphic>
          <a:graphicData uri="http://schemas.openxmlformats.org/drawingml/2006/table">
            <a:tbl>
              <a:tblPr firstRow="1" firstCol="1" bandRow="1">
                <a:tableStyleId>{5C22544A-7EE6-4342-B048-85BDC9FD1C3A}</a:tableStyleId>
              </a:tblPr>
              <a:tblGrid>
                <a:gridCol w="2520280">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336037">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36037">
                <a:tc>
                  <a:txBody>
                    <a:bodyPr/>
                    <a:lstStyle/>
                    <a:p>
                      <a:pPr>
                        <a:spcAft>
                          <a:spcPts val="0"/>
                        </a:spcAft>
                      </a:pPr>
                      <a:r>
                        <a:rPr lang="en-US" sz="1600">
                          <a:effectLst/>
                        </a:rPr>
                        <a:t>border-collapse</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设置是否把表格边框合并为单一的边框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36037">
                <a:tc>
                  <a:txBody>
                    <a:bodyPr/>
                    <a:lstStyle/>
                    <a:p>
                      <a:pPr>
                        <a:spcAft>
                          <a:spcPts val="0"/>
                        </a:spcAft>
                      </a:pPr>
                      <a:r>
                        <a:rPr lang="en-US" sz="1600">
                          <a:effectLst/>
                        </a:rPr>
                        <a:t>border-spacing</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设置分隔单元格边框的距离</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36037">
                <a:tc>
                  <a:txBody>
                    <a:bodyPr/>
                    <a:lstStyle/>
                    <a:p>
                      <a:pPr>
                        <a:spcAft>
                          <a:spcPts val="0"/>
                        </a:spcAft>
                      </a:pPr>
                      <a:r>
                        <a:rPr lang="en-US" sz="1600">
                          <a:effectLst/>
                        </a:rPr>
                        <a:t>caption-side</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设置表格标题的位置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36037">
                <a:tc>
                  <a:txBody>
                    <a:bodyPr/>
                    <a:lstStyle/>
                    <a:p>
                      <a:pPr>
                        <a:spcAft>
                          <a:spcPts val="0"/>
                        </a:spcAft>
                      </a:pPr>
                      <a:r>
                        <a:rPr lang="en-US" sz="1600">
                          <a:effectLst/>
                        </a:rPr>
                        <a:t>empty-cells</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设置是否现实表格中的空单元格</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336037">
                <a:tc>
                  <a:txBody>
                    <a:bodyPr/>
                    <a:lstStyle/>
                    <a:p>
                      <a:pPr>
                        <a:spcAft>
                          <a:spcPts val="0"/>
                        </a:spcAft>
                      </a:pPr>
                      <a:r>
                        <a:rPr lang="en-US" sz="1600">
                          <a:effectLst/>
                        </a:rPr>
                        <a:t>table-layout</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设置显示单元，行和列的算法</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451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4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47962541"/>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0984" y="429093"/>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4402832" cy="3394472"/>
          </a:xfrm>
        </p:spPr>
        <p:txBody>
          <a:bodyPr>
            <a:noAutofit/>
          </a:bodyPr>
          <a:lstStyle/>
          <a:p>
            <a:r>
              <a:rPr lang="zh-CN" altLang="en-US" sz="1800" dirty="0"/>
              <a:t>盒子模型对于</a:t>
            </a:r>
            <a:r>
              <a:rPr lang="en-US" altLang="zh-CN" sz="1800" dirty="0"/>
              <a:t>CSS</a:t>
            </a:r>
            <a:r>
              <a:rPr lang="zh-CN" altLang="en-US" sz="1800" dirty="0"/>
              <a:t>控制页面起着举足轻重的作用。熟练掌握盒子模型，以及盒子模型各个属性的含义和应用方法后，就可以轻松地控制页面中每个元素的位置。下面将介绍盒子模型的概念及其属性的含义和使用方法。</a:t>
            </a:r>
          </a:p>
          <a:p>
            <a:r>
              <a:rPr lang="en-US" altLang="zh-CN" sz="1800" dirty="0"/>
              <a:t>CSS</a:t>
            </a:r>
            <a:r>
              <a:rPr lang="zh-CN" altLang="en-US" sz="1800" dirty="0"/>
              <a:t>中盒子模型用于描述一个为</a:t>
            </a:r>
            <a:r>
              <a:rPr lang="en-US" altLang="zh-CN" sz="1800" dirty="0"/>
              <a:t>HTML</a:t>
            </a:r>
            <a:r>
              <a:rPr lang="zh-CN" altLang="en-US" sz="1800" dirty="0"/>
              <a:t>元素形成的矩形盒子。盒子模型是由</a:t>
            </a:r>
            <a:r>
              <a:rPr lang="en-US" altLang="zh-CN" sz="1800" dirty="0"/>
              <a:t>margin</a:t>
            </a:r>
            <a:r>
              <a:rPr lang="zh-CN" altLang="en-US" sz="1800" dirty="0"/>
              <a:t>（边界）、</a:t>
            </a:r>
            <a:r>
              <a:rPr lang="en-US" altLang="zh-CN" sz="1800" dirty="0"/>
              <a:t>border</a:t>
            </a:r>
            <a:r>
              <a:rPr lang="zh-CN" altLang="en-US" sz="1800" dirty="0"/>
              <a:t>（边框）、</a:t>
            </a:r>
            <a:r>
              <a:rPr lang="en-US" altLang="zh-CN" sz="1800" dirty="0"/>
              <a:t>padding</a:t>
            </a:r>
            <a:r>
              <a:rPr lang="zh-CN" altLang="en-US" sz="1800" dirty="0"/>
              <a:t>（空白）和</a:t>
            </a:r>
            <a:r>
              <a:rPr lang="en-US" altLang="zh-CN" sz="1800" dirty="0"/>
              <a:t>content</a:t>
            </a:r>
            <a:r>
              <a:rPr lang="zh-CN" altLang="en-US" sz="1800" dirty="0"/>
              <a:t>（内容）</a:t>
            </a:r>
            <a:r>
              <a:rPr lang="en-US" altLang="zh-CN" sz="1800" dirty="0"/>
              <a:t>4</a:t>
            </a:r>
            <a:r>
              <a:rPr lang="zh-CN" altLang="en-US" sz="1800" dirty="0"/>
              <a:t>个属性组成。</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13502777"/>
              </p:ext>
            </p:extLst>
          </p:nvPr>
        </p:nvGraphicFramePr>
        <p:xfrm>
          <a:off x="4932040" y="1419622"/>
          <a:ext cx="3888432" cy="2592288"/>
        </p:xfrm>
        <a:graphic>
          <a:graphicData uri="http://schemas.openxmlformats.org/presentationml/2006/ole">
            <mc:AlternateContent xmlns:mc="http://schemas.openxmlformats.org/markup-compatibility/2006">
              <mc:Choice xmlns:v="urn:schemas-microsoft-com:vml" Requires="v">
                <p:oleObj spid="_x0000_s6155" r:id="rId3" imgW="2830870" imgH="1705710" progId="Visio.Drawing.11">
                  <p:embed/>
                </p:oleObj>
              </mc:Choice>
              <mc:Fallback>
                <p:oleObj r:id="rId3" imgW="2830870" imgH="17057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419622"/>
                        <a:ext cx="3888432" cy="2592288"/>
                      </a:xfrm>
                      <a:prstGeom prst="rect">
                        <a:avLst/>
                      </a:prstGeom>
                      <a:noFill/>
                    </p:spPr>
                  </p:pic>
                </p:oleObj>
              </mc:Fallback>
            </mc:AlternateContent>
          </a:graphicData>
        </a:graphic>
      </p:graphicFrame>
    </p:spTree>
    <p:extLst>
      <p:ext uri="{BB962C8B-B14F-4D97-AF65-F5344CB8AC3E}">
        <p14:creationId xmlns:p14="http://schemas.microsoft.com/office/powerpoint/2010/main" val="3955756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p:txBody>
          <a:bodyPr>
            <a:noAutofit/>
          </a:bodyPr>
          <a:lstStyle/>
          <a:p>
            <a:r>
              <a:rPr lang="en-US" altLang="zh-CN" sz="1800" dirty="0"/>
              <a:t>CSS</a:t>
            </a:r>
            <a:r>
              <a:rPr lang="zh-CN" altLang="en-US" sz="1800" dirty="0"/>
              <a:t>的定位功能</a:t>
            </a:r>
          </a:p>
          <a:p>
            <a:pPr lvl="1">
              <a:buFont typeface="Wingdings" panose="05000000000000000000" pitchFamily="2" charset="2"/>
              <a:buChar char="n"/>
            </a:pPr>
            <a:r>
              <a:rPr lang="zh-CN" altLang="en-US" sz="1800" dirty="0"/>
              <a:t>在网页设计中，能否控制到各个模块在页面中的位置非常关键。这些模块只有放置在正确的位置，网页的布局看起来才够美观。网页中的各种元素都必须有自己合理的位置，才能搭建出整个页面的结构。</a:t>
            </a:r>
          </a:p>
          <a:p>
            <a:pPr lvl="1">
              <a:buFont typeface="Wingdings" panose="05000000000000000000" pitchFamily="2" charset="2"/>
              <a:buChar char="n"/>
            </a:pPr>
            <a:r>
              <a:rPr lang="zh-CN" altLang="en-US" sz="1800" dirty="0"/>
              <a:t>使用</a:t>
            </a:r>
            <a:r>
              <a:rPr lang="en-US" altLang="zh-CN" sz="1800" dirty="0"/>
              <a:t>CSS</a:t>
            </a:r>
            <a:r>
              <a:rPr lang="zh-CN" altLang="en-US" sz="1800" dirty="0"/>
              <a:t>的定位功能，可以相对地、绝对地或者固定地对任何一个元素进行定位。在文本流中，任何一个元素都被文本流设置了其自身的位置，但通过</a:t>
            </a:r>
            <a:r>
              <a:rPr lang="en-US" altLang="zh-CN" sz="1800" dirty="0"/>
              <a:t>CSS</a:t>
            </a:r>
            <a:r>
              <a:rPr lang="zh-CN" altLang="en-US" sz="1800" dirty="0"/>
              <a:t>的定位就可以改变这些元素的位置。可以通过某个元素的上、下、左、右移动对其进行相对定位。进行相对定位后，虽然元素的表现区脱离了文本流，但在文本流内却为该元素保留一块空间位置，这个位置不能随着文本流的移动而移动。</a:t>
            </a:r>
          </a:p>
        </p:txBody>
      </p:sp>
    </p:spTree>
    <p:extLst>
      <p:ext uri="{BB962C8B-B14F-4D97-AF65-F5344CB8AC3E}">
        <p14:creationId xmlns:p14="http://schemas.microsoft.com/office/powerpoint/2010/main" val="4135509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8229600" cy="795535"/>
          </a:xfrm>
        </p:spPr>
        <p:txBody>
          <a:bodyPr>
            <a:noAutofit/>
          </a:bodyPr>
          <a:lstStyle/>
          <a:p>
            <a:r>
              <a:rPr lang="en-US" altLang="zh-CN" sz="1800" dirty="0"/>
              <a:t>CSS</a:t>
            </a:r>
            <a:r>
              <a:rPr lang="zh-CN" altLang="en-US" sz="1800" dirty="0"/>
              <a:t>的定位方式</a:t>
            </a:r>
          </a:p>
          <a:p>
            <a:pPr lvl="1">
              <a:buFont typeface="Wingdings" panose="05000000000000000000" pitchFamily="2" charset="2"/>
              <a:buChar char="l"/>
            </a:pPr>
            <a:r>
              <a:rPr lang="zh-CN" altLang="en-US" sz="1800" dirty="0"/>
              <a:t>在</a:t>
            </a:r>
            <a:r>
              <a:rPr lang="en-US" altLang="zh-CN" sz="1800" dirty="0"/>
              <a:t>CSS</a:t>
            </a:r>
            <a:r>
              <a:rPr lang="zh-CN" altLang="en-US" sz="1800" dirty="0"/>
              <a:t>中对元素的定位，可以通过</a:t>
            </a:r>
            <a:r>
              <a:rPr lang="en-US" altLang="zh-CN" sz="1800" dirty="0"/>
              <a:t>position</a:t>
            </a:r>
            <a:r>
              <a:rPr lang="zh-CN" altLang="en-US" sz="1800" dirty="0"/>
              <a:t>属性设置。</a:t>
            </a:r>
          </a:p>
        </p:txBody>
      </p:sp>
      <p:graphicFrame>
        <p:nvGraphicFramePr>
          <p:cNvPr id="4" name="图示 3"/>
          <p:cNvGraphicFramePr/>
          <p:nvPr>
            <p:extLst>
              <p:ext uri="{D42A27DB-BD31-4B8C-83A1-F6EECF244321}">
                <p14:modId xmlns:p14="http://schemas.microsoft.com/office/powerpoint/2010/main" val="124244682"/>
              </p:ext>
            </p:extLst>
          </p:nvPr>
        </p:nvGraphicFramePr>
        <p:xfrm>
          <a:off x="899592" y="1923678"/>
          <a:ext cx="7560840"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26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912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3466728" cy="3394472"/>
          </a:xfrm>
        </p:spPr>
        <p:txBody>
          <a:bodyPr>
            <a:noAutofit/>
          </a:bodyPr>
          <a:lstStyle/>
          <a:p>
            <a:r>
              <a:rPr lang="zh-CN" altLang="zh-CN" sz="1800" dirty="0"/>
              <a:t>将元素的</a:t>
            </a:r>
            <a:r>
              <a:rPr lang="en-US" altLang="zh-CN" sz="1800" dirty="0"/>
              <a:t>top</a:t>
            </a:r>
            <a:r>
              <a:rPr lang="zh-CN" altLang="zh-CN" sz="1800" dirty="0"/>
              <a:t>属性设置为</a:t>
            </a:r>
            <a:r>
              <a:rPr lang="en-US" altLang="zh-CN" sz="1800" dirty="0"/>
              <a:t>20px</a:t>
            </a:r>
            <a:r>
              <a:rPr lang="zh-CN" altLang="zh-CN" sz="1800" dirty="0"/>
              <a:t>，则元素将移动到原位置顶部下方</a:t>
            </a:r>
            <a:r>
              <a:rPr lang="en-US" altLang="zh-CN" sz="1800" dirty="0"/>
              <a:t>20</a:t>
            </a:r>
            <a:r>
              <a:rPr lang="zh-CN" altLang="zh-CN" sz="1800" dirty="0"/>
              <a:t>像素的地方；同时，将该元素的</a:t>
            </a:r>
            <a:r>
              <a:rPr lang="en-US" altLang="zh-CN" sz="1800" dirty="0"/>
              <a:t>left</a:t>
            </a:r>
            <a:r>
              <a:rPr lang="zh-CN" altLang="zh-CN" sz="1800" dirty="0"/>
              <a:t>设置为</a:t>
            </a:r>
            <a:r>
              <a:rPr lang="en-US" altLang="zh-CN" sz="1800" dirty="0"/>
              <a:t>30px</a:t>
            </a:r>
            <a:r>
              <a:rPr lang="zh-CN" altLang="zh-CN" sz="1800" dirty="0"/>
              <a:t>，则该元素将向右移动</a:t>
            </a:r>
            <a:r>
              <a:rPr lang="en-US" altLang="zh-CN" sz="1800" dirty="0"/>
              <a:t>30</a:t>
            </a:r>
            <a:r>
              <a:rPr lang="zh-CN" altLang="zh-CN" sz="1800" dirty="0"/>
              <a:t>像素，效果如图</a:t>
            </a:r>
            <a:r>
              <a:rPr lang="en-US" altLang="zh-CN" sz="1800" dirty="0"/>
              <a:t>3-5</a:t>
            </a:r>
            <a:r>
              <a:rPr lang="zh-CN" altLang="zh-CN" sz="1800" dirty="0"/>
              <a:t>所示。</a:t>
            </a:r>
          </a:p>
          <a:p>
            <a:pPr marL="0" indent="0">
              <a:buNone/>
            </a:pPr>
            <a:r>
              <a:rPr lang="en-US" altLang="zh-CN" sz="1800" dirty="0">
                <a:solidFill>
                  <a:srgbClr val="FF0000"/>
                </a:solidFill>
              </a:rPr>
              <a:t>#</a:t>
            </a:r>
            <a:r>
              <a:rPr lang="en-US" altLang="zh-CN" sz="1800" dirty="0" err="1">
                <a:solidFill>
                  <a:srgbClr val="FF0000"/>
                </a:solidFill>
              </a:rPr>
              <a:t>box_relative</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position: relative;</a:t>
            </a:r>
            <a:endParaRPr lang="zh-CN" altLang="zh-CN" sz="1800" dirty="0">
              <a:solidFill>
                <a:srgbClr val="FF0000"/>
              </a:solidFill>
            </a:endParaRPr>
          </a:p>
          <a:p>
            <a:pPr marL="0" indent="0">
              <a:buNone/>
            </a:pPr>
            <a:r>
              <a:rPr lang="en-US" altLang="zh-CN" sz="1800" dirty="0">
                <a:solidFill>
                  <a:srgbClr val="FF0000"/>
                </a:solidFill>
              </a:rPr>
              <a:t>    left: 30px;</a:t>
            </a:r>
            <a:endParaRPr lang="zh-CN" altLang="zh-CN" sz="1800" dirty="0">
              <a:solidFill>
                <a:srgbClr val="FF0000"/>
              </a:solidFill>
            </a:endParaRPr>
          </a:p>
          <a:p>
            <a:pPr marL="0" indent="0">
              <a:buNone/>
            </a:pPr>
            <a:r>
              <a:rPr lang="en-US" altLang="zh-CN" sz="1800" dirty="0">
                <a:solidFill>
                  <a:srgbClr val="FF0000"/>
                </a:solidFill>
              </a:rPr>
              <a:t>    top: 20px;   }</a:t>
            </a:r>
            <a:endParaRPr lang="zh-CN" altLang="en-US"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p:cNvGraphicFramePr>
          <p:nvPr>
            <p:extLst>
              <p:ext uri="{D42A27DB-BD31-4B8C-83A1-F6EECF244321}">
                <p14:modId xmlns:p14="http://schemas.microsoft.com/office/powerpoint/2010/main" val="3482459221"/>
              </p:ext>
            </p:extLst>
          </p:nvPr>
        </p:nvGraphicFramePr>
        <p:xfrm>
          <a:off x="3923928" y="1923678"/>
          <a:ext cx="4267200" cy="1914525"/>
        </p:xfrm>
        <a:graphic>
          <a:graphicData uri="http://schemas.openxmlformats.org/presentationml/2006/ole">
            <mc:AlternateContent xmlns:mc="http://schemas.openxmlformats.org/markup-compatibility/2006">
              <mc:Choice xmlns:v="urn:schemas-microsoft-com:vml" Requires="v">
                <p:oleObj spid="_x0000_s8202" r:id="rId3" imgW="6874584" imgH="3094788" progId="Visio.Drawing.11">
                  <p:embed/>
                </p:oleObj>
              </mc:Choice>
              <mc:Fallback>
                <p:oleObj r:id="rId3" imgW="6874584" imgH="3094788" progId="Visio.Drawing.11">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923678"/>
                        <a:ext cx="4267200" cy="191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3026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3" name="内容占位符 2"/>
          <p:cNvSpPr>
            <a:spLocks noGrp="1"/>
          </p:cNvSpPr>
          <p:nvPr>
            <p:ph idx="1"/>
          </p:nvPr>
        </p:nvSpPr>
        <p:spPr>
          <a:xfrm>
            <a:off x="457200" y="1200151"/>
            <a:ext cx="3466728" cy="3394472"/>
          </a:xfrm>
        </p:spPr>
        <p:txBody>
          <a:bodyPr>
            <a:noAutofit/>
          </a:bodyPr>
          <a:lstStyle/>
          <a:p>
            <a:r>
              <a:rPr lang="zh-CN" altLang="zh-CN" sz="1800" dirty="0"/>
              <a:t>绝对定位使元素的位置与文档流无关，因此不占据空间。这一点与相对定位不同，文本流中其它元素的布局就像绝对定位的元素不存在一样。</a:t>
            </a:r>
          </a:p>
          <a:p>
            <a:pPr marL="0" indent="0">
              <a:buNone/>
            </a:pPr>
            <a:r>
              <a:rPr lang="en-US" altLang="zh-CN" sz="1800" dirty="0">
                <a:solidFill>
                  <a:srgbClr val="FF0000"/>
                </a:solidFill>
              </a:rPr>
              <a:t>#</a:t>
            </a:r>
            <a:r>
              <a:rPr lang="en-US" altLang="zh-CN" sz="1800" dirty="0" err="1">
                <a:solidFill>
                  <a:srgbClr val="FF0000"/>
                </a:solidFill>
              </a:rPr>
              <a:t>box_relative</a:t>
            </a:r>
            <a:r>
              <a:rPr lang="en-US" altLang="zh-CN" sz="1800" dirty="0">
                <a:solidFill>
                  <a:srgbClr val="FF0000"/>
                </a:solidFill>
              </a:rPr>
              <a:t> {</a:t>
            </a:r>
            <a:endParaRPr lang="zh-CN" altLang="zh-CN" sz="1800" dirty="0">
              <a:solidFill>
                <a:srgbClr val="FF0000"/>
              </a:solidFill>
            </a:endParaRPr>
          </a:p>
          <a:p>
            <a:pPr marL="0" indent="0">
              <a:buNone/>
            </a:pPr>
            <a:r>
              <a:rPr lang="en-US" altLang="zh-CN" sz="1800" dirty="0">
                <a:solidFill>
                  <a:srgbClr val="FF0000"/>
                </a:solidFill>
              </a:rPr>
              <a:t>    position: absolute;</a:t>
            </a:r>
            <a:endParaRPr lang="zh-CN" altLang="zh-CN" sz="1800" dirty="0">
              <a:solidFill>
                <a:srgbClr val="FF0000"/>
              </a:solidFill>
            </a:endParaRPr>
          </a:p>
          <a:p>
            <a:pPr marL="0" indent="0">
              <a:buNone/>
            </a:pPr>
            <a:r>
              <a:rPr lang="en-US" altLang="zh-CN" sz="1800" dirty="0">
                <a:solidFill>
                  <a:srgbClr val="FF0000"/>
                </a:solidFill>
              </a:rPr>
              <a:t>    left: 30px;</a:t>
            </a:r>
            <a:endParaRPr lang="zh-CN" altLang="zh-CN" sz="1800" dirty="0">
              <a:solidFill>
                <a:srgbClr val="FF0000"/>
              </a:solidFill>
            </a:endParaRPr>
          </a:p>
          <a:p>
            <a:pPr marL="0" indent="0">
              <a:buNone/>
            </a:pPr>
            <a:r>
              <a:rPr lang="en-US" altLang="zh-CN" sz="1800" dirty="0">
                <a:solidFill>
                  <a:srgbClr val="FF0000"/>
                </a:solidFill>
              </a:rPr>
              <a:t>    top: 20px; }</a:t>
            </a:r>
            <a:endParaRPr lang="zh-CN" altLang="zh-CN" sz="1800"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27464041"/>
              </p:ext>
            </p:extLst>
          </p:nvPr>
        </p:nvGraphicFramePr>
        <p:xfrm>
          <a:off x="3923928" y="1851670"/>
          <a:ext cx="4267200" cy="1905000"/>
        </p:xfrm>
        <a:graphic>
          <a:graphicData uri="http://schemas.openxmlformats.org/presentationml/2006/ole">
            <mc:AlternateContent xmlns:mc="http://schemas.openxmlformats.org/markup-compatibility/2006">
              <mc:Choice xmlns:v="urn:schemas-microsoft-com:vml" Requires="v">
                <p:oleObj spid="_x0000_s10250" r:id="rId3" imgW="6874584" imgH="3094788" progId="Visio.Drawing.11">
                  <p:embed/>
                </p:oleObj>
              </mc:Choice>
              <mc:Fallback>
                <p:oleObj r:id="rId3" imgW="6874584" imgH="309478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851670"/>
                        <a:ext cx="42672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1610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3.5  CSS</a:t>
            </a:r>
            <a:r>
              <a:rPr lang="zh-CN" altLang="en-US" sz="4000" dirty="0"/>
              <a:t>盒子模型和网页布局方式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72212747"/>
              </p:ext>
            </p:extLst>
          </p:nvPr>
        </p:nvGraphicFramePr>
        <p:xfrm>
          <a:off x="1795475" y="1275606"/>
          <a:ext cx="5553050" cy="3269816"/>
        </p:xfrm>
        <a:graphic>
          <a:graphicData uri="http://schemas.openxmlformats.org/presentationml/2006/ole">
            <mc:AlternateContent xmlns:mc="http://schemas.openxmlformats.org/markup-compatibility/2006">
              <mc:Choice xmlns:v="urn:schemas-microsoft-com:vml" Requires="v">
                <p:oleObj spid="_x0000_s11274" r:id="rId3" imgW="3749209" imgH="2209676" progId="Visio.Drawing.11">
                  <p:embed/>
                </p:oleObj>
              </mc:Choice>
              <mc:Fallback>
                <p:oleObj r:id="rId3" imgW="3749209" imgH="220967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475" y="1275606"/>
                        <a:ext cx="5553050" cy="3269816"/>
                      </a:xfrm>
                      <a:prstGeom prst="rect">
                        <a:avLst/>
                      </a:prstGeom>
                      <a:noFill/>
                    </p:spPr>
                  </p:pic>
                </p:oleObj>
              </mc:Fallback>
            </mc:AlternateContent>
          </a:graphicData>
        </a:graphic>
      </p:graphicFrame>
      <p:sp>
        <p:nvSpPr>
          <p:cNvPr id="10" name="矩形 9"/>
          <p:cNvSpPr/>
          <p:nvPr/>
        </p:nvSpPr>
        <p:spPr>
          <a:xfrm>
            <a:off x="3325505" y="4443958"/>
            <a:ext cx="2492990" cy="369332"/>
          </a:xfrm>
          <a:prstGeom prst="rect">
            <a:avLst/>
          </a:prstGeom>
        </p:spPr>
        <p:txBody>
          <a:bodyPr wrap="none">
            <a:spAutoFit/>
          </a:bodyPr>
          <a:lstStyle/>
          <a:p>
            <a:r>
              <a:rPr lang="zh-CN" altLang="zh-CN" dirty="0"/>
              <a:t>常见的网页排版模块图</a:t>
            </a:r>
            <a:endParaRPr lang="zh-CN" altLang="en-US" dirty="0"/>
          </a:p>
        </p:txBody>
      </p:sp>
    </p:spTree>
    <p:extLst>
      <p:ext uri="{BB962C8B-B14F-4D97-AF65-F5344CB8AC3E}">
        <p14:creationId xmlns:p14="http://schemas.microsoft.com/office/powerpoint/2010/main" val="2783213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2777402242"/>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98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595369219"/>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9286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3.6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07894441"/>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65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3.1 CSS</a:t>
            </a:r>
            <a:r>
              <a:rPr lang="zh-CN" altLang="en-US" sz="4800" dirty="0"/>
              <a:t>简介</a:t>
            </a:r>
          </a:p>
        </p:txBody>
      </p:sp>
      <p:sp>
        <p:nvSpPr>
          <p:cNvPr id="3" name="内容占位符 2"/>
          <p:cNvSpPr>
            <a:spLocks noGrp="1"/>
          </p:cNvSpPr>
          <p:nvPr>
            <p:ph idx="1"/>
          </p:nvPr>
        </p:nvSpPr>
        <p:spPr/>
        <p:txBody>
          <a:bodyPr>
            <a:normAutofit fontScale="92500" lnSpcReduction="20000"/>
          </a:bodyPr>
          <a:lstStyle/>
          <a:p>
            <a:r>
              <a:rPr lang="zh-CN" altLang="en-US" dirty="0"/>
              <a:t>层叠样式表（</a:t>
            </a:r>
            <a:r>
              <a:rPr lang="en-US" altLang="zh-CN" dirty="0" err="1"/>
              <a:t>Cascaing</a:t>
            </a:r>
            <a:r>
              <a:rPr lang="en-US" altLang="zh-CN" dirty="0"/>
              <a:t> Style Sheet</a:t>
            </a:r>
            <a:r>
              <a:rPr lang="zh-CN" altLang="en-US" dirty="0"/>
              <a:t>，简称为</a:t>
            </a:r>
            <a:r>
              <a:rPr lang="en-US" altLang="zh-CN" dirty="0"/>
              <a:t>CSS</a:t>
            </a:r>
            <a:r>
              <a:rPr lang="zh-CN" altLang="en-US" dirty="0"/>
              <a:t>）是</a:t>
            </a:r>
            <a:r>
              <a:rPr lang="en-US" altLang="zh-CN" dirty="0"/>
              <a:t>W3C</a:t>
            </a:r>
            <a:r>
              <a:rPr lang="zh-CN" altLang="en-US" dirty="0"/>
              <a:t>组织所拟定出的一套标准的样式语言规范。</a:t>
            </a:r>
          </a:p>
          <a:p>
            <a:r>
              <a:rPr lang="zh-CN" altLang="en-US" dirty="0"/>
              <a:t>随着</a:t>
            </a:r>
            <a:r>
              <a:rPr lang="en-US" altLang="zh-CN" dirty="0"/>
              <a:t>CSS</a:t>
            </a:r>
            <a:r>
              <a:rPr lang="zh-CN" altLang="en-US" dirty="0"/>
              <a:t>技术技术的使用，</a:t>
            </a:r>
            <a:r>
              <a:rPr lang="en-US" altLang="zh-CN" dirty="0"/>
              <a:t>HTML</a:t>
            </a:r>
            <a:r>
              <a:rPr lang="zh-CN" altLang="en-US" dirty="0"/>
              <a:t>页面真正“活动”了起来。而在</a:t>
            </a:r>
            <a:r>
              <a:rPr lang="en-US" altLang="zh-CN" dirty="0"/>
              <a:t>HTML 5</a:t>
            </a:r>
            <a:r>
              <a:rPr lang="zh-CN" altLang="en-US" dirty="0"/>
              <a:t>中，一些纯粹用作显示效果的元素将取消，因为它们显示效果的工作更适合由</a:t>
            </a:r>
            <a:r>
              <a:rPr lang="en-US" altLang="zh-CN" dirty="0"/>
              <a:t>CSS</a:t>
            </a:r>
            <a:r>
              <a:rPr lang="zh-CN" altLang="en-US" dirty="0"/>
              <a:t>来担当。</a:t>
            </a:r>
          </a:p>
          <a:p>
            <a:r>
              <a:rPr lang="zh-CN" altLang="en-US" dirty="0"/>
              <a:t>作为一种用于网页展示的样式语言，</a:t>
            </a:r>
            <a:r>
              <a:rPr lang="en-US" altLang="zh-CN" dirty="0"/>
              <a:t>CSS</a:t>
            </a:r>
            <a:r>
              <a:rPr lang="zh-CN" altLang="en-US" dirty="0"/>
              <a:t>增加了更多的样式定义方式来辅助</a:t>
            </a:r>
            <a:r>
              <a:rPr lang="en-US" altLang="zh-CN" dirty="0"/>
              <a:t>HTML</a:t>
            </a:r>
            <a:r>
              <a:rPr lang="zh-CN" altLang="en-US" dirty="0"/>
              <a:t>语言。通过</a:t>
            </a:r>
            <a:r>
              <a:rPr lang="en-US" altLang="zh-CN" dirty="0"/>
              <a:t>CSS</a:t>
            </a:r>
            <a:r>
              <a:rPr lang="zh-CN" altLang="en-US" dirty="0"/>
              <a:t>样式表的定义，只要设定某种元素（如：表格、背景、连结、文字、按钮、滚动条等）的样式，则各网页相同种类的元素将会呈现出相同的风格。这种方式不仅加快了网站开发的进度，而且便于建立一个风格统一的网站。</a:t>
            </a:r>
          </a:p>
          <a:p>
            <a:endParaRPr lang="zh-CN" altLang="en-US" dirty="0"/>
          </a:p>
        </p:txBody>
      </p:sp>
    </p:spTree>
    <p:extLst>
      <p:ext uri="{BB962C8B-B14F-4D97-AF65-F5344CB8AC3E}">
        <p14:creationId xmlns:p14="http://schemas.microsoft.com/office/powerpoint/2010/main" val="24098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3.1 CSS</a:t>
            </a:r>
            <a:r>
              <a:rPr lang="zh-CN" altLang="en-US" sz="4800" dirty="0"/>
              <a:t>简介</a:t>
            </a:r>
          </a:p>
        </p:txBody>
      </p:sp>
      <p:sp>
        <p:nvSpPr>
          <p:cNvPr id="3" name="内容占位符 2"/>
          <p:cNvSpPr>
            <a:spLocks noGrp="1"/>
          </p:cNvSpPr>
          <p:nvPr>
            <p:ph idx="1"/>
          </p:nvPr>
        </p:nvSpPr>
        <p:spPr/>
        <p:txBody>
          <a:bodyPr>
            <a:normAutofit fontScale="70000" lnSpcReduction="20000"/>
          </a:bodyPr>
          <a:lstStyle/>
          <a:p>
            <a:r>
              <a:rPr lang="en-US" altLang="zh-CN" dirty="0"/>
              <a:t>CSS</a:t>
            </a:r>
            <a:r>
              <a:rPr lang="zh-CN" altLang="en-US" dirty="0"/>
              <a:t>的定义可以直接放在</a:t>
            </a:r>
            <a:r>
              <a:rPr lang="en-US" altLang="zh-CN" dirty="0"/>
              <a:t>HTML</a:t>
            </a:r>
            <a:r>
              <a:rPr lang="zh-CN" altLang="en-US" dirty="0"/>
              <a:t>元素中，称为内联样式。形式如下：</a:t>
            </a:r>
          </a:p>
          <a:p>
            <a:pPr marL="0" indent="0">
              <a:buNone/>
            </a:pPr>
            <a:r>
              <a:rPr lang="en-US" altLang="zh-CN" dirty="0">
                <a:solidFill>
                  <a:srgbClr val="FF0000"/>
                </a:solidFill>
              </a:rPr>
              <a:t>&lt;p style="color:sienna;margin-left:20px"&gt;This is a paragraph.&lt;/p&gt;</a:t>
            </a:r>
          </a:p>
          <a:p>
            <a:r>
              <a:rPr lang="en-US" altLang="zh-CN" dirty="0"/>
              <a:t>CSS</a:t>
            </a:r>
            <a:r>
              <a:rPr lang="zh-CN" altLang="en-US" dirty="0"/>
              <a:t>的定义可以放在</a:t>
            </a:r>
            <a:r>
              <a:rPr lang="en-US" altLang="zh-CN" dirty="0"/>
              <a:t>HTML</a:t>
            </a:r>
            <a:r>
              <a:rPr lang="zh-CN" altLang="en-US" dirty="0"/>
              <a:t>文件的</a:t>
            </a:r>
            <a:r>
              <a:rPr lang="en-US" altLang="zh-CN" dirty="0"/>
              <a:t>&lt;style&gt;</a:t>
            </a:r>
            <a:r>
              <a:rPr lang="zh-CN" altLang="en-US" dirty="0"/>
              <a:t>元素中，称为内部样式表。形式如下：</a:t>
            </a:r>
          </a:p>
          <a:p>
            <a:pPr marL="0" indent="0">
              <a:buNone/>
            </a:pPr>
            <a:r>
              <a:rPr lang="en-US" altLang="zh-CN" dirty="0">
                <a:solidFill>
                  <a:srgbClr val="FF0000"/>
                </a:solidFill>
              </a:rPr>
              <a:t>&lt;head&gt;</a:t>
            </a:r>
          </a:p>
          <a:p>
            <a:pPr marL="0" indent="0">
              <a:buNone/>
            </a:pPr>
            <a:r>
              <a:rPr lang="en-US" altLang="zh-CN" dirty="0">
                <a:solidFill>
                  <a:srgbClr val="FF0000"/>
                </a:solidFill>
              </a:rPr>
              <a:t>    &lt;style&gt;</a:t>
            </a:r>
          </a:p>
          <a:p>
            <a:pPr marL="0" indent="0">
              <a:buNone/>
            </a:pPr>
            <a:r>
              <a:rPr lang="en-US" altLang="zh-CN" dirty="0">
                <a:solidFill>
                  <a:srgbClr val="FF0000"/>
                </a:solidFill>
              </a:rPr>
              <a:t>        body {            background-color: yellow;        }</a:t>
            </a:r>
          </a:p>
          <a:p>
            <a:pPr marL="0" indent="0">
              <a:buNone/>
            </a:pPr>
            <a:r>
              <a:rPr lang="en-US" altLang="zh-CN" dirty="0">
                <a:solidFill>
                  <a:srgbClr val="FF0000"/>
                </a:solidFill>
              </a:rPr>
              <a:t>    &lt;/style&gt;</a:t>
            </a:r>
          </a:p>
          <a:p>
            <a:pPr marL="0" indent="0">
              <a:buNone/>
            </a:pPr>
            <a:r>
              <a:rPr lang="en-US" altLang="zh-CN" dirty="0">
                <a:solidFill>
                  <a:srgbClr val="FF0000"/>
                </a:solidFill>
              </a:rPr>
              <a:t>&lt;/head&gt;</a:t>
            </a:r>
          </a:p>
          <a:p>
            <a:r>
              <a:rPr lang="en-US" altLang="zh-CN" dirty="0"/>
              <a:t>CSS</a:t>
            </a:r>
            <a:r>
              <a:rPr lang="zh-CN" altLang="en-US" dirty="0"/>
              <a:t>的定义也可以独立保存在一个扩展名为</a:t>
            </a:r>
            <a:r>
              <a:rPr lang="en-US" altLang="zh-CN" dirty="0"/>
              <a:t>.</a:t>
            </a:r>
            <a:r>
              <a:rPr lang="en-US" altLang="zh-CN" dirty="0" err="1"/>
              <a:t>css</a:t>
            </a:r>
            <a:r>
              <a:rPr lang="zh-CN" altLang="en-US" dirty="0"/>
              <a:t>的文件中，通过链接的方式包含入网页中，称为外部样式表。形式如下：</a:t>
            </a:r>
          </a:p>
          <a:p>
            <a:pPr marL="0" indent="0">
              <a:buNone/>
            </a:pPr>
            <a:r>
              <a:rPr lang="en-US" altLang="zh-CN" dirty="0">
                <a:solidFill>
                  <a:srgbClr val="FF0000"/>
                </a:solidFill>
              </a:rPr>
              <a:t>&lt;head&gt;</a:t>
            </a:r>
          </a:p>
          <a:p>
            <a:pPr marL="0" indent="0">
              <a:buNone/>
            </a:pPr>
            <a:r>
              <a:rPr lang="en-US" altLang="zh-CN" dirty="0">
                <a:solidFill>
                  <a:srgbClr val="FF0000"/>
                </a:solidFill>
              </a:rPr>
              <a:t>    &lt;link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="”foo.css”"&gt;</a:t>
            </a:r>
          </a:p>
          <a:p>
            <a:pPr marL="0" indent="0">
              <a:buNone/>
            </a:pPr>
            <a:r>
              <a:rPr lang="en-US" altLang="zh-CN" dirty="0">
                <a:solidFill>
                  <a:srgbClr val="FF0000"/>
                </a:solidFill>
              </a:rPr>
              <a:t>&lt;/head&gt;</a:t>
            </a:r>
          </a:p>
          <a:p>
            <a:endParaRPr lang="zh-CN" altLang="en-US" dirty="0"/>
          </a:p>
        </p:txBody>
      </p:sp>
    </p:spTree>
    <p:extLst>
      <p:ext uri="{BB962C8B-B14F-4D97-AF65-F5344CB8AC3E}">
        <p14:creationId xmlns:p14="http://schemas.microsoft.com/office/powerpoint/2010/main" val="214983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0000" lnSpcReduction="20000"/>
          </a:bodyPr>
          <a:lstStyle/>
          <a:p>
            <a:r>
              <a:rPr lang="zh-CN" altLang="en-US" dirty="0"/>
              <a:t>一条</a:t>
            </a:r>
            <a:r>
              <a:rPr lang="en-US" altLang="zh-CN" dirty="0"/>
              <a:t>CSS</a:t>
            </a:r>
            <a:r>
              <a:rPr lang="zh-CN" altLang="en-US" dirty="0"/>
              <a:t>规则中包括两个部分：一个选择符（</a:t>
            </a:r>
            <a:r>
              <a:rPr lang="en-US" altLang="zh-CN" dirty="0"/>
              <a:t>selector</a:t>
            </a:r>
            <a:r>
              <a:rPr lang="zh-CN" altLang="en-US" dirty="0"/>
              <a:t>）和一个或多个描述（</a:t>
            </a:r>
            <a:r>
              <a:rPr lang="en-US" altLang="zh-CN" dirty="0"/>
              <a:t>declaration</a:t>
            </a:r>
            <a:r>
              <a:rPr lang="zh-CN" altLang="en-US" dirty="0"/>
              <a:t>），描述之间用分号隔开。每一个描述中又包含属性名（</a:t>
            </a:r>
            <a:r>
              <a:rPr lang="en-US" altLang="zh-CN" dirty="0"/>
              <a:t>property</a:t>
            </a:r>
            <a:r>
              <a:rPr lang="zh-CN" altLang="en-US" dirty="0"/>
              <a:t>）和属性值（</a:t>
            </a:r>
            <a:r>
              <a:rPr lang="en-US" altLang="zh-CN" dirty="0"/>
              <a:t>value</a:t>
            </a:r>
            <a:r>
              <a:rPr lang="zh-CN" altLang="en-US" dirty="0"/>
              <a:t>）。语法如下：</a:t>
            </a:r>
          </a:p>
          <a:p>
            <a:pPr marL="0" indent="0">
              <a:buNone/>
            </a:pPr>
            <a:r>
              <a:rPr lang="en-US" altLang="zh-CN" dirty="0">
                <a:solidFill>
                  <a:srgbClr val="FF0000"/>
                </a:solidFill>
              </a:rPr>
              <a:t>selector {</a:t>
            </a:r>
            <a:r>
              <a:rPr lang="en-US" altLang="zh-CN" dirty="0" err="1">
                <a:solidFill>
                  <a:srgbClr val="FF0000"/>
                </a:solidFill>
              </a:rPr>
              <a:t>property:value</a:t>
            </a:r>
            <a:r>
              <a:rPr lang="en-US" altLang="zh-CN" dirty="0">
                <a:solidFill>
                  <a:srgbClr val="FF0000"/>
                </a:solidFill>
              </a:rPr>
              <a:t>; </a:t>
            </a:r>
            <a:r>
              <a:rPr lang="en-US" altLang="zh-CN" dirty="0" err="1">
                <a:solidFill>
                  <a:srgbClr val="FF0000"/>
                </a:solidFill>
              </a:rPr>
              <a:t>property:value</a:t>
            </a:r>
            <a:r>
              <a:rPr lang="en-US" altLang="zh-CN" dirty="0">
                <a:solidFill>
                  <a:srgbClr val="FF0000"/>
                </a:solidFill>
              </a:rPr>
              <a:t>; ....}</a:t>
            </a:r>
          </a:p>
          <a:p>
            <a:r>
              <a:rPr lang="zh-CN" altLang="en-US" dirty="0"/>
              <a:t>下面的</a:t>
            </a:r>
            <a:r>
              <a:rPr lang="en-US" altLang="zh-CN" dirty="0"/>
              <a:t>CSS</a:t>
            </a:r>
            <a:r>
              <a:rPr lang="zh-CN" altLang="en-US" dirty="0"/>
              <a:t>规则中声明了段落元素</a:t>
            </a:r>
            <a:r>
              <a:rPr lang="en-US" altLang="zh-CN" dirty="0"/>
              <a:t>&lt;p&gt;</a:t>
            </a:r>
            <a:r>
              <a:rPr lang="zh-CN" altLang="en-US" dirty="0"/>
              <a:t>的显式方式，包括文本居中、黑色、</a:t>
            </a:r>
            <a:r>
              <a:rPr lang="en-US" altLang="zh-CN" dirty="0" err="1"/>
              <a:t>arial</a:t>
            </a:r>
            <a:r>
              <a:rPr lang="zh-CN" altLang="en-US" dirty="0"/>
              <a:t>字体。</a:t>
            </a:r>
            <a:r>
              <a:rPr lang="en-US" altLang="zh-CN" dirty="0"/>
              <a:t>CSS</a:t>
            </a:r>
            <a:r>
              <a:rPr lang="zh-CN" altLang="en-US" dirty="0"/>
              <a:t>中的注释在“</a:t>
            </a:r>
            <a:r>
              <a:rPr lang="en-US" altLang="zh-CN" dirty="0"/>
              <a:t>/*”</a:t>
            </a:r>
            <a:r>
              <a:rPr lang="zh-CN" altLang="en-US" dirty="0"/>
              <a:t>和“*</a:t>
            </a:r>
            <a:r>
              <a:rPr lang="en-US" altLang="zh-CN" dirty="0"/>
              <a:t>/”</a:t>
            </a:r>
            <a:r>
              <a:rPr lang="zh-CN" altLang="en-US" dirty="0"/>
              <a:t>之间。</a:t>
            </a:r>
          </a:p>
          <a:p>
            <a:pPr marL="0" indent="0">
              <a:buNone/>
            </a:pPr>
            <a:r>
              <a:rPr lang="en-US" altLang="zh-CN" dirty="0">
                <a:solidFill>
                  <a:srgbClr val="FF0000"/>
                </a:solidFill>
              </a:rPr>
              <a:t>p {</a:t>
            </a:r>
          </a:p>
          <a:p>
            <a:pPr marL="0" indent="0">
              <a:buNone/>
            </a:pPr>
            <a:r>
              <a:rPr lang="en-US" altLang="zh-CN" dirty="0">
                <a:solidFill>
                  <a:srgbClr val="FF0000"/>
                </a:solidFill>
              </a:rPr>
              <a:t>    text-align: center;</a:t>
            </a:r>
          </a:p>
          <a:p>
            <a:pPr marL="0" indent="0">
              <a:buNone/>
            </a:pPr>
            <a:r>
              <a:rPr lang="en-US" altLang="zh-CN" dirty="0">
                <a:solidFill>
                  <a:srgbClr val="FF0000"/>
                </a:solidFill>
              </a:rPr>
              <a:t>    color: black;</a:t>
            </a:r>
          </a:p>
          <a:p>
            <a:pPr marL="0" indent="0">
              <a:buNone/>
            </a:pPr>
            <a:r>
              <a:rPr lang="en-US" altLang="zh-CN" dirty="0">
                <a:solidFill>
                  <a:srgbClr val="FF0000"/>
                </a:solidFill>
              </a:rPr>
              <a:t>    font-family: </a:t>
            </a:r>
            <a:r>
              <a:rPr lang="en-US" altLang="zh-CN" dirty="0" err="1">
                <a:solidFill>
                  <a:srgbClr val="FF0000"/>
                </a:solidFill>
              </a:rPr>
              <a:t>arial</a:t>
            </a:r>
            <a:r>
              <a:rPr lang="en-US" altLang="zh-CN" dirty="0">
                <a:solidFill>
                  <a:srgbClr val="FF0000"/>
                </a:solidFill>
              </a:rPr>
              <a:t>;</a:t>
            </a:r>
          </a:p>
          <a:p>
            <a:pPr marL="0" indent="0">
              <a:buNone/>
            </a:pPr>
            <a:r>
              <a:rPr lang="en-US" altLang="zh-CN" dirty="0">
                <a:solidFill>
                  <a:srgbClr val="FF0000"/>
                </a:solidFill>
              </a:rPr>
              <a:t>}</a:t>
            </a:r>
          </a:p>
          <a:p>
            <a:r>
              <a:rPr lang="zh-CN" altLang="en-US" dirty="0"/>
              <a:t>在这个例子中，</a:t>
            </a:r>
            <a:r>
              <a:rPr lang="en-US" altLang="zh-CN" dirty="0"/>
              <a:t>p</a:t>
            </a:r>
            <a:r>
              <a:rPr lang="zh-CN" altLang="en-US" dirty="0"/>
              <a:t>是选择符，</a:t>
            </a:r>
            <a:r>
              <a:rPr lang="en-US" altLang="zh-CN" dirty="0"/>
              <a:t>text-align</a:t>
            </a:r>
            <a:r>
              <a:rPr lang="zh-CN" altLang="en-US" dirty="0"/>
              <a:t>、</a:t>
            </a:r>
            <a:r>
              <a:rPr lang="en-US" altLang="zh-CN" dirty="0"/>
              <a:t>color</a:t>
            </a:r>
            <a:r>
              <a:rPr lang="zh-CN" altLang="en-US" dirty="0"/>
              <a:t>和</a:t>
            </a:r>
            <a:r>
              <a:rPr lang="en-US" altLang="zh-CN" dirty="0"/>
              <a:t>font-family</a:t>
            </a:r>
            <a:r>
              <a:rPr lang="zh-CN" altLang="en-US" dirty="0"/>
              <a:t>是属性，并为这些属性设置了相应的属性值。</a:t>
            </a:r>
          </a:p>
        </p:txBody>
      </p:sp>
    </p:spTree>
    <p:extLst>
      <p:ext uri="{BB962C8B-B14F-4D97-AF65-F5344CB8AC3E}">
        <p14:creationId xmlns:p14="http://schemas.microsoft.com/office/powerpoint/2010/main" val="187925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a:t>
            </a:r>
            <a:r>
              <a:rPr lang="en-US" altLang="zh-CN" dirty="0"/>
              <a:t>1</a:t>
            </a:r>
            <a:r>
              <a:rPr lang="zh-CN" altLang="en-US" dirty="0"/>
              <a:t>）类选择符</a:t>
            </a:r>
          </a:p>
          <a:p>
            <a:r>
              <a:rPr lang="zh-CN" altLang="en-US" dirty="0"/>
              <a:t>选择符可以是一种</a:t>
            </a:r>
            <a:r>
              <a:rPr lang="en-US" altLang="zh-CN" dirty="0"/>
              <a:t>HTML</a:t>
            </a:r>
            <a:r>
              <a:rPr lang="zh-CN" altLang="en-US" dirty="0"/>
              <a:t>元素，例如“</a:t>
            </a:r>
            <a:r>
              <a:rPr lang="en-US" altLang="zh-CN" dirty="0"/>
              <a:t>p”</a:t>
            </a:r>
            <a:r>
              <a:rPr lang="zh-CN" altLang="en-US" dirty="0"/>
              <a:t>、“</a:t>
            </a:r>
            <a:r>
              <a:rPr lang="en-US" altLang="zh-CN" dirty="0"/>
              <a:t>table”</a:t>
            </a:r>
            <a:r>
              <a:rPr lang="zh-CN" altLang="en-US" dirty="0"/>
              <a:t>等，这些可以看作是</a:t>
            </a:r>
            <a:r>
              <a:rPr lang="en-US" altLang="zh-CN" dirty="0"/>
              <a:t>HTML</a:t>
            </a:r>
            <a:r>
              <a:rPr lang="zh-CN" altLang="en-US" dirty="0"/>
              <a:t>预定义的类。例如下面的</a:t>
            </a:r>
            <a:r>
              <a:rPr lang="en-US" altLang="zh-CN" dirty="0"/>
              <a:t>CSS</a:t>
            </a:r>
            <a:r>
              <a:rPr lang="zh-CN" altLang="en-US" dirty="0"/>
              <a:t>规则：</a:t>
            </a:r>
          </a:p>
          <a:p>
            <a:endParaRPr lang="zh-CN" altLang="en-US" dirty="0"/>
          </a:p>
          <a:p>
            <a:pPr marL="0" indent="0">
              <a:buNone/>
            </a:pPr>
            <a:r>
              <a:rPr lang="en-US" altLang="zh-CN" dirty="0">
                <a:solidFill>
                  <a:srgbClr val="FF0000"/>
                </a:solidFill>
              </a:rPr>
              <a:t>body {background: #</a:t>
            </a:r>
            <a:r>
              <a:rPr lang="en-US" altLang="zh-CN" dirty="0" err="1">
                <a:solidFill>
                  <a:srgbClr val="FF0000"/>
                </a:solidFill>
              </a:rPr>
              <a:t>fff</a:t>
            </a:r>
            <a:r>
              <a:rPr lang="en-US" altLang="zh-CN" dirty="0">
                <a:solidFill>
                  <a:srgbClr val="FF0000"/>
                </a:solidFill>
              </a:rPr>
              <a:t>; margin: 0; padding: 0; }</a:t>
            </a:r>
          </a:p>
          <a:p>
            <a:pPr marL="0" indent="0">
              <a:buNone/>
            </a:pPr>
            <a:r>
              <a:rPr lang="en-US" altLang="zh-CN" dirty="0">
                <a:solidFill>
                  <a:srgbClr val="FF0000"/>
                </a:solidFill>
              </a:rPr>
              <a:t>p { color: #ff0000; }</a:t>
            </a:r>
          </a:p>
          <a:p>
            <a:endParaRPr lang="en-US" altLang="zh-CN" dirty="0"/>
          </a:p>
          <a:p>
            <a:r>
              <a:rPr lang="zh-CN" altLang="en-US" dirty="0"/>
              <a:t>应用了上述</a:t>
            </a:r>
            <a:r>
              <a:rPr lang="en-US" altLang="zh-CN" dirty="0"/>
              <a:t>CSS</a:t>
            </a:r>
            <a:r>
              <a:rPr lang="zh-CN" altLang="en-US" dirty="0"/>
              <a:t>的</a:t>
            </a:r>
            <a:r>
              <a:rPr lang="en-US" altLang="zh-CN" dirty="0"/>
              <a:t>HTML</a:t>
            </a:r>
            <a:r>
              <a:rPr lang="zh-CN" altLang="en-US" dirty="0"/>
              <a:t>文档中所有的</a:t>
            </a:r>
            <a:r>
              <a:rPr lang="en-US" altLang="zh-CN" dirty="0"/>
              <a:t>&lt;body&gt;</a:t>
            </a:r>
            <a:r>
              <a:rPr lang="zh-CN" altLang="en-US" dirty="0"/>
              <a:t>元素（虽然只可能有一个）和所有的</a:t>
            </a:r>
            <a:r>
              <a:rPr lang="en-US" altLang="zh-CN" dirty="0"/>
              <a:t>&lt;p&gt;</a:t>
            </a:r>
            <a:r>
              <a:rPr lang="zh-CN" altLang="en-US" dirty="0"/>
              <a:t>元素都将无需声明而自动遵守上述的</a:t>
            </a:r>
            <a:r>
              <a:rPr lang="en-US" altLang="zh-CN" dirty="0"/>
              <a:t>CSS</a:t>
            </a:r>
            <a:r>
              <a:rPr lang="zh-CN" altLang="en-US" dirty="0"/>
              <a:t>规则。</a:t>
            </a:r>
          </a:p>
        </p:txBody>
      </p:sp>
    </p:spTree>
    <p:extLst>
      <p:ext uri="{BB962C8B-B14F-4D97-AF65-F5344CB8AC3E}">
        <p14:creationId xmlns:p14="http://schemas.microsoft.com/office/powerpoint/2010/main" val="357811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a:t>
            </a:r>
            <a:r>
              <a:rPr lang="en-US" altLang="zh-CN" dirty="0"/>
              <a:t>2</a:t>
            </a:r>
            <a:r>
              <a:rPr lang="zh-CN" altLang="en-US" dirty="0"/>
              <a:t>）子类选择符</a:t>
            </a:r>
          </a:p>
          <a:p>
            <a:r>
              <a:rPr lang="zh-CN" altLang="en-US" dirty="0"/>
              <a:t>选择符可以是一种</a:t>
            </a:r>
            <a:r>
              <a:rPr lang="en-US" altLang="zh-CN" dirty="0"/>
              <a:t>HTML</a:t>
            </a:r>
            <a:r>
              <a:rPr lang="zh-CN" altLang="en-US" dirty="0"/>
              <a:t>元素的一部分实例，可以理解为基于该类元素（基类）的一个子类。例如下面的</a:t>
            </a:r>
            <a:r>
              <a:rPr lang="en-US" altLang="zh-CN" dirty="0"/>
              <a:t>CSS</a:t>
            </a:r>
            <a:r>
              <a:rPr lang="zh-CN" altLang="en-US" dirty="0"/>
              <a:t>规则：</a:t>
            </a:r>
          </a:p>
          <a:p>
            <a:pPr marL="0" indent="0">
              <a:buNone/>
            </a:pPr>
            <a:r>
              <a:rPr lang="en-US" altLang="zh-CN" dirty="0" err="1">
                <a:solidFill>
                  <a:srgbClr val="FF0000"/>
                </a:solidFill>
              </a:rPr>
              <a:t>td.fancy</a:t>
            </a:r>
            <a:r>
              <a:rPr lang="en-US" altLang="zh-CN" dirty="0">
                <a:solidFill>
                  <a:srgbClr val="FF0000"/>
                </a:solidFill>
              </a:rPr>
              <a:t> {background: #666;}</a:t>
            </a:r>
          </a:p>
          <a:p>
            <a:pPr marL="0" indent="0">
              <a:buNone/>
            </a:pPr>
            <a:r>
              <a:rPr lang="en-US" altLang="zh-CN" dirty="0" err="1">
                <a:solidFill>
                  <a:srgbClr val="FF0000"/>
                </a:solidFill>
              </a:rPr>
              <a:t>p.rchild</a:t>
            </a:r>
            <a:r>
              <a:rPr lang="en-US" altLang="zh-CN" dirty="0">
                <a:solidFill>
                  <a:srgbClr val="FF0000"/>
                </a:solidFill>
              </a:rPr>
              <a:t> {text-align: right}</a:t>
            </a:r>
          </a:p>
          <a:p>
            <a:r>
              <a:rPr lang="zh-CN" altLang="en-US" dirty="0"/>
              <a:t>在</a:t>
            </a:r>
            <a:r>
              <a:rPr lang="en-US" altLang="zh-CN" dirty="0"/>
              <a:t>HTML</a:t>
            </a:r>
            <a:r>
              <a:rPr lang="zh-CN" altLang="en-US" dirty="0"/>
              <a:t>应用上述</a:t>
            </a:r>
            <a:r>
              <a:rPr lang="en-US" altLang="zh-CN" dirty="0"/>
              <a:t>CSS</a:t>
            </a:r>
            <a:r>
              <a:rPr lang="zh-CN" altLang="en-US" dirty="0"/>
              <a:t>规则时，必须声明元素的</a:t>
            </a:r>
            <a:r>
              <a:rPr lang="en-US" altLang="zh-CN" dirty="0"/>
              <a:t>class</a:t>
            </a:r>
            <a:r>
              <a:rPr lang="zh-CN" altLang="en-US" dirty="0"/>
              <a:t>为某个子类。例如下面代码：</a:t>
            </a:r>
          </a:p>
          <a:p>
            <a:pPr marL="0" indent="0">
              <a:buNone/>
            </a:pPr>
            <a:r>
              <a:rPr lang="en-US" altLang="zh-CN" dirty="0">
                <a:solidFill>
                  <a:srgbClr val="FF0000"/>
                </a:solidFill>
              </a:rPr>
              <a:t>&lt;td class="fancy"&gt;ABC&lt;td&gt;</a:t>
            </a:r>
          </a:p>
          <a:p>
            <a:pPr marL="0" indent="0">
              <a:buNone/>
            </a:pPr>
            <a:r>
              <a:rPr lang="en-US" altLang="zh-CN" dirty="0">
                <a:solidFill>
                  <a:srgbClr val="FF0000"/>
                </a:solidFill>
              </a:rPr>
              <a:t>&lt;p class="</a:t>
            </a:r>
            <a:r>
              <a:rPr lang="en-US" altLang="zh-CN" dirty="0" err="1">
                <a:solidFill>
                  <a:srgbClr val="FF0000"/>
                </a:solidFill>
              </a:rPr>
              <a:t>rchild</a:t>
            </a:r>
            <a:r>
              <a:rPr lang="en-US" altLang="zh-CN" dirty="0">
                <a:solidFill>
                  <a:srgbClr val="FF0000"/>
                </a:solidFill>
              </a:rPr>
              <a:t>"&gt;p</a:t>
            </a:r>
            <a:r>
              <a:rPr lang="zh-CN" altLang="en-US" dirty="0">
                <a:solidFill>
                  <a:srgbClr val="FF0000"/>
                </a:solidFill>
              </a:rPr>
              <a:t>标记中的内容</a:t>
            </a:r>
            <a:r>
              <a:rPr lang="en-US" altLang="zh-CN" dirty="0">
                <a:solidFill>
                  <a:srgbClr val="FF0000"/>
                </a:solidFill>
              </a:rPr>
              <a:t>&lt;/p&gt;</a:t>
            </a:r>
          </a:p>
          <a:p>
            <a:r>
              <a:rPr lang="zh-CN" altLang="en-US" dirty="0"/>
              <a:t>如果在定义子类时没有给出基类的名称，则可认为它是任何基类的子类。例如下面的</a:t>
            </a:r>
            <a:r>
              <a:rPr lang="en-US" altLang="zh-CN" dirty="0"/>
              <a:t>CSS</a:t>
            </a:r>
            <a:r>
              <a:rPr lang="zh-CN" altLang="en-US" dirty="0"/>
              <a:t>规则：</a:t>
            </a:r>
          </a:p>
          <a:p>
            <a:pPr marL="0" indent="0">
              <a:buNone/>
            </a:pPr>
            <a:r>
              <a:rPr lang="en-US" altLang="zh-CN" dirty="0">
                <a:solidFill>
                  <a:srgbClr val="FF0000"/>
                </a:solidFill>
              </a:rPr>
              <a:t>.</a:t>
            </a:r>
            <a:r>
              <a:rPr lang="en-US" altLang="zh-CN" dirty="0" err="1">
                <a:solidFill>
                  <a:srgbClr val="FF0000"/>
                </a:solidFill>
              </a:rPr>
              <a:t>cchild</a:t>
            </a:r>
            <a:r>
              <a:rPr lang="en-US" altLang="zh-CN" dirty="0">
                <a:solidFill>
                  <a:srgbClr val="FF0000"/>
                </a:solidFill>
              </a:rPr>
              <a:t> {text-align: center}</a:t>
            </a:r>
            <a:endParaRPr lang="zh-CN" altLang="en-US" dirty="0">
              <a:solidFill>
                <a:srgbClr val="FF0000"/>
              </a:solidFill>
            </a:endParaRPr>
          </a:p>
        </p:txBody>
      </p:sp>
    </p:spTree>
    <p:extLst>
      <p:ext uri="{BB962C8B-B14F-4D97-AF65-F5344CB8AC3E}">
        <p14:creationId xmlns:p14="http://schemas.microsoft.com/office/powerpoint/2010/main" val="257062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70000" lnSpcReduction="20000"/>
          </a:bodyPr>
          <a:lstStyle/>
          <a:p>
            <a:pPr marL="0" indent="0">
              <a:buNone/>
            </a:pPr>
            <a:r>
              <a:rPr lang="zh-CN" altLang="en-US" dirty="0"/>
              <a:t>（</a:t>
            </a:r>
            <a:r>
              <a:rPr lang="en-US" altLang="zh-CN" dirty="0"/>
              <a:t>3</a:t>
            </a:r>
            <a:r>
              <a:rPr lang="zh-CN" altLang="en-US" dirty="0"/>
              <a:t>）嵌套类选择符</a:t>
            </a:r>
          </a:p>
          <a:p>
            <a:r>
              <a:rPr lang="zh-CN" altLang="en-US" dirty="0"/>
              <a:t>选择符可以是根据元素之间的嵌套关系而确定的类，嵌套关系也可以理解为上下文关系。例如下面的</a:t>
            </a:r>
            <a:r>
              <a:rPr lang="en-US" altLang="zh-CN" dirty="0"/>
              <a:t>CSS</a:t>
            </a:r>
            <a:r>
              <a:rPr lang="zh-CN" altLang="en-US" dirty="0"/>
              <a:t>规则和相应的</a:t>
            </a:r>
            <a:r>
              <a:rPr lang="en-US" altLang="zh-CN" dirty="0"/>
              <a:t>HTML</a:t>
            </a:r>
            <a:r>
              <a:rPr lang="zh-CN" altLang="en-US" dirty="0"/>
              <a:t>代码：</a:t>
            </a:r>
          </a:p>
          <a:p>
            <a:pPr marL="0" indent="0">
              <a:buNone/>
            </a:pPr>
            <a:r>
              <a:rPr lang="en-US" altLang="zh-CN" dirty="0">
                <a:solidFill>
                  <a:srgbClr val="FF0000"/>
                </a:solidFill>
              </a:rPr>
              <a:t>td a{ text-align: center;}</a:t>
            </a:r>
          </a:p>
          <a:p>
            <a:pPr marL="0" indent="0">
              <a:buNone/>
            </a:pPr>
            <a:r>
              <a:rPr lang="en-US" altLang="zh-CN" dirty="0">
                <a:solidFill>
                  <a:srgbClr val="FF0000"/>
                </a:solidFill>
              </a:rPr>
              <a:t>&lt;table border="1"&gt;</a:t>
            </a:r>
          </a:p>
          <a:p>
            <a:pPr marL="0" indent="0">
              <a:buNone/>
            </a:pPr>
            <a:r>
              <a:rPr lang="en-US" altLang="zh-CN" dirty="0">
                <a:solidFill>
                  <a:srgbClr val="FF0000"/>
                </a:solidFill>
              </a:rPr>
              <a:t>    &lt;</a:t>
            </a:r>
            <a:r>
              <a:rPr lang="en-US" altLang="zh-CN" dirty="0" err="1">
                <a:solidFill>
                  <a:srgbClr val="FF0000"/>
                </a:solidFill>
              </a:rPr>
              <a:t>tr</a:t>
            </a:r>
            <a:r>
              <a:rPr lang="en-US" altLang="zh-CN" dirty="0">
                <a:solidFill>
                  <a:srgbClr val="FF0000"/>
                </a:solidFill>
              </a:rPr>
              <a:t>&gt;</a:t>
            </a:r>
          </a:p>
          <a:p>
            <a:pPr marL="0" indent="0">
              <a:buNone/>
            </a:pPr>
            <a:r>
              <a:rPr lang="en-US" altLang="zh-CN" dirty="0">
                <a:solidFill>
                  <a:srgbClr val="FF0000"/>
                </a:solidFill>
              </a:rPr>
              <a:t>        &lt;td&gt;&lt;a </a:t>
            </a:r>
            <a:r>
              <a:rPr lang="en-US" altLang="zh-CN" dirty="0" err="1">
                <a:solidFill>
                  <a:srgbClr val="FF0000"/>
                </a:solidFill>
              </a:rPr>
              <a:t>href</a:t>
            </a:r>
            <a:r>
              <a:rPr lang="en-US" altLang="zh-CN" dirty="0">
                <a:solidFill>
                  <a:srgbClr val="FF0000"/>
                </a:solidFill>
              </a:rPr>
              <a:t>="a.htm"&gt;File A&lt;/a&gt;&lt;/td&gt;</a:t>
            </a:r>
          </a:p>
          <a:p>
            <a:pPr marL="0" indent="0">
              <a:buNone/>
            </a:pPr>
            <a:r>
              <a:rPr lang="en-US" altLang="zh-CN" dirty="0">
                <a:solidFill>
                  <a:srgbClr val="FF0000"/>
                </a:solidFill>
              </a:rPr>
              <a:t>        &lt;td&gt;&lt;a </a:t>
            </a:r>
            <a:r>
              <a:rPr lang="en-US" altLang="zh-CN" dirty="0" err="1">
                <a:solidFill>
                  <a:srgbClr val="FF0000"/>
                </a:solidFill>
              </a:rPr>
              <a:t>href</a:t>
            </a:r>
            <a:r>
              <a:rPr lang="en-US" altLang="zh-CN" dirty="0">
                <a:solidFill>
                  <a:srgbClr val="FF0000"/>
                </a:solidFill>
              </a:rPr>
              <a:t>="b.htm"&gt;File B&lt;/a&gt;&lt;/td&gt;</a:t>
            </a:r>
          </a:p>
          <a:p>
            <a:pPr marL="0" indent="0">
              <a:buNone/>
            </a:pPr>
            <a:r>
              <a:rPr lang="en-US" altLang="zh-CN" dirty="0">
                <a:solidFill>
                  <a:srgbClr val="FF0000"/>
                </a:solidFill>
              </a:rPr>
              <a:t>    &lt;/</a:t>
            </a:r>
            <a:r>
              <a:rPr lang="en-US" altLang="zh-CN" dirty="0" err="1">
                <a:solidFill>
                  <a:srgbClr val="FF0000"/>
                </a:solidFill>
              </a:rPr>
              <a:t>tr</a:t>
            </a:r>
            <a:r>
              <a:rPr lang="en-US" altLang="zh-CN" dirty="0">
                <a:solidFill>
                  <a:srgbClr val="FF0000"/>
                </a:solidFill>
              </a:rPr>
              <a:t>&gt;</a:t>
            </a:r>
          </a:p>
          <a:p>
            <a:pPr marL="0" indent="0">
              <a:buNone/>
            </a:pPr>
            <a:r>
              <a:rPr lang="en-US" altLang="zh-CN" dirty="0">
                <a:solidFill>
                  <a:srgbClr val="FF0000"/>
                </a:solidFill>
              </a:rPr>
              <a:t>&lt;/table&gt;</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="c.htm"&gt;File C&lt;/a&gt;</a:t>
            </a:r>
          </a:p>
          <a:p>
            <a:r>
              <a:rPr lang="zh-CN" altLang="en-US" dirty="0"/>
              <a:t>上述</a:t>
            </a:r>
            <a:r>
              <a:rPr lang="en-US" altLang="zh-CN" dirty="0"/>
              <a:t>CSS</a:t>
            </a:r>
            <a:r>
              <a:rPr lang="zh-CN" altLang="en-US" dirty="0"/>
              <a:t>规则意味着：只有在单元格中的超链接才会应用文字居中的样式，而其它的超链接则会忽略这一规则。</a:t>
            </a:r>
          </a:p>
        </p:txBody>
      </p:sp>
    </p:spTree>
    <p:extLst>
      <p:ext uri="{BB962C8B-B14F-4D97-AF65-F5344CB8AC3E}">
        <p14:creationId xmlns:p14="http://schemas.microsoft.com/office/powerpoint/2010/main" val="257062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3.2 </a:t>
            </a:r>
            <a:r>
              <a:rPr lang="zh-CN" altLang="en-US" sz="4800" dirty="0"/>
              <a:t>选择符</a:t>
            </a:r>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a:t>
            </a:r>
            <a:r>
              <a:rPr lang="en-US" altLang="zh-CN" dirty="0"/>
              <a:t>4</a:t>
            </a:r>
            <a:r>
              <a:rPr lang="zh-CN" altLang="en-US" dirty="0"/>
              <a:t>）</a:t>
            </a:r>
            <a:r>
              <a:rPr lang="en-US" altLang="zh-CN" dirty="0"/>
              <a:t>id</a:t>
            </a:r>
            <a:r>
              <a:rPr lang="zh-CN" altLang="en-US" dirty="0"/>
              <a:t>选择符</a:t>
            </a:r>
          </a:p>
          <a:p>
            <a:r>
              <a:rPr lang="zh-CN" altLang="en-US" dirty="0"/>
              <a:t>选择符可以是</a:t>
            </a:r>
            <a:r>
              <a:rPr lang="en-US" altLang="zh-CN" dirty="0"/>
              <a:t>HTML</a:t>
            </a:r>
            <a:r>
              <a:rPr lang="zh-CN" altLang="en-US" dirty="0"/>
              <a:t>文档中的一个特定元素，例如用“</a:t>
            </a:r>
            <a:r>
              <a:rPr lang="en-US" altLang="zh-CN" dirty="0"/>
              <a:t>id”</a:t>
            </a:r>
            <a:r>
              <a:rPr lang="zh-CN" altLang="en-US" dirty="0"/>
              <a:t>属性标识的某一个段落。这些可以看作是</a:t>
            </a:r>
            <a:r>
              <a:rPr lang="en-US" altLang="zh-CN" dirty="0"/>
              <a:t>HTML</a:t>
            </a:r>
            <a:r>
              <a:rPr lang="zh-CN" altLang="en-US" dirty="0"/>
              <a:t>元素类的实例对象。例如下面的</a:t>
            </a:r>
            <a:r>
              <a:rPr lang="en-US" altLang="zh-CN" dirty="0"/>
              <a:t>CSS</a:t>
            </a:r>
            <a:r>
              <a:rPr lang="zh-CN" altLang="en-US" dirty="0"/>
              <a:t>规则和相应的</a:t>
            </a:r>
            <a:r>
              <a:rPr lang="en-US" altLang="zh-CN" dirty="0"/>
              <a:t>HTML</a:t>
            </a:r>
            <a:r>
              <a:rPr lang="zh-CN" altLang="en-US" dirty="0"/>
              <a:t>代码：</a:t>
            </a:r>
          </a:p>
          <a:p>
            <a:pPr marL="0" indent="0">
              <a:buNone/>
            </a:pPr>
            <a:r>
              <a:rPr lang="en-US" altLang="zh-CN" dirty="0">
                <a:solidFill>
                  <a:srgbClr val="FF0000"/>
                </a:solidFill>
              </a:rPr>
              <a:t>#red {</a:t>
            </a:r>
            <a:r>
              <a:rPr lang="en-US" altLang="zh-CN" dirty="0" err="1">
                <a:solidFill>
                  <a:srgbClr val="FF0000"/>
                </a:solidFill>
              </a:rPr>
              <a:t>color:red</a:t>
            </a:r>
            <a:r>
              <a:rPr lang="en-US" altLang="zh-CN" dirty="0">
                <a:solidFill>
                  <a:srgbClr val="FF0000"/>
                </a:solidFill>
              </a:rPr>
              <a:t>;}</a:t>
            </a:r>
          </a:p>
          <a:p>
            <a:pPr marL="0" indent="0">
              <a:buNone/>
            </a:pPr>
            <a:r>
              <a:rPr lang="en-US" altLang="zh-CN" dirty="0">
                <a:solidFill>
                  <a:srgbClr val="FF0000"/>
                </a:solidFill>
              </a:rPr>
              <a:t>#green {</a:t>
            </a:r>
            <a:r>
              <a:rPr lang="en-US" altLang="zh-CN" dirty="0" err="1">
                <a:solidFill>
                  <a:srgbClr val="FF0000"/>
                </a:solidFill>
              </a:rPr>
              <a:t>color:green</a:t>
            </a:r>
            <a:r>
              <a:rPr lang="en-US" altLang="zh-CN" dirty="0">
                <a:solidFill>
                  <a:srgbClr val="FF0000"/>
                </a:solidFill>
              </a:rPr>
              <a:t>;}</a:t>
            </a:r>
          </a:p>
          <a:p>
            <a:pPr marL="0" indent="0">
              <a:buNone/>
            </a:pPr>
            <a:endParaRPr lang="en-US" altLang="zh-CN" dirty="0">
              <a:solidFill>
                <a:srgbClr val="FF0000"/>
              </a:solidFill>
            </a:endParaRPr>
          </a:p>
          <a:p>
            <a:pPr marL="0" indent="0">
              <a:buNone/>
            </a:pPr>
            <a:r>
              <a:rPr lang="en-US" altLang="zh-CN" dirty="0">
                <a:solidFill>
                  <a:srgbClr val="FF0000"/>
                </a:solidFill>
              </a:rPr>
              <a:t>&lt;p id="red"&gt;</a:t>
            </a:r>
            <a:r>
              <a:rPr lang="zh-CN" altLang="en-US" dirty="0">
                <a:solidFill>
                  <a:srgbClr val="FF0000"/>
                </a:solidFill>
              </a:rPr>
              <a:t>这个段落是红色。</a:t>
            </a:r>
            <a:r>
              <a:rPr lang="en-US" altLang="zh-CN" dirty="0">
                <a:solidFill>
                  <a:srgbClr val="FF0000"/>
                </a:solidFill>
              </a:rPr>
              <a:t>&lt;/p&gt;</a:t>
            </a:r>
          </a:p>
          <a:p>
            <a:pPr marL="0" indent="0">
              <a:buNone/>
            </a:pPr>
            <a:r>
              <a:rPr lang="en-US" altLang="zh-CN" dirty="0">
                <a:solidFill>
                  <a:srgbClr val="FF0000"/>
                </a:solidFill>
              </a:rPr>
              <a:t>&lt;p id="green"&gt;</a:t>
            </a:r>
            <a:r>
              <a:rPr lang="zh-CN" altLang="en-US" dirty="0">
                <a:solidFill>
                  <a:srgbClr val="FF0000"/>
                </a:solidFill>
              </a:rPr>
              <a:t>这个段落是绿色。</a:t>
            </a:r>
            <a:r>
              <a:rPr lang="en-US" altLang="zh-CN" dirty="0">
                <a:solidFill>
                  <a:srgbClr val="FF0000"/>
                </a:solidFill>
              </a:rPr>
              <a:t>&lt;/p&gt;</a:t>
            </a:r>
          </a:p>
          <a:p>
            <a:r>
              <a:rPr lang="en-US" altLang="zh-CN" dirty="0"/>
              <a:t>id </a:t>
            </a:r>
            <a:r>
              <a:rPr lang="zh-CN" altLang="en-US" dirty="0"/>
              <a:t>属性为 </a:t>
            </a:r>
            <a:r>
              <a:rPr lang="en-US" altLang="zh-CN" dirty="0"/>
              <a:t>red </a:t>
            </a:r>
            <a:r>
              <a:rPr lang="zh-CN" altLang="en-US" dirty="0"/>
              <a:t>的 </a:t>
            </a:r>
            <a:r>
              <a:rPr lang="en-US" altLang="zh-CN" dirty="0"/>
              <a:t>p </a:t>
            </a:r>
            <a:r>
              <a:rPr lang="zh-CN" altLang="en-US" dirty="0"/>
              <a:t>元素显示为红色，而 </a:t>
            </a:r>
            <a:r>
              <a:rPr lang="en-US" altLang="zh-CN" dirty="0"/>
              <a:t>id </a:t>
            </a:r>
            <a:r>
              <a:rPr lang="zh-CN" altLang="en-US" dirty="0"/>
              <a:t>属性为 </a:t>
            </a:r>
            <a:r>
              <a:rPr lang="en-US" altLang="zh-CN" dirty="0"/>
              <a:t>green </a:t>
            </a:r>
            <a:r>
              <a:rPr lang="zh-CN" altLang="en-US" dirty="0"/>
              <a:t>的 </a:t>
            </a:r>
            <a:r>
              <a:rPr lang="en-US" altLang="zh-CN" dirty="0"/>
              <a:t>p </a:t>
            </a:r>
            <a:r>
              <a:rPr lang="zh-CN" altLang="en-US" dirty="0"/>
              <a:t>元素显示为绿色。</a:t>
            </a:r>
          </a:p>
        </p:txBody>
      </p:sp>
    </p:spTree>
    <p:extLst>
      <p:ext uri="{BB962C8B-B14F-4D97-AF65-F5344CB8AC3E}">
        <p14:creationId xmlns:p14="http://schemas.microsoft.com/office/powerpoint/2010/main" val="169050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174</TotalTime>
  <Words>2578</Words>
  <Application>Microsoft Office PowerPoint</Application>
  <PresentationFormat>全屏显示(16:9)</PresentationFormat>
  <Paragraphs>233</Paragraphs>
  <Slides>29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8" baseType="lpstr">
      <vt:lpstr>宋体</vt:lpstr>
      <vt:lpstr>幼圆</vt:lpstr>
      <vt:lpstr>Arial</vt:lpstr>
      <vt:lpstr>Century Gothic</vt:lpstr>
      <vt:lpstr>Courier New</vt:lpstr>
      <vt:lpstr>Palatino Linotype</vt:lpstr>
      <vt:lpstr>Wingdings</vt:lpstr>
      <vt:lpstr>主管人员</vt:lpstr>
      <vt:lpstr>Visio.Drawing.11</vt:lpstr>
      <vt:lpstr>《商务网站设计与开发》</vt:lpstr>
      <vt:lpstr>内容</vt:lpstr>
      <vt:lpstr>3.1 CSS简介</vt:lpstr>
      <vt:lpstr>3.1 CSS简介</vt:lpstr>
      <vt:lpstr>3.2 选择符</vt:lpstr>
      <vt:lpstr>3.2 选择符</vt:lpstr>
      <vt:lpstr>3.2 选择符</vt:lpstr>
      <vt:lpstr>3.2 选择符</vt:lpstr>
      <vt:lpstr>3.2 选择符</vt:lpstr>
      <vt:lpstr>3.2 选择符</vt:lpstr>
      <vt:lpstr>3.2 选择符</vt:lpstr>
      <vt:lpstr>DEMO</vt:lpstr>
      <vt:lpstr>3.2 选择符</vt:lpstr>
      <vt:lpstr>3.3 CSS的层叠性与优先次序</vt:lpstr>
      <vt:lpstr>3.3 CSS的层叠性与优先次序</vt:lpstr>
      <vt:lpstr>3.4 常用属性及其应用实例</vt:lpstr>
      <vt:lpstr>DEMO</vt:lpstr>
      <vt:lpstr>3.4 常用属性及其应用实例</vt:lpstr>
      <vt:lpstr>DEMO</vt:lpstr>
      <vt:lpstr>3.5  CSS盒子模型和网页布局方式</vt:lpstr>
      <vt:lpstr>3.5  CSS盒子模型和网页布局方式</vt:lpstr>
      <vt:lpstr>3.5  CSS盒子模型和网页布局方式</vt:lpstr>
      <vt:lpstr>DEMO</vt:lpstr>
      <vt:lpstr>3.5  CSS盒子模型和网页布局方式</vt:lpstr>
      <vt:lpstr>3.5  CSS盒子模型和网页布局方式</vt:lpstr>
      <vt:lpstr>3.5  CSS盒子模型和网页布局方式</vt:lpstr>
      <vt:lpstr>DEMO</vt:lpstr>
      <vt:lpstr>DEMO</vt:lpstr>
      <vt:lpstr>3.6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33</cp:revision>
  <dcterms:created xsi:type="dcterms:W3CDTF">2015-12-06T10:13:51Z</dcterms:created>
  <dcterms:modified xsi:type="dcterms:W3CDTF">2019-06-27T08:58:17Z</dcterms:modified>
</cp:coreProperties>
</file>