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3" autoAdjust="0"/>
    <p:restoredTop sz="93709"/>
  </p:normalViewPr>
  <p:slideViewPr>
    <p:cSldViewPr snapToGrid="0" snapToObjects="1">
      <p:cViewPr varScale="1">
        <p:scale>
          <a:sx n="71" d="100"/>
          <a:sy n="71" d="100"/>
        </p:scale>
        <p:origin x="-8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2019/3/31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6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199949" y="-1467051"/>
            <a:ext cx="9792102" cy="9792100"/>
            <a:chOff x="1459831" y="-1207169"/>
            <a:chExt cx="9272338" cy="9272336"/>
          </a:xfrm>
        </p:grpSpPr>
        <p:sp>
          <p:nvSpPr>
            <p:cNvPr id="3" name="椭圆 2"/>
            <p:cNvSpPr/>
            <p:nvPr/>
          </p:nvSpPr>
          <p:spPr>
            <a:xfrm>
              <a:off x="3967800" y="1300800"/>
              <a:ext cx="4256398" cy="4256398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381000" dist="304800" dir="2700000" sx="98000" sy="98000" algn="tl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127810" y="460810"/>
              <a:ext cx="5936380" cy="5936380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flipH="1">
              <a:off x="2865182" y="320808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380032" y="6014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7380032" y="5814733"/>
              <a:ext cx="441834" cy="441834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292889" y="3298345"/>
              <a:ext cx="34808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1459831" y="-1207169"/>
              <a:ext cx="9272338" cy="9272336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9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48581" y="1720587"/>
            <a:ext cx="3894833" cy="16850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15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23009" y="3536730"/>
            <a:ext cx="3162300" cy="14393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/>
            </a:lvl1pPr>
          </a:lstStyle>
          <a:p>
            <a:pPr lvl="0"/>
            <a:r>
              <a:rPr lang="zh-CN" altLang="en-US" dirty="0"/>
              <a:t>微立体风格</a:t>
            </a:r>
          </a:p>
          <a:p>
            <a:pPr lvl="0"/>
            <a:r>
              <a:rPr lang="zh-CN" altLang="en-US" dirty="0"/>
              <a:t>总结模版</a:t>
            </a:r>
          </a:p>
        </p:txBody>
      </p:sp>
      <p:sp>
        <p:nvSpPr>
          <p:cNvPr id="28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23009" y="5790160"/>
            <a:ext cx="3162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240808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272440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3792811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861215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2494951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3030482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3604562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4140093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4720970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5256501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423533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2355075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3423479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491883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 userDrawn="1"/>
        </p:nvSpPr>
        <p:spPr>
          <a:xfrm rot="10800000">
            <a:off x="2871901" y="5560286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212561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2661150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3235230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3770761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4351638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4887169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6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71403" y="5420041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7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71403" y="5955572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368581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 userDrawn="1"/>
        </p:nvSpPr>
        <p:spPr>
          <a:xfrm rot="10800000">
            <a:off x="2871901" y="1871443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 userDrawn="1"/>
        </p:nvSpPr>
        <p:spPr>
          <a:xfrm rot="10800000">
            <a:off x="2871901" y="293984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 userDrawn="1"/>
        </p:nvSpPr>
        <p:spPr>
          <a:xfrm rot="10800000">
            <a:off x="2871901" y="4008251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 userDrawn="1"/>
        </p:nvSpPr>
        <p:spPr>
          <a:xfrm rot="10800000">
            <a:off x="2871901" y="5076654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71403" y="1641987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232239"/>
            <a:ext cx="3162300" cy="1006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66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14850" y="1178929"/>
            <a:ext cx="3162300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71403" y="2177518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3571403" y="2751598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3571403" y="3287129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3571403" y="3868006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3571403" y="4403537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36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71403" y="4936409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37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3571403" y="5471940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  <p:sp>
        <p:nvSpPr>
          <p:cNvPr id="17" name="椭圆 16"/>
          <p:cNvSpPr/>
          <p:nvPr userDrawn="1"/>
        </p:nvSpPr>
        <p:spPr>
          <a:xfrm rot="10800000">
            <a:off x="2871901" y="6145057"/>
            <a:ext cx="536134" cy="579952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2" name="文本占位符 14"/>
          <p:cNvSpPr>
            <a:spLocks noGrp="1"/>
          </p:cNvSpPr>
          <p:nvPr>
            <p:ph type="body" sz="quarter" idx="20" hasCustomPrompt="1"/>
          </p:nvPr>
        </p:nvSpPr>
        <p:spPr>
          <a:xfrm>
            <a:off x="3571403" y="6004812"/>
            <a:ext cx="316230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1" hasCustomPrompt="1"/>
          </p:nvPr>
        </p:nvSpPr>
        <p:spPr>
          <a:xfrm>
            <a:off x="3571403" y="6540343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3297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14850" y="1163964"/>
            <a:ext cx="3162300" cy="60755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3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椭圆 1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14850" y="436210"/>
            <a:ext cx="316230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gradFill>
                  <a:gsLst>
                    <a:gs pos="12000">
                      <a:prstClr val="white">
                        <a:lumMod val="7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Part</a:t>
            </a:r>
            <a:endParaRPr lang="zh-CN" altLang="en-US" dirty="0"/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3732449" y="3663536"/>
            <a:ext cx="4727103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工作回顾</a:t>
            </a:r>
          </a:p>
        </p:txBody>
      </p:sp>
      <p:sp>
        <p:nvSpPr>
          <p:cNvPr id="11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2863850" y="4420666"/>
            <a:ext cx="64643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244694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3235" y="260350"/>
            <a:ext cx="921600" cy="921600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28827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</p:spTree>
    <p:extLst>
      <p:ext uri="{BB962C8B-B14F-4D97-AF65-F5344CB8AC3E}">
        <p14:creationId xmlns:p14="http://schemas.microsoft.com/office/powerpoint/2010/main" val="38921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961427" y="294427"/>
            <a:ext cx="6269146" cy="6269146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 userDrawn="1"/>
        </p:nvSpPr>
        <p:spPr>
          <a:xfrm flipH="1">
            <a:off x="2684077" y="3195699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 userDrawn="1"/>
        </p:nvSpPr>
        <p:spPr>
          <a:xfrm flipH="1">
            <a:off x="7452009" y="442933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 userDrawn="1"/>
        </p:nvSpPr>
        <p:spPr>
          <a:xfrm flipH="1">
            <a:off x="7452009" y="5948466"/>
            <a:ext cx="466601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99949" y="-1467051"/>
            <a:ext cx="979210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 rot="10800000">
            <a:off x="3848503" y="1181502"/>
            <a:ext cx="4494994" cy="4494994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48581" y="2884235"/>
            <a:ext cx="3894833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22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39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15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4" r:id="rId2"/>
    <p:sldLayoutId id="2147483690" r:id="rId3"/>
    <p:sldLayoutId id="2147483695" r:id="rId4"/>
    <p:sldLayoutId id="2147483691" r:id="rId5"/>
    <p:sldLayoutId id="2147483689" r:id="rId6"/>
    <p:sldLayoutId id="2147483696" r:id="rId7"/>
    <p:sldLayoutId id="2147483693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5.png"/><Relationship Id="rId4" Type="http://schemas.openxmlformats.org/officeDocument/2006/relationships/hyperlink" Target="http://office.msn.com.c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58616" y="1897820"/>
            <a:ext cx="5129890" cy="3277820"/>
          </a:xfrm>
        </p:spPr>
        <p:txBody>
          <a:bodyPr/>
          <a:lstStyle/>
          <a:p>
            <a:r>
              <a:rPr lang="en-US" altLang="zh-CN" dirty="0"/>
              <a:t>Lucky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523009" y="3887595"/>
            <a:ext cx="3162300" cy="70173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523009" y="5790160"/>
            <a:ext cx="3162300" cy="341632"/>
          </a:xfrm>
        </p:spPr>
        <p:txBody>
          <a:bodyPr/>
          <a:lstStyle/>
          <a:p>
            <a:r>
              <a:rPr lang="zh-CN" altLang="en-US" dirty="0"/>
              <a:t>演示者</a:t>
            </a:r>
            <a:r>
              <a:rPr lang="cs-CZ" altLang="zh-CN" dirty="0"/>
              <a:t> </a:t>
            </a:r>
            <a:r>
              <a:rPr lang="zh-CN" altLang="en-US" dirty="0"/>
              <a:t>付康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3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5881647" cy="590931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部分</a:t>
            </a:r>
            <a:r>
              <a:rPr lang="cs-CZ" altLang="zh-CN" dirty="0"/>
              <a:t> </a:t>
            </a:r>
            <a:r>
              <a:rPr lang="zh-CN" altLang="en-US" dirty="0"/>
              <a:t>实体</a:t>
            </a:r>
            <a:r>
              <a:rPr lang="zh-CN" altLang="en-US" dirty="0" smtClean="0"/>
              <a:t>类的编写规范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6824" y="1559026"/>
            <a:ext cx="10703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实体类是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数据结构到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数据结构的一种映射结果，表中的每一行纪录都会对应一个实体类的对象，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是一款</a:t>
            </a:r>
            <a:r>
              <a:rPr lang="en-US" altLang="zh-CN" dirty="0" smtClean="0"/>
              <a:t>ORM</a:t>
            </a:r>
            <a:r>
              <a:rPr lang="zh-CN" altLang="en-US" dirty="0" smtClean="0"/>
              <a:t>的框架，是可以通过实体类间接的操作数据库中的表，但前提是实体类的书写必须要符合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规范！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41294" y="3281082"/>
            <a:ext cx="10824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实体</a:t>
            </a:r>
            <a:r>
              <a:rPr lang="zh-CN" altLang="en-US" dirty="0"/>
              <a:t>类的类</a:t>
            </a:r>
            <a:r>
              <a:rPr lang="zh-CN" altLang="en-US" dirty="0" smtClean="0"/>
              <a:t>名</a:t>
            </a:r>
            <a:r>
              <a:rPr lang="zh-CN" altLang="en-US" dirty="0"/>
              <a:t>尽量</a:t>
            </a:r>
            <a:r>
              <a:rPr lang="zh-CN" altLang="en-US" dirty="0" smtClean="0"/>
              <a:t>与</a:t>
            </a:r>
            <a:r>
              <a:rPr lang="zh-CN" altLang="en-US" dirty="0"/>
              <a:t>表名一致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实体</a:t>
            </a:r>
            <a:r>
              <a:rPr lang="zh-CN" altLang="en-US" dirty="0"/>
              <a:t>类的属性名必须与表的字段名一致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实体</a:t>
            </a:r>
            <a:r>
              <a:rPr lang="zh-CN" altLang="en-US" dirty="0"/>
              <a:t>类的</a:t>
            </a:r>
            <a:r>
              <a:rPr lang="zh-CN" altLang="en-US" dirty="0" smtClean="0"/>
              <a:t>属性类型</a:t>
            </a:r>
            <a:r>
              <a:rPr lang="zh-CN" altLang="en-US" dirty="0"/>
              <a:t>必须与表字段的</a:t>
            </a:r>
            <a:r>
              <a:rPr lang="zh-CN" altLang="en-US" dirty="0" smtClean="0"/>
              <a:t>类型</a:t>
            </a:r>
            <a:r>
              <a:rPr lang="zh-CN" altLang="en-US" dirty="0"/>
              <a:t>对应</a:t>
            </a:r>
          </a:p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实体</a:t>
            </a:r>
            <a:r>
              <a:rPr lang="zh-CN" altLang="en-US" dirty="0"/>
              <a:t>类的属性类型必须为</a:t>
            </a:r>
            <a:r>
              <a:rPr lang="en-US" altLang="zh-CN" dirty="0"/>
              <a:t>java</a:t>
            </a:r>
            <a:r>
              <a:rPr lang="zh-CN" altLang="en-US" dirty="0"/>
              <a:t>基本类型的包装</a:t>
            </a:r>
            <a:r>
              <a:rPr lang="zh-CN" altLang="en-US" dirty="0" smtClean="0"/>
              <a:t>类型（</a:t>
            </a:r>
            <a:r>
              <a:rPr lang="en-US" altLang="zh-CN" dirty="0" err="1" smtClean="0"/>
              <a:t>int-Ingeter</a:t>
            </a:r>
            <a:r>
              <a:rPr lang="en-US" altLang="zh-CN" smtClean="0"/>
              <a:t>  double-Double</a:t>
            </a:r>
            <a:r>
              <a:rPr lang="zh-CN" altLang="en-US" smtClean="0"/>
              <a:t>）</a:t>
            </a:r>
            <a:endParaRPr lang="zh-CN" altLang="en-US" dirty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每个</a:t>
            </a:r>
            <a:r>
              <a:rPr lang="zh-CN" altLang="en-US" dirty="0"/>
              <a:t>实体类都必须由系统生成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每个类都必须使用</a:t>
            </a:r>
            <a:r>
              <a:rPr lang="en-US" altLang="zh-CN" dirty="0" smtClean="0"/>
              <a:t>@Lucky</a:t>
            </a:r>
            <a:r>
              <a:rPr lang="zh-CN" altLang="en-US" dirty="0" smtClean="0"/>
              <a:t>注解标注主键属性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每个类都必须有一个无参构造器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271" y="2770094"/>
            <a:ext cx="37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Lucky</a:t>
            </a:r>
            <a:r>
              <a:rPr lang="zh-CN" altLang="en-US" b="1" dirty="0" smtClean="0">
                <a:solidFill>
                  <a:srgbClr val="C00000"/>
                </a:solidFill>
              </a:rPr>
              <a:t>规范：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736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5068100" cy="590931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部分</a:t>
            </a:r>
            <a:r>
              <a:rPr lang="cs-CZ" altLang="zh-CN" dirty="0"/>
              <a:t> </a:t>
            </a:r>
            <a:r>
              <a:rPr lang="zh-CN" altLang="en-US" dirty="0" smtClean="0"/>
              <a:t>实体类实例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589" y="1398495"/>
            <a:ext cx="1082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如图是符合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规则的实体类的标准写法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5" y="1865548"/>
            <a:ext cx="6172199" cy="459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95" y="1883678"/>
            <a:ext cx="5159188" cy="457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204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1" name="图片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53810"/>
            <a:ext cx="1828800" cy="2438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006014" y="465219"/>
            <a:ext cx="4179971" cy="2086725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部分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32449" y="3663536"/>
            <a:ext cx="4727103" cy="75713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数据库操作</a:t>
            </a:r>
            <a:endParaRPr lang="zh-CN" alt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2863850" y="4420666"/>
            <a:ext cx="6464300" cy="71917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SqlControl</a:t>
            </a:r>
            <a:r>
              <a:rPr lang="zh-CN" altLang="en-US" dirty="0" smtClean="0"/>
              <a:t>类的对象操作数据库。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7678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rcRect l="36389"/>
          <a:stretch>
            <a:fillRect/>
          </a:stretch>
        </p:blipFill>
        <p:spPr>
          <a:xfrm>
            <a:off x="4436533" y="0"/>
            <a:ext cx="7755466" cy="6857999"/>
          </a:xfrm>
          <a:custGeom>
            <a:avLst/>
            <a:gdLst>
              <a:gd name="connsiteX0" fmla="*/ 7755466 w 7755466"/>
              <a:gd name="connsiteY0" fmla="*/ 0 h 6857999"/>
              <a:gd name="connsiteX1" fmla="*/ 7755466 w 7755466"/>
              <a:gd name="connsiteY1" fmla="*/ 6857999 h 6857999"/>
              <a:gd name="connsiteX2" fmla="*/ 0 w 7755466"/>
              <a:gd name="connsiteY2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5466" h="6857999">
                <a:moveTo>
                  <a:pt x="7755466" y="0"/>
                </a:moveTo>
                <a:lnTo>
                  <a:pt x="7755466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18" name="图片 1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53810"/>
            <a:ext cx="1828800" cy="24384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984571" y="1112440"/>
            <a:ext cx="919685" cy="919685"/>
            <a:chOff x="4056364" y="1384713"/>
            <a:chExt cx="4088570" cy="4088570"/>
          </a:xfrm>
        </p:grpSpPr>
        <p:sp>
          <p:nvSpPr>
            <p:cNvPr id="20" name="椭圆 19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同心圆 21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484748" y="3237573"/>
            <a:ext cx="919685" cy="919685"/>
            <a:chOff x="4056364" y="1384713"/>
            <a:chExt cx="4088570" cy="4088570"/>
          </a:xfrm>
        </p:grpSpPr>
        <p:sp>
          <p:nvSpPr>
            <p:cNvPr id="24" name="椭圆 23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84925" y="5467375"/>
            <a:ext cx="919685" cy="919685"/>
            <a:chOff x="4056364" y="1384713"/>
            <a:chExt cx="4088570" cy="4088570"/>
          </a:xfrm>
        </p:grpSpPr>
        <p:sp>
          <p:nvSpPr>
            <p:cNvPr id="28" name="椭圆 27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同心圆 29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09522" y="5569988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09345" y="3338418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209168" y="1223394"/>
            <a:ext cx="468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5740400" y="3928533"/>
            <a:ext cx="1676400" cy="1538842"/>
          </a:xfrm>
          <a:prstGeom prst="straightConnector1">
            <a:avLst/>
          </a:prstGeom>
          <a:ln w="28575">
            <a:solidFill>
              <a:srgbClr val="124C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8240152" y="1698731"/>
            <a:ext cx="1676400" cy="1538842"/>
          </a:xfrm>
          <a:prstGeom prst="straightConnector1">
            <a:avLst/>
          </a:prstGeom>
          <a:ln w="28575">
            <a:solidFill>
              <a:srgbClr val="F4925C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120824" y="1468650"/>
            <a:ext cx="503744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使用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SqlControl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的对象调用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API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中具体的操作方法执行具体的数据库操作。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356711" y="875207"/>
            <a:ext cx="28015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>
              <a:lnSpc>
                <a:spcPct val="15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执行具体操作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58568" y="3512525"/>
            <a:ext cx="503744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ID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操作信息，包含操作信息的对象，预编译的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SQL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和填充对象的信息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91602" y="2919081"/>
            <a:ext cx="28015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>
              <a:lnSpc>
                <a:spcPct val="150000"/>
              </a:lnSpc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rPr>
              <a:t>封装操作信息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2666" y="5793773"/>
            <a:ext cx="4005663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30000"/>
              </a:lnSpc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使用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SqlControl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的静态方法</a:t>
            </a:r>
            <a:r>
              <a:rPr lang="en-US" altLang="zh-CN" sz="1400" kern="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getSqlControl</a:t>
            </a: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()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获得操作数据库的对象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96771" y="5200330"/>
            <a:ext cx="2801558" cy="7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>
              <a:lnSpc>
                <a:spcPct val="150000"/>
              </a:lnSpc>
              <a:defRPr/>
            </a:pPr>
            <a:r>
              <a:rPr lang="zh-CN" altLang="en-US" sz="3200" b="1" kern="0" dirty="0" smtClean="0">
                <a:solidFill>
                  <a:schemeClr val="accent2"/>
                </a:solidFill>
                <a:cs typeface="+mn-ea"/>
                <a:sym typeface="+mn-lt"/>
              </a:rPr>
              <a:t>得到对象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5" name="组合 50"/>
          <p:cNvGrpSpPr/>
          <p:nvPr/>
        </p:nvGrpSpPr>
        <p:grpSpPr>
          <a:xfrm>
            <a:off x="9158270" y="3399930"/>
            <a:ext cx="2601842" cy="2737478"/>
            <a:chOff x="6523038" y="1993900"/>
            <a:chExt cx="1339850" cy="1409700"/>
          </a:xfrm>
          <a:solidFill>
            <a:schemeClr val="tx1"/>
          </a:solidFill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anchor="ctr" anchorCtr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cs typeface="+mn-ea"/>
              </a:endParaRPr>
            </a:p>
          </p:txBody>
        </p:sp>
      </p:grp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部分</a:t>
            </a:r>
            <a:r>
              <a:rPr lang="cs-CZ" altLang="zh-CN" dirty="0"/>
              <a:t> </a:t>
            </a:r>
            <a:r>
              <a:rPr lang="zh-CN" altLang="en-US" dirty="0" smtClean="0"/>
              <a:t>操作流程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2216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49902"/>
            <a:ext cx="1828800" cy="24384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6938429" y="3156071"/>
            <a:ext cx="12872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 smtClean="0"/>
              <a:t>部分 流程实例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070" y="2550953"/>
            <a:ext cx="71913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5635" y="1681318"/>
            <a:ext cx="90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下图为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操作数据库的一般流程，其中分别介绍了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的三种操作方式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ID</a:t>
            </a:r>
            <a:r>
              <a:rPr lang="zh-CN" altLang="en-US" dirty="0" smtClean="0"/>
              <a:t>操作，对象操作，预编译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965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1" name="图片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53810"/>
            <a:ext cx="1828800" cy="2438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402555" y="436210"/>
            <a:ext cx="4196013" cy="2086725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部分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32449" y="3663536"/>
            <a:ext cx="4727103" cy="757130"/>
          </a:xfrm>
        </p:spPr>
        <p:txBody>
          <a:bodyPr/>
          <a:lstStyle/>
          <a:p>
            <a:r>
              <a:rPr lang="zh-CN" altLang="en-US" dirty="0" smtClean="0"/>
              <a:t>特色功能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2863850" y="4420666"/>
            <a:ext cx="6464300" cy="341632"/>
          </a:xfrm>
        </p:spPr>
        <p:txBody>
          <a:bodyPr/>
          <a:lstStyle/>
          <a:p>
            <a:r>
              <a:rPr lang="zh-CN" altLang="en-US" dirty="0" smtClean="0"/>
              <a:t>自动建表，查询缓存，逆向工程，连接池，可控控制台。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861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部分</a:t>
            </a:r>
            <a:r>
              <a:rPr lang="cs-CZ" altLang="zh-CN" dirty="0"/>
              <a:t> </a:t>
            </a:r>
            <a:r>
              <a:rPr lang="zh-CN" altLang="en-US" dirty="0" smtClean="0"/>
              <a:t>逆向工程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8565" y="1640541"/>
            <a:ext cx="1121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Lucky</a:t>
            </a:r>
            <a:r>
              <a:rPr lang="zh-CN" altLang="en-US" dirty="0" smtClean="0"/>
              <a:t>中内置逆向工程，能根据数据库中的表帮我们生成对应的符合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规则的实体类，当我们只需要在</a:t>
            </a:r>
            <a:r>
              <a:rPr lang="en-US" altLang="zh-CN" dirty="0" err="1" smtClean="0"/>
              <a:t>lucky.properties</a:t>
            </a:r>
            <a:r>
              <a:rPr lang="zh-CN" altLang="en-US" dirty="0" smtClean="0"/>
              <a:t>文件中加入一行配置即可：</a:t>
            </a:r>
            <a:r>
              <a:rPr lang="en-US" altLang="zh-CN" dirty="0" smtClean="0"/>
              <a:t>Package=</a:t>
            </a:r>
            <a:r>
              <a:rPr lang="en-US" altLang="zh-CN" dirty="0" err="1" smtClean="0"/>
              <a:t>com.fk.pojo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在哪个包中生成实体类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6" y="5765987"/>
            <a:ext cx="7075954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86" y="2390775"/>
            <a:ext cx="4593532" cy="325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96" y="2431116"/>
            <a:ext cx="654994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96" y="4516975"/>
            <a:ext cx="3226467" cy="113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61" y="4383741"/>
            <a:ext cx="3432376" cy="247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4797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部分  自动建表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8129" y="1865548"/>
            <a:ext cx="447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1.lucky.properties</a:t>
            </a:r>
            <a:r>
              <a:rPr lang="zh-CN" altLang="en-US" dirty="0" smtClean="0"/>
              <a:t>配置文件配置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60373" y="2519781"/>
            <a:ext cx="447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2.@Lucky</a:t>
            </a:r>
            <a:r>
              <a:rPr lang="zh-CN" altLang="en-US" dirty="0" smtClean="0"/>
              <a:t>注解配置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60373" y="3261270"/>
            <a:ext cx="447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3.@Cascade</a:t>
            </a:r>
            <a:r>
              <a:rPr lang="zh-CN" altLang="en-US" dirty="0" smtClean="0"/>
              <a:t>注解的配置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60373" y="3947770"/>
            <a:ext cx="736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getSqlControlAddCTable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fist,int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last)</a:t>
            </a:r>
            <a:r>
              <a:rPr lang="zh-CN" altLang="en-US" dirty="0" smtClean="0"/>
              <a:t>方法建表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5793" y="4750404"/>
            <a:ext cx="846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E73A1C"/>
                </a:solidFill>
              </a:rPr>
              <a:t>注意：</a:t>
            </a:r>
            <a:r>
              <a:rPr lang="zh-CN" altLang="en-US" dirty="0" smtClean="0"/>
              <a:t>详细操作请参照</a:t>
            </a:r>
            <a:r>
              <a:rPr lang="en-US" altLang="zh-CN" dirty="0" smtClean="0"/>
              <a:t>Lucky_2.3.0</a:t>
            </a:r>
            <a:r>
              <a:rPr lang="zh-CN" altLang="en-US" dirty="0" smtClean="0"/>
              <a:t>的使用文档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9923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6922143" cy="1089529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部分</a:t>
            </a:r>
            <a:r>
              <a:rPr lang="cs-CZ" altLang="zh-CN" dirty="0"/>
              <a:t> </a:t>
            </a:r>
            <a:r>
              <a:rPr lang="zh-CN" altLang="en-US" dirty="0" smtClean="0"/>
              <a:t>查询缓存与</a:t>
            </a:r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85047" y="1452282"/>
            <a:ext cx="1026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Lucky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机制的使用</a:t>
            </a:r>
            <a:endParaRPr lang="zh-CN" altLang="en-US" dirty="0"/>
          </a:p>
        </p:txBody>
      </p:sp>
      <p:sp>
        <p:nvSpPr>
          <p:cNvPr id="293" name="TextBox 292"/>
          <p:cNvSpPr txBox="1"/>
          <p:nvPr/>
        </p:nvSpPr>
        <p:spPr>
          <a:xfrm>
            <a:off x="1537447" y="3030071"/>
            <a:ext cx="1026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Lucky 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5352" y="1963271"/>
            <a:ext cx="516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要使用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机制只需要配置一行代码  </a:t>
            </a:r>
            <a:r>
              <a:rPr lang="en-US" altLang="zh-CN" b="1" dirty="0" smtClean="0"/>
              <a:t>Log=true</a:t>
            </a:r>
            <a:endParaRPr lang="zh-CN" altLang="en-US" b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1815350" y="4277037"/>
            <a:ext cx="516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开启缓存模式只需要配置一行代码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b="1" dirty="0"/>
              <a:t>Cache</a:t>
            </a:r>
            <a:r>
              <a:rPr lang="en-US" altLang="zh-CN" b="1" dirty="0" smtClean="0"/>
              <a:t>=true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15352" y="3630706"/>
            <a:ext cx="844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缓存机制能大大提高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的执行效率。如果你需要提高代码的性能，请开启缓存模式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04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51" y="6353810"/>
            <a:ext cx="1828800" cy="24384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148581" y="2884235"/>
            <a:ext cx="3894833" cy="2086725"/>
          </a:xfrm>
        </p:spPr>
        <p:txBody>
          <a:bodyPr/>
          <a:lstStyle/>
          <a:p>
            <a:r>
              <a:rPr lang="zh-CN" altLang="en-US" dirty="0" smtClean="0"/>
              <a:t>谢谢观看</a:t>
            </a:r>
            <a:r>
              <a:rPr lang="zh-CN" altLang="en-US" dirty="0" smtClean="0">
                <a:sym typeface="Wingdings" pitchFamily="2" charset="2"/>
              </a:rPr>
              <a:t>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2061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14850" y="232239"/>
            <a:ext cx="3162300" cy="1006429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14850" y="1178929"/>
            <a:ext cx="3162300" cy="535531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571403" y="2661150"/>
            <a:ext cx="6464300" cy="369332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项目和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项目中搭建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的使用环境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3571403" y="3235230"/>
            <a:ext cx="3162300" cy="535531"/>
          </a:xfrm>
        </p:spPr>
        <p:txBody>
          <a:bodyPr/>
          <a:lstStyle/>
          <a:p>
            <a:r>
              <a:rPr lang="zh-CN" altLang="en-US" dirty="0" smtClean="0"/>
              <a:t>使用规范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3571403" y="3770761"/>
            <a:ext cx="6464300" cy="369332"/>
          </a:xfrm>
        </p:spPr>
        <p:txBody>
          <a:bodyPr/>
          <a:lstStyle/>
          <a:p>
            <a:r>
              <a:rPr lang="zh-CN" altLang="en-US" dirty="0" smtClean="0"/>
              <a:t>如何书写配置文件和实体类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571403" y="4351638"/>
            <a:ext cx="3162300" cy="535531"/>
          </a:xfrm>
        </p:spPr>
        <p:txBody>
          <a:bodyPr/>
          <a:lstStyle/>
          <a:p>
            <a:r>
              <a:rPr lang="zh-CN" altLang="en-US" dirty="0" smtClean="0"/>
              <a:t>开始使用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3571403" y="4887169"/>
            <a:ext cx="6464300" cy="369332"/>
          </a:xfrm>
        </p:spPr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具体的操作数据库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增删改查操作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3571403" y="5420041"/>
            <a:ext cx="3162300" cy="535531"/>
          </a:xfrm>
        </p:spPr>
        <p:txBody>
          <a:bodyPr/>
          <a:lstStyle/>
          <a:p>
            <a:r>
              <a:rPr lang="zh-CN" altLang="en-US" dirty="0" smtClean="0"/>
              <a:t>特色功能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3571403" y="5955572"/>
            <a:ext cx="6464300" cy="369332"/>
          </a:xfrm>
        </p:spPr>
        <p:txBody>
          <a:bodyPr/>
          <a:lstStyle/>
          <a:p>
            <a:r>
              <a:rPr lang="zh-CN" altLang="en-US" dirty="0" smtClean="0"/>
              <a:t>缓存，自动建表，逆向工程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4370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 useBgFill="1">
        <p:nvSpPr>
          <p:cNvPr id="14" name="矩形 13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21292" y="436210"/>
            <a:ext cx="4741445" cy="2086725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部分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32449" y="3663536"/>
            <a:ext cx="4727103" cy="757130"/>
          </a:xfrm>
        </p:spPr>
        <p:txBody>
          <a:bodyPr/>
          <a:lstStyle/>
          <a:p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2863850" y="4420666"/>
            <a:ext cx="6464300" cy="341632"/>
          </a:xfrm>
        </p:spPr>
        <p:txBody>
          <a:bodyPr/>
          <a:lstStyle/>
          <a:p>
            <a:r>
              <a:rPr lang="en-US" altLang="zh-CN" dirty="0" smtClean="0"/>
              <a:t>Lucky</a:t>
            </a:r>
            <a:r>
              <a:rPr lang="zh-CN" altLang="en-US" dirty="0" smtClean="0"/>
              <a:t>使用前的准备，依赖包的导入，配置文件的创建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9536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39"/>
          <p:cNvSpPr/>
          <p:nvPr/>
        </p:nvSpPr>
        <p:spPr>
          <a:xfrm>
            <a:off x="1285635" y="1713813"/>
            <a:ext cx="1991218" cy="584759"/>
          </a:xfrm>
          <a:prstGeom prst="rect">
            <a:avLst/>
          </a:prstGeom>
          <a:solidFill>
            <a:schemeClr val="accent1"/>
          </a:solidFill>
          <a:effectLst>
            <a:innerShdw blurRad="114300">
              <a:prstClr val="black"/>
            </a:innerShdw>
          </a:effectLst>
        </p:spPr>
        <p:txBody>
          <a:bodyPr wrap="none" lIns="91424" tIns="45712" rIns="91424" bIns="45712">
            <a:spAutoFit/>
          </a:bodyPr>
          <a:lstStyle/>
          <a:p>
            <a:pPr lvl="0" defTabSz="914400">
              <a:defRPr/>
            </a:pPr>
            <a:r>
              <a:rPr lang="en-US" altLang="zh-CN" sz="3200" kern="0" dirty="0" smtClean="0">
                <a:solidFill>
                  <a:schemeClr val="bg1"/>
                </a:solidFill>
                <a:cs typeface="+mn-ea"/>
                <a:sym typeface="+mn-lt"/>
              </a:rPr>
              <a:t>Java</a:t>
            </a:r>
            <a:r>
              <a:rPr lang="zh-CN" altLang="en-US" sz="3200" kern="0" dirty="0">
                <a:solidFill>
                  <a:schemeClr val="bg1"/>
                </a:solidFill>
                <a:cs typeface="+mn-ea"/>
                <a:sym typeface="+mn-lt"/>
              </a:rPr>
              <a:t>项目</a:t>
            </a:r>
            <a:endParaRPr kumimoji="0" lang="zh-CN" alt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31657" y="1713812"/>
            <a:ext cx="3045994" cy="584759"/>
          </a:xfrm>
          <a:prstGeom prst="rect">
            <a:avLst/>
          </a:prstGeom>
          <a:solidFill>
            <a:schemeClr val="accent2"/>
          </a:solidFill>
          <a:effectLst>
            <a:innerShdw blurRad="114300">
              <a:prstClr val="black"/>
            </a:innerShdw>
          </a:effectLst>
        </p:spPr>
        <p:txBody>
          <a:bodyPr wrap="none" lIns="91424" tIns="45712" rIns="91424" bIns="45712">
            <a:spAutoFit/>
          </a:bodyPr>
          <a:lstStyle/>
          <a:p>
            <a:pPr lvl="0" defTabSz="914400">
              <a:defRPr/>
            </a:pPr>
            <a:r>
              <a:rPr lang="en-US" altLang="zh-CN" sz="3200" kern="0" noProof="0" dirty="0" smtClean="0">
                <a:solidFill>
                  <a:schemeClr val="bg1"/>
                </a:solidFill>
                <a:cs typeface="+mn-ea"/>
                <a:sym typeface="+mn-lt"/>
              </a:rPr>
              <a:t>Java Web</a:t>
            </a:r>
            <a:r>
              <a:rPr lang="zh-CN" altLang="en-US" sz="3200" kern="0" noProof="0" dirty="0" smtClean="0">
                <a:solidFill>
                  <a:schemeClr val="bg1"/>
                </a:solidFill>
                <a:cs typeface="+mn-ea"/>
                <a:sym typeface="+mn-lt"/>
              </a:rPr>
              <a:t>项目</a:t>
            </a:r>
            <a:endParaRPr kumimoji="0" lang="zh-CN" alt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5249636" cy="108952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 </a:t>
            </a:r>
            <a:r>
              <a:rPr lang="en-US" altLang="zh-CN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 </a:t>
            </a:r>
            <a:r>
              <a:rPr lang="zh-CN" alt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部分  创建</a:t>
            </a:r>
            <a:r>
              <a:rPr lang="en-US" altLang="zh-CN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lib</a:t>
            </a:r>
            <a:r>
              <a:rPr lang="zh-CN" alt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文件夹</a:t>
            </a:r>
            <a:endParaRPr lang="zh-CN" altLang="en-US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4271" y="2675965"/>
            <a:ext cx="375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</a:t>
            </a:r>
            <a:r>
              <a:rPr lang="en-US" altLang="zh-CN" dirty="0" smtClean="0"/>
              <a:t>’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’</a:t>
            </a:r>
            <a:r>
              <a:rPr lang="zh-CN" altLang="en-US" dirty="0" smtClean="0"/>
              <a:t>右击创建 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</a:rPr>
              <a:t>lib</a:t>
            </a:r>
            <a:r>
              <a:rPr lang="zh-CN" altLang="en-US" dirty="0" smtClean="0"/>
              <a:t>文件夹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71" y="3611802"/>
            <a:ext cx="32575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76" y="3416540"/>
            <a:ext cx="28860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2604" y="2675965"/>
            <a:ext cx="492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项目中存在</a:t>
            </a:r>
            <a:r>
              <a:rPr lang="en-US" altLang="zh-CN" b="1" dirty="0" smtClean="0">
                <a:solidFill>
                  <a:schemeClr val="accent5"/>
                </a:solidFill>
              </a:rPr>
              <a:t>lib</a:t>
            </a:r>
            <a:r>
              <a:rPr lang="zh-CN" altLang="en-US" dirty="0" smtClean="0"/>
              <a:t>文件夹，不需要手动创建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2297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 </a:t>
            </a:r>
            <a:r>
              <a:rPr lang="en-US" altLang="zh-CN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 </a:t>
            </a:r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部分</a:t>
            </a:r>
            <a:r>
              <a:rPr lang="cs-CZ" altLang="zh-CN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导入</a:t>
            </a:r>
            <a:r>
              <a:rPr lang="en-US" altLang="zh-CN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jar</a:t>
            </a:r>
            <a:r>
              <a:rPr lang="zh-CN" alt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包</a:t>
            </a:r>
            <a:endParaRPr lang="zh-CN" altLang="en-US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5633" y="1790497"/>
            <a:ext cx="5236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</a:t>
            </a:r>
            <a:r>
              <a:rPr lang="en-US" altLang="zh-CN" sz="2000" dirty="0" smtClean="0"/>
              <a:t>lucky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包导入到</a:t>
            </a:r>
            <a:r>
              <a:rPr lang="en-US" altLang="zh-CN" sz="2000" dirty="0" smtClean="0"/>
              <a:t>lib</a:t>
            </a:r>
            <a:r>
              <a:rPr lang="zh-CN" altLang="en-US" sz="2000" dirty="0" smtClean="0"/>
              <a:t>文件夹中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392330" y="2881264"/>
            <a:ext cx="7549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：导入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会自动解析，但导入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项目的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不会自动解析，所以需要我们手动加载</a:t>
            </a:r>
            <a:endParaRPr lang="en-US" altLang="zh-CN" dirty="0"/>
          </a:p>
          <a:p>
            <a:r>
              <a:rPr lang="zh-CN" altLang="en-US" dirty="0" smtClean="0"/>
              <a:t>手动加载过程如下（</a:t>
            </a:r>
            <a:r>
              <a:rPr lang="zh-CN" altLang="en-US" dirty="0" smtClean="0">
                <a:solidFill>
                  <a:schemeClr val="accent5"/>
                </a:solidFill>
              </a:rPr>
              <a:t>出现如二图小奶瓶图案则表示手动加载成功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331" y="2190607"/>
            <a:ext cx="29527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331" y="3804594"/>
            <a:ext cx="92487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330" y="5341004"/>
            <a:ext cx="4848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5034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 </a:t>
            </a:r>
            <a:r>
              <a:rPr lang="en-US" altLang="zh-CN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 </a:t>
            </a:r>
            <a:r>
              <a:rPr lang="zh-CN" altLang="en-US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部分</a:t>
            </a:r>
            <a:r>
              <a:rPr lang="cs-CZ" altLang="zh-CN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kern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配置文件</a:t>
            </a:r>
            <a:endParaRPr lang="zh-CN" altLang="en-US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000" y="2441893"/>
            <a:ext cx="409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en-US" altLang="zh-CN" b="1" dirty="0"/>
              <a:t>.</a:t>
            </a:r>
            <a:r>
              <a:rPr lang="zh-CN" altLang="en-US" b="1" dirty="0" smtClean="0"/>
              <a:t>配置文件的位置</a:t>
            </a:r>
            <a:r>
              <a:rPr lang="en-US" altLang="zh-CN" b="1" dirty="0" smtClean="0"/>
              <a:t>(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src</a:t>
            </a:r>
            <a:r>
              <a:rPr lang="zh-CN" altLang="en-US" b="1" dirty="0" smtClean="0"/>
              <a:t>文件夹里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55166" y="2920649"/>
            <a:ext cx="409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en-US" altLang="zh-CN" b="1" dirty="0"/>
              <a:t>.</a:t>
            </a:r>
            <a:r>
              <a:rPr lang="zh-CN" altLang="en-US" b="1" dirty="0" smtClean="0"/>
              <a:t>配置文件的名称</a:t>
            </a:r>
            <a:r>
              <a:rPr lang="en-US" altLang="zh-CN" b="1" dirty="0" smtClean="0"/>
              <a:t>(</a:t>
            </a:r>
            <a:r>
              <a:rPr lang="en-US" altLang="zh-CN" b="1" i="1" dirty="0" err="1" smtClean="0">
                <a:solidFill>
                  <a:srgbClr val="C00000"/>
                </a:solidFill>
                <a:latin typeface="+mj-ea"/>
                <a:ea typeface="+mj-ea"/>
              </a:rPr>
              <a:t>lucky.properties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36" y="3596528"/>
            <a:ext cx="29527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5166" y="4823902"/>
            <a:ext cx="7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：配置文件的位置和名称固定且不可改变，否则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将无法正常工作！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9084" y="1650395"/>
            <a:ext cx="834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想要马儿跑就得喂马儿吃草，想要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工作就必须提供准确的信息，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想要的信息我们一般写在对应的配置文件中。配置文件必须的符合下面两个规范：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0805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 useBgFill="1">
        <p:nvSpPr>
          <p:cNvPr id="6" name="矩形 5"/>
          <p:cNvSpPr/>
          <p:nvPr/>
        </p:nvSpPr>
        <p:spPr>
          <a:xfrm>
            <a:off x="0" y="3429000"/>
            <a:ext cx="12192000" cy="1638775"/>
          </a:xfrm>
          <a:prstGeom prst="rect">
            <a:avLst/>
          </a:prstGeom>
          <a:ln>
            <a:noFill/>
          </a:ln>
          <a:effectLst>
            <a:outerShdw blurRad="406400" dist="114300" sx="107000" sy="10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218072" y="436210"/>
            <a:ext cx="4139866" cy="2086725"/>
          </a:xfrm>
        </p:spPr>
        <p:txBody>
          <a:bodyPr/>
          <a:lstStyle/>
          <a:p>
            <a:pPr lvl="0"/>
            <a:r>
              <a:rPr lang="zh-CN" altLang="en-US" kern="0" dirty="0"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cs typeface="+mn-ea"/>
                <a:sym typeface="+mn-lt"/>
              </a:rPr>
              <a:t>第 </a:t>
            </a:r>
            <a:r>
              <a:rPr lang="en-US" altLang="zh-CN" kern="0" dirty="0"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cs typeface="+mn-ea"/>
                <a:sym typeface="+mn-lt"/>
              </a:rPr>
              <a:t>2 </a:t>
            </a:r>
            <a:r>
              <a:rPr lang="zh-CN" altLang="en-US" kern="0" dirty="0">
                <a:effectLst>
                  <a:outerShdw blurRad="152400" dist="38100" sx="102000" sy="102000" algn="ctr" rotWithShape="0">
                    <a:prstClr val="black">
                      <a:alpha val="49000"/>
                    </a:prstClr>
                  </a:outerShdw>
                </a:effectLst>
                <a:cs typeface="+mn-ea"/>
                <a:sym typeface="+mn-lt"/>
              </a:rPr>
              <a:t>部分</a:t>
            </a:r>
            <a:endParaRPr lang="en-US" altLang="zh-CN" kern="0" dirty="0">
              <a:effectLst>
                <a:outerShdw blurRad="152400" dist="38100" sx="102000" sy="102000" algn="ctr" rotWithShape="0">
                  <a:prstClr val="black">
                    <a:alpha val="49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732449" y="3663536"/>
            <a:ext cx="4727103" cy="757130"/>
          </a:xfrm>
        </p:spPr>
        <p:txBody>
          <a:bodyPr/>
          <a:lstStyle/>
          <a:p>
            <a:r>
              <a:rPr lang="zh-CN" altLang="en-US" dirty="0" smtClean="0"/>
              <a:t>使用规范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2863850" y="4420666"/>
            <a:ext cx="6464300" cy="590931"/>
          </a:xfrm>
        </p:spPr>
        <p:txBody>
          <a:bodyPr/>
          <a:lstStyle/>
          <a:p>
            <a:r>
              <a:rPr lang="zh-CN" altLang="en-US" dirty="0" smtClean="0"/>
              <a:t>如何编写配置文件，以及如何编写符合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规则的</a:t>
            </a:r>
            <a:r>
              <a:rPr lang="en-US" altLang="zh-CN" dirty="0" smtClean="0"/>
              <a:t>JavaBean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4959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63525" y="1883804"/>
            <a:ext cx="11628438" cy="4237261"/>
          </a:xfrm>
          <a:prstGeom prst="roundRect">
            <a:avLst>
              <a:gd name="adj" fmla="val 907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525" y="1883804"/>
            <a:ext cx="11642926" cy="2882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353733" y="1407334"/>
            <a:ext cx="0" cy="9424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897533" y="1407334"/>
            <a:ext cx="0" cy="9424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矩形 5"/>
          <p:cNvSpPr/>
          <p:nvPr/>
        </p:nvSpPr>
        <p:spPr>
          <a:xfrm>
            <a:off x="0" y="1283006"/>
            <a:ext cx="12268200" cy="248656"/>
          </a:xfrm>
          <a:prstGeom prst="rect">
            <a:avLst/>
          </a:prstGeom>
          <a:ln>
            <a:noFill/>
          </a:ln>
          <a:effectLst>
            <a:outerShdw blurRad="50800" dist="381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部分</a:t>
            </a:r>
            <a:r>
              <a:rPr lang="cs-CZ" altLang="zh-CN" dirty="0"/>
              <a:t> 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607369"/>
            <a:ext cx="3899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Properties</a:t>
            </a:r>
            <a:r>
              <a:rPr lang="zh-CN" altLang="en-US" dirty="0" smtClean="0"/>
              <a:t>文件中的内容都是以</a:t>
            </a:r>
            <a:r>
              <a:rPr lang="en-US" altLang="zh-CN" dirty="0" smtClean="0"/>
              <a:t>”key-value”</a:t>
            </a:r>
            <a:r>
              <a:rPr lang="zh-CN" altLang="en-US" dirty="0" smtClean="0"/>
              <a:t>的形式存在的，配置信息中</a:t>
            </a:r>
            <a:r>
              <a:rPr lang="en-US" altLang="zh-CN" dirty="0" smtClean="0"/>
              <a:t>”key”</a:t>
            </a:r>
            <a:r>
              <a:rPr lang="zh-CN" altLang="en-US" dirty="0" smtClean="0"/>
              <a:t>的值一般是固定不变的，</a:t>
            </a:r>
            <a:r>
              <a:rPr lang="en-US" altLang="zh-CN" dirty="0" smtClean="0"/>
              <a:t>”value”</a:t>
            </a:r>
            <a:r>
              <a:rPr lang="zh-CN" altLang="en-US" dirty="0" smtClean="0"/>
              <a:t>的值是需要我们依照实际情况写入的。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031292"/>
            <a:ext cx="466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右图是一个</a:t>
            </a:r>
            <a:r>
              <a:rPr lang="en-US" altLang="zh-CN" dirty="0" smtClean="0"/>
              <a:t>Lucky</a:t>
            </a:r>
            <a:r>
              <a:rPr lang="zh-CN" altLang="en-US" dirty="0" smtClean="0"/>
              <a:t>项目的一个具体</a:t>
            </a:r>
            <a:r>
              <a:rPr lang="en-US" altLang="zh-CN" dirty="0" err="1" smtClean="0"/>
              <a:t>lucky.properties</a:t>
            </a:r>
            <a:r>
              <a:rPr lang="zh-CN" altLang="en-US" dirty="0" smtClean="0"/>
              <a:t>文件：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18" y="2172006"/>
            <a:ext cx="6806045" cy="377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8752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6239930" y="2095705"/>
            <a:ext cx="4605869" cy="804334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6239931" y="2966870"/>
            <a:ext cx="4302563" cy="804334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6392927" y="3809085"/>
            <a:ext cx="3908010" cy="804334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6239930" y="4709201"/>
            <a:ext cx="5592176" cy="804334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903172"/>
            <a:ext cx="6852221" cy="461616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27015" y="2530764"/>
            <a:ext cx="3631122" cy="377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600" b="1" kern="0" dirty="0" err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jdbc.driver</a:t>
            </a:r>
            <a:r>
              <a:rPr lang="en-US" altLang="zh-CN" sz="1600" b="1" kern="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=</a:t>
            </a:r>
            <a:r>
              <a:rPr lang="en-US" altLang="zh-CN" sz="1600" b="1" kern="0" dirty="0" err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com.mysql.jdbc.Driver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67357" y="3273698"/>
            <a:ext cx="420960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600" b="1" kern="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jdbc.url=</a:t>
            </a:r>
            <a:r>
              <a:rPr lang="en-US" altLang="zh-CN" sz="1600" b="1" kern="0" dirty="0" err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jdbc:mysql</a:t>
            </a:r>
            <a:r>
              <a:rPr lang="en-US" altLang="zh-CN" sz="1600" b="1" kern="0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://</a:t>
            </a:r>
            <a:r>
              <a:rPr lang="en-US" altLang="zh-CN" sz="1600" b="1" kern="0" dirty="0" err="1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ip:port</a:t>
            </a:r>
            <a:r>
              <a:rPr lang="en-US" altLang="zh-CN" sz="1600" b="1" kern="0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600" b="1" kern="0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数据库名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67357" y="4165045"/>
            <a:ext cx="3286244" cy="37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600" b="1" kern="0" dirty="0" err="1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jdbc.username</a:t>
            </a:r>
            <a:r>
              <a:rPr lang="en-US" altLang="zh-CN" sz="1600" b="1" kern="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=root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67356" y="5111368"/>
            <a:ext cx="4962644" cy="37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600" b="1" kern="0" dirty="0" err="1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jdbc.password</a:t>
            </a:r>
            <a:r>
              <a:rPr lang="en-US" altLang="zh-CN" sz="1600" b="1" kern="0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=</a:t>
            </a:r>
            <a:r>
              <a:rPr lang="zh-CN" altLang="en-US" sz="1600" b="1" kern="0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你的密码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6029565" cy="1089529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部分</a:t>
            </a:r>
            <a:r>
              <a:rPr lang="cs-CZ" altLang="zh-CN" dirty="0"/>
              <a:t> </a:t>
            </a:r>
            <a:r>
              <a:rPr lang="zh-CN" altLang="en-US" dirty="0" smtClean="0"/>
              <a:t>配置数据库信息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7357" y="2220383"/>
            <a:ext cx="388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驱动信息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7015" y="2986380"/>
            <a:ext cx="290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数据库的链接协议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7357" y="3809085"/>
            <a:ext cx="328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登录数据库的用户名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7357" y="4773706"/>
            <a:ext cx="328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登录数据库的密码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90" y="2187921"/>
            <a:ext cx="5163961" cy="33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9451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Template_96391699">
  <a:themeElements>
    <a:clrScheme name="微立体.pptx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4925C"/>
      </a:accent1>
      <a:accent2>
        <a:srgbClr val="124C50"/>
      </a:accent2>
      <a:accent3>
        <a:srgbClr val="DB7051"/>
      </a:accent3>
      <a:accent4>
        <a:srgbClr val="1C737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shade val="30000"/>
                <a:satMod val="115000"/>
              </a:schemeClr>
            </a:gs>
            <a:gs pos="50000">
              <a:schemeClr val="bg1">
                <a:shade val="67500"/>
                <a:satMod val="115000"/>
              </a:schemeClr>
            </a:gs>
            <a:gs pos="100000">
              <a:schemeClr val="bg1">
                <a:shade val="100000"/>
                <a:satMod val="115000"/>
              </a:schemeClr>
            </a:gs>
          </a:gsLst>
          <a:lin ang="27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000000"/>
    </a:dk2>
    <a:lt2>
      <a:srgbClr val="FFFFFF"/>
    </a:lt2>
    <a:accent1>
      <a:srgbClr val="F4925C"/>
    </a:accent1>
    <a:accent2>
      <a:srgbClr val="124C50"/>
    </a:accent2>
    <a:accent3>
      <a:srgbClr val="DB7051"/>
    </a:accent3>
    <a:accent4>
      <a:srgbClr val="1C737A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myTemplate_96391699</Template>
  <TotalTime>622</TotalTime>
  <Words>853</Words>
  <Application>Microsoft Office PowerPoint</Application>
  <PresentationFormat>自定义</PresentationFormat>
  <Paragraphs>97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myTemplate_96391699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阿萨德发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一个人，没有同类</dc:creator>
  <cp:lastModifiedBy>一个人，没有同类</cp:lastModifiedBy>
  <cp:revision>22</cp:revision>
  <dcterms:created xsi:type="dcterms:W3CDTF">2019-03-30T07:34:30Z</dcterms:created>
  <dcterms:modified xsi:type="dcterms:W3CDTF">2019-03-30T19:34:54Z</dcterms:modified>
</cp:coreProperties>
</file>