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503" r:id="rId2"/>
    <p:sldId id="264" r:id="rId3"/>
    <p:sldId id="27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B0421-D7DB-3742-812C-08AC0657B083}" type="datetimeFigureOut">
              <a:rPr lang="en-US" smtClean="0"/>
              <a:t>5/15/19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529F8-186A-7044-A10D-B4D40A13E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10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下面我主要介绍工具选型的部分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8AB7A1-70FC-4E54-A117-8C294D1C0100}" type="slidenum">
              <a:rPr lang="en-SG" smtClean="0"/>
              <a:pPr>
                <a:defRPr/>
              </a:pPr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6480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8AB7A1-70FC-4E54-A117-8C294D1C0100}" type="slidenum">
              <a:rPr lang="en-SG" smtClean="0"/>
              <a:pPr>
                <a:defRPr/>
              </a:pPr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4997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8AB7A1-70FC-4E54-A117-8C294D1C0100}" type="slidenum">
              <a:rPr lang="en-SG" smtClean="0"/>
              <a:pPr>
                <a:defRPr/>
              </a:pPr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6764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28B8-F70A-2945-898C-3D28842B6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0DC61-3231-E241-8A65-32C6A2550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BACF9-FE00-0642-AA63-44C8C6D1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A331-9D11-ED4C-B5EF-3F108C7B75A8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39501-0683-2C4A-A572-36174D30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F88FD-1D97-6A47-908F-71385F36A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6517-8B09-A64C-A27E-4DE6E7162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D9ED0-E998-EC4E-8272-3B85F6334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580B2-722B-F946-955B-AC5133922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A2506-E8BA-5B43-82B0-61B4B2B1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A331-9D11-ED4C-B5EF-3F108C7B75A8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FCCB2-916F-924E-8F75-CCFBA02A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7B329-22DF-BD44-9858-9BB26C3B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6517-8B09-A64C-A27E-4DE6E7162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5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A0E29-DDE2-5142-B0A1-F59C6BEE0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22A9C-83A2-C843-8427-F404F013F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B91BF-1F10-A349-B186-CF57A1E5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A331-9D11-ED4C-B5EF-3F108C7B75A8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F0DA1-1C0B-284C-BC80-5B058150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B54F5-1FFD-C04A-A9E8-3199D62B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6517-8B09-A64C-A27E-4DE6E7162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41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054101" y="6540501"/>
            <a:ext cx="3297767" cy="333375"/>
          </a:xfrm>
          <a:prstGeom prst="rect">
            <a:avLst/>
          </a:prstGeom>
          <a:solidFill>
            <a:srgbClr val="0070C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14" name="矩形 13"/>
          <p:cNvSpPr/>
          <p:nvPr userDrawn="1"/>
        </p:nvSpPr>
        <p:spPr>
          <a:xfrm>
            <a:off x="7793567" y="6540501"/>
            <a:ext cx="3297767" cy="333375"/>
          </a:xfrm>
          <a:prstGeom prst="rect">
            <a:avLst/>
          </a:prstGeom>
          <a:solidFill>
            <a:srgbClr val="FF9966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矩形 6"/>
          <p:cNvSpPr/>
          <p:nvPr userDrawn="1"/>
        </p:nvSpPr>
        <p:spPr>
          <a:xfrm>
            <a:off x="812800" y="990600"/>
            <a:ext cx="11379200" cy="381000"/>
          </a:xfrm>
          <a:prstGeom prst="rect">
            <a:avLst/>
          </a:prstGeom>
          <a:solidFill>
            <a:srgbClr val="0070C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-76200"/>
            <a:ext cx="11444817" cy="1143000"/>
          </a:xfrm>
        </p:spPr>
        <p:txBody>
          <a:bodyPr/>
          <a:lstStyle>
            <a:lvl1pPr algn="l">
              <a:defRPr lang="en-SG" sz="36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" y="990600"/>
            <a:ext cx="687916" cy="381000"/>
          </a:xfrm>
          <a:solidFill>
            <a:srgbClr val="FFC000">
              <a:alpha val="59000"/>
            </a:srgbClr>
          </a:solidFill>
        </p:spPr>
        <p:txBody>
          <a:bodyPr/>
          <a:lstStyle>
            <a:lvl1pPr algn="ctr">
              <a:defRPr/>
            </a:lvl1pPr>
          </a:lstStyle>
          <a:p>
            <a:fld id="{2F92E8BF-52C0-4DA6-9593-0F736FC6DF7B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1pPr marL="457200" indent="-457200">
              <a:buClr>
                <a:srgbClr val="FFC000"/>
              </a:buClr>
              <a:buFont typeface="Wingdings" pitchFamily="2" charset="2"/>
              <a:buChar char="p"/>
              <a:defRPr/>
            </a:lvl1pPr>
            <a:lvl2pPr marL="742950" indent="-285750">
              <a:buFontTx/>
              <a:buBlip>
                <a:blip r:embed="rId2"/>
              </a:buBlip>
              <a:defRPr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Ø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pic>
        <p:nvPicPr>
          <p:cNvPr id="11" name="图片 3075" descr="a4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5854701"/>
            <a:ext cx="1375833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3076" descr="logo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06667" y="5981700"/>
            <a:ext cx="1202267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4419601" y="6540501"/>
            <a:ext cx="3297767" cy="333375"/>
          </a:xfrm>
          <a:prstGeom prst="rect">
            <a:avLst/>
          </a:prstGeom>
          <a:solidFill>
            <a:srgbClr val="BFB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78160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054101" y="6540501"/>
            <a:ext cx="3297767" cy="333375"/>
          </a:xfrm>
          <a:prstGeom prst="rect">
            <a:avLst/>
          </a:prstGeom>
          <a:solidFill>
            <a:srgbClr val="0070C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14" name="矩形 13"/>
          <p:cNvSpPr/>
          <p:nvPr userDrawn="1"/>
        </p:nvSpPr>
        <p:spPr>
          <a:xfrm>
            <a:off x="7793567" y="6540501"/>
            <a:ext cx="3297767" cy="333375"/>
          </a:xfrm>
          <a:prstGeom prst="rect">
            <a:avLst/>
          </a:prstGeom>
          <a:solidFill>
            <a:srgbClr val="FF9966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矩形 6"/>
          <p:cNvSpPr/>
          <p:nvPr userDrawn="1"/>
        </p:nvSpPr>
        <p:spPr>
          <a:xfrm>
            <a:off x="812800" y="990600"/>
            <a:ext cx="11379200" cy="381000"/>
          </a:xfrm>
          <a:prstGeom prst="rect">
            <a:avLst/>
          </a:prstGeom>
          <a:solidFill>
            <a:srgbClr val="0070C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-76200"/>
            <a:ext cx="11444817" cy="1143000"/>
          </a:xfrm>
        </p:spPr>
        <p:txBody>
          <a:bodyPr/>
          <a:lstStyle>
            <a:lvl1pPr algn="l">
              <a:defRPr lang="en-SG" sz="36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" y="990600"/>
            <a:ext cx="687916" cy="381000"/>
          </a:xfrm>
          <a:solidFill>
            <a:srgbClr val="FFC000">
              <a:alpha val="59000"/>
            </a:srgbClr>
          </a:solidFill>
        </p:spPr>
        <p:txBody>
          <a:bodyPr/>
          <a:lstStyle>
            <a:lvl1pPr algn="ctr">
              <a:defRPr/>
            </a:lvl1pPr>
          </a:lstStyle>
          <a:p>
            <a:fld id="{2F92E8BF-52C0-4DA6-9593-0F736FC6DF7B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1pPr marL="457200" indent="-457200">
              <a:buClr>
                <a:srgbClr val="FFC000"/>
              </a:buClr>
              <a:buFont typeface="Wingdings" pitchFamily="2" charset="2"/>
              <a:buChar char="p"/>
              <a:defRPr/>
            </a:lvl1pPr>
            <a:lvl2pPr marL="742950" indent="-285750">
              <a:buFontTx/>
              <a:buBlip>
                <a:blip r:embed="rId2"/>
              </a:buBlip>
              <a:defRPr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Ø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pic>
        <p:nvPicPr>
          <p:cNvPr id="11" name="图片 3075" descr="a4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5854701"/>
            <a:ext cx="1375833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3076" descr="logo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06667" y="5981700"/>
            <a:ext cx="1202267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4419601" y="6540501"/>
            <a:ext cx="3297767" cy="333375"/>
          </a:xfrm>
          <a:prstGeom prst="rect">
            <a:avLst/>
          </a:prstGeom>
          <a:solidFill>
            <a:srgbClr val="BFB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40621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054101" y="6540501"/>
            <a:ext cx="3297767" cy="333375"/>
          </a:xfrm>
          <a:prstGeom prst="rect">
            <a:avLst/>
          </a:prstGeom>
          <a:solidFill>
            <a:srgbClr val="0070C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14" name="矩形 13"/>
          <p:cNvSpPr/>
          <p:nvPr userDrawn="1"/>
        </p:nvSpPr>
        <p:spPr>
          <a:xfrm>
            <a:off x="7793567" y="6540501"/>
            <a:ext cx="3297767" cy="333375"/>
          </a:xfrm>
          <a:prstGeom prst="rect">
            <a:avLst/>
          </a:prstGeom>
          <a:solidFill>
            <a:srgbClr val="FF9966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矩形 6"/>
          <p:cNvSpPr/>
          <p:nvPr userDrawn="1"/>
        </p:nvSpPr>
        <p:spPr>
          <a:xfrm>
            <a:off x="812800" y="990600"/>
            <a:ext cx="11379200" cy="381000"/>
          </a:xfrm>
          <a:prstGeom prst="rect">
            <a:avLst/>
          </a:prstGeom>
          <a:solidFill>
            <a:srgbClr val="0070C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-76200"/>
            <a:ext cx="11444817" cy="1143000"/>
          </a:xfrm>
        </p:spPr>
        <p:txBody>
          <a:bodyPr/>
          <a:lstStyle>
            <a:lvl1pPr algn="l">
              <a:defRPr lang="en-SG" sz="36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" y="990600"/>
            <a:ext cx="687916" cy="381000"/>
          </a:xfrm>
          <a:solidFill>
            <a:srgbClr val="FFC000">
              <a:alpha val="59000"/>
            </a:srgbClr>
          </a:solidFill>
        </p:spPr>
        <p:txBody>
          <a:bodyPr/>
          <a:lstStyle>
            <a:lvl1pPr algn="ctr">
              <a:defRPr/>
            </a:lvl1pPr>
          </a:lstStyle>
          <a:p>
            <a:fld id="{2F92E8BF-52C0-4DA6-9593-0F736FC6DF7B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1pPr marL="457200" indent="-457200">
              <a:buClr>
                <a:srgbClr val="FFC000"/>
              </a:buClr>
              <a:buFont typeface="Wingdings" pitchFamily="2" charset="2"/>
              <a:buChar char="p"/>
              <a:defRPr/>
            </a:lvl1pPr>
            <a:lvl2pPr marL="742950" indent="-285750">
              <a:buFontTx/>
              <a:buBlip>
                <a:blip r:embed="rId2"/>
              </a:buBlip>
              <a:defRPr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Ø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pic>
        <p:nvPicPr>
          <p:cNvPr id="11" name="图片 3075" descr="a4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5854701"/>
            <a:ext cx="1375833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3076" descr="logo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06667" y="5981700"/>
            <a:ext cx="1202267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4419601" y="6540501"/>
            <a:ext cx="3297767" cy="333375"/>
          </a:xfrm>
          <a:prstGeom prst="rect">
            <a:avLst/>
          </a:prstGeom>
          <a:solidFill>
            <a:srgbClr val="BFB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00708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4A06-55A4-FB46-A8B6-C2F31A883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DD41F-C3D5-154D-B600-64A01DA45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E4302-C163-B149-8F92-28E701B6D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A331-9D11-ED4C-B5EF-3F108C7B75A8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B8EF1-199F-0840-B3F3-A091E9A72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60FA5-8B1A-7742-B2CB-C4167CA1C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6517-8B09-A64C-A27E-4DE6E7162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5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4DEF-2945-F04A-9D66-AF461F5F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23F23-BA98-534E-8A10-5CF5AED4B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B3FBB-8EDE-ED40-B68D-7C1D38E1E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A331-9D11-ED4C-B5EF-3F108C7B75A8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F2EC3-FFE8-C543-B83B-1A3EC27F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E0499-F9A7-8C41-AB5B-129BCD97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6517-8B09-A64C-A27E-4DE6E7162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0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26220-E616-B34E-AD42-DD236B93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6987-1228-BE41-B14C-F874F45DC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DAA63-BF0E-904F-9997-CEDAF5D18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53EEC-211C-1346-8C20-BC15B881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A331-9D11-ED4C-B5EF-3F108C7B75A8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55DBC-B733-4A45-86FA-4927404E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872C0-1033-314B-B693-6430B45D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6517-8B09-A64C-A27E-4DE6E7162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49361-F74D-8847-B4AF-8BD77168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682E2-6AC1-4445-BD2E-7937CA570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65742-B703-964A-B660-EF21D4544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DC2574-35D0-B44D-AB35-4C10CA48D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CE2FE8-C81D-A045-A951-CE2D5D20E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81CA1E-9CAE-3F4C-A169-4F0FD272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A331-9D11-ED4C-B5EF-3F108C7B75A8}" type="datetimeFigureOut">
              <a:rPr lang="en-US" smtClean="0"/>
              <a:t>5/15/19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E29319-5656-2842-B0A6-D6F5C67CD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6FA90D-8DAC-E143-9C50-52511E3B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6517-8B09-A64C-A27E-4DE6E7162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3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FFDBE-6C47-8047-8269-BD15B9BA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C10B46-6669-A04C-BC76-545E6770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A331-9D11-ED4C-B5EF-3F108C7B75A8}" type="datetimeFigureOut">
              <a:rPr lang="en-US" smtClean="0"/>
              <a:t>5/15/19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818E6-BD2F-D043-81A5-EEB454D01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BAE598-4ADB-4346-A607-B9EF8C1B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6517-8B09-A64C-A27E-4DE6E7162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2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222B2-949F-9B46-A320-5B0AFD72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A331-9D11-ED4C-B5EF-3F108C7B75A8}" type="datetimeFigureOut">
              <a:rPr lang="en-US" smtClean="0"/>
              <a:t>5/15/19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37B93-E89A-AD44-B328-DCAF044C1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1637E-7D3A-9E44-8242-53FD3277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6517-8B09-A64C-A27E-4DE6E7162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3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14EA-6259-264B-80DA-464B8A57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A4690-9A1E-3E4A-8FA5-482BA1503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947B8-28BE-3149-A14A-06E319A6E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87B32-074F-BC43-8995-E37BC565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A331-9D11-ED4C-B5EF-3F108C7B75A8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E430B-DF1E-AE40-B0BE-36B25A2B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D9E92-F6A7-584C-808C-DB5274FB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6517-8B09-A64C-A27E-4DE6E7162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3A53F-4C17-CF4F-8B7D-38DB91ED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DBD1AB-B7C9-7B48-BBDF-A475D43AE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C1C87-0A27-1647-A7B8-B6332B3E0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689BE-9BA1-C843-8A80-1B6F5573F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A331-9D11-ED4C-B5EF-3F108C7B75A8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F74C4-29A5-1341-A8C2-B8BBA092C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B0B39-334C-AA4F-8664-4CDDCC95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6517-8B09-A64C-A27E-4DE6E7162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3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A98DC-6760-A049-8EFC-56C89D39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3C9A3-E4C4-EF41-931E-270568C30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A7F2D-89E2-F54A-B9A0-8451B238B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4A331-9D11-ED4C-B5EF-3F108C7B75A8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029DE-7783-354B-B782-B53C25D94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995E5-F46D-4B4D-A921-DA55133E0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6517-8B09-A64C-A27E-4DE6E7162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03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系统架构图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2E8BF-52C0-4DA6-9593-0F736FC6DF7B}" type="slidenum">
              <a:rPr lang="en-US" altLang="zh-CN" smtClean="0"/>
              <a:pPr/>
              <a:t>1</a:t>
            </a:fld>
            <a:endParaRPr lang="en-US" altLang="zh-CN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DF3B141-51C5-F844-BCF7-0EAF4DE07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993" y="1648927"/>
            <a:ext cx="3528134" cy="1199228"/>
          </a:xfrm>
        </p:spPr>
        <p:txBody>
          <a:bodyPr>
            <a:noAutofit/>
          </a:bodyPr>
          <a:lstStyle/>
          <a:p>
            <a:r>
              <a:rPr kumimoji="1" lang="zh-CN" altLang="en-US" sz="2000" dirty="0"/>
              <a:t>语料库大小：</a:t>
            </a:r>
            <a:r>
              <a:rPr kumimoji="1" lang="en-US" altLang="zh-CN" sz="2000" dirty="0"/>
              <a:t>5</a:t>
            </a:r>
            <a:r>
              <a:rPr kumimoji="1" lang="en-US" altLang="zh-Hans" sz="2000" dirty="0"/>
              <a:t>0GB+</a:t>
            </a:r>
          </a:p>
          <a:p>
            <a:r>
              <a:rPr kumimoji="1" lang="zh-CN" altLang="en-US" sz="2000" dirty="0"/>
              <a:t>实体数量：</a:t>
            </a:r>
            <a:r>
              <a:rPr kumimoji="1" lang="en-US" altLang="zh-Hans" sz="2000" dirty="0"/>
              <a:t>33W+</a:t>
            </a:r>
          </a:p>
          <a:p>
            <a:r>
              <a:rPr kumimoji="1" lang="zh-CN" altLang="en-US" sz="2000" dirty="0"/>
              <a:t>关系数量：</a:t>
            </a:r>
            <a:r>
              <a:rPr kumimoji="1" lang="en-US" altLang="zh-Hans" sz="2000" dirty="0"/>
              <a:t>45W+</a:t>
            </a:r>
            <a:endParaRPr kumimoji="1"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5D1517-287D-5C47-9272-F853A63884F9}"/>
              </a:ext>
            </a:extLst>
          </p:cNvPr>
          <p:cNvSpPr txBox="1"/>
          <p:nvPr/>
        </p:nvSpPr>
        <p:spPr>
          <a:xfrm>
            <a:off x="7850529" y="3157476"/>
            <a:ext cx="343659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关键问题：</a:t>
            </a:r>
            <a:endParaRPr kumimoji="1" lang="en-US" altLang="zh-CN" dirty="0"/>
          </a:p>
          <a:p>
            <a:r>
              <a:rPr kumimoji="1" lang="en-US" altLang="zh-CN" dirty="0"/>
              <a:t>-</a:t>
            </a:r>
            <a:r>
              <a:rPr kumimoji="1" lang="zh-Hans" altLang="en-US" dirty="0"/>
              <a:t> </a:t>
            </a:r>
            <a:r>
              <a:rPr kumimoji="1" lang="zh-CN" altLang="en-US" dirty="0"/>
              <a:t>如何获取大规模语料库？</a:t>
            </a:r>
            <a:endParaRPr kumimoji="1" lang="en-US" altLang="zh-CN" dirty="0"/>
          </a:p>
          <a:p>
            <a:r>
              <a:rPr kumimoji="1" lang="en-US" altLang="zh-CN" dirty="0"/>
              <a:t>-</a:t>
            </a:r>
            <a:r>
              <a:rPr kumimoji="1" lang="zh-Hans" altLang="en-US" dirty="0"/>
              <a:t> </a:t>
            </a:r>
            <a:r>
              <a:rPr kumimoji="1" lang="zh-CN" altLang="en-US" dirty="0"/>
              <a:t>如何训练大规模的算法模型？</a:t>
            </a:r>
            <a:endParaRPr kumimoji="1" lang="en-US" altLang="zh-CN" dirty="0"/>
          </a:p>
          <a:p>
            <a:r>
              <a:rPr kumimoji="1" lang="en-US" altLang="zh-CN" dirty="0"/>
              <a:t>-</a:t>
            </a:r>
            <a:r>
              <a:rPr kumimoji="1" lang="zh-Hans" altLang="en-US" dirty="0"/>
              <a:t> </a:t>
            </a:r>
            <a:r>
              <a:rPr kumimoji="1" lang="zh-CN" altLang="en-US" dirty="0"/>
              <a:t>如何存储大量的实体和关系？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C33327-9424-7A4A-8F6A-659322E9514C}"/>
              </a:ext>
            </a:extLst>
          </p:cNvPr>
          <p:cNvSpPr txBox="1"/>
          <p:nvPr/>
        </p:nvSpPr>
        <p:spPr>
          <a:xfrm>
            <a:off x="7850529" y="4629510"/>
            <a:ext cx="343659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我们的解决方案：</a:t>
            </a:r>
            <a:endParaRPr kumimoji="1" lang="en-US" altLang="zh-CN" dirty="0"/>
          </a:p>
          <a:p>
            <a:r>
              <a:rPr kumimoji="1" lang="en-US" altLang="zh-CN" dirty="0"/>
              <a:t>-</a:t>
            </a:r>
            <a:r>
              <a:rPr kumimoji="1" lang="zh-Hans" altLang="en-US" dirty="0"/>
              <a:t> </a:t>
            </a:r>
            <a:r>
              <a:rPr kumimoji="1" lang="zh-CN" altLang="en-US" dirty="0"/>
              <a:t>采用分布式爬虫框架</a:t>
            </a:r>
            <a:endParaRPr kumimoji="1" lang="en-US" altLang="zh-CN" dirty="0"/>
          </a:p>
          <a:p>
            <a:r>
              <a:rPr kumimoji="1" lang="en-US" altLang="zh-CN" dirty="0"/>
              <a:t>-</a:t>
            </a:r>
            <a:r>
              <a:rPr kumimoji="1" lang="zh-Hans" altLang="en-US" dirty="0"/>
              <a:t> </a:t>
            </a:r>
            <a:r>
              <a:rPr kumimoji="1" lang="zh-CN" altLang="en-US" dirty="0"/>
              <a:t>采用支持</a:t>
            </a:r>
            <a:r>
              <a:rPr kumimoji="1" lang="en-US" altLang="zh-CN" dirty="0"/>
              <a:t>GPU</a:t>
            </a:r>
            <a:r>
              <a:rPr kumimoji="1" lang="zh-CN" altLang="en-US" dirty="0"/>
              <a:t>加速的框架</a:t>
            </a:r>
            <a:endParaRPr kumimoji="1" lang="en-US" altLang="zh-CN" dirty="0"/>
          </a:p>
          <a:p>
            <a:r>
              <a:rPr kumimoji="1" lang="en-US" altLang="zh-CN" dirty="0"/>
              <a:t>-</a:t>
            </a:r>
            <a:r>
              <a:rPr kumimoji="1" lang="zh-Hans" altLang="en-US" dirty="0"/>
              <a:t> </a:t>
            </a:r>
            <a:r>
              <a:rPr kumimoji="1" lang="zh-CN" altLang="en-US" dirty="0"/>
              <a:t>采用分布式图数据库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90CA67A-2723-274E-AF5F-7D1BD92F6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092" y="1371600"/>
            <a:ext cx="587508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3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技术框架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2E8BF-52C0-4DA6-9593-0F736FC6DF7B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5105400" y="4266363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基于启发式</a:t>
            </a:r>
            <a:endParaRPr lang="en-US" altLang="zh-CN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规则筛选</a:t>
            </a:r>
          </a:p>
        </p:txBody>
      </p:sp>
      <p:sp>
        <p:nvSpPr>
          <p:cNvPr id="6" name="右箭头 5"/>
          <p:cNvSpPr/>
          <p:nvPr/>
        </p:nvSpPr>
        <p:spPr>
          <a:xfrm>
            <a:off x="7010400" y="4417926"/>
            <a:ext cx="990600" cy="611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001000" y="4270550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KNN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对实体筛选和分类</a:t>
            </a:r>
          </a:p>
        </p:txBody>
      </p:sp>
      <p:sp>
        <p:nvSpPr>
          <p:cNvPr id="22" name="矩形 21"/>
          <p:cNvSpPr/>
          <p:nvPr/>
        </p:nvSpPr>
        <p:spPr>
          <a:xfrm>
            <a:off x="2209800" y="4268038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分词及词性标注</a:t>
            </a:r>
          </a:p>
        </p:txBody>
      </p:sp>
      <p:sp>
        <p:nvSpPr>
          <p:cNvPr id="23" name="右箭头 22"/>
          <p:cNvSpPr/>
          <p:nvPr/>
        </p:nvSpPr>
        <p:spPr>
          <a:xfrm>
            <a:off x="4122336" y="4417926"/>
            <a:ext cx="990600" cy="611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209800" y="1981200"/>
            <a:ext cx="1905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语料库</a:t>
            </a:r>
          </a:p>
        </p:txBody>
      </p:sp>
      <p:sp>
        <p:nvSpPr>
          <p:cNvPr id="25" name="右箭头 24"/>
          <p:cNvSpPr/>
          <p:nvPr/>
        </p:nvSpPr>
        <p:spPr>
          <a:xfrm rot="5400000">
            <a:off x="2591217" y="3389646"/>
            <a:ext cx="1142164" cy="611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5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1" grpId="0" animBg="1"/>
      <p:bldP spid="22" grpId="0" animBg="1"/>
      <p:bldP spid="23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技术框架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2E8BF-52C0-4DA6-9593-0F736FC6DF7B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1735015" y="3773445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词法信息</a:t>
            </a:r>
          </a:p>
        </p:txBody>
      </p:sp>
      <p:sp>
        <p:nvSpPr>
          <p:cNvPr id="8" name="矩形 7"/>
          <p:cNvSpPr/>
          <p:nvPr/>
        </p:nvSpPr>
        <p:spPr>
          <a:xfrm>
            <a:off x="3619500" y="3773445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句法信息</a:t>
            </a:r>
          </a:p>
        </p:txBody>
      </p:sp>
      <p:sp>
        <p:nvSpPr>
          <p:cNvPr id="9" name="矩形 8"/>
          <p:cNvSpPr/>
          <p:nvPr/>
        </p:nvSpPr>
        <p:spPr>
          <a:xfrm>
            <a:off x="5503985" y="3773445"/>
            <a:ext cx="152902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语义信息</a:t>
            </a:r>
          </a:p>
        </p:txBody>
      </p:sp>
      <p:sp>
        <p:nvSpPr>
          <p:cNvPr id="11" name="矩形 10"/>
          <p:cNvSpPr/>
          <p:nvPr/>
        </p:nvSpPr>
        <p:spPr>
          <a:xfrm>
            <a:off x="2850320" y="5933586"/>
            <a:ext cx="3065707" cy="43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</a:t>
            </a:r>
          </a:p>
        </p:txBody>
      </p:sp>
      <p:sp>
        <p:nvSpPr>
          <p:cNvPr id="14" name="菱形 13"/>
          <p:cNvSpPr/>
          <p:nvPr/>
        </p:nvSpPr>
        <p:spPr>
          <a:xfrm>
            <a:off x="3721807" y="4701115"/>
            <a:ext cx="1319386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语句解析</a:t>
            </a:r>
          </a:p>
        </p:txBody>
      </p:sp>
      <p:cxnSp>
        <p:nvCxnSpPr>
          <p:cNvPr id="16" name="直接箭头连接符 15"/>
          <p:cNvCxnSpPr>
            <a:stCxn id="11" idx="0"/>
            <a:endCxn id="14" idx="2"/>
          </p:cNvCxnSpPr>
          <p:nvPr/>
        </p:nvCxnSpPr>
        <p:spPr>
          <a:xfrm flipH="1" flipV="1">
            <a:off x="4381501" y="5615515"/>
            <a:ext cx="1673" cy="31807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7" idx="2"/>
          </p:cNvCxnSpPr>
          <p:nvPr/>
        </p:nvCxnSpPr>
        <p:spPr>
          <a:xfrm flipH="1" flipV="1">
            <a:off x="2497015" y="4383045"/>
            <a:ext cx="1224792" cy="759216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8" idx="2"/>
          </p:cNvCxnSpPr>
          <p:nvPr/>
        </p:nvCxnSpPr>
        <p:spPr>
          <a:xfrm flipV="1">
            <a:off x="4381500" y="4383045"/>
            <a:ext cx="0" cy="302016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9" idx="2"/>
          </p:cNvCxnSpPr>
          <p:nvPr/>
        </p:nvCxnSpPr>
        <p:spPr>
          <a:xfrm flipV="1">
            <a:off x="5041193" y="4383045"/>
            <a:ext cx="1227304" cy="759216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3467100" y="2668545"/>
            <a:ext cx="18288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关系提取模型</a:t>
            </a:r>
          </a:p>
        </p:txBody>
      </p:sp>
      <p:cxnSp>
        <p:nvCxnSpPr>
          <p:cNvPr id="29" name="直接箭头连接符 28"/>
          <p:cNvCxnSpPr>
            <a:stCxn id="8" idx="0"/>
            <a:endCxn id="27" idx="4"/>
          </p:cNvCxnSpPr>
          <p:nvPr/>
        </p:nvCxnSpPr>
        <p:spPr>
          <a:xfrm flipV="1">
            <a:off x="4381500" y="3506745"/>
            <a:ext cx="0" cy="26670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7" idx="0"/>
            <a:endCxn id="45" idx="3"/>
          </p:cNvCxnSpPr>
          <p:nvPr/>
        </p:nvCxnSpPr>
        <p:spPr>
          <a:xfrm flipV="1">
            <a:off x="4381500" y="2438401"/>
            <a:ext cx="0" cy="230145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柱形 44"/>
          <p:cNvSpPr/>
          <p:nvPr/>
        </p:nvSpPr>
        <p:spPr>
          <a:xfrm>
            <a:off x="3886200" y="1526784"/>
            <a:ext cx="990600" cy="9116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关系提取结果</a:t>
            </a:r>
          </a:p>
        </p:txBody>
      </p:sp>
      <p:sp>
        <p:nvSpPr>
          <p:cNvPr id="67" name="云形 66"/>
          <p:cNvSpPr/>
          <p:nvPr/>
        </p:nvSpPr>
        <p:spPr>
          <a:xfrm>
            <a:off x="7696200" y="2575799"/>
            <a:ext cx="1981200" cy="102369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远程监督</a:t>
            </a:r>
          </a:p>
        </p:txBody>
      </p:sp>
      <p:cxnSp>
        <p:nvCxnSpPr>
          <p:cNvPr id="68" name="直接箭头连接符 67"/>
          <p:cNvCxnSpPr>
            <a:stCxn id="67" idx="2"/>
            <a:endCxn id="27" idx="6"/>
          </p:cNvCxnSpPr>
          <p:nvPr/>
        </p:nvCxnSpPr>
        <p:spPr>
          <a:xfrm flipH="1">
            <a:off x="5295901" y="3087645"/>
            <a:ext cx="2406445" cy="0"/>
          </a:xfrm>
          <a:prstGeom prst="straightConnector1">
            <a:avLst/>
          </a:prstGeom>
          <a:ln w="139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67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118</Words>
  <Application>Microsoft Macintosh PowerPoint</Application>
  <PresentationFormat>Widescreen</PresentationFormat>
  <Paragraphs>34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Times New Roman</vt:lpstr>
      <vt:lpstr>Wingdings</vt:lpstr>
      <vt:lpstr>Office Theme</vt:lpstr>
      <vt:lpstr>系统架构图</vt:lpstr>
      <vt:lpstr>技术框架</vt:lpstr>
      <vt:lpstr>技术框架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系统架构图</dc:title>
  <dc:creator>李 想</dc:creator>
  <cp:lastModifiedBy>李 想</cp:lastModifiedBy>
  <cp:revision>4</cp:revision>
  <dcterms:created xsi:type="dcterms:W3CDTF">2019-05-15T12:48:22Z</dcterms:created>
  <dcterms:modified xsi:type="dcterms:W3CDTF">2019-05-16T01:35:38Z</dcterms:modified>
</cp:coreProperties>
</file>