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531B-DD76-044E-AEBC-6DA374703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8883-0B91-864C-ADBC-96ED4DA9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A3E6-24BA-CA41-909B-08A8788A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0B00-7915-4049-B446-12820951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DBD8-F57D-C847-9F75-47EB02B0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7198-0696-6F47-80F3-34390588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6AA5B-3102-5F4F-80BB-E000FC22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93D0-BCB2-CA43-8FD0-3F49275F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83EA-4792-CD4B-9CAC-88E10E4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3E3-75E0-104F-BA8F-EFC5DAF8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C5430-D922-1C43-BA1F-2C597D8C1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F855D-A0DC-B54F-9956-44194D26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ED98-709C-9E44-805C-9D4C1D7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7631-D59A-F044-9C82-93AE5CA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DBDD-5CB3-6E4D-A27B-33F7606A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0BD-AE97-3C4B-99CC-D6366BF2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A8B4-F18A-324B-BF81-139122FE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A644-8B90-A64C-9047-EE1ED55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CE60-1C3A-4245-B036-1F7FC8C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372E-A3D6-BC4F-AB32-C7FA6B5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6C9A-7D2D-6A47-9A18-858CE88D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6046-E111-214D-A701-7F5DA757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7B83-BE30-C847-9F85-98CF2CF2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DBCF-F85F-9744-9BF5-7711801E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6956-4F01-064C-8DF4-3452B2E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70D1-04DF-3043-8530-88922248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095B-E87E-8C41-9644-8C97C3E6C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ED55-9C92-3542-833A-7D09B530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1E1E-344E-E14A-B4F7-96087C66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172D-0686-DE4A-B6D8-C8376E8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83F4-99F7-F44B-ACB8-49D85FC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187-1EC1-9B4D-B236-4F9E398C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87C1-4C9B-7842-B3A5-6CE109F6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5746A-8320-D542-A62E-415CDEC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FBD15-DB1D-B34A-A32D-9B800FFF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CB16F-7ADD-0C4F-9460-F5B4EF1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863A-2C00-A548-98B5-0DFCB162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C5D9C-4038-2048-949E-8C06994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61550-8E65-CE4B-A152-503BD6E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A6C7-B44B-8646-BB3F-57EBB921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F064-3950-B04E-83AA-8744FD0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969A6-E96C-5943-9C96-FD7C1279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DB2E-7813-1643-8DD2-45F176E8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CD115-0D11-8F4F-B272-11F3DE9F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3319-2F42-8F41-A94C-56952D0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E4D1-34DE-0840-B2B8-A962638A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010-4C4D-5844-B595-E8C3B0B7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6074-90A5-EE4A-BB49-092FDD15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6508-900E-A84F-8566-53C71E44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33D5-AFCF-3641-A335-703D842A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70050-3CBE-7440-A622-22A8D91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72A7-BCFC-C441-B4E3-E9D21015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C3ED-055C-4F44-B9AA-0DE9D29A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C1708-9B61-DA4C-9B10-6F992BCE0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FA1D-431C-2448-A549-87E8E241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96EF-5AB7-6F49-9F1D-FE0049A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A9C-878C-6143-AEB8-871F6BF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CDBA-BB57-324E-8681-5CCA894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CF648-A2C5-0645-B463-B2AEC968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5232-10E5-5D49-AE4E-0B7C240B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CADA-FB55-4A44-8D73-BDBABBEC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F766-DE0B-9A4C-A5F2-BFB6EC35C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DFA6-E7E8-104A-AA04-EE110A2D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x1374327576/logistic_projec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999457-4642-4D48-8063-DB55E00D7BBD}"/>
              </a:ext>
            </a:extLst>
          </p:cNvPr>
          <p:cNvSpPr/>
          <p:nvPr/>
        </p:nvSpPr>
        <p:spPr>
          <a:xfrm>
            <a:off x="4728934" y="1662642"/>
            <a:ext cx="2332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答</a:t>
            </a:r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</a:t>
            </a:r>
            <a:r>
              <a:rPr lang="ja-JP" altLang="en-US" sz="54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辩</a:t>
            </a:r>
            <a:endParaRPr lang="en-US" altLang="ja-JP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77332-C2BB-1142-BACB-F7D2BE15433A}"/>
              </a:ext>
            </a:extLst>
          </p:cNvPr>
          <p:cNvSpPr/>
          <p:nvPr/>
        </p:nvSpPr>
        <p:spPr>
          <a:xfrm>
            <a:off x="4830176" y="4714359"/>
            <a:ext cx="7007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成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员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陈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茜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颖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李明妍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李想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苏凤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薛潇</a:t>
            </a:r>
            <a:endParaRPr lang="en-US" altLang="ja-JP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4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242FF-1D5B-DD48-A740-E7B7739BDB8E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产量浮动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306B652-12EA-9244-8DD6-B1F66B34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3" y="1706601"/>
            <a:ext cx="5158679" cy="386900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5D99C-AF9D-D04B-B48A-7D8182E7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37" y="1823688"/>
            <a:ext cx="4846444" cy="36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33554-27E8-F048-AA6B-D1F903DE2FB4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车型变化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91961-B52A-1A49-8A5E-196480E7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1" y="1883275"/>
            <a:ext cx="5013712" cy="376028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01F57-3F2A-B24E-8F9F-9BA9C5B6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44" y="1883275"/>
            <a:ext cx="4876180" cy="36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FE527-DA35-DD42-A3A0-8AC53E5432E1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路况变化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32652-A9C2-0745-A0BF-87A07A12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" y="1763750"/>
            <a:ext cx="5371790" cy="40288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3C431-EA36-C147-82B5-36F47607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66" y="1721004"/>
            <a:ext cx="5371790" cy="4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E35C39-F66C-2A4C-BA87-CCA7E812BD95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迁移厂址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F33ADEA-D813-6C44-89E3-45FA214A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05" y="1494727"/>
            <a:ext cx="6069361" cy="45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A789E-6CA1-424E-B5C8-E7B05A5FD42E}"/>
              </a:ext>
            </a:extLst>
          </p:cNvPr>
          <p:cNvSpPr txBox="1"/>
          <p:nvPr/>
        </p:nvSpPr>
        <p:spPr>
          <a:xfrm>
            <a:off x="1590907" y="1092820"/>
            <a:ext cx="9010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至此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我们基本完成了案例所提的要求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设计大规模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milk-run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进行突发因素的分析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我们的项目地址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en-US" sz="4000" dirty="0">
                <a:hlinkClick r:id="rId2"/>
              </a:rPr>
              <a:t>https://github.com/lx1374327576/logistic_project/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70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59FBE-5D38-3941-81F8-21D41D9CA0CD}"/>
              </a:ext>
            </a:extLst>
          </p:cNvPr>
          <p:cNvSpPr txBox="1"/>
          <p:nvPr/>
        </p:nvSpPr>
        <p:spPr>
          <a:xfrm>
            <a:off x="1546302" y="735979"/>
            <a:ext cx="9099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展望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当数量进一步扩大的时候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当前基于贪婪的改良节约里程法还能否有比较好的效果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能否在算法中加上具体零件包装的装法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如何装在车上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）。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6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BCA8F-9482-5540-9059-5896B3157605}"/>
              </a:ext>
            </a:extLst>
          </p:cNvPr>
          <p:cNvSpPr txBox="1"/>
          <p:nvPr/>
        </p:nvSpPr>
        <p:spPr>
          <a:xfrm>
            <a:off x="4629613" y="2609385"/>
            <a:ext cx="469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谢谢大家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3FA0F-8E1B-3648-84FE-443755702CCD}"/>
              </a:ext>
            </a:extLst>
          </p:cNvPr>
          <p:cNvSpPr txBox="1"/>
          <p:nvPr/>
        </p:nvSpPr>
        <p:spPr>
          <a:xfrm>
            <a:off x="1646664" y="523635"/>
            <a:ext cx="8474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案例背景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安吉汽车零部件厂有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192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个供应商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2000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余种零件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他们每天都要去供应商处取货到主机厂进行组装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目前他们执行的取货方式是小规模循环取货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他们在案例中需要我们设计大规模循环取货方案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考虑库存影响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并分析突发因素对方案的影响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2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D2AB5-30B6-DA4D-A200-B2C86CFB9C90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数据分析</a:t>
            </a:r>
            <a:r>
              <a:rPr lang="zh-CN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611807B-96FB-494E-AADE-794AE2B8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7" y="1595361"/>
            <a:ext cx="11028557" cy="53328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ABA1A-C085-1C4C-AABB-D888037D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12" y="212864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建模分析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3B5CE-6C82-EE47-B7EA-EFBFB2BED915}"/>
              </a:ext>
            </a:extLst>
          </p:cNvPr>
          <p:cNvSpPr txBox="1"/>
          <p:nvPr/>
        </p:nvSpPr>
        <p:spPr>
          <a:xfrm>
            <a:off x="2877015" y="1605776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和传统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VRP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模型相似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需要考虑时间和库存因素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要进行突发情况的因素分析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4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34043-096B-1043-ABD1-115EBAA82D66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方案规划模型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B80939-A48A-7A49-AEFB-C7B3970F5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39414"/>
              </p:ext>
            </p:extLst>
          </p:nvPr>
        </p:nvGraphicFramePr>
        <p:xfrm>
          <a:off x="1237785" y="1930021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r:id="rId3" imgW="1727200" imgH="342900" progId="Equation.KSEE3">
                  <p:embed/>
                </p:oleObj>
              </mc:Choice>
              <mc:Fallback>
                <p:oleObj r:id="rId3" imgW="1727200" imgH="342900" progId="Equation.KSEE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1930021"/>
                        <a:ext cx="2362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51E2CA-ECE6-D943-84F4-A591D1536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04613"/>
              </p:ext>
            </p:extLst>
          </p:nvPr>
        </p:nvGraphicFramePr>
        <p:xfrm>
          <a:off x="1237785" y="2399921"/>
          <a:ext cx="204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r:id="rId5" imgW="1397000" imgH="342900" progId="Equation.KSEE3">
                  <p:embed/>
                </p:oleObj>
              </mc:Choice>
              <mc:Fallback>
                <p:oleObj r:id="rId5" imgW="1397000" imgH="342900" progId="Equation.KSEE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399921"/>
                        <a:ext cx="204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89E664-8A9E-D14D-AE1F-6D09132B1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1545"/>
              </p:ext>
            </p:extLst>
          </p:nvPr>
        </p:nvGraphicFramePr>
        <p:xfrm>
          <a:off x="1237785" y="2895221"/>
          <a:ext cx="96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r:id="rId7" imgW="660400" imgH="342900" progId="Equation.KSEE3">
                  <p:embed/>
                </p:oleObj>
              </mc:Choice>
              <mc:Fallback>
                <p:oleObj r:id="rId7" imgW="660400" imgH="342900" progId="Equation.KSEE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895221"/>
                        <a:ext cx="965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C439ED-E8C1-AD43-A0E1-6023DBCC9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32606"/>
              </p:ext>
            </p:extLst>
          </p:nvPr>
        </p:nvGraphicFramePr>
        <p:xfrm>
          <a:off x="1237785" y="3390521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r:id="rId9" imgW="1574800" imgH="342900" progId="Equation.KSEE3">
                  <p:embed/>
                </p:oleObj>
              </mc:Choice>
              <mc:Fallback>
                <p:oleObj r:id="rId9" imgW="1574800" imgH="342900" progId="Equation.KSEE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390521"/>
                        <a:ext cx="2400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E4D5407-DB27-9B42-B27C-4FFA7D17C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75651"/>
              </p:ext>
            </p:extLst>
          </p:nvPr>
        </p:nvGraphicFramePr>
        <p:xfrm>
          <a:off x="1237785" y="3911221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r:id="rId11" imgW="1536700" imgH="355600" progId="Equation.KSEE3">
                  <p:embed/>
                </p:oleObj>
              </mc:Choice>
              <mc:Fallback>
                <p:oleObj r:id="rId11" imgW="1536700" imgH="3556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911221"/>
                        <a:ext cx="233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45ACC8E-C7B0-F149-8289-1415AA991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3546"/>
              </p:ext>
            </p:extLst>
          </p:nvPr>
        </p:nvGraphicFramePr>
        <p:xfrm>
          <a:off x="1237785" y="4457321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r:id="rId13" imgW="2159000" imgH="241300" progId="Equation.KSEE3">
                  <p:embed/>
                </p:oleObj>
              </mc:Choice>
              <mc:Fallback>
                <p:oleObj r:id="rId13" imgW="2159000" imgH="2413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457321"/>
                        <a:ext cx="3505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731A70D-DDED-D340-982C-9E23DB12D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44623"/>
              </p:ext>
            </p:extLst>
          </p:nvPr>
        </p:nvGraphicFramePr>
        <p:xfrm>
          <a:off x="1237785" y="4838321"/>
          <a:ext cx="344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r:id="rId15" imgW="2070100" imgH="228600" progId="Equation.KSEE3">
                  <p:embed/>
                </p:oleObj>
              </mc:Choice>
              <mc:Fallback>
                <p:oleObj r:id="rId15" imgW="2070100" imgH="228600" progId="Equation.KSEE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838321"/>
                        <a:ext cx="3441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5747AF-11BC-A140-9CC7-EF908AD21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22435"/>
              </p:ext>
            </p:extLst>
          </p:nvPr>
        </p:nvGraphicFramePr>
        <p:xfrm>
          <a:off x="1237785" y="5219321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r:id="rId17" imgW="2984500" imgH="266700" progId="Equation.KSEE3">
                  <p:embed/>
                </p:oleObj>
              </mc:Choice>
              <mc:Fallback>
                <p:oleObj r:id="rId17" imgW="2984500" imgH="2667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219321"/>
                        <a:ext cx="499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1C1320E-7F95-C643-B528-80ABC09F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43884"/>
              </p:ext>
            </p:extLst>
          </p:nvPr>
        </p:nvGraphicFramePr>
        <p:xfrm>
          <a:off x="1237785" y="5663821"/>
          <a:ext cx="506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r:id="rId19" imgW="3238500" imgH="279400" progId="Equation.KSEE3">
                  <p:embed/>
                </p:oleObj>
              </mc:Choice>
              <mc:Fallback>
                <p:oleObj r:id="rId19" imgW="3238500" imgH="279400" progId="Equation.KSEE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663821"/>
                        <a:ext cx="5067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1B8068F4-416A-3E48-9685-2B4ABA66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100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34AE244D-5094-5443-B4EF-A2A77B93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56638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64E2DF-F174-BC41-804A-63FB01252D6E}"/>
              </a:ext>
            </a:extLst>
          </p:cNvPr>
          <p:cNvSpPr txBox="1"/>
          <p:nvPr/>
        </p:nvSpPr>
        <p:spPr>
          <a:xfrm>
            <a:off x="1237785" y="1394383"/>
            <a:ext cx="253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51CCF-5DE1-9A4B-A2C7-C694254CC23A}"/>
              </a:ext>
            </a:extLst>
          </p:cNvPr>
          <p:cNvSpPr/>
          <p:nvPr/>
        </p:nvSpPr>
        <p:spPr>
          <a:xfrm>
            <a:off x="6586655" y="1276774"/>
            <a:ext cx="5067300" cy="503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模型中，配送中心的编号为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，客户编号为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n,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车辆编号为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表示车辆载重能力约束，也就是每条线路的总送货量不允许超过车辆的最大装载量；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每个客户都要有车辆提供服务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表示车辆的出发点和终点都要是配送中心，也就是闭环运输；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表示如果客户点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，在车辆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的行驶路线上，则客户点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，需求量将由车辆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进行配送。 </a:t>
            </a:r>
            <a:endParaRPr lang="en-US" sz="14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6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C40CB-F1EB-6B4E-A627-E8A3360A666B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成本分析模型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BBD9F-2D76-684B-8656-40077C5603F4}"/>
              </a:ext>
            </a:extLst>
          </p:cNvPr>
          <p:cNvSpPr txBox="1"/>
          <p:nvPr/>
        </p:nvSpPr>
        <p:spPr>
          <a:xfrm>
            <a:off x="2362201" y="2525625"/>
            <a:ext cx="77593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r>
              <a:rPr lang="en-US" altLang="zh-CN" sz="2800" dirty="0"/>
              <a:t>——</a:t>
            </a:r>
            <a:r>
              <a:rPr lang="zh-CN" altLang="en-US" sz="2800" dirty="0"/>
              <a:t>每辆车的里程和（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表示</a:t>
            </a:r>
            <a:r>
              <a:rPr lang="en-US" sz="2800" dirty="0" err="1"/>
              <a:t>Milkrun</a:t>
            </a:r>
            <a:r>
              <a:rPr lang="zh-CN" altLang="en-US" sz="2800" dirty="0"/>
              <a:t>模式下节约里程法使用的车辆总数）</a:t>
            </a:r>
            <a:endParaRPr lang="en-US" sz="2800" dirty="0"/>
          </a:p>
          <a:p>
            <a:r>
              <a:rPr lang="en-US" sz="2800" dirty="0" err="1"/>
              <a:t>b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每批零件的体积（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 err="1"/>
              <a:t>t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每批零件到的时刻（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/>
              <a:t>C</a:t>
            </a:r>
            <a:r>
              <a:rPr lang="en-US" altLang="zh-CN" sz="2800" dirty="0"/>
              <a:t>——</a:t>
            </a:r>
            <a:r>
              <a:rPr lang="en-US" sz="2800" dirty="0" err="1"/>
              <a:t>Milkrun</a:t>
            </a:r>
            <a:r>
              <a:rPr lang="zh-CN" altLang="en-US" sz="2800" dirty="0"/>
              <a:t>模式下的总成本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里程</a:t>
            </a:r>
            <a:r>
              <a:rPr lang="en-US" altLang="zh-CN" sz="2800" dirty="0"/>
              <a:t>——</a:t>
            </a:r>
            <a:r>
              <a:rPr lang="zh-CN" altLang="en-US" sz="2800" dirty="0"/>
              <a:t>运输费用计算采用的里程系数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库存</a:t>
            </a:r>
            <a:r>
              <a:rPr lang="en-US" altLang="zh-CN" sz="2800" dirty="0"/>
              <a:t>——</a:t>
            </a:r>
            <a:r>
              <a:rPr lang="zh-CN" altLang="en-US" sz="2800" dirty="0"/>
              <a:t>库存管理费用计算采用的库存系数</a:t>
            </a:r>
            <a:endParaRPr lang="en-US" sz="2800" dirty="0"/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EFFCD9-975A-1C4A-846D-4A79BA48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61" y="226906"/>
            <a:ext cx="28348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9A2DEDE-4259-5F41-84EF-5D52D6800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28243"/>
              </p:ext>
            </p:extLst>
          </p:nvPr>
        </p:nvGraphicFramePr>
        <p:xfrm>
          <a:off x="2694878" y="1347031"/>
          <a:ext cx="6378497" cy="10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2743200" imgH="457200" progId="Equation.KSEE3">
                  <p:embed/>
                </p:oleObj>
              </mc:Choice>
              <mc:Fallback>
                <p:oleObj r:id="rId3" imgW="2743200" imgH="4572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78" y="1347031"/>
                        <a:ext cx="6378497" cy="1063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07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999894" y="501332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算法设计框架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D41E-9A24-654F-91BE-87C91C5A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92" y="0"/>
            <a:ext cx="53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运行结果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54A33-F807-764D-BBC8-9543FD21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47" y="2089615"/>
            <a:ext cx="8499705" cy="2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412489" y="534786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最终设计方案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62710F-CAB2-0243-9295-3D604238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074"/>
            <a:ext cx="4053104" cy="4968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43674-4618-4B4C-B372-0E717A3A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03" y="1355073"/>
            <a:ext cx="4053103" cy="496813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4324C70-8735-694E-8B5A-CFB33E88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06" y="1355073"/>
            <a:ext cx="4053103" cy="49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420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 Light</vt:lpstr>
      <vt:lpstr>SimSun</vt:lpstr>
      <vt:lpstr>STXihei</vt:lpstr>
      <vt:lpstr>游ゴシック Light</vt:lpstr>
      <vt:lpstr>Arial</vt:lpstr>
      <vt:lpstr>Calibri</vt:lpstr>
      <vt:lpstr>Calibri Light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想</dc:creator>
  <cp:lastModifiedBy>李 想</cp:lastModifiedBy>
  <cp:revision>17</cp:revision>
  <dcterms:created xsi:type="dcterms:W3CDTF">2019-09-05T14:15:21Z</dcterms:created>
  <dcterms:modified xsi:type="dcterms:W3CDTF">2019-09-06T07:09:15Z</dcterms:modified>
</cp:coreProperties>
</file>