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4" r:id="rId4"/>
    <p:sldId id="262" r:id="rId5"/>
    <p:sldId id="273" r:id="rId6"/>
    <p:sldId id="258" r:id="rId7"/>
    <p:sldId id="259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531B-DD76-044E-AEBC-6DA374703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F8883-0B91-864C-ADBC-96ED4DA9F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1A3E6-24BA-CA41-909B-08A8788A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40B00-7915-4049-B446-12820951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DDBD8-F57D-C847-9F75-47EB02B0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5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7198-0696-6F47-80F3-34390588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6AA5B-3102-5F4F-80BB-E000FC229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593D0-BCB2-CA43-8FD0-3F49275F5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F83EA-4792-CD4B-9CAC-88E10E47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2F3E3-75E0-104F-BA8F-EFC5DAF8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6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C5430-D922-1C43-BA1F-2C597D8C1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F855D-A0DC-B54F-9956-44194D26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4ED98-709C-9E44-805C-9D4C1D7E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E7631-D59A-F044-9C82-93AE5CAC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9DBDD-5CB3-6E4D-A27B-33F7606A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00BD-AE97-3C4B-99CC-D6366BF2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5A8B4-F18A-324B-BF81-139122FE4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BA644-8B90-A64C-9047-EE1ED553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ECE60-1C3A-4245-B036-1F7FC8CF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B372E-A3D6-BC4F-AB32-C7FA6B55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3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6C9A-7D2D-6A47-9A18-858CE88D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16046-E111-214D-A701-7F5DA7573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87B83-BE30-C847-9F85-98CF2CF2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ADBCF-F85F-9744-9BF5-7711801E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76956-4F01-064C-8DF4-3452B2E7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70D1-04DF-3043-8530-88922248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095B-E87E-8C41-9644-8C97C3E6C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7ED55-9C92-3542-833A-7D09B5300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51E1E-344E-E14A-B4F7-96087C66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3172D-0686-DE4A-B6D8-C8376E88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83F4-99F7-F44B-ACB8-49D85FC1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1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B187-1EC1-9B4D-B236-4F9E398C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387C1-4C9B-7842-B3A5-6CE109F65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5746A-8320-D542-A62E-415CDEC27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FBD15-DB1D-B34A-A32D-9B800FFF5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CB16F-7ADD-0C4F-9460-F5B4EF1FD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B863A-2C00-A548-98B5-0DFCB162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C5D9C-4038-2048-949E-8C069949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61550-8E65-CE4B-A152-503BD6EA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5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A6C7-B44B-8646-BB3F-57EBB921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CF064-3950-B04E-83AA-8744FD0B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969A6-E96C-5943-9C96-FD7C1279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3DB2E-7813-1643-8DD2-45F176E8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1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CD115-0D11-8F4F-B272-11F3DE9F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43319-2F42-8F41-A94C-56952D02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CE4D1-34DE-0840-B2B8-A962638A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7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D010-4C4D-5844-B595-E8C3B0B7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6074-90A5-EE4A-BB49-092FDD15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86508-900E-A84F-8566-53C71E44A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933D5-AFCF-3641-A335-703D842A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70050-3CBE-7440-A622-22A8D91F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A72A7-BCFC-C441-B4E3-E9D21015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2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C3ED-055C-4F44-B9AA-0DE9D29A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C1708-9B61-DA4C-9B10-6F992BCE0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BFA1D-431C-2448-A549-87E8E2416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A96EF-5AB7-6F49-9F1D-FE0049A2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77A9C-878C-6143-AEB8-871F6BFB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0CDBA-BB57-324E-8681-5CCA894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3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CF648-A2C5-0645-B463-B2AEC968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A5232-10E5-5D49-AE4E-0B7C240B7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BCADA-FB55-4A44-8D73-BDBABBEC4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4F766-DE0B-9A4C-A5F2-BFB6EC35C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0DFA6-E7E8-104A-AA04-EE110A2D7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9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x1374327576/logistic_projec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.emf"/><Relationship Id="rId20" Type="http://schemas.openxmlformats.org/officeDocument/2006/relationships/image" Target="../media/image14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6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999457-4642-4D48-8063-DB55E00D7BBD}"/>
              </a:ext>
            </a:extLst>
          </p:cNvPr>
          <p:cNvSpPr/>
          <p:nvPr/>
        </p:nvSpPr>
        <p:spPr>
          <a:xfrm>
            <a:off x="4728934" y="1662642"/>
            <a:ext cx="2332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答</a:t>
            </a:r>
            <a:r>
              <a:rPr lang="zh-CN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   </a:t>
            </a:r>
            <a:r>
              <a:rPr lang="ja-JP" altLang="en-US" sz="54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辩</a:t>
            </a:r>
            <a:endParaRPr lang="en-US" altLang="ja-JP" sz="5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977332-C2BB-1142-BACB-F7D2BE15433A}"/>
              </a:ext>
            </a:extLst>
          </p:cNvPr>
          <p:cNvSpPr/>
          <p:nvPr/>
        </p:nvSpPr>
        <p:spPr>
          <a:xfrm>
            <a:off x="4830176" y="4714359"/>
            <a:ext cx="70070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成</a:t>
            </a:r>
            <a:r>
              <a:rPr lang="ja-JP" alt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员</a:t>
            </a:r>
            <a:r>
              <a:rPr lang="zh-CN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：</a:t>
            </a:r>
            <a:r>
              <a:rPr lang="ja-JP" alt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陈</a:t>
            </a:r>
            <a:r>
              <a:rPr lang="ja-JP" alt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茜</a:t>
            </a:r>
            <a:r>
              <a:rPr lang="ja-JP" alt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颖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、</a:t>
            </a:r>
            <a:r>
              <a:rPr lang="ja-JP" alt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李明妍</a:t>
            </a:r>
            <a:r>
              <a:rPr lang="zh-CN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、</a:t>
            </a:r>
            <a:r>
              <a:rPr lang="ja-JP" alt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李想</a:t>
            </a:r>
            <a:r>
              <a:rPr lang="zh-CN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、</a:t>
            </a:r>
            <a:r>
              <a:rPr lang="ja-JP" alt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苏凤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、</a:t>
            </a:r>
            <a:r>
              <a:rPr lang="ja-JP" alt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薛潇</a:t>
            </a:r>
            <a:endParaRPr lang="en-US" altLang="ja-JP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8485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088E4-8FFF-8B42-95E6-67DAEAF887EA}"/>
              </a:ext>
            </a:extLst>
          </p:cNvPr>
          <p:cNvSpPr txBox="1"/>
          <p:nvPr/>
        </p:nvSpPr>
        <p:spPr>
          <a:xfrm>
            <a:off x="1646664" y="523635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运行结果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554A33-F807-764D-BBC8-9543FD214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147" y="2089615"/>
            <a:ext cx="8499705" cy="233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2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088E4-8FFF-8B42-95E6-67DAEAF887EA}"/>
              </a:ext>
            </a:extLst>
          </p:cNvPr>
          <p:cNvSpPr txBox="1"/>
          <p:nvPr/>
        </p:nvSpPr>
        <p:spPr>
          <a:xfrm>
            <a:off x="1412489" y="534786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最终设计方案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862710F-CAB2-0243-9295-3D604238F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074"/>
            <a:ext cx="4053104" cy="49681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843674-4618-4B4C-B372-0E717A3AE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103" y="1355073"/>
            <a:ext cx="4053103" cy="496813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4324C70-8735-694E-8B5A-CFB33E88B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206" y="1355073"/>
            <a:ext cx="4053103" cy="496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E242FF-1D5B-DD48-A740-E7B7739BDB8E}"/>
              </a:ext>
            </a:extLst>
          </p:cNvPr>
          <p:cNvSpPr txBox="1"/>
          <p:nvPr/>
        </p:nvSpPr>
        <p:spPr>
          <a:xfrm>
            <a:off x="1300977" y="545938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敏感性分析</a:t>
            </a:r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——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产量浮动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306B652-12EA-9244-8DD6-B1F66B344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83" y="1706601"/>
            <a:ext cx="5158679" cy="3869009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65D99C-AF9D-D04B-B48A-7D8182E78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737" y="1823688"/>
            <a:ext cx="4846444" cy="363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77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333554-27E8-F048-AA6B-D1F903DE2FB4}"/>
              </a:ext>
            </a:extLst>
          </p:cNvPr>
          <p:cNvSpPr txBox="1"/>
          <p:nvPr/>
        </p:nvSpPr>
        <p:spPr>
          <a:xfrm>
            <a:off x="1300977" y="545938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敏感性分析</a:t>
            </a:r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——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车型变化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791961-B52A-1A49-8A5E-196480E75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31" y="1883275"/>
            <a:ext cx="5013712" cy="376028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201F57-3F2A-B24E-8F9F-9BA9C5B64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844" y="1883275"/>
            <a:ext cx="4876180" cy="365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71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0FE527-DA35-DD42-A3A0-8AC53E5432E1}"/>
              </a:ext>
            </a:extLst>
          </p:cNvPr>
          <p:cNvSpPr txBox="1"/>
          <p:nvPr/>
        </p:nvSpPr>
        <p:spPr>
          <a:xfrm>
            <a:off x="1300977" y="545938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敏感性分析</a:t>
            </a:r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——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路况变化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632652-A9C2-0745-A0BF-87A07A120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46" y="1763750"/>
            <a:ext cx="5371790" cy="402884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43C431-EA36-C147-82B5-36F476075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466" y="1721004"/>
            <a:ext cx="5371790" cy="402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98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E35C39-F66C-2A4C-BA87-CCA7E812BD95}"/>
              </a:ext>
            </a:extLst>
          </p:cNvPr>
          <p:cNvSpPr txBox="1"/>
          <p:nvPr/>
        </p:nvSpPr>
        <p:spPr>
          <a:xfrm>
            <a:off x="1300977" y="545938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敏感性分析</a:t>
            </a:r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——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迁移厂址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F33ADEA-D813-6C44-89E3-45FA214A7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405" y="1494727"/>
            <a:ext cx="6069361" cy="455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5A789E-6CA1-424E-B5C8-E7B05A5FD42E}"/>
              </a:ext>
            </a:extLst>
          </p:cNvPr>
          <p:cNvSpPr txBox="1"/>
          <p:nvPr/>
        </p:nvSpPr>
        <p:spPr>
          <a:xfrm>
            <a:off x="1590907" y="1092820"/>
            <a:ext cx="90101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至此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，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我们基本完成了案例所提的要求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设计大规模</a:t>
            </a:r>
            <a:r>
              <a:rPr lang="en-US" altLang="ja-JP" sz="4000" dirty="0">
                <a:latin typeface="STXihei" panose="02010600040101010101" pitchFamily="2" charset="-122"/>
                <a:ea typeface="STXihei" panose="02010600040101010101" pitchFamily="2" charset="-122"/>
              </a:rPr>
              <a:t>milk-run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方案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，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进行突发因素的分析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。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我们的项目地址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r>
              <a:rPr lang="en-US" sz="4000" dirty="0">
                <a:hlinkClick r:id="rId2"/>
              </a:rPr>
              <a:t>https://github.com/lx1374327576/logistic_project/</a:t>
            </a:r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705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459FBE-5D38-3941-81F8-21D41D9CA0CD}"/>
              </a:ext>
            </a:extLst>
          </p:cNvPr>
          <p:cNvSpPr txBox="1"/>
          <p:nvPr/>
        </p:nvSpPr>
        <p:spPr>
          <a:xfrm>
            <a:off x="1546302" y="735979"/>
            <a:ext cx="90993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展望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1.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当数量进一步扩大的时候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，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当前基于贪婪的改良节约里程法还能否有比较好的效果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。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2.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能否在算法中加上具体零件包装的装法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（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如何装在车上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）。</a:t>
            </a:r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76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4BCA8F-9482-5540-9059-5896B3157605}"/>
              </a:ext>
            </a:extLst>
          </p:cNvPr>
          <p:cNvSpPr txBox="1"/>
          <p:nvPr/>
        </p:nvSpPr>
        <p:spPr>
          <a:xfrm>
            <a:off x="4629613" y="2609385"/>
            <a:ext cx="4694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谢谢大家</a:t>
            </a:r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5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3FA0F-8E1B-3648-84FE-443755702CCD}"/>
              </a:ext>
            </a:extLst>
          </p:cNvPr>
          <p:cNvSpPr txBox="1"/>
          <p:nvPr/>
        </p:nvSpPr>
        <p:spPr>
          <a:xfrm>
            <a:off x="1646664" y="523635"/>
            <a:ext cx="84749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案例背景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	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安吉汽车零部件厂有</a:t>
            </a:r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192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个供应商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，</a:t>
            </a:r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2000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余种零件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，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他们每天都要去供应商处取货到主机厂进行组装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。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目前他们执行的取货方式是小规模循环取货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。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r>
              <a:rPr lang="en-US" altLang="ja-JP" sz="4000" dirty="0">
                <a:latin typeface="STXihei" panose="02010600040101010101" pitchFamily="2" charset="-122"/>
                <a:ea typeface="STXihei" panose="02010600040101010101" pitchFamily="2" charset="-122"/>
              </a:rPr>
              <a:t>	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他们在案例中需要我们设计大规模循环取货方案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（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考虑库存影响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）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并分析突发因素对方案的影响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。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824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585825-A560-514F-88AD-1933535B0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525" y="1577209"/>
            <a:ext cx="4330700" cy="4229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482E5E-85D0-CB4F-83D5-665A8595BDE8}"/>
              </a:ext>
            </a:extLst>
          </p:cNvPr>
          <p:cNvSpPr txBox="1"/>
          <p:nvPr/>
        </p:nvSpPr>
        <p:spPr>
          <a:xfrm>
            <a:off x="987972" y="585881"/>
            <a:ext cx="5496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理论基础</a:t>
            </a:r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02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4D2AB5-30B6-DA4D-A200-B2C86CFB9C90}"/>
              </a:ext>
            </a:extLst>
          </p:cNvPr>
          <p:cNvSpPr txBox="1"/>
          <p:nvPr/>
        </p:nvSpPr>
        <p:spPr>
          <a:xfrm>
            <a:off x="1646664" y="523635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数据分析</a:t>
            </a:r>
            <a:r>
              <a:rPr lang="zh-CN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C611807B-96FB-494E-AADE-794AE2B83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7" y="1595361"/>
            <a:ext cx="11028557" cy="53328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CABA1A-C085-1C4C-AABB-D888037D3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312" y="2128642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5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770D96-DEB2-C843-AFB5-50A012565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14" y="2276075"/>
            <a:ext cx="5963617" cy="3037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F14CBF-E3FD-EE44-AB73-59FA3CD7AD7E}"/>
              </a:ext>
            </a:extLst>
          </p:cNvPr>
          <p:cNvSpPr txBox="1"/>
          <p:nvPr/>
        </p:nvSpPr>
        <p:spPr>
          <a:xfrm>
            <a:off x="798786" y="1016805"/>
            <a:ext cx="5496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Milk-run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模型因素分析</a:t>
            </a:r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D93213-11FC-494C-A41E-039E0F234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70" y="1016805"/>
            <a:ext cx="4386516" cy="429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9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088E4-8FFF-8B42-95E6-67DAEAF887EA}"/>
              </a:ext>
            </a:extLst>
          </p:cNvPr>
          <p:cNvSpPr txBox="1"/>
          <p:nvPr/>
        </p:nvSpPr>
        <p:spPr>
          <a:xfrm>
            <a:off x="1646664" y="523635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建模分析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3B5CE-6C82-EE47-B7EA-EFBFB2BED915}"/>
              </a:ext>
            </a:extLst>
          </p:cNvPr>
          <p:cNvSpPr txBox="1"/>
          <p:nvPr/>
        </p:nvSpPr>
        <p:spPr>
          <a:xfrm>
            <a:off x="2877015" y="1605776"/>
            <a:ext cx="7772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和传统</a:t>
            </a:r>
            <a:r>
              <a:rPr lang="en-US" altLang="ja-JP" sz="4000" dirty="0">
                <a:latin typeface="STXihei" panose="02010600040101010101" pitchFamily="2" charset="-122"/>
                <a:ea typeface="STXihei" panose="02010600040101010101" pitchFamily="2" charset="-122"/>
              </a:rPr>
              <a:t>VRP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模型相似</a:t>
            </a:r>
            <a:endParaRPr lang="en-US" altLang="ja-JP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需要考虑时间和库存因素</a:t>
            </a:r>
            <a:endParaRPr lang="en-US" altLang="ja-JP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要进行突发情况的因素分析</a:t>
            </a:r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744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D34043-096B-1043-ABD1-115EBAA82D66}"/>
              </a:ext>
            </a:extLst>
          </p:cNvPr>
          <p:cNvSpPr txBox="1"/>
          <p:nvPr/>
        </p:nvSpPr>
        <p:spPr>
          <a:xfrm>
            <a:off x="1646664" y="523635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方案规划模型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9B80939-A48A-7A49-AEFB-C7B3970F53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339414"/>
              </p:ext>
            </p:extLst>
          </p:nvPr>
        </p:nvGraphicFramePr>
        <p:xfrm>
          <a:off x="1237785" y="1930021"/>
          <a:ext cx="236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r:id="rId3" imgW="1727200" imgH="342900" progId="Equation.KSEE3">
                  <p:embed/>
                </p:oleObj>
              </mc:Choice>
              <mc:Fallback>
                <p:oleObj r:id="rId3" imgW="1727200" imgH="342900" progId="Equation.KSEE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1930021"/>
                        <a:ext cx="2362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E51E2CA-ECE6-D943-84F4-A591D15362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504613"/>
              </p:ext>
            </p:extLst>
          </p:nvPr>
        </p:nvGraphicFramePr>
        <p:xfrm>
          <a:off x="1237785" y="2399921"/>
          <a:ext cx="204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r:id="rId5" imgW="1397000" imgH="342900" progId="Equation.KSEE3">
                  <p:embed/>
                </p:oleObj>
              </mc:Choice>
              <mc:Fallback>
                <p:oleObj r:id="rId5" imgW="1397000" imgH="342900" progId="Equation.KSEE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2399921"/>
                        <a:ext cx="204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E89E664-8A9E-D14D-AE1F-6D09132B18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11545"/>
              </p:ext>
            </p:extLst>
          </p:nvPr>
        </p:nvGraphicFramePr>
        <p:xfrm>
          <a:off x="1237785" y="2895221"/>
          <a:ext cx="965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r:id="rId7" imgW="660400" imgH="342900" progId="Equation.KSEE3">
                  <p:embed/>
                </p:oleObj>
              </mc:Choice>
              <mc:Fallback>
                <p:oleObj r:id="rId7" imgW="660400" imgH="342900" progId="Equation.KSEE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2895221"/>
                        <a:ext cx="965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CC439ED-E8C1-AD43-A0E1-6023DBCC99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832606"/>
              </p:ext>
            </p:extLst>
          </p:nvPr>
        </p:nvGraphicFramePr>
        <p:xfrm>
          <a:off x="1237785" y="3390521"/>
          <a:ext cx="2400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r:id="rId9" imgW="1574800" imgH="342900" progId="Equation.KSEE3">
                  <p:embed/>
                </p:oleObj>
              </mc:Choice>
              <mc:Fallback>
                <p:oleObj r:id="rId9" imgW="1574800" imgH="342900" progId="Equation.KSEE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3390521"/>
                        <a:ext cx="2400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E4D5407-DB27-9B42-B27C-4FFA7D17CE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775651"/>
              </p:ext>
            </p:extLst>
          </p:nvPr>
        </p:nvGraphicFramePr>
        <p:xfrm>
          <a:off x="1237785" y="3911221"/>
          <a:ext cx="2336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r:id="rId11" imgW="1536700" imgH="355600" progId="Equation.KSEE3">
                  <p:embed/>
                </p:oleObj>
              </mc:Choice>
              <mc:Fallback>
                <p:oleObj r:id="rId11" imgW="1536700" imgH="355600" progId="Equation.KSEE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3911221"/>
                        <a:ext cx="23368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45ACC8E-C7B0-F149-8289-1415AA9918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93546"/>
              </p:ext>
            </p:extLst>
          </p:nvPr>
        </p:nvGraphicFramePr>
        <p:xfrm>
          <a:off x="1237785" y="4457321"/>
          <a:ext cx="3505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r:id="rId13" imgW="2159000" imgH="241300" progId="Equation.KSEE3">
                  <p:embed/>
                </p:oleObj>
              </mc:Choice>
              <mc:Fallback>
                <p:oleObj r:id="rId13" imgW="2159000" imgH="241300" progId="Equation.KSEE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4457321"/>
                        <a:ext cx="3505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731A70D-DDED-D340-982C-9E23DB12D4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444623"/>
              </p:ext>
            </p:extLst>
          </p:nvPr>
        </p:nvGraphicFramePr>
        <p:xfrm>
          <a:off x="1237785" y="4838321"/>
          <a:ext cx="3441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r:id="rId15" imgW="2070100" imgH="228600" progId="Equation.KSEE3">
                  <p:embed/>
                </p:oleObj>
              </mc:Choice>
              <mc:Fallback>
                <p:oleObj r:id="rId15" imgW="2070100" imgH="228600" progId="Equation.KSEE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4838321"/>
                        <a:ext cx="3441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45747AF-11BC-A140-9CC7-EF908AD218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322435"/>
              </p:ext>
            </p:extLst>
          </p:nvPr>
        </p:nvGraphicFramePr>
        <p:xfrm>
          <a:off x="1237785" y="5219321"/>
          <a:ext cx="499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r:id="rId17" imgW="2984500" imgH="266700" progId="Equation.KSEE3">
                  <p:embed/>
                </p:oleObj>
              </mc:Choice>
              <mc:Fallback>
                <p:oleObj r:id="rId17" imgW="2984500" imgH="266700" progId="Equation.KSEE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5219321"/>
                        <a:ext cx="4991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1C1320E-7F95-C643-B528-80ABC09F3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943884"/>
              </p:ext>
            </p:extLst>
          </p:nvPr>
        </p:nvGraphicFramePr>
        <p:xfrm>
          <a:off x="1237785" y="5663821"/>
          <a:ext cx="506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r:id="rId19" imgW="3238500" imgH="279400" progId="Equation.KSEE3">
                  <p:embed/>
                </p:oleObj>
              </mc:Choice>
              <mc:Fallback>
                <p:oleObj r:id="rId19" imgW="3238500" imgH="279400" progId="Equation.KSEE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5663821"/>
                        <a:ext cx="5067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>
            <a:extLst>
              <a:ext uri="{FF2B5EF4-FFF2-40B4-BE49-F238E27FC236}">
                <a16:creationId xmlns:a16="http://schemas.microsoft.com/office/drawing/2014/main" id="{1B8068F4-416A-3E48-9685-2B4ABA66E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785" y="10029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34AE244D-5094-5443-B4EF-A2A77B93E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785" y="56638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64E2DF-F174-BC41-804A-63FB01252D6E}"/>
              </a:ext>
            </a:extLst>
          </p:cNvPr>
          <p:cNvSpPr txBox="1"/>
          <p:nvPr/>
        </p:nvSpPr>
        <p:spPr>
          <a:xfrm>
            <a:off x="1237785" y="1394383"/>
            <a:ext cx="253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551CCF-5DE1-9A4B-A2C7-C694254CC23A}"/>
              </a:ext>
            </a:extLst>
          </p:cNvPr>
          <p:cNvSpPr/>
          <p:nvPr/>
        </p:nvSpPr>
        <p:spPr>
          <a:xfrm>
            <a:off x="6586655" y="1276774"/>
            <a:ext cx="5067300" cy="5030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模型中，配送中心的编号为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0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，客户编号为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...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n,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车辆编号为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...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k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。</a:t>
            </a:r>
            <a:endParaRPr lang="en-US" altLang="zh-CN" kern="100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表示车辆载重能力约束，也就是每条线路的总送货量不允许超过车辆的最大装载量；</a:t>
            </a:r>
            <a:endParaRPr lang="en-US" altLang="zh-CN" kern="100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每个客户都要有车辆提供服务</a:t>
            </a:r>
            <a:endParaRPr lang="en-US" altLang="zh-CN" kern="100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表示车辆的出发点和终点都要是配送中心，也就是闭环运输；</a:t>
            </a:r>
            <a:endParaRPr lang="en-US" altLang="zh-CN" kern="100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表示如果客户点</a:t>
            </a:r>
            <a:r>
              <a:rPr lang="en-US" kern="100" dirty="0" err="1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i,j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，在车辆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k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的行驶路线上，则客户点</a:t>
            </a:r>
            <a:r>
              <a:rPr lang="en-US" kern="100" dirty="0" err="1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i,j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，需求量将由车辆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k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进行配送。 </a:t>
            </a:r>
            <a:endParaRPr lang="en-US" sz="1400" kern="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46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C40CB-F1EB-6B4E-A627-E8A3360A666B}"/>
              </a:ext>
            </a:extLst>
          </p:cNvPr>
          <p:cNvSpPr txBox="1"/>
          <p:nvPr/>
        </p:nvSpPr>
        <p:spPr>
          <a:xfrm>
            <a:off x="1646664" y="523635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成本分析模型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BBD9F-2D76-684B-8656-40077C5603F4}"/>
              </a:ext>
            </a:extLst>
          </p:cNvPr>
          <p:cNvSpPr txBox="1"/>
          <p:nvPr/>
        </p:nvSpPr>
        <p:spPr>
          <a:xfrm>
            <a:off x="2362201" y="2525625"/>
            <a:ext cx="775939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</a:t>
            </a:r>
            <a:r>
              <a:rPr lang="en-US" sz="2800" baseline="-25000" dirty="0" err="1"/>
              <a:t>i</a:t>
            </a:r>
            <a:r>
              <a:rPr lang="en-US" altLang="zh-CN" sz="2800" dirty="0"/>
              <a:t>——</a:t>
            </a:r>
            <a:r>
              <a:rPr lang="zh-CN" altLang="en-US" sz="2800" dirty="0"/>
              <a:t>每辆车的里程和（</a:t>
            </a:r>
            <a:r>
              <a:rPr lang="en-US" sz="2800" dirty="0" err="1"/>
              <a:t>i</a:t>
            </a:r>
            <a:r>
              <a:rPr lang="en-US" sz="2800" dirty="0"/>
              <a:t>=1,2,3</a:t>
            </a:r>
            <a:r>
              <a:rPr lang="en-US" altLang="zh-CN" sz="2800" dirty="0"/>
              <a:t>…</a:t>
            </a:r>
            <a:r>
              <a:rPr lang="en-US" sz="2800" dirty="0"/>
              <a:t>n</a:t>
            </a:r>
            <a:r>
              <a:rPr lang="en-US" sz="2800" baseline="-25000" dirty="0"/>
              <a:t>1</a:t>
            </a:r>
            <a:r>
              <a:rPr lang="zh-CN" altLang="en-US" sz="2800" dirty="0"/>
              <a:t>，</a:t>
            </a:r>
            <a:r>
              <a:rPr lang="en-US" sz="2800" dirty="0"/>
              <a:t>n</a:t>
            </a:r>
            <a:r>
              <a:rPr lang="en-US" sz="2800" baseline="-25000" dirty="0"/>
              <a:t>1</a:t>
            </a:r>
            <a:r>
              <a:rPr lang="zh-CN" altLang="en-US" sz="2800" dirty="0"/>
              <a:t>表示</a:t>
            </a:r>
            <a:r>
              <a:rPr lang="en-US" sz="2800" dirty="0" err="1"/>
              <a:t>Milkrun</a:t>
            </a:r>
            <a:r>
              <a:rPr lang="zh-CN" altLang="en-US" sz="2800" dirty="0"/>
              <a:t>模式下节约里程法使用的车辆总数）</a:t>
            </a:r>
            <a:endParaRPr lang="en-US" sz="2800" dirty="0"/>
          </a:p>
          <a:p>
            <a:r>
              <a:rPr lang="en-US" sz="2800" dirty="0" err="1"/>
              <a:t>b</a:t>
            </a:r>
            <a:r>
              <a:rPr lang="en-US" sz="2800" baseline="-25000" dirty="0" err="1"/>
              <a:t>ij</a:t>
            </a:r>
            <a:r>
              <a:rPr lang="en-US" altLang="zh-CN" sz="2800" dirty="0"/>
              <a:t>——</a:t>
            </a:r>
            <a:r>
              <a:rPr lang="zh-CN" altLang="en-US" sz="2800" dirty="0"/>
              <a:t>每批零件的体积（</a:t>
            </a:r>
            <a:r>
              <a:rPr lang="en-US" sz="2800" dirty="0" err="1"/>
              <a:t>i</a:t>
            </a:r>
            <a:r>
              <a:rPr lang="en-US" sz="2800" dirty="0"/>
              <a:t>=1,2,3</a:t>
            </a:r>
            <a:r>
              <a:rPr lang="en-US" altLang="zh-CN" sz="2800" dirty="0"/>
              <a:t>…</a:t>
            </a:r>
            <a:r>
              <a:rPr lang="en-US" sz="2800" dirty="0"/>
              <a:t>n</a:t>
            </a:r>
            <a:r>
              <a:rPr lang="en-US" sz="2800" baseline="-25000" dirty="0"/>
              <a:t>2</a:t>
            </a:r>
            <a:r>
              <a:rPr lang="zh-CN" altLang="en-US" sz="2800" dirty="0"/>
              <a:t>，</a:t>
            </a:r>
            <a:r>
              <a:rPr lang="en-US" sz="2800" dirty="0"/>
              <a:t>n</a:t>
            </a:r>
            <a:r>
              <a:rPr lang="en-US" sz="2800" baseline="-25000" dirty="0"/>
              <a:t>2</a:t>
            </a:r>
            <a:r>
              <a:rPr lang="zh-CN" altLang="en-US" sz="2800" dirty="0"/>
              <a:t>表示零件的数量；</a:t>
            </a:r>
            <a:r>
              <a:rPr lang="en-US" sz="2800" dirty="0"/>
              <a:t>j=1,2,3</a:t>
            </a:r>
            <a:r>
              <a:rPr lang="en-US" altLang="zh-CN" sz="2800" dirty="0"/>
              <a:t>…</a:t>
            </a:r>
            <a:r>
              <a:rPr lang="en-US" sz="2800" dirty="0"/>
              <a:t>p</a:t>
            </a:r>
            <a:r>
              <a:rPr lang="zh-CN" altLang="en-US" sz="2800" dirty="0"/>
              <a:t>，</a:t>
            </a:r>
            <a:r>
              <a:rPr lang="en-US" sz="2800" dirty="0"/>
              <a:t>p</a:t>
            </a:r>
            <a:r>
              <a:rPr lang="zh-CN" altLang="en-US" sz="2800" dirty="0"/>
              <a:t>表示零件运输批次）</a:t>
            </a:r>
            <a:endParaRPr lang="en-US" sz="2800" dirty="0"/>
          </a:p>
          <a:p>
            <a:r>
              <a:rPr lang="en-US" sz="2800" dirty="0" err="1"/>
              <a:t>t</a:t>
            </a:r>
            <a:r>
              <a:rPr lang="en-US" sz="2800" baseline="-25000" dirty="0" err="1"/>
              <a:t>ij</a:t>
            </a:r>
            <a:r>
              <a:rPr lang="en-US" altLang="zh-CN" sz="2800" dirty="0"/>
              <a:t>——</a:t>
            </a:r>
            <a:r>
              <a:rPr lang="zh-CN" altLang="en-US" sz="2800" dirty="0"/>
              <a:t>每批零件到的时刻（</a:t>
            </a:r>
            <a:r>
              <a:rPr lang="en-US" sz="2800" dirty="0" err="1"/>
              <a:t>i</a:t>
            </a:r>
            <a:r>
              <a:rPr lang="en-US" sz="2800" dirty="0"/>
              <a:t>=1,2,3</a:t>
            </a:r>
            <a:r>
              <a:rPr lang="en-US" altLang="zh-CN" sz="2800" dirty="0"/>
              <a:t>…</a:t>
            </a:r>
            <a:r>
              <a:rPr lang="en-US" sz="2800" dirty="0"/>
              <a:t>n</a:t>
            </a:r>
            <a:r>
              <a:rPr lang="en-US" sz="2800" baseline="-25000" dirty="0"/>
              <a:t>2</a:t>
            </a:r>
            <a:r>
              <a:rPr lang="zh-CN" altLang="en-US" sz="2800" dirty="0"/>
              <a:t>，</a:t>
            </a:r>
            <a:r>
              <a:rPr lang="en-US" sz="2800" dirty="0"/>
              <a:t>n</a:t>
            </a:r>
            <a:r>
              <a:rPr lang="en-US" sz="2800" baseline="-25000" dirty="0"/>
              <a:t>2</a:t>
            </a:r>
            <a:r>
              <a:rPr lang="zh-CN" altLang="en-US" sz="2800" dirty="0"/>
              <a:t>表示零件的数量；</a:t>
            </a:r>
            <a:r>
              <a:rPr lang="en-US" sz="2800" dirty="0"/>
              <a:t>j=1,2,3</a:t>
            </a:r>
            <a:r>
              <a:rPr lang="en-US" altLang="zh-CN" sz="2800" dirty="0"/>
              <a:t>…</a:t>
            </a:r>
            <a:r>
              <a:rPr lang="en-US" sz="2800" dirty="0"/>
              <a:t>p</a:t>
            </a:r>
            <a:r>
              <a:rPr lang="zh-CN" altLang="en-US" sz="2800" dirty="0"/>
              <a:t>，</a:t>
            </a:r>
            <a:r>
              <a:rPr lang="en-US" sz="2800" dirty="0"/>
              <a:t>p</a:t>
            </a:r>
            <a:r>
              <a:rPr lang="zh-CN" altLang="en-US" sz="2800" dirty="0"/>
              <a:t>表示零件运输批次）</a:t>
            </a:r>
            <a:endParaRPr lang="en-US" sz="2800" dirty="0"/>
          </a:p>
          <a:p>
            <a:r>
              <a:rPr lang="en-US" sz="2800" dirty="0"/>
              <a:t>C</a:t>
            </a:r>
            <a:r>
              <a:rPr lang="en-US" altLang="zh-CN" sz="2800" dirty="0"/>
              <a:t>——</a:t>
            </a:r>
            <a:r>
              <a:rPr lang="en-US" sz="2800" dirty="0" err="1"/>
              <a:t>Milkrun</a:t>
            </a:r>
            <a:r>
              <a:rPr lang="zh-CN" altLang="en-US" sz="2800" dirty="0"/>
              <a:t>模式下的总成本</a:t>
            </a:r>
            <a:endParaRPr lang="en-US" sz="2800" dirty="0"/>
          </a:p>
          <a:p>
            <a:r>
              <a:rPr lang="en-US" sz="2800" dirty="0"/>
              <a:t>k</a:t>
            </a:r>
            <a:r>
              <a:rPr lang="zh-CN" altLang="en-US" sz="2800" baseline="-25000" dirty="0"/>
              <a:t>里程</a:t>
            </a:r>
            <a:r>
              <a:rPr lang="en-US" altLang="zh-CN" sz="2800" dirty="0"/>
              <a:t>——</a:t>
            </a:r>
            <a:r>
              <a:rPr lang="zh-CN" altLang="en-US" sz="2800" dirty="0"/>
              <a:t>运输费用计算采用的里程系数</a:t>
            </a:r>
            <a:endParaRPr lang="en-US" sz="2800" dirty="0"/>
          </a:p>
          <a:p>
            <a:r>
              <a:rPr lang="en-US" sz="2800" dirty="0"/>
              <a:t>k</a:t>
            </a:r>
            <a:r>
              <a:rPr lang="zh-CN" altLang="en-US" sz="2800" baseline="-25000" dirty="0"/>
              <a:t>库存</a:t>
            </a:r>
            <a:r>
              <a:rPr lang="en-US" altLang="zh-CN" sz="2800" dirty="0"/>
              <a:t>——</a:t>
            </a:r>
            <a:r>
              <a:rPr lang="zh-CN" altLang="en-US" sz="2800" dirty="0"/>
              <a:t>库存管理费用计算采用的库存系数</a:t>
            </a:r>
            <a:endParaRPr lang="en-US" sz="2800" dirty="0"/>
          </a:p>
          <a:p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5EFFCD9-975A-1C4A-846D-4A79BA484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561" y="226906"/>
            <a:ext cx="283488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9A2DEDE-4259-5F41-84EF-5D52D6800F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28243"/>
              </p:ext>
            </p:extLst>
          </p:nvPr>
        </p:nvGraphicFramePr>
        <p:xfrm>
          <a:off x="2694878" y="1347031"/>
          <a:ext cx="6378497" cy="1063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3" imgW="2743200" imgH="457200" progId="Equation.KSEE3">
                  <p:embed/>
                </p:oleObj>
              </mc:Choice>
              <mc:Fallback>
                <p:oleObj r:id="rId3" imgW="2743200" imgH="457200" progId="Equation.KSEE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878" y="1347031"/>
                        <a:ext cx="6378497" cy="10630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707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088E4-8FFF-8B42-95E6-67DAEAF887EA}"/>
              </a:ext>
            </a:extLst>
          </p:cNvPr>
          <p:cNvSpPr txBox="1"/>
          <p:nvPr/>
        </p:nvSpPr>
        <p:spPr>
          <a:xfrm>
            <a:off x="999894" y="501332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算法设计框架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3AD41E-9A24-654F-91BE-87C91C5A5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192" y="0"/>
            <a:ext cx="5398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3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426</Words>
  <Application>Microsoft Macintosh PowerPoint</Application>
  <PresentationFormat>Widescreen</PresentationFormat>
  <Paragraphs>48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等线 Light</vt:lpstr>
      <vt:lpstr>SimSun</vt:lpstr>
      <vt:lpstr>STXihei</vt:lpstr>
      <vt:lpstr>游ゴシック Light</vt:lpstr>
      <vt:lpstr>Arial</vt:lpstr>
      <vt:lpstr>Calibri</vt:lpstr>
      <vt:lpstr>Calibri Light</vt:lpstr>
      <vt:lpstr>Office Theme</vt:lpstr>
      <vt:lpstr>Equation.KSEE3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 想</dc:creator>
  <cp:lastModifiedBy>李 想</cp:lastModifiedBy>
  <cp:revision>20</cp:revision>
  <dcterms:created xsi:type="dcterms:W3CDTF">2019-09-05T14:15:21Z</dcterms:created>
  <dcterms:modified xsi:type="dcterms:W3CDTF">2019-09-06T07:28:06Z</dcterms:modified>
</cp:coreProperties>
</file>