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5937250"/>
            <a:ext cx="19621500" cy="1092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ull Images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幻灯片编号"/>
          <p:cNvSpPr txBox="1"/>
          <p:nvPr>
            <p:ph type="sldNum" sz="quarter" idx="2"/>
          </p:nvPr>
        </p:nvSpPr>
        <p:spPr>
          <a:xfrm>
            <a:off x="22413897" y="12774770"/>
            <a:ext cx="506359" cy="5130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 sz="2200">
                <a:solidFill>
                  <a:srgbClr val="59595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8" name="图像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13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half" idx="14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5253" y="13004799"/>
            <a:ext cx="453238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slide" Target="slide10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2.jpeg"/><Relationship Id="rId4" Type="http://schemas.openxmlformats.org/officeDocument/2006/relationships/image" Target="../media/image8.pn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6.png"/><Relationship Id="rId11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6.png"/><Relationship Id="rId10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成组"/>
          <p:cNvGrpSpPr/>
          <p:nvPr/>
        </p:nvGrpSpPr>
        <p:grpSpPr>
          <a:xfrm>
            <a:off x="4515735" y="1107047"/>
            <a:ext cx="15352530" cy="9334442"/>
            <a:chOff x="0" y="0"/>
            <a:chExt cx="15352529" cy="9334441"/>
          </a:xfrm>
        </p:grpSpPr>
        <p:pic>
          <p:nvPicPr>
            <p:cNvPr id="127" name="611B59D42B8BC18E135C63D521C44609.png" descr="611B59D42B8BC18E135C63D521C4460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5352530" cy="69522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" name="基于QT的即时通讯软件"/>
            <p:cNvSpPr txBox="1"/>
            <p:nvPr/>
          </p:nvSpPr>
          <p:spPr>
            <a:xfrm>
              <a:off x="1688016" y="3760446"/>
              <a:ext cx="11976498" cy="330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>
              <a:lvl1pPr defTabSz="584200">
                <a:defRPr sz="9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基于QT的即时通讯软件</a:t>
              </a:r>
            </a:p>
          </p:txBody>
        </p:sp>
        <p:sp>
          <p:nvSpPr>
            <p:cNvPr id="129" name="小组小学期实习作业…"/>
            <p:cNvSpPr txBox="1"/>
            <p:nvPr/>
          </p:nvSpPr>
          <p:spPr>
            <a:xfrm>
              <a:off x="2443864" y="8204141"/>
              <a:ext cx="10464801" cy="1130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rmAutofit fontScale="100000" lnSpcReduction="0"/>
            </a:bodyPr>
            <a:lstStyle/>
            <a:p>
              <a:pPr defTabSz="519937">
                <a:defRPr sz="2848"/>
              </a:pPr>
              <a:r>
                <a:t>小组小学期实习作业</a:t>
              </a:r>
            </a:p>
            <a:p>
              <a:pPr defTabSz="519937">
                <a:defRPr sz="2848"/>
              </a:pPr>
              <a:r>
                <a:t>软件1801</a:t>
              </a:r>
            </a:p>
          </p:txBody>
        </p:sp>
      </p:grpSp>
      <p:pic>
        <p:nvPicPr>
          <p:cNvPr id="131" name="9.png" descr="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64117" y="11511968"/>
            <a:ext cx="3556001" cy="116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537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16450 (1).jpg" descr="16450 (1)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7699" r="0" b="769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3" name="圆角矩形"/>
          <p:cNvSpPr/>
          <p:nvPr/>
        </p:nvSpPr>
        <p:spPr>
          <a:xfrm>
            <a:off x="3280143" y="3721396"/>
            <a:ext cx="17823714" cy="6273211"/>
          </a:xfrm>
          <a:prstGeom prst="roundRect">
            <a:avLst>
              <a:gd name="adj" fmla="val 2769"/>
            </a:avLst>
          </a:prstGeom>
          <a:solidFill>
            <a:srgbClr val="2B2E36">
              <a:alpha val="9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4" name="Thank You So Much"/>
          <p:cNvSpPr txBox="1"/>
          <p:nvPr/>
        </p:nvSpPr>
        <p:spPr>
          <a:xfrm>
            <a:off x="8683813" y="5747747"/>
            <a:ext cx="7016374" cy="1097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defTabSz="1828800">
              <a:defRPr b="1" sz="6000">
                <a:solidFill>
                  <a:srgbClr val="F6F6F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Thank You So Much</a:t>
            </a:r>
          </a:p>
        </p:txBody>
      </p:sp>
      <p:sp>
        <p:nvSpPr>
          <p:cNvPr id="235" name="形状"/>
          <p:cNvSpPr/>
          <p:nvPr/>
        </p:nvSpPr>
        <p:spPr>
          <a:xfrm>
            <a:off x="11626890" y="4279588"/>
            <a:ext cx="1130219" cy="1097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180" y="15907"/>
                </a:moveTo>
                <a:cubicBezTo>
                  <a:pt x="12180" y="14204"/>
                  <a:pt x="13500" y="13265"/>
                  <a:pt x="15660" y="11857"/>
                </a:cubicBezTo>
                <a:cubicBezTo>
                  <a:pt x="18300" y="10154"/>
                  <a:pt x="21600" y="8041"/>
                  <a:pt x="21600" y="2993"/>
                </a:cubicBezTo>
                <a:cubicBezTo>
                  <a:pt x="21600" y="2524"/>
                  <a:pt x="21180" y="2172"/>
                  <a:pt x="20760" y="2172"/>
                </a:cubicBezTo>
                <a:cubicBezTo>
                  <a:pt x="16620" y="2172"/>
                  <a:pt x="16620" y="2172"/>
                  <a:pt x="16620" y="2172"/>
                </a:cubicBezTo>
                <a:cubicBezTo>
                  <a:pt x="16020" y="1115"/>
                  <a:pt x="14280" y="0"/>
                  <a:pt x="10800" y="0"/>
                </a:cubicBezTo>
                <a:cubicBezTo>
                  <a:pt x="7260" y="0"/>
                  <a:pt x="5520" y="1115"/>
                  <a:pt x="4980" y="2172"/>
                </a:cubicBezTo>
                <a:cubicBezTo>
                  <a:pt x="840" y="2172"/>
                  <a:pt x="840" y="2172"/>
                  <a:pt x="840" y="2172"/>
                </a:cubicBezTo>
                <a:cubicBezTo>
                  <a:pt x="360" y="2172"/>
                  <a:pt x="0" y="2524"/>
                  <a:pt x="0" y="2993"/>
                </a:cubicBezTo>
                <a:cubicBezTo>
                  <a:pt x="0" y="8041"/>
                  <a:pt x="3240" y="10154"/>
                  <a:pt x="5880" y="11857"/>
                </a:cubicBezTo>
                <a:cubicBezTo>
                  <a:pt x="8040" y="13265"/>
                  <a:pt x="9360" y="14204"/>
                  <a:pt x="9360" y="15907"/>
                </a:cubicBezTo>
                <a:cubicBezTo>
                  <a:pt x="9360" y="17433"/>
                  <a:pt x="9360" y="17433"/>
                  <a:pt x="9360" y="17433"/>
                </a:cubicBezTo>
                <a:cubicBezTo>
                  <a:pt x="7080" y="17667"/>
                  <a:pt x="5460" y="18489"/>
                  <a:pt x="5460" y="19487"/>
                </a:cubicBezTo>
                <a:cubicBezTo>
                  <a:pt x="5460" y="20661"/>
                  <a:pt x="7860" y="21600"/>
                  <a:pt x="10800" y="21600"/>
                </a:cubicBezTo>
                <a:cubicBezTo>
                  <a:pt x="13740" y="21600"/>
                  <a:pt x="16140" y="20661"/>
                  <a:pt x="16140" y="19487"/>
                </a:cubicBezTo>
                <a:cubicBezTo>
                  <a:pt x="16140" y="18489"/>
                  <a:pt x="14460" y="17667"/>
                  <a:pt x="12180" y="17433"/>
                </a:cubicBezTo>
                <a:lnTo>
                  <a:pt x="12180" y="15907"/>
                </a:lnTo>
                <a:close/>
                <a:moveTo>
                  <a:pt x="15540" y="9978"/>
                </a:moveTo>
                <a:cubicBezTo>
                  <a:pt x="16200" y="8570"/>
                  <a:pt x="16740" y="6633"/>
                  <a:pt x="16860" y="3815"/>
                </a:cubicBezTo>
                <a:cubicBezTo>
                  <a:pt x="19860" y="3815"/>
                  <a:pt x="19860" y="3815"/>
                  <a:pt x="19860" y="3815"/>
                </a:cubicBezTo>
                <a:cubicBezTo>
                  <a:pt x="19560" y="6985"/>
                  <a:pt x="17640" y="8570"/>
                  <a:pt x="15540" y="9978"/>
                </a:cubicBezTo>
                <a:close/>
                <a:moveTo>
                  <a:pt x="10800" y="1409"/>
                </a:moveTo>
                <a:cubicBezTo>
                  <a:pt x="14040" y="1409"/>
                  <a:pt x="15360" y="2759"/>
                  <a:pt x="15360" y="3228"/>
                </a:cubicBezTo>
                <a:cubicBezTo>
                  <a:pt x="15360" y="3698"/>
                  <a:pt x="14040" y="5048"/>
                  <a:pt x="10800" y="5048"/>
                </a:cubicBezTo>
                <a:cubicBezTo>
                  <a:pt x="7500" y="5048"/>
                  <a:pt x="6240" y="3698"/>
                  <a:pt x="6240" y="3228"/>
                </a:cubicBezTo>
                <a:cubicBezTo>
                  <a:pt x="6240" y="2759"/>
                  <a:pt x="7500" y="1409"/>
                  <a:pt x="10800" y="1409"/>
                </a:cubicBezTo>
                <a:close/>
                <a:moveTo>
                  <a:pt x="1740" y="3815"/>
                </a:moveTo>
                <a:cubicBezTo>
                  <a:pt x="4740" y="3815"/>
                  <a:pt x="4740" y="3815"/>
                  <a:pt x="4740" y="3815"/>
                </a:cubicBezTo>
                <a:cubicBezTo>
                  <a:pt x="4800" y="6633"/>
                  <a:pt x="5340" y="8570"/>
                  <a:pt x="6060" y="9978"/>
                </a:cubicBezTo>
                <a:cubicBezTo>
                  <a:pt x="3960" y="8570"/>
                  <a:pt x="1980" y="6985"/>
                  <a:pt x="1740" y="3815"/>
                </a:cubicBezTo>
                <a:close/>
              </a:path>
            </a:pathLst>
          </a:custGeom>
          <a:solidFill>
            <a:srgbClr val="F6F6F6"/>
          </a:solidFill>
          <a:ln w="12700">
            <a:miter lim="400000"/>
          </a:ln>
        </p:spPr>
        <p:txBody>
          <a:bodyPr tIns="91439" bIns="91439"/>
          <a:lstStyle/>
          <a:p>
            <a:pPr algn="l" defTabSz="18288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" name="幻灯片编号"/>
          <p:cNvSpPr txBox="1"/>
          <p:nvPr>
            <p:ph type="sldNum" sz="quarter" idx="2"/>
          </p:nvPr>
        </p:nvSpPr>
        <p:spPr>
          <a:xfrm>
            <a:off x="22413897" y="12774770"/>
            <a:ext cx="506359" cy="513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" name="路漫漫其修远兮，吾将上下而求索"/>
          <p:cNvSpPr txBox="1"/>
          <p:nvPr/>
        </p:nvSpPr>
        <p:spPr>
          <a:xfrm>
            <a:off x="7903209" y="7158028"/>
            <a:ext cx="8577581" cy="970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1" sz="4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路漫漫其修远兮，吾将上下而求索</a:t>
            </a:r>
          </a:p>
        </p:txBody>
      </p:sp>
      <p:sp>
        <p:nvSpPr>
          <p:cNvPr id="238" name="PPT制作:张羽嘉 李翔 吴昆…"/>
          <p:cNvSpPr txBox="1"/>
          <p:nvPr/>
        </p:nvSpPr>
        <p:spPr>
          <a:xfrm>
            <a:off x="9155494" y="7968240"/>
            <a:ext cx="6085713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900">
                <a:latin typeface="Helvetica"/>
                <a:ea typeface="Helvetica"/>
                <a:cs typeface="Helvetica"/>
                <a:sym typeface="Helvetica"/>
              </a:defRPr>
            </a:pPr>
            <a:r>
              <a:t>PPT制作:张羽嘉 李翔 吴昆</a:t>
            </a:r>
          </a:p>
          <a:p>
            <a:pPr>
              <a:defRPr sz="3900">
                <a:latin typeface="Helvetica"/>
                <a:ea typeface="Helvetica"/>
                <a:cs typeface="Helvetica"/>
                <a:sym typeface="Helvetica"/>
              </a:defRPr>
            </a:pPr>
            <a:r>
              <a:t>主讲:李翔 阳致煊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成组"/>
          <p:cNvGrpSpPr/>
          <p:nvPr/>
        </p:nvGrpSpPr>
        <p:grpSpPr>
          <a:xfrm>
            <a:off x="2219614" y="1114657"/>
            <a:ext cx="19944758" cy="9990536"/>
            <a:chOff x="0" y="0"/>
            <a:chExt cx="19944756" cy="9990534"/>
          </a:xfrm>
        </p:grpSpPr>
        <p:grpSp>
          <p:nvGrpSpPr>
            <p:cNvPr id="136" name="成组"/>
            <p:cNvGrpSpPr/>
            <p:nvPr/>
          </p:nvGrpSpPr>
          <p:grpSpPr>
            <a:xfrm>
              <a:off x="0" y="-1"/>
              <a:ext cx="6444060" cy="9990536"/>
              <a:chOff x="0" y="0"/>
              <a:chExt cx="6444059" cy="9990534"/>
            </a:xfrm>
          </p:grpSpPr>
          <p:pic>
            <p:nvPicPr>
              <p:cNvPr id="133" name="资源 1.png" descr="资源 1.png">
                <a:hlinkClick r:id="" invalidUrl="" action="ppaction://hlinkshowjump?jump=nextslide" tgtFrame="" tooltip="" history="1" highlightClick="0" endSnd="0"/>
              </p:cNvPr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2333" r="1" b="2332"/>
              <a:stretch>
                <a:fillRect/>
              </a:stretch>
            </p:blipFill>
            <p:spPr>
              <a:xfrm>
                <a:off x="0" y="-1"/>
                <a:ext cx="6444060" cy="9990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46" y="0"/>
                    </a:moveTo>
                    <a:cubicBezTo>
                      <a:pt x="110" y="0"/>
                      <a:pt x="0" y="71"/>
                      <a:pt x="0" y="159"/>
                    </a:cubicBezTo>
                    <a:lnTo>
                      <a:pt x="0" y="21441"/>
                    </a:lnTo>
                    <a:cubicBezTo>
                      <a:pt x="0" y="21529"/>
                      <a:pt x="110" y="21600"/>
                      <a:pt x="246" y="21600"/>
                    </a:cubicBezTo>
                    <a:lnTo>
                      <a:pt x="21354" y="21600"/>
                    </a:lnTo>
                    <a:cubicBezTo>
                      <a:pt x="21490" y="21600"/>
                      <a:pt x="21600" y="21529"/>
                      <a:pt x="21600" y="21441"/>
                    </a:cubicBezTo>
                    <a:lnTo>
                      <a:pt x="21600" y="159"/>
                    </a:lnTo>
                    <a:cubicBezTo>
                      <a:pt x="21600" y="71"/>
                      <a:pt x="21490" y="0"/>
                      <a:pt x="21354" y="0"/>
                    </a:cubicBezTo>
                    <a:lnTo>
                      <a:pt x="246" y="0"/>
                    </a:ln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sp>
            <p:nvSpPr>
              <p:cNvPr id="134" name="项目成员"/>
              <p:cNvSpPr txBox="1"/>
              <p:nvPr/>
            </p:nvSpPr>
            <p:spPr>
              <a:xfrm>
                <a:off x="1710556" y="7628005"/>
                <a:ext cx="2497604" cy="1147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defRPr b="1" sz="5900">
                    <a:solidFill>
                      <a:srgbClr val="212121"/>
                    </a:solidFill>
                    <a:latin typeface="MLingWaiMedium-TC"/>
                    <a:ea typeface="MLingWaiMedium-TC"/>
                    <a:cs typeface="MLingWaiMedium-TC"/>
                    <a:sym typeface="MLingWaiMedium-TC"/>
                  </a:defRPr>
                </a:lvl1pPr>
              </a:lstStyle>
              <a:p>
                <a:pPr/>
                <a:r>
                  <a:t>项目成员</a:t>
                </a:r>
              </a:p>
            </p:txBody>
          </p:sp>
          <p:sp>
            <p:nvSpPr>
              <p:cNvPr id="135" name="About US"/>
              <p:cNvSpPr txBox="1"/>
              <p:nvPr/>
            </p:nvSpPr>
            <p:spPr>
              <a:xfrm>
                <a:off x="2396982" y="6668387"/>
                <a:ext cx="1124752" cy="10439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defRPr sz="2900">
                    <a:solidFill>
                      <a:srgbClr val="212121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About US</a:t>
                </a:r>
              </a:p>
            </p:txBody>
          </p:sp>
        </p:grpSp>
        <p:grpSp>
          <p:nvGrpSpPr>
            <p:cNvPr id="140" name="成组"/>
            <p:cNvGrpSpPr/>
            <p:nvPr/>
          </p:nvGrpSpPr>
          <p:grpSpPr>
            <a:xfrm>
              <a:off x="7001815" y="-1"/>
              <a:ext cx="6444060" cy="9990536"/>
              <a:chOff x="0" y="0"/>
              <a:chExt cx="6444059" cy="9990534"/>
            </a:xfrm>
          </p:grpSpPr>
          <p:pic>
            <p:nvPicPr>
              <p:cNvPr id="137" name="资源 2.png" descr="资源 2.png">
                <a:hlinkClick r:id="rId3" invalidUrl="" action="ppaction://hlinksldjump" tgtFrame="" tooltip="" history="1" highlightClick="0" endSnd="0"/>
              </p:cNvPr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2485" r="0" b="2483"/>
              <a:stretch>
                <a:fillRect/>
              </a:stretch>
            </p:blipFill>
            <p:spPr>
              <a:xfrm>
                <a:off x="0" y="-1"/>
                <a:ext cx="6444060" cy="9990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46" y="0"/>
                    </a:moveTo>
                    <a:cubicBezTo>
                      <a:pt x="110" y="0"/>
                      <a:pt x="0" y="71"/>
                      <a:pt x="0" y="159"/>
                    </a:cubicBezTo>
                    <a:lnTo>
                      <a:pt x="0" y="21440"/>
                    </a:lnTo>
                    <a:cubicBezTo>
                      <a:pt x="0" y="21528"/>
                      <a:pt x="110" y="21600"/>
                      <a:pt x="246" y="21600"/>
                    </a:cubicBezTo>
                    <a:lnTo>
                      <a:pt x="21354" y="21600"/>
                    </a:lnTo>
                    <a:cubicBezTo>
                      <a:pt x="21490" y="21600"/>
                      <a:pt x="21600" y="21528"/>
                      <a:pt x="21600" y="21440"/>
                    </a:cubicBezTo>
                    <a:lnTo>
                      <a:pt x="21600" y="159"/>
                    </a:lnTo>
                    <a:cubicBezTo>
                      <a:pt x="21600" y="71"/>
                      <a:pt x="21490" y="0"/>
                      <a:pt x="21354" y="0"/>
                    </a:cubicBezTo>
                    <a:lnTo>
                      <a:pt x="246" y="0"/>
                    </a:ln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sp>
            <p:nvSpPr>
              <p:cNvPr id="138" name="项目简介"/>
              <p:cNvSpPr txBox="1"/>
              <p:nvPr/>
            </p:nvSpPr>
            <p:spPr>
              <a:xfrm>
                <a:off x="1780173" y="795054"/>
                <a:ext cx="2399261" cy="11470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defRPr sz="5900">
                    <a:solidFill>
                      <a:srgbClr val="212121"/>
                    </a:solidFill>
                    <a:latin typeface="MLingWaiMedium-TC"/>
                    <a:ea typeface="MLingWaiMedium-TC"/>
                    <a:cs typeface="MLingWaiMedium-TC"/>
                    <a:sym typeface="MLingWaiMedium-TC"/>
                  </a:defRPr>
                </a:lvl1pPr>
              </a:lstStyle>
              <a:p>
                <a:pPr/>
                <a:r>
                  <a:t>项目简介</a:t>
                </a:r>
              </a:p>
            </p:txBody>
          </p:sp>
          <p:sp>
            <p:nvSpPr>
              <p:cNvPr id="139" name="The…"/>
              <p:cNvSpPr txBox="1"/>
              <p:nvPr/>
            </p:nvSpPr>
            <p:spPr>
              <a:xfrm>
                <a:off x="1249608" y="2203973"/>
                <a:ext cx="3464157" cy="10439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2900">
                    <a:solidFill>
                      <a:srgbClr val="212121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The</a:t>
                </a:r>
              </a:p>
              <a:p>
                <a:pPr defTabSz="914400">
                  <a:defRPr sz="2900">
                    <a:solidFill>
                      <a:srgbClr val="212121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Highlights</a:t>
                </a:r>
              </a:p>
            </p:txBody>
          </p:sp>
        </p:grpSp>
        <p:grpSp>
          <p:nvGrpSpPr>
            <p:cNvPr id="144" name="成组"/>
            <p:cNvGrpSpPr/>
            <p:nvPr/>
          </p:nvGrpSpPr>
          <p:grpSpPr>
            <a:xfrm>
              <a:off x="13662635" y="125610"/>
              <a:ext cx="6282122" cy="9739314"/>
              <a:chOff x="0" y="0"/>
              <a:chExt cx="6282120" cy="9739312"/>
            </a:xfrm>
          </p:grpSpPr>
          <p:pic>
            <p:nvPicPr>
              <p:cNvPr id="141" name="资源 4.png" descr="资源 4.png">
                <a:hlinkClick r:id="rId3" invalidUrl="" action="ppaction://hlinksldjump" tgtFrame="" tooltip="" history="1" highlightClick="0" endSnd="0"/>
              </p:cNvPr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0" t="2485" r="0" b="2484"/>
              <a:stretch>
                <a:fillRect/>
              </a:stretch>
            </p:blipFill>
            <p:spPr>
              <a:xfrm>
                <a:off x="0" y="-1"/>
                <a:ext cx="6282121" cy="9739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47" y="0"/>
                    </a:moveTo>
                    <a:cubicBezTo>
                      <a:pt x="111" y="0"/>
                      <a:pt x="0" y="72"/>
                      <a:pt x="0" y="159"/>
                    </a:cubicBezTo>
                    <a:lnTo>
                      <a:pt x="0" y="21441"/>
                    </a:lnTo>
                    <a:cubicBezTo>
                      <a:pt x="0" y="21528"/>
                      <a:pt x="111" y="21600"/>
                      <a:pt x="247" y="21600"/>
                    </a:cubicBezTo>
                    <a:lnTo>
                      <a:pt x="21353" y="21600"/>
                    </a:lnTo>
                    <a:cubicBezTo>
                      <a:pt x="21489" y="21600"/>
                      <a:pt x="21600" y="21528"/>
                      <a:pt x="21600" y="21441"/>
                    </a:cubicBezTo>
                    <a:lnTo>
                      <a:pt x="21600" y="159"/>
                    </a:lnTo>
                    <a:cubicBezTo>
                      <a:pt x="21600" y="72"/>
                      <a:pt x="21489" y="0"/>
                      <a:pt x="21353" y="0"/>
                    </a:cubicBezTo>
                    <a:lnTo>
                      <a:pt x="247" y="0"/>
                    </a:ln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sp>
            <p:nvSpPr>
              <p:cNvPr id="142" name="项目感悟"/>
              <p:cNvSpPr txBox="1"/>
              <p:nvPr/>
            </p:nvSpPr>
            <p:spPr>
              <a:xfrm>
                <a:off x="1568925" y="670211"/>
                <a:ext cx="2479422" cy="1145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l" defTabSz="914400">
                  <a:defRPr sz="5900">
                    <a:solidFill>
                      <a:srgbClr val="212121"/>
                    </a:solidFill>
                    <a:latin typeface="MLingWaiMedium-TC"/>
                    <a:ea typeface="MLingWaiMedium-TC"/>
                    <a:cs typeface="MLingWaiMedium-TC"/>
                    <a:sym typeface="MLingWaiMedium-TC"/>
                  </a:defRPr>
                </a:lvl1pPr>
              </a:lstStyle>
              <a:p>
                <a:pPr/>
                <a:r>
                  <a:t>项目感悟</a:t>
                </a:r>
              </a:p>
            </p:txBody>
          </p:sp>
          <p:sp>
            <p:nvSpPr>
              <p:cNvPr id="143" name="Why…"/>
              <p:cNvSpPr txBox="1"/>
              <p:nvPr/>
            </p:nvSpPr>
            <p:spPr>
              <a:xfrm>
                <a:off x="1671738" y="1887848"/>
                <a:ext cx="2273797" cy="1424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defTabSz="914400">
                  <a:defRPr sz="2900">
                    <a:solidFill>
                      <a:srgbClr val="212121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Why </a:t>
                </a:r>
              </a:p>
              <a:p>
                <a:pPr defTabSz="914400">
                  <a:defRPr sz="2900">
                    <a:solidFill>
                      <a:srgbClr val="212121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We</a:t>
                </a:r>
              </a:p>
              <a:p>
                <a:pPr defTabSz="914400">
                  <a:defRPr sz="2900">
                    <a:solidFill>
                      <a:srgbClr val="212121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t>Code</a:t>
                </a:r>
              </a:p>
            </p:txBody>
          </p:sp>
        </p:grpSp>
      </p:grpSp>
      <p:grpSp>
        <p:nvGrpSpPr>
          <p:cNvPr id="148" name="成组"/>
          <p:cNvGrpSpPr/>
          <p:nvPr/>
        </p:nvGrpSpPr>
        <p:grpSpPr>
          <a:xfrm>
            <a:off x="2053977" y="11511968"/>
            <a:ext cx="19766141" cy="1168401"/>
            <a:chOff x="0" y="0"/>
            <a:chExt cx="19766139" cy="1168400"/>
          </a:xfrm>
        </p:grpSpPr>
        <p:pic>
          <p:nvPicPr>
            <p:cNvPr id="146" name="9.png" descr="9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6210139" y="0"/>
              <a:ext cx="3556001" cy="1168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7" name="组 1.png" descr="组 1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56000" cy="1168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项目成员"/>
          <p:cNvSpPr txBox="1"/>
          <p:nvPr/>
        </p:nvSpPr>
        <p:spPr>
          <a:xfrm>
            <a:off x="2225890" y="599975"/>
            <a:ext cx="2755901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项目成员</a:t>
            </a:r>
          </a:p>
        </p:txBody>
      </p:sp>
      <p:pic>
        <p:nvPicPr>
          <p:cNvPr id="151" name="q.png" descr="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720" y="494103"/>
            <a:ext cx="1240444" cy="12404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4" name="成组"/>
          <p:cNvGrpSpPr/>
          <p:nvPr/>
        </p:nvGrpSpPr>
        <p:grpSpPr>
          <a:xfrm>
            <a:off x="5170563" y="2372387"/>
            <a:ext cx="3328407" cy="3328407"/>
            <a:chOff x="0" y="0"/>
            <a:chExt cx="3328405" cy="3328405"/>
          </a:xfrm>
        </p:grpSpPr>
        <p:pic>
          <p:nvPicPr>
            <p:cNvPr id="152" name="1031578693D63586A3DA2DAC69779BF8D520822B9F.jpg" descr="1031578693D63586A3DA2DAC69779BF8D520822B9F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236" t="1235" r="1234" b="1234"/>
            <a:stretch>
              <a:fillRect/>
            </a:stretch>
          </p:blipFill>
          <p:spPr>
            <a:xfrm>
              <a:off x="95301" y="95259"/>
              <a:ext cx="3138033" cy="3138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595" fill="norm" stroke="1" extrusionOk="0">
                  <a:moveTo>
                    <a:pt x="9838" y="0"/>
                  </a:moveTo>
                  <a:cubicBezTo>
                    <a:pt x="7320" y="0"/>
                    <a:pt x="4803" y="1006"/>
                    <a:pt x="2881" y="3016"/>
                  </a:cubicBezTo>
                  <a:cubicBezTo>
                    <a:pt x="-961" y="7037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7"/>
                    <a:pt x="16797" y="3016"/>
                  </a:cubicBezTo>
                  <a:cubicBezTo>
                    <a:pt x="14875" y="1006"/>
                    <a:pt x="12356" y="0"/>
                    <a:pt x="9838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53" name="未标题-1.png" descr="未标题-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328406" cy="33284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5" name="UI 制作…"/>
          <p:cNvSpPr txBox="1"/>
          <p:nvPr/>
        </p:nvSpPr>
        <p:spPr>
          <a:xfrm>
            <a:off x="5386319" y="7075503"/>
            <a:ext cx="2939381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UI 制作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代码审核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注释编写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代码编写</a:t>
            </a:r>
          </a:p>
        </p:txBody>
      </p:sp>
      <p:grpSp>
        <p:nvGrpSpPr>
          <p:cNvPr id="158" name="成组"/>
          <p:cNvGrpSpPr/>
          <p:nvPr/>
        </p:nvGrpSpPr>
        <p:grpSpPr>
          <a:xfrm>
            <a:off x="8752603" y="2372388"/>
            <a:ext cx="3328405" cy="3328405"/>
            <a:chOff x="0" y="0"/>
            <a:chExt cx="3328403" cy="3328403"/>
          </a:xfrm>
        </p:grpSpPr>
        <p:pic>
          <p:nvPicPr>
            <p:cNvPr id="156" name="13583098555F623DEBA936457F9B868EFCFB0060AE.jpg" descr="13583098555F623DEBA936457F9B868EFCFB0060AE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1" b="1"/>
            <a:stretch>
              <a:fillRect/>
            </a:stretch>
          </p:blipFill>
          <p:spPr>
            <a:xfrm>
              <a:off x="86623" y="86623"/>
              <a:ext cx="3155158" cy="315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1" y="1054"/>
                    <a:pt x="3163" y="3163"/>
                  </a:cubicBezTo>
                  <a:cubicBezTo>
                    <a:pt x="1054" y="5271"/>
                    <a:pt x="0" y="8036"/>
                    <a:pt x="0" y="10800"/>
                  </a:cubicBezTo>
                  <a:cubicBezTo>
                    <a:pt x="0" y="13564"/>
                    <a:pt x="1054" y="16329"/>
                    <a:pt x="3163" y="18437"/>
                  </a:cubicBezTo>
                  <a:cubicBezTo>
                    <a:pt x="5271" y="20546"/>
                    <a:pt x="8036" y="21600"/>
                    <a:pt x="10800" y="21600"/>
                  </a:cubicBezTo>
                  <a:cubicBezTo>
                    <a:pt x="13564" y="21600"/>
                    <a:pt x="16329" y="20546"/>
                    <a:pt x="18437" y="18437"/>
                  </a:cubicBezTo>
                  <a:cubicBezTo>
                    <a:pt x="20546" y="16329"/>
                    <a:pt x="21600" y="13564"/>
                    <a:pt x="21600" y="10800"/>
                  </a:cubicBezTo>
                  <a:cubicBezTo>
                    <a:pt x="21600" y="8036"/>
                    <a:pt x="20546" y="5271"/>
                    <a:pt x="18437" y="3163"/>
                  </a:cubicBezTo>
                  <a:cubicBezTo>
                    <a:pt x="16329" y="1054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57" name="未标题-1.png" descr="未标题-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328404" cy="3328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需求审核…"/>
          <p:cNvSpPr txBox="1"/>
          <p:nvPr/>
        </p:nvSpPr>
        <p:spPr>
          <a:xfrm>
            <a:off x="8947115" y="7539053"/>
            <a:ext cx="2939382" cy="288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需求审核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代码审核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代码编写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12324021" y="2372388"/>
            <a:ext cx="3328405" cy="3328405"/>
            <a:chOff x="0" y="0"/>
            <a:chExt cx="3328403" cy="3328403"/>
          </a:xfrm>
        </p:grpSpPr>
        <p:pic>
          <p:nvPicPr>
            <p:cNvPr id="160" name="1258530438530DB1B2E383655933749B47F63A3FCA.jpg" descr="1258530438530DB1B2E383655933749B47F63A3FCA.jp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3" b="3"/>
            <a:stretch>
              <a:fillRect/>
            </a:stretch>
          </p:blipFill>
          <p:spPr>
            <a:xfrm>
              <a:off x="72893" y="72892"/>
              <a:ext cx="3182779" cy="3182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503" y="0"/>
                  </a:moveTo>
                  <a:cubicBezTo>
                    <a:pt x="6482" y="428"/>
                    <a:pt x="4559" y="1420"/>
                    <a:pt x="2990" y="2990"/>
                  </a:cubicBezTo>
                  <a:cubicBezTo>
                    <a:pt x="1420" y="4559"/>
                    <a:pt x="428" y="6482"/>
                    <a:pt x="0" y="8503"/>
                  </a:cubicBezTo>
                  <a:lnTo>
                    <a:pt x="0" y="13097"/>
                  </a:lnTo>
                  <a:cubicBezTo>
                    <a:pt x="428" y="15118"/>
                    <a:pt x="1420" y="17044"/>
                    <a:pt x="2990" y="18613"/>
                  </a:cubicBezTo>
                  <a:cubicBezTo>
                    <a:pt x="4556" y="20179"/>
                    <a:pt x="6476" y="21171"/>
                    <a:pt x="8492" y="21600"/>
                  </a:cubicBezTo>
                  <a:lnTo>
                    <a:pt x="13111" y="21600"/>
                  </a:lnTo>
                  <a:cubicBezTo>
                    <a:pt x="15127" y="21171"/>
                    <a:pt x="17047" y="20179"/>
                    <a:pt x="18613" y="18613"/>
                  </a:cubicBezTo>
                  <a:cubicBezTo>
                    <a:pt x="20179" y="17047"/>
                    <a:pt x="21171" y="15127"/>
                    <a:pt x="21600" y="13111"/>
                  </a:cubicBezTo>
                  <a:lnTo>
                    <a:pt x="21600" y="8492"/>
                  </a:lnTo>
                  <a:cubicBezTo>
                    <a:pt x="21171" y="6476"/>
                    <a:pt x="20179" y="4556"/>
                    <a:pt x="18613" y="2990"/>
                  </a:cubicBezTo>
                  <a:cubicBezTo>
                    <a:pt x="17044" y="1420"/>
                    <a:pt x="15118" y="428"/>
                    <a:pt x="13097" y="0"/>
                  </a:cubicBezTo>
                  <a:lnTo>
                    <a:pt x="8503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61" name="未标题-1.png" descr="未标题-1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3328404" cy="3328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3" name="UI 制作…"/>
          <p:cNvSpPr txBox="1"/>
          <p:nvPr/>
        </p:nvSpPr>
        <p:spPr>
          <a:xfrm>
            <a:off x="12455793" y="7608903"/>
            <a:ext cx="3086101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UI 制作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代码审核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注释编写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代码编写</a:t>
            </a:r>
          </a:p>
        </p:txBody>
      </p:sp>
      <p:grpSp>
        <p:nvGrpSpPr>
          <p:cNvPr id="166" name="成组"/>
          <p:cNvGrpSpPr/>
          <p:nvPr/>
        </p:nvGrpSpPr>
        <p:grpSpPr>
          <a:xfrm>
            <a:off x="15895439" y="2372388"/>
            <a:ext cx="3328406" cy="3328405"/>
            <a:chOff x="0" y="0"/>
            <a:chExt cx="3328405" cy="3328403"/>
          </a:xfrm>
        </p:grpSpPr>
        <p:pic>
          <p:nvPicPr>
            <p:cNvPr id="164" name="747721653B42D3328C5E097BC14F1DD9352215E46(1).jpg" descr="747721653B42D3328C5E097BC14F1DD9352215E46(1).jp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0" r="0" b="0"/>
            <a:stretch>
              <a:fillRect/>
            </a:stretch>
          </p:blipFill>
          <p:spPr>
            <a:xfrm>
              <a:off x="0" y="47928"/>
              <a:ext cx="3232547" cy="3232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8037" y="0"/>
                    <a:pt x="5273" y="1055"/>
                    <a:pt x="3164" y="3164"/>
                  </a:cubicBezTo>
                  <a:cubicBezTo>
                    <a:pt x="1055" y="5273"/>
                    <a:pt x="0" y="8037"/>
                    <a:pt x="0" y="10801"/>
                  </a:cubicBezTo>
                  <a:cubicBezTo>
                    <a:pt x="0" y="13565"/>
                    <a:pt x="1055" y="16327"/>
                    <a:pt x="3164" y="18436"/>
                  </a:cubicBezTo>
                  <a:cubicBezTo>
                    <a:pt x="5273" y="20545"/>
                    <a:pt x="8037" y="21600"/>
                    <a:pt x="10801" y="21600"/>
                  </a:cubicBezTo>
                  <a:cubicBezTo>
                    <a:pt x="13565" y="21600"/>
                    <a:pt x="16327" y="20545"/>
                    <a:pt x="18436" y="18436"/>
                  </a:cubicBezTo>
                  <a:cubicBezTo>
                    <a:pt x="20545" y="16327"/>
                    <a:pt x="21600" y="13565"/>
                    <a:pt x="21600" y="10801"/>
                  </a:cubicBezTo>
                  <a:cubicBezTo>
                    <a:pt x="21600" y="8037"/>
                    <a:pt x="20545" y="5273"/>
                    <a:pt x="18436" y="3164"/>
                  </a:cubicBezTo>
                  <a:cubicBezTo>
                    <a:pt x="16327" y="1055"/>
                    <a:pt x="13565" y="0"/>
                    <a:pt x="10801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65" name="未标题-1.png" descr="未标题-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" y="0"/>
              <a:ext cx="3328405" cy="3328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7" name="注释编写…"/>
          <p:cNvSpPr txBox="1"/>
          <p:nvPr/>
        </p:nvSpPr>
        <p:spPr>
          <a:xfrm>
            <a:off x="16037833" y="7608903"/>
            <a:ext cx="3086101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注释编写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代码编写</a:t>
            </a:r>
          </a:p>
        </p:txBody>
      </p:sp>
      <p:grpSp>
        <p:nvGrpSpPr>
          <p:cNvPr id="170" name="成组"/>
          <p:cNvGrpSpPr/>
          <p:nvPr/>
        </p:nvGrpSpPr>
        <p:grpSpPr>
          <a:xfrm>
            <a:off x="19466856" y="2372388"/>
            <a:ext cx="3328405" cy="3328405"/>
            <a:chOff x="0" y="0"/>
            <a:chExt cx="3328403" cy="3328403"/>
          </a:xfrm>
        </p:grpSpPr>
        <p:pic>
          <p:nvPicPr>
            <p:cNvPr id="168" name="113dc1c9509b1b4d.jpg" descr="113dc1c9509b1b4d.jp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0" t="0" r="4" b="4"/>
            <a:stretch>
              <a:fillRect/>
            </a:stretch>
          </p:blipFill>
          <p:spPr>
            <a:xfrm>
              <a:off x="14089" y="37334"/>
              <a:ext cx="3276601" cy="3276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2" y="1054"/>
                    <a:pt x="3163" y="3163"/>
                  </a:cubicBezTo>
                  <a:cubicBezTo>
                    <a:pt x="1054" y="5272"/>
                    <a:pt x="0" y="8036"/>
                    <a:pt x="0" y="10800"/>
                  </a:cubicBezTo>
                  <a:cubicBezTo>
                    <a:pt x="0" y="13564"/>
                    <a:pt x="1054" y="16328"/>
                    <a:pt x="3163" y="18437"/>
                  </a:cubicBezTo>
                  <a:cubicBezTo>
                    <a:pt x="5272" y="20546"/>
                    <a:pt x="8036" y="21600"/>
                    <a:pt x="10800" y="21600"/>
                  </a:cubicBezTo>
                  <a:cubicBezTo>
                    <a:pt x="13564" y="21600"/>
                    <a:pt x="16328" y="20546"/>
                    <a:pt x="18437" y="18437"/>
                  </a:cubicBezTo>
                  <a:cubicBezTo>
                    <a:pt x="20546" y="16328"/>
                    <a:pt x="21600" y="13564"/>
                    <a:pt x="21600" y="10800"/>
                  </a:cubicBezTo>
                  <a:cubicBezTo>
                    <a:pt x="21600" y="8036"/>
                    <a:pt x="20546" y="5272"/>
                    <a:pt x="18437" y="3163"/>
                  </a:cubicBezTo>
                  <a:cubicBezTo>
                    <a:pt x="16328" y="1054"/>
                    <a:pt x="13564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69" name="未标题-1.png" descr="未标题-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328404" cy="3328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1" name="UI 制作…"/>
          <p:cNvSpPr txBox="1"/>
          <p:nvPr/>
        </p:nvSpPr>
        <p:spPr>
          <a:xfrm>
            <a:off x="19598630" y="7608903"/>
            <a:ext cx="3086101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UI 制作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代码审核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需求审核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代码编写</a:t>
            </a:r>
          </a:p>
        </p:txBody>
      </p:sp>
      <p:grpSp>
        <p:nvGrpSpPr>
          <p:cNvPr id="174" name="成组"/>
          <p:cNvGrpSpPr/>
          <p:nvPr/>
        </p:nvGrpSpPr>
        <p:grpSpPr>
          <a:xfrm>
            <a:off x="1588738" y="2372388"/>
            <a:ext cx="3328405" cy="3328405"/>
            <a:chOff x="0" y="0"/>
            <a:chExt cx="3328403" cy="3328403"/>
          </a:xfrm>
        </p:grpSpPr>
        <p:pic>
          <p:nvPicPr>
            <p:cNvPr id="172" name="256106678848121129C897122FF0BC301F5CA0A04F.jpg" descr="256106678848121129C897122FF0BC301F5CA0A04F.jp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3269" t="5845" r="8416" b="5843"/>
            <a:stretch>
              <a:fillRect/>
            </a:stretch>
          </p:blipFill>
          <p:spPr>
            <a:xfrm>
              <a:off x="64999" y="64950"/>
              <a:ext cx="3198592" cy="3198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595" fill="norm" stroke="1" extrusionOk="0">
                  <a:moveTo>
                    <a:pt x="9840" y="0"/>
                  </a:moveTo>
                  <a:cubicBezTo>
                    <a:pt x="7322" y="0"/>
                    <a:pt x="4803" y="1005"/>
                    <a:pt x="2881" y="3015"/>
                  </a:cubicBezTo>
                  <a:cubicBezTo>
                    <a:pt x="-961" y="7037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7"/>
                    <a:pt x="16797" y="3015"/>
                  </a:cubicBezTo>
                  <a:cubicBezTo>
                    <a:pt x="14875" y="1005"/>
                    <a:pt x="12358" y="0"/>
                    <a:pt x="984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73" name="未标题-1.png" descr="未标题-1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3328404" cy="3328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5" name="代码审核…"/>
          <p:cNvSpPr txBox="1"/>
          <p:nvPr/>
        </p:nvSpPr>
        <p:spPr>
          <a:xfrm>
            <a:off x="1709890" y="7608903"/>
            <a:ext cx="3086101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代码审核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代码编写</a:t>
            </a:r>
          </a:p>
        </p:txBody>
      </p:sp>
      <p:pic>
        <p:nvPicPr>
          <p:cNvPr id="176" name="组 1.png" descr="组 1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53977" y="11511968"/>
            <a:ext cx="3556001" cy="116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9.png" descr="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8264117" y="11511968"/>
            <a:ext cx="3556001" cy="116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btn12.png" descr="btn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934" y="492025"/>
            <a:ext cx="1244601" cy="124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项目亮点"/>
          <p:cNvSpPr txBox="1"/>
          <p:nvPr/>
        </p:nvSpPr>
        <p:spPr>
          <a:xfrm>
            <a:off x="2225890" y="599975"/>
            <a:ext cx="2755901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项目亮点</a:t>
            </a:r>
          </a:p>
        </p:txBody>
      </p:sp>
      <p:grpSp>
        <p:nvGrpSpPr>
          <p:cNvPr id="183" name="成组"/>
          <p:cNvGrpSpPr/>
          <p:nvPr/>
        </p:nvGrpSpPr>
        <p:grpSpPr>
          <a:xfrm>
            <a:off x="5916836" y="2507525"/>
            <a:ext cx="12150791" cy="1028701"/>
            <a:chOff x="0" y="0"/>
            <a:chExt cx="12150790" cy="1028700"/>
          </a:xfrm>
        </p:grpSpPr>
        <p:sp>
          <p:nvSpPr>
            <p:cNvPr id="181" name="基于UDP广播的局域网主机发现功能"/>
            <p:cNvSpPr txBox="1"/>
            <p:nvPr/>
          </p:nvSpPr>
          <p:spPr>
            <a:xfrm>
              <a:off x="1433768" y="-1"/>
              <a:ext cx="10717023" cy="1028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基于UDP广播的局域网主机发现功能</a:t>
              </a:r>
            </a:p>
          </p:txBody>
        </p:sp>
        <p:pic>
          <p:nvPicPr>
            <p:cNvPr id="182" name="find.png" descr="fin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6510"/>
              <a:ext cx="995681" cy="9956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6" name="成组"/>
          <p:cNvGrpSpPr/>
          <p:nvPr/>
        </p:nvGrpSpPr>
        <p:grpSpPr>
          <a:xfrm>
            <a:off x="8769739" y="3641816"/>
            <a:ext cx="5516017" cy="1111809"/>
            <a:chOff x="0" y="0"/>
            <a:chExt cx="5516015" cy="1111807"/>
          </a:xfrm>
        </p:grpSpPr>
        <p:sp>
          <p:nvSpPr>
            <p:cNvPr id="184" name="主机状态识别"/>
            <p:cNvSpPr txBox="1"/>
            <p:nvPr/>
          </p:nvSpPr>
          <p:spPr>
            <a:xfrm>
              <a:off x="1439315" y="83107"/>
              <a:ext cx="4076701" cy="1028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主机状态识别</a:t>
              </a:r>
            </a:p>
          </p:txBody>
        </p:sp>
        <p:pic>
          <p:nvPicPr>
            <p:cNvPr id="185" name="find (1).png" descr="find (1)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28700" cy="1028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9" name="成组"/>
          <p:cNvGrpSpPr/>
          <p:nvPr/>
        </p:nvGrpSpPr>
        <p:grpSpPr>
          <a:xfrm>
            <a:off x="8139285" y="4942323"/>
            <a:ext cx="6770219" cy="1028701"/>
            <a:chOff x="0" y="0"/>
            <a:chExt cx="6770217" cy="1028700"/>
          </a:xfrm>
        </p:grpSpPr>
        <p:sp>
          <p:nvSpPr>
            <p:cNvPr id="187" name="基于TCP文件传输"/>
            <p:cNvSpPr txBox="1"/>
            <p:nvPr/>
          </p:nvSpPr>
          <p:spPr>
            <a:xfrm>
              <a:off x="1446022" y="-1"/>
              <a:ext cx="5324196" cy="1028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基于TCP文件传输</a:t>
              </a:r>
            </a:p>
          </p:txBody>
        </p:sp>
        <p:pic>
          <p:nvPicPr>
            <p:cNvPr id="188" name="file.png" descr="fil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028700" cy="102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2" name="成组"/>
          <p:cNvGrpSpPr/>
          <p:nvPr/>
        </p:nvGrpSpPr>
        <p:grpSpPr>
          <a:xfrm>
            <a:off x="6798017" y="5991668"/>
            <a:ext cx="10370327" cy="1955801"/>
            <a:chOff x="0" y="0"/>
            <a:chExt cx="10370326" cy="1955800"/>
          </a:xfrm>
        </p:grpSpPr>
        <p:sp>
          <p:nvSpPr>
            <p:cNvPr id="190" name="基于数据库的账号管理体系…"/>
            <p:cNvSpPr txBox="1"/>
            <p:nvPr/>
          </p:nvSpPr>
          <p:spPr>
            <a:xfrm>
              <a:off x="1156374" y="0"/>
              <a:ext cx="9213953" cy="195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基于数据库的账号管理体系</a:t>
              </a:r>
            </a:p>
            <a:p>
              <a:pPr/>
              <a:r>
                <a:t>（MongoDB,托管于云服务器）</a:t>
              </a:r>
            </a:p>
          </p:txBody>
        </p:sp>
        <p:pic>
          <p:nvPicPr>
            <p:cNvPr id="191" name="数据库.png" descr="数据库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463549"/>
              <a:ext cx="1028700" cy="102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5" name="成组"/>
          <p:cNvGrpSpPr/>
          <p:nvPr/>
        </p:nvGrpSpPr>
        <p:grpSpPr>
          <a:xfrm>
            <a:off x="5916836" y="9017456"/>
            <a:ext cx="11519836" cy="1028701"/>
            <a:chOff x="0" y="0"/>
            <a:chExt cx="11519835" cy="1028700"/>
          </a:xfrm>
        </p:grpSpPr>
        <p:sp>
          <p:nvSpPr>
            <p:cNvPr id="193" name="基于WebSocket协议的广域网聊天"/>
            <p:cNvSpPr txBox="1"/>
            <p:nvPr/>
          </p:nvSpPr>
          <p:spPr>
            <a:xfrm>
              <a:off x="1436797" y="-1"/>
              <a:ext cx="10083039" cy="1028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基于WebSocket协议的广域网聊天</a:t>
              </a:r>
            </a:p>
          </p:txBody>
        </p:sp>
        <p:pic>
          <p:nvPicPr>
            <p:cNvPr id="194" name="connect.png" descr="connect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16509"/>
              <a:ext cx="995681" cy="9956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8" name="成组"/>
          <p:cNvGrpSpPr/>
          <p:nvPr/>
        </p:nvGrpSpPr>
        <p:grpSpPr>
          <a:xfrm>
            <a:off x="9688251" y="7968112"/>
            <a:ext cx="3937105" cy="1028701"/>
            <a:chOff x="0" y="0"/>
            <a:chExt cx="3937103" cy="1028700"/>
          </a:xfrm>
        </p:grpSpPr>
        <p:sp>
          <p:nvSpPr>
            <p:cNvPr id="196" name="群聊功能"/>
            <p:cNvSpPr txBox="1"/>
            <p:nvPr/>
          </p:nvSpPr>
          <p:spPr>
            <a:xfrm>
              <a:off x="1181203" y="-1"/>
              <a:ext cx="2755901" cy="1028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群聊功能</a:t>
              </a:r>
            </a:p>
          </p:txBody>
        </p:sp>
        <p:pic>
          <p:nvPicPr>
            <p:cNvPr id="197" name="groups.png" descr="groups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028700" cy="1028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9" name="组 1.png" descr="组 1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053977" y="11511968"/>
            <a:ext cx="3556001" cy="116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9.png" descr="9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8264117" y="11511968"/>
            <a:ext cx="3556001" cy="116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4"/>
      <p:bldP build="whole" bldLvl="1" animBg="1" rev="0" advAuto="0" spid="186" grpId="2"/>
      <p:bldP build="whole" bldLvl="1" animBg="1" rev="0" advAuto="0" spid="189" grpId="3"/>
      <p:bldP build="whole" bldLvl="1" animBg="1" rev="0" advAuto="0" spid="198" grpId="5"/>
      <p:bldP build="whole" bldLvl="1" animBg="1" rev="0" advAuto="0" spid="183" grpId="1"/>
      <p:bldP build="whole" bldLvl="1" animBg="1" rev="0" advAuto="0" spid="195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……"/>
          <p:cNvSpPr txBox="1"/>
          <p:nvPr/>
        </p:nvSpPr>
        <p:spPr>
          <a:xfrm>
            <a:off x="9848849" y="4235153"/>
            <a:ext cx="4686301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ll dir="l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还是先看东西吧"/>
          <p:cNvSpPr txBox="1"/>
          <p:nvPr/>
        </p:nvSpPr>
        <p:spPr>
          <a:xfrm>
            <a:off x="7423149" y="5867400"/>
            <a:ext cx="9537701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还是先看东西吧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22222.png" descr="22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1550" y="5853059"/>
            <a:ext cx="12280900" cy="170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222222.png" descr="2222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59514" y="-1172784"/>
            <a:ext cx="12464972" cy="6647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btn.png" descr="bt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96752" y="5840690"/>
            <a:ext cx="2284937" cy="2284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dddd.png" descr="dddd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65207" y="3909650"/>
            <a:ext cx="14287501" cy="762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组 1.png" descr="组 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53977" y="11511968"/>
            <a:ext cx="3556001" cy="116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9.png" descr="9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264117" y="11511968"/>
            <a:ext cx="3556001" cy="116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22222222222.png" descr="222222222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825" y="504633"/>
            <a:ext cx="1244601" cy="124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收获与感悟"/>
          <p:cNvSpPr txBox="1"/>
          <p:nvPr/>
        </p:nvSpPr>
        <p:spPr>
          <a:xfrm>
            <a:off x="1895690" y="599975"/>
            <a:ext cx="3416301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收获与感悟</a:t>
            </a:r>
          </a:p>
        </p:txBody>
      </p:sp>
      <p:grpSp>
        <p:nvGrpSpPr>
          <p:cNvPr id="219" name="成组"/>
          <p:cNvGrpSpPr/>
          <p:nvPr/>
        </p:nvGrpSpPr>
        <p:grpSpPr>
          <a:xfrm>
            <a:off x="8149518" y="4297074"/>
            <a:ext cx="6718301" cy="5121852"/>
            <a:chOff x="0" y="0"/>
            <a:chExt cx="6718300" cy="5121850"/>
          </a:xfrm>
        </p:grpSpPr>
        <p:sp>
          <p:nvSpPr>
            <p:cNvPr id="215" name="掌握了C++网络编程"/>
            <p:cNvSpPr txBox="1"/>
            <p:nvPr/>
          </p:nvSpPr>
          <p:spPr>
            <a:xfrm>
              <a:off x="316331" y="-1"/>
              <a:ext cx="6085638" cy="1028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掌握了C++网络编程</a:t>
              </a:r>
            </a:p>
          </p:txBody>
        </p:sp>
        <p:sp>
          <p:nvSpPr>
            <p:cNvPr id="216" name="培养了团队合作能力"/>
            <p:cNvSpPr txBox="1"/>
            <p:nvPr/>
          </p:nvSpPr>
          <p:spPr>
            <a:xfrm>
              <a:off x="330200" y="1364383"/>
              <a:ext cx="6057901" cy="1028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培养了团队合作能力</a:t>
              </a:r>
            </a:p>
          </p:txBody>
        </p:sp>
        <p:sp>
          <p:nvSpPr>
            <p:cNvPr id="217" name="熟悉项目开发基本流程"/>
            <p:cNvSpPr txBox="1"/>
            <p:nvPr/>
          </p:nvSpPr>
          <p:spPr>
            <a:xfrm>
              <a:off x="0" y="2728766"/>
              <a:ext cx="6718301" cy="1028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熟悉项目开发基本流程</a:t>
              </a:r>
            </a:p>
          </p:txBody>
        </p:sp>
        <p:sp>
          <p:nvSpPr>
            <p:cNvPr id="218" name="掌握了基础UI设计能力"/>
            <p:cNvSpPr txBox="1"/>
            <p:nvPr/>
          </p:nvSpPr>
          <p:spPr>
            <a:xfrm>
              <a:off x="0" y="4093150"/>
              <a:ext cx="6718301" cy="1028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掌握了基础UI设计能力</a:t>
              </a:r>
            </a:p>
          </p:txBody>
        </p:sp>
      </p:grpSp>
      <p:pic>
        <p:nvPicPr>
          <p:cNvPr id="220" name="组 1.png" descr="组 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3977" y="11511968"/>
            <a:ext cx="3556001" cy="116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9.png" descr="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264117" y="11511968"/>
            <a:ext cx="3556001" cy="116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本项目客户端代码部分基于C++及QT 9.13编写…"/>
          <p:cNvSpPr txBox="1"/>
          <p:nvPr/>
        </p:nvSpPr>
        <p:spPr>
          <a:xfrm>
            <a:off x="5240934" y="4199475"/>
            <a:ext cx="1390213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本项目客户端代码部分基于C++及QT 9.13编写</a:t>
            </a:r>
          </a:p>
          <a:p>
            <a:pPr/>
            <a:r>
              <a:t>服务端基于Python及Gevent WSCI</a:t>
            </a:r>
          </a:p>
        </p:txBody>
      </p:sp>
      <p:sp>
        <p:nvSpPr>
          <p:cNvPr id="224" name="部分功能实现借鉴于GitHub与CSDN博客…"/>
          <p:cNvSpPr txBox="1"/>
          <p:nvPr/>
        </p:nvSpPr>
        <p:spPr>
          <a:xfrm>
            <a:off x="5475706" y="7025140"/>
            <a:ext cx="13432588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部分功能实现借鉴于GitHub与CSDN博客</a:t>
            </a:r>
          </a:p>
          <a:p>
            <a:pPr/>
            <a:r>
              <a:t>代码托管于GitHub，项目结束后依照协议开源</a:t>
            </a:r>
          </a:p>
        </p:txBody>
      </p:sp>
      <p:pic>
        <p:nvPicPr>
          <p:cNvPr id="225" name="组 1.png" descr="组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3977" y="11511968"/>
            <a:ext cx="3556001" cy="116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9.png" descr="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64117" y="11511968"/>
            <a:ext cx="3556001" cy="1168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0" name="成组"/>
          <p:cNvGrpSpPr/>
          <p:nvPr/>
        </p:nvGrpSpPr>
        <p:grpSpPr>
          <a:xfrm>
            <a:off x="8596532" y="736227"/>
            <a:ext cx="7190936" cy="1591246"/>
            <a:chOff x="0" y="0"/>
            <a:chExt cx="7190934" cy="1591244"/>
          </a:xfrm>
        </p:grpSpPr>
        <p:pic>
          <p:nvPicPr>
            <p:cNvPr id="227" name="docker.png" descr="docker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357472"/>
              <a:ext cx="1460500" cy="1168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github (1).png" descr="github (1)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730434" y="65372"/>
              <a:ext cx="1460501" cy="1460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9" name="Python.png" descr="Python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799844" y="0"/>
              <a:ext cx="1591246" cy="15912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