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yi Zhang" initials="HZ" lastIdx="1" clrIdx="0">
    <p:extLst>
      <p:ext uri="{19B8F6BF-5375-455C-9EA6-DF929625EA0E}">
        <p15:presenceInfo xmlns:p15="http://schemas.microsoft.com/office/powerpoint/2012/main" userId="Hanyi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4" autoAdjust="0"/>
    <p:restoredTop sz="94660"/>
  </p:normalViewPr>
  <p:slideViewPr>
    <p:cSldViewPr snapToGrid="0">
      <p:cViewPr varScale="1">
        <p:scale>
          <a:sx n="116" d="100"/>
          <a:sy n="116" d="100"/>
        </p:scale>
        <p:origin x="1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4T20:31:49.952"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Handwriting Number Recognition</a:t>
            </a:r>
          </a:p>
        </p:txBody>
      </p:sp>
      <p:sp>
        <p:nvSpPr>
          <p:cNvPr id="3" name="副标题 2"/>
          <p:cNvSpPr>
            <a:spLocks noGrp="1"/>
          </p:cNvSpPr>
          <p:nvPr>
            <p:ph type="subTitle" idx="1"/>
          </p:nvPr>
        </p:nvSpPr>
        <p:spPr/>
        <p:txBody>
          <a:bodyPr/>
          <a:lstStyle/>
          <a:p>
            <a:r>
              <a:rPr lang="en-US" dirty="0" err="1"/>
              <a:t>Hanyi</a:t>
            </a:r>
            <a:r>
              <a:rPr lang="en-US" dirty="0"/>
              <a:t> Zhang, Linqiao Shang, </a:t>
            </a:r>
            <a:r>
              <a:rPr lang="en-US" dirty="0" err="1"/>
              <a:t>Xin</a:t>
            </a:r>
            <a:r>
              <a:rPr lang="en-US" dirty="0"/>
              <a:t> Li</a:t>
            </a:r>
          </a:p>
        </p:txBody>
      </p:sp>
    </p:spTree>
    <p:extLst>
      <p:ext uri="{BB962C8B-B14F-4D97-AF65-F5344CB8AC3E}">
        <p14:creationId xmlns:p14="http://schemas.microsoft.com/office/powerpoint/2010/main" val="325553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Comparison</a:t>
            </a:r>
          </a:p>
        </p:txBody>
      </p:sp>
      <p:sp>
        <p:nvSpPr>
          <p:cNvPr id="3" name="内容占位符 2"/>
          <p:cNvSpPr>
            <a:spLocks noGrp="1"/>
          </p:cNvSpPr>
          <p:nvPr>
            <p:ph idx="1"/>
          </p:nvPr>
        </p:nvSpPr>
        <p:spPr/>
        <p:txBody>
          <a:bodyPr>
            <a:normAutofit fontScale="92500" lnSpcReduction="10000"/>
          </a:bodyPr>
          <a:lstStyle/>
          <a:p>
            <a:r>
              <a:rPr lang="en-US" b="1" u="sng" dirty="0" smtClean="0"/>
              <a:t>Accuracy</a:t>
            </a:r>
            <a:r>
              <a:rPr lang="en-US" dirty="0"/>
              <a:t> </a:t>
            </a:r>
            <a:r>
              <a:rPr lang="en-US" dirty="0" smtClean="0"/>
              <a:t>: the </a:t>
            </a:r>
            <a:r>
              <a:rPr lang="en-US" dirty="0"/>
              <a:t>CNN has reached the accuracy of 0.9915 and the Neural Network reached 0.967. Although we can always adjust some of the parameters to optimize the result. But the result clearly shows that the CNN is better than Neural Network in handwriting digit recognition problem.</a:t>
            </a:r>
          </a:p>
          <a:p>
            <a:r>
              <a:rPr lang="en-US" b="1" u="sng" dirty="0"/>
              <a:t>T</a:t>
            </a:r>
            <a:r>
              <a:rPr lang="en-US" b="1" u="sng" dirty="0" smtClean="0"/>
              <a:t>raining Time</a:t>
            </a:r>
            <a:r>
              <a:rPr lang="en-US" dirty="0" smtClean="0"/>
              <a:t>: </a:t>
            </a:r>
            <a:r>
              <a:rPr lang="en-US" dirty="0"/>
              <a:t>the Neural Network takes about 150s to train, but the CNN takes 230 seconds if using 5*5 filter. It may seem like neural network method trains faster than CNN. But theoretically the CNN should be faster than neural network. We consider this as a lack of input dimensions. Here we only take 28x28 as the input diameters. If we add one more dimension of the picture---color. The result should be CNN faster than neural network.</a:t>
            </a:r>
          </a:p>
          <a:p>
            <a:r>
              <a:rPr lang="en-US" b="1" u="sng" dirty="0" smtClean="0"/>
              <a:t>Parameters/Weights </a:t>
            </a:r>
            <a:r>
              <a:rPr lang="en-US" dirty="0" smtClean="0"/>
              <a:t>: </a:t>
            </a:r>
            <a:r>
              <a:rPr lang="en-US" dirty="0"/>
              <a:t>they both use quite different parameters, due to their characteristics. But it clearly shows that the CNN has less parameters than Neural Network. And quite easy to understand what the parameter is and easy to adjust.</a:t>
            </a:r>
          </a:p>
        </p:txBody>
      </p:sp>
    </p:spTree>
    <p:extLst>
      <p:ext uri="{BB962C8B-B14F-4D97-AF65-F5344CB8AC3E}">
        <p14:creationId xmlns:p14="http://schemas.microsoft.com/office/powerpoint/2010/main" val="252960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Conclusions and Improvements</a:t>
            </a:r>
          </a:p>
        </p:txBody>
      </p:sp>
      <p:sp>
        <p:nvSpPr>
          <p:cNvPr id="3" name="内容占位符 2"/>
          <p:cNvSpPr>
            <a:spLocks noGrp="1"/>
          </p:cNvSpPr>
          <p:nvPr>
            <p:ph idx="1"/>
          </p:nvPr>
        </p:nvSpPr>
        <p:spPr/>
        <p:txBody>
          <a:bodyPr/>
          <a:lstStyle/>
          <a:p>
            <a:r>
              <a:rPr lang="en-US" dirty="0"/>
              <a:t>We can use deep learning method, introducing much deeper (and larger) networks to be trained. Like adding more hidden layers.</a:t>
            </a:r>
          </a:p>
          <a:p>
            <a:r>
              <a:rPr lang="en-US" dirty="0"/>
              <a:t>If time is curtail to a training process. Less layers or even less inputs can be applied to learning.</a:t>
            </a:r>
          </a:p>
          <a:p>
            <a:r>
              <a:rPr lang="en-US" dirty="0"/>
              <a:t>Parameters can be tuned to improve the training. And Epochs can be applied more times to ensure the accuracy</a:t>
            </a:r>
            <a:r>
              <a:rPr lang="en-US" dirty="0" smtClean="0"/>
              <a:t>.</a:t>
            </a:r>
          </a:p>
          <a:p>
            <a:endParaRPr lang="en-US" dirty="0"/>
          </a:p>
          <a:p>
            <a:r>
              <a:rPr lang="en-US" dirty="0" smtClean="0"/>
              <a:t>Highest accuracy of 0.9915 has been achieved.</a:t>
            </a:r>
            <a:endParaRPr lang="en-US" dirty="0"/>
          </a:p>
        </p:txBody>
      </p:sp>
    </p:spTree>
    <p:extLst>
      <p:ext uri="{BB962C8B-B14F-4D97-AF65-F5344CB8AC3E}">
        <p14:creationId xmlns:p14="http://schemas.microsoft.com/office/powerpoint/2010/main" val="203301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Introduction</a:t>
            </a:r>
          </a:p>
        </p:txBody>
      </p:sp>
      <p:sp>
        <p:nvSpPr>
          <p:cNvPr id="3" name="内容占位符 2"/>
          <p:cNvSpPr>
            <a:spLocks noGrp="1"/>
          </p:cNvSpPr>
          <p:nvPr>
            <p:ph idx="1"/>
          </p:nvPr>
        </p:nvSpPr>
        <p:spPr>
          <a:xfrm>
            <a:off x="2589212" y="2133600"/>
            <a:ext cx="6362729" cy="3777622"/>
          </a:xfrm>
        </p:spPr>
        <p:txBody>
          <a:bodyPr/>
          <a:lstStyle/>
          <a:p>
            <a:r>
              <a:rPr lang="en-US" dirty="0"/>
              <a:t>P</a:t>
            </a:r>
            <a:r>
              <a:rPr lang="en-US" altLang="zh-CN" dirty="0"/>
              <a:t>icture Recognition is a hot topic these years due to the development of Machine Learning and Artificial Intelligence.</a:t>
            </a:r>
          </a:p>
          <a:p>
            <a:r>
              <a:rPr lang="en-US" altLang="zh-CN" dirty="0"/>
              <a:t>It’s an easy task for human to read handwritten words and digits. But it take much more time for machines to decide.</a:t>
            </a:r>
          </a:p>
          <a:p>
            <a:r>
              <a:rPr lang="en-US" altLang="zh-CN" dirty="0"/>
              <a:t>We start with digits recognition due to its less outputs and symbol for words.</a:t>
            </a:r>
          </a:p>
        </p:txBody>
      </p:sp>
      <p:pic>
        <p:nvPicPr>
          <p:cNvPr id="4" name="图片 3"/>
          <p:cNvPicPr>
            <a:picLocks noChangeAspect="1"/>
          </p:cNvPicPr>
          <p:nvPr/>
        </p:nvPicPr>
        <p:blipFill>
          <a:blip r:embed="rId2"/>
          <a:stretch>
            <a:fillRect/>
          </a:stretch>
        </p:blipFill>
        <p:spPr>
          <a:xfrm>
            <a:off x="8951941" y="2133600"/>
            <a:ext cx="2800350" cy="4391025"/>
          </a:xfrm>
          <a:prstGeom prst="rect">
            <a:avLst/>
          </a:prstGeom>
        </p:spPr>
      </p:pic>
    </p:spTree>
    <p:extLst>
      <p:ext uri="{BB962C8B-B14F-4D97-AF65-F5344CB8AC3E}">
        <p14:creationId xmlns:p14="http://schemas.microsoft.com/office/powerpoint/2010/main" val="59926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Related Works</a:t>
            </a:r>
          </a:p>
        </p:txBody>
      </p:sp>
      <p:sp>
        <p:nvSpPr>
          <p:cNvPr id="3" name="内容占位符 2"/>
          <p:cNvSpPr>
            <a:spLocks noGrp="1"/>
          </p:cNvSpPr>
          <p:nvPr>
            <p:ph idx="1"/>
          </p:nvPr>
        </p:nvSpPr>
        <p:spPr>
          <a:xfrm>
            <a:off x="2589212" y="2133600"/>
            <a:ext cx="3678035" cy="3777622"/>
          </a:xfrm>
        </p:spPr>
        <p:txBody>
          <a:bodyPr>
            <a:noAutofit/>
          </a:bodyPr>
          <a:lstStyle/>
          <a:p>
            <a:r>
              <a:rPr lang="en-US" dirty="0"/>
              <a:t>In 1998, a best-case error rate of 0.42 percent was achieved on the database by researchers using a new classifier called the Gradient-Based Learning.</a:t>
            </a:r>
          </a:p>
          <a:p>
            <a:r>
              <a:rPr lang="en-US" dirty="0"/>
              <a:t>In 2016, an error rate of 0.21 percent, improving on the previous best result, was reported by researchers using a method called convolutional neural networks</a:t>
            </a:r>
          </a:p>
        </p:txBody>
      </p:sp>
      <p:pic>
        <p:nvPicPr>
          <p:cNvPr id="4" name="图片 3"/>
          <p:cNvPicPr>
            <a:picLocks noChangeAspect="1"/>
          </p:cNvPicPr>
          <p:nvPr/>
        </p:nvPicPr>
        <p:blipFill>
          <a:blip r:embed="rId2">
            <a:biLevel thresh="75000"/>
          </a:blip>
          <a:stretch>
            <a:fillRect/>
          </a:stretch>
        </p:blipFill>
        <p:spPr>
          <a:xfrm>
            <a:off x="6267247" y="1328602"/>
            <a:ext cx="5237365" cy="5387617"/>
          </a:xfrm>
          <a:prstGeom prst="rect">
            <a:avLst/>
          </a:prstGeom>
        </p:spPr>
      </p:pic>
    </p:spTree>
    <p:extLst>
      <p:ext uri="{BB962C8B-B14F-4D97-AF65-F5344CB8AC3E}">
        <p14:creationId xmlns:p14="http://schemas.microsoft.com/office/powerpoint/2010/main" val="357650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MNIST database</a:t>
            </a:r>
          </a:p>
        </p:txBody>
      </p:sp>
      <p:sp>
        <p:nvSpPr>
          <p:cNvPr id="3" name="内容占位符 2"/>
          <p:cNvSpPr>
            <a:spLocks noGrp="1"/>
          </p:cNvSpPr>
          <p:nvPr>
            <p:ph idx="1"/>
          </p:nvPr>
        </p:nvSpPr>
        <p:spPr>
          <a:xfrm>
            <a:off x="2589212" y="1538689"/>
            <a:ext cx="8915400" cy="3777622"/>
          </a:xfrm>
        </p:spPr>
        <p:txBody>
          <a:bodyPr>
            <a:normAutofit/>
          </a:bodyPr>
          <a:lstStyle/>
          <a:p>
            <a:r>
              <a:rPr lang="en-US" altLang="zh-CN" dirty="0"/>
              <a:t>The MNIST database (Modified National Institute of Standards and Technology database) is a large database of handwritten digits that is commonly used for training various image processing systems. </a:t>
            </a:r>
          </a:p>
          <a:p>
            <a:r>
              <a:rPr lang="en-US" altLang="zh-CN" dirty="0"/>
              <a:t>The MNIST database contains 60,000 training images and 10,000 testing images. Each individual digit is an array with 784 (28x28) values. Each value represents the color for one pixel. If we reshape a training sample to 28x28 and plot it, we can see the original digit, and we could also see the label of this digit. The label format is the </a:t>
            </a:r>
            <a:r>
              <a:rPr lang="en-US" altLang="zh-CN" i="1" dirty="0"/>
              <a:t>one-hot encoding</a:t>
            </a:r>
            <a:r>
              <a:rPr lang="en-US" altLang="zh-CN" dirty="0"/>
              <a:t> style. This means that the label corresponds to the index of the array where the value is 1.</a:t>
            </a:r>
            <a:endParaRPr lang="zh-CN" altLang="zh-CN" dirty="0"/>
          </a:p>
        </p:txBody>
      </p:sp>
      <p:pic>
        <p:nvPicPr>
          <p:cNvPr id="4" name="图片 3"/>
          <p:cNvPicPr>
            <a:picLocks noChangeAspect="1"/>
          </p:cNvPicPr>
          <p:nvPr/>
        </p:nvPicPr>
        <p:blipFill>
          <a:blip r:embed="rId2"/>
          <a:stretch>
            <a:fillRect/>
          </a:stretch>
        </p:blipFill>
        <p:spPr>
          <a:xfrm>
            <a:off x="2589212" y="4500718"/>
            <a:ext cx="2381250" cy="1914525"/>
          </a:xfrm>
          <a:prstGeom prst="rect">
            <a:avLst/>
          </a:prstGeom>
        </p:spPr>
      </p:pic>
      <p:pic>
        <p:nvPicPr>
          <p:cNvPr id="5" name="图片 4"/>
          <p:cNvPicPr/>
          <p:nvPr/>
        </p:nvPicPr>
        <p:blipFill>
          <a:blip r:embed="rId3"/>
          <a:stretch>
            <a:fillRect/>
          </a:stretch>
        </p:blipFill>
        <p:spPr>
          <a:xfrm>
            <a:off x="5214486" y="4500718"/>
            <a:ext cx="3246468" cy="1914525"/>
          </a:xfrm>
          <a:prstGeom prst="rect">
            <a:avLst/>
          </a:prstGeom>
        </p:spPr>
      </p:pic>
      <p:pic>
        <p:nvPicPr>
          <p:cNvPr id="6" name="图片 5"/>
          <p:cNvPicPr/>
          <p:nvPr/>
        </p:nvPicPr>
        <p:blipFill>
          <a:blip r:embed="rId4"/>
          <a:stretch>
            <a:fillRect/>
          </a:stretch>
        </p:blipFill>
        <p:spPr>
          <a:xfrm>
            <a:off x="8460954" y="4988583"/>
            <a:ext cx="3043658" cy="584796"/>
          </a:xfrm>
          <a:prstGeom prst="rect">
            <a:avLst/>
          </a:prstGeom>
        </p:spPr>
      </p:pic>
    </p:spTree>
    <p:extLst>
      <p:ext uri="{BB962C8B-B14F-4D97-AF65-F5344CB8AC3E}">
        <p14:creationId xmlns:p14="http://schemas.microsoft.com/office/powerpoint/2010/main" val="80071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Neural Network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Input Layer</a:t>
                </a:r>
              </a:p>
              <a:p>
                <a:r>
                  <a:rPr lang="en-US" dirty="0"/>
                  <a:t>Hidden Layer</a:t>
                </a:r>
              </a:p>
              <a:p>
                <a:r>
                  <a:rPr lang="en-US" dirty="0"/>
                  <a:t>Output Lay</a:t>
                </a:r>
              </a:p>
              <a:p>
                <a14:m>
                  <m:oMath xmlns:m="http://schemas.openxmlformats.org/officeDocument/2006/math">
                    <m:r>
                      <a:rPr lang="en-US" altLang="zh-CN" i="1">
                        <a:latin typeface="Cambria Math" panose="02040503050406030204" pitchFamily="18" charset="0"/>
                      </a:rPr>
                      <m:t>𝐶</m:t>
                    </m:r>
                    <m:d>
                      <m:dPr>
                        <m:ctrlPr>
                          <a:rPr lang="zh-CN" altLang="zh-CN" i="1">
                            <a:latin typeface="Cambria Math" panose="02040503050406030204" pitchFamily="18" charset="0"/>
                          </a:rPr>
                        </m:ctrlPr>
                      </m:dPr>
                      <m:e>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𝑛</m:t>
                        </m:r>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𝑥</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lang="en-US" altLang="zh-CN" dirty="0"/>
              </a:p>
              <a:p>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𝜂</m:t>
                        </m:r>
                      </m:num>
                      <m:den>
                        <m:r>
                          <a:rPr lang="en-US" altLang="zh-CN" i="1">
                            <a:latin typeface="Cambria Math" panose="02040503050406030204" pitchFamily="18" charset="0"/>
                          </a:rPr>
                          <m:t>𝑚</m:t>
                        </m:r>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𝑗</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𝑋𝑗</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den>
                        </m:f>
                      </m:e>
                    </m:nary>
                  </m:oMath>
                </a14:m>
                <a:endParaRPr lang="zh-CN" altLang="zh-CN" dirty="0"/>
              </a:p>
              <a:p>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𝑏</m:t>
                        </m:r>
                      </m:e>
                      <m:sub>
                        <m:r>
                          <a:rPr lang="en-US" altLang="zh-CN" i="1">
                            <a:latin typeface="Cambria Math" panose="02040503050406030204" pitchFamily="18" charset="0"/>
                          </a:rPr>
                          <m:t>𝑙</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𝑙</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𝜂</m:t>
                        </m:r>
                      </m:num>
                      <m:den>
                        <m:r>
                          <a:rPr lang="en-US" altLang="zh-CN" i="1">
                            <a:latin typeface="Cambria Math" panose="02040503050406030204" pitchFamily="18" charset="0"/>
                          </a:rPr>
                          <m:t>𝑚</m:t>
                        </m:r>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𝑗</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𝑋𝑗</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𝑙</m:t>
                                </m:r>
                              </m:sub>
                            </m:sSub>
                          </m:den>
                        </m:f>
                      </m:e>
                    </m:nary>
                  </m:oMath>
                </a14:m>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6356980" y="1905000"/>
            <a:ext cx="4384465" cy="3526316"/>
          </a:xfrm>
          <a:prstGeom prst="rect">
            <a:avLst/>
          </a:prstGeom>
        </p:spPr>
      </p:pic>
    </p:spTree>
    <p:extLst>
      <p:ext uri="{BB962C8B-B14F-4D97-AF65-F5344CB8AC3E}">
        <p14:creationId xmlns:p14="http://schemas.microsoft.com/office/powerpoint/2010/main" val="88650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Neural Network Result</a:t>
            </a:r>
            <a:br>
              <a:rPr lang="en-US" altLang="zh-CN" dirty="0"/>
            </a:br>
            <a:endParaRPr kumimoji="1" lang="zh-CN" altLang="en-US" dirty="0"/>
          </a:p>
        </p:txBody>
      </p:sp>
      <p:pic>
        <p:nvPicPr>
          <p:cNvPr id="4" name="图片 3"/>
          <p:cNvPicPr/>
          <p:nvPr/>
        </p:nvPicPr>
        <p:blipFill>
          <a:blip r:embed="rId2"/>
          <a:stretch>
            <a:fillRect/>
          </a:stretch>
        </p:blipFill>
        <p:spPr>
          <a:xfrm>
            <a:off x="2589212" y="1425484"/>
            <a:ext cx="2963289" cy="2154998"/>
          </a:xfrm>
          <a:prstGeom prst="rect">
            <a:avLst/>
          </a:prstGeom>
        </p:spPr>
      </p:pic>
      <p:pic>
        <p:nvPicPr>
          <p:cNvPr id="5" name="图片 4"/>
          <p:cNvPicPr/>
          <p:nvPr/>
        </p:nvPicPr>
        <p:blipFill>
          <a:blip r:embed="rId3"/>
          <a:stretch>
            <a:fillRect/>
          </a:stretch>
        </p:blipFill>
        <p:spPr>
          <a:xfrm>
            <a:off x="5395258" y="1446480"/>
            <a:ext cx="2737826" cy="2154998"/>
          </a:xfrm>
          <a:prstGeom prst="rect">
            <a:avLst/>
          </a:prstGeom>
        </p:spPr>
      </p:pic>
      <p:pic>
        <p:nvPicPr>
          <p:cNvPr id="6" name="内容占位符 5"/>
          <p:cNvPicPr>
            <a:picLocks noGrp="1"/>
          </p:cNvPicPr>
          <p:nvPr>
            <p:ph idx="1"/>
          </p:nvPr>
        </p:nvPicPr>
        <p:blipFill>
          <a:blip r:embed="rId4"/>
          <a:stretch>
            <a:fillRect/>
          </a:stretch>
        </p:blipFill>
        <p:spPr>
          <a:xfrm>
            <a:off x="8171881" y="1408606"/>
            <a:ext cx="2963289" cy="2171876"/>
          </a:xfrm>
          <a:prstGeom prst="rect">
            <a:avLst/>
          </a:prstGeom>
        </p:spPr>
      </p:pic>
      <p:pic>
        <p:nvPicPr>
          <p:cNvPr id="7" name="图片 6"/>
          <p:cNvPicPr/>
          <p:nvPr/>
        </p:nvPicPr>
        <p:blipFill>
          <a:blip r:embed="rId5"/>
          <a:stretch>
            <a:fillRect/>
          </a:stretch>
        </p:blipFill>
        <p:spPr>
          <a:xfrm>
            <a:off x="5587253" y="4065224"/>
            <a:ext cx="2530475" cy="1979930"/>
          </a:xfrm>
          <a:prstGeom prst="rect">
            <a:avLst/>
          </a:prstGeom>
        </p:spPr>
      </p:pic>
      <p:pic>
        <p:nvPicPr>
          <p:cNvPr id="8" name="图片 7"/>
          <p:cNvPicPr/>
          <p:nvPr/>
        </p:nvPicPr>
        <p:blipFill>
          <a:blip r:embed="rId6"/>
          <a:stretch>
            <a:fillRect/>
          </a:stretch>
        </p:blipFill>
        <p:spPr>
          <a:xfrm>
            <a:off x="2569814" y="4077621"/>
            <a:ext cx="2825444" cy="1967533"/>
          </a:xfrm>
          <a:prstGeom prst="rect">
            <a:avLst/>
          </a:prstGeom>
        </p:spPr>
      </p:pic>
      <p:pic>
        <p:nvPicPr>
          <p:cNvPr id="9" name="图片 8"/>
          <p:cNvPicPr/>
          <p:nvPr/>
        </p:nvPicPr>
        <p:blipFill>
          <a:blip r:embed="rId7"/>
          <a:stretch>
            <a:fillRect/>
          </a:stretch>
        </p:blipFill>
        <p:spPr>
          <a:xfrm>
            <a:off x="8117728" y="4065224"/>
            <a:ext cx="3017441" cy="1967533"/>
          </a:xfrm>
          <a:prstGeom prst="rect">
            <a:avLst/>
          </a:prstGeom>
        </p:spPr>
      </p:pic>
      <p:sp>
        <p:nvSpPr>
          <p:cNvPr id="10" name="文本框 9"/>
          <p:cNvSpPr txBox="1"/>
          <p:nvPr/>
        </p:nvSpPr>
        <p:spPr>
          <a:xfrm>
            <a:off x="2589212" y="3657600"/>
            <a:ext cx="8545957" cy="307777"/>
          </a:xfrm>
          <a:prstGeom prst="rect">
            <a:avLst/>
          </a:prstGeom>
          <a:noFill/>
        </p:spPr>
        <p:txBody>
          <a:bodyPr wrap="square" rtlCol="0">
            <a:spAutoFit/>
          </a:bodyPr>
          <a:lstStyle/>
          <a:p>
            <a:r>
              <a:rPr lang="en-US" altLang="zh-CN" sz="1400" dirty="0"/>
              <a:t>       </a:t>
            </a:r>
            <a:r>
              <a:rPr lang="zh-CN" altLang="zh-CN" sz="1400" dirty="0"/>
              <a:t> </a:t>
            </a:r>
            <a:r>
              <a:rPr lang="en-US" altLang="zh-CN" sz="1400" i="1" dirty="0"/>
              <a:t>n</a:t>
            </a:r>
            <a:r>
              <a:rPr lang="en-US" altLang="zh-CN" sz="1400" dirty="0"/>
              <a:t> = 30, </a:t>
            </a:r>
            <a:r>
              <a:rPr lang="en-US" altLang="zh-CN" sz="1400" i="1" dirty="0" err="1"/>
              <a:t>η</a:t>
            </a:r>
            <a:r>
              <a:rPr lang="en-US" altLang="zh-CN" sz="1400" i="1" dirty="0"/>
              <a:t> </a:t>
            </a:r>
            <a:r>
              <a:rPr lang="en-US" altLang="zh-CN" sz="1400" dirty="0"/>
              <a:t>= 1.0, </a:t>
            </a:r>
            <a:r>
              <a:rPr lang="en-US" altLang="zh-CN" sz="1400" i="1" dirty="0"/>
              <a:t>m</a:t>
            </a:r>
            <a:r>
              <a:rPr lang="en-US" altLang="zh-CN" sz="1400" dirty="0"/>
              <a:t> = 30                   </a:t>
            </a:r>
            <a:r>
              <a:rPr lang="zh-CN" altLang="zh-CN" sz="1400" dirty="0"/>
              <a:t> </a:t>
            </a:r>
            <a:r>
              <a:rPr lang="en-US" altLang="zh-CN" sz="1400" i="1" dirty="0"/>
              <a:t>n</a:t>
            </a:r>
            <a:r>
              <a:rPr lang="en-US" altLang="zh-CN" sz="1400" dirty="0"/>
              <a:t> = 100, </a:t>
            </a:r>
            <a:r>
              <a:rPr lang="en-US" altLang="zh-CN" sz="1400" i="1" dirty="0" err="1"/>
              <a:t>η</a:t>
            </a:r>
            <a:r>
              <a:rPr lang="en-US" altLang="zh-CN" sz="1400" i="1" dirty="0"/>
              <a:t> </a:t>
            </a:r>
            <a:r>
              <a:rPr lang="en-US" altLang="zh-CN" sz="1400" dirty="0"/>
              <a:t>= 1.0, </a:t>
            </a:r>
            <a:r>
              <a:rPr lang="en-US" altLang="zh-CN" sz="1400" i="1" dirty="0"/>
              <a:t>m</a:t>
            </a:r>
            <a:r>
              <a:rPr lang="en-US" altLang="zh-CN" sz="1400" dirty="0"/>
              <a:t> = 30                   </a:t>
            </a:r>
            <a:r>
              <a:rPr lang="zh-CN" altLang="zh-CN" sz="1400" dirty="0"/>
              <a:t> </a:t>
            </a:r>
            <a:r>
              <a:rPr lang="en-US" altLang="zh-CN" sz="1400" i="1" dirty="0"/>
              <a:t>n</a:t>
            </a:r>
            <a:r>
              <a:rPr lang="en-US" altLang="zh-CN" sz="1400" dirty="0"/>
              <a:t> = 300, </a:t>
            </a:r>
            <a:r>
              <a:rPr lang="en-US" altLang="zh-CN" sz="1400" i="1" dirty="0" err="1"/>
              <a:t>η</a:t>
            </a:r>
            <a:r>
              <a:rPr lang="en-US" altLang="zh-CN" sz="1400" i="1" dirty="0"/>
              <a:t> </a:t>
            </a:r>
            <a:r>
              <a:rPr lang="en-US" altLang="zh-CN" sz="1400" dirty="0"/>
              <a:t>= 0.001, </a:t>
            </a:r>
            <a:r>
              <a:rPr lang="en-US" altLang="zh-CN" sz="1400" i="1" dirty="0"/>
              <a:t>m</a:t>
            </a:r>
            <a:r>
              <a:rPr lang="en-US" altLang="zh-CN" sz="1400" dirty="0"/>
              <a:t> = 30 </a:t>
            </a:r>
            <a:r>
              <a:rPr lang="zh-CN" altLang="zh-CN" sz="1400" dirty="0"/>
              <a:t> </a:t>
            </a:r>
            <a:r>
              <a:rPr lang="en-US" altLang="zh-CN" sz="1400" dirty="0"/>
              <a:t> </a:t>
            </a:r>
            <a:r>
              <a:rPr lang="zh-CN" altLang="zh-CN" sz="1400" dirty="0"/>
              <a:t>  </a:t>
            </a:r>
            <a:endParaRPr kumimoji="1" lang="zh-CN" altLang="en-US" sz="1400" dirty="0"/>
          </a:p>
        </p:txBody>
      </p:sp>
      <p:sp>
        <p:nvSpPr>
          <p:cNvPr id="12" name="矩形 11"/>
          <p:cNvSpPr/>
          <p:nvPr/>
        </p:nvSpPr>
        <p:spPr>
          <a:xfrm>
            <a:off x="2805629" y="6032757"/>
            <a:ext cx="8329540" cy="307777"/>
          </a:xfrm>
          <a:prstGeom prst="rect">
            <a:avLst/>
          </a:prstGeom>
        </p:spPr>
        <p:txBody>
          <a:bodyPr wrap="square">
            <a:spAutoFit/>
          </a:bodyPr>
          <a:lstStyle/>
          <a:p>
            <a:r>
              <a:rPr lang="zh-CN" altLang="zh-CN" sz="1400" dirty="0"/>
              <a:t> </a:t>
            </a:r>
            <a:r>
              <a:rPr lang="en-US" altLang="zh-CN" sz="1400" dirty="0"/>
              <a:t>   </a:t>
            </a:r>
            <a:r>
              <a:rPr lang="en-US" altLang="zh-CN" sz="1400" i="1" dirty="0"/>
              <a:t>n</a:t>
            </a:r>
            <a:r>
              <a:rPr lang="en-US" altLang="zh-CN" sz="1400" dirty="0"/>
              <a:t> = 300, </a:t>
            </a:r>
            <a:r>
              <a:rPr lang="en-US" altLang="zh-CN" sz="1400" i="1" dirty="0" err="1"/>
              <a:t>η</a:t>
            </a:r>
            <a:r>
              <a:rPr lang="en-US" altLang="zh-CN" sz="1400" i="1" dirty="0"/>
              <a:t> </a:t>
            </a:r>
            <a:r>
              <a:rPr lang="en-US" altLang="zh-CN" sz="1400" dirty="0"/>
              <a:t>= 1.6, </a:t>
            </a:r>
            <a:r>
              <a:rPr lang="en-US" altLang="zh-CN" sz="1400" i="1" dirty="0"/>
              <a:t>m</a:t>
            </a:r>
            <a:r>
              <a:rPr lang="en-US" altLang="zh-CN" sz="1400" dirty="0"/>
              <a:t> = 30                   </a:t>
            </a:r>
            <a:r>
              <a:rPr lang="zh-CN" altLang="zh-CN" sz="1400" dirty="0"/>
              <a:t> </a:t>
            </a:r>
            <a:r>
              <a:rPr lang="en-US" altLang="zh-CN" sz="1400" i="1" dirty="0"/>
              <a:t>n</a:t>
            </a:r>
            <a:r>
              <a:rPr lang="en-US" altLang="zh-CN" sz="1400" dirty="0"/>
              <a:t> = 300, </a:t>
            </a:r>
            <a:r>
              <a:rPr lang="en-US" altLang="zh-CN" sz="1400" i="1" dirty="0" err="1"/>
              <a:t>η</a:t>
            </a:r>
            <a:r>
              <a:rPr lang="en-US" altLang="zh-CN" sz="1400" i="1" dirty="0"/>
              <a:t> </a:t>
            </a:r>
            <a:r>
              <a:rPr lang="en-US" altLang="zh-CN" sz="1400" dirty="0"/>
              <a:t>= 1.6, </a:t>
            </a:r>
            <a:r>
              <a:rPr lang="en-US" altLang="zh-CN" sz="1400" i="1" dirty="0"/>
              <a:t>m</a:t>
            </a:r>
            <a:r>
              <a:rPr lang="en-US" altLang="zh-CN" sz="1400" dirty="0"/>
              <a:t> = 10                   </a:t>
            </a:r>
            <a:r>
              <a:rPr lang="zh-CN" altLang="zh-CN" sz="1400" dirty="0"/>
              <a:t> </a:t>
            </a:r>
            <a:r>
              <a:rPr lang="en-US" altLang="zh-CN" sz="1400" i="1" dirty="0"/>
              <a:t>n</a:t>
            </a:r>
            <a:r>
              <a:rPr lang="en-US" altLang="zh-CN" sz="1400" dirty="0"/>
              <a:t> = 300, </a:t>
            </a:r>
            <a:r>
              <a:rPr lang="en-US" altLang="zh-CN" sz="1400" i="1" dirty="0" err="1"/>
              <a:t>η</a:t>
            </a:r>
            <a:r>
              <a:rPr lang="en-US" altLang="zh-CN" sz="1400" i="1" dirty="0"/>
              <a:t> </a:t>
            </a:r>
            <a:r>
              <a:rPr lang="en-US" altLang="zh-CN" sz="1400" dirty="0"/>
              <a:t>= 1.6, </a:t>
            </a:r>
            <a:r>
              <a:rPr lang="en-US" altLang="zh-CN" sz="1400" i="1" dirty="0"/>
              <a:t>m</a:t>
            </a:r>
            <a:r>
              <a:rPr lang="en-US" altLang="zh-CN" sz="1400" dirty="0"/>
              <a:t> = 50 </a:t>
            </a:r>
            <a:r>
              <a:rPr lang="zh-CN" altLang="zh-CN" sz="1400" dirty="0"/>
              <a:t> </a:t>
            </a:r>
            <a:r>
              <a:rPr lang="en-US" altLang="zh-CN" sz="1400" dirty="0"/>
              <a:t> </a:t>
            </a:r>
            <a:r>
              <a:rPr lang="zh-CN" altLang="zh-CN" sz="1400" dirty="0"/>
              <a:t>  </a:t>
            </a:r>
            <a:endParaRPr lang="zh-CN" altLang="en-US" sz="1400" dirty="0"/>
          </a:p>
        </p:txBody>
      </p:sp>
    </p:spTree>
    <p:extLst>
      <p:ext uri="{BB962C8B-B14F-4D97-AF65-F5344CB8AC3E}">
        <p14:creationId xmlns:p14="http://schemas.microsoft.com/office/powerpoint/2010/main" val="26896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Convolution Neural Network Solution</a:t>
            </a:r>
          </a:p>
        </p:txBody>
      </p:sp>
      <p:sp>
        <p:nvSpPr>
          <p:cNvPr id="3" name="内容占位符 2"/>
          <p:cNvSpPr>
            <a:spLocks noGrp="1"/>
          </p:cNvSpPr>
          <p:nvPr>
            <p:ph idx="1"/>
          </p:nvPr>
        </p:nvSpPr>
        <p:spPr/>
        <p:txBody>
          <a:bodyPr/>
          <a:lstStyle/>
          <a:p>
            <a:r>
              <a:rPr lang="en-US" dirty="0"/>
              <a:t>Convolutional layer</a:t>
            </a:r>
          </a:p>
          <a:p>
            <a:r>
              <a:rPr lang="en-US" dirty="0"/>
              <a:t>Pooling layer</a:t>
            </a:r>
          </a:p>
          <a:p>
            <a:r>
              <a:rPr lang="en-US" dirty="0"/>
              <a:t>Fully connected layer</a:t>
            </a:r>
          </a:p>
          <a:p>
            <a:r>
              <a:rPr lang="en-US" dirty="0"/>
              <a:t>Dropout layer (optional )</a:t>
            </a:r>
          </a:p>
        </p:txBody>
      </p:sp>
      <p:pic>
        <p:nvPicPr>
          <p:cNvPr id="4" name="Picture 3">
            <a:extLst>
              <a:ext uri="{FF2B5EF4-FFF2-40B4-BE49-F238E27FC236}">
                <a16:creationId xmlns:a16="http://schemas.microsoft.com/office/drawing/2014/main" xmlns="" id="{9159DEDE-9A79-4997-8E31-61C9331AD32F}"/>
              </a:ext>
            </a:extLst>
          </p:cNvPr>
          <p:cNvPicPr>
            <a:picLocks noChangeAspect="1"/>
          </p:cNvPicPr>
          <p:nvPr/>
        </p:nvPicPr>
        <p:blipFill>
          <a:blip r:embed="rId2"/>
          <a:stretch>
            <a:fillRect/>
          </a:stretch>
        </p:blipFill>
        <p:spPr>
          <a:xfrm>
            <a:off x="2809020" y="4513947"/>
            <a:ext cx="8086725" cy="2000250"/>
          </a:xfrm>
          <a:prstGeom prst="rect">
            <a:avLst/>
          </a:prstGeom>
        </p:spPr>
      </p:pic>
      <p:pic>
        <p:nvPicPr>
          <p:cNvPr id="5" name="Picture 4">
            <a:extLst>
              <a:ext uri="{FF2B5EF4-FFF2-40B4-BE49-F238E27FC236}">
                <a16:creationId xmlns:a16="http://schemas.microsoft.com/office/drawing/2014/main" xmlns="" id="{924047C2-0313-4830-A7CC-79C8BCB01979}"/>
              </a:ext>
            </a:extLst>
          </p:cNvPr>
          <p:cNvPicPr>
            <a:picLocks noChangeAspect="1"/>
          </p:cNvPicPr>
          <p:nvPr/>
        </p:nvPicPr>
        <p:blipFill>
          <a:blip r:embed="rId3"/>
          <a:stretch>
            <a:fillRect/>
          </a:stretch>
        </p:blipFill>
        <p:spPr>
          <a:xfrm>
            <a:off x="6025661" y="1343928"/>
            <a:ext cx="4972303" cy="3128116"/>
          </a:xfrm>
          <a:prstGeom prst="rect">
            <a:avLst/>
          </a:prstGeom>
        </p:spPr>
      </p:pic>
    </p:spTree>
    <p:extLst>
      <p:ext uri="{BB962C8B-B14F-4D97-AF65-F5344CB8AC3E}">
        <p14:creationId xmlns:p14="http://schemas.microsoft.com/office/powerpoint/2010/main" val="95864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017D63-A31B-4B49-A7DC-F471B7A1BD29}"/>
              </a:ext>
            </a:extLst>
          </p:cNvPr>
          <p:cNvSpPr>
            <a:spLocks noGrp="1"/>
          </p:cNvSpPr>
          <p:nvPr>
            <p:ph type="title"/>
          </p:nvPr>
        </p:nvSpPr>
        <p:spPr/>
        <p:txBody>
          <a:bodyPr/>
          <a:lstStyle/>
          <a:p>
            <a:r>
              <a:rPr lang="en-US" altLang="zh-CN" dirty="0"/>
              <a:t>Convolution Neural Network result</a:t>
            </a:r>
            <a:endParaRPr lang="zh-CN" altLang="en-US" dirty="0"/>
          </a:p>
        </p:txBody>
      </p:sp>
      <p:pic>
        <p:nvPicPr>
          <p:cNvPr id="4" name="Content Placeholder 3">
            <a:extLst>
              <a:ext uri="{FF2B5EF4-FFF2-40B4-BE49-F238E27FC236}">
                <a16:creationId xmlns:a16="http://schemas.microsoft.com/office/drawing/2014/main" xmlns="" id="{D8A03505-739D-488D-9E26-693566D14C05}"/>
              </a:ext>
            </a:extLst>
          </p:cNvPr>
          <p:cNvPicPr>
            <a:picLocks noGrp="1"/>
          </p:cNvPicPr>
          <p:nvPr>
            <p:ph idx="1"/>
          </p:nvPr>
        </p:nvPicPr>
        <p:blipFill>
          <a:blip r:embed="rId2"/>
          <a:stretch>
            <a:fillRect/>
          </a:stretch>
        </p:blipFill>
        <p:spPr>
          <a:xfrm>
            <a:off x="635846" y="1261836"/>
            <a:ext cx="6778088" cy="2707263"/>
          </a:xfrm>
          <a:prstGeom prst="rect">
            <a:avLst/>
          </a:prstGeom>
        </p:spPr>
      </p:pic>
      <p:pic>
        <p:nvPicPr>
          <p:cNvPr id="5" name="Picture 4">
            <a:extLst>
              <a:ext uri="{FF2B5EF4-FFF2-40B4-BE49-F238E27FC236}">
                <a16:creationId xmlns:a16="http://schemas.microsoft.com/office/drawing/2014/main" xmlns="" id="{1E205A63-F4AB-482B-84B0-7DFFCE4C8112}"/>
              </a:ext>
            </a:extLst>
          </p:cNvPr>
          <p:cNvPicPr>
            <a:picLocks noChangeAspect="1"/>
          </p:cNvPicPr>
          <p:nvPr/>
        </p:nvPicPr>
        <p:blipFill>
          <a:blip r:embed="rId3"/>
          <a:stretch>
            <a:fillRect/>
          </a:stretch>
        </p:blipFill>
        <p:spPr>
          <a:xfrm>
            <a:off x="7413934" y="1717733"/>
            <a:ext cx="4370282" cy="1513561"/>
          </a:xfrm>
          <a:prstGeom prst="rect">
            <a:avLst/>
          </a:prstGeom>
        </p:spPr>
      </p:pic>
      <p:pic>
        <p:nvPicPr>
          <p:cNvPr id="6" name="Content Placeholder 3">
            <a:extLst>
              <a:ext uri="{FF2B5EF4-FFF2-40B4-BE49-F238E27FC236}">
                <a16:creationId xmlns:a16="http://schemas.microsoft.com/office/drawing/2014/main" xmlns="" id="{78FE1A58-E827-4FD9-B27D-55D3D6FB55FB}"/>
              </a:ext>
            </a:extLst>
          </p:cNvPr>
          <p:cNvPicPr>
            <a:picLocks/>
          </p:cNvPicPr>
          <p:nvPr/>
        </p:nvPicPr>
        <p:blipFill>
          <a:blip r:embed="rId4"/>
          <a:stretch>
            <a:fillRect/>
          </a:stretch>
        </p:blipFill>
        <p:spPr>
          <a:xfrm>
            <a:off x="635846" y="3969099"/>
            <a:ext cx="6656903" cy="2707263"/>
          </a:xfrm>
          <a:prstGeom prst="rect">
            <a:avLst/>
          </a:prstGeom>
        </p:spPr>
      </p:pic>
      <p:pic>
        <p:nvPicPr>
          <p:cNvPr id="7" name="Picture 6">
            <a:extLst>
              <a:ext uri="{FF2B5EF4-FFF2-40B4-BE49-F238E27FC236}">
                <a16:creationId xmlns:a16="http://schemas.microsoft.com/office/drawing/2014/main" xmlns="" id="{B172E1AE-33C2-46CC-9A04-3984EFD621FD}"/>
              </a:ext>
            </a:extLst>
          </p:cNvPr>
          <p:cNvPicPr/>
          <p:nvPr/>
        </p:nvPicPr>
        <p:blipFill>
          <a:blip r:embed="rId5"/>
          <a:stretch>
            <a:fillRect/>
          </a:stretch>
        </p:blipFill>
        <p:spPr>
          <a:xfrm>
            <a:off x="7413934" y="4900841"/>
            <a:ext cx="4370282" cy="963184"/>
          </a:xfrm>
          <a:prstGeom prst="rect">
            <a:avLst/>
          </a:prstGeom>
        </p:spPr>
      </p:pic>
      <p:sp>
        <p:nvSpPr>
          <p:cNvPr id="9" name="内容占位符 2">
            <a:extLst>
              <a:ext uri="{FF2B5EF4-FFF2-40B4-BE49-F238E27FC236}">
                <a16:creationId xmlns:a16="http://schemas.microsoft.com/office/drawing/2014/main" xmlns="" id="{FA26BE5E-0AF7-4BFD-B476-FEFCDA34FF85}"/>
              </a:ext>
            </a:extLst>
          </p:cNvPr>
          <p:cNvSpPr txBox="1">
            <a:spLocks/>
          </p:cNvSpPr>
          <p:nvPr/>
        </p:nvSpPr>
        <p:spPr>
          <a:xfrm>
            <a:off x="7413934" y="1281211"/>
            <a:ext cx="4370282" cy="2490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1 convolutional Layer (5*5)</a:t>
            </a:r>
          </a:p>
        </p:txBody>
      </p:sp>
      <p:sp>
        <p:nvSpPr>
          <p:cNvPr id="11" name="内容占位符 2">
            <a:extLst>
              <a:ext uri="{FF2B5EF4-FFF2-40B4-BE49-F238E27FC236}">
                <a16:creationId xmlns:a16="http://schemas.microsoft.com/office/drawing/2014/main" xmlns="" id="{3A5791FA-7113-4CBD-8019-51D838EDF662}"/>
              </a:ext>
            </a:extLst>
          </p:cNvPr>
          <p:cNvSpPr txBox="1">
            <a:spLocks/>
          </p:cNvSpPr>
          <p:nvPr/>
        </p:nvSpPr>
        <p:spPr>
          <a:xfrm>
            <a:off x="7504733" y="4188213"/>
            <a:ext cx="4398406" cy="1428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2 convolutional layers (3*3)</a:t>
            </a:r>
          </a:p>
        </p:txBody>
      </p:sp>
    </p:spTree>
    <p:extLst>
      <p:ext uri="{BB962C8B-B14F-4D97-AF65-F5344CB8AC3E}">
        <p14:creationId xmlns:p14="http://schemas.microsoft.com/office/powerpoint/2010/main" val="246876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8AB534-CD95-4AA4-8FCB-35E14C2A511C}"/>
              </a:ext>
            </a:extLst>
          </p:cNvPr>
          <p:cNvSpPr>
            <a:spLocks noGrp="1"/>
          </p:cNvSpPr>
          <p:nvPr>
            <p:ph type="title"/>
          </p:nvPr>
        </p:nvSpPr>
        <p:spPr/>
        <p:txBody>
          <a:bodyPr/>
          <a:lstStyle/>
          <a:p>
            <a:r>
              <a:rPr lang="en-US" altLang="zh-CN" dirty="0"/>
              <a:t>Convolution Neural Network result</a:t>
            </a:r>
            <a:endParaRPr lang="zh-CN" altLang="en-US" dirty="0"/>
          </a:p>
        </p:txBody>
      </p:sp>
      <p:sp>
        <p:nvSpPr>
          <p:cNvPr id="9" name="Content Placeholder 8">
            <a:extLst>
              <a:ext uri="{FF2B5EF4-FFF2-40B4-BE49-F238E27FC236}">
                <a16:creationId xmlns:a16="http://schemas.microsoft.com/office/drawing/2014/main" xmlns="" id="{855A0260-8C3F-4D3D-B5CF-ABD5C15E9CAE}"/>
              </a:ext>
            </a:extLst>
          </p:cNvPr>
          <p:cNvSpPr>
            <a:spLocks noGrp="1"/>
          </p:cNvSpPr>
          <p:nvPr>
            <p:ph idx="1"/>
          </p:nvPr>
        </p:nvSpPr>
        <p:spPr>
          <a:xfrm>
            <a:off x="7552591" y="1414145"/>
            <a:ext cx="5165603" cy="2656935"/>
          </a:xfrm>
        </p:spPr>
        <p:txBody>
          <a:bodyPr/>
          <a:lstStyle/>
          <a:p>
            <a:r>
              <a:rPr lang="en-US" altLang="zh-CN" dirty="0"/>
              <a:t>Add drop out layer</a:t>
            </a:r>
          </a:p>
          <a:p>
            <a:r>
              <a:rPr lang="en-US" altLang="zh-CN" dirty="0"/>
              <a:t>Dropout parameter = 0.1</a:t>
            </a:r>
            <a:endParaRPr lang="zh-CN" altLang="en-US" dirty="0"/>
          </a:p>
        </p:txBody>
      </p:sp>
      <p:pic>
        <p:nvPicPr>
          <p:cNvPr id="10" name="Picture 9">
            <a:extLst>
              <a:ext uri="{FF2B5EF4-FFF2-40B4-BE49-F238E27FC236}">
                <a16:creationId xmlns:a16="http://schemas.microsoft.com/office/drawing/2014/main" xmlns="" id="{971AEC1C-4568-4C77-94D9-3FE12652467C}"/>
              </a:ext>
            </a:extLst>
          </p:cNvPr>
          <p:cNvPicPr/>
          <p:nvPr/>
        </p:nvPicPr>
        <p:blipFill>
          <a:blip r:embed="rId2"/>
          <a:stretch>
            <a:fillRect/>
          </a:stretch>
        </p:blipFill>
        <p:spPr>
          <a:xfrm>
            <a:off x="757586" y="1264555"/>
            <a:ext cx="6698291" cy="2788699"/>
          </a:xfrm>
          <a:prstGeom prst="rect">
            <a:avLst/>
          </a:prstGeom>
        </p:spPr>
      </p:pic>
      <p:pic>
        <p:nvPicPr>
          <p:cNvPr id="11" name="Picture 10">
            <a:extLst>
              <a:ext uri="{FF2B5EF4-FFF2-40B4-BE49-F238E27FC236}">
                <a16:creationId xmlns:a16="http://schemas.microsoft.com/office/drawing/2014/main" xmlns="" id="{CF9F8E95-892E-47BE-B580-64E5706986C7}"/>
              </a:ext>
            </a:extLst>
          </p:cNvPr>
          <p:cNvPicPr/>
          <p:nvPr/>
        </p:nvPicPr>
        <p:blipFill>
          <a:blip r:embed="rId3"/>
          <a:stretch>
            <a:fillRect/>
          </a:stretch>
        </p:blipFill>
        <p:spPr>
          <a:xfrm>
            <a:off x="7657514" y="2242390"/>
            <a:ext cx="3587848" cy="993180"/>
          </a:xfrm>
          <a:prstGeom prst="rect">
            <a:avLst/>
          </a:prstGeom>
        </p:spPr>
      </p:pic>
      <p:pic>
        <p:nvPicPr>
          <p:cNvPr id="12" name="Picture 11">
            <a:extLst>
              <a:ext uri="{FF2B5EF4-FFF2-40B4-BE49-F238E27FC236}">
                <a16:creationId xmlns:a16="http://schemas.microsoft.com/office/drawing/2014/main" xmlns="" id="{FCD108D3-3640-40F3-A436-CA755FB96CA9}"/>
              </a:ext>
            </a:extLst>
          </p:cNvPr>
          <p:cNvPicPr/>
          <p:nvPr/>
        </p:nvPicPr>
        <p:blipFill>
          <a:blip r:embed="rId4"/>
          <a:stretch>
            <a:fillRect/>
          </a:stretch>
        </p:blipFill>
        <p:spPr>
          <a:xfrm>
            <a:off x="784335" y="4031201"/>
            <a:ext cx="6768256" cy="2825308"/>
          </a:xfrm>
          <a:prstGeom prst="rect">
            <a:avLst/>
          </a:prstGeom>
        </p:spPr>
      </p:pic>
      <p:sp>
        <p:nvSpPr>
          <p:cNvPr id="13" name="Content Placeholder 8">
            <a:extLst>
              <a:ext uri="{FF2B5EF4-FFF2-40B4-BE49-F238E27FC236}">
                <a16:creationId xmlns:a16="http://schemas.microsoft.com/office/drawing/2014/main" xmlns="" id="{ED629688-0B73-4E60-8681-5DAE08AE9F88}"/>
              </a:ext>
            </a:extLst>
          </p:cNvPr>
          <p:cNvSpPr txBox="1">
            <a:spLocks/>
          </p:cNvSpPr>
          <p:nvPr/>
        </p:nvSpPr>
        <p:spPr>
          <a:xfrm>
            <a:off x="7657514" y="4265783"/>
            <a:ext cx="5165603" cy="26569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Add drop out layer</a:t>
            </a:r>
          </a:p>
          <a:p>
            <a:r>
              <a:rPr lang="en-US" altLang="zh-CN" dirty="0"/>
              <a:t>Dropout parameter = 0.2</a:t>
            </a:r>
            <a:endParaRPr lang="zh-CN" altLang="en-US" dirty="0"/>
          </a:p>
        </p:txBody>
      </p:sp>
      <p:pic>
        <p:nvPicPr>
          <p:cNvPr id="14" name="Picture 13">
            <a:extLst>
              <a:ext uri="{FF2B5EF4-FFF2-40B4-BE49-F238E27FC236}">
                <a16:creationId xmlns:a16="http://schemas.microsoft.com/office/drawing/2014/main" xmlns="" id="{48AC7254-5DDB-494D-9788-67AF52E3B888}"/>
              </a:ext>
            </a:extLst>
          </p:cNvPr>
          <p:cNvPicPr/>
          <p:nvPr/>
        </p:nvPicPr>
        <p:blipFill>
          <a:blip r:embed="rId5"/>
          <a:stretch>
            <a:fillRect/>
          </a:stretch>
        </p:blipFill>
        <p:spPr>
          <a:xfrm>
            <a:off x="7780812" y="5312272"/>
            <a:ext cx="3464550" cy="851135"/>
          </a:xfrm>
          <a:prstGeom prst="rect">
            <a:avLst/>
          </a:prstGeom>
        </p:spPr>
      </p:pic>
    </p:spTree>
    <p:extLst>
      <p:ext uri="{BB962C8B-B14F-4D97-AF65-F5344CB8AC3E}">
        <p14:creationId xmlns:p14="http://schemas.microsoft.com/office/powerpoint/2010/main" val="645103644"/>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557</TotalTime>
  <Words>524</Words>
  <Application>Microsoft Office PowerPoint</Application>
  <PresentationFormat>宽屏</PresentationFormat>
  <Paragraphs>45</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幼圆</vt:lpstr>
      <vt:lpstr>Arial</vt:lpstr>
      <vt:lpstr>Cambria Math</vt:lpstr>
      <vt:lpstr>Century Gothic</vt:lpstr>
      <vt:lpstr>Wingdings 3</vt:lpstr>
      <vt:lpstr>丝状</vt:lpstr>
      <vt:lpstr>Handwriting Number Recognition</vt:lpstr>
      <vt:lpstr>Introduction</vt:lpstr>
      <vt:lpstr>Related Works</vt:lpstr>
      <vt:lpstr>MNIST database</vt:lpstr>
      <vt:lpstr>Neural Network </vt:lpstr>
      <vt:lpstr>Neural Network Result </vt:lpstr>
      <vt:lpstr>Convolution Neural Network Solution</vt:lpstr>
      <vt:lpstr>Convolution Neural Network result</vt:lpstr>
      <vt:lpstr>Convolution Neural Network result</vt:lpstr>
      <vt:lpstr>Comparison</vt:lpstr>
      <vt:lpstr>Conclusions and Improvements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Number Recognition</dc:title>
  <dc:creator>gladslq@gmail.com</dc:creator>
  <cp:lastModifiedBy>gladslq@gmail.com</cp:lastModifiedBy>
  <cp:revision>15</cp:revision>
  <dcterms:created xsi:type="dcterms:W3CDTF">2018-05-02T21:25:36Z</dcterms:created>
  <dcterms:modified xsi:type="dcterms:W3CDTF">2018-05-08T06:53:28Z</dcterms:modified>
</cp:coreProperties>
</file>