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9" autoAdjust="0"/>
    <p:restoredTop sz="94660"/>
  </p:normalViewPr>
  <p:slideViewPr>
    <p:cSldViewPr snapToGrid="0">
      <p:cViewPr varScale="1">
        <p:scale>
          <a:sx n="57" d="100"/>
          <a:sy n="57" d="100"/>
        </p:scale>
        <p:origin x="66" y="1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5/5/2018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smtClean="0"/>
              <a:t>Handwriting Number Recognition</a:t>
            </a:r>
            <a:endParaRPr lang="en-US" dirty="0"/>
          </a:p>
        </p:txBody>
      </p:sp>
      <p:sp>
        <p:nvSpPr>
          <p:cNvPr id="3" name="副标题 2"/>
          <p:cNvSpPr>
            <a:spLocks noGrp="1"/>
          </p:cNvSpPr>
          <p:nvPr>
            <p:ph type="subTitle" idx="1"/>
          </p:nvPr>
        </p:nvSpPr>
        <p:spPr/>
        <p:txBody>
          <a:bodyPr/>
          <a:lstStyle/>
          <a:p>
            <a:r>
              <a:rPr lang="en-US" dirty="0" err="1" smtClean="0"/>
              <a:t>Hanyi</a:t>
            </a:r>
            <a:r>
              <a:rPr lang="en-US" dirty="0" smtClean="0"/>
              <a:t> Zhang, Linqiao Shang, </a:t>
            </a:r>
            <a:r>
              <a:rPr lang="en-US" dirty="0" err="1" smtClean="0"/>
              <a:t>Xin</a:t>
            </a:r>
            <a:r>
              <a:rPr lang="en-US" dirty="0" smtClean="0"/>
              <a:t> Li</a:t>
            </a:r>
            <a:endParaRPr lang="en-US" dirty="0"/>
          </a:p>
        </p:txBody>
      </p:sp>
    </p:spTree>
    <p:extLst>
      <p:ext uri="{BB962C8B-B14F-4D97-AF65-F5344CB8AC3E}">
        <p14:creationId xmlns:p14="http://schemas.microsoft.com/office/powerpoint/2010/main" val="325553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Introduction</a:t>
            </a:r>
            <a:endParaRPr lang="en-US" dirty="0"/>
          </a:p>
        </p:txBody>
      </p:sp>
      <p:sp>
        <p:nvSpPr>
          <p:cNvPr id="3" name="内容占位符 2"/>
          <p:cNvSpPr>
            <a:spLocks noGrp="1"/>
          </p:cNvSpPr>
          <p:nvPr>
            <p:ph idx="1"/>
          </p:nvPr>
        </p:nvSpPr>
        <p:spPr>
          <a:xfrm>
            <a:off x="2589212" y="2133600"/>
            <a:ext cx="6362729" cy="3777622"/>
          </a:xfrm>
        </p:spPr>
        <p:txBody>
          <a:bodyPr/>
          <a:lstStyle/>
          <a:p>
            <a:r>
              <a:rPr lang="en-US" dirty="0" smtClean="0"/>
              <a:t>P</a:t>
            </a:r>
            <a:r>
              <a:rPr lang="en-US" altLang="zh-CN" dirty="0" smtClean="0"/>
              <a:t>icture Recognition is a hot topic these years due to the development of Machine </a:t>
            </a:r>
            <a:r>
              <a:rPr lang="en-US" altLang="zh-CN" dirty="0" smtClean="0"/>
              <a:t>L</a:t>
            </a:r>
            <a:r>
              <a:rPr lang="en-US" altLang="zh-CN" dirty="0" smtClean="0"/>
              <a:t>earning and Artificial </a:t>
            </a:r>
            <a:r>
              <a:rPr lang="en-US" altLang="zh-CN" dirty="0" smtClean="0"/>
              <a:t>Intelligence.</a:t>
            </a:r>
          </a:p>
          <a:p>
            <a:r>
              <a:rPr lang="en-US" altLang="zh-CN" dirty="0" smtClean="0"/>
              <a:t>It’s an easy task for human to read handwritten words and digits. But it take much more time for machines to decide.</a:t>
            </a:r>
          </a:p>
          <a:p>
            <a:r>
              <a:rPr lang="en-US" altLang="zh-CN" dirty="0" smtClean="0"/>
              <a:t>We start with digits recognition due to its less outputs and symbol for words.</a:t>
            </a:r>
          </a:p>
        </p:txBody>
      </p:sp>
      <p:pic>
        <p:nvPicPr>
          <p:cNvPr id="4" name="图片 3"/>
          <p:cNvPicPr>
            <a:picLocks noChangeAspect="1"/>
          </p:cNvPicPr>
          <p:nvPr/>
        </p:nvPicPr>
        <p:blipFill>
          <a:blip r:embed="rId2"/>
          <a:stretch>
            <a:fillRect/>
          </a:stretch>
        </p:blipFill>
        <p:spPr>
          <a:xfrm>
            <a:off x="8951941" y="2133600"/>
            <a:ext cx="2800350" cy="4391025"/>
          </a:xfrm>
          <a:prstGeom prst="rect">
            <a:avLst/>
          </a:prstGeom>
        </p:spPr>
      </p:pic>
    </p:spTree>
    <p:extLst>
      <p:ext uri="{BB962C8B-B14F-4D97-AF65-F5344CB8AC3E}">
        <p14:creationId xmlns:p14="http://schemas.microsoft.com/office/powerpoint/2010/main" val="599269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Related Works</a:t>
            </a:r>
            <a:endParaRPr lang="en-US" dirty="0"/>
          </a:p>
        </p:txBody>
      </p:sp>
      <p:sp>
        <p:nvSpPr>
          <p:cNvPr id="3" name="内容占位符 2"/>
          <p:cNvSpPr>
            <a:spLocks noGrp="1"/>
          </p:cNvSpPr>
          <p:nvPr>
            <p:ph idx="1"/>
          </p:nvPr>
        </p:nvSpPr>
        <p:spPr>
          <a:xfrm>
            <a:off x="2589212" y="2133600"/>
            <a:ext cx="3678035" cy="3777622"/>
          </a:xfrm>
        </p:spPr>
        <p:txBody>
          <a:bodyPr>
            <a:noAutofit/>
          </a:bodyPr>
          <a:lstStyle/>
          <a:p>
            <a:r>
              <a:rPr lang="en-US" dirty="0"/>
              <a:t>In </a:t>
            </a:r>
            <a:r>
              <a:rPr lang="en-US" dirty="0" smtClean="0"/>
              <a:t>1998, </a:t>
            </a:r>
            <a:r>
              <a:rPr lang="en-US" dirty="0"/>
              <a:t>a best-case error rate of 0.42 percent was achieved on the database by researchers using a new classifier called </a:t>
            </a:r>
            <a:r>
              <a:rPr lang="en-US" dirty="0" smtClean="0"/>
              <a:t>the Gradient-Based Learning.</a:t>
            </a:r>
          </a:p>
          <a:p>
            <a:r>
              <a:rPr lang="en-US" dirty="0" smtClean="0"/>
              <a:t>In 2016,</a:t>
            </a:r>
            <a:r>
              <a:rPr lang="en-US" dirty="0"/>
              <a:t> an error rate of </a:t>
            </a:r>
            <a:r>
              <a:rPr lang="en-US" dirty="0" smtClean="0"/>
              <a:t>0.21 </a:t>
            </a:r>
            <a:r>
              <a:rPr lang="en-US" dirty="0"/>
              <a:t>percent, improving on the previous best result, was reported by researchers using a </a:t>
            </a:r>
            <a:r>
              <a:rPr lang="en-US" dirty="0" smtClean="0"/>
              <a:t>method called convolutional </a:t>
            </a:r>
            <a:r>
              <a:rPr lang="en-US" dirty="0"/>
              <a:t>neural networks</a:t>
            </a:r>
            <a:endParaRPr lang="en-US" dirty="0"/>
          </a:p>
        </p:txBody>
      </p:sp>
      <p:pic>
        <p:nvPicPr>
          <p:cNvPr id="4" name="图片 3"/>
          <p:cNvPicPr>
            <a:picLocks noChangeAspect="1"/>
          </p:cNvPicPr>
          <p:nvPr/>
        </p:nvPicPr>
        <p:blipFill>
          <a:blip r:embed="rId2">
            <a:biLevel thresh="75000"/>
          </a:blip>
          <a:stretch>
            <a:fillRect/>
          </a:stretch>
        </p:blipFill>
        <p:spPr>
          <a:xfrm>
            <a:off x="6267247" y="1328602"/>
            <a:ext cx="5237365" cy="5387617"/>
          </a:xfrm>
          <a:prstGeom prst="rect">
            <a:avLst/>
          </a:prstGeom>
        </p:spPr>
      </p:pic>
    </p:spTree>
    <p:extLst>
      <p:ext uri="{BB962C8B-B14F-4D97-AF65-F5344CB8AC3E}">
        <p14:creationId xmlns:p14="http://schemas.microsoft.com/office/powerpoint/2010/main" val="3576501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MNIST database</a:t>
            </a:r>
            <a:endParaRPr lang="en-US" dirty="0"/>
          </a:p>
        </p:txBody>
      </p:sp>
      <p:sp>
        <p:nvSpPr>
          <p:cNvPr id="3" name="内容占位符 2"/>
          <p:cNvSpPr>
            <a:spLocks noGrp="1"/>
          </p:cNvSpPr>
          <p:nvPr>
            <p:ph idx="1"/>
          </p:nvPr>
        </p:nvSpPr>
        <p:spPr/>
        <p:txBody>
          <a:bodyPr>
            <a:normAutofit/>
          </a:bodyPr>
          <a:lstStyle/>
          <a:p>
            <a:r>
              <a:rPr lang="en-US" dirty="0"/>
              <a:t>The </a:t>
            </a:r>
            <a:r>
              <a:rPr lang="en-US" dirty="0" smtClean="0"/>
              <a:t>MNIST </a:t>
            </a:r>
            <a:r>
              <a:rPr lang="en-US" dirty="0"/>
              <a:t>problem is a dataset developed by </a:t>
            </a:r>
            <a:r>
              <a:rPr lang="en-US" dirty="0" err="1"/>
              <a:t>Yann</a:t>
            </a:r>
            <a:r>
              <a:rPr lang="en-US" dirty="0"/>
              <a:t> </a:t>
            </a:r>
            <a:r>
              <a:rPr lang="en-US" dirty="0" err="1"/>
              <a:t>LeCun</a:t>
            </a:r>
            <a:r>
              <a:rPr lang="en-US" dirty="0"/>
              <a:t>, </a:t>
            </a:r>
            <a:r>
              <a:rPr lang="en-US" dirty="0" err="1"/>
              <a:t>Corinna</a:t>
            </a:r>
            <a:r>
              <a:rPr lang="en-US" dirty="0"/>
              <a:t> Cortes and Christopher Burges for evaluating machine learning models on the handwritten digit classification problem.</a:t>
            </a:r>
          </a:p>
          <a:p>
            <a:r>
              <a:rPr lang="en-US" dirty="0"/>
              <a:t>The dataset was constructed from a number of scanned document dataset available from the National Institute of Standards and </a:t>
            </a:r>
            <a:r>
              <a:rPr lang="en-US" dirty="0" err="1" smtClean="0"/>
              <a:t>Technolgy</a:t>
            </a:r>
            <a:r>
              <a:rPr lang="en-US" dirty="0" smtClean="0"/>
              <a:t> </a:t>
            </a:r>
            <a:r>
              <a:rPr lang="en-US" dirty="0"/>
              <a:t>(NIST). This is where the name for the dataset comes from, as the Modified NIST or MNIST dataset.</a:t>
            </a:r>
          </a:p>
          <a:p>
            <a:r>
              <a:rPr lang="en-US" dirty="0"/>
              <a:t>Each image is a 28 by 28 pixel square (784 pixels total). A standard spit of the dataset is used to evaluate and compare models, where 60,000 images are used to train a model and a separate set of 10,000 images are used to test it.</a:t>
            </a:r>
          </a:p>
        </p:txBody>
      </p:sp>
    </p:spTree>
    <p:extLst>
      <p:ext uri="{BB962C8B-B14F-4D97-AF65-F5344CB8AC3E}">
        <p14:creationId xmlns:p14="http://schemas.microsoft.com/office/powerpoint/2010/main" val="800715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MNIST database</a:t>
            </a:r>
            <a:endParaRPr lang="en-US" dirty="0"/>
          </a:p>
        </p:txBody>
      </p:sp>
      <p:sp>
        <p:nvSpPr>
          <p:cNvPr id="3" name="内容占位符 2"/>
          <p:cNvSpPr>
            <a:spLocks noGrp="1"/>
          </p:cNvSpPr>
          <p:nvPr>
            <p:ph idx="1"/>
          </p:nvPr>
        </p:nvSpPr>
        <p:spPr/>
        <p:txBody>
          <a:bodyPr/>
          <a:lstStyle/>
          <a:p>
            <a:r>
              <a:rPr lang="en-US" dirty="0" smtClean="0"/>
              <a:t>Images </a:t>
            </a:r>
            <a:r>
              <a:rPr lang="en-US" dirty="0"/>
              <a:t>of digits were taken from a variety of scanned documents, normalized in size and centered. This makes it an excellent dataset for evaluating models, allowing the developer to focus on the machine learning with very little data cleaning or preparation required</a:t>
            </a:r>
            <a:r>
              <a:rPr lang="en-US" dirty="0" smtClean="0"/>
              <a:t>.</a:t>
            </a:r>
          </a:p>
          <a:p>
            <a:r>
              <a:rPr lang="en-US" dirty="0"/>
              <a:t>It is a digit recognition task. As such there are 10 digits (0 to 9) or 10 classes to predict.</a:t>
            </a:r>
          </a:p>
        </p:txBody>
      </p:sp>
      <p:pic>
        <p:nvPicPr>
          <p:cNvPr id="4" name="图片 3"/>
          <p:cNvPicPr>
            <a:picLocks noChangeAspect="1"/>
          </p:cNvPicPr>
          <p:nvPr/>
        </p:nvPicPr>
        <p:blipFill>
          <a:blip r:embed="rId2"/>
          <a:stretch>
            <a:fillRect/>
          </a:stretch>
        </p:blipFill>
        <p:spPr>
          <a:xfrm>
            <a:off x="9123362" y="4225297"/>
            <a:ext cx="2381250" cy="1914525"/>
          </a:xfrm>
          <a:prstGeom prst="rect">
            <a:avLst/>
          </a:prstGeom>
        </p:spPr>
      </p:pic>
    </p:spTree>
    <p:extLst>
      <p:ext uri="{BB962C8B-B14F-4D97-AF65-F5344CB8AC3E}">
        <p14:creationId xmlns:p14="http://schemas.microsoft.com/office/powerpoint/2010/main" val="20775775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Neural Network Solution</a:t>
            </a:r>
            <a:endParaRPr lang="en-US" dirty="0"/>
          </a:p>
        </p:txBody>
      </p:sp>
      <p:sp>
        <p:nvSpPr>
          <p:cNvPr id="3" name="内容占位符 2"/>
          <p:cNvSpPr>
            <a:spLocks noGrp="1"/>
          </p:cNvSpPr>
          <p:nvPr>
            <p:ph idx="1"/>
          </p:nvPr>
        </p:nvSpPr>
        <p:spPr/>
        <p:txBody>
          <a:bodyPr/>
          <a:lstStyle/>
          <a:p>
            <a:endParaRPr lang="en-US"/>
          </a:p>
        </p:txBody>
      </p:sp>
    </p:spTree>
    <p:extLst>
      <p:ext uri="{BB962C8B-B14F-4D97-AF65-F5344CB8AC3E}">
        <p14:creationId xmlns:p14="http://schemas.microsoft.com/office/powerpoint/2010/main" val="886505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Convolution Neural </a:t>
            </a:r>
            <a:r>
              <a:rPr lang="en-US" dirty="0"/>
              <a:t>N</a:t>
            </a:r>
            <a:r>
              <a:rPr lang="en-US" dirty="0" smtClean="0"/>
              <a:t>etwork Solution</a:t>
            </a:r>
            <a:endParaRPr lang="en-US" dirty="0"/>
          </a:p>
        </p:txBody>
      </p:sp>
      <p:sp>
        <p:nvSpPr>
          <p:cNvPr id="3" name="内容占位符 2"/>
          <p:cNvSpPr>
            <a:spLocks noGrp="1"/>
          </p:cNvSpPr>
          <p:nvPr>
            <p:ph idx="1"/>
          </p:nvPr>
        </p:nvSpPr>
        <p:spPr/>
        <p:txBody>
          <a:bodyPr/>
          <a:lstStyle/>
          <a:p>
            <a:endParaRPr lang="en-US"/>
          </a:p>
        </p:txBody>
      </p:sp>
    </p:spTree>
    <p:extLst>
      <p:ext uri="{BB962C8B-B14F-4D97-AF65-F5344CB8AC3E}">
        <p14:creationId xmlns:p14="http://schemas.microsoft.com/office/powerpoint/2010/main" val="958648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Comparison</a:t>
            </a:r>
            <a:endParaRPr lang="en-US" dirty="0"/>
          </a:p>
        </p:txBody>
      </p:sp>
      <p:sp>
        <p:nvSpPr>
          <p:cNvPr id="3" name="内容占位符 2"/>
          <p:cNvSpPr>
            <a:spLocks noGrp="1"/>
          </p:cNvSpPr>
          <p:nvPr>
            <p:ph idx="1"/>
          </p:nvPr>
        </p:nvSpPr>
        <p:spPr/>
        <p:txBody>
          <a:bodyPr/>
          <a:lstStyle/>
          <a:p>
            <a:endParaRPr lang="en-US"/>
          </a:p>
        </p:txBody>
      </p:sp>
    </p:spTree>
    <p:extLst>
      <p:ext uri="{BB962C8B-B14F-4D97-AF65-F5344CB8AC3E}">
        <p14:creationId xmlns:p14="http://schemas.microsoft.com/office/powerpoint/2010/main" val="2529603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dirty="0" smtClean="0"/>
              <a:t>Conclusions and Improvements</a:t>
            </a:r>
            <a:endParaRPr lang="en-US" dirty="0"/>
          </a:p>
        </p:txBody>
      </p:sp>
      <p:sp>
        <p:nvSpPr>
          <p:cNvPr id="3" name="内容占位符 2"/>
          <p:cNvSpPr>
            <a:spLocks noGrp="1"/>
          </p:cNvSpPr>
          <p:nvPr>
            <p:ph idx="1"/>
          </p:nvPr>
        </p:nvSpPr>
        <p:spPr/>
        <p:txBody>
          <a:bodyPr/>
          <a:lstStyle/>
          <a:p>
            <a:r>
              <a:rPr lang="en-US" dirty="0" smtClean="0"/>
              <a:t>We can use deep learning method, introducing </a:t>
            </a:r>
            <a:r>
              <a:rPr lang="en-US" dirty="0"/>
              <a:t>much deeper (and larger) networks to be </a:t>
            </a:r>
            <a:r>
              <a:rPr lang="en-US" dirty="0" smtClean="0"/>
              <a:t>trained. Like adding more hidden layers.</a:t>
            </a:r>
          </a:p>
          <a:p>
            <a:r>
              <a:rPr lang="en-US" dirty="0" smtClean="0"/>
              <a:t>If time is curtail to a training process. Less layers or even less inputs ca</a:t>
            </a:r>
            <a:r>
              <a:rPr lang="en-US" dirty="0" smtClean="0"/>
              <a:t>n be applied to learning.</a:t>
            </a:r>
          </a:p>
          <a:p>
            <a:r>
              <a:rPr lang="en-US" dirty="0" smtClean="0"/>
              <a:t>Parameters can be tuned to improve the training. And Epochs can be applied more times to ensure </a:t>
            </a:r>
            <a:r>
              <a:rPr lang="en-US" smtClean="0"/>
              <a:t>the accuracy.</a:t>
            </a:r>
            <a:endParaRPr lang="en-US" dirty="0"/>
          </a:p>
        </p:txBody>
      </p:sp>
    </p:spTree>
    <p:extLst>
      <p:ext uri="{BB962C8B-B14F-4D97-AF65-F5344CB8AC3E}">
        <p14:creationId xmlns:p14="http://schemas.microsoft.com/office/powerpoint/2010/main" val="2033014698"/>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304</TotalTime>
  <Words>398</Words>
  <Application>Microsoft Office PowerPoint</Application>
  <PresentationFormat>宽屏</PresentationFormat>
  <Paragraphs>23</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幼圆</vt:lpstr>
      <vt:lpstr>Arial</vt:lpstr>
      <vt:lpstr>Century Gothic</vt:lpstr>
      <vt:lpstr>Wingdings 3</vt:lpstr>
      <vt:lpstr>丝状</vt:lpstr>
      <vt:lpstr>Handwriting Number Recognition</vt:lpstr>
      <vt:lpstr>Introduction</vt:lpstr>
      <vt:lpstr>Related Works</vt:lpstr>
      <vt:lpstr>MNIST database</vt:lpstr>
      <vt:lpstr>MNIST database</vt:lpstr>
      <vt:lpstr>Neural Network Solution</vt:lpstr>
      <vt:lpstr>Convolution Neural Network Solution</vt:lpstr>
      <vt:lpstr>Comparison</vt:lpstr>
      <vt:lpstr>Conclusions and Improvements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Handwriting Number Recognition</dc:title>
  <dc:creator>gladslq@gmail.com</dc:creator>
  <cp:lastModifiedBy>gladslq@gmail.com</cp:lastModifiedBy>
  <cp:revision>7</cp:revision>
  <dcterms:created xsi:type="dcterms:W3CDTF">2018-05-02T21:25:36Z</dcterms:created>
  <dcterms:modified xsi:type="dcterms:W3CDTF">2018-05-04T16:33:56Z</dcterms:modified>
</cp:coreProperties>
</file>