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660"/>
  </p:normalViewPr>
  <p:slideViewPr>
    <p:cSldViewPr snapToGrid="0">
      <p:cViewPr varScale="1">
        <p:scale>
          <a:sx n="116" d="100"/>
          <a:sy n="116" d="100"/>
        </p:scale>
        <p:origin x="2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Handwriting Number Recognition</a:t>
            </a:r>
            <a:endParaRPr lang="en-US" dirty="0"/>
          </a:p>
        </p:txBody>
      </p:sp>
      <p:sp>
        <p:nvSpPr>
          <p:cNvPr id="3" name="副标题 2"/>
          <p:cNvSpPr>
            <a:spLocks noGrp="1"/>
          </p:cNvSpPr>
          <p:nvPr>
            <p:ph type="subTitle" idx="1"/>
          </p:nvPr>
        </p:nvSpPr>
        <p:spPr/>
        <p:txBody>
          <a:bodyPr/>
          <a:lstStyle/>
          <a:p>
            <a:r>
              <a:rPr lang="en-US" dirty="0" err="1" smtClean="0"/>
              <a:t>Hanyi</a:t>
            </a:r>
            <a:r>
              <a:rPr lang="en-US" dirty="0" smtClean="0"/>
              <a:t> Zhang, Linqiao Shang, </a:t>
            </a:r>
            <a:r>
              <a:rPr lang="en-US" dirty="0" err="1" smtClean="0"/>
              <a:t>Xin</a:t>
            </a:r>
            <a:r>
              <a:rPr lang="en-US" dirty="0" smtClean="0"/>
              <a:t> Li</a:t>
            </a:r>
            <a:endParaRPr lang="en-US" dirty="0"/>
          </a:p>
        </p:txBody>
      </p:sp>
    </p:spTree>
    <p:extLst>
      <p:ext uri="{BB962C8B-B14F-4D97-AF65-F5344CB8AC3E}">
        <p14:creationId xmlns:p14="http://schemas.microsoft.com/office/powerpoint/2010/main" val="325553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Introduction</a:t>
            </a:r>
            <a:endParaRPr lang="en-US" dirty="0"/>
          </a:p>
        </p:txBody>
      </p:sp>
      <p:sp>
        <p:nvSpPr>
          <p:cNvPr id="3" name="内容占位符 2"/>
          <p:cNvSpPr>
            <a:spLocks noGrp="1"/>
          </p:cNvSpPr>
          <p:nvPr>
            <p:ph idx="1"/>
          </p:nvPr>
        </p:nvSpPr>
        <p:spPr>
          <a:xfrm>
            <a:off x="2589212" y="2133600"/>
            <a:ext cx="6362729" cy="3777622"/>
          </a:xfrm>
        </p:spPr>
        <p:txBody>
          <a:bodyPr/>
          <a:lstStyle/>
          <a:p>
            <a:r>
              <a:rPr lang="en-US" dirty="0" smtClean="0"/>
              <a:t>P</a:t>
            </a:r>
            <a:r>
              <a:rPr lang="en-US" altLang="zh-CN" dirty="0" smtClean="0"/>
              <a:t>icture Recognition is a hot topic these years due to the development of Machine Learning and Artificial Intelligence.</a:t>
            </a:r>
          </a:p>
          <a:p>
            <a:r>
              <a:rPr lang="en-US" altLang="zh-CN" dirty="0" smtClean="0"/>
              <a:t>It’s an easy task for human to read handwritten words and digits. But it take much more time for machines to decide.</a:t>
            </a:r>
          </a:p>
          <a:p>
            <a:r>
              <a:rPr lang="en-US" altLang="zh-CN" dirty="0" smtClean="0"/>
              <a:t>We start with digits recognition due to its less outputs and symbol for words.</a:t>
            </a:r>
          </a:p>
        </p:txBody>
      </p:sp>
      <p:pic>
        <p:nvPicPr>
          <p:cNvPr id="4" name="图片 3"/>
          <p:cNvPicPr>
            <a:picLocks noChangeAspect="1"/>
          </p:cNvPicPr>
          <p:nvPr/>
        </p:nvPicPr>
        <p:blipFill>
          <a:blip r:embed="rId2"/>
          <a:stretch>
            <a:fillRect/>
          </a:stretch>
        </p:blipFill>
        <p:spPr>
          <a:xfrm>
            <a:off x="8951941" y="2133600"/>
            <a:ext cx="2800350" cy="4391025"/>
          </a:xfrm>
          <a:prstGeom prst="rect">
            <a:avLst/>
          </a:prstGeom>
        </p:spPr>
      </p:pic>
    </p:spTree>
    <p:extLst>
      <p:ext uri="{BB962C8B-B14F-4D97-AF65-F5344CB8AC3E}">
        <p14:creationId xmlns:p14="http://schemas.microsoft.com/office/powerpoint/2010/main" val="599269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Related Works</a:t>
            </a:r>
            <a:endParaRPr lang="en-US" dirty="0"/>
          </a:p>
        </p:txBody>
      </p:sp>
      <p:sp>
        <p:nvSpPr>
          <p:cNvPr id="3" name="内容占位符 2"/>
          <p:cNvSpPr>
            <a:spLocks noGrp="1"/>
          </p:cNvSpPr>
          <p:nvPr>
            <p:ph idx="1"/>
          </p:nvPr>
        </p:nvSpPr>
        <p:spPr>
          <a:xfrm>
            <a:off x="2589212" y="2133600"/>
            <a:ext cx="3678035" cy="3777622"/>
          </a:xfrm>
        </p:spPr>
        <p:txBody>
          <a:bodyPr>
            <a:noAutofit/>
          </a:bodyPr>
          <a:lstStyle/>
          <a:p>
            <a:r>
              <a:rPr lang="en-US" dirty="0"/>
              <a:t>In </a:t>
            </a:r>
            <a:r>
              <a:rPr lang="en-US" dirty="0" smtClean="0"/>
              <a:t>1998, </a:t>
            </a:r>
            <a:r>
              <a:rPr lang="en-US" dirty="0"/>
              <a:t>a best-case error rate of 0.42 percent was achieved on the database by researchers using a new classifier called </a:t>
            </a:r>
            <a:r>
              <a:rPr lang="en-US" dirty="0" smtClean="0"/>
              <a:t>the Gradient-Based Learning.</a:t>
            </a:r>
          </a:p>
          <a:p>
            <a:r>
              <a:rPr lang="en-US" dirty="0" smtClean="0"/>
              <a:t>In 2016,</a:t>
            </a:r>
            <a:r>
              <a:rPr lang="en-US" dirty="0"/>
              <a:t> an error rate of </a:t>
            </a:r>
            <a:r>
              <a:rPr lang="en-US" dirty="0" smtClean="0"/>
              <a:t>0.21 </a:t>
            </a:r>
            <a:r>
              <a:rPr lang="en-US" dirty="0"/>
              <a:t>percent, improving on the previous best result, was reported by researchers using a </a:t>
            </a:r>
            <a:r>
              <a:rPr lang="en-US" dirty="0" smtClean="0"/>
              <a:t>method called convolutional </a:t>
            </a:r>
            <a:r>
              <a:rPr lang="en-US" dirty="0"/>
              <a:t>neural networks</a:t>
            </a:r>
          </a:p>
        </p:txBody>
      </p:sp>
      <p:pic>
        <p:nvPicPr>
          <p:cNvPr id="4" name="图片 3"/>
          <p:cNvPicPr>
            <a:picLocks noChangeAspect="1"/>
          </p:cNvPicPr>
          <p:nvPr/>
        </p:nvPicPr>
        <p:blipFill>
          <a:blip r:embed="rId2">
            <a:biLevel thresh="75000"/>
          </a:blip>
          <a:stretch>
            <a:fillRect/>
          </a:stretch>
        </p:blipFill>
        <p:spPr>
          <a:xfrm>
            <a:off x="6267247" y="1328602"/>
            <a:ext cx="5237365" cy="5387617"/>
          </a:xfrm>
          <a:prstGeom prst="rect">
            <a:avLst/>
          </a:prstGeom>
        </p:spPr>
      </p:pic>
    </p:spTree>
    <p:extLst>
      <p:ext uri="{BB962C8B-B14F-4D97-AF65-F5344CB8AC3E}">
        <p14:creationId xmlns:p14="http://schemas.microsoft.com/office/powerpoint/2010/main" val="357650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MNIST database</a:t>
            </a:r>
            <a:endParaRPr lang="en-US" dirty="0"/>
          </a:p>
        </p:txBody>
      </p:sp>
      <p:sp>
        <p:nvSpPr>
          <p:cNvPr id="3" name="内容占位符 2"/>
          <p:cNvSpPr>
            <a:spLocks noGrp="1"/>
          </p:cNvSpPr>
          <p:nvPr>
            <p:ph idx="1"/>
          </p:nvPr>
        </p:nvSpPr>
        <p:spPr>
          <a:xfrm>
            <a:off x="2589212" y="1538689"/>
            <a:ext cx="8915400" cy="3777622"/>
          </a:xfrm>
        </p:spPr>
        <p:txBody>
          <a:bodyPr>
            <a:normAutofit/>
          </a:bodyPr>
          <a:lstStyle/>
          <a:p>
            <a:r>
              <a:rPr lang="en-US" altLang="zh-CN" dirty="0"/>
              <a:t>The MNIST database (Modified National Institute of Standards and Technology database) is a large database of handwritten digits that is commonly used for training various image processing systems. </a:t>
            </a:r>
            <a:endParaRPr lang="en-US" altLang="zh-CN" dirty="0" smtClean="0"/>
          </a:p>
          <a:p>
            <a:r>
              <a:rPr lang="en-US" altLang="zh-CN" dirty="0"/>
              <a:t>The MNIST database contains 60,000 training images and 10,000 testing images. Each individual digit is an array with 784 (28x28) values. Each value represents the color for one pixel. If we reshape a training sample to 28x28 and plot it, we can see the original digit, and we could also see the label of this digit. The label format is the </a:t>
            </a:r>
            <a:r>
              <a:rPr lang="en-US" altLang="zh-CN" i="1" dirty="0"/>
              <a:t>one-hot encoding</a:t>
            </a:r>
            <a:r>
              <a:rPr lang="en-US" altLang="zh-CN" dirty="0"/>
              <a:t> style. This means that the label corresponds to the index of the array where the value is 1</a:t>
            </a:r>
            <a:r>
              <a:rPr lang="en-US" altLang="zh-CN" dirty="0" smtClean="0"/>
              <a:t>.</a:t>
            </a:r>
            <a:endParaRPr lang="zh-CN" altLang="zh-CN" dirty="0"/>
          </a:p>
        </p:txBody>
      </p:sp>
      <p:pic>
        <p:nvPicPr>
          <p:cNvPr id="4" name="图片 3"/>
          <p:cNvPicPr>
            <a:picLocks noChangeAspect="1"/>
          </p:cNvPicPr>
          <p:nvPr/>
        </p:nvPicPr>
        <p:blipFill>
          <a:blip r:embed="rId2"/>
          <a:stretch>
            <a:fillRect/>
          </a:stretch>
        </p:blipFill>
        <p:spPr>
          <a:xfrm>
            <a:off x="2589212" y="4500718"/>
            <a:ext cx="2381250" cy="1914525"/>
          </a:xfrm>
          <a:prstGeom prst="rect">
            <a:avLst/>
          </a:prstGeom>
        </p:spPr>
      </p:pic>
      <p:pic>
        <p:nvPicPr>
          <p:cNvPr id="5" name="图片 4"/>
          <p:cNvPicPr/>
          <p:nvPr/>
        </p:nvPicPr>
        <p:blipFill>
          <a:blip r:embed="rId3"/>
          <a:stretch>
            <a:fillRect/>
          </a:stretch>
        </p:blipFill>
        <p:spPr>
          <a:xfrm>
            <a:off x="5214486" y="4500718"/>
            <a:ext cx="3246468" cy="1914525"/>
          </a:xfrm>
          <a:prstGeom prst="rect">
            <a:avLst/>
          </a:prstGeom>
        </p:spPr>
      </p:pic>
      <p:pic>
        <p:nvPicPr>
          <p:cNvPr id="6" name="图片 5"/>
          <p:cNvPicPr/>
          <p:nvPr/>
        </p:nvPicPr>
        <p:blipFill>
          <a:blip r:embed="rId4"/>
          <a:stretch>
            <a:fillRect/>
          </a:stretch>
        </p:blipFill>
        <p:spPr>
          <a:xfrm>
            <a:off x="8460954" y="4988583"/>
            <a:ext cx="3043658" cy="584796"/>
          </a:xfrm>
          <a:prstGeom prst="rect">
            <a:avLst/>
          </a:prstGeom>
        </p:spPr>
      </p:pic>
    </p:spTree>
    <p:extLst>
      <p:ext uri="{BB962C8B-B14F-4D97-AF65-F5344CB8AC3E}">
        <p14:creationId xmlns:p14="http://schemas.microsoft.com/office/powerpoint/2010/main" val="80071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Neural Network </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Input Layer</a:t>
                </a:r>
              </a:p>
              <a:p>
                <a:r>
                  <a:rPr lang="en-US" dirty="0" smtClean="0"/>
                  <a:t>Hidden Layer</a:t>
                </a:r>
              </a:p>
              <a:p>
                <a:r>
                  <a:rPr lang="en-US" dirty="0" smtClean="0"/>
                  <a:t>Output Lay</a:t>
                </a:r>
              </a:p>
              <a:p>
                <a14:m>
                  <m:oMath xmlns:m="http://schemas.openxmlformats.org/officeDocument/2006/math">
                    <m:r>
                      <a:rPr lang="en-US" altLang="zh-CN" i="1"/>
                      <m:t>𝐶</m:t>
                    </m:r>
                    <m:d>
                      <m:dPr>
                        <m:ctrlPr>
                          <a:rPr lang="zh-CN" altLang="zh-CN" i="1"/>
                        </m:ctrlPr>
                      </m:dPr>
                      <m:e>
                        <m:r>
                          <a:rPr lang="en-US" altLang="zh-CN" i="1"/>
                          <m:t>𝑤</m:t>
                        </m:r>
                        <m:r>
                          <a:rPr lang="en-US" altLang="zh-CN" i="1"/>
                          <m:t>,</m:t>
                        </m:r>
                        <m:r>
                          <a:rPr lang="en-US" altLang="zh-CN" i="1"/>
                          <m:t>𝑏</m:t>
                        </m:r>
                      </m:e>
                    </m:d>
                    <m:r>
                      <a:rPr lang="en-US" altLang="zh-CN" i="1"/>
                      <m:t>≡</m:t>
                    </m:r>
                    <m:f>
                      <m:fPr>
                        <m:ctrlPr>
                          <a:rPr lang="zh-CN" altLang="zh-CN" i="1"/>
                        </m:ctrlPr>
                      </m:fPr>
                      <m:num>
                        <m:r>
                          <a:rPr lang="en-US" altLang="zh-CN" i="1"/>
                          <m:t>1</m:t>
                        </m:r>
                      </m:num>
                      <m:den>
                        <m:r>
                          <a:rPr lang="en-US" altLang="zh-CN" i="1"/>
                          <m:t>2</m:t>
                        </m:r>
                        <m:r>
                          <a:rPr lang="en-US" altLang="zh-CN" i="1"/>
                          <m:t>𝑛</m:t>
                        </m:r>
                      </m:den>
                    </m:f>
                    <m:nary>
                      <m:naryPr>
                        <m:chr m:val="∑"/>
                        <m:limLoc m:val="undOvr"/>
                        <m:supHide m:val="on"/>
                        <m:ctrlPr>
                          <a:rPr lang="zh-CN" altLang="zh-CN" i="1"/>
                        </m:ctrlPr>
                      </m:naryPr>
                      <m:sub>
                        <m:r>
                          <a:rPr lang="en-US" altLang="zh-CN" i="1"/>
                          <m:t>𝑥</m:t>
                        </m:r>
                      </m:sub>
                      <m:sup/>
                      <m:e>
                        <m:sSup>
                          <m:sSupPr>
                            <m:ctrlPr>
                              <a:rPr lang="zh-CN" altLang="zh-CN" i="1"/>
                            </m:ctrlPr>
                          </m:sSupPr>
                          <m:e>
                            <m:r>
                              <a:rPr lang="en-US" altLang="zh-CN" i="1"/>
                              <m:t>|</m:t>
                            </m:r>
                            <m:d>
                              <m:dPr>
                                <m:begChr m:val="|"/>
                                <m:endChr m:val="|"/>
                                <m:ctrlPr>
                                  <a:rPr lang="zh-CN" altLang="zh-CN" i="1"/>
                                </m:ctrlPr>
                              </m:dPr>
                              <m:e>
                                <m:r>
                                  <a:rPr lang="en-US" altLang="zh-CN" i="1"/>
                                  <m:t>𝑦</m:t>
                                </m:r>
                                <m:r>
                                  <a:rPr lang="en-US" altLang="zh-CN" i="1"/>
                                  <m:t>−</m:t>
                                </m:r>
                                <m:r>
                                  <a:rPr lang="en-US" altLang="zh-CN" i="1"/>
                                  <m:t>𝑎</m:t>
                                </m:r>
                              </m:e>
                            </m:d>
                            <m:r>
                              <a:rPr lang="en-US" altLang="zh-CN" i="1"/>
                              <m:t>|</m:t>
                            </m:r>
                          </m:e>
                          <m:sup>
                            <m:r>
                              <a:rPr lang="en-US" altLang="zh-CN" i="1"/>
                              <m:t>2</m:t>
                            </m:r>
                          </m:sup>
                        </m:sSup>
                      </m:e>
                    </m:nary>
                  </m:oMath>
                </a14:m>
                <a:endParaRPr lang="en-US" altLang="zh-CN" dirty="0" smtClean="0"/>
              </a:p>
              <a:p>
                <a14:m>
                  <m:oMath xmlns:m="http://schemas.openxmlformats.org/officeDocument/2006/math">
                    <m:sSubSup>
                      <m:sSubSupPr>
                        <m:ctrlPr>
                          <a:rPr lang="zh-CN" altLang="zh-CN" i="1"/>
                        </m:ctrlPr>
                      </m:sSubSupPr>
                      <m:e>
                        <m:r>
                          <a:rPr lang="en-US" altLang="zh-CN" i="1"/>
                          <m:t>𝑤</m:t>
                        </m:r>
                      </m:e>
                      <m:sub>
                        <m:r>
                          <a:rPr lang="en-US" altLang="zh-CN" i="1"/>
                          <m:t>𝑘</m:t>
                        </m:r>
                      </m:sub>
                      <m:sup>
                        <m:r>
                          <a:rPr lang="en-US" altLang="zh-CN" i="1"/>
                          <m:t>′</m:t>
                        </m:r>
                      </m:sup>
                    </m:sSubSup>
                    <m:r>
                      <a:rPr lang="en-US" altLang="zh-CN" i="1"/>
                      <m:t>=</m:t>
                    </m:r>
                    <m:sSub>
                      <m:sSubPr>
                        <m:ctrlPr>
                          <a:rPr lang="zh-CN" altLang="zh-CN" i="1"/>
                        </m:ctrlPr>
                      </m:sSubPr>
                      <m:e>
                        <m:r>
                          <a:rPr lang="en-US" altLang="zh-CN" i="1"/>
                          <m:t>𝑤</m:t>
                        </m:r>
                      </m:e>
                      <m:sub>
                        <m:r>
                          <a:rPr lang="en-US" altLang="zh-CN" i="1"/>
                          <m:t>𝑘</m:t>
                        </m:r>
                      </m:sub>
                    </m:sSub>
                    <m:r>
                      <a:rPr lang="en-US" altLang="zh-CN" i="1"/>
                      <m:t>−</m:t>
                    </m:r>
                    <m:f>
                      <m:fPr>
                        <m:ctrlPr>
                          <a:rPr lang="zh-CN" altLang="zh-CN" i="1"/>
                        </m:ctrlPr>
                      </m:fPr>
                      <m:num>
                        <m:r>
                          <a:rPr lang="en-US" altLang="zh-CN" i="1"/>
                          <m:t>𝜂</m:t>
                        </m:r>
                      </m:num>
                      <m:den>
                        <m:r>
                          <a:rPr lang="en-US" altLang="zh-CN" i="1"/>
                          <m:t>𝑚</m:t>
                        </m:r>
                      </m:den>
                    </m:f>
                    <m:nary>
                      <m:naryPr>
                        <m:chr m:val="∑"/>
                        <m:limLoc m:val="undOvr"/>
                        <m:supHide m:val="on"/>
                        <m:ctrlPr>
                          <a:rPr lang="zh-CN" altLang="zh-CN" i="1"/>
                        </m:ctrlPr>
                      </m:naryPr>
                      <m:sub>
                        <m:r>
                          <a:rPr lang="en-US" altLang="zh-CN" i="1"/>
                          <m:t>𝑗</m:t>
                        </m:r>
                      </m:sub>
                      <m:sup/>
                      <m:e>
                        <m:f>
                          <m:fPr>
                            <m:ctrlPr>
                              <a:rPr lang="zh-CN" altLang="zh-CN" i="1"/>
                            </m:ctrlPr>
                          </m:fPr>
                          <m:num>
                            <m:r>
                              <a:rPr lang="en-US" altLang="zh-CN" i="1"/>
                              <m:t>𝜕</m:t>
                            </m:r>
                            <m:sSub>
                              <m:sSubPr>
                                <m:ctrlPr>
                                  <a:rPr lang="zh-CN" altLang="zh-CN" i="1"/>
                                </m:ctrlPr>
                              </m:sSubPr>
                              <m:e>
                                <m:r>
                                  <a:rPr lang="en-US" altLang="zh-CN" i="1"/>
                                  <m:t>𝐶</m:t>
                                </m:r>
                              </m:e>
                              <m:sub>
                                <m:r>
                                  <a:rPr lang="en-US" altLang="zh-CN" i="1"/>
                                  <m:t>𝑋𝑗</m:t>
                                </m:r>
                              </m:sub>
                            </m:sSub>
                          </m:num>
                          <m:den>
                            <m:r>
                              <a:rPr lang="en-US" altLang="zh-CN" i="1"/>
                              <m:t>𝜕</m:t>
                            </m:r>
                            <m:sSub>
                              <m:sSubPr>
                                <m:ctrlPr>
                                  <a:rPr lang="zh-CN" altLang="zh-CN" i="1"/>
                                </m:ctrlPr>
                              </m:sSubPr>
                              <m:e>
                                <m:r>
                                  <a:rPr lang="en-US" altLang="zh-CN" i="1"/>
                                  <m:t>𝑤</m:t>
                                </m:r>
                              </m:e>
                              <m:sub>
                                <m:r>
                                  <a:rPr lang="en-US" altLang="zh-CN" i="1"/>
                                  <m:t>𝑘</m:t>
                                </m:r>
                              </m:sub>
                            </m:sSub>
                          </m:den>
                        </m:f>
                      </m:e>
                    </m:nary>
                  </m:oMath>
                </a14:m>
                <a:endParaRPr lang="zh-CN" altLang="zh-CN" dirty="0"/>
              </a:p>
              <a:p>
                <a14:m>
                  <m:oMath xmlns:m="http://schemas.openxmlformats.org/officeDocument/2006/math">
                    <m:sSubSup>
                      <m:sSubSupPr>
                        <m:ctrlPr>
                          <a:rPr lang="zh-CN" altLang="zh-CN" i="1"/>
                        </m:ctrlPr>
                      </m:sSubSupPr>
                      <m:e>
                        <m:r>
                          <a:rPr lang="en-US" altLang="zh-CN" i="1"/>
                          <m:t>𝑏</m:t>
                        </m:r>
                      </m:e>
                      <m:sub>
                        <m:r>
                          <a:rPr lang="en-US" altLang="zh-CN" i="1"/>
                          <m:t>𝑙</m:t>
                        </m:r>
                      </m:sub>
                      <m:sup>
                        <m:r>
                          <a:rPr lang="en-US" altLang="zh-CN" i="1"/>
                          <m:t>′</m:t>
                        </m:r>
                      </m:sup>
                    </m:sSubSup>
                    <m:r>
                      <a:rPr lang="en-US" altLang="zh-CN" i="1"/>
                      <m:t>=</m:t>
                    </m:r>
                    <m:sSub>
                      <m:sSubPr>
                        <m:ctrlPr>
                          <a:rPr lang="zh-CN" altLang="zh-CN" i="1"/>
                        </m:ctrlPr>
                      </m:sSubPr>
                      <m:e>
                        <m:r>
                          <a:rPr lang="en-US" altLang="zh-CN" i="1"/>
                          <m:t>𝑏</m:t>
                        </m:r>
                      </m:e>
                      <m:sub>
                        <m:r>
                          <a:rPr lang="en-US" altLang="zh-CN" i="1"/>
                          <m:t>𝑙</m:t>
                        </m:r>
                      </m:sub>
                    </m:sSub>
                    <m:r>
                      <a:rPr lang="en-US" altLang="zh-CN" i="1"/>
                      <m:t>−</m:t>
                    </m:r>
                    <m:f>
                      <m:fPr>
                        <m:ctrlPr>
                          <a:rPr lang="zh-CN" altLang="zh-CN" i="1"/>
                        </m:ctrlPr>
                      </m:fPr>
                      <m:num>
                        <m:r>
                          <a:rPr lang="en-US" altLang="zh-CN" i="1"/>
                          <m:t>𝜂</m:t>
                        </m:r>
                      </m:num>
                      <m:den>
                        <m:r>
                          <a:rPr lang="en-US" altLang="zh-CN" i="1"/>
                          <m:t>𝑚</m:t>
                        </m:r>
                      </m:den>
                    </m:f>
                    <m:nary>
                      <m:naryPr>
                        <m:chr m:val="∑"/>
                        <m:limLoc m:val="undOvr"/>
                        <m:supHide m:val="on"/>
                        <m:ctrlPr>
                          <a:rPr lang="zh-CN" altLang="zh-CN" i="1"/>
                        </m:ctrlPr>
                      </m:naryPr>
                      <m:sub>
                        <m:r>
                          <a:rPr lang="en-US" altLang="zh-CN" i="1"/>
                          <m:t>𝑗</m:t>
                        </m:r>
                      </m:sub>
                      <m:sup/>
                      <m:e>
                        <m:f>
                          <m:fPr>
                            <m:ctrlPr>
                              <a:rPr lang="zh-CN" altLang="zh-CN" i="1"/>
                            </m:ctrlPr>
                          </m:fPr>
                          <m:num>
                            <m:r>
                              <a:rPr lang="en-US" altLang="zh-CN" i="1"/>
                              <m:t>𝜕</m:t>
                            </m:r>
                            <m:sSub>
                              <m:sSubPr>
                                <m:ctrlPr>
                                  <a:rPr lang="zh-CN" altLang="zh-CN" i="1"/>
                                </m:ctrlPr>
                              </m:sSubPr>
                              <m:e>
                                <m:r>
                                  <a:rPr lang="en-US" altLang="zh-CN" i="1"/>
                                  <m:t>𝐶</m:t>
                                </m:r>
                              </m:e>
                              <m:sub>
                                <m:r>
                                  <a:rPr lang="en-US" altLang="zh-CN" i="1"/>
                                  <m:t>𝑋𝑗</m:t>
                                </m:r>
                              </m:sub>
                            </m:sSub>
                          </m:num>
                          <m:den>
                            <m:r>
                              <a:rPr lang="en-US" altLang="zh-CN" i="1"/>
                              <m:t>𝜕</m:t>
                            </m:r>
                            <m:sSub>
                              <m:sSubPr>
                                <m:ctrlPr>
                                  <a:rPr lang="zh-CN" altLang="zh-CN" i="1"/>
                                </m:ctrlPr>
                              </m:sSubPr>
                              <m:e>
                                <m:r>
                                  <a:rPr lang="en-US" altLang="zh-CN" i="1"/>
                                  <m:t>𝑏</m:t>
                                </m:r>
                              </m:e>
                              <m:sub>
                                <m:r>
                                  <a:rPr lang="en-US" altLang="zh-CN" i="1"/>
                                  <m:t>𝑙</m:t>
                                </m:r>
                              </m:sub>
                            </m:sSub>
                          </m:den>
                        </m:f>
                      </m:e>
                    </m:nary>
                  </m:oMath>
                </a14:m>
                <a:endParaRPr lang="zh-CN"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6356980" y="1905000"/>
            <a:ext cx="4384465" cy="3526316"/>
          </a:xfrm>
          <a:prstGeom prst="rect">
            <a:avLst/>
          </a:prstGeom>
        </p:spPr>
      </p:pic>
    </p:spTree>
    <p:extLst>
      <p:ext uri="{BB962C8B-B14F-4D97-AF65-F5344CB8AC3E}">
        <p14:creationId xmlns:p14="http://schemas.microsoft.com/office/powerpoint/2010/main" val="886505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Neural Network </a:t>
            </a:r>
            <a:r>
              <a:rPr lang="en-US" altLang="zh-CN" dirty="0" smtClean="0"/>
              <a:t>Result</a:t>
            </a:r>
            <a:br>
              <a:rPr lang="en-US" altLang="zh-CN" dirty="0" smtClean="0"/>
            </a:br>
            <a:endParaRPr kumimoji="1" lang="zh-CN" altLang="en-US" dirty="0"/>
          </a:p>
        </p:txBody>
      </p:sp>
      <p:pic>
        <p:nvPicPr>
          <p:cNvPr id="4" name="图片 3"/>
          <p:cNvPicPr/>
          <p:nvPr/>
        </p:nvPicPr>
        <p:blipFill>
          <a:blip r:embed="rId2"/>
          <a:stretch>
            <a:fillRect/>
          </a:stretch>
        </p:blipFill>
        <p:spPr>
          <a:xfrm>
            <a:off x="2589212" y="1425484"/>
            <a:ext cx="2963289" cy="2154998"/>
          </a:xfrm>
          <a:prstGeom prst="rect">
            <a:avLst/>
          </a:prstGeom>
        </p:spPr>
      </p:pic>
      <p:pic>
        <p:nvPicPr>
          <p:cNvPr id="5" name="图片 4"/>
          <p:cNvPicPr/>
          <p:nvPr/>
        </p:nvPicPr>
        <p:blipFill>
          <a:blip r:embed="rId3"/>
          <a:stretch>
            <a:fillRect/>
          </a:stretch>
        </p:blipFill>
        <p:spPr>
          <a:xfrm>
            <a:off x="5395258" y="1446480"/>
            <a:ext cx="2737826" cy="2154998"/>
          </a:xfrm>
          <a:prstGeom prst="rect">
            <a:avLst/>
          </a:prstGeom>
        </p:spPr>
      </p:pic>
      <p:pic>
        <p:nvPicPr>
          <p:cNvPr id="6" name="内容占位符 5"/>
          <p:cNvPicPr>
            <a:picLocks noGrp="1"/>
          </p:cNvPicPr>
          <p:nvPr>
            <p:ph idx="1"/>
          </p:nvPr>
        </p:nvPicPr>
        <p:blipFill>
          <a:blip r:embed="rId4"/>
          <a:stretch>
            <a:fillRect/>
          </a:stretch>
        </p:blipFill>
        <p:spPr>
          <a:xfrm>
            <a:off x="8171881" y="1408606"/>
            <a:ext cx="2963289" cy="2171876"/>
          </a:xfrm>
          <a:prstGeom prst="rect">
            <a:avLst/>
          </a:prstGeom>
        </p:spPr>
      </p:pic>
      <p:pic>
        <p:nvPicPr>
          <p:cNvPr id="7" name="图片 6"/>
          <p:cNvPicPr/>
          <p:nvPr/>
        </p:nvPicPr>
        <p:blipFill>
          <a:blip r:embed="rId5"/>
          <a:stretch>
            <a:fillRect/>
          </a:stretch>
        </p:blipFill>
        <p:spPr>
          <a:xfrm>
            <a:off x="5587253" y="4065224"/>
            <a:ext cx="2530475" cy="1979930"/>
          </a:xfrm>
          <a:prstGeom prst="rect">
            <a:avLst/>
          </a:prstGeom>
        </p:spPr>
      </p:pic>
      <p:pic>
        <p:nvPicPr>
          <p:cNvPr id="8" name="图片 7"/>
          <p:cNvPicPr/>
          <p:nvPr/>
        </p:nvPicPr>
        <p:blipFill>
          <a:blip r:embed="rId6"/>
          <a:stretch>
            <a:fillRect/>
          </a:stretch>
        </p:blipFill>
        <p:spPr>
          <a:xfrm>
            <a:off x="2569814" y="4077621"/>
            <a:ext cx="2825444" cy="1967533"/>
          </a:xfrm>
          <a:prstGeom prst="rect">
            <a:avLst/>
          </a:prstGeom>
        </p:spPr>
      </p:pic>
      <p:pic>
        <p:nvPicPr>
          <p:cNvPr id="9" name="图片 8"/>
          <p:cNvPicPr/>
          <p:nvPr/>
        </p:nvPicPr>
        <p:blipFill>
          <a:blip r:embed="rId7"/>
          <a:stretch>
            <a:fillRect/>
          </a:stretch>
        </p:blipFill>
        <p:spPr>
          <a:xfrm>
            <a:off x="8117728" y="4065224"/>
            <a:ext cx="3017441" cy="1967533"/>
          </a:xfrm>
          <a:prstGeom prst="rect">
            <a:avLst/>
          </a:prstGeom>
        </p:spPr>
      </p:pic>
      <p:sp>
        <p:nvSpPr>
          <p:cNvPr id="10" name="文本框 9"/>
          <p:cNvSpPr txBox="1"/>
          <p:nvPr/>
        </p:nvSpPr>
        <p:spPr>
          <a:xfrm>
            <a:off x="2589212" y="3657600"/>
            <a:ext cx="8545957" cy="307777"/>
          </a:xfrm>
          <a:prstGeom prst="rect">
            <a:avLst/>
          </a:prstGeom>
          <a:noFill/>
        </p:spPr>
        <p:txBody>
          <a:bodyPr wrap="square" rtlCol="0">
            <a:spAutoFit/>
          </a:bodyPr>
          <a:lstStyle/>
          <a:p>
            <a:r>
              <a:rPr lang="en-US" altLang="zh-CN" sz="1400" dirty="0" smtClean="0"/>
              <a:t>       </a:t>
            </a:r>
            <a:r>
              <a:rPr lang="zh-CN" altLang="zh-CN" sz="1400" dirty="0" smtClean="0"/>
              <a:t> </a:t>
            </a:r>
            <a:r>
              <a:rPr lang="en-US" altLang="zh-CN" sz="1400" i="1" dirty="0"/>
              <a:t>n</a:t>
            </a:r>
            <a:r>
              <a:rPr lang="en-US" altLang="zh-CN" sz="1400" dirty="0"/>
              <a:t> = 30, </a:t>
            </a:r>
            <a:r>
              <a:rPr lang="en-US" altLang="zh-CN" sz="1400" i="1" dirty="0" err="1"/>
              <a:t>η</a:t>
            </a:r>
            <a:r>
              <a:rPr lang="en-US" altLang="zh-CN" sz="1400" i="1" dirty="0"/>
              <a:t> </a:t>
            </a:r>
            <a:r>
              <a:rPr lang="en-US" altLang="zh-CN" sz="1400" dirty="0"/>
              <a:t>= 1.0, </a:t>
            </a:r>
            <a:r>
              <a:rPr lang="en-US" altLang="zh-CN" sz="1400" i="1" dirty="0"/>
              <a:t>m</a:t>
            </a:r>
            <a:r>
              <a:rPr lang="en-US" altLang="zh-CN" sz="1400" dirty="0"/>
              <a:t> = </a:t>
            </a:r>
            <a:r>
              <a:rPr lang="en-US" altLang="zh-CN" sz="1400" dirty="0" smtClean="0"/>
              <a:t>30                   </a:t>
            </a:r>
            <a:r>
              <a:rPr lang="zh-CN" altLang="zh-CN" sz="1400" dirty="0"/>
              <a:t> </a:t>
            </a:r>
            <a:r>
              <a:rPr lang="en-US" altLang="zh-CN" sz="1400" i="1" dirty="0"/>
              <a:t>n</a:t>
            </a:r>
            <a:r>
              <a:rPr lang="en-US" altLang="zh-CN" sz="1400" dirty="0"/>
              <a:t> = </a:t>
            </a:r>
            <a:r>
              <a:rPr lang="en-US" altLang="zh-CN" sz="1400" dirty="0" smtClean="0"/>
              <a:t>100</a:t>
            </a:r>
            <a:r>
              <a:rPr lang="en-US" altLang="zh-CN" sz="1400" dirty="0"/>
              <a:t>, </a:t>
            </a:r>
            <a:r>
              <a:rPr lang="en-US" altLang="zh-CN" sz="1400" i="1" dirty="0" err="1"/>
              <a:t>η</a:t>
            </a:r>
            <a:r>
              <a:rPr lang="en-US" altLang="zh-CN" sz="1400" i="1" dirty="0"/>
              <a:t> </a:t>
            </a:r>
            <a:r>
              <a:rPr lang="en-US" altLang="zh-CN" sz="1400" dirty="0"/>
              <a:t>= 1.0, </a:t>
            </a:r>
            <a:r>
              <a:rPr lang="en-US" altLang="zh-CN" sz="1400" i="1" dirty="0"/>
              <a:t>m</a:t>
            </a:r>
            <a:r>
              <a:rPr lang="en-US" altLang="zh-CN" sz="1400" dirty="0"/>
              <a:t> = </a:t>
            </a:r>
            <a:r>
              <a:rPr lang="en-US" altLang="zh-CN" sz="1400" dirty="0" smtClean="0"/>
              <a:t>30                   </a:t>
            </a:r>
            <a:r>
              <a:rPr lang="zh-CN" altLang="zh-CN" sz="1400" dirty="0"/>
              <a:t> </a:t>
            </a:r>
            <a:r>
              <a:rPr lang="en-US" altLang="zh-CN" sz="1400" i="1" dirty="0"/>
              <a:t>n</a:t>
            </a:r>
            <a:r>
              <a:rPr lang="en-US" altLang="zh-CN" sz="1400" dirty="0"/>
              <a:t> = </a:t>
            </a:r>
            <a:r>
              <a:rPr lang="en-US" altLang="zh-CN" sz="1400" dirty="0" smtClean="0"/>
              <a:t>300</a:t>
            </a:r>
            <a:r>
              <a:rPr lang="en-US" altLang="zh-CN" sz="1400" dirty="0"/>
              <a:t>, </a:t>
            </a:r>
            <a:r>
              <a:rPr lang="en-US" altLang="zh-CN" sz="1400" i="1" dirty="0" err="1"/>
              <a:t>η</a:t>
            </a:r>
            <a:r>
              <a:rPr lang="en-US" altLang="zh-CN" sz="1400" i="1" dirty="0"/>
              <a:t> </a:t>
            </a:r>
            <a:r>
              <a:rPr lang="en-US" altLang="zh-CN" sz="1400" dirty="0"/>
              <a:t>= </a:t>
            </a:r>
            <a:r>
              <a:rPr lang="en-US" altLang="zh-CN" sz="1400" dirty="0" smtClean="0"/>
              <a:t>0.001, </a:t>
            </a:r>
            <a:r>
              <a:rPr lang="en-US" altLang="zh-CN" sz="1400" i="1" dirty="0"/>
              <a:t>m</a:t>
            </a:r>
            <a:r>
              <a:rPr lang="en-US" altLang="zh-CN" sz="1400" dirty="0"/>
              <a:t> = 30 </a:t>
            </a:r>
            <a:r>
              <a:rPr lang="zh-CN" altLang="zh-CN" sz="1400" dirty="0"/>
              <a:t> </a:t>
            </a:r>
            <a:r>
              <a:rPr lang="en-US" altLang="zh-CN" sz="1400" dirty="0" smtClean="0"/>
              <a:t> </a:t>
            </a:r>
            <a:r>
              <a:rPr lang="zh-CN" altLang="zh-CN" sz="1400" dirty="0" smtClean="0"/>
              <a:t>  </a:t>
            </a:r>
            <a:endParaRPr kumimoji="1" lang="zh-CN" altLang="en-US" sz="1400" dirty="0"/>
          </a:p>
        </p:txBody>
      </p:sp>
      <p:sp>
        <p:nvSpPr>
          <p:cNvPr id="12" name="矩形 11"/>
          <p:cNvSpPr/>
          <p:nvPr/>
        </p:nvSpPr>
        <p:spPr>
          <a:xfrm>
            <a:off x="2805629" y="6032757"/>
            <a:ext cx="8329540" cy="307777"/>
          </a:xfrm>
          <a:prstGeom prst="rect">
            <a:avLst/>
          </a:prstGeom>
        </p:spPr>
        <p:txBody>
          <a:bodyPr wrap="square">
            <a:spAutoFit/>
          </a:bodyPr>
          <a:lstStyle/>
          <a:p>
            <a:r>
              <a:rPr lang="zh-CN" altLang="zh-CN" sz="1400" dirty="0"/>
              <a:t> </a:t>
            </a:r>
            <a:r>
              <a:rPr lang="en-US" altLang="zh-CN" sz="1400" dirty="0" smtClean="0"/>
              <a:t>   </a:t>
            </a:r>
            <a:r>
              <a:rPr lang="en-US" altLang="zh-CN" sz="1400" i="1" dirty="0" smtClean="0"/>
              <a:t>n</a:t>
            </a:r>
            <a:r>
              <a:rPr lang="en-US" altLang="zh-CN" sz="1400" dirty="0" smtClean="0"/>
              <a:t> </a:t>
            </a:r>
            <a:r>
              <a:rPr lang="en-US" altLang="zh-CN" sz="1400" dirty="0"/>
              <a:t>= </a:t>
            </a:r>
            <a:r>
              <a:rPr lang="en-US" altLang="zh-CN" sz="1400" dirty="0" smtClean="0"/>
              <a:t>300, </a:t>
            </a:r>
            <a:r>
              <a:rPr lang="en-US" altLang="zh-CN" sz="1400" i="1" dirty="0" err="1"/>
              <a:t>η</a:t>
            </a:r>
            <a:r>
              <a:rPr lang="en-US" altLang="zh-CN" sz="1400" i="1" dirty="0"/>
              <a:t> </a:t>
            </a:r>
            <a:r>
              <a:rPr lang="en-US" altLang="zh-CN" sz="1400" dirty="0"/>
              <a:t>= </a:t>
            </a:r>
            <a:r>
              <a:rPr lang="en-US" altLang="zh-CN" sz="1400" dirty="0" smtClean="0"/>
              <a:t>1.6, </a:t>
            </a:r>
            <a:r>
              <a:rPr lang="en-US" altLang="zh-CN" sz="1400" i="1" dirty="0"/>
              <a:t>m</a:t>
            </a:r>
            <a:r>
              <a:rPr lang="en-US" altLang="zh-CN" sz="1400" dirty="0"/>
              <a:t> = 30                   </a:t>
            </a:r>
            <a:r>
              <a:rPr lang="zh-CN" altLang="zh-CN" sz="1400" dirty="0"/>
              <a:t> </a:t>
            </a:r>
            <a:r>
              <a:rPr lang="en-US" altLang="zh-CN" sz="1400" i="1" dirty="0"/>
              <a:t>n</a:t>
            </a:r>
            <a:r>
              <a:rPr lang="en-US" altLang="zh-CN" sz="1400" dirty="0"/>
              <a:t> = </a:t>
            </a:r>
            <a:r>
              <a:rPr lang="en-US" altLang="zh-CN" sz="1400" dirty="0" smtClean="0"/>
              <a:t>300</a:t>
            </a:r>
            <a:r>
              <a:rPr lang="en-US" altLang="zh-CN" sz="1400" dirty="0"/>
              <a:t>, </a:t>
            </a:r>
            <a:r>
              <a:rPr lang="en-US" altLang="zh-CN" sz="1400" i="1" dirty="0" err="1"/>
              <a:t>η</a:t>
            </a:r>
            <a:r>
              <a:rPr lang="en-US" altLang="zh-CN" sz="1400" i="1" dirty="0"/>
              <a:t> </a:t>
            </a:r>
            <a:r>
              <a:rPr lang="en-US" altLang="zh-CN" sz="1400" dirty="0"/>
              <a:t>= </a:t>
            </a:r>
            <a:r>
              <a:rPr lang="en-US" altLang="zh-CN" sz="1400" dirty="0" smtClean="0"/>
              <a:t>1.6, </a:t>
            </a:r>
            <a:r>
              <a:rPr lang="en-US" altLang="zh-CN" sz="1400" i="1" dirty="0"/>
              <a:t>m</a:t>
            </a:r>
            <a:r>
              <a:rPr lang="en-US" altLang="zh-CN" sz="1400" dirty="0"/>
              <a:t> = </a:t>
            </a:r>
            <a:r>
              <a:rPr lang="en-US" altLang="zh-CN" sz="1400" dirty="0" smtClean="0"/>
              <a:t>10                   </a:t>
            </a:r>
            <a:r>
              <a:rPr lang="zh-CN" altLang="zh-CN" sz="1400" dirty="0" smtClean="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a:t>
            </a:r>
            <a:r>
              <a:rPr lang="en-US" altLang="zh-CN" sz="1400" dirty="0" smtClean="0"/>
              <a:t>1.6, </a:t>
            </a:r>
            <a:r>
              <a:rPr lang="en-US" altLang="zh-CN" sz="1400" i="1" dirty="0"/>
              <a:t>m</a:t>
            </a:r>
            <a:r>
              <a:rPr lang="en-US" altLang="zh-CN" sz="1400" dirty="0"/>
              <a:t> = </a:t>
            </a:r>
            <a:r>
              <a:rPr lang="en-US" altLang="zh-CN" sz="1400" dirty="0" smtClean="0"/>
              <a:t>50 </a:t>
            </a:r>
            <a:r>
              <a:rPr lang="zh-CN" altLang="zh-CN" sz="1400" dirty="0" smtClean="0"/>
              <a:t> </a:t>
            </a:r>
            <a:r>
              <a:rPr lang="en-US" altLang="zh-CN" sz="1400" dirty="0" smtClean="0"/>
              <a:t> </a:t>
            </a:r>
            <a:r>
              <a:rPr lang="zh-CN" altLang="zh-CN" sz="1400" dirty="0" smtClean="0"/>
              <a:t>  </a:t>
            </a:r>
            <a:endParaRPr lang="zh-CN" altLang="en-US" sz="1400" dirty="0"/>
          </a:p>
        </p:txBody>
      </p:sp>
    </p:spTree>
    <p:extLst>
      <p:ext uri="{BB962C8B-B14F-4D97-AF65-F5344CB8AC3E}">
        <p14:creationId xmlns:p14="http://schemas.microsoft.com/office/powerpoint/2010/main" val="26896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Convolution Neural </a:t>
            </a:r>
            <a:r>
              <a:rPr lang="en-US" dirty="0"/>
              <a:t>N</a:t>
            </a:r>
            <a:r>
              <a:rPr lang="en-US" dirty="0" smtClean="0"/>
              <a:t>etwork Solution</a:t>
            </a:r>
            <a:endParaRPr lang="en-US" dirty="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958648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Comparison</a:t>
            </a:r>
            <a:endParaRPr lang="en-US" dirty="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252960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Conclusions and Improvements</a:t>
            </a:r>
            <a:endParaRPr lang="en-US" dirty="0"/>
          </a:p>
        </p:txBody>
      </p:sp>
      <p:sp>
        <p:nvSpPr>
          <p:cNvPr id="3" name="内容占位符 2"/>
          <p:cNvSpPr>
            <a:spLocks noGrp="1"/>
          </p:cNvSpPr>
          <p:nvPr>
            <p:ph idx="1"/>
          </p:nvPr>
        </p:nvSpPr>
        <p:spPr/>
        <p:txBody>
          <a:bodyPr/>
          <a:lstStyle/>
          <a:p>
            <a:r>
              <a:rPr lang="en-US" dirty="0" smtClean="0"/>
              <a:t>We can use deep learning method, introducing </a:t>
            </a:r>
            <a:r>
              <a:rPr lang="en-US" dirty="0"/>
              <a:t>much deeper (and larger) networks to be </a:t>
            </a:r>
            <a:r>
              <a:rPr lang="en-US" dirty="0" smtClean="0"/>
              <a:t>trained. Like adding more hidden layers.</a:t>
            </a:r>
          </a:p>
          <a:p>
            <a:r>
              <a:rPr lang="en-US" dirty="0" smtClean="0"/>
              <a:t>If time is curtail to a training process. Less layers or even less inputs can be applied to learning.</a:t>
            </a:r>
          </a:p>
          <a:p>
            <a:r>
              <a:rPr lang="en-US" dirty="0" smtClean="0"/>
              <a:t>Parameters can be tuned to improve the training. And Epochs can be applied more times to ensure </a:t>
            </a:r>
            <a:r>
              <a:rPr lang="en-US" smtClean="0"/>
              <a:t>the accuracy.</a:t>
            </a:r>
            <a:endParaRPr lang="en-US" dirty="0"/>
          </a:p>
        </p:txBody>
      </p:sp>
    </p:spTree>
    <p:extLst>
      <p:ext uri="{BB962C8B-B14F-4D97-AF65-F5344CB8AC3E}">
        <p14:creationId xmlns:p14="http://schemas.microsoft.com/office/powerpoint/2010/main" val="2033014698"/>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513</TotalTime>
  <Words>288</Words>
  <Application>Microsoft Macintosh PowerPoint</Application>
  <PresentationFormat>宽屏</PresentationFormat>
  <Paragraphs>28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Century Gothic</vt:lpstr>
      <vt:lpstr>Wingdings 3</vt:lpstr>
      <vt:lpstr>幼圆</vt:lpstr>
      <vt:lpstr>Arial</vt:lpstr>
      <vt:lpstr>丝状</vt:lpstr>
      <vt:lpstr>Handwriting Number Recognition</vt:lpstr>
      <vt:lpstr>Introduction</vt:lpstr>
      <vt:lpstr>Related Works</vt:lpstr>
      <vt:lpstr>MNIST database</vt:lpstr>
      <vt:lpstr>Neural Network </vt:lpstr>
      <vt:lpstr>Neural Network Result </vt:lpstr>
      <vt:lpstr>Convolution Neural Network Solution</vt:lpstr>
      <vt:lpstr>Comparison</vt:lpstr>
      <vt:lpstr>Conclusions and Improvements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Number Recognition</dc:title>
  <dc:creator>gladslq@gmail.com</dc:creator>
  <cp:lastModifiedBy>Microsoft Office 用户</cp:lastModifiedBy>
  <cp:revision>10</cp:revision>
  <dcterms:created xsi:type="dcterms:W3CDTF">2018-05-02T21:25:36Z</dcterms:created>
  <dcterms:modified xsi:type="dcterms:W3CDTF">2018-05-04T22:02:48Z</dcterms:modified>
</cp:coreProperties>
</file>