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545" r:id="rId2"/>
    <p:sldId id="258" r:id="rId3"/>
    <p:sldId id="548" r:id="rId4"/>
    <p:sldId id="259" r:id="rId5"/>
    <p:sldId id="552" r:id="rId6"/>
    <p:sldId id="553" r:id="rId7"/>
    <p:sldId id="550" r:id="rId8"/>
    <p:sldId id="549" r:id="rId9"/>
    <p:sldId id="560" r:id="rId10"/>
    <p:sldId id="551" r:id="rId11"/>
    <p:sldId id="554" r:id="rId12"/>
    <p:sldId id="555" r:id="rId13"/>
    <p:sldId id="275" r:id="rId14"/>
    <p:sldId id="557" r:id="rId15"/>
    <p:sldId id="558" r:id="rId16"/>
    <p:sldId id="559" r:id="rId17"/>
    <p:sldId id="280" r:id="rId18"/>
    <p:sldId id="54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12"/>
  </p:normalViewPr>
  <p:slideViewPr>
    <p:cSldViewPr snapToGrid="0">
      <p:cViewPr>
        <p:scale>
          <a:sx n="108" d="100"/>
          <a:sy n="108" d="100"/>
        </p:scale>
        <p:origin x="-4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67D0C-014B-4C2C-9738-4A4B8073F19B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BC1F7-5699-475A-8CA4-134435FD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50F6CD-925D-488C-A69D-1F0F4203BB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19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50F6CD-925D-488C-A69D-1F0F4203BB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699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50F6CD-925D-488C-A69D-1F0F4203BB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094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50F6CD-925D-488C-A69D-1F0F4203BB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927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50F6CD-925D-488C-A69D-1F0F4203BB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300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50F6CD-925D-488C-A69D-1F0F4203BB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837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50F6CD-925D-488C-A69D-1F0F4203BB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931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50F6CD-925D-488C-A69D-1F0F4203BB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460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50F6CD-925D-488C-A69D-1F0F4203BB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201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50F6CD-925D-488C-A69D-1F0F4203BB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27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50F6CD-925D-488C-A69D-1F0F4203BB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049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50F6CD-925D-488C-A69D-1F0F4203BB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342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50F6CD-925D-488C-A69D-1F0F4203BB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538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50F6CD-925D-488C-A69D-1F0F4203BB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116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50F6CD-925D-488C-A69D-1F0F4203BB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377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50F6CD-925D-488C-A69D-1F0F4203BB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96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50F6CD-925D-488C-A69D-1F0F4203BB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02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50F6CD-925D-488C-A69D-1F0F4203BB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73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350752" y="531321"/>
            <a:ext cx="1923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新蒂小丸子体" panose="03000600000000000000" pitchFamily="66" charset="-122"/>
                <a:ea typeface="新蒂小丸子体" panose="03000600000000000000" pitchFamily="66" charset="-122"/>
              </a:rPr>
              <a:t>请输入你的标题</a:t>
            </a:r>
          </a:p>
        </p:txBody>
      </p:sp>
    </p:spTree>
  </p:cSld>
  <p:clrMapOvr>
    <a:masterClrMapping/>
  </p:clrMapOvr>
  <p:transition spd="med" advClick="0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新蒂小丸子体" panose="03000600000000000000" pitchFamily="66" charset="-122"/>
                <a:ea typeface="新蒂小丸子体" panose="03000600000000000000" pitchFamily="66" charset="-122"/>
              </a:defRPr>
            </a:lvl1pPr>
          </a:lstStyle>
          <a:p>
            <a:fld id="{379E3C87-DEAF-4467-9B88-FB35CDA2289E}" type="datetimeFigureOut">
              <a:rPr lang="zh-CN" altLang="en-US" smtClean="0"/>
              <a:t>2019/11/16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新蒂小丸子体" panose="03000600000000000000" pitchFamily="66" charset="-122"/>
                <a:ea typeface="新蒂小丸子体" panose="03000600000000000000" pitchFamily="66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新蒂小丸子体" panose="03000600000000000000" pitchFamily="66" charset="-122"/>
                <a:ea typeface="新蒂小丸子体" panose="03000600000000000000" pitchFamily="66" charset="-122"/>
              </a:defRPr>
            </a:lvl1pPr>
          </a:lstStyle>
          <a:p>
            <a:fld id="{C9C290EC-172C-4650-839E-6E570F8F404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 advClick="0" advTm="0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新蒂小丸子体" panose="03000600000000000000" pitchFamily="66" charset="-122"/>
          <a:ea typeface="新蒂小丸子体" panose="03000600000000000000" pitchFamily="66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新蒂小丸子体" panose="03000600000000000000" pitchFamily="66" charset="-122"/>
          <a:ea typeface="新蒂小丸子体" panose="03000600000000000000" pitchFamily="66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新蒂小丸子体" panose="03000600000000000000" pitchFamily="66" charset="-122"/>
          <a:ea typeface="新蒂小丸子体" panose="03000600000000000000" pitchFamily="66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新蒂小丸子体" panose="03000600000000000000" pitchFamily="66" charset="-122"/>
          <a:ea typeface="新蒂小丸子体" panose="03000600000000000000" pitchFamily="66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新蒂小丸子体" panose="03000600000000000000" pitchFamily="66" charset="-122"/>
          <a:ea typeface="新蒂小丸子体" panose="03000600000000000000" pitchFamily="66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新蒂小丸子体" panose="03000600000000000000" pitchFamily="66" charset="-122"/>
          <a:ea typeface="新蒂小丸子体" panose="03000600000000000000" pitchFamily="66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emf"/><Relationship Id="rId9" Type="http://schemas.openxmlformats.org/officeDocument/2006/relationships/image" Target="../media/image8.png"/><Relationship Id="rId10" Type="http://schemas.openxmlformats.org/officeDocument/2006/relationships/image" Target="../media/image9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emf"/><Relationship Id="rId5" Type="http://schemas.openxmlformats.org/officeDocument/2006/relationships/image" Target="../media/image16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1.emf"/><Relationship Id="rId5" Type="http://schemas.openxmlformats.org/officeDocument/2006/relationships/image" Target="../media/image21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1.emf"/><Relationship Id="rId5" Type="http://schemas.openxmlformats.org/officeDocument/2006/relationships/image" Target="../media/image21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1.emf"/><Relationship Id="rId5" Type="http://schemas.openxmlformats.org/officeDocument/2006/relationships/image" Target="../media/image21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emf"/><Relationship Id="rId12" Type="http://schemas.openxmlformats.org/officeDocument/2006/relationships/image" Target="../media/image18.emf"/><Relationship Id="rId13" Type="http://schemas.openxmlformats.org/officeDocument/2006/relationships/image" Target="../media/image19.emf"/><Relationship Id="rId14" Type="http://schemas.openxmlformats.org/officeDocument/2006/relationships/image" Target="../media/image3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20.png"/><Relationship Id="rId6" Type="http://schemas.openxmlformats.org/officeDocument/2006/relationships/image" Target="../media/image9.emf"/><Relationship Id="rId7" Type="http://schemas.openxmlformats.org/officeDocument/2006/relationships/image" Target="../media/image7.emf"/><Relationship Id="rId8" Type="http://schemas.openxmlformats.org/officeDocument/2006/relationships/image" Target="../media/image10.emf"/><Relationship Id="rId9" Type="http://schemas.openxmlformats.org/officeDocument/2006/relationships/image" Target="../media/image11.emf"/><Relationship Id="rId10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emf"/><Relationship Id="rId9" Type="http://schemas.openxmlformats.org/officeDocument/2006/relationships/image" Target="../media/image8.png"/><Relationship Id="rId10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7.emf"/><Relationship Id="rId5" Type="http://schemas.openxmlformats.org/officeDocument/2006/relationships/image" Target="../media/image10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2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9.emf"/><Relationship Id="rId5" Type="http://schemas.openxmlformats.org/officeDocument/2006/relationships/image" Target="../media/image18.emf"/><Relationship Id="rId6" Type="http://schemas.openxmlformats.org/officeDocument/2006/relationships/image" Target="../media/image21.emf"/><Relationship Id="rId7" Type="http://schemas.openxmlformats.org/officeDocument/2006/relationships/image" Target="../media/image13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9.emf"/><Relationship Id="rId5" Type="http://schemas.openxmlformats.org/officeDocument/2006/relationships/image" Target="../media/image18.emf"/><Relationship Id="rId6" Type="http://schemas.openxmlformats.org/officeDocument/2006/relationships/image" Target="../media/image21.emf"/><Relationship Id="rId7" Type="http://schemas.openxmlformats.org/officeDocument/2006/relationships/image" Target="../media/image13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14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9.emf"/><Relationship Id="rId5" Type="http://schemas.openxmlformats.org/officeDocument/2006/relationships/image" Target="../media/image18.emf"/><Relationship Id="rId6" Type="http://schemas.openxmlformats.org/officeDocument/2006/relationships/image" Target="../media/image21.emf"/><Relationship Id="rId7" Type="http://schemas.openxmlformats.org/officeDocument/2006/relationships/image" Target="../media/image13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emf"/><Relationship Id="rId5" Type="http://schemas.openxmlformats.org/officeDocument/2006/relationships/image" Target="../media/image16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13.emf"/><Relationship Id="rId7" Type="http://schemas.openxmlformats.org/officeDocument/2006/relationships/image" Target="../media/image28.jpg"/><Relationship Id="rId8" Type="http://schemas.openxmlformats.org/officeDocument/2006/relationships/image" Target="../media/image29.png"/><Relationship Id="rId9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黑色, 服装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59" y="110318"/>
            <a:ext cx="765686" cy="10528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34178">
            <a:off x="1208416" y="848491"/>
            <a:ext cx="989237" cy="1133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4826">
            <a:off x="5762634" y="556082"/>
            <a:ext cx="1131079" cy="1722009"/>
          </a:xfrm>
          <a:prstGeom prst="rect">
            <a:avLst/>
          </a:prstGeom>
        </p:spPr>
      </p:pic>
      <p:pic>
        <p:nvPicPr>
          <p:cNvPr id="9" name="图片 8" descr="图片包含 室内&#10;&#10;已生成高可信度的说明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817">
            <a:off x="2759436" y="2234909"/>
            <a:ext cx="896483" cy="11269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712" y="5972961"/>
            <a:ext cx="427231" cy="50026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089501" y="793694"/>
            <a:ext cx="5294996" cy="5395401"/>
            <a:chOff x="3459192" y="642448"/>
            <a:chExt cx="5294996" cy="539540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59192" y="642448"/>
              <a:ext cx="5294996" cy="5395401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3791177" y="2121239"/>
              <a:ext cx="475735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新蒂小丸子体" panose="03000600000000000000" pitchFamily="66" charset="-122"/>
                  <a:ea typeface="新蒂小丸子体" panose="03000600000000000000" pitchFamily="66" charset="-122"/>
                  <a:cs typeface="+mn-cs"/>
                </a:rPr>
                <a:t>宠爱有家项目</a:t>
              </a:r>
            </a:p>
            <a:p>
              <a:pPr marL="0" marR="0" lvl="0" indent="0" algn="di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新蒂小丸子体" panose="03000600000000000000" pitchFamily="66" charset="-122"/>
                  <a:ea typeface="新蒂小丸子体" panose="03000600000000000000" pitchFamily="66" charset="-122"/>
                  <a:cs typeface="+mn-cs"/>
                </a:rPr>
                <a:t>冲刺</a:t>
              </a:r>
              <a:r>
                <a:rPr kumimoji="0" lang="zh-CN" altLang="en-US" sz="4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新蒂小丸子体" panose="03000600000000000000" pitchFamily="66" charset="-122"/>
                  <a:ea typeface="新蒂小丸子体" panose="03000600000000000000" pitchFamily="66" charset="-122"/>
                  <a:cs typeface="+mn-cs"/>
                </a:rPr>
                <a:t>总结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endParaRPr>
            </a:p>
          </p:txBody>
        </p:sp>
      </p:grpSp>
      <p:pic>
        <p:nvPicPr>
          <p:cNvPr id="5" name="图片 4" descr="图片包含 照片&#10;&#10;已生成极高可信度的说明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026" y="4040211"/>
            <a:ext cx="2168578" cy="298424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9056" y="4240038"/>
            <a:ext cx="2612315" cy="166665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011" y="5275992"/>
            <a:ext cx="1023188" cy="9471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83870" y="3579792"/>
            <a:ext cx="860625" cy="81316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01838" y="5607827"/>
            <a:ext cx="1357875" cy="118626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5645" y="4859312"/>
            <a:ext cx="1023188" cy="9471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1673" y="1903227"/>
            <a:ext cx="1557884" cy="15874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18608" y="2394652"/>
            <a:ext cx="1318954" cy="62414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47956" y="4732405"/>
            <a:ext cx="2523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smtClean="0">
                <a:solidFill>
                  <a:schemeClr val="bg1"/>
                </a:solidFill>
              </a:rPr>
              <a:t>十分宠爱小组</a:t>
            </a:r>
            <a:endParaRPr kumimoji="1"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9" fill="hold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38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39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42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43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46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47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50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51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54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55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3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58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59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室内&#10;&#10;已生成高可信度的说明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9" y="1946856"/>
            <a:ext cx="2059338" cy="2588646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25331" y="402569"/>
            <a:ext cx="1957866" cy="1185525"/>
            <a:chOff x="-4084525" y="424540"/>
            <a:chExt cx="3176670" cy="1185525"/>
          </a:xfrm>
        </p:grpSpPr>
        <p:pic>
          <p:nvPicPr>
            <p:cNvPr id="24" name="图片 23"/>
            <p:cNvPicPr>
              <a:picLocks noChangeAspect="1"/>
            </p:cNvPicPr>
            <p:nvPr userDrawn="1"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-4084525" y="424540"/>
              <a:ext cx="3176670" cy="1185525"/>
            </a:xfrm>
            <a:prstGeom prst="rect">
              <a:avLst/>
            </a:prstGeom>
          </p:spPr>
        </p:pic>
        <p:sp>
          <p:nvSpPr>
            <p:cNvPr id="25" name="矩形 24"/>
            <p:cNvSpPr/>
            <p:nvPr userDrawn="1"/>
          </p:nvSpPr>
          <p:spPr>
            <a:xfrm>
              <a:off x="-3977880" y="624997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新蒂小丸子体" panose="03000600000000000000" pitchFamily="66" charset="-122"/>
                  <a:ea typeface="新蒂小丸子体" panose="03000600000000000000" pitchFamily="66" charset="-122"/>
                  <a:cs typeface="+mn-cs"/>
                </a:rPr>
                <a:t>部署流程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7817" y="244557"/>
            <a:ext cx="3863010" cy="130171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752" y="5702548"/>
            <a:ext cx="4513500" cy="6027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3197" y="6147410"/>
            <a:ext cx="4456125" cy="516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231010" y="5901944"/>
            <a:ext cx="3676499" cy="49093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248" y="5395201"/>
            <a:ext cx="3133172" cy="3632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5592" y="5678974"/>
            <a:ext cx="3133172" cy="36323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6317243" y="574778"/>
            <a:ext cx="1444158" cy="6412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学习语言</a:t>
            </a:r>
            <a:endParaRPr kumimoji="1"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683513" y="2431437"/>
            <a:ext cx="1444158" cy="648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学习框架</a:t>
            </a:r>
            <a:endParaRPr kumimoji="1"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3800525" y="621943"/>
            <a:ext cx="1444158" cy="6412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分配模块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5230950" y="942577"/>
            <a:ext cx="1086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 flipV="1">
            <a:off x="7039322" y="1721470"/>
            <a:ext cx="1959821" cy="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8999143" y="1728009"/>
            <a:ext cx="0" cy="67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8277064" y="2404903"/>
            <a:ext cx="1444158" cy="6412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配置环境</a:t>
            </a:r>
            <a:endParaRPr kumimoji="1" lang="zh-CN" altLang="en-US" dirty="0"/>
          </a:p>
        </p:txBody>
      </p:sp>
      <p:cxnSp>
        <p:nvCxnSpPr>
          <p:cNvPr id="46" name="直线连接符 45"/>
          <p:cNvCxnSpPr/>
          <p:nvPr/>
        </p:nvCxnSpPr>
        <p:spPr>
          <a:xfrm>
            <a:off x="5364458" y="1727231"/>
            <a:ext cx="1674863" cy="1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 flipH="1">
            <a:off x="5364458" y="1728009"/>
            <a:ext cx="9863" cy="70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/>
          <p:nvPr/>
        </p:nvCxnSpPr>
        <p:spPr>
          <a:xfrm>
            <a:off x="7039321" y="1216045"/>
            <a:ext cx="0" cy="511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6309" y="1652189"/>
            <a:ext cx="1627997" cy="1422251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3260756" y="1993381"/>
            <a:ext cx="1117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前端</a:t>
            </a:r>
            <a:endParaRPr kumimoji="1" lang="zh-CN" altLang="en-US" sz="3200" dirty="0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3514" y="1564744"/>
            <a:ext cx="1627997" cy="1422251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10117064" y="1983481"/>
            <a:ext cx="1223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后端</a:t>
            </a:r>
            <a:endParaRPr kumimoji="1" lang="zh-CN" altLang="en-US" sz="3200" dirty="0"/>
          </a:p>
        </p:txBody>
      </p:sp>
      <p:cxnSp>
        <p:nvCxnSpPr>
          <p:cNvPr id="58" name="直线箭头连接符 57"/>
          <p:cNvCxnSpPr>
            <a:endCxn id="59" idx="0"/>
          </p:cNvCxnSpPr>
          <p:nvPr/>
        </p:nvCxnSpPr>
        <p:spPr>
          <a:xfrm>
            <a:off x="8970828" y="3067750"/>
            <a:ext cx="28315" cy="71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8277064" y="3786473"/>
            <a:ext cx="1444158" cy="6412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 写数据库，</a:t>
            </a:r>
            <a:r>
              <a:rPr kumimoji="1" lang="zh-CN" altLang="en-US" dirty="0" smtClean="0"/>
              <a:t>写接口</a:t>
            </a:r>
            <a:endParaRPr kumimoji="1" lang="zh-CN" altLang="en-US" dirty="0"/>
          </a:p>
        </p:txBody>
      </p:sp>
      <p:cxnSp>
        <p:nvCxnSpPr>
          <p:cNvPr id="60" name="直线箭头连接符 59"/>
          <p:cNvCxnSpPr/>
          <p:nvPr/>
        </p:nvCxnSpPr>
        <p:spPr>
          <a:xfrm flipH="1">
            <a:off x="5353243" y="3091066"/>
            <a:ext cx="9863" cy="70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4683406" y="3782767"/>
            <a:ext cx="1444158" cy="648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写页面</a:t>
            </a:r>
            <a:endParaRPr kumimoji="1" lang="zh-CN" altLang="en-US" dirty="0"/>
          </a:p>
        </p:txBody>
      </p:sp>
      <p:cxnSp>
        <p:nvCxnSpPr>
          <p:cNvPr id="62" name="直线连接符 61"/>
          <p:cNvCxnSpPr>
            <a:stCxn id="61" idx="3"/>
            <a:endCxn id="59" idx="1"/>
          </p:cNvCxnSpPr>
          <p:nvPr/>
        </p:nvCxnSpPr>
        <p:spPr>
          <a:xfrm>
            <a:off x="6127564" y="4107107"/>
            <a:ext cx="2149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/>
          <p:nvPr/>
        </p:nvCxnSpPr>
        <p:spPr>
          <a:xfrm flipH="1">
            <a:off x="7039321" y="4107106"/>
            <a:ext cx="9863" cy="70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6327105" y="4828825"/>
            <a:ext cx="1444158" cy="648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接口连接</a:t>
            </a:r>
            <a:endParaRPr kumimoji="1" lang="zh-CN" altLang="en-US" dirty="0"/>
          </a:p>
        </p:txBody>
      </p:sp>
      <p:cxnSp>
        <p:nvCxnSpPr>
          <p:cNvPr id="73" name="直线箭头连接符 72"/>
          <p:cNvCxnSpPr/>
          <p:nvPr/>
        </p:nvCxnSpPr>
        <p:spPr>
          <a:xfrm>
            <a:off x="7771263" y="5153165"/>
            <a:ext cx="1086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8857556" y="4878875"/>
            <a:ext cx="1259508" cy="648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测试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337686"/>
      </p:ext>
    </p:extLst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" presetClass="entr" presetSubtype="1" fill="hold" nodeType="clickEffect" p14:presetBounceEnd="7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000">
                                          <p:cBhvr additive="base">
                                            <p:cTn id="4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000">
                                          <p:cBhvr additive="base">
                                            <p:cTn id="4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44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45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48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49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8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8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84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8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5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8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1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1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7" grpId="0" animBg="1"/>
          <p:bldP spid="35" grpId="0" animBg="1"/>
          <p:bldP spid="43" grpId="0" animBg="1"/>
          <p:bldP spid="55" grpId="0"/>
          <p:bldP spid="57" grpId="0"/>
          <p:bldP spid="59" grpId="0" animBg="1"/>
          <p:bldP spid="61" grpId="0" animBg="1"/>
          <p:bldP spid="72" grpId="0" animBg="1"/>
          <p:bldP spid="7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8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8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84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8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5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8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1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1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7" grpId="0" animBg="1"/>
          <p:bldP spid="35" grpId="0" animBg="1"/>
          <p:bldP spid="43" grpId="0" animBg="1"/>
          <p:bldP spid="55" grpId="0"/>
          <p:bldP spid="57" grpId="0"/>
          <p:bldP spid="59" grpId="0" animBg="1"/>
          <p:bldP spid="61" grpId="0" animBg="1"/>
          <p:bldP spid="72" grpId="0" animBg="1"/>
          <p:bldP spid="74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室内&#10;&#10;已生成高可信度的说明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2" y="1895441"/>
            <a:ext cx="2059338" cy="2588646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25331" y="402569"/>
            <a:ext cx="1957866" cy="1185525"/>
            <a:chOff x="-4084525" y="424540"/>
            <a:chExt cx="3176670" cy="1185525"/>
          </a:xfrm>
        </p:grpSpPr>
        <p:pic>
          <p:nvPicPr>
            <p:cNvPr id="24" name="图片 23"/>
            <p:cNvPicPr>
              <a:picLocks noChangeAspect="1"/>
            </p:cNvPicPr>
            <p:nvPr userDrawn="1"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-4084525" y="424540"/>
              <a:ext cx="3176670" cy="1185525"/>
            </a:xfrm>
            <a:prstGeom prst="rect">
              <a:avLst/>
            </a:prstGeom>
          </p:spPr>
        </p:pic>
        <p:sp>
          <p:nvSpPr>
            <p:cNvPr id="25" name="矩形 24"/>
            <p:cNvSpPr/>
            <p:nvPr userDrawn="1"/>
          </p:nvSpPr>
          <p:spPr>
            <a:xfrm>
              <a:off x="-3977880" y="624997"/>
              <a:ext cx="296294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新蒂小丸子体" panose="03000600000000000000" pitchFamily="66" charset="-122"/>
                  <a:ea typeface="新蒂小丸子体" panose="03000600000000000000" pitchFamily="66" charset="-122"/>
                  <a:cs typeface="+mn-cs"/>
                </a:rPr>
                <a:t>项目测试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52" y="5702548"/>
            <a:ext cx="4513500" cy="6027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3197" y="6147410"/>
            <a:ext cx="4456125" cy="516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231010" y="5901944"/>
            <a:ext cx="3676499" cy="49093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374" y="1076678"/>
            <a:ext cx="4076911" cy="3632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217" y="1042957"/>
            <a:ext cx="3133172" cy="3632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5652" y="377193"/>
            <a:ext cx="4132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、</a:t>
            </a:r>
            <a:r>
              <a:rPr lang="zh-CN" altLang="en-US" sz="2800" b="1" dirty="0"/>
              <a:t>项目的测试工作安排</a:t>
            </a:r>
          </a:p>
          <a:p>
            <a:endParaRPr kumimoji="1"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338837" y="1662126"/>
            <a:ext cx="3144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我们是主要由每个组员先单独测试自己的模块，认为没有问题之后，再交叉测试，尽可能找出所有的遗留</a:t>
            </a:r>
            <a:r>
              <a:rPr lang="zh-CN" altLang="en-US" sz="2400" dirty="0" smtClean="0"/>
              <a:t>问题。最后由测试人员整体测试。</a:t>
            </a:r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039322" y="418359"/>
            <a:ext cx="4755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/>
              <a:t>、测试工具选择和运用</a:t>
            </a:r>
          </a:p>
          <a:p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7238693" y="1662126"/>
            <a:ext cx="35122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Helvetica Neue" charset="0"/>
              </a:rPr>
              <a:t>本次软件的开发，我们采用</a:t>
            </a:r>
            <a:r>
              <a:rPr lang="en-US" altLang="zh-CN" sz="2000" dirty="0" err="1" smtClean="0">
                <a:latin typeface="Helvetica Neue" charset="0"/>
              </a:rPr>
              <a:t>webApp</a:t>
            </a:r>
            <a:r>
              <a:rPr lang="zh-CN" altLang="en-US" sz="2000" dirty="0">
                <a:latin typeface="Helvetica Neue" charset="0"/>
              </a:rPr>
              <a:t>开发，因此目前完成的模块，我们都是采取用控制台进行测试，检查每个页面的</a:t>
            </a:r>
            <a:r>
              <a:rPr lang="en-US" altLang="zh-CN" sz="2000" dirty="0" err="1">
                <a:latin typeface="Helvetica Neue" charset="0"/>
              </a:rPr>
              <a:t>dom</a:t>
            </a:r>
            <a:r>
              <a:rPr lang="zh-CN" altLang="en-US" sz="2000" dirty="0">
                <a:latin typeface="Helvetica Neue" charset="0"/>
              </a:rPr>
              <a:t>节点是否渲染正常，每个函数模块是否给不同的输入是否给出正确的输出，进行</a:t>
            </a:r>
            <a:r>
              <a:rPr lang="en-US" altLang="zh-CN" sz="2000" dirty="0">
                <a:latin typeface="Helvetica Neue" charset="0"/>
              </a:rPr>
              <a:t>chrome</a:t>
            </a:r>
            <a:r>
              <a:rPr lang="zh-CN" altLang="en-US" sz="2000" dirty="0">
                <a:latin typeface="Helvetica Neue" charset="0"/>
              </a:rPr>
              <a:t>还可以便捷的测试页面的自适应。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96215731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1" fill="hold" nodeType="clickEffect" p14:presetBounceEnd="7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000">
                                          <p:cBhvr additive="base">
                                            <p:cTn id="3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000">
                                          <p:cBhvr additive="base">
                                            <p:cTn id="3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6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6" grpId="0"/>
          <p:bldP spid="7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室内&#10;&#10;已生成高可信度的说明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2" y="1895441"/>
            <a:ext cx="2059338" cy="2588646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25331" y="402569"/>
            <a:ext cx="1957866" cy="1185525"/>
            <a:chOff x="-4084525" y="424540"/>
            <a:chExt cx="3176670" cy="1185525"/>
          </a:xfrm>
        </p:grpSpPr>
        <p:pic>
          <p:nvPicPr>
            <p:cNvPr id="24" name="图片 23"/>
            <p:cNvPicPr>
              <a:picLocks noChangeAspect="1"/>
            </p:cNvPicPr>
            <p:nvPr userDrawn="1"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-4084525" y="424540"/>
              <a:ext cx="3176670" cy="1185525"/>
            </a:xfrm>
            <a:prstGeom prst="rect">
              <a:avLst/>
            </a:prstGeom>
          </p:spPr>
        </p:pic>
        <p:sp>
          <p:nvSpPr>
            <p:cNvPr id="25" name="矩形 24"/>
            <p:cNvSpPr/>
            <p:nvPr userDrawn="1"/>
          </p:nvSpPr>
          <p:spPr>
            <a:xfrm>
              <a:off x="-3977880" y="624997"/>
              <a:ext cx="296294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新蒂小丸子体" panose="03000600000000000000" pitchFamily="66" charset="-122"/>
                  <a:ea typeface="新蒂小丸子体" panose="03000600000000000000" pitchFamily="66" charset="-122"/>
                  <a:cs typeface="+mn-cs"/>
                </a:rPr>
                <a:t>项目测试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52" y="5702548"/>
            <a:ext cx="4513500" cy="6027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3197" y="6147410"/>
            <a:ext cx="4456125" cy="516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231010" y="5901944"/>
            <a:ext cx="3676499" cy="49093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5287" y="1134203"/>
            <a:ext cx="4076911" cy="3632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71284" y="633987"/>
            <a:ext cx="4132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3</a:t>
            </a:r>
            <a:r>
              <a:rPr kumimoji="1" lang="zh-CN" altLang="en-US" sz="2800" dirty="0" smtClean="0"/>
              <a:t>、</a:t>
            </a:r>
            <a:r>
              <a:rPr lang="zh-CN" altLang="en-US" sz="2800" b="1" dirty="0"/>
              <a:t>项目测评评述</a:t>
            </a:r>
          </a:p>
          <a:p>
            <a:endParaRPr kumimoji="1"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351519" y="1942295"/>
            <a:ext cx="58043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目前前端页面模块还未完全</a:t>
            </a:r>
            <a:r>
              <a:rPr lang="zh-CN" altLang="en-US" sz="2800" dirty="0" smtClean="0"/>
              <a:t>完成</a:t>
            </a:r>
          </a:p>
          <a:p>
            <a:endParaRPr lang="zh-CN" altLang="en-US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部分页面的自适应也没有实现的很</a:t>
            </a:r>
            <a:r>
              <a:rPr lang="zh-CN" altLang="en-US" sz="2800" dirty="0" smtClean="0"/>
              <a:t>好</a:t>
            </a:r>
          </a:p>
          <a:p>
            <a:endParaRPr lang="zh-CN" altLang="en-US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后端部分接口还未完全实现</a:t>
            </a:r>
          </a:p>
        </p:txBody>
      </p:sp>
    </p:spTree>
    <p:extLst>
      <p:ext uri="{BB962C8B-B14F-4D97-AF65-F5344CB8AC3E}">
        <p14:creationId xmlns:p14="http://schemas.microsoft.com/office/powerpoint/2010/main" val="1207700177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1" fill="hold" nodeType="clickEffect" p14:presetBounceEnd="7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000">
                                          <p:cBhvr additive="base">
                                            <p:cTn id="3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000">
                                          <p:cBhvr additive="base">
                                            <p:cTn id="3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129909" y="1251301"/>
            <a:ext cx="380699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3200" dirty="0">
                <a:latin typeface="新蒂小丸子体" panose="03000600000000000000" pitchFamily="66" charset="-122"/>
                <a:ea typeface="新蒂小丸子体" panose="03000600000000000000" pitchFamily="66" charset="-122"/>
              </a:rPr>
              <a:t>想要页面漂亮真的全是泪啊！写完之后布局排版用</a:t>
            </a:r>
            <a:r>
              <a:rPr lang="en-US" altLang="zh-CN" sz="3200" dirty="0" err="1">
                <a:latin typeface="新蒂小丸子体" panose="03000600000000000000" pitchFamily="66" charset="-122"/>
                <a:ea typeface="新蒂小丸子体" panose="03000600000000000000" pitchFamily="66" charset="-122"/>
              </a:rPr>
              <a:t>css</a:t>
            </a:r>
            <a:r>
              <a:rPr lang="zh-CN" altLang="en-US" sz="3200" dirty="0">
                <a:latin typeface="新蒂小丸子体" panose="03000600000000000000" pitchFamily="66" charset="-122"/>
                <a:ea typeface="新蒂小丸子体" panose="03000600000000000000" pitchFamily="66" charset="-122"/>
              </a:rPr>
              <a:t>弄了好久，然后卡在了接口的位置，怎样读取数据怎样操作真的是一脸懵。查阅了很多资料也有大佬进行相关教学才一点点学起来。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81655" y="2179007"/>
            <a:ext cx="2530596" cy="2871955"/>
            <a:chOff x="539556" y="2708872"/>
            <a:chExt cx="2530596" cy="2871955"/>
          </a:xfrm>
        </p:grpSpPr>
        <p:pic>
          <p:nvPicPr>
            <p:cNvPr id="3" name="图片 2" descr="图片包含 室内&#10;&#10;已生成高可信度的说明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806" y="2708872"/>
              <a:ext cx="896483" cy="1126904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556" y="3516948"/>
              <a:ext cx="2530596" cy="1255803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550056" y="4934496"/>
              <a:ext cx="22261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新蒂小丸子体" panose="03000600000000000000" pitchFamily="66" charset="-122"/>
                  <a:ea typeface="新蒂小丸子体" panose="03000600000000000000" pitchFamily="66" charset="-122"/>
                  <a:cs typeface="+mn-cs"/>
                </a:rPr>
                <a:t>前端人员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lum bright="20000" contrast="-40000"/>
          </a:blip>
          <a:stretch>
            <a:fillRect/>
          </a:stretch>
        </p:blipFill>
        <p:spPr>
          <a:xfrm>
            <a:off x="208220" y="146549"/>
            <a:ext cx="3194954" cy="117680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8667" y="447242"/>
            <a:ext cx="2120415" cy="102940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3629" y="291353"/>
            <a:ext cx="1615310" cy="67059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5468" y="715987"/>
            <a:ext cx="1318954" cy="62414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355821" y="333250"/>
            <a:ext cx="2782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/>
              <a:t>成员的过程体会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48478" y="1541935"/>
            <a:ext cx="32674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latin typeface="新蒂小丸子体" charset="0"/>
                <a:ea typeface="新蒂小丸子体" charset="0"/>
                <a:cs typeface="新蒂小丸子体" charset="0"/>
              </a:rPr>
              <a:t>开发app的过程中感觉到了团队协作的好处，大家聚在一起做事情，不懂得可以相互讨论，可以从其他有经验的同学身上学到很多东西。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356368" y="1324098"/>
            <a:ext cx="35955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dirty="0">
                <a:latin typeface="新蒂小丸子体" panose="03000600000000000000" pitchFamily="66" charset="-122"/>
                <a:ea typeface="新蒂小丸子体" panose="03000600000000000000" pitchFamily="66" charset="-122"/>
              </a:rPr>
              <a:t>从中收获不少。从</a:t>
            </a:r>
            <a:r>
              <a:rPr lang="en-US" altLang="zh-CN" sz="2400" dirty="0">
                <a:latin typeface="新蒂小丸子体" panose="03000600000000000000" pitchFamily="66" charset="-122"/>
                <a:ea typeface="新蒂小丸子体" panose="03000600000000000000" pitchFamily="66" charset="-122"/>
              </a:rPr>
              <a:t>PHP</a:t>
            </a:r>
            <a:r>
              <a:rPr lang="zh-CN" altLang="en-US" sz="2400" dirty="0">
                <a:latin typeface="新蒂小丸子体" panose="03000600000000000000" pitchFamily="66" charset="-122"/>
                <a:ea typeface="新蒂小丸子体" panose="03000600000000000000" pitchFamily="66" charset="-122"/>
              </a:rPr>
              <a:t>零基础到能够写出好几个接口</a:t>
            </a:r>
            <a:r>
              <a:rPr lang="en-US" altLang="zh-CN" sz="2400" dirty="0">
                <a:latin typeface="新蒂小丸子体" panose="03000600000000000000" pitchFamily="66" charset="-122"/>
                <a:ea typeface="新蒂小丸子体" panose="03000600000000000000" pitchFamily="66" charset="-122"/>
              </a:rPr>
              <a:t>,</a:t>
            </a:r>
            <a:r>
              <a:rPr lang="zh-CN" altLang="en-US" sz="2400" dirty="0">
                <a:latin typeface="新蒂小丸子体" panose="03000600000000000000" pitchFamily="66" charset="-122"/>
                <a:ea typeface="新蒂小丸子体" panose="03000600000000000000" pitchFamily="66" charset="-122"/>
              </a:rPr>
              <a:t>从这个过程中</a:t>
            </a:r>
            <a:r>
              <a:rPr lang="en-US" altLang="zh-CN" sz="2400" dirty="0">
                <a:latin typeface="新蒂小丸子体" panose="03000600000000000000" pitchFamily="66" charset="-122"/>
                <a:ea typeface="新蒂小丸子体" panose="03000600000000000000" pitchFamily="66" charset="-122"/>
              </a:rPr>
              <a:t>,</a:t>
            </a:r>
            <a:r>
              <a:rPr lang="zh-CN" altLang="en-US" sz="2400" dirty="0">
                <a:latin typeface="新蒂小丸子体" panose="03000600000000000000" pitchFamily="66" charset="-122"/>
                <a:ea typeface="新蒂小丸子体" panose="03000600000000000000" pitchFamily="66" charset="-122"/>
              </a:rPr>
              <a:t>我切身体会到沟通的重要性</a:t>
            </a:r>
            <a:r>
              <a:rPr lang="en-US" altLang="zh-CN" sz="2400" dirty="0">
                <a:latin typeface="新蒂小丸子体" panose="03000600000000000000" pitchFamily="66" charset="-122"/>
                <a:ea typeface="新蒂小丸子体" panose="03000600000000000000" pitchFamily="66" charset="-122"/>
              </a:rPr>
              <a:t>,</a:t>
            </a:r>
            <a:r>
              <a:rPr lang="zh-CN" altLang="en-US" sz="2400" dirty="0">
                <a:latin typeface="新蒂小丸子体" panose="03000600000000000000" pitchFamily="66" charset="-122"/>
                <a:ea typeface="新蒂小丸子体" panose="03000600000000000000" pitchFamily="66" charset="-122"/>
              </a:rPr>
              <a:t>也懂得如何自学更加有效</a:t>
            </a:r>
            <a:r>
              <a:rPr lang="en-US" altLang="zh-CN" sz="2400" dirty="0">
                <a:latin typeface="新蒂小丸子体" panose="03000600000000000000" pitchFamily="66" charset="-122"/>
                <a:ea typeface="新蒂小丸子体" panose="03000600000000000000" pitchFamily="66" charset="-122"/>
              </a:rPr>
              <a:t>,</a:t>
            </a:r>
            <a:r>
              <a:rPr lang="zh-CN" altLang="en-US" sz="2400" dirty="0">
                <a:latin typeface="新蒂小丸子体" panose="03000600000000000000" pitchFamily="66" charset="-122"/>
                <a:ea typeface="新蒂小丸子体" panose="03000600000000000000" pitchFamily="66" charset="-122"/>
              </a:rPr>
              <a:t>在必要的时候也该多问问大佬</a:t>
            </a:r>
            <a:r>
              <a:rPr lang="en-US" altLang="zh-CN" sz="2400" dirty="0">
                <a:latin typeface="新蒂小丸子体" panose="03000600000000000000" pitchFamily="66" charset="-122"/>
                <a:ea typeface="新蒂小丸子体" panose="03000600000000000000" pitchFamily="66" charset="-122"/>
              </a:rPr>
              <a:t>,</a:t>
            </a:r>
            <a:r>
              <a:rPr lang="zh-CN" altLang="en-US" sz="2400" dirty="0">
                <a:latin typeface="新蒂小丸子体" panose="03000600000000000000" pitchFamily="66" charset="-122"/>
                <a:ea typeface="新蒂小丸子体" panose="03000600000000000000" pitchFamily="66" charset="-122"/>
              </a:rPr>
              <a:t>在解决问题的同时也可能会有意外的收获；遇到困难直面才是正道，越躲避问题就堆积得越多；这个过程也让我对自己的能力有了更清晰的认知</a:t>
            </a:r>
            <a:r>
              <a:rPr lang="zh-CN" altLang="en-US" sz="2400" dirty="0" smtClean="0">
                <a:latin typeface="新蒂小丸子体" panose="03000600000000000000" pitchFamily="66" charset="-122"/>
                <a:ea typeface="新蒂小丸子体" panose="03000600000000000000" pitchFamily="66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81654" y="2112273"/>
            <a:ext cx="2530596" cy="2603929"/>
            <a:chOff x="506953" y="2591505"/>
            <a:chExt cx="2530596" cy="2603929"/>
          </a:xfrm>
        </p:grpSpPr>
        <p:pic>
          <p:nvPicPr>
            <p:cNvPr id="3" name="图片 2" descr="图片包含 室内&#10;&#10;已生成高可信度的说明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010" y="2591505"/>
              <a:ext cx="896483" cy="1126904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953" y="3354856"/>
              <a:ext cx="2530596" cy="1255803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861963" y="4610659"/>
              <a:ext cx="197476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新蒂小丸子体" panose="03000600000000000000" pitchFamily="66" charset="-122"/>
                  <a:ea typeface="新蒂小丸子体" panose="03000600000000000000" pitchFamily="66" charset="-122"/>
                  <a:cs typeface="+mn-cs"/>
                </a:rPr>
                <a:t>后端人员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lum bright="20000" contrast="-40000"/>
          </a:blip>
          <a:stretch>
            <a:fillRect/>
          </a:stretch>
        </p:blipFill>
        <p:spPr>
          <a:xfrm>
            <a:off x="208220" y="146549"/>
            <a:ext cx="3194954" cy="117680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8667" y="447242"/>
            <a:ext cx="2120415" cy="102940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3629" y="291353"/>
            <a:ext cx="1615310" cy="67059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2917" y="294701"/>
            <a:ext cx="1318954" cy="62414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355821" y="333250"/>
            <a:ext cx="2782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/>
              <a:t>成员的过程体会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53472" y="1599755"/>
            <a:ext cx="31629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这次冲刺真的是让我印象深刻。主要是平时还有很多其他的课和作业，后天还要考试，时间不够用啊！我这次负责做后端，纯小白一个，后端其他几个都是大佬，不懂的就问下大佬。自己也在不断摸索后端，从搭建环境学习到“世界上最好的语言PHP”到编写脚本，都是问题，反正就一直百度一直肝，到现在对后端也有一些了解，学到了。</a:t>
            </a:r>
          </a:p>
        </p:txBody>
      </p:sp>
    </p:spTree>
    <p:extLst>
      <p:ext uri="{BB962C8B-B14F-4D97-AF65-F5344CB8AC3E}">
        <p14:creationId xmlns:p14="http://schemas.microsoft.com/office/powerpoint/2010/main" val="3406062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334658" y="1476645"/>
            <a:ext cx="35955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dirty="0">
                <a:latin typeface="新蒂小丸子体" panose="03000600000000000000" pitchFamily="66" charset="-122"/>
                <a:ea typeface="新蒂小丸子体" panose="03000600000000000000" pitchFamily="66" charset="-122"/>
              </a:rPr>
              <a:t>这是一个艰辛的过程，一群人从初识到熟识，从不懂交流到后面的天天混在一起，大家在一起学习，一起做事，已经有了一段不可磨灭的回忆和友谊，虽然学习的过程很痛苦，但是和大家在一起还是很开心的。遇到不懂解决的，就问就百度就死皮赖脸，就完事</a:t>
            </a:r>
            <a:r>
              <a:rPr lang="zh-CN" altLang="en-US" sz="2400" dirty="0" smtClean="0">
                <a:latin typeface="新蒂小丸子体" panose="03000600000000000000" pitchFamily="66" charset="-122"/>
                <a:ea typeface="新蒂小丸子体" panose="03000600000000000000" pitchFamily="66" charset="-122"/>
              </a:rPr>
              <a:t>了。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8220" y="2160788"/>
            <a:ext cx="2889164" cy="2486562"/>
            <a:chOff x="266121" y="2708872"/>
            <a:chExt cx="2889164" cy="2486562"/>
          </a:xfrm>
        </p:grpSpPr>
        <p:pic>
          <p:nvPicPr>
            <p:cNvPr id="3" name="图片 2" descr="图片包含 室内&#10;&#10;已生成高可信度的说明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097" y="2708872"/>
              <a:ext cx="896483" cy="1126904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954" y="3354856"/>
              <a:ext cx="2530596" cy="1255803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266121" y="4610659"/>
              <a:ext cx="288916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新蒂小丸子体" panose="03000600000000000000" pitchFamily="66" charset="-122"/>
                  <a:ea typeface="新蒂小丸子体" panose="03000600000000000000" pitchFamily="66" charset="-122"/>
                  <a:cs typeface="+mn-cs"/>
                </a:rPr>
                <a:t>UI</a:t>
              </a: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新蒂小丸子体" panose="03000600000000000000" pitchFamily="66" charset="-122"/>
                  <a:ea typeface="新蒂小丸子体" panose="03000600000000000000" pitchFamily="66" charset="-122"/>
                  <a:cs typeface="+mn-cs"/>
                </a:rPr>
                <a:t>兼前端人员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lum bright="20000" contrast="-40000"/>
          </a:blip>
          <a:stretch>
            <a:fillRect/>
          </a:stretch>
        </p:blipFill>
        <p:spPr>
          <a:xfrm>
            <a:off x="208220" y="146549"/>
            <a:ext cx="3194954" cy="117680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8667" y="447242"/>
            <a:ext cx="2120415" cy="102940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3629" y="291353"/>
            <a:ext cx="1615310" cy="67059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5468" y="715987"/>
            <a:ext cx="1318954" cy="62414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355821" y="333250"/>
            <a:ext cx="2782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/>
              <a:t>成员的过程体会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85251" y="1476645"/>
            <a:ext cx="32674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这次软件工程冲刺终于到了最后时刻，我这一辈子也是为软件工程拼过命了。太难了太累了感觉时间根本不够用了，可能再给时间也还是不够用。总的来说毋庸置疑的学到了很多东西，算是不得不学的吧，但是学进去以后就认为还是很有意思，算是有些小成果了。</a:t>
            </a:r>
            <a:r>
              <a:rPr lang="en-US" altLang="zh-CN" sz="2000" dirty="0"/>
              <a:t>teamwork</a:t>
            </a:r>
            <a:r>
              <a:rPr lang="zh-CN" altLang="en-US" sz="2000" dirty="0"/>
              <a:t>感觉很棒，是一个很棒的经历，一个往后会回忆起的经历。</a:t>
            </a:r>
          </a:p>
        </p:txBody>
      </p:sp>
    </p:spTree>
    <p:extLst>
      <p:ext uri="{BB962C8B-B14F-4D97-AF65-F5344CB8AC3E}">
        <p14:creationId xmlns:p14="http://schemas.microsoft.com/office/powerpoint/2010/main" val="16231292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707" y="227992"/>
            <a:ext cx="1318954" cy="624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981" y="192133"/>
            <a:ext cx="1792940" cy="8678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222" y="900652"/>
            <a:ext cx="7152904" cy="53646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8139" y="227992"/>
            <a:ext cx="287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凌晨</a:t>
            </a:r>
            <a:r>
              <a:rPr kumimoji="1" lang="en-US" altLang="zh-CN" sz="2800" b="1" dirty="0" smtClean="0"/>
              <a:t>4</a:t>
            </a:r>
            <a:r>
              <a:rPr kumimoji="1" lang="zh-CN" altLang="en-US" sz="2800" b="1" dirty="0" smtClean="0"/>
              <a:t>点半的福大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672277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图片包含 黑色, 服装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214" y="3487543"/>
            <a:ext cx="982136" cy="135043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31" y="3500435"/>
            <a:ext cx="1120868" cy="1283762"/>
          </a:xfrm>
          <a:prstGeom prst="rect">
            <a:avLst/>
          </a:prstGeom>
        </p:spPr>
      </p:pic>
      <p:pic>
        <p:nvPicPr>
          <p:cNvPr id="21" name="图片 20" descr="图片包含 室内&#10;&#10;已生成高可信度的说明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28" y="3500435"/>
            <a:ext cx="1051276" cy="13214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1866" y="769371"/>
            <a:ext cx="2162445" cy="21301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3912" y="681042"/>
            <a:ext cx="2492185" cy="25394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4412" y="659587"/>
            <a:ext cx="2722349" cy="2519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3171" y="2344618"/>
            <a:ext cx="860625" cy="8131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7841" y="1969348"/>
            <a:ext cx="1737820" cy="15181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4946" y="3624138"/>
            <a:ext cx="1023188" cy="947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20125" y="251329"/>
            <a:ext cx="1862868" cy="90437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8645064" y="4531109"/>
            <a:ext cx="3676499" cy="49093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292771" y="477793"/>
            <a:ext cx="1483159" cy="1498500"/>
            <a:chOff x="656576" y="754717"/>
            <a:chExt cx="1483159" cy="1498500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6576" y="754717"/>
              <a:ext cx="1474444" cy="1498500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850008" y="831179"/>
              <a:ext cx="1289727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新蒂小丸子体" panose="03000600000000000000" pitchFamily="66" charset="-122"/>
                  <a:ea typeface="新蒂小丸子体" panose="03000600000000000000" pitchFamily="66" charset="-122"/>
                  <a:cs typeface="+mn-cs"/>
                </a:rPr>
                <a:t>总的来说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35027" y="2203678"/>
            <a:ext cx="1584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很累，肝很疼</a:t>
            </a:r>
            <a:endParaRPr kumimoji="1" lang="zh-CN" altLang="en-US" sz="28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819152" y="1046433"/>
            <a:ext cx="15843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不懂就</a:t>
            </a:r>
            <a:r>
              <a:rPr kumimoji="1" lang="zh-CN" altLang="en-US" sz="2800" smtClean="0"/>
              <a:t>百度、问大</a:t>
            </a:r>
            <a:r>
              <a:rPr kumimoji="1" lang="zh-CN" altLang="en-US" sz="2800" dirty="0" smtClean="0"/>
              <a:t>佬</a:t>
            </a:r>
            <a:endParaRPr kumimoji="1" lang="zh-CN" altLang="en-US" sz="28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022653" y="1379813"/>
            <a:ext cx="24686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团队协作很重要，要及时的交流</a:t>
            </a:r>
            <a:endParaRPr kumimoji="1" lang="zh-CN" altLang="en-US" sz="2800" dirty="0"/>
          </a:p>
        </p:txBody>
      </p:sp>
      <p:pic>
        <p:nvPicPr>
          <p:cNvPr id="33" name="图片 32" descr="图片包含 室内&#10;&#10;已生成高可信度的说明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350" y="3397944"/>
            <a:ext cx="1051276" cy="1321483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9020345" y="1141925"/>
            <a:ext cx="15843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更清楚的</a:t>
            </a:r>
            <a:r>
              <a:rPr kumimoji="1" lang="zh-CN" altLang="en-US" sz="2800" smtClean="0">
                <a:solidFill>
                  <a:schemeClr val="bg1"/>
                </a:solidFill>
              </a:rPr>
              <a:t>认识了自己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32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黑色, 服装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51" y="316072"/>
            <a:ext cx="765686" cy="10528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34178">
            <a:off x="3432495" y="1051190"/>
            <a:ext cx="989237" cy="1133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4826">
            <a:off x="8255080" y="528374"/>
            <a:ext cx="1131079" cy="1722009"/>
          </a:xfrm>
          <a:prstGeom prst="rect">
            <a:avLst/>
          </a:prstGeom>
        </p:spPr>
      </p:pic>
      <p:pic>
        <p:nvPicPr>
          <p:cNvPr id="9" name="图片 8" descr="图片包含 室内&#10;&#10;已生成高可信度的说明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817">
            <a:off x="2759436" y="2234909"/>
            <a:ext cx="896483" cy="11269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712" y="5972961"/>
            <a:ext cx="427231" cy="50026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448502" y="731300"/>
            <a:ext cx="5294996" cy="5395401"/>
            <a:chOff x="3448502" y="731300"/>
            <a:chExt cx="5294996" cy="539540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48502" y="731300"/>
              <a:ext cx="5294996" cy="5395401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4289151" y="2467709"/>
              <a:ext cx="4065476" cy="1059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新蒂小丸子体" panose="03000600000000000000" pitchFamily="66" charset="-122"/>
                  <a:ea typeface="新蒂小丸子体" panose="03000600000000000000" pitchFamily="66" charset="-122"/>
                  <a:cs typeface="+mn-cs"/>
                </a:rPr>
                <a:t>谢谢观看！</a:t>
              </a:r>
            </a:p>
          </p:txBody>
        </p:sp>
      </p:grpSp>
      <p:pic>
        <p:nvPicPr>
          <p:cNvPr id="5" name="图片 4" descr="图片包含 照片&#10;&#10;已生成极高可信度的说明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02" y="3873752"/>
            <a:ext cx="2168578" cy="298424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042" y="1987514"/>
            <a:ext cx="1589878" cy="15661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34457" y="5561902"/>
            <a:ext cx="1023188" cy="9471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83870" y="3579792"/>
            <a:ext cx="860625" cy="81316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4849" y="3734685"/>
            <a:ext cx="1357875" cy="118626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5645" y="4859312"/>
            <a:ext cx="1023188" cy="9471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8388" y="2680132"/>
            <a:ext cx="1557884" cy="15874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9" fill="hold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38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39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42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43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46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47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50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51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54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55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3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58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59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83" y="4971920"/>
            <a:ext cx="987772" cy="11313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940" y="1094025"/>
            <a:ext cx="1557884" cy="1587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691" y="3196412"/>
            <a:ext cx="1023188" cy="947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9689" y="1734350"/>
            <a:ext cx="1023188" cy="9471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30" y="5801893"/>
            <a:ext cx="4513500" cy="6027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364" y="5729783"/>
            <a:ext cx="4456125" cy="5166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3146" y="6193743"/>
            <a:ext cx="3133172" cy="36323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617134" y="775613"/>
            <a:ext cx="10952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rPr>
              <a:t>组员分工</a:t>
            </a: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81101"/>
              </p:ext>
            </p:extLst>
          </p:nvPr>
        </p:nvGraphicFramePr>
        <p:xfrm>
          <a:off x="3764611" y="127472"/>
          <a:ext cx="6968074" cy="6066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1"/>
                <a:gridCol w="4783673"/>
              </a:tblGrid>
              <a:tr h="55141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</a:tr>
              <a:tr h="554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闫佳豪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界面设计、前端</a:t>
                      </a:r>
                      <a:r>
                        <a:rPr lang="en-US" altLang="zh-CN" dirty="0" smtClean="0"/>
                        <a:t>——</a:t>
                      </a:r>
                      <a:r>
                        <a:rPr lang="zh-CN" altLang="en-US" dirty="0" smtClean="0"/>
                        <a:t>宠物百科</a:t>
                      </a:r>
                      <a:endParaRPr lang="zh-CN" altLang="en-US" dirty="0"/>
                    </a:p>
                  </a:txBody>
                  <a:tcPr/>
                </a:tc>
              </a:tr>
              <a:tr h="554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宠物管理数据库设计</a:t>
                      </a:r>
                    </a:p>
                  </a:txBody>
                  <a:tcPr/>
                </a:tc>
              </a:tr>
              <a:tr h="5469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陈志超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登录注册、消息数据库设计</a:t>
                      </a:r>
                      <a:endParaRPr lang="zh-CN" altLang="en-US" dirty="0"/>
                    </a:p>
                  </a:txBody>
                  <a:tcPr/>
                </a:tc>
              </a:tr>
              <a:tr h="554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林华伟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前端负责人、测试</a:t>
                      </a:r>
                      <a:endParaRPr lang="zh-CN" altLang="en-US" dirty="0"/>
                    </a:p>
                  </a:txBody>
                  <a:tcPr/>
                </a:tc>
              </a:tr>
              <a:tr h="554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李斯文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前端</a:t>
                      </a:r>
                      <a:r>
                        <a:rPr lang="en-US" altLang="zh-CN" dirty="0" smtClean="0"/>
                        <a:t>——</a:t>
                      </a:r>
                      <a:r>
                        <a:rPr lang="zh-CN" altLang="en-US" dirty="0" smtClean="0"/>
                        <a:t>宠物管理、社区</a:t>
                      </a:r>
                      <a:endParaRPr lang="zh-CN" altLang="en-US" dirty="0"/>
                    </a:p>
                  </a:txBody>
                  <a:tcPr/>
                </a:tc>
              </a:tr>
              <a:tr h="554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胥鹏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界面设计、前端</a:t>
                      </a:r>
                      <a:r>
                        <a:rPr lang="en-US" altLang="zh-CN" dirty="0" smtClean="0"/>
                        <a:t>——</a:t>
                      </a:r>
                      <a:r>
                        <a:rPr lang="zh-CN" altLang="en-US" dirty="0" smtClean="0"/>
                        <a:t>爱宠中心</a:t>
                      </a:r>
                      <a:endParaRPr lang="zh-CN" altLang="en-US" dirty="0"/>
                    </a:p>
                  </a:txBody>
                  <a:tcPr/>
                </a:tc>
              </a:tr>
              <a:tr h="554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郑学贵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后端负责人、测试</a:t>
                      </a:r>
                      <a:endParaRPr lang="zh-CN" altLang="en-US" dirty="0"/>
                    </a:p>
                  </a:txBody>
                  <a:tcPr/>
                </a:tc>
              </a:tr>
              <a:tr h="5469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李享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前端</a:t>
                      </a:r>
                      <a:r>
                        <a:rPr lang="en-US" altLang="zh-CN" dirty="0" smtClean="0"/>
                        <a:t>——</a:t>
                      </a:r>
                      <a:r>
                        <a:rPr lang="zh-CN" altLang="en-US" dirty="0" smtClean="0"/>
                        <a:t>登录注册</a:t>
                      </a:r>
                      <a:endParaRPr lang="zh-CN" altLang="en-US" dirty="0"/>
                    </a:p>
                  </a:txBody>
                  <a:tcPr/>
                </a:tc>
              </a:tr>
              <a:tr h="5469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伍裕荣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后端</a:t>
                      </a:r>
                      <a:r>
                        <a:rPr lang="en-US" altLang="zh-CN" dirty="0" smtClean="0"/>
                        <a:t>——</a:t>
                      </a:r>
                      <a:r>
                        <a:rPr lang="zh-CN" altLang="en-US" dirty="0" smtClean="0"/>
                        <a:t>社区</a:t>
                      </a:r>
                      <a:endParaRPr lang="zh-CN" altLang="en-US" dirty="0"/>
                    </a:p>
                  </a:txBody>
                  <a:tcPr/>
                </a:tc>
              </a:tr>
              <a:tr h="5469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罗爱玥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统筹规划，</a:t>
                      </a:r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设计，前端</a:t>
                      </a:r>
                      <a:r>
                        <a:rPr lang="en-US" altLang="zh-CN" dirty="0" smtClean="0"/>
                        <a:t>——</a:t>
                      </a:r>
                      <a:r>
                        <a:rPr lang="zh-CN" altLang="en-US" dirty="0" smtClean="0"/>
                        <a:t>个人中心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20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23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4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2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31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3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019" y="220360"/>
            <a:ext cx="1589878" cy="1566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046" y="65951"/>
            <a:ext cx="1023188" cy="947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688" y="419918"/>
            <a:ext cx="1357875" cy="118626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849" y="5693205"/>
            <a:ext cx="4513500" cy="6027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9902" y="6197910"/>
            <a:ext cx="3133172" cy="36323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074" y="5862157"/>
            <a:ext cx="3133172" cy="3632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2685" y="1238566"/>
            <a:ext cx="988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smtClean="0"/>
              <a:t>预期计划</a:t>
            </a:r>
            <a:endParaRPr kumimoji="1" lang="zh-CN" altLang="en-US" sz="540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5026"/>
              </p:ext>
            </p:extLst>
          </p:nvPr>
        </p:nvGraphicFramePr>
        <p:xfrm>
          <a:off x="2829766" y="1268645"/>
          <a:ext cx="8597900" cy="4304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474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504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066"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目标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5903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——11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设计出界面样本，明确具体功能实现，其他人进行自己模块的准备工作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5819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——10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前端后端进行相应的编程工作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51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none" strike="noStrike" kern="1200" dirty="0" smtClean="0">
                          <a:effectLst/>
                        </a:rPr>
                        <a:t>进行自己设计部分单元测试，找出</a:t>
                      </a:r>
                      <a:r>
                        <a:rPr lang="en-US" altLang="zh-CN" sz="1800" u="none" strike="noStrike" kern="1200" dirty="0" smtClean="0">
                          <a:effectLst/>
                        </a:rPr>
                        <a:t>bug</a:t>
                      </a:r>
                      <a:r>
                        <a:rPr lang="zh-CN" altLang="en-US" sz="1800" u="none" strike="noStrike" kern="1200" dirty="0" smtClean="0">
                          <a:effectLst/>
                        </a:rPr>
                        <a:t>并修改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2714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-13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前后端接口连接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5908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 smtClean="0"/>
                        <a:t>14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测试人员进行整体测试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7726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 smtClean="0"/>
                        <a:t>15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none" strike="noStrike" kern="1200" dirty="0" smtClean="0">
                          <a:effectLst/>
                        </a:rPr>
                        <a:t>找出</a:t>
                      </a:r>
                      <a:r>
                        <a:rPr lang="en-US" altLang="zh-CN" sz="1800" u="none" strike="noStrike" kern="1200" dirty="0" smtClean="0">
                          <a:effectLst/>
                        </a:rPr>
                        <a:t>bug</a:t>
                      </a:r>
                      <a:r>
                        <a:rPr lang="zh-CN" altLang="en-US" sz="1800" u="none" strike="noStrike" kern="1200" dirty="0" smtClean="0">
                          <a:effectLst/>
                        </a:rPr>
                        <a:t>并修改，准备答辩</a:t>
                      </a:r>
                      <a:r>
                        <a:rPr lang="en-US" altLang="zh-CN" sz="1800" u="none" strike="noStrike" kern="1200" dirty="0" smtClean="0">
                          <a:effectLst/>
                        </a:rPr>
                        <a:t>PPT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452023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9" fill="hold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20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1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24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2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9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3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室内&#10;&#10;已生成高可信度的说明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612" y="2923154"/>
            <a:ext cx="2059338" cy="258864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849" y="6182464"/>
            <a:ext cx="4456125" cy="516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86646" y="6173785"/>
            <a:ext cx="3676499" cy="490933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286699" y="349853"/>
            <a:ext cx="2710931" cy="940900"/>
            <a:chOff x="286699" y="349853"/>
            <a:chExt cx="2710931" cy="940900"/>
          </a:xfrm>
        </p:grpSpPr>
        <p:pic>
          <p:nvPicPr>
            <p:cNvPr id="24" name="图片 23"/>
            <p:cNvPicPr>
              <a:picLocks noChangeAspect="1"/>
            </p:cNvPicPr>
            <p:nvPr userDrawn="1"/>
          </p:nvPicPr>
          <p:blipFill>
            <a:blip r:embed="rId6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286699" y="349853"/>
              <a:ext cx="1928600" cy="940900"/>
            </a:xfrm>
            <a:prstGeom prst="rect">
              <a:avLst/>
            </a:prstGeom>
          </p:spPr>
        </p:pic>
        <p:sp>
          <p:nvSpPr>
            <p:cNvPr id="25" name="矩形 24"/>
            <p:cNvSpPr/>
            <p:nvPr userDrawn="1"/>
          </p:nvSpPr>
          <p:spPr>
            <a:xfrm>
              <a:off x="350752" y="531321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新蒂小丸子体" panose="03000600000000000000" pitchFamily="66" charset="-122"/>
                  <a:ea typeface="新蒂小丸子体" panose="03000600000000000000" pitchFamily="66" charset="-122"/>
                  <a:cs typeface="+mn-cs"/>
                </a:rPr>
                <a:t>实际任务进度曲线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8397" y="680916"/>
            <a:ext cx="1318954" cy="624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9981" y="192133"/>
            <a:ext cx="1792940" cy="86780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67" y="1448607"/>
            <a:ext cx="7200284" cy="432783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1" fill="hold" nodeType="clickEffect" p14:presetBounceEnd="7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000">
                                          <p:cBhvr additive="base">
                                            <p:cTn id="3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000">
                                          <p:cBhvr additive="base">
                                            <p:cTn id="3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室内&#10;&#10;已生成高可信度的说明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612" y="2923154"/>
            <a:ext cx="2059338" cy="258864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849" y="6182464"/>
            <a:ext cx="4456125" cy="516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86646" y="6173785"/>
            <a:ext cx="3676499" cy="490933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373523" y="270004"/>
            <a:ext cx="1549603" cy="940900"/>
            <a:chOff x="379093" y="270004"/>
            <a:chExt cx="1928601" cy="940900"/>
          </a:xfrm>
        </p:grpSpPr>
        <p:pic>
          <p:nvPicPr>
            <p:cNvPr id="24" name="图片 23"/>
            <p:cNvPicPr>
              <a:picLocks noChangeAspect="1"/>
            </p:cNvPicPr>
            <p:nvPr userDrawn="1"/>
          </p:nvPicPr>
          <p:blipFill>
            <a:blip r:embed="rId6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379093" y="270004"/>
              <a:ext cx="1928601" cy="940900"/>
            </a:xfrm>
            <a:prstGeom prst="rect">
              <a:avLst/>
            </a:prstGeom>
          </p:spPr>
        </p:pic>
        <p:sp>
          <p:nvSpPr>
            <p:cNvPr id="25" name="矩形 24"/>
            <p:cNvSpPr/>
            <p:nvPr userDrawn="1"/>
          </p:nvSpPr>
          <p:spPr>
            <a:xfrm>
              <a:off x="379093" y="350915"/>
              <a:ext cx="179601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新蒂小丸子体" panose="03000600000000000000" pitchFamily="66" charset="-122"/>
                  <a:ea typeface="新蒂小丸子体" panose="03000600000000000000" pitchFamily="66" charset="-122"/>
                  <a:cs typeface="+mn-cs"/>
                </a:rPr>
                <a:t>燃尽图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9981" y="192133"/>
            <a:ext cx="1792940" cy="8678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33" y="1077027"/>
            <a:ext cx="7201156" cy="432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05759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1" fill="hold" nodeType="clickEffect" p14:presetBounceEnd="7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000">
                                          <p:cBhvr additive="base">
                                            <p:cTn id="3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000">
                                          <p:cBhvr additive="base">
                                            <p:cTn id="3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24625" y="3132621"/>
            <a:ext cx="4463769" cy="1897132"/>
            <a:chOff x="7229122" y="-353340"/>
            <a:chExt cx="4463769" cy="20951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9122" y="-353340"/>
              <a:ext cx="4329578" cy="20951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8524612" y="329407"/>
              <a:ext cx="3168279" cy="6457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新蒂小丸子体" panose="03000600000000000000" pitchFamily="66" charset="-122"/>
                  <a:ea typeface="新蒂小丸子体" panose="03000600000000000000" pitchFamily="66" charset="-122"/>
                  <a:cs typeface="+mn-cs"/>
                </a:rPr>
                <a:t>解决方法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6592" y="1078149"/>
            <a:ext cx="3747143" cy="1555614"/>
            <a:chOff x="801867" y="2499052"/>
            <a:chExt cx="3747143" cy="155561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867" y="2499052"/>
              <a:ext cx="3747143" cy="155561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455616" y="2984471"/>
              <a:ext cx="226128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新蒂小丸子体" panose="03000600000000000000" pitchFamily="66" charset="-122"/>
                  <a:ea typeface="新蒂小丸子体" panose="03000600000000000000" pitchFamily="66" charset="-122"/>
                  <a:cs typeface="+mn-cs"/>
                </a:rPr>
                <a:t>遇到的问题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2265" y="5065340"/>
            <a:ext cx="4456125" cy="516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884969" y="5674147"/>
            <a:ext cx="3676499" cy="49093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3072" y="2962335"/>
            <a:ext cx="3133172" cy="3632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0024" y="2891473"/>
            <a:ext cx="3133172" cy="3632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68492" y="1524110"/>
            <a:ext cx="3104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前后端的交接跨域问题</a:t>
            </a:r>
            <a:endParaRPr kumimoji="1" lang="zh-CN" altLang="en-US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图片的获取存储</a:t>
            </a:r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从前端获取数据并转换格式，返回数据转换成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格式。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88112" y="3226813"/>
            <a:ext cx="151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489623" y="1533231"/>
            <a:ext cx="2592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 smtClean="0"/>
              <a:t>、实现</a:t>
            </a:r>
            <a:r>
              <a:rPr kumimoji="1" lang="zh-CN" altLang="en-US" dirty="0"/>
              <a:t>兄弟组件</a:t>
            </a:r>
            <a:r>
              <a:rPr kumimoji="1" lang="zh-CN" altLang="en-US" dirty="0" smtClean="0"/>
              <a:t>通信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 smtClean="0"/>
              <a:t>、</a:t>
            </a:r>
            <a:r>
              <a:rPr kumimoji="1" lang="zh-CN" altLang="en-US" dirty="0"/>
              <a:t>组件背景</a:t>
            </a:r>
            <a:r>
              <a:rPr kumimoji="1" lang="zh-CN" altLang="en-US" dirty="0" smtClean="0"/>
              <a:t>设置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 smtClean="0"/>
              <a:t>、</a:t>
            </a:r>
            <a:r>
              <a:rPr kumimoji="1" lang="zh-CN" altLang="en-US" dirty="0"/>
              <a:t>和后端交互时候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577030" y="3409401"/>
            <a:ext cx="30340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1.</a:t>
            </a:r>
            <a:r>
              <a:rPr kumimoji="1" lang="zh-CN" altLang="en-US" sz="2400" dirty="0" smtClean="0"/>
              <a:t>加入一个允许所有来源访问的头</a:t>
            </a:r>
            <a:endParaRPr kumimoji="1" lang="zh-CN" altLang="en-US" sz="2400" dirty="0"/>
          </a:p>
          <a:p>
            <a:r>
              <a:rPr kumimoji="1" lang="en-US" altLang="zh-CN" sz="2400" dirty="0"/>
              <a:t>2.</a:t>
            </a:r>
            <a:r>
              <a:rPr kumimoji="1" lang="zh-CN" altLang="en-US" sz="2400" dirty="0"/>
              <a:t>问队内</a:t>
            </a:r>
            <a:r>
              <a:rPr kumimoji="1" lang="zh-CN" altLang="en-US" sz="2400" dirty="0" smtClean="0"/>
              <a:t>大佬</a:t>
            </a:r>
          </a:p>
          <a:p>
            <a:r>
              <a:rPr kumimoji="1" lang="en-US" altLang="zh-CN" sz="2400" dirty="0" smtClean="0"/>
              <a:t>3.</a:t>
            </a:r>
            <a:r>
              <a:rPr kumimoji="1" lang="zh-CN" altLang="en-US" sz="2400" dirty="0"/>
              <a:t>刚开始不知道怎么对</a:t>
            </a:r>
            <a:r>
              <a:rPr kumimoji="1" lang="en-US" altLang="zh-CN" sz="2400" dirty="0"/>
              <a:t>JSON</a:t>
            </a:r>
            <a:r>
              <a:rPr kumimoji="1" lang="zh-CN" altLang="en-US" sz="2400" dirty="0"/>
              <a:t>格式转换，后来发现</a:t>
            </a:r>
            <a:r>
              <a:rPr kumimoji="1" lang="en-US" altLang="zh-CN" sz="2400" dirty="0"/>
              <a:t>PHP</a:t>
            </a:r>
            <a:r>
              <a:rPr kumimoji="1" lang="zh-CN" altLang="en-US" sz="2400" dirty="0"/>
              <a:t>有自带的转换函数</a:t>
            </a:r>
            <a:endParaRPr kumimoji="1" lang="zh-CN" altLang="en-US" sz="2400" dirty="0" smtClean="0"/>
          </a:p>
        </p:txBody>
      </p:sp>
      <p:sp>
        <p:nvSpPr>
          <p:cNvPr id="26" name="文本框 25"/>
          <p:cNvSpPr txBox="1"/>
          <p:nvPr/>
        </p:nvSpPr>
        <p:spPr>
          <a:xfrm>
            <a:off x="6947823" y="3204138"/>
            <a:ext cx="3605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 smtClean="0"/>
              <a:t>、</a:t>
            </a:r>
            <a:r>
              <a:rPr kumimoji="1" lang="zh-CN" altLang="en-US" dirty="0"/>
              <a:t>各种方法试了都不行，最后放</a:t>
            </a:r>
            <a:r>
              <a:rPr kumimoji="1" lang="en-US" altLang="zh-CN" dirty="0" err="1"/>
              <a:t>beforecreate</a:t>
            </a:r>
            <a:r>
              <a:rPr kumimoji="1" lang="zh-CN" altLang="en-US" dirty="0"/>
              <a:t>里</a:t>
            </a:r>
            <a:r>
              <a:rPr kumimoji="1" lang="zh-CN" altLang="en-US" dirty="0" smtClean="0"/>
              <a:t>了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 smtClean="0"/>
              <a:t>、</a:t>
            </a:r>
            <a:r>
              <a:rPr kumimoji="1" lang="zh-CN" altLang="en-US" dirty="0"/>
              <a:t>一开始没用</a:t>
            </a:r>
            <a:r>
              <a:rPr kumimoji="1" lang="en-US" altLang="zh-CN" dirty="0" err="1"/>
              <a:t>vuex</a:t>
            </a:r>
            <a:r>
              <a:rPr kumimoji="1" lang="zh-CN" altLang="en-US" dirty="0"/>
              <a:t>，最后只能用路由传参挨个组件</a:t>
            </a:r>
            <a:r>
              <a:rPr kumimoji="1" lang="zh-CN" altLang="en-US" dirty="0" smtClean="0"/>
              <a:t>传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 smtClean="0"/>
              <a:t>、</a:t>
            </a:r>
            <a:r>
              <a:rPr kumimoji="1" lang="zh-CN" altLang="en-US" dirty="0"/>
              <a:t>在</a:t>
            </a:r>
            <a:r>
              <a:rPr kumimoji="1" lang="en-US" altLang="zh-CN" dirty="0" err="1"/>
              <a:t>config</a:t>
            </a:r>
            <a:r>
              <a:rPr kumimoji="1" lang="zh-CN" altLang="en-US" dirty="0"/>
              <a:t>的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里加上一些数据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151409" y="818228"/>
            <a:ext cx="3676499" cy="49093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827908" y="957474"/>
            <a:ext cx="3676499" cy="49093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4340232" y="214945"/>
            <a:ext cx="1139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/>
              <a:t>后端</a:t>
            </a:r>
            <a:endParaRPr kumimoji="1" lang="zh-CN" altLang="en-US" sz="32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8096629" y="210593"/>
            <a:ext cx="1139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/>
              <a:t>前端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435562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5" grpId="0"/>
      <p:bldP spid="26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室内&#10;&#10;已生成高可信度的说明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123" y="2899403"/>
            <a:ext cx="2059338" cy="258864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849" y="6182464"/>
            <a:ext cx="4456125" cy="516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86646" y="6173785"/>
            <a:ext cx="3676499" cy="490933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74098" y="0"/>
            <a:ext cx="7419231" cy="961901"/>
            <a:chOff x="379092" y="270004"/>
            <a:chExt cx="4264646" cy="940900"/>
          </a:xfrm>
        </p:grpSpPr>
        <p:pic>
          <p:nvPicPr>
            <p:cNvPr id="24" name="图片 23"/>
            <p:cNvPicPr>
              <a:picLocks noChangeAspect="1"/>
            </p:cNvPicPr>
            <p:nvPr userDrawn="1"/>
          </p:nvPicPr>
          <p:blipFill>
            <a:blip r:embed="rId6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379093" y="270004"/>
              <a:ext cx="1928601" cy="940900"/>
            </a:xfrm>
            <a:prstGeom prst="rect">
              <a:avLst/>
            </a:prstGeom>
          </p:spPr>
        </p:pic>
        <p:sp>
          <p:nvSpPr>
            <p:cNvPr id="25" name="矩形 24"/>
            <p:cNvSpPr/>
            <p:nvPr userDrawn="1"/>
          </p:nvSpPr>
          <p:spPr>
            <a:xfrm>
              <a:off x="379092" y="350915"/>
              <a:ext cx="426464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b="1" dirty="0" smtClean="0">
                  <a:latin typeface="新蒂小丸子体" panose="03000600000000000000" pitchFamily="66" charset="-122"/>
                  <a:ea typeface="新蒂小丸子体" panose="03000600000000000000" pitchFamily="66" charset="-122"/>
                </a:rPr>
                <a:t>SCRUM</a:t>
              </a:r>
              <a:r>
                <a:rPr lang="zh-CN" altLang="en-US" sz="3200" b="1" dirty="0" smtClean="0">
                  <a:latin typeface="新蒂小丸子体" panose="03000600000000000000" pitchFamily="66" charset="-122"/>
                  <a:ea typeface="新蒂小丸子体" panose="03000600000000000000" pitchFamily="66" charset="-122"/>
                </a:rPr>
                <a:t>会议照片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9981" y="192133"/>
            <a:ext cx="1792940" cy="867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1" y="708490"/>
            <a:ext cx="8562477" cy="571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36543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1" fill="hold" nodeType="clickEffect" p14:presetBounceEnd="7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000">
                                          <p:cBhvr additive="base">
                                            <p:cTn id="3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000">
                                          <p:cBhvr additive="base">
                                            <p:cTn id="3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室内&#10;&#10;已生成高可信度的说明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92" y="3893338"/>
            <a:ext cx="2059338" cy="2588646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4241053" y="208978"/>
            <a:ext cx="3176670" cy="1185525"/>
            <a:chOff x="3034458" y="162450"/>
            <a:chExt cx="3176670" cy="1185525"/>
          </a:xfrm>
        </p:grpSpPr>
        <p:pic>
          <p:nvPicPr>
            <p:cNvPr id="24" name="图片 23"/>
            <p:cNvPicPr>
              <a:picLocks noChangeAspect="1"/>
            </p:cNvPicPr>
            <p:nvPr userDrawn="1"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3034458" y="162450"/>
              <a:ext cx="3176670" cy="1185525"/>
            </a:xfrm>
            <a:prstGeom prst="rect">
              <a:avLst/>
            </a:prstGeom>
          </p:spPr>
        </p:pic>
        <p:sp>
          <p:nvSpPr>
            <p:cNvPr id="25" name="矩形 24"/>
            <p:cNvSpPr/>
            <p:nvPr userDrawn="1"/>
          </p:nvSpPr>
          <p:spPr>
            <a:xfrm>
              <a:off x="3218180" y="326998"/>
              <a:ext cx="26468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新蒂小丸子体" panose="03000600000000000000" pitchFamily="66" charset="-122"/>
                  <a:ea typeface="新蒂小丸子体" panose="03000600000000000000" pitchFamily="66" charset="-122"/>
                  <a:cs typeface="+mn-cs"/>
                </a:rPr>
                <a:t>项目实际架构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82" y="413617"/>
            <a:ext cx="3863010" cy="130171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45150" y="778161"/>
            <a:ext cx="3617035" cy="59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rPr>
              <a:t>前端开发框架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新蒂小丸子体" panose="03000600000000000000" pitchFamily="66" charset="-122"/>
              <a:ea typeface="新蒂小丸子体" panose="03000600000000000000" pitchFamily="66" charset="-122"/>
              <a:cs typeface="+mn-cs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752" y="5702548"/>
            <a:ext cx="4513500" cy="6027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3197" y="6147410"/>
            <a:ext cx="4456125" cy="516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231010" y="5901944"/>
            <a:ext cx="3676499" cy="49093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248" y="5395201"/>
            <a:ext cx="3133172" cy="3632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5592" y="5678974"/>
            <a:ext cx="3133172" cy="36323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4" y="1696607"/>
            <a:ext cx="2665047" cy="2665047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282562" y="4311477"/>
            <a:ext cx="1512544" cy="47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VUE</a:t>
            </a:r>
            <a:endParaRPr kumimoji="1" lang="zh-CN" altLang="en-US" sz="24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010" y="1825719"/>
            <a:ext cx="3080148" cy="2286092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9015241" y="4365064"/>
            <a:ext cx="1512544" cy="47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jQuery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5210567" y="1466664"/>
            <a:ext cx="23896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HTML</a:t>
            </a:r>
            <a:endParaRPr kumimoji="1" lang="zh-CN" altLang="en-US" sz="3200" dirty="0" smtClean="0"/>
          </a:p>
          <a:p>
            <a:endParaRPr kumimoji="1" lang="zh-CN" altLang="en-US" sz="3200" dirty="0" smtClean="0"/>
          </a:p>
          <a:p>
            <a:r>
              <a:rPr kumimoji="1" lang="en-US" altLang="zh-CN" sz="3200" dirty="0" smtClean="0"/>
              <a:t>CSS</a:t>
            </a:r>
            <a:endParaRPr kumimoji="1" lang="zh-CN" altLang="en-US" sz="3200" dirty="0" smtClean="0"/>
          </a:p>
          <a:p>
            <a:endParaRPr kumimoji="1" lang="zh-CN" altLang="en-US" sz="3200" dirty="0" smtClean="0"/>
          </a:p>
          <a:p>
            <a:r>
              <a:rPr kumimoji="1" lang="en-US" altLang="zh-CN" sz="3200" dirty="0" smtClean="0"/>
              <a:t>JavaScript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8046516"/>
      </p:ext>
    </p:extLst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" presetClass="entr" presetSubtype="1" fill="hold" nodeType="clickEffect" p14:presetBounceEnd="7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000">
                                          <p:cBhvr additive="base">
                                            <p:cTn id="4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000">
                                          <p:cBhvr additive="base">
                                            <p:cTn id="4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31" grpId="0"/>
          <p:bldP spid="3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31" grpId="0"/>
          <p:bldP spid="38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4241053" y="208978"/>
            <a:ext cx="3176670" cy="1185525"/>
            <a:chOff x="3034458" y="162450"/>
            <a:chExt cx="3176670" cy="1185525"/>
          </a:xfrm>
        </p:grpSpPr>
        <p:pic>
          <p:nvPicPr>
            <p:cNvPr id="24" name="图片 23"/>
            <p:cNvPicPr>
              <a:picLocks noChangeAspect="1"/>
            </p:cNvPicPr>
            <p:nvPr userDrawn="1"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3034458" y="162450"/>
              <a:ext cx="3176670" cy="1185525"/>
            </a:xfrm>
            <a:prstGeom prst="rect">
              <a:avLst/>
            </a:prstGeom>
          </p:spPr>
        </p:pic>
        <p:sp>
          <p:nvSpPr>
            <p:cNvPr id="25" name="矩形 24"/>
            <p:cNvSpPr/>
            <p:nvPr userDrawn="1"/>
          </p:nvSpPr>
          <p:spPr>
            <a:xfrm>
              <a:off x="3218180" y="326998"/>
              <a:ext cx="26468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新蒂小丸子体" panose="03000600000000000000" pitchFamily="66" charset="-122"/>
                  <a:ea typeface="新蒂小丸子体" panose="03000600000000000000" pitchFamily="66" charset="-122"/>
                  <a:cs typeface="+mn-cs"/>
                </a:rPr>
                <a:t>项目实际架构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新蒂小丸子体" panose="03000600000000000000" pitchFamily="66" charset="-122"/>
                <a:ea typeface="新蒂小丸子体" panose="03000600000000000000" pitchFamily="66" charset="-122"/>
                <a:cs typeface="+mn-cs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52" y="5702548"/>
            <a:ext cx="4513500" cy="6027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197" y="6147410"/>
            <a:ext cx="4456125" cy="516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231010" y="5901944"/>
            <a:ext cx="3676499" cy="49093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48" y="5395201"/>
            <a:ext cx="3133172" cy="3632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592" y="5678974"/>
            <a:ext cx="3133172" cy="36323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445" y="343787"/>
            <a:ext cx="4242233" cy="1452891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8264713" y="718314"/>
            <a:ext cx="2915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</a:rPr>
              <a:t>后端开发语言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9" y="1625769"/>
            <a:ext cx="2733322" cy="268814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975916" y="4623725"/>
            <a:ext cx="121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MySQL</a:t>
            </a:r>
            <a:endParaRPr kumimoji="1" lang="zh-CN" altLang="en-US" sz="240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98" y="1534869"/>
            <a:ext cx="2466624" cy="2688144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5307254" y="4623725"/>
            <a:ext cx="121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PHP</a:t>
            </a:r>
            <a:endParaRPr kumimoji="1"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90" y="1534869"/>
            <a:ext cx="3245607" cy="255902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8638592" y="4623724"/>
            <a:ext cx="121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Python</a:t>
            </a:r>
            <a:endParaRPr kumimoji="1" lang="zh-CN" altLang="en-US" sz="2400" dirty="0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023" y="159556"/>
            <a:ext cx="4242233" cy="1452891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1019244" y="558280"/>
            <a:ext cx="2915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</a:rPr>
              <a:t>后端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开发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平台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1044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6" grpId="0"/>
      <p:bldP spid="27" grpId="0"/>
      <p:bldP spid="40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1091</Words>
  <Application>Microsoft Macintosh PowerPoint</Application>
  <PresentationFormat>宽屏</PresentationFormat>
  <Paragraphs>135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Helvetica Neue</vt:lpstr>
      <vt:lpstr>等线</vt:lpstr>
      <vt:lpstr>新蒂小丸子体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qingfu</dc:creator>
  <cp:lastModifiedBy>Microsoft Office 用户</cp:lastModifiedBy>
  <cp:revision>63</cp:revision>
  <cp:lastPrinted>2019-11-15T15:10:22Z</cp:lastPrinted>
  <dcterms:created xsi:type="dcterms:W3CDTF">2019-09-04T14:35:00Z</dcterms:created>
  <dcterms:modified xsi:type="dcterms:W3CDTF">2019-11-16T03:19:58Z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