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9753600" cx="13004800"/>
  <p:notesSz cx="6858000" cy="9144000"/>
  <p:embeddedFontLst>
    <p:embeddedFont>
      <p:font typeface="Alegrey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C5EFC17-6DA3-418B-A60E-A2A3BCBBD0EB}">
  <a:tblStyle styleId="{BC5EFC17-6DA3-418B-A60E-A2A3BCBBD0EB}" styleName="Table_0">
    <a:wholeTbl>
      <a:tcTxStyle b="on" i="off">
        <a:font>
          <a:latin typeface="Palatino"/>
          <a:ea typeface="Palatino"/>
          <a:cs typeface="Palatino"/>
        </a:font>
        <a:srgbClr val="7B867F"/>
      </a:tcTxStyle>
      <a:tcStyle>
        <a:tcBdr>
          <a:left>
            <a:ln cap="flat" cmpd="sng" w="12700">
              <a:solidFill>
                <a:srgbClr val="79A0A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79A0A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79A0A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79A0A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79A0A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79A0A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2H>
      <a:tcTxStyle b="off" i="off"/>
      <a:tcStyle>
        <a:fill>
          <a:solidFill>
            <a:srgbClr val="BFC0B3">
              <a:alpha val="29803"/>
            </a:srgbClr>
          </a:solidFill>
        </a:fill>
      </a:tcStyle>
    </a:band2H>
    <a:firstCol>
      <a:tcTxStyle b="on" i="off">
        <a:font>
          <a:latin typeface="Palatino"/>
          <a:ea typeface="Palatino"/>
          <a:cs typeface="Palatino"/>
        </a:font>
        <a:srgbClr val="F5F5EA"/>
      </a:tcTxStyle>
      <a:tcStyle>
        <a:tcBdr>
          <a:left>
            <a:ln cap="flat" cmpd="sng" w="12700">
              <a:solidFill>
                <a:srgbClr val="79A0A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79A0A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79A0A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79A0A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79A0A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79A0A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firstCol>
    <a:lastRow>
      <a:tcTxStyle b="on" i="off">
        <a:font>
          <a:latin typeface="Palatino"/>
          <a:ea typeface="Palatino"/>
          <a:cs typeface="Palatino"/>
        </a:font>
        <a:srgbClr val="7B867F"/>
      </a:tcTxStyle>
      <a:tcStyle>
        <a:tcBdr>
          <a:left>
            <a:ln cap="flat" cmpd="sng" w="12700">
              <a:solidFill>
                <a:srgbClr val="79A0A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79A0A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rgbClr val="79A0A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79A0A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79A0A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79A0A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>
        <a:font>
          <a:latin typeface="Palatino"/>
          <a:ea typeface="Palatino"/>
          <a:cs typeface="Palatino"/>
        </a:font>
        <a:srgbClr val="F5F5EA"/>
      </a:tcTxStyle>
      <a:tcStyle>
        <a:tcBdr>
          <a:left>
            <a:ln cap="flat" cmpd="sng" w="12700">
              <a:solidFill>
                <a:srgbClr val="79A0A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79A0A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79A0A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79A0A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79A0A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79A0A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egreya-bold.fntdata"/><Relationship Id="rId11" Type="http://schemas.openxmlformats.org/officeDocument/2006/relationships/slide" Target="slides/slide6.xml"/><Relationship Id="rId22" Type="http://schemas.openxmlformats.org/officeDocument/2006/relationships/font" Target="fonts/Alegreya-boldItalic.fntdata"/><Relationship Id="rId10" Type="http://schemas.openxmlformats.org/officeDocument/2006/relationships/slide" Target="slides/slide5.xml"/><Relationship Id="rId21" Type="http://schemas.openxmlformats.org/officeDocument/2006/relationships/font" Target="fonts/Alegrey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legrey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1pPr>
            <a:lvl2pPr indent="228600" lvl="1" marL="457200" marR="0" rtl="0" algn="l">
              <a:lnSpc>
                <a:spcPct val="125000"/>
              </a:lnSpc>
              <a:spcBef>
                <a:spcPts val="0"/>
              </a:spcBef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2pPr>
            <a:lvl3pPr indent="457200" lvl="2" marL="914400" marR="0" rtl="0" algn="l">
              <a:lnSpc>
                <a:spcPct val="125000"/>
              </a:lnSpc>
              <a:spcBef>
                <a:spcPts val="0"/>
              </a:spcBef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3pPr>
            <a:lvl4pPr indent="685800" lvl="3" marL="1371600" marR="0" rtl="0" algn="l">
              <a:lnSpc>
                <a:spcPct val="125000"/>
              </a:lnSpc>
              <a:spcBef>
                <a:spcPts val="0"/>
              </a:spcBef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4pPr>
            <a:lvl5pPr indent="914400" lvl="4" marL="1828800" marR="0" rtl="0" algn="l">
              <a:lnSpc>
                <a:spcPct val="125000"/>
              </a:lnSpc>
              <a:spcBef>
                <a:spcPts val="0"/>
              </a:spcBef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5pPr>
            <a:lvl6pPr indent="1143000" lvl="5" marL="2286000" marR="0" rtl="0" algn="l">
              <a:lnSpc>
                <a:spcPct val="125000"/>
              </a:lnSpc>
              <a:spcBef>
                <a:spcPts val="0"/>
              </a:spcBef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6pPr>
            <a:lvl7pPr indent="1371600" lvl="6" marL="2743200" marR="0" rtl="0" algn="l">
              <a:lnSpc>
                <a:spcPct val="125000"/>
              </a:lnSpc>
              <a:spcBef>
                <a:spcPts val="0"/>
              </a:spcBef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7pPr>
            <a:lvl8pPr indent="1600200" lvl="7" marL="3200400" marR="0" rtl="0" algn="l">
              <a:lnSpc>
                <a:spcPct val="125000"/>
              </a:lnSpc>
              <a:spcBef>
                <a:spcPts val="0"/>
              </a:spcBef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8pPr>
            <a:lvl9pPr indent="1828800" lvl="8" marL="3657600" marR="0" rtl="0" algn="l">
              <a:lnSpc>
                <a:spcPct val="125000"/>
              </a:lnSpc>
              <a:spcBef>
                <a:spcPts val="0"/>
              </a:spcBef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Really good job guys!!!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&amp; Sub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647700" y="2095500"/>
            <a:ext cx="11709400" cy="2908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70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indent="228600" lvl="1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indent="457200" lvl="2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indent="685800" lvl="3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indent="914400" lvl="4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indent="1143000" lvl="5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indent="1371600" lvl="6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indent="1600200" lvl="7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indent="1828800" lvl="8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647700" y="5207000"/>
            <a:ext cx="1170940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0000"/>
              </a:lnSpc>
              <a:spcBef>
                <a:spcPts val="0"/>
              </a:spcBef>
              <a:buClr>
                <a:srgbClr val="717D75"/>
              </a:buClr>
              <a:buFont typeface="Arial"/>
              <a:buNone/>
              <a:defRPr b="0" i="1" sz="3200" u="none" cap="none" strike="noStrike">
                <a:solidFill>
                  <a:srgbClr val="717D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ctr">
              <a:lnSpc>
                <a:spcPct val="110000"/>
              </a:lnSpc>
              <a:spcBef>
                <a:spcPts val="0"/>
              </a:spcBef>
              <a:buClr>
                <a:srgbClr val="717D75"/>
              </a:buClr>
              <a:buFont typeface="Arial"/>
              <a:buNone/>
              <a:defRPr b="0" i="1" sz="3200" u="none" cap="none" strike="noStrike">
                <a:solidFill>
                  <a:srgbClr val="717D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ctr">
              <a:lnSpc>
                <a:spcPct val="110000"/>
              </a:lnSpc>
              <a:spcBef>
                <a:spcPts val="0"/>
              </a:spcBef>
              <a:buClr>
                <a:srgbClr val="717D75"/>
              </a:buClr>
              <a:buFont typeface="Arial"/>
              <a:buNone/>
              <a:defRPr b="0" i="1" sz="3200" u="none" cap="none" strike="noStrike">
                <a:solidFill>
                  <a:srgbClr val="717D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ctr">
              <a:lnSpc>
                <a:spcPct val="110000"/>
              </a:lnSpc>
              <a:spcBef>
                <a:spcPts val="0"/>
              </a:spcBef>
              <a:buClr>
                <a:srgbClr val="717D75"/>
              </a:buClr>
              <a:buFont typeface="Arial"/>
              <a:buNone/>
              <a:defRPr b="0" i="1" sz="3200" u="none" cap="none" strike="noStrike">
                <a:solidFill>
                  <a:srgbClr val="717D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ctr">
              <a:lnSpc>
                <a:spcPct val="110000"/>
              </a:lnSpc>
              <a:spcBef>
                <a:spcPts val="0"/>
              </a:spcBef>
              <a:buClr>
                <a:srgbClr val="717D75"/>
              </a:buClr>
              <a:buFont typeface="Arial"/>
              <a:buNone/>
              <a:defRPr b="0" i="1" sz="3200" u="none" cap="none" strike="noStrike">
                <a:solidFill>
                  <a:srgbClr val="717D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24179" lvl="5" marL="32004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indent="-424179" lvl="6" marL="37338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indent="-424179" lvl="7" marL="42672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indent="-424179" lvl="8" marL="48006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3 Up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s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" type="body"/>
          </p:nvPr>
        </p:nvSpPr>
        <p:spPr>
          <a:xfrm>
            <a:off x="647700" y="647700"/>
            <a:ext cx="11709400" cy="84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424180" lvl="0" marL="5334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indent="-424180" lvl="1" marL="10668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indent="-424180" lvl="2" marL="16002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indent="-424179" lvl="3" marL="21336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indent="-424179" lvl="4" marL="26670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indent="-424179" lvl="5" marL="32004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indent="-424179" lvl="6" marL="37338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indent="-424179" lvl="7" marL="42672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indent="-424179" lvl="8" marL="48006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Vertical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647700" y="1689100"/>
            <a:ext cx="5600699" cy="34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70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indent="228600" lvl="1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indent="457200" lvl="2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indent="685800" lvl="3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indent="914400" lvl="4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indent="1143000" lvl="5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indent="1371600" lvl="6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indent="1600200" lvl="7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indent="1828800" lvl="8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647700" y="5435600"/>
            <a:ext cx="5600699" cy="359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0000"/>
              </a:lnSpc>
              <a:spcBef>
                <a:spcPts val="0"/>
              </a:spcBef>
              <a:buClr>
                <a:srgbClr val="717D75"/>
              </a:buClr>
              <a:buFont typeface="Arial"/>
              <a:buNone/>
              <a:defRPr b="0" i="1" sz="3200" u="none" cap="none" strike="noStrike">
                <a:solidFill>
                  <a:srgbClr val="717D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ctr">
              <a:lnSpc>
                <a:spcPct val="110000"/>
              </a:lnSpc>
              <a:spcBef>
                <a:spcPts val="0"/>
              </a:spcBef>
              <a:buClr>
                <a:srgbClr val="717D75"/>
              </a:buClr>
              <a:buFont typeface="Arial"/>
              <a:buNone/>
              <a:defRPr b="0" i="1" sz="3200" u="none" cap="none" strike="noStrike">
                <a:solidFill>
                  <a:srgbClr val="717D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ctr">
              <a:lnSpc>
                <a:spcPct val="110000"/>
              </a:lnSpc>
              <a:spcBef>
                <a:spcPts val="0"/>
              </a:spcBef>
              <a:buClr>
                <a:srgbClr val="717D75"/>
              </a:buClr>
              <a:buFont typeface="Arial"/>
              <a:buNone/>
              <a:defRPr b="0" i="1" sz="3200" u="none" cap="none" strike="noStrike">
                <a:solidFill>
                  <a:srgbClr val="717D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ctr">
              <a:lnSpc>
                <a:spcPct val="110000"/>
              </a:lnSpc>
              <a:spcBef>
                <a:spcPts val="0"/>
              </a:spcBef>
              <a:buClr>
                <a:srgbClr val="717D75"/>
              </a:buClr>
              <a:buFont typeface="Arial"/>
              <a:buNone/>
              <a:defRPr b="0" i="1" sz="3200" u="none" cap="none" strike="noStrike">
                <a:solidFill>
                  <a:srgbClr val="717D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ctr">
              <a:lnSpc>
                <a:spcPct val="110000"/>
              </a:lnSpc>
              <a:spcBef>
                <a:spcPts val="0"/>
              </a:spcBef>
              <a:buClr>
                <a:srgbClr val="717D75"/>
              </a:buClr>
              <a:buFont typeface="Arial"/>
              <a:buNone/>
              <a:defRPr b="0" i="1" sz="3200" u="none" cap="none" strike="noStrike">
                <a:solidFill>
                  <a:srgbClr val="717D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24179" lvl="5" marL="32004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indent="-424179" lvl="6" marL="37338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indent="-424179" lvl="7" marL="42672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indent="-424179" lvl="8" marL="48006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47700" y="152400"/>
            <a:ext cx="117094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indent="228600" lvl="1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indent="457200" lvl="2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indent="685800" lvl="3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indent="914400" lvl="4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indent="1143000" lvl="5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indent="1371600" lvl="6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indent="1600200" lvl="7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indent="1828800" lvl="8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47700" y="2628900"/>
            <a:ext cx="11709400" cy="64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424180" lvl="0" marL="5334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indent="-424180" lvl="1" marL="10668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indent="-424180" lvl="2" marL="16002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indent="-424179" lvl="3" marL="21336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indent="-424179" lvl="4" marL="26670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indent="-424179" lvl="5" marL="32004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indent="-424179" lvl="6" marL="37338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indent="-424179" lvl="7" marL="42672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indent="-424179" lvl="8" marL="48006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3 Up Al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47700" y="6794500"/>
            <a:ext cx="117094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70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indent="228600" lvl="1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indent="457200" lvl="2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indent="685800" lvl="3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indent="914400" lvl="4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indent="1143000" lvl="5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indent="1371600" lvl="6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indent="1600200" lvl="7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indent="1828800" lvl="8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647700" y="8204200"/>
            <a:ext cx="117094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0000"/>
              </a:lnSpc>
              <a:spcBef>
                <a:spcPts val="0"/>
              </a:spcBef>
              <a:buClr>
                <a:srgbClr val="717D75"/>
              </a:buClr>
              <a:buFont typeface="Arial"/>
              <a:buNone/>
              <a:defRPr b="0" i="1" sz="3200" u="none" cap="none" strike="noStrike">
                <a:solidFill>
                  <a:srgbClr val="717D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ctr">
              <a:lnSpc>
                <a:spcPct val="110000"/>
              </a:lnSpc>
              <a:spcBef>
                <a:spcPts val="0"/>
              </a:spcBef>
              <a:buClr>
                <a:srgbClr val="717D75"/>
              </a:buClr>
              <a:buFont typeface="Arial"/>
              <a:buNone/>
              <a:defRPr b="0" i="1" sz="3200" u="none" cap="none" strike="noStrike">
                <a:solidFill>
                  <a:srgbClr val="717D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ctr">
              <a:lnSpc>
                <a:spcPct val="110000"/>
              </a:lnSpc>
              <a:spcBef>
                <a:spcPts val="0"/>
              </a:spcBef>
              <a:buClr>
                <a:srgbClr val="717D75"/>
              </a:buClr>
              <a:buFont typeface="Arial"/>
              <a:buNone/>
              <a:defRPr b="0" i="1" sz="3200" u="none" cap="none" strike="noStrike">
                <a:solidFill>
                  <a:srgbClr val="717D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ctr">
              <a:lnSpc>
                <a:spcPct val="110000"/>
              </a:lnSpc>
              <a:spcBef>
                <a:spcPts val="0"/>
              </a:spcBef>
              <a:buClr>
                <a:srgbClr val="717D75"/>
              </a:buClr>
              <a:buFont typeface="Arial"/>
              <a:buNone/>
              <a:defRPr b="0" i="1" sz="3200" u="none" cap="none" strike="noStrike">
                <a:solidFill>
                  <a:srgbClr val="717D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ctr">
              <a:lnSpc>
                <a:spcPct val="110000"/>
              </a:lnSpc>
              <a:spcBef>
                <a:spcPts val="0"/>
              </a:spcBef>
              <a:buClr>
                <a:srgbClr val="717D75"/>
              </a:buClr>
              <a:buFont typeface="Arial"/>
              <a:buNone/>
              <a:defRPr b="0" i="1" sz="3200" u="none" cap="none" strike="noStrike">
                <a:solidFill>
                  <a:srgbClr val="717D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24179" lvl="5" marL="32004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indent="-424179" lvl="6" marL="37338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indent="-424179" lvl="7" marL="42672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indent="-424179" lvl="8" marL="48006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Horizontal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647700" y="6794500"/>
            <a:ext cx="117094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70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indent="228600" lvl="1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indent="457200" lvl="2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indent="685800" lvl="3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indent="914400" lvl="4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indent="1143000" lvl="5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indent="1371600" lvl="6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indent="1600200" lvl="7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indent="1828800" lvl="8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47700" y="8204200"/>
            <a:ext cx="117094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0000"/>
              </a:lnSpc>
              <a:spcBef>
                <a:spcPts val="0"/>
              </a:spcBef>
              <a:buClr>
                <a:srgbClr val="717D75"/>
              </a:buClr>
              <a:buFont typeface="Arial"/>
              <a:buNone/>
              <a:defRPr b="0" i="1" sz="3200" u="none" cap="none" strike="noStrike">
                <a:solidFill>
                  <a:srgbClr val="717D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ctr">
              <a:lnSpc>
                <a:spcPct val="110000"/>
              </a:lnSpc>
              <a:spcBef>
                <a:spcPts val="0"/>
              </a:spcBef>
              <a:buClr>
                <a:srgbClr val="717D75"/>
              </a:buClr>
              <a:buFont typeface="Arial"/>
              <a:buNone/>
              <a:defRPr b="0" i="1" sz="3200" u="none" cap="none" strike="noStrike">
                <a:solidFill>
                  <a:srgbClr val="717D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ctr">
              <a:lnSpc>
                <a:spcPct val="110000"/>
              </a:lnSpc>
              <a:spcBef>
                <a:spcPts val="0"/>
              </a:spcBef>
              <a:buClr>
                <a:srgbClr val="717D75"/>
              </a:buClr>
              <a:buFont typeface="Arial"/>
              <a:buNone/>
              <a:defRPr b="0" i="1" sz="3200" u="none" cap="none" strike="noStrike">
                <a:solidFill>
                  <a:srgbClr val="717D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ctr">
              <a:lnSpc>
                <a:spcPct val="110000"/>
              </a:lnSpc>
              <a:spcBef>
                <a:spcPts val="0"/>
              </a:spcBef>
              <a:buClr>
                <a:srgbClr val="717D75"/>
              </a:buClr>
              <a:buFont typeface="Arial"/>
              <a:buNone/>
              <a:defRPr b="0" i="1" sz="3200" u="none" cap="none" strike="noStrike">
                <a:solidFill>
                  <a:srgbClr val="717D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ctr">
              <a:lnSpc>
                <a:spcPct val="110000"/>
              </a:lnSpc>
              <a:spcBef>
                <a:spcPts val="0"/>
              </a:spcBef>
              <a:buClr>
                <a:srgbClr val="717D75"/>
              </a:buClr>
              <a:buFont typeface="Arial"/>
              <a:buNone/>
              <a:defRPr b="0" i="1" sz="3200" u="none" cap="none" strike="noStrike">
                <a:solidFill>
                  <a:srgbClr val="717D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24179" lvl="5" marL="32004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indent="-424179" lvl="6" marL="37338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indent="-424179" lvl="7" marL="42672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indent="-424179" lvl="8" marL="48006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647700" y="3390900"/>
            <a:ext cx="11709400" cy="29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70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indent="228600" lvl="1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indent="457200" lvl="2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indent="685800" lvl="3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indent="914400" lvl="4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indent="1143000" lvl="5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indent="1371600" lvl="6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indent="1600200" lvl="7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indent="1828800" lvl="8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Top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47700" y="152400"/>
            <a:ext cx="117094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indent="228600" lvl="1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indent="457200" lvl="2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indent="685800" lvl="3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indent="914400" lvl="4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indent="1143000" lvl="5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indent="1371600" lvl="6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indent="1600200" lvl="7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indent="1828800" lvl="8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Bullets &amp; Phot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47700" y="152400"/>
            <a:ext cx="117094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indent="228600" lvl="1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indent="457200" lvl="2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indent="685800" lvl="3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indent="914400" lvl="4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indent="1143000" lvl="5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indent="1371600" lvl="6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indent="1600200" lvl="7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indent="1828800" lvl="8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47700" y="2628900"/>
            <a:ext cx="5600699" cy="64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2420" lvl="0" marL="393700" marR="0" rtl="0" algn="l">
              <a:lnSpc>
                <a:spcPct val="120000"/>
              </a:lnSpc>
              <a:spcBef>
                <a:spcPts val="2400"/>
              </a:spcBef>
              <a:buClr>
                <a:srgbClr val="546056"/>
              </a:buClr>
              <a:buSzPct val="40000"/>
              <a:buFont typeface="Arial"/>
              <a:buChar char="•"/>
              <a:defRPr b="0" i="0" sz="32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indent="-312419" lvl="1" marL="787400" marR="0" rtl="0" algn="l">
              <a:lnSpc>
                <a:spcPct val="120000"/>
              </a:lnSpc>
              <a:spcBef>
                <a:spcPts val="2400"/>
              </a:spcBef>
              <a:buClr>
                <a:srgbClr val="546056"/>
              </a:buClr>
              <a:buSzPct val="40000"/>
              <a:buFont typeface="Arial"/>
              <a:buChar char="•"/>
              <a:defRPr b="0" i="0" sz="32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indent="-312419" lvl="2" marL="1181100" marR="0" rtl="0" algn="l">
              <a:lnSpc>
                <a:spcPct val="120000"/>
              </a:lnSpc>
              <a:spcBef>
                <a:spcPts val="2400"/>
              </a:spcBef>
              <a:buClr>
                <a:srgbClr val="546056"/>
              </a:buClr>
              <a:buSzPct val="40000"/>
              <a:buFont typeface="Arial"/>
              <a:buChar char="•"/>
              <a:defRPr b="0" i="0" sz="32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indent="-312419" lvl="3" marL="1574800" marR="0" rtl="0" algn="l">
              <a:lnSpc>
                <a:spcPct val="120000"/>
              </a:lnSpc>
              <a:spcBef>
                <a:spcPts val="2400"/>
              </a:spcBef>
              <a:buClr>
                <a:srgbClr val="546056"/>
              </a:buClr>
              <a:buSzPct val="40000"/>
              <a:buFont typeface="Arial"/>
              <a:buChar char="•"/>
              <a:defRPr b="0" i="0" sz="32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indent="-312420" lvl="4" marL="1968500" marR="0" rtl="0" algn="l">
              <a:lnSpc>
                <a:spcPct val="120000"/>
              </a:lnSpc>
              <a:spcBef>
                <a:spcPts val="2400"/>
              </a:spcBef>
              <a:buClr>
                <a:srgbClr val="546056"/>
              </a:buClr>
              <a:buSzPct val="40000"/>
              <a:buFont typeface="Arial"/>
              <a:buChar char="•"/>
              <a:defRPr b="0" i="0" sz="32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indent="-424179" lvl="5" marL="32004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indent="-424179" lvl="6" marL="37338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indent="-424179" lvl="7" marL="42672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indent="-424179" lvl="8" marL="48006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47700" y="152400"/>
            <a:ext cx="117094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indent="228600" lvl="1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indent="457200" lvl="2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indent="685800" lvl="3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indent="914400" lvl="4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indent="1143000" lvl="5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indent="1371600" lvl="6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indent="1600200" lvl="7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indent="1828800" lvl="8" marL="0" marR="0" rtl="0" algn="l">
              <a:spcBef>
                <a:spcPts val="0"/>
              </a:spcBef>
              <a:buNone/>
              <a:defRPr b="0" i="0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47700" y="2628900"/>
            <a:ext cx="11709400" cy="64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424180" lvl="0" marL="5334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indent="-424180" lvl="1" marL="10668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indent="-424180" lvl="2" marL="16002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indent="-424179" lvl="3" marL="21336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indent="-424179" lvl="4" marL="26670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indent="-424179" lvl="5" marL="32004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indent="-424179" lvl="6" marL="37338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indent="-424179" lvl="7" marL="42672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indent="-424179" lvl="8" marL="4800600" marR="0" rtl="0" algn="l">
              <a:spcBef>
                <a:spcPts val="4200"/>
              </a:spcBef>
              <a:buClr>
                <a:srgbClr val="546056"/>
              </a:buClr>
              <a:buSzPct val="40000"/>
              <a:buFont typeface="Palatino"/>
              <a:buChar char="•"/>
              <a:defRPr b="0" i="0" sz="4300" u="none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759800" y="958325"/>
            <a:ext cx="117093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7000" u="none" cap="none" strike="noStrike">
                <a:solidFill>
                  <a:srgbClr val="546056"/>
                </a:solidFill>
              </a:rPr>
              <a:t>Machine Learning On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7000" u="none" cap="none" strike="noStrike">
                <a:solidFill>
                  <a:srgbClr val="546056"/>
                </a:solidFill>
              </a:rPr>
              <a:t>Yelp Dataset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927100" y="4178300"/>
            <a:ext cx="117093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17D75"/>
              </a:buClr>
              <a:buSzPct val="25000"/>
              <a:buFont typeface="Arial"/>
              <a:buNone/>
            </a:pPr>
            <a:r>
              <a:rPr i="1" lang="en-US" sz="3200" u="sng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rPr>
              <a:t>The study on recognition of suspicious Five Stars reviews </a:t>
            </a: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17D75"/>
              </a:buClr>
              <a:buSzPct val="25000"/>
              <a:buFont typeface="Arial"/>
              <a:buNone/>
            </a:pPr>
            <a:r>
              <a:rPr i="1" lang="en-US" sz="3200" u="sng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rPr>
              <a:t>and </a:t>
            </a: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buClr>
                <a:srgbClr val="717D75"/>
              </a:buClr>
              <a:buSzPct val="25000"/>
              <a:buFont typeface="Arial"/>
              <a:buNone/>
            </a:pPr>
            <a:r>
              <a:rPr i="1" lang="en-US" sz="3200" u="sng" cap="none" strike="noStrike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rPr>
              <a:t>optimization of Yelp Elite system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1468550" y="6345450"/>
            <a:ext cx="10291800" cy="15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0000"/>
              </a:lnSpc>
              <a:spcBef>
                <a:spcPts val="0"/>
              </a:spcBef>
              <a:buClr>
                <a:srgbClr val="717D75"/>
              </a:buClr>
              <a:buSzPct val="25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Team Members: Cheng Hou, Le Xu, Xiaomeng Dong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647700" y="152400"/>
            <a:ext cx="11709300" cy="203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Review Examples: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14925" y="2353425"/>
            <a:ext cx="12192599" cy="4205100"/>
          </a:xfrm>
          <a:prstGeom prst="rect">
            <a:avLst/>
          </a:prstGeom>
          <a:solidFill>
            <a:srgbClr val="FFE599"/>
          </a:solidFill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rgbClr val="000000"/>
                </a:solidFill>
              </a:rPr>
              <a:t>FRE SCORE = 23.5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</a:rPr>
              <a:t>“ Citing a mix of Mediterranean and Northern African influences with a bargain Piccola Gusto Menu ... the option for indoor or al fresco dining it seemed as if Casbah was a can’'t miss option…things don’'t turn out quite as you expect - almost everything that transpired from the moment we arrived until the moment we left was a failure. When our server who would prove quite inept and inefficient from start to finish, finally did arrive our menus were delivered with a brief hello before she wandered away - another server later stopped by to fill our water and drinks were never even offered...”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14925" y="7287175"/>
            <a:ext cx="12192599" cy="1737600"/>
          </a:xfrm>
          <a:prstGeom prst="rect">
            <a:avLst/>
          </a:prstGeom>
          <a:solidFill>
            <a:srgbClr val="C27BA0"/>
          </a:solidFill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rgbClr val="000000"/>
                </a:solidFill>
              </a:rPr>
              <a:t>FRE SCORE = 97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</a:rPr>
              <a:t>“a must in vegas.. 24 hr pho.. cant beat that”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47700" y="152400"/>
            <a:ext cx="117094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/>
              <a:t>Our Models</a:t>
            </a:r>
          </a:p>
        </p:txBody>
      </p:sp>
      <p:graphicFrame>
        <p:nvGraphicFramePr>
          <p:cNvPr id="107" name="Shape 107"/>
          <p:cNvGraphicFramePr/>
          <p:nvPr/>
        </p:nvGraphicFramePr>
        <p:xfrm>
          <a:off x="633554" y="2184400"/>
          <a:ext cx="2999999" cy="3000000"/>
        </p:xfrm>
        <a:graphic>
          <a:graphicData uri="http://schemas.openxmlformats.org/drawingml/2006/table">
            <a:tbl>
              <a:tblPr>
                <a:noFill/>
                <a:tableStyleId>{BC5EFC17-6DA3-418B-A60E-A2A3BCBBD0EB}</a:tableStyleId>
              </a:tblPr>
              <a:tblGrid>
                <a:gridCol w="1476125"/>
                <a:gridCol w="1698175"/>
                <a:gridCol w="1642725"/>
                <a:gridCol w="1591375"/>
                <a:gridCol w="1629225"/>
                <a:gridCol w="1908475"/>
                <a:gridCol w="1791600"/>
              </a:tblGrid>
              <a:tr h="2756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rgbClr val="1C1F1D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7D89">
                          <a:alpha val="49803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5D7D89">
                          <a:alpha val="49803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C1F1D"/>
                          </a:solidFill>
                        </a:rPr>
                        <a:t>SVM</a:t>
                      </a:r>
                      <a:br>
                        <a:rPr b="1" lang="en-US" sz="3000" u="none" cap="none" strike="noStrike">
                          <a:solidFill>
                            <a:srgbClr val="1C1F1D"/>
                          </a:solidFill>
                        </a:rPr>
                      </a:br>
                      <a:r>
                        <a:rPr b="1" lang="en-US" sz="3000" u="none" cap="none" strike="noStrike">
                          <a:solidFill>
                            <a:srgbClr val="1C1F1D"/>
                          </a:solidFill>
                        </a:rPr>
                        <a:t>(Linear)</a:t>
                      </a:r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5D7D89">
                          <a:alpha val="49803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C1F1D"/>
                          </a:solidFill>
                        </a:rPr>
                        <a:t>SVM</a:t>
                      </a:r>
                      <a:br>
                        <a:rPr b="1" lang="en-US" sz="3000" u="none" cap="none" strike="noStrike">
                          <a:solidFill>
                            <a:srgbClr val="1C1F1D"/>
                          </a:solidFill>
                        </a:rPr>
                      </a:br>
                      <a:r>
                        <a:rPr b="1" lang="en-US" sz="3000" u="none" cap="none" strike="noStrike">
                          <a:solidFill>
                            <a:srgbClr val="1C1F1D"/>
                          </a:solidFill>
                        </a:rPr>
                        <a:t>(Poly)</a:t>
                      </a:r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5D7D89">
                          <a:alpha val="49803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C1F1D"/>
                          </a:solidFill>
                        </a:rPr>
                        <a:t>SVM</a:t>
                      </a:r>
                      <a:br>
                        <a:rPr b="1" lang="en-US" sz="3000" u="none" cap="none" strike="noStrike">
                          <a:solidFill>
                            <a:srgbClr val="1C1F1D"/>
                          </a:solidFill>
                        </a:rPr>
                      </a:br>
                      <a:r>
                        <a:rPr b="1" lang="en-US" sz="3000" u="none" cap="none" strike="noStrike">
                          <a:solidFill>
                            <a:srgbClr val="1C1F1D"/>
                          </a:solidFill>
                        </a:rPr>
                        <a:t>(RBF)</a:t>
                      </a:r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5D7D89">
                          <a:alpha val="49803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C1F1D"/>
                          </a:solidFill>
                        </a:rPr>
                        <a:t>Decision tree</a:t>
                      </a:r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5D7D89">
                          <a:alpha val="49803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C1F1D"/>
                          </a:solidFill>
                        </a:rPr>
                        <a:t>Decision tree</a:t>
                      </a:r>
                      <a:br>
                        <a:rPr b="1" lang="en-US" sz="3000" u="none" cap="none" strike="noStrike">
                          <a:solidFill>
                            <a:srgbClr val="1C1F1D"/>
                          </a:solidFill>
                        </a:rPr>
                      </a:br>
                      <a:r>
                        <a:rPr b="1" lang="en-US" sz="3000" u="none" cap="none" strike="noStrike">
                          <a:solidFill>
                            <a:srgbClr val="1C1F1D"/>
                          </a:solidFill>
                        </a:rPr>
                        <a:t>with top 3 important</a:t>
                      </a:r>
                      <a:br>
                        <a:rPr b="1" lang="en-US" sz="3000" u="none" cap="none" strike="noStrike">
                          <a:solidFill>
                            <a:srgbClr val="1C1F1D"/>
                          </a:solidFill>
                        </a:rPr>
                      </a:br>
                      <a:r>
                        <a:rPr b="1" lang="en-US" sz="3000" u="none" cap="none" strike="noStrike">
                          <a:solidFill>
                            <a:srgbClr val="1C1F1D"/>
                          </a:solidFill>
                        </a:rPr>
                        <a:t>features </a:t>
                      </a:r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5D7D89">
                          <a:alpha val="49803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C1F1D"/>
                          </a:solidFill>
                        </a:rPr>
                        <a:t>Random </a:t>
                      </a:r>
                      <a:br>
                        <a:rPr b="1" lang="en-US" sz="3000" u="none" cap="none" strike="noStrike">
                          <a:solidFill>
                            <a:srgbClr val="1C1F1D"/>
                          </a:solidFill>
                        </a:rPr>
                      </a:br>
                      <a:r>
                        <a:rPr b="1" lang="en-US" sz="3000" u="none" cap="none" strike="noStrike">
                          <a:solidFill>
                            <a:srgbClr val="1C1F1D"/>
                          </a:solidFill>
                        </a:rPr>
                        <a:t>Forest</a:t>
                      </a:r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7D89">
                          <a:alpha val="49803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5D7D89">
                          <a:alpha val="49803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215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C1F1D"/>
                          </a:solidFill>
                        </a:rPr>
                        <a:t>OS ACC</a:t>
                      </a: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7D89">
                          <a:alpha val="49803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C1F1D"/>
                          </a:solidFill>
                        </a:rPr>
                        <a:t>79.94%</a:t>
                      </a:r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FF2600"/>
                          </a:solidFill>
                        </a:rPr>
                        <a:t>82.89%</a:t>
                      </a:r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C1F1D"/>
                          </a:solidFill>
                        </a:rPr>
                        <a:t>78.61%</a:t>
                      </a:r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C1F1D"/>
                          </a:solidFill>
                        </a:rPr>
                        <a:t>77.14%</a:t>
                      </a:r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rgbClr val="1C1F1D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rgbClr val="1C1F1D"/>
                        </a:solidFill>
                      </a:endParaRPr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7D89">
                          <a:alpha val="49803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15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C1F1D"/>
                          </a:solidFill>
                        </a:rPr>
                        <a:t>ROC AUC</a:t>
                      </a: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7D89">
                          <a:alpha val="49803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12700">
                      <a:solidFill>
                        <a:srgbClr val="5D7D89">
                          <a:alpha val="49803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rgbClr val="1C1F1D"/>
                        </a:solidFill>
                      </a:endParaRPr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5D7D89">
                          <a:alpha val="49803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rgbClr val="1C1F1D"/>
                        </a:solidFill>
                      </a:endParaRPr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5D7D89">
                          <a:alpha val="49803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rgbClr val="1C1F1D"/>
                        </a:solidFill>
                      </a:endParaRPr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5D7D89">
                          <a:alpha val="49803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C1F1D"/>
                          </a:solidFill>
                        </a:rPr>
                        <a:t>71.88%</a:t>
                      </a:r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5D7D89">
                          <a:alpha val="49803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C1F1D"/>
                          </a:solidFill>
                        </a:rPr>
                        <a:t>77%</a:t>
                      </a:r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5D7D89">
                          <a:alpha val="49803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C1F1D"/>
                          </a:solidFill>
                        </a:rPr>
                        <a:t>79%</a:t>
                      </a:r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7D89">
                          <a:alpha val="49803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5D7D89">
                          <a:alpha val="49803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1960" y="152410"/>
            <a:ext cx="3602957" cy="203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5888700" y="-3316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1C1F1D"/>
                </a:solidFill>
                <a:latin typeface="Palatino"/>
                <a:ea typeface="Palatino"/>
                <a:cs typeface="Palatino"/>
                <a:sym typeface="Palatino"/>
              </a:rPr>
              <a:t>Top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1C1F1D"/>
                </a:solidFill>
                <a:latin typeface="Palatino"/>
                <a:ea typeface="Palatino"/>
                <a:cs typeface="Palatino"/>
                <a:sym typeface="Palatino"/>
              </a:rPr>
              <a:t>3 important</a:t>
            </a:r>
            <a:br>
              <a:rPr b="1" lang="en-US" sz="2400">
                <a:solidFill>
                  <a:srgbClr val="1C1F1D"/>
                </a:solidFill>
                <a:latin typeface="Palatino"/>
                <a:ea typeface="Palatino"/>
                <a:cs typeface="Palatino"/>
                <a:sym typeface="Palatino"/>
              </a:rPr>
            </a:br>
            <a:r>
              <a:rPr b="1" lang="en-US" sz="2400">
                <a:solidFill>
                  <a:srgbClr val="1C1F1D"/>
                </a:solidFill>
                <a:latin typeface="Palatino"/>
                <a:ea typeface="Palatino"/>
                <a:cs typeface="Palatino"/>
                <a:sym typeface="Palatino"/>
              </a:rPr>
              <a:t>features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47700" y="152400"/>
            <a:ext cx="11709300" cy="203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Our Findings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47700" y="3055600"/>
            <a:ext cx="11709300" cy="6070500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3000"/>
              <a:t>We developed several models with highest 83% OS accuracy (SVM w. Poly Kernel), which can be used to predict </a:t>
            </a:r>
            <a:r>
              <a:rPr lang="en-US" sz="3000">
                <a:solidFill>
                  <a:schemeClr val="dk1"/>
                </a:solidFill>
              </a:rPr>
              <a:t>if a reviewer is qualified to be considered as an Elite member.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>
                <a:solidFill>
                  <a:schemeClr val="dk1"/>
                </a:solidFill>
              </a:rPr>
              <a:t>We conducted anomaly detection using Gaussian Mixture and Isolation Forest Methods. We trained models with the elite subgroup and tested models on general group. We were able to find out 6 identical users appeared on the top 10 abnormal users for both models.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47700" y="2184300"/>
            <a:ext cx="11709300" cy="590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3200"/>
              <a:t>Data is such big that it is computationally expensive to perform machine learning algorithms. We have to focus on small subsets</a:t>
            </a:r>
            <a:r>
              <a:rPr lang="en-US" sz="3200"/>
              <a:t>.</a:t>
            </a:r>
          </a:p>
          <a:p>
            <a:pPr indent="0" lvl="0" marL="109220">
              <a:spcBef>
                <a:spcPts val="0"/>
              </a:spcBef>
              <a:buNone/>
            </a:pPr>
            <a:r>
              <a:rPr lang="en-US" sz="3200"/>
              <a:t>Even Elite members can provide fraudery reviews which could affect our model.</a:t>
            </a:r>
          </a:p>
          <a:p>
            <a:pPr indent="0" lvl="0" marL="109220">
              <a:spcBef>
                <a:spcPts val="0"/>
              </a:spcBef>
              <a:buNone/>
            </a:pPr>
            <a:r>
              <a:rPr lang="en-US" sz="3200"/>
              <a:t>Using document term matrix as features would give us more information about the texts but it requires more computation resource.</a:t>
            </a: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647700" y="152400"/>
            <a:ext cx="11709300" cy="203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Limits and Future Study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647700" y="152400"/>
            <a:ext cx="11709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/>
              <a:t>Outline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819600" y="2649950"/>
            <a:ext cx="11365500" cy="6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0000"/>
              <a:buFont typeface="Palatino"/>
              <a:buChar char="•"/>
            </a:pPr>
            <a:r>
              <a:rPr lang="en-US">
                <a:solidFill>
                  <a:schemeClr val="dk1"/>
                </a:solidFill>
              </a:rPr>
              <a:t>Dataset Introduction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0000"/>
              <a:buFont typeface="Palatino"/>
              <a:buChar char="•"/>
            </a:pPr>
            <a:r>
              <a:rPr lang="en-US">
                <a:solidFill>
                  <a:schemeClr val="dk1"/>
                </a:solidFill>
              </a:rPr>
              <a:t>Analysis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0000"/>
              <a:buFont typeface="Palatino"/>
              <a:buChar char="•"/>
            </a:pPr>
            <a:r>
              <a:rPr lang="en-US">
                <a:solidFill>
                  <a:schemeClr val="dk1"/>
                </a:solidFill>
              </a:rPr>
              <a:t>Interesting Findings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0000"/>
              <a:buFont typeface="Palatino"/>
              <a:buChar char="•"/>
            </a:pPr>
            <a:r>
              <a:rPr lang="en-US">
                <a:solidFill>
                  <a:schemeClr val="dk1"/>
                </a:solidFill>
              </a:rPr>
              <a:t>Limits</a:t>
            </a:r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9410" y="4527208"/>
            <a:ext cx="5037600" cy="257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647700" y="152400"/>
            <a:ext cx="11709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/>
              <a:t>Yelp Dataset Challenge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778327" y="2871947"/>
            <a:ext cx="5737200" cy="6072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1" lang="en-US" sz="3200" u="none" cap="none" strike="noStrike">
                <a:solidFill>
                  <a:schemeClr val="dk1"/>
                </a:solidFill>
              </a:rPr>
              <a:t>Two Datasets We Used:</a:t>
            </a:r>
            <a:r>
              <a:rPr i="1" lang="en-US" sz="3200" u="none" cap="none" strike="noStrike">
                <a:solidFill>
                  <a:schemeClr val="dk1"/>
                </a:solidFill>
              </a:rPr>
              <a:t> </a:t>
            </a: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1" lang="en-US" sz="3008" u="none" cap="none" strike="noStrike">
                <a:solidFill>
                  <a:schemeClr val="dk1"/>
                </a:solidFill>
              </a:rPr>
              <a:t>* </a:t>
            </a:r>
            <a:r>
              <a:rPr i="1" lang="en-US" sz="3008" u="none" cap="none" strike="noStrike">
                <a:solidFill>
                  <a:schemeClr val="dk1"/>
                </a:solidFill>
              </a:rPr>
              <a:t>R</a:t>
            </a:r>
            <a:r>
              <a:rPr i="1" lang="en-US" sz="3008" u="none" cap="none" strike="noStrike">
                <a:solidFill>
                  <a:schemeClr val="dk1"/>
                </a:solidFill>
              </a:rPr>
              <a:t>eviews text </a:t>
            </a: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1" lang="en-US" sz="3008" u="none" cap="none" strike="noStrike">
                <a:solidFill>
                  <a:schemeClr val="dk1"/>
                </a:solidFill>
              </a:rPr>
              <a:t>* Use</a:t>
            </a:r>
            <a:r>
              <a:rPr i="1" lang="en-US" sz="3008">
                <a:solidFill>
                  <a:schemeClr val="dk1"/>
                </a:solidFill>
              </a:rPr>
              <a:t>r</a:t>
            </a:r>
            <a:r>
              <a:rPr i="1" lang="en-US" sz="3008" u="none" cap="none" strike="noStrike">
                <a:solidFill>
                  <a:schemeClr val="dk1"/>
                </a:solidFill>
              </a:rPr>
              <a:t> information</a:t>
            </a:r>
            <a:r>
              <a:rPr i="1" lang="en-US" sz="3008" u="none" cap="none" strike="noStrike">
                <a:solidFill>
                  <a:srgbClr val="000000"/>
                </a:solidFill>
              </a:rPr>
              <a:t> </a:t>
            </a: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1" sz="3008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1" lang="en-US" sz="3200" u="none" cap="none" strike="noStrike"/>
              <a:t>Original size: </a:t>
            </a:r>
            <a:r>
              <a:rPr i="1" lang="en-US" sz="3200" u="none" cap="none" strike="noStrike">
                <a:solidFill>
                  <a:srgbClr val="000000"/>
                </a:solidFill>
              </a:rPr>
              <a:t>  </a:t>
            </a: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Arial"/>
              <a:buNone/>
            </a:pPr>
            <a:r>
              <a:rPr i="1" lang="en-US" sz="3008" u="none" cap="none" strike="noStrike">
                <a:solidFill>
                  <a:srgbClr val="CC4125"/>
                </a:solidFill>
              </a:rPr>
              <a:t>2,685,066</a:t>
            </a:r>
            <a:r>
              <a:rPr i="1" lang="en-US" sz="3008" u="none" cap="none" strike="noStrike">
                <a:solidFill>
                  <a:srgbClr val="000000"/>
                </a:solidFill>
              </a:rPr>
              <a:t> </a:t>
            </a:r>
            <a:r>
              <a:rPr i="1" lang="en-US" sz="3008" u="none" cap="none" strike="noStrike">
                <a:solidFill>
                  <a:schemeClr val="dk1"/>
                </a:solidFill>
              </a:rPr>
              <a:t>reviews, 686,556 users</a:t>
            </a: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1" sz="3008" u="none" cap="none" strike="noStrike">
              <a:solidFill>
                <a:srgbClr val="717D75"/>
              </a:solidFill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1" lang="en-US" sz="3200" u="none" cap="none" strike="noStrike">
                <a:solidFill>
                  <a:schemeClr val="dk1"/>
                </a:solidFill>
              </a:rPr>
              <a:t>Manageable size: </a:t>
            </a: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1" lang="en-US" sz="3008" u="none" cap="none" strike="noStrike">
                <a:solidFill>
                  <a:schemeClr val="dk1"/>
                </a:solidFill>
              </a:rPr>
              <a:t>Users who made more than</a:t>
            </a:r>
            <a:r>
              <a:rPr b="1" i="1" lang="en-US" sz="3008" u="none" cap="none" strike="noStrike">
                <a:solidFill>
                  <a:schemeClr val="dk1"/>
                </a:solidFill>
              </a:rPr>
              <a:t> </a:t>
            </a:r>
            <a:r>
              <a:rPr i="1" lang="en-US" sz="3008" u="sng" cap="none" strike="noStrike">
                <a:solidFill>
                  <a:schemeClr val="dk1"/>
                </a:solidFill>
              </a:rPr>
              <a:t>50</a:t>
            </a:r>
            <a:r>
              <a:rPr i="1" lang="en-US" sz="3008" u="none" cap="none" strike="noStrike">
                <a:solidFill>
                  <a:schemeClr val="dk1"/>
                </a:solidFill>
              </a:rPr>
              <a:t> reviews, </a:t>
            </a: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i="1" lang="en-US" sz="3008" u="none" cap="none" strike="noStrike">
                <a:solidFill>
                  <a:schemeClr val="dk1"/>
                </a:solidFill>
              </a:rPr>
              <a:t>which leads to</a:t>
            </a:r>
            <a:r>
              <a:rPr i="1" lang="en-US" sz="3008" u="none" cap="none" strike="noStrike">
                <a:solidFill>
                  <a:srgbClr val="000000"/>
                </a:solidFill>
              </a:rPr>
              <a:t> </a:t>
            </a:r>
            <a:r>
              <a:rPr i="1" lang="en-US" sz="3008" u="none" cap="none" strike="noStrike">
                <a:solidFill>
                  <a:srgbClr val="CC4125"/>
                </a:solidFill>
              </a:rPr>
              <a:t>538,407</a:t>
            </a:r>
            <a:r>
              <a:rPr i="1" lang="en-US" sz="3008" u="none" cap="none" strike="noStrike">
                <a:solidFill>
                  <a:srgbClr val="000000"/>
                </a:solidFill>
              </a:rPr>
              <a:t> </a:t>
            </a:r>
            <a:r>
              <a:rPr i="1" lang="en-US" sz="3008" u="none" cap="none" strike="noStrike">
                <a:solidFill>
                  <a:schemeClr val="dk1"/>
                </a:solidFill>
              </a:rPr>
              <a:t>reviews, and 4,751 active users.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1799" y="2534425"/>
            <a:ext cx="5254200" cy="36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1800" y="6010624"/>
            <a:ext cx="5254200" cy="33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47700" y="152400"/>
            <a:ext cx="117094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rPr>
              <a:t>Why Yelp Datasets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47700" y="2628900"/>
            <a:ext cx="11709400" cy="64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-627380" lvl="0" marL="533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alatino"/>
              <a:buChar char="•"/>
            </a:pPr>
            <a:r>
              <a:rPr lang="en-US" sz="3200">
                <a:solidFill>
                  <a:schemeClr val="dk1"/>
                </a:solidFill>
              </a:rPr>
              <a:t>Network of</a:t>
            </a:r>
            <a:r>
              <a:rPr lang="en-US" sz="3200">
                <a:solidFill>
                  <a:schemeClr val="dk1"/>
                </a:solidFill>
              </a:rPr>
              <a:t> people in urban lives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62738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alatino"/>
              <a:buChar char="•"/>
            </a:pPr>
            <a:r>
              <a:rPr lang="en-US" sz="3200">
                <a:solidFill>
                  <a:schemeClr val="dk1"/>
                </a:solidFill>
              </a:rPr>
              <a:t>Reflection of urban information in small businesses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627380" lvl="0" marL="533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alatino"/>
              <a:buChar char="•"/>
            </a:pPr>
            <a:r>
              <a:rPr lang="en-US" sz="3200">
                <a:solidFill>
                  <a:schemeClr val="dk1"/>
                </a:solidFill>
              </a:rPr>
              <a:t>Containment of both</a:t>
            </a:r>
            <a:r>
              <a:rPr b="0" i="0" lang="en-US" sz="3200" u="none" cap="none" strike="noStrik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numeric data and text data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627380" lvl="0" marL="533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alatino"/>
              <a:buChar char="•"/>
            </a:pPr>
            <a:r>
              <a:rPr lang="en-US" sz="3200">
                <a:solidFill>
                  <a:schemeClr val="dk1"/>
                </a:solidFill>
              </a:rPr>
              <a:t>Equipment of both labeled and unlabeled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47700" y="152400"/>
            <a:ext cx="11709300" cy="203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Our Goal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47700" y="2527725"/>
            <a:ext cx="11709300" cy="647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>
                <a:solidFill>
                  <a:schemeClr val="dk1"/>
                </a:solidFill>
              </a:rPr>
              <a:t>Background:</a:t>
            </a:r>
          </a:p>
          <a:p>
            <a:pPr lvl="0">
              <a:spcBef>
                <a:spcPts val="0"/>
              </a:spcBef>
              <a:buNone/>
            </a:pPr>
            <a:r>
              <a:rPr lang="en-US" sz="3200">
                <a:solidFill>
                  <a:schemeClr val="dk1"/>
                </a:solidFill>
              </a:rPr>
              <a:t>According to Yelp, there isn't really a specific benchmark a reviewer has to meet to be considered an Elite, and each member has to be re-approved by the Council each year.</a:t>
            </a:r>
          </a:p>
          <a:p>
            <a:pPr lvl="0">
              <a:spcBef>
                <a:spcPts val="0"/>
              </a:spcBef>
              <a:buNone/>
            </a:pPr>
            <a:r>
              <a:rPr lang="en-US" sz="3200">
                <a:solidFill>
                  <a:schemeClr val="dk1"/>
                </a:solidFill>
              </a:rPr>
              <a:t>Goal:</a:t>
            </a:r>
          </a:p>
          <a:p>
            <a:pPr lvl="0">
              <a:spcBef>
                <a:spcPts val="0"/>
              </a:spcBef>
              <a:buNone/>
            </a:pPr>
            <a:r>
              <a:rPr lang="en-US" sz="3200"/>
              <a:t>Developing algorithm to find potential elite users based on the datasets and interpret the important features.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647700" y="152400"/>
            <a:ext cx="11709300" cy="203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Data Processing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47750" y="2689625"/>
            <a:ext cx="117093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Palatino"/>
              <a:buChar char="•"/>
            </a:pPr>
            <a:r>
              <a:rPr lang="en-US" sz="3200">
                <a:solidFill>
                  <a:schemeClr val="dk1"/>
                </a:solidFill>
              </a:rPr>
              <a:t>Collected Original data from the website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62738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alatino"/>
              <a:buChar char="•"/>
            </a:pPr>
            <a:r>
              <a:rPr lang="en-US" sz="3200">
                <a:solidFill>
                  <a:schemeClr val="dk1"/>
                </a:solidFill>
              </a:rPr>
              <a:t>Select users who made over 50 reviews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627380" lvl="0" marL="533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alatino"/>
              <a:buChar char="•"/>
            </a:pPr>
            <a:r>
              <a:rPr lang="en-US" sz="3200">
                <a:solidFill>
                  <a:schemeClr val="dk1"/>
                </a:solidFill>
              </a:rPr>
              <a:t>Calculate  FRE score of each text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627380" lvl="0" marL="533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alatino"/>
              <a:buChar char="•"/>
            </a:pPr>
            <a:r>
              <a:rPr lang="en-US" sz="3200">
                <a:solidFill>
                  <a:schemeClr val="dk1"/>
                </a:solidFill>
              </a:rPr>
              <a:t>Group all features by users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62738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alatino"/>
              <a:buChar char="•"/>
            </a:pPr>
            <a:r>
              <a:rPr lang="en-US" sz="3200">
                <a:solidFill>
                  <a:schemeClr val="dk1"/>
                </a:solidFill>
              </a:rPr>
              <a:t>Supervised Learning Approaches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647700" y="152400"/>
            <a:ext cx="11709300" cy="203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Glance to Our Cleaned Data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87" y="6408512"/>
            <a:ext cx="11854424" cy="28695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idx="1" type="body"/>
          </p:nvPr>
        </p:nvSpPr>
        <p:spPr>
          <a:xfrm>
            <a:off x="575200" y="2467762"/>
            <a:ext cx="1170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-627380" lvl="0" marL="533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alatino"/>
              <a:buChar char="•"/>
            </a:pPr>
            <a:r>
              <a:rPr lang="en-US" sz="3200">
                <a:solidFill>
                  <a:schemeClr val="dk1"/>
                </a:solidFill>
              </a:rPr>
              <a:t>Ratings that users are given from others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627380" lvl="0" marL="533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alatino"/>
              <a:buChar char="•"/>
            </a:pPr>
            <a:r>
              <a:rPr lang="en-US" sz="3200">
                <a:solidFill>
                  <a:schemeClr val="dk1"/>
                </a:solidFill>
              </a:rPr>
              <a:t>Ratings that users give to others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627380" lvl="0" marL="533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alatino"/>
              <a:buChar char="•"/>
            </a:pPr>
            <a:r>
              <a:rPr lang="en-US" sz="3200">
                <a:solidFill>
                  <a:schemeClr val="dk1"/>
                </a:solidFill>
              </a:rPr>
              <a:t>The months of accounts being used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62738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alatino"/>
              <a:buChar char="•"/>
            </a:pPr>
            <a:r>
              <a:rPr lang="en-US" sz="3200">
                <a:solidFill>
                  <a:schemeClr val="dk1"/>
                </a:solidFill>
              </a:rPr>
              <a:t>Whether the user is elite or not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ca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424" y="352175"/>
            <a:ext cx="11447799" cy="904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47700" y="152400"/>
            <a:ext cx="11709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rPr>
              <a:t>Text Data Analysis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90750" y="2790775"/>
            <a:ext cx="70431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R="0" rtl="0">
              <a:spcBef>
                <a:spcPts val="0"/>
              </a:spcBef>
              <a:buClr>
                <a:srgbClr val="546056"/>
              </a:buClr>
              <a:buSzPct val="53750"/>
              <a:buFont typeface="Palatino"/>
              <a:buNone/>
            </a:pPr>
            <a:r>
              <a:rPr lang="en-US" sz="3200"/>
              <a:t>Flesch Reading Ease statistics </a:t>
            </a:r>
            <a:r>
              <a:rPr lang="en-US" sz="3200">
                <a:solidFill>
                  <a:schemeClr val="dk1"/>
                </a:solidFill>
              </a:rPr>
              <a:t>(FRE)</a:t>
            </a:r>
            <a:r>
              <a:rPr lang="en-US" sz="3200"/>
              <a:t> </a:t>
            </a:r>
          </a:p>
          <a:p>
            <a:pPr indent="0" lvl="0" marR="0" rtl="0">
              <a:spcBef>
                <a:spcPts val="0"/>
              </a:spcBef>
              <a:buClr>
                <a:srgbClr val="546056"/>
              </a:buClr>
              <a:buSzPct val="53750"/>
              <a:buFont typeface="Palatino"/>
              <a:buNone/>
            </a:pPr>
            <a:r>
              <a:rPr lang="en-US" sz="3200"/>
              <a:t>is a measurement of  linguistic complexity. It is a function of total sentences, total words and total syllables of the text.</a:t>
            </a:r>
          </a:p>
          <a:p>
            <a:pPr indent="-109220" lvl="0" marL="0" marR="0" rtl="0" algn="l">
              <a:spcBef>
                <a:spcPts val="0"/>
              </a:spcBef>
              <a:buClr>
                <a:srgbClr val="546056"/>
              </a:buClr>
              <a:buSzPct val="53750"/>
              <a:buFont typeface="Palatino"/>
              <a:buNone/>
            </a:pPr>
            <a:r>
              <a:t/>
            </a:r>
            <a:endParaRPr sz="3200"/>
          </a:p>
          <a:p>
            <a:pPr indent="-431800" lvl="0" marL="457200" marR="0" rtl="0">
              <a:spcBef>
                <a:spcPts val="0"/>
              </a:spcBef>
              <a:buSzPct val="100000"/>
            </a:pPr>
            <a:r>
              <a:rPr lang="en-US" sz="3200"/>
              <a:t>From Scale 0 to 100+</a:t>
            </a:r>
          </a:p>
          <a:p>
            <a:pPr indent="0" lvl="0" marL="0" marR="0" rtl="0">
              <a:spcBef>
                <a:spcPts val="0"/>
              </a:spcBef>
              <a:buNone/>
            </a:pPr>
            <a:r>
              <a:t/>
            </a:r>
            <a:endParaRPr sz="3200"/>
          </a:p>
          <a:p>
            <a:pPr indent="-431800" lvl="0" marL="457200" marR="0" rtl="0">
              <a:spcBef>
                <a:spcPts val="0"/>
              </a:spcBef>
              <a:buSzPct val="100000"/>
            </a:pPr>
            <a:r>
              <a:rPr lang="en-US" sz="3200"/>
              <a:t>The </a:t>
            </a:r>
            <a:r>
              <a:rPr lang="en-US" sz="3200">
                <a:solidFill>
                  <a:srgbClr val="CC4125"/>
                </a:solidFill>
              </a:rPr>
              <a:t>higher</a:t>
            </a:r>
            <a:r>
              <a:rPr lang="en-US" sz="3200"/>
              <a:t> the rating, the </a:t>
            </a:r>
            <a:r>
              <a:rPr lang="en-US" sz="3200">
                <a:solidFill>
                  <a:srgbClr val="CC4125"/>
                </a:solidFill>
              </a:rPr>
              <a:t>easier</a:t>
            </a:r>
            <a:r>
              <a:rPr lang="en-US" sz="3200"/>
              <a:t> the text is to understand, but the </a:t>
            </a:r>
            <a:r>
              <a:rPr lang="en-US" sz="3200">
                <a:solidFill>
                  <a:srgbClr val="CC4125"/>
                </a:solidFill>
              </a:rPr>
              <a:t>less detail</a:t>
            </a:r>
            <a:r>
              <a:rPr lang="en-US" sz="3200"/>
              <a:t> listed in the text.</a:t>
            </a:r>
          </a:p>
          <a:p>
            <a:pPr indent="-109220" lvl="0" marL="0" marR="0" rtl="0" algn="l">
              <a:spcBef>
                <a:spcPts val="0"/>
              </a:spcBef>
              <a:buClr>
                <a:srgbClr val="546056"/>
              </a:buClr>
              <a:buSzPct val="40000"/>
              <a:buFont typeface="Palatino"/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5750" y="3399900"/>
            <a:ext cx="4765000" cy="52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ushedCanvas">
  <a:themeElements>
    <a:clrScheme name="BrushedCanvas">
      <a:dk1>
        <a:srgbClr val="546056"/>
      </a:dk1>
      <a:lt1>
        <a:srgbClr val="600C52"/>
      </a:lt1>
      <a:dk2>
        <a:srgbClr val="61615E"/>
      </a:dk2>
      <a:lt2>
        <a:srgbClr val="CECECA"/>
      </a:lt2>
      <a:accent1>
        <a:srgbClr val="648FC7"/>
      </a:accent1>
      <a:accent2>
        <a:srgbClr val="77B06D"/>
      </a:accent2>
      <a:accent3>
        <a:srgbClr val="E0BC59"/>
      </a:accent3>
      <a:accent4>
        <a:srgbClr val="EB925B"/>
      </a:accent4>
      <a:accent5>
        <a:srgbClr val="C56667"/>
      </a:accent5>
      <a:accent6>
        <a:srgbClr val="927AB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