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45A"/>
    <a:srgbClr val="661420"/>
    <a:srgbClr val="E36B7C"/>
    <a:srgbClr val="E78190"/>
    <a:srgbClr val="EDA1AB"/>
    <a:srgbClr val="971D2E"/>
    <a:srgbClr val="AD7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9" d="100"/>
          <a:sy n="99" d="100"/>
        </p:scale>
        <p:origin x="-16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028C0-41D9-421F-8C29-E7D039922D88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72F34-6F1D-45A9-BABE-692C6F26F3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9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49B306-F06C-4894-8444-5FADE288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458" y="631902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defRPr>
            </a:lvl1pPr>
          </a:lstStyle>
          <a:p>
            <a:fld id="{7DC21188-731D-4BA9-90CC-AC794CABA89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B25658E-C5A1-4638-9739-EB13D77961E1}"/>
              </a:ext>
            </a:extLst>
          </p:cNvPr>
          <p:cNvSpPr/>
          <p:nvPr userDrawn="1"/>
        </p:nvSpPr>
        <p:spPr>
          <a:xfrm>
            <a:off x="0" y="0"/>
            <a:ext cx="12192004" cy="1268963"/>
          </a:xfrm>
          <a:prstGeom prst="rect">
            <a:avLst/>
          </a:prstGeom>
          <a:gradFill flip="none" rotWithShape="1">
            <a:gsLst>
              <a:gs pos="18000">
                <a:srgbClr val="E7819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C:\Users\714-\Download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324" y="612545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0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8163E3-98F3-4B47-BF3F-C6069C49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E4459EE-A9E5-4E73-B4FF-609CFF59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2892C5-0D92-4967-B9B2-BB761A77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6B16-F84E-4571-9E8C-E198AADFFB63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7DAC759-0888-4BBB-9369-7F615C53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CBA1F0-3B8E-4919-B55A-EE11066F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2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E9D732E-04DF-47EA-8F7A-D650A2C24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6FB85A2-71BC-4114-BDFE-D7ADD94CD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6BC06AF-75CA-4833-A07A-8EAAF658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1BC9-44B7-4A98-BDBD-ACF6F71D2ABF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BB60617-7FE2-4EA3-A1FF-32C952DD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A97035-2022-4003-A216-0E237BCD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5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290B37-AC92-421B-ACE4-55CB8B6E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9F9F8AF-B2B3-483E-84C1-1F53637E4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37D0C2-704D-4A45-B3BA-F9656397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C66A-121E-41E6-B7B6-C41A70B2E7D0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92ED1A-D033-4F35-8685-73E40371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4700186-779C-42D3-8F30-16B6FA5B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60A612-756E-446D-A2F9-43B76790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27DDC3B-35A9-471B-8129-49C2C611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AA61176-9495-4B64-9581-386111B3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B50B-64B1-4D29-AC3F-0C31FF81756B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6E5E22-7899-49C5-B45C-1F6E988C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849136-2A48-49BF-BDA8-29CDC1D4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6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965514-4FC6-41C4-B005-A22538FE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87DF681-3030-4ABD-B1C0-8ED3AD6F6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388F4DC-7969-489A-9E56-F9FC48D91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66D3347-D3D8-48B8-BFE5-DC95251E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9DD26-5124-4F3F-A2D0-9DFC2B2FA8AB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E9C4BC1-4539-47D4-B692-3FDCDCC4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D0823C-6B71-4CE7-B3A6-09344DA0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9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F5EA3F-651A-433E-9C1E-01A3F0DE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76DE8B0-AD40-49E3-A809-60F276EC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527C010-574C-4BE8-8E83-D95E9926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203FAB7-EEB3-4A22-8C07-00C01B0A7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48CDDA8-C476-4DEB-8828-0157165E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FFDF735-E2EE-4914-9E48-D24D37CB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89F8A-6B5C-46D6-BBC3-97F322E837DC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4570549-5281-4B15-AF31-5C9944DD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43B02F1-E5C6-454F-B86B-15AF851C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25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309BD1-57F7-48CB-838C-C75FBB63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1736D1A-50C0-4ED5-9971-E0611F87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6C7D-FEA5-40F7-B223-13A23FB305A3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CE0BD4B-A857-4F96-9611-F8D1969E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BAA24E5-CD3F-4217-8FD5-3D1D371D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8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C647399-5B4E-405F-96BE-FCC555BA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F608-81A2-40C5-88B8-E87BE1D2CD5E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75DFF9D-498A-4710-AC6E-868CECD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1DCF035-74FA-4963-ADA5-22792B22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4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6CF5B6-EEAC-47D8-9D79-D4A2C1EF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189E32-A8B9-44A3-9DBD-8527017A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68084B3-DB79-48B4-89C5-68AE97FA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85752B7-9F25-4B39-B215-A3D4F97A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6041-F1D8-4F9B-81AC-6A3BD9AE9416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BFEBD49-CEAA-4273-9BD4-87051A0C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0D89E9B-08DF-43A9-80A3-B0CDAA14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08D361-C02A-4F78-A9BC-5AE5A344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0D6888B-75BB-481E-81B7-04DC4BC19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BA7FFE5-4FCA-45B5-8D61-7BA5E120F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2E9357-342F-4941-80B3-9B200BB4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37C3-456F-4881-9F8E-563AEF624362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969317D-1ABF-440B-AD06-1ACA14C7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2C29ACE-B2D2-439E-B947-3F557E39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5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1D63A16-ABDB-4F6A-88FE-4E4FB534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4521BD-E5B6-4A68-A2F0-3490BDAB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685A427-C5E6-4656-9BF0-8E367FE2E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C441C-9C5B-4EFB-BC9B-9982B810D08F}" type="datetime1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3A1B94C-5B17-4BD0-ACFF-EA29F9C9E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76A12DE-1F43-4990-8D66-0EDC55F66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21188-731D-4BA9-90CC-AC794CABA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44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F10F0323-F53E-4748-B21D-F729ED286C51}"/>
              </a:ext>
            </a:extLst>
          </p:cNvPr>
          <p:cNvGrpSpPr/>
          <p:nvPr/>
        </p:nvGrpSpPr>
        <p:grpSpPr>
          <a:xfrm>
            <a:off x="1132509" y="619088"/>
            <a:ext cx="7323591" cy="2882765"/>
            <a:chOff x="3221370" y="551976"/>
            <a:chExt cx="7323591" cy="28827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AFE417B-F43E-4EC0-BD0E-F953DDC5D0F5}"/>
                </a:ext>
              </a:extLst>
            </p:cNvPr>
            <p:cNvSpPr txBox="1"/>
            <p:nvPr/>
          </p:nvSpPr>
          <p:spPr>
            <a:xfrm>
              <a:off x="3280093" y="1988191"/>
              <a:ext cx="726486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Project.</a:t>
              </a:r>
              <a:r>
                <a:rPr lang="ko-KR" altLang="en-US" sz="8800" dirty="0"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개미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EC6CD4F-E0CE-4F88-AA45-51609CB5E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70" y="551976"/>
              <a:ext cx="2158318" cy="215831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C5DD8D8-6B40-4062-A332-87B80A5320B5}"/>
              </a:ext>
            </a:extLst>
          </p:cNvPr>
          <p:cNvSpPr txBox="1"/>
          <p:nvPr/>
        </p:nvSpPr>
        <p:spPr>
          <a:xfrm>
            <a:off x="8196044" y="4429390"/>
            <a:ext cx="3657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28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algn="r"/>
            <a:r>
              <a:rPr lang="ko-KR" altLang="en-US" sz="32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프로젝트 참여자</a:t>
            </a:r>
            <a:endParaRPr lang="en-US" altLang="ko-KR" sz="3200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algn="r"/>
            <a:r>
              <a:rPr lang="ko-KR" altLang="en-US" sz="2800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권오인</a:t>
            </a:r>
            <a:r>
              <a:rPr lang="ko-KR" altLang="en-US" sz="28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sz="2800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권종환</a:t>
            </a:r>
            <a:endParaRPr lang="en-US" altLang="ko-KR" sz="28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r"/>
            <a:r>
              <a:rPr lang="ko-KR" altLang="en-US" sz="28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김성현</a:t>
            </a:r>
            <a:r>
              <a:rPr lang="en-US" altLang="ko-KR" sz="28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r>
              <a:rPr lang="ko-KR" altLang="en-US" sz="2800" dirty="0" err="1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은정우</a:t>
            </a:r>
            <a:endParaRPr lang="ko-KR" altLang="en-US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8999F4-4626-4081-A195-39D077B11316}"/>
              </a:ext>
            </a:extLst>
          </p:cNvPr>
          <p:cNvSpPr txBox="1"/>
          <p:nvPr/>
        </p:nvSpPr>
        <p:spPr>
          <a:xfrm>
            <a:off x="9613784" y="562062"/>
            <a:ext cx="223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자바기반 전자정부 </a:t>
            </a:r>
            <a:endParaRPr lang="en-US" altLang="ko-KR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algn="r"/>
            <a:r>
              <a:rPr lang="ko-KR" altLang="en-US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표준 프레임워크</a:t>
            </a:r>
            <a:endParaRPr lang="en-US" altLang="ko-KR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algn="l"/>
            <a:endParaRPr lang="ko-KR" altLang="en-US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9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20E043-AABE-458C-9743-6DEE8317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1754E8-BD31-46E4-A053-1B8758716526}"/>
              </a:ext>
            </a:extLst>
          </p:cNvPr>
          <p:cNvSpPr txBox="1"/>
          <p:nvPr/>
        </p:nvSpPr>
        <p:spPr>
          <a:xfrm>
            <a:off x="559835" y="158628"/>
            <a:ext cx="27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목차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B6BFF1C4-A54C-4C98-A37E-4B430305BF65}"/>
              </a:ext>
            </a:extLst>
          </p:cNvPr>
          <p:cNvGrpSpPr/>
          <p:nvPr/>
        </p:nvGrpSpPr>
        <p:grpSpPr>
          <a:xfrm>
            <a:off x="3226837" y="2071399"/>
            <a:ext cx="5738326" cy="3521988"/>
            <a:chOff x="1054360" y="1996751"/>
            <a:chExt cx="5738326" cy="35219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D48469E-FED8-4834-95D2-5F29A9590DBC}"/>
                </a:ext>
              </a:extLst>
            </p:cNvPr>
            <p:cNvSpPr txBox="1"/>
            <p:nvPr/>
          </p:nvSpPr>
          <p:spPr>
            <a:xfrm>
              <a:off x="1054360" y="1996751"/>
              <a:ext cx="57383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4400" dirty="0">
                  <a:solidFill>
                    <a:srgbClr val="661420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1. </a:t>
              </a:r>
              <a:r>
                <a:rPr lang="ko-KR" altLang="en-US" sz="4400" dirty="0">
                  <a:solidFill>
                    <a:srgbClr val="661420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프로젝트 개요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8E03D622-18BB-493C-95DA-D1C2B5257DE4}"/>
                </a:ext>
              </a:extLst>
            </p:cNvPr>
            <p:cNvSpPr txBox="1"/>
            <p:nvPr/>
          </p:nvSpPr>
          <p:spPr>
            <a:xfrm>
              <a:off x="1054360" y="2902213"/>
              <a:ext cx="57383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4400" dirty="0">
                  <a:solidFill>
                    <a:srgbClr val="661420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2. </a:t>
              </a:r>
              <a:r>
                <a:rPr lang="ko-KR" altLang="en-US" sz="4400" dirty="0">
                  <a:solidFill>
                    <a:srgbClr val="661420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프로젝트 상세 내용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4D84825-83C9-4A1C-B526-BF93B83006FD}"/>
                </a:ext>
              </a:extLst>
            </p:cNvPr>
            <p:cNvSpPr txBox="1"/>
            <p:nvPr/>
          </p:nvSpPr>
          <p:spPr>
            <a:xfrm>
              <a:off x="1054360" y="3807675"/>
              <a:ext cx="57383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4400" dirty="0">
                  <a:solidFill>
                    <a:srgbClr val="661420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3. </a:t>
              </a:r>
              <a:r>
                <a:rPr lang="ko-KR" altLang="en-US" sz="4400" dirty="0">
                  <a:solidFill>
                    <a:srgbClr val="661420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예정 및 추가사항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D9F6E15-9CFE-474C-AB3C-33E8F4046B80}"/>
                </a:ext>
              </a:extLst>
            </p:cNvPr>
            <p:cNvSpPr txBox="1"/>
            <p:nvPr/>
          </p:nvSpPr>
          <p:spPr>
            <a:xfrm>
              <a:off x="1054360" y="4749298"/>
              <a:ext cx="573832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4400" dirty="0">
                  <a:solidFill>
                    <a:srgbClr val="661420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4. </a:t>
              </a:r>
              <a:r>
                <a:rPr lang="ko-KR" altLang="en-US" sz="4400" dirty="0">
                  <a:solidFill>
                    <a:srgbClr val="661420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레이아웃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EC6CD4F-E0CE-4F88-AA45-51609CB5E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46" y="6138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20E043-AABE-458C-9743-6DEE8317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1754E8-BD31-46E4-A053-1B8758716526}"/>
              </a:ext>
            </a:extLst>
          </p:cNvPr>
          <p:cNvSpPr txBox="1"/>
          <p:nvPr/>
        </p:nvSpPr>
        <p:spPr>
          <a:xfrm>
            <a:off x="559834" y="158628"/>
            <a:ext cx="8276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프로젝트 개요</a:t>
            </a:r>
            <a:endParaRPr lang="ko-KR" altLang="en-US" sz="5400" dirty="0">
              <a:solidFill>
                <a:srgbClr val="661420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095750BB-8BC3-42C7-9124-2F4CE0F69589}"/>
              </a:ext>
            </a:extLst>
          </p:cNvPr>
          <p:cNvGrpSpPr/>
          <p:nvPr/>
        </p:nvGrpSpPr>
        <p:grpSpPr>
          <a:xfrm>
            <a:off x="356884" y="2064440"/>
            <a:ext cx="11478233" cy="3853246"/>
            <a:chOff x="283173" y="2179346"/>
            <a:chExt cx="11478233" cy="385324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C49CE442-6FA4-4BB7-84AD-BFC62A9B7509}"/>
                </a:ext>
              </a:extLst>
            </p:cNvPr>
            <p:cNvGrpSpPr/>
            <p:nvPr/>
          </p:nvGrpSpPr>
          <p:grpSpPr>
            <a:xfrm>
              <a:off x="283173" y="2732116"/>
              <a:ext cx="5226614" cy="1878961"/>
              <a:chOff x="605015" y="1550039"/>
              <a:chExt cx="5226614" cy="1878961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xmlns="" id="{30A0AC56-B723-4B4F-BAAD-65498FA1773F}"/>
                  </a:ext>
                </a:extLst>
              </p:cNvPr>
              <p:cNvSpPr/>
              <p:nvPr/>
            </p:nvSpPr>
            <p:spPr>
              <a:xfrm>
                <a:off x="1066680" y="1994788"/>
                <a:ext cx="1433925" cy="1434212"/>
              </a:xfrm>
              <a:prstGeom prst="roundRect">
                <a:avLst/>
              </a:prstGeom>
              <a:solidFill>
                <a:srgbClr val="EDA1AB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xmlns="" id="{B97FB625-B86C-41C7-A360-6E606B504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7251" y="2250228"/>
                <a:ext cx="923331" cy="923331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732971C-6E2E-4EA3-BD9A-49D3B65B8685}"/>
                  </a:ext>
                </a:extLst>
              </p:cNvPr>
              <p:cNvSpPr txBox="1"/>
              <p:nvPr/>
            </p:nvSpPr>
            <p:spPr>
              <a:xfrm>
                <a:off x="2547254" y="2082270"/>
                <a:ext cx="32843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4000" dirty="0">
                    <a:solidFill>
                      <a:srgbClr val="661420"/>
                    </a:solidFill>
                    <a:latin typeface="12롯데마트행복Medium" panose="02020603020101020101" pitchFamily="18" charset="-127"/>
                    <a:ea typeface="12롯데마트행복Medium" panose="02020603020101020101" pitchFamily="18" charset="-127"/>
                  </a:rPr>
                  <a:t>직원 일정 </a:t>
                </a:r>
                <a:endParaRPr lang="en-US" altLang="ko-KR" sz="4000" dirty="0">
                  <a:solidFill>
                    <a:srgbClr val="661420"/>
                  </a:solidFill>
                  <a:latin typeface="12롯데마트행복Medium" panose="02020603020101020101" pitchFamily="18" charset="-127"/>
                  <a:ea typeface="12롯데마트행복Medium" panose="02020603020101020101" pitchFamily="18" charset="-127"/>
                </a:endParaRPr>
              </a:p>
              <a:p>
                <a:pPr algn="l"/>
                <a:r>
                  <a:rPr lang="ko-KR" altLang="en-US" sz="4000" dirty="0">
                    <a:solidFill>
                      <a:srgbClr val="661420"/>
                    </a:solidFill>
                    <a:latin typeface="12롯데마트행복Medium" panose="02020603020101020101" pitchFamily="18" charset="-127"/>
                    <a:ea typeface="12롯데마트행복Medium" panose="02020603020101020101" pitchFamily="18" charset="-127"/>
                  </a:rPr>
                  <a:t>관리 프로젝트</a:t>
                </a:r>
              </a:p>
            </p:txBody>
          </p: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xmlns="" id="{966CFDC8-F81A-43DE-8AD9-28002E030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015" y="1550039"/>
                <a:ext cx="923330" cy="923330"/>
              </a:xfrm>
              <a:prstGeom prst="rect">
                <a:avLst/>
              </a:prstGeom>
            </p:spPr>
          </p:pic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BB960365-D761-4D31-8AAB-E9D2A8EA9C07}"/>
                </a:ext>
              </a:extLst>
            </p:cNvPr>
            <p:cNvSpPr/>
            <p:nvPr/>
          </p:nvSpPr>
          <p:spPr>
            <a:xfrm>
              <a:off x="6833129" y="2179346"/>
              <a:ext cx="1433925" cy="1434212"/>
            </a:xfrm>
            <a:prstGeom prst="roundRect">
              <a:avLst/>
            </a:prstGeom>
            <a:solidFill>
              <a:srgbClr val="E7819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xmlns="" id="{3E68016B-91F6-44E1-B678-2D9DB10C37A9}"/>
                </a:ext>
              </a:extLst>
            </p:cNvPr>
            <p:cNvSpPr/>
            <p:nvPr/>
          </p:nvSpPr>
          <p:spPr>
            <a:xfrm rot="20130157">
              <a:off x="5355547" y="2795486"/>
              <a:ext cx="1010648" cy="824408"/>
            </a:xfrm>
            <a:prstGeom prst="rightArrow">
              <a:avLst/>
            </a:prstGeom>
            <a:solidFill>
              <a:srgbClr val="DC4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xmlns="" id="{22C2DED9-3F71-462E-B700-3ED3DF819C18}"/>
                </a:ext>
              </a:extLst>
            </p:cNvPr>
            <p:cNvSpPr/>
            <p:nvPr/>
          </p:nvSpPr>
          <p:spPr>
            <a:xfrm rot="1645084">
              <a:off x="5388838" y="4351884"/>
              <a:ext cx="1010648" cy="824408"/>
            </a:xfrm>
            <a:prstGeom prst="rightArrow">
              <a:avLst/>
            </a:prstGeom>
            <a:solidFill>
              <a:srgbClr val="DC44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41B4B5B7-DAD4-4FE0-A04D-7671687B7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490" y="2433852"/>
              <a:ext cx="925200" cy="925200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59C2FC8B-9212-4769-868B-2A759F293AC5}"/>
                </a:ext>
              </a:extLst>
            </p:cNvPr>
            <p:cNvGrpSpPr/>
            <p:nvPr/>
          </p:nvGrpSpPr>
          <p:grpSpPr>
            <a:xfrm>
              <a:off x="6833128" y="4335987"/>
              <a:ext cx="1433925" cy="1434212"/>
              <a:chOff x="6833128" y="4881272"/>
              <a:chExt cx="1433925" cy="1434212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xmlns="" id="{DDCE9F3C-8671-4F92-BBC5-8CE32A5F418B}"/>
                  </a:ext>
                </a:extLst>
              </p:cNvPr>
              <p:cNvSpPr/>
              <p:nvPr/>
            </p:nvSpPr>
            <p:spPr>
              <a:xfrm>
                <a:off x="6833128" y="4881272"/>
                <a:ext cx="1433925" cy="1434212"/>
              </a:xfrm>
              <a:prstGeom prst="roundRect">
                <a:avLst/>
              </a:prstGeom>
              <a:solidFill>
                <a:srgbClr val="E78190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xmlns="" id="{995991E3-01D4-4CE9-BCE1-9DF313D63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7490" y="5133204"/>
                <a:ext cx="925200" cy="925200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1848DE0-0CEA-43D3-AF4A-37123900EE80}"/>
                </a:ext>
              </a:extLst>
            </p:cNvPr>
            <p:cNvSpPr txBox="1"/>
            <p:nvPr/>
          </p:nvSpPr>
          <p:spPr>
            <a:xfrm>
              <a:off x="8431928" y="2367434"/>
              <a:ext cx="33294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3200" dirty="0">
                  <a:solidFill>
                    <a:srgbClr val="661420"/>
                  </a:solidFill>
                  <a:latin typeface="12롯데마트행복Medium" panose="02020603020101020101" pitchFamily="18" charset="-127"/>
                  <a:ea typeface="12롯데마트행복Medium" panose="02020603020101020101" pitchFamily="18" charset="-127"/>
                </a:rPr>
                <a:t>직원 일정 관리</a:t>
              </a:r>
              <a:endParaRPr lang="en-US" altLang="ko-KR" sz="32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endParaRPr>
            </a:p>
            <a:p>
              <a:pPr algn="l"/>
              <a:r>
                <a:rPr lang="en-US" altLang="ko-KR" sz="2000" dirty="0">
                  <a:solidFill>
                    <a:srgbClr val="66142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- </a:t>
              </a:r>
              <a:r>
                <a:rPr lang="ko-KR" altLang="en-US" sz="2000" dirty="0">
                  <a:solidFill>
                    <a:srgbClr val="66142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근무신청 및 휴가 신청 기능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B0CFEC3-4EF4-4865-8751-A8F4C2E1075C}"/>
                </a:ext>
              </a:extLst>
            </p:cNvPr>
            <p:cNvSpPr txBox="1"/>
            <p:nvPr/>
          </p:nvSpPr>
          <p:spPr>
            <a:xfrm>
              <a:off x="8431928" y="4524487"/>
              <a:ext cx="3329478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3200" dirty="0">
                  <a:solidFill>
                    <a:srgbClr val="661420"/>
                  </a:solidFill>
                  <a:latin typeface="12롯데마트행복Medium" panose="02020603020101020101" pitchFamily="18" charset="-127"/>
                  <a:ea typeface="12롯데마트행복Medium" panose="02020603020101020101" pitchFamily="18" charset="-127"/>
                </a:rPr>
                <a:t>출퇴근 시스템</a:t>
              </a:r>
              <a:endParaRPr lang="en-US" altLang="ko-KR" sz="32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endParaRPr>
            </a:p>
            <a:p>
              <a:pPr marL="342900" indent="-342900" algn="l">
                <a:buFontTx/>
                <a:buChar char="-"/>
              </a:pPr>
              <a:r>
                <a:rPr lang="ko-KR" altLang="en-US" sz="2000" dirty="0">
                  <a:solidFill>
                    <a:srgbClr val="66142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출근 날엔 로그인 시</a:t>
              </a:r>
              <a:r>
                <a:rPr lang="en-US" altLang="ko-KR" sz="2000" dirty="0">
                  <a:solidFill>
                    <a:srgbClr val="66142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/>
              </a:r>
              <a:br>
                <a:rPr lang="en-US" altLang="ko-KR" sz="2000" dirty="0">
                  <a:solidFill>
                    <a:srgbClr val="66142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</a:br>
              <a:r>
                <a:rPr lang="ko-KR" altLang="en-US" sz="2000" dirty="0">
                  <a:solidFill>
                    <a:srgbClr val="66142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자동 출근 기록 후 일정 확인</a:t>
              </a:r>
              <a:endParaRPr lang="en-US" altLang="ko-KR" sz="20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  <a:p>
              <a:pPr marL="342900" indent="-342900" algn="l">
                <a:buFontTx/>
                <a:buChar char="-"/>
              </a:pPr>
              <a:r>
                <a:rPr lang="ko-KR" altLang="en-US" sz="2000" dirty="0">
                  <a:solidFill>
                    <a:srgbClr val="661420"/>
                  </a:solidFill>
                  <a:latin typeface="12롯데마트드림Light" panose="02020603020101020101" pitchFamily="18" charset="-127"/>
                  <a:ea typeface="12롯데마트드림Light" panose="02020603020101020101" pitchFamily="18" charset="-127"/>
                </a:rPr>
                <a:t>평상시엔 일정 확인 가능</a:t>
              </a:r>
              <a:endParaRPr lang="en-US" altLang="ko-KR" sz="20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EC6CD4F-E0CE-4F88-AA45-51609CB5E2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46" y="6138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20E043-AABE-458C-9743-6DEE8317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1754E8-BD31-46E4-A053-1B8758716526}"/>
              </a:ext>
            </a:extLst>
          </p:cNvPr>
          <p:cNvSpPr txBox="1"/>
          <p:nvPr/>
        </p:nvSpPr>
        <p:spPr>
          <a:xfrm>
            <a:off x="559834" y="158628"/>
            <a:ext cx="8276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프로젝트 상세 내용 </a:t>
            </a:r>
            <a:r>
              <a:rPr lang="en-US" altLang="ko-KR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- </a:t>
            </a:r>
            <a:r>
              <a:rPr lang="ko-KR" altLang="en-US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기능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30A0AC56-B723-4B4F-BAAD-65498FA1773F}"/>
              </a:ext>
            </a:extLst>
          </p:cNvPr>
          <p:cNvSpPr/>
          <p:nvPr/>
        </p:nvSpPr>
        <p:spPr>
          <a:xfrm>
            <a:off x="1066680" y="1994788"/>
            <a:ext cx="1080000" cy="1080000"/>
          </a:xfrm>
          <a:prstGeom prst="roundRect">
            <a:avLst/>
          </a:prstGeom>
          <a:solidFill>
            <a:srgbClr val="EDA1A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C94C0451-FC50-40CD-9D04-473A461D9FAC}"/>
              </a:ext>
            </a:extLst>
          </p:cNvPr>
          <p:cNvSpPr/>
          <p:nvPr/>
        </p:nvSpPr>
        <p:spPr>
          <a:xfrm>
            <a:off x="1061955" y="3440205"/>
            <a:ext cx="1080000" cy="1080000"/>
          </a:xfrm>
          <a:prstGeom prst="roundRect">
            <a:avLst/>
          </a:prstGeom>
          <a:solidFill>
            <a:srgbClr val="E36B7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1CCC61AD-6FF5-43A9-8BD6-42A7986A47F7}"/>
              </a:ext>
            </a:extLst>
          </p:cNvPr>
          <p:cNvSpPr/>
          <p:nvPr/>
        </p:nvSpPr>
        <p:spPr>
          <a:xfrm>
            <a:off x="6848549" y="1994788"/>
            <a:ext cx="1080000" cy="1080000"/>
          </a:xfrm>
          <a:prstGeom prst="roundRect">
            <a:avLst/>
          </a:prstGeom>
          <a:solidFill>
            <a:srgbClr val="EDA1A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ECAD7A60-82C4-4C3D-9EE5-035555C99431}"/>
              </a:ext>
            </a:extLst>
          </p:cNvPr>
          <p:cNvSpPr/>
          <p:nvPr/>
        </p:nvSpPr>
        <p:spPr>
          <a:xfrm>
            <a:off x="6848549" y="3440205"/>
            <a:ext cx="1080000" cy="1080000"/>
          </a:xfrm>
          <a:prstGeom prst="roundRect">
            <a:avLst/>
          </a:prstGeom>
          <a:solidFill>
            <a:srgbClr val="E36B7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D0C014-4ABC-46A6-8FE5-FA7CD2AAB6B4}"/>
              </a:ext>
            </a:extLst>
          </p:cNvPr>
          <p:cNvSpPr txBox="1"/>
          <p:nvPr/>
        </p:nvSpPr>
        <p:spPr>
          <a:xfrm>
            <a:off x="2289397" y="2004622"/>
            <a:ext cx="3329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근무 일정 신청</a:t>
            </a:r>
            <a:endParaRPr lang="en-US" altLang="ko-KR" sz="2800" dirty="0">
              <a:solidFill>
                <a:srgbClr val="661420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근무 신청 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직원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근무 확정 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사장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900788-6C99-4FAC-94ED-1296CEFE8297}"/>
              </a:ext>
            </a:extLst>
          </p:cNvPr>
          <p:cNvSpPr txBox="1"/>
          <p:nvPr/>
        </p:nvSpPr>
        <p:spPr>
          <a:xfrm>
            <a:off x="8019078" y="2004622"/>
            <a:ext cx="3329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근무 일정 변경</a:t>
            </a:r>
            <a:endParaRPr lang="en-US" altLang="ko-KR" sz="2800" dirty="0">
              <a:solidFill>
                <a:srgbClr val="661420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근무 일정 변경 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사장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근무 일정 교환 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직원 간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F7CC550-B328-4126-AE5B-4FC4F897925E}"/>
              </a:ext>
            </a:extLst>
          </p:cNvPr>
          <p:cNvSpPr txBox="1"/>
          <p:nvPr/>
        </p:nvSpPr>
        <p:spPr>
          <a:xfrm>
            <a:off x="2255841" y="3442987"/>
            <a:ext cx="3329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출</a:t>
            </a:r>
            <a:r>
              <a:rPr lang="en-US" altLang="ko-KR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,</a:t>
            </a:r>
            <a:r>
              <a:rPr lang="ko-KR" altLang="en-US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퇴근 기록</a:t>
            </a:r>
            <a:endParaRPr lang="en-US" altLang="ko-KR" sz="2800" dirty="0">
              <a:solidFill>
                <a:srgbClr val="661420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퇴근시 기록 저장</a:t>
            </a:r>
            <a:endParaRPr lang="en-US" altLang="ko-KR" dirty="0">
              <a:solidFill>
                <a:srgbClr val="66142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퇴근 기록에 따른 급여 정산</a:t>
            </a:r>
            <a:endParaRPr lang="en-US" altLang="ko-KR" dirty="0">
              <a:solidFill>
                <a:srgbClr val="66142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F1228A-3CFE-44C3-B0D1-7C83031ADFE4}"/>
              </a:ext>
            </a:extLst>
          </p:cNvPr>
          <p:cNvSpPr txBox="1"/>
          <p:nvPr/>
        </p:nvSpPr>
        <p:spPr>
          <a:xfrm>
            <a:off x="8019078" y="3448759"/>
            <a:ext cx="33294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공지 사항 게시판</a:t>
            </a:r>
            <a:endParaRPr lang="en-US" altLang="ko-KR" sz="2800" dirty="0">
              <a:solidFill>
                <a:srgbClr val="661420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당일 업무 리스트 및 인계 사항</a:t>
            </a:r>
            <a:endParaRPr lang="en-US" altLang="ko-KR" dirty="0">
              <a:solidFill>
                <a:srgbClr val="66142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E5017B2D-2D0E-44C9-8EF9-116CA8D99E64}"/>
              </a:ext>
            </a:extLst>
          </p:cNvPr>
          <p:cNvSpPr/>
          <p:nvPr/>
        </p:nvSpPr>
        <p:spPr>
          <a:xfrm>
            <a:off x="1061955" y="4864574"/>
            <a:ext cx="1080000" cy="1080000"/>
          </a:xfrm>
          <a:prstGeom prst="roundRect">
            <a:avLst/>
          </a:prstGeom>
          <a:solidFill>
            <a:srgbClr val="DC44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BB73D51E-28B0-45E5-B52F-861B6C62AABB}"/>
              </a:ext>
            </a:extLst>
          </p:cNvPr>
          <p:cNvSpPr/>
          <p:nvPr/>
        </p:nvSpPr>
        <p:spPr>
          <a:xfrm>
            <a:off x="6848549" y="4864574"/>
            <a:ext cx="1080000" cy="1080000"/>
          </a:xfrm>
          <a:prstGeom prst="roundRect">
            <a:avLst/>
          </a:prstGeom>
          <a:solidFill>
            <a:srgbClr val="DC44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DE2301E-7132-40D1-8E09-826D1ADAB021}"/>
              </a:ext>
            </a:extLst>
          </p:cNvPr>
          <p:cNvSpPr txBox="1"/>
          <p:nvPr/>
        </p:nvSpPr>
        <p:spPr>
          <a:xfrm>
            <a:off x="2255841" y="4867356"/>
            <a:ext cx="34738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일정 공유 기능 </a:t>
            </a:r>
            <a:endParaRPr lang="en-US" altLang="ko-KR" sz="2800" dirty="0">
              <a:solidFill>
                <a:srgbClr val="661420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직원 간 근무자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휴가자 확인 기능</a:t>
            </a:r>
            <a:endParaRPr lang="en-US" altLang="ko-KR" dirty="0">
              <a:solidFill>
                <a:srgbClr val="66142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근무 공백시간 확인 가능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/>
            </a:r>
            <a:b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</a:b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근무 추가 신청 가능</a:t>
            </a:r>
            <a:r>
              <a:rPr lang="en-US" altLang="ko-KR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D8E817C-7C5D-40FE-8BC9-64029D3BE248}"/>
              </a:ext>
            </a:extLst>
          </p:cNvPr>
          <p:cNvSpPr txBox="1"/>
          <p:nvPr/>
        </p:nvSpPr>
        <p:spPr>
          <a:xfrm>
            <a:off x="8019077" y="4873128"/>
            <a:ext cx="3983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 err="1" smtClean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직원별</a:t>
            </a:r>
            <a:r>
              <a:rPr lang="ko-KR" altLang="en-US" sz="2800" dirty="0" smtClean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알림 기능</a:t>
            </a:r>
            <a:endParaRPr lang="en-US" altLang="ko-KR" sz="2800" dirty="0" smtClean="0">
              <a:solidFill>
                <a:srgbClr val="661420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근무 추가 가능 시 알림 기능</a:t>
            </a:r>
            <a:endParaRPr lang="en-US" altLang="ko-KR" dirty="0" smtClean="0">
              <a:solidFill>
                <a:srgbClr val="66142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근무 변경을 확인해야 할 때 알림 기능</a:t>
            </a:r>
            <a:endParaRPr lang="en-US" altLang="ko-KR" dirty="0">
              <a:solidFill>
                <a:srgbClr val="66142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0B4E01E-259B-4A3B-BA48-D11DBFCC6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5" y="2183231"/>
            <a:ext cx="720000" cy="72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D72DA72E-5DC1-44E3-92FD-4264B117E9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5" y="3627618"/>
            <a:ext cx="720000" cy="7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62CEC40-F3C4-40F2-B0BB-F0FF02209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7" y="5044574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26D8579-8EC7-487B-93C1-F339532A8E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49" y="2188021"/>
            <a:ext cx="720000" cy="72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2FED27EF-D9C5-4AFB-802A-BD84F36E4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49" y="3627618"/>
            <a:ext cx="720000" cy="720000"/>
          </a:xfrm>
          <a:prstGeom prst="rect">
            <a:avLst/>
          </a:prstGeom>
        </p:spPr>
      </p:pic>
      <p:pic>
        <p:nvPicPr>
          <p:cNvPr id="2050" name="Picture 2" descr="C:\Users\714-\Downloads\alar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02" y="504457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EC6CD4F-E0CE-4F88-AA45-51609CB5E20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29" y="6138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6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20E043-AABE-458C-9743-6DEE8317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1754E8-BD31-46E4-A053-1B8758716526}"/>
              </a:ext>
            </a:extLst>
          </p:cNvPr>
          <p:cNvSpPr txBox="1"/>
          <p:nvPr/>
        </p:nvSpPr>
        <p:spPr>
          <a:xfrm>
            <a:off x="559834" y="158628"/>
            <a:ext cx="958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프로젝트 상세 내용 </a:t>
            </a:r>
            <a:r>
              <a:rPr lang="en-US" altLang="ko-KR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– </a:t>
            </a:r>
            <a:r>
              <a:rPr lang="ko-KR" altLang="en-US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역할 </a:t>
            </a:r>
            <a:r>
              <a:rPr lang="en-US" altLang="ko-KR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(</a:t>
            </a:r>
            <a:r>
              <a:rPr lang="ko-KR" altLang="en-US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예정</a:t>
            </a:r>
            <a:r>
              <a:rPr lang="en-US" altLang="ko-KR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)</a:t>
            </a:r>
            <a:endParaRPr lang="ko-KR" altLang="en-US" sz="5400" dirty="0">
              <a:solidFill>
                <a:srgbClr val="661420"/>
              </a:solidFill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30A0AC56-B723-4B4F-BAAD-65498FA1773F}"/>
              </a:ext>
            </a:extLst>
          </p:cNvPr>
          <p:cNvSpPr/>
          <p:nvPr/>
        </p:nvSpPr>
        <p:spPr>
          <a:xfrm>
            <a:off x="1087012" y="1666280"/>
            <a:ext cx="1080000" cy="1080000"/>
          </a:xfrm>
          <a:prstGeom prst="roundRect">
            <a:avLst/>
          </a:prstGeom>
          <a:solidFill>
            <a:srgbClr val="EDA1A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C94C0451-FC50-40CD-9D04-473A461D9FAC}"/>
              </a:ext>
            </a:extLst>
          </p:cNvPr>
          <p:cNvSpPr/>
          <p:nvPr/>
        </p:nvSpPr>
        <p:spPr>
          <a:xfrm>
            <a:off x="1091846" y="3429000"/>
            <a:ext cx="1080000" cy="1080000"/>
          </a:xfrm>
          <a:prstGeom prst="roundRect">
            <a:avLst/>
          </a:prstGeom>
          <a:solidFill>
            <a:srgbClr val="E36B7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ECAD7A60-82C4-4C3D-9EE5-035555C99431}"/>
              </a:ext>
            </a:extLst>
          </p:cNvPr>
          <p:cNvSpPr/>
          <p:nvPr/>
        </p:nvSpPr>
        <p:spPr>
          <a:xfrm>
            <a:off x="1091846" y="5223913"/>
            <a:ext cx="1080000" cy="1080000"/>
          </a:xfrm>
          <a:prstGeom prst="roundRect">
            <a:avLst/>
          </a:prstGeom>
          <a:solidFill>
            <a:srgbClr val="DC44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D244FC-68F1-432C-8843-861DE1F19DC3}"/>
              </a:ext>
            </a:extLst>
          </p:cNvPr>
          <p:cNvSpPr txBox="1"/>
          <p:nvPr/>
        </p:nvSpPr>
        <p:spPr>
          <a:xfrm flipH="1">
            <a:off x="1087012" y="1652282"/>
            <a:ext cx="108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6142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M</a:t>
            </a:r>
            <a:endParaRPr lang="ko-KR" altLang="en-US" sz="6600" dirty="0">
              <a:solidFill>
                <a:srgbClr val="66142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619F388-D26B-4613-8BE6-3CF59B0E9D3D}"/>
              </a:ext>
            </a:extLst>
          </p:cNvPr>
          <p:cNvSpPr txBox="1"/>
          <p:nvPr/>
        </p:nvSpPr>
        <p:spPr>
          <a:xfrm flipH="1">
            <a:off x="1087012" y="3438097"/>
            <a:ext cx="108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6142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V</a:t>
            </a:r>
            <a:endParaRPr lang="ko-KR" altLang="en-US" sz="6600" dirty="0">
              <a:solidFill>
                <a:srgbClr val="66142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0FF13ED-D2C1-4ACF-8FA8-930782180636}"/>
              </a:ext>
            </a:extLst>
          </p:cNvPr>
          <p:cNvSpPr txBox="1"/>
          <p:nvPr/>
        </p:nvSpPr>
        <p:spPr>
          <a:xfrm flipH="1">
            <a:off x="1087012" y="5223912"/>
            <a:ext cx="108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6142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C</a:t>
            </a:r>
            <a:endParaRPr lang="ko-KR" altLang="en-US" sz="6600" dirty="0">
              <a:solidFill>
                <a:srgbClr val="661420"/>
              </a:solidFill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0A864E8-453E-4C70-8426-08CAB530ACDA}"/>
              </a:ext>
            </a:extLst>
          </p:cNvPr>
          <p:cNvSpPr txBox="1"/>
          <p:nvPr/>
        </p:nvSpPr>
        <p:spPr>
          <a:xfrm>
            <a:off x="2176679" y="1993869"/>
            <a:ext cx="8536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err="1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권오인</a:t>
            </a:r>
            <a:r>
              <a:rPr lang="ko-KR" altLang="en-US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: </a:t>
            </a:r>
            <a:r>
              <a:rPr lang="en-US" altLang="ko-KR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DB </a:t>
            </a:r>
            <a:r>
              <a:rPr lang="ko-KR" altLang="en-US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연결</a:t>
            </a:r>
            <a:r>
              <a:rPr lang="en-US" altLang="ko-KR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</a:t>
            </a:r>
            <a:r>
              <a:rPr lang="ko-KR" altLang="en-US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회원</a:t>
            </a:r>
            <a:r>
              <a:rPr lang="en-US" altLang="ko-KR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일정</a:t>
            </a:r>
            <a:r>
              <a:rPr lang="en-US" altLang="ko-KR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출</a:t>
            </a:r>
            <a:r>
              <a:rPr lang="en-US" altLang="ko-KR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  <a:r>
              <a:rPr lang="ko-KR" altLang="en-US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퇴근 정보 등</a:t>
            </a:r>
            <a:r>
              <a:rPr lang="en-US" altLang="ko-KR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07E8C60-0C2E-4D53-911E-54CA820EAEB8}"/>
              </a:ext>
            </a:extLst>
          </p:cNvPr>
          <p:cNvSpPr txBox="1"/>
          <p:nvPr/>
        </p:nvSpPr>
        <p:spPr>
          <a:xfrm>
            <a:off x="2176680" y="3730485"/>
            <a:ext cx="8536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err="1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은정우</a:t>
            </a:r>
            <a:r>
              <a:rPr lang="ko-KR" altLang="en-US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  <a:r>
              <a:rPr lang="en-US" altLang="ko-KR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: </a:t>
            </a:r>
            <a:r>
              <a:rPr lang="en-US" altLang="ko-KR" sz="2800" dirty="0" err="1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BootStrap</a:t>
            </a:r>
            <a:r>
              <a:rPr lang="en-US" altLang="ko-KR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템플릿과 </a:t>
            </a:r>
            <a:r>
              <a:rPr lang="en-US" altLang="ko-KR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Spring </a:t>
            </a:r>
            <a:r>
              <a:rPr lang="ko-KR" altLang="en-US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 연결</a:t>
            </a:r>
            <a:endParaRPr lang="en-US" altLang="ko-KR" sz="2800" dirty="0">
              <a:solidFill>
                <a:srgbClr val="66142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A355828-8873-4240-B066-C011777286A5}"/>
              </a:ext>
            </a:extLst>
          </p:cNvPr>
          <p:cNvSpPr txBox="1"/>
          <p:nvPr/>
        </p:nvSpPr>
        <p:spPr>
          <a:xfrm>
            <a:off x="2167011" y="5561076"/>
            <a:ext cx="942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 err="1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권종환</a:t>
            </a:r>
            <a:r>
              <a:rPr lang="en-US" altLang="ko-KR" sz="32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김성현 </a:t>
            </a:r>
            <a:r>
              <a:rPr lang="en-US" altLang="ko-KR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: </a:t>
            </a:r>
            <a:r>
              <a:rPr lang="en-US" altLang="ko-KR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DB </a:t>
            </a:r>
            <a:r>
              <a:rPr lang="ko-KR" altLang="en-US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 가공 및 </a:t>
            </a:r>
            <a:r>
              <a:rPr lang="en-US" altLang="ko-KR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View</a:t>
            </a:r>
            <a:r>
              <a:rPr lang="ko-KR" altLang="en-US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 가공 데이터 전송 </a:t>
            </a:r>
            <a:r>
              <a:rPr lang="en-US" altLang="ko-KR" sz="28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0EC6CD4F-E0CE-4F88-AA45-51609CB5E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87" y="6138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4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20E043-AABE-458C-9743-6DEE8317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1754E8-BD31-46E4-A053-1B8758716526}"/>
              </a:ext>
            </a:extLst>
          </p:cNvPr>
          <p:cNvSpPr txBox="1"/>
          <p:nvPr/>
        </p:nvSpPr>
        <p:spPr>
          <a:xfrm>
            <a:off x="559834" y="158628"/>
            <a:ext cx="8276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예정 및 추가 사항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9635EDA6-3158-4447-8959-C88BC3F58F33}"/>
              </a:ext>
            </a:extLst>
          </p:cNvPr>
          <p:cNvSpPr/>
          <p:nvPr/>
        </p:nvSpPr>
        <p:spPr>
          <a:xfrm>
            <a:off x="1087012" y="1666280"/>
            <a:ext cx="1080000" cy="1080000"/>
          </a:xfrm>
          <a:prstGeom prst="roundRect">
            <a:avLst/>
          </a:prstGeom>
          <a:solidFill>
            <a:srgbClr val="EDA1A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E479B1DF-C357-40D7-A87D-E6F5147D5CE7}"/>
              </a:ext>
            </a:extLst>
          </p:cNvPr>
          <p:cNvSpPr/>
          <p:nvPr/>
        </p:nvSpPr>
        <p:spPr>
          <a:xfrm>
            <a:off x="1091846" y="3429000"/>
            <a:ext cx="1080000" cy="1080000"/>
          </a:xfrm>
          <a:prstGeom prst="roundRect">
            <a:avLst/>
          </a:prstGeom>
          <a:solidFill>
            <a:srgbClr val="E36B7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15BF48C-8172-4000-9097-40FE7C401CB8}"/>
              </a:ext>
            </a:extLst>
          </p:cNvPr>
          <p:cNvSpPr/>
          <p:nvPr/>
        </p:nvSpPr>
        <p:spPr>
          <a:xfrm>
            <a:off x="1091846" y="5223913"/>
            <a:ext cx="1080000" cy="1080000"/>
          </a:xfrm>
          <a:prstGeom prst="roundRect">
            <a:avLst/>
          </a:prstGeom>
          <a:solidFill>
            <a:srgbClr val="DC445A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08B24A8-80C3-493F-8073-06B3ABBB266B}"/>
              </a:ext>
            </a:extLst>
          </p:cNvPr>
          <p:cNvSpPr txBox="1"/>
          <p:nvPr/>
        </p:nvSpPr>
        <p:spPr>
          <a:xfrm>
            <a:off x="2176679" y="1943535"/>
            <a:ext cx="9291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대체 모집 기능 </a:t>
            </a:r>
            <a:r>
              <a:rPr lang="en-US" altLang="ko-KR" sz="32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: </a:t>
            </a:r>
            <a:r>
              <a:rPr lang="ko-KR" altLang="en-US" sz="24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누락된 근무일정에 근무 신청을 할 수 있는 기능 추가 </a:t>
            </a:r>
            <a:endParaRPr lang="en-US" altLang="ko-KR" sz="3200" dirty="0">
              <a:solidFill>
                <a:srgbClr val="66142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1C5D774-745A-4863-A706-3898415D2B95}"/>
              </a:ext>
            </a:extLst>
          </p:cNvPr>
          <p:cNvSpPr txBox="1"/>
          <p:nvPr/>
        </p:nvSpPr>
        <p:spPr>
          <a:xfrm>
            <a:off x="2176680" y="3705318"/>
            <a:ext cx="8536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2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점포 확장 </a:t>
            </a:r>
            <a:r>
              <a:rPr lang="en-US" altLang="ko-KR" sz="32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: </a:t>
            </a:r>
            <a:r>
              <a:rPr lang="ko-KR" altLang="en-US" sz="24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사장</a:t>
            </a:r>
            <a:r>
              <a:rPr lang="en-US" altLang="ko-KR" sz="24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ko-KR" altLang="en-US" sz="24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직원 사이에 매니저 직급 추가 </a:t>
            </a:r>
            <a:endParaRPr lang="en-US" altLang="ko-KR" sz="2400" dirty="0">
              <a:solidFill>
                <a:srgbClr val="66142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6265239-3753-4BA5-AD3D-06A75A78D5EB}"/>
              </a:ext>
            </a:extLst>
          </p:cNvPr>
          <p:cNvSpPr txBox="1"/>
          <p:nvPr/>
        </p:nvSpPr>
        <p:spPr>
          <a:xfrm>
            <a:off x="2167011" y="5535909"/>
            <a:ext cx="942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점포간 직원 공유 </a:t>
            </a:r>
            <a:r>
              <a:rPr lang="en-US" altLang="ko-KR" sz="28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: </a:t>
            </a:r>
            <a:r>
              <a:rPr lang="ko-KR" altLang="en-US" sz="24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같은 업종 다른 점포 직원을 일정에 추가하는 기능</a:t>
            </a:r>
            <a:r>
              <a:rPr lang="en-US" altLang="ko-KR" sz="2400" dirty="0">
                <a:solidFill>
                  <a:srgbClr val="66142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en-US" altLang="ko-KR" sz="2800" dirty="0">
              <a:solidFill>
                <a:srgbClr val="661420"/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D01DDC9-0B92-444C-85CD-76C16A1B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12" y="3609000"/>
            <a:ext cx="720000" cy="720000"/>
          </a:xfrm>
          <a:prstGeom prst="rect">
            <a:avLst/>
          </a:prstGeom>
        </p:spPr>
      </p:pic>
      <p:pic>
        <p:nvPicPr>
          <p:cNvPr id="1026" name="Picture 2" descr="C:\Users\714-\Downloads\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12" y="54039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714-\Downloads\exchan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46" y="187592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0EC6CD4F-E0CE-4F88-AA45-51609CB5E2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869" y="6138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5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20E043-AABE-458C-9743-6DEE8317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1754E8-BD31-46E4-A053-1B8758716526}"/>
              </a:ext>
            </a:extLst>
          </p:cNvPr>
          <p:cNvSpPr txBox="1"/>
          <p:nvPr/>
        </p:nvSpPr>
        <p:spPr>
          <a:xfrm>
            <a:off x="559834" y="158628"/>
            <a:ext cx="8276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레이아웃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2336" y="1321226"/>
            <a:ext cx="11505321" cy="4773336"/>
            <a:chOff x="352336" y="1484851"/>
            <a:chExt cx="11505321" cy="477333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667318DA-D5A1-41E9-91E5-3158E32B18A1}"/>
                </a:ext>
              </a:extLst>
            </p:cNvPr>
            <p:cNvSpPr/>
            <p:nvPr/>
          </p:nvSpPr>
          <p:spPr>
            <a:xfrm>
              <a:off x="352336" y="1484851"/>
              <a:ext cx="11505321" cy="4773336"/>
            </a:xfrm>
            <a:prstGeom prst="roundRect">
              <a:avLst>
                <a:gd name="adj" fmla="val 3311"/>
              </a:avLst>
            </a:prstGeom>
            <a:solidFill>
              <a:srgbClr val="EDA1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46227106-610C-464A-A7D3-AD62F7A05EDC}"/>
                </a:ext>
              </a:extLst>
            </p:cNvPr>
            <p:cNvSpPr/>
            <p:nvPr/>
          </p:nvSpPr>
          <p:spPr>
            <a:xfrm>
              <a:off x="430633" y="1543574"/>
              <a:ext cx="11330733" cy="866182"/>
            </a:xfrm>
            <a:prstGeom prst="roundRect">
              <a:avLst/>
            </a:prstGeom>
            <a:solidFill>
              <a:srgbClr val="DC445A"/>
            </a:solidFill>
            <a:ln w="38100">
              <a:solidFill>
                <a:srgbClr val="6614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rgbClr val="661420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Top</a:t>
              </a:r>
              <a:endParaRPr lang="ko-KR" altLang="en-US" dirty="0">
                <a:solidFill>
                  <a:srgbClr val="66142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94CCE0A4-F98F-471C-A2F5-5756B134860C}"/>
                </a:ext>
              </a:extLst>
            </p:cNvPr>
            <p:cNvSpPr/>
            <p:nvPr/>
          </p:nvSpPr>
          <p:spPr>
            <a:xfrm>
              <a:off x="430633" y="2535591"/>
              <a:ext cx="1356222" cy="3596762"/>
            </a:xfrm>
            <a:prstGeom prst="roundRect">
              <a:avLst/>
            </a:prstGeom>
            <a:solidFill>
              <a:srgbClr val="DC445A"/>
            </a:solidFill>
            <a:ln w="38100">
              <a:solidFill>
                <a:srgbClr val="6614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rgbClr val="661420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Nav</a:t>
              </a:r>
              <a:endParaRPr lang="ko-KR" altLang="en-US" dirty="0">
                <a:solidFill>
                  <a:srgbClr val="66142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ED47297C-5C3D-409A-A82E-2767C1657C80}"/>
                </a:ext>
              </a:extLst>
            </p:cNvPr>
            <p:cNvSpPr/>
            <p:nvPr/>
          </p:nvSpPr>
          <p:spPr>
            <a:xfrm>
              <a:off x="1879134" y="2535591"/>
              <a:ext cx="9882232" cy="98990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614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>
                  <a:solidFill>
                    <a:srgbClr val="661420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공지사항 및 인계사항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F1B1680E-91A9-46D9-96B9-410C4D759266}"/>
                </a:ext>
              </a:extLst>
            </p:cNvPr>
            <p:cNvSpPr/>
            <p:nvPr/>
          </p:nvSpPr>
          <p:spPr>
            <a:xfrm>
              <a:off x="1879134" y="4838107"/>
              <a:ext cx="9882232" cy="129424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614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>
                  <a:solidFill>
                    <a:srgbClr val="661420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달력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488954D8-4289-4483-8523-059ADD761147}"/>
                </a:ext>
              </a:extLst>
            </p:cNvPr>
            <p:cNvSpPr/>
            <p:nvPr/>
          </p:nvSpPr>
          <p:spPr>
            <a:xfrm>
              <a:off x="1879134" y="3686850"/>
              <a:ext cx="4102216" cy="98990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614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>
                  <a:solidFill>
                    <a:srgbClr val="661420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금일 근무자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177A4BC8-09CC-433E-AB7B-1DE70C8E5F08}"/>
                </a:ext>
              </a:extLst>
            </p:cNvPr>
            <p:cNvSpPr/>
            <p:nvPr/>
          </p:nvSpPr>
          <p:spPr>
            <a:xfrm>
              <a:off x="6096001" y="3686849"/>
              <a:ext cx="5665366" cy="98990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6614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800" dirty="0">
                  <a:solidFill>
                    <a:srgbClr val="661420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금일 휴가자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EC6CD4F-E0CE-4F88-AA45-51609CB5E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9" y="6138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0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DC20E043-AABE-458C-9743-6DEE8317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1188-731D-4BA9-90CC-AC794CABA89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D1754E8-BD31-46E4-A053-1B8758716526}"/>
              </a:ext>
            </a:extLst>
          </p:cNvPr>
          <p:cNvSpPr txBox="1"/>
          <p:nvPr/>
        </p:nvSpPr>
        <p:spPr>
          <a:xfrm>
            <a:off x="559834" y="158628"/>
            <a:ext cx="8276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5400" dirty="0">
                <a:solidFill>
                  <a:srgbClr val="661420"/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레이아웃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52336" y="1330851"/>
            <a:ext cx="11505321" cy="4773336"/>
            <a:chOff x="352336" y="1484851"/>
            <a:chExt cx="11505321" cy="477333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667318DA-D5A1-41E9-91E5-3158E32B18A1}"/>
                </a:ext>
              </a:extLst>
            </p:cNvPr>
            <p:cNvSpPr/>
            <p:nvPr/>
          </p:nvSpPr>
          <p:spPr>
            <a:xfrm>
              <a:off x="352336" y="1484851"/>
              <a:ext cx="11505321" cy="4773336"/>
            </a:xfrm>
            <a:prstGeom prst="roundRect">
              <a:avLst>
                <a:gd name="adj" fmla="val 3311"/>
              </a:avLst>
            </a:prstGeom>
            <a:solidFill>
              <a:srgbClr val="EDA1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46227106-610C-464A-A7D3-AD62F7A05EDC}"/>
                </a:ext>
              </a:extLst>
            </p:cNvPr>
            <p:cNvSpPr/>
            <p:nvPr/>
          </p:nvSpPr>
          <p:spPr>
            <a:xfrm>
              <a:off x="430633" y="1543574"/>
              <a:ext cx="11330733" cy="866182"/>
            </a:xfrm>
            <a:prstGeom prst="roundRect">
              <a:avLst/>
            </a:prstGeom>
            <a:solidFill>
              <a:srgbClr val="DC445A"/>
            </a:solidFill>
            <a:ln w="38100">
              <a:solidFill>
                <a:srgbClr val="6614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rgbClr val="661420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Top</a:t>
              </a:r>
              <a:endParaRPr lang="ko-KR" altLang="en-US" dirty="0">
                <a:solidFill>
                  <a:srgbClr val="66142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94CCE0A4-F98F-471C-A2F5-5756B134860C}"/>
                </a:ext>
              </a:extLst>
            </p:cNvPr>
            <p:cNvSpPr/>
            <p:nvPr/>
          </p:nvSpPr>
          <p:spPr>
            <a:xfrm>
              <a:off x="430633" y="2535591"/>
              <a:ext cx="1356222" cy="3596762"/>
            </a:xfrm>
            <a:prstGeom prst="roundRect">
              <a:avLst/>
            </a:prstGeom>
            <a:solidFill>
              <a:srgbClr val="DC445A"/>
            </a:solidFill>
            <a:ln w="38100">
              <a:solidFill>
                <a:srgbClr val="6614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800" dirty="0">
                  <a:solidFill>
                    <a:srgbClr val="661420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Nav</a:t>
              </a:r>
              <a:endParaRPr lang="ko-KR" altLang="en-US" dirty="0">
                <a:solidFill>
                  <a:srgbClr val="661420"/>
                </a:solidFill>
                <a:latin typeface="12롯데마트행복Bold" panose="02020603020101020101" pitchFamily="18" charset="-127"/>
                <a:ea typeface="12롯데마트행복Bold" panose="02020603020101020101" pitchFamily="18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F1B1680E-91A9-46D9-96B9-410C4D759266}"/>
                </a:ext>
              </a:extLst>
            </p:cNvPr>
            <p:cNvSpPr/>
            <p:nvPr/>
          </p:nvSpPr>
          <p:spPr>
            <a:xfrm>
              <a:off x="1879134" y="2535591"/>
              <a:ext cx="6308521" cy="3596761"/>
            </a:xfrm>
            <a:prstGeom prst="roundRect">
              <a:avLst>
                <a:gd name="adj" fmla="val 4772"/>
              </a:avLst>
            </a:prstGeom>
            <a:solidFill>
              <a:schemeClr val="bg1"/>
            </a:solidFill>
            <a:ln w="38100">
              <a:solidFill>
                <a:srgbClr val="6614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661420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달력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177A4BC8-09CC-433E-AB7B-1DE70C8E5F08}"/>
                </a:ext>
              </a:extLst>
            </p:cNvPr>
            <p:cNvSpPr/>
            <p:nvPr/>
          </p:nvSpPr>
          <p:spPr>
            <a:xfrm>
              <a:off x="8279933" y="2535591"/>
              <a:ext cx="3481433" cy="3596761"/>
            </a:xfrm>
            <a:prstGeom prst="roundRect">
              <a:avLst>
                <a:gd name="adj" fmla="val 7264"/>
              </a:avLst>
            </a:prstGeom>
            <a:solidFill>
              <a:schemeClr val="bg1"/>
            </a:solidFill>
            <a:ln w="38100">
              <a:solidFill>
                <a:srgbClr val="6614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3200" dirty="0">
                  <a:solidFill>
                    <a:srgbClr val="661420"/>
                  </a:solidFill>
                  <a:latin typeface="12롯데마트행복Bold" panose="02020603020101020101" pitchFamily="18" charset="-127"/>
                  <a:ea typeface="12롯데마트행복Bold" panose="02020603020101020101" pitchFamily="18" charset="-127"/>
                </a:rPr>
                <a:t>타임 테이블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EC6CD4F-E0CE-4F88-AA45-51609CB5E2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24" y="614857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AFE417B-F43E-4EC0-BD0E-F953DDC5D0F5}"/>
              </a:ext>
            </a:extLst>
          </p:cNvPr>
          <p:cNvSpPr txBox="1"/>
          <p:nvPr/>
        </p:nvSpPr>
        <p:spPr>
          <a:xfrm>
            <a:off x="2895633" y="2705725"/>
            <a:ext cx="6400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감사합니다</a:t>
            </a:r>
            <a:r>
              <a:rPr lang="en-US" altLang="ko-KR" sz="8800" dirty="0" smtClean="0">
                <a:latin typeface="12롯데마트행복Bold" panose="02020603020101020101" pitchFamily="18" charset="-127"/>
                <a:ea typeface="12롯데마트행복Bold" panose="02020603020101020101" pitchFamily="18" charset="-127"/>
              </a:rPr>
              <a:t>.</a:t>
            </a:r>
            <a:endParaRPr lang="ko-KR" altLang="en-US" sz="8800" dirty="0">
              <a:latin typeface="12롯데마트행복Bold" panose="02020603020101020101" pitchFamily="18" charset="-127"/>
              <a:ea typeface="12롯데마트행복Bold" panose="02020603020101020101" pitchFamily="18" charset="-127"/>
            </a:endParaRPr>
          </a:p>
        </p:txBody>
      </p:sp>
      <p:pic>
        <p:nvPicPr>
          <p:cNvPr id="12" name="Picture 2" descr="C:\Users\714-\Downloads\fl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1663">
            <a:off x="10762529" y="571156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EC6CD4F-E0CE-4F88-AA45-51609CB5E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218" y="4919030"/>
            <a:ext cx="1427811" cy="14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A1A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3200" dirty="0" smtClean="0">
            <a:solidFill>
              <a:srgbClr val="661420"/>
            </a:solidFill>
            <a:latin typeface="12롯데마트행복Medium" panose="02020603020101020101" pitchFamily="18" charset="-127"/>
            <a:ea typeface="12롯데마트행복Medium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252</Words>
  <Application>Microsoft Office PowerPoint</Application>
  <PresentationFormat>사용자 지정</PresentationFormat>
  <Paragraphs>69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Ethan</dc:creator>
  <cp:lastModifiedBy>714-</cp:lastModifiedBy>
  <cp:revision>18</cp:revision>
  <dcterms:created xsi:type="dcterms:W3CDTF">2019-07-03T11:23:18Z</dcterms:created>
  <dcterms:modified xsi:type="dcterms:W3CDTF">2019-07-04T00:16:50Z</dcterms:modified>
</cp:coreProperties>
</file>