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57" r:id="rId4"/>
    <p:sldId id="258" r:id="rId5"/>
    <p:sldId id="260" r:id="rId6"/>
    <p:sldId id="272" r:id="rId7"/>
    <p:sldId id="269" r:id="rId8"/>
    <p:sldId id="261" r:id="rId9"/>
    <p:sldId id="262" r:id="rId10"/>
    <p:sldId id="270" r:id="rId11"/>
    <p:sldId id="264" r:id="rId12"/>
    <p:sldId id="265" r:id="rId13"/>
    <p:sldId id="266" r:id="rId14"/>
    <p:sldId id="273" r:id="rId15"/>
    <p:sldId id="267" r:id="rId16"/>
    <p:sldId id="268" r:id="rId17"/>
    <p:sldId id="271" r:id="rId18"/>
    <p:sldId id="284" r:id="rId19"/>
    <p:sldId id="281" r:id="rId20"/>
    <p:sldId id="277" r:id="rId21"/>
    <p:sldId id="278" r:id="rId22"/>
    <p:sldId id="280" r:id="rId23"/>
    <p:sldId id="285" r:id="rId24"/>
    <p:sldId id="279" r:id="rId25"/>
    <p:sldId id="286" r:id="rId26"/>
    <p:sldId id="275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3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A65F48F-B6BC-4ACD-9DCE-21B8CAABCA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211AA3D-FF4A-449C-A9FA-A4F8FFF411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AA61-FA6F-4161-A0FB-C8C2E0C95517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003315-810A-4EDB-A781-8183831E3F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6DB6E84-B54E-4676-AFBE-91F5315B2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A778-2931-48BF-B678-F63249116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3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1DC96-8CC5-40D0-A2C6-54AEEBB0A4E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460A-08F7-4DF4-A2ED-D54F8920C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0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목차">
    <p:bg>
      <p:bgPr>
        <a:blipFill dpi="0" rotWithShape="1">
          <a:blip r:embed="rId2">
            <a:alphaModFix amt="4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4EA073-7112-4C15-920C-04D448B3A3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3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CF995C-C48D-4D5D-A662-CEF72166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A9471B6-9B16-4896-B4D4-E0206BDF4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C047990-CC7E-404B-BC3D-8B580F025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C6A193-B995-44AF-B82F-3E582BD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0C91-E3EC-4EB1-BEEE-3693B35453A9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2F97DC-D880-49E2-A48C-B8C758DD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BF93-2659-4F84-B134-BEF12BA0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93553F-B9FF-4CD2-8B68-A6CC80F2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9F6CA3-F985-4109-AAD4-8FD21B72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F15E77-E3D2-4368-9AC7-9BEC81FE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CB-4894-4990-9F22-EC5594015BA7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01E00C-D7C5-460B-9A76-E0040416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E5BAA9-E4D4-4619-8FE1-08F236EE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AA5044-BBB7-4D88-8605-FE8766EE5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5776153-1DE8-4DD8-941E-B3B6DF97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71653B-0CF0-47FC-AFC9-C99A6783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FDA3-D967-4093-B476-366B19AC0A5C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20894-AF4D-491F-B420-501CF76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C8A517-C39F-446A-8AC7-3B6642CA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내용">
    <p:bg>
      <p:bgPr>
        <a:blipFill dpi="0" rotWithShape="1">
          <a:blip r:embed="rId2">
            <a:alphaModFix amt="4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4EA073-7112-4C15-920C-04D448B3A3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1AD66A-C6F8-4BAE-9B31-B82D4F25F63B}"/>
              </a:ext>
            </a:extLst>
          </p:cNvPr>
          <p:cNvSpPr/>
          <p:nvPr userDrawn="1"/>
        </p:nvSpPr>
        <p:spPr>
          <a:xfrm>
            <a:off x="334347" y="899794"/>
            <a:ext cx="11523306" cy="54117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1505462F-9065-48D7-8FFD-975CF7A0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452" y="639552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defRPr>
            </a:lvl1pPr>
          </a:lstStyle>
          <a:p>
            <a:r>
              <a:rPr lang="en-US" altLang="ko-KR" dirty="0"/>
              <a:t>- </a:t>
            </a:r>
            <a:fld id="{54B17043-EF55-4391-9AD9-100F1137D453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5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소개 슬라이드">
    <p:bg>
      <p:bgPr>
        <a:blipFill dpi="0" rotWithShape="1">
          <a:blip r:embed="rId2">
            <a:alphaModFix amt="4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4EA073-7112-4C15-920C-04D448B3A3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1AD66A-C6F8-4BAE-9B31-B82D4F25F63B}"/>
              </a:ext>
            </a:extLst>
          </p:cNvPr>
          <p:cNvSpPr/>
          <p:nvPr userDrawn="1"/>
        </p:nvSpPr>
        <p:spPr>
          <a:xfrm>
            <a:off x="334347" y="899794"/>
            <a:ext cx="11523306" cy="54117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1505462F-9065-48D7-8FFD-975CF7A0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452" y="639552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defRPr>
            </a:lvl1pPr>
          </a:lstStyle>
          <a:p>
            <a:r>
              <a:rPr lang="en-US" altLang="ko-KR" dirty="0"/>
              <a:t>- </a:t>
            </a:r>
            <a:fld id="{54B17043-EF55-4391-9AD9-100F1137D453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69BFAE-6F82-4BEC-85F3-353B743B3E02}"/>
              </a:ext>
            </a:extLst>
          </p:cNvPr>
          <p:cNvSpPr/>
          <p:nvPr userDrawn="1"/>
        </p:nvSpPr>
        <p:spPr>
          <a:xfrm>
            <a:off x="8574829" y="1064120"/>
            <a:ext cx="3107094" cy="5066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8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A65230-25D3-4E05-BDC6-0117524F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A4BB32-B7CA-4A41-8DEA-D9E3C84A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4BF257-FAEF-4A84-A567-5493F66E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AA83-C26B-4046-9AA8-ACEEB7197D90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3EAC93-1B80-49E5-864B-5CAD2BEA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00AE5A-3659-41AE-AE97-BD0F11C7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BF5D86-1D38-4A11-A9E1-B543BD57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87DEE-751C-4EA8-A244-2B9D55FDF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29DD68-9575-4942-8AA0-7C83D5B9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592337-CDB5-4F56-BA78-476179A9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BAC9-1B33-43E4-B16A-8DC7D09CAE03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85E78A-7DCC-4B63-8B55-9429611E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5532A61-2AFF-4750-9356-F1C9DD9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7E031B-20EA-401A-A0DB-6051B731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6F7496-078D-4478-B275-843EE924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7AA4C5-D189-4670-9428-358B66A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9400726-F16B-4774-AD0E-690877AE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4F0C8C-BD71-4AC9-8A52-F5BC47A51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0D590BF-2553-4A43-9989-26C31CE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A8-B588-4FAE-8058-5EBCABCC43A3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8FDBF38-792F-4341-9594-9A4E18DB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76A814-1CE3-46F5-9D19-8603F7B8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5D1CE5-1CD0-4DDA-BFB4-62D21D01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FE1CC30-C614-472E-98C7-65B9E36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B15B-6A76-4E76-AF89-4C42CBE09216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D54FF56-F732-41D4-9A77-AC211B60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333EEF-E95A-4DAB-8381-01FBADFC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BD42216-1B55-4C8F-8DAE-F80C25C3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2CDD-6BA6-4DB8-A292-4FBBE7C65D45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A8E1C22-3C31-4A25-8DB3-5733CE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FEE1A18-4099-4130-A20E-3E22683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7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443024-B70F-4851-9F30-33512A1D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8E71A4-D19A-4E6F-BA92-D2BEDEB3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57ED6A7-5453-49FE-B2CA-6A5FB8BB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34C576C-215B-41FE-B41C-A7CF836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A9CC-06E3-4B19-B414-51778F0289D9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455562-8DFE-4C65-A5AC-F658F4EB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A9A44B-D289-4276-8CB3-12BF911D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DA3AB35-66C4-496F-93D9-078A27FF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FEC835-0A6B-4A6A-AD54-32709311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6232-3AE9-4A7C-B8F7-3DB897D2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62E-5E0C-425D-8E6C-9A4C40FA8D81}" type="datetime1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112DBB-A129-4FEE-9D7A-F4B8AFBC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093680-F8E1-426C-B4D4-16611134C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6D70-CBB2-46BC-9DB0-8B588DF80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zenantpeople/AntPeople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18.xm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23.xm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zenantpeople/AntPeople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FFACA4-218A-4CD2-AB0D-86D5DBDE64F4}"/>
              </a:ext>
            </a:extLst>
          </p:cNvPr>
          <p:cNvSpPr txBox="1"/>
          <p:nvPr/>
        </p:nvSpPr>
        <p:spPr>
          <a:xfrm>
            <a:off x="1065402" y="1275343"/>
            <a:ext cx="4806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A</a:t>
            </a:r>
            <a:r>
              <a:rPr lang="en-US" altLang="ko-KR" sz="5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nt 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</a:t>
            </a:r>
            <a:r>
              <a:rPr lang="en-US" altLang="ko-KR" sz="5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eople</a:t>
            </a:r>
            <a:r>
              <a:rPr lang="ko-KR" altLang="en-US" sz="5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</a:t>
            </a:r>
            <a:r>
              <a:rPr lang="en-US" altLang="ko-KR" sz="5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anagement</a:t>
            </a:r>
            <a:endParaRPr lang="ko-KR" altLang="en-US" sz="5400" b="1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CD4D3-69A0-4828-B2AE-57F3F29E79F1}"/>
              </a:ext>
            </a:extLst>
          </p:cNvPr>
          <p:cNvSpPr txBox="1"/>
          <p:nvPr/>
        </p:nvSpPr>
        <p:spPr>
          <a:xfrm>
            <a:off x="1065403" y="864066"/>
            <a:ext cx="29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Spring MVC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77945C-CDAC-432D-ACD2-AA4D479A50E4}"/>
              </a:ext>
            </a:extLst>
          </p:cNvPr>
          <p:cNvSpPr txBox="1"/>
          <p:nvPr/>
        </p:nvSpPr>
        <p:spPr>
          <a:xfrm>
            <a:off x="8766113" y="5380975"/>
            <a:ext cx="30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팀원</a:t>
            </a:r>
            <a:endParaRPr lang="en-US" altLang="ko-KR" b="1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권오인</a:t>
            </a:r>
            <a:r>
              <a:rPr lang="en-US" altLang="ko-KR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권종환</a:t>
            </a:r>
            <a:r>
              <a:rPr lang="en-US" altLang="ko-KR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김성현</a:t>
            </a:r>
            <a:r>
              <a:rPr lang="en-US" altLang="ko-KR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은정우</a:t>
            </a:r>
            <a:endParaRPr lang="en-US" altLang="ko-KR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656" y="6096001"/>
            <a:ext cx="595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</a:t>
            </a:r>
            <a:r>
              <a:rPr lang="en-US" altLang="ko-KR" b="1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Git</a:t>
            </a:r>
            <a:r>
              <a:rPr lang="en-US" altLang="ko-KR" b="1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hub</a:t>
            </a:r>
            <a:r>
              <a:rPr lang="en-US" altLang="ko-KR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주소 </a:t>
            </a:r>
            <a:r>
              <a:rPr lang="en-US" altLang="ko-KR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en-US" altLang="ko-KR" dirty="0">
                <a:hlinkClick r:id="rId2"/>
              </a:rPr>
              <a:t>https://github.com/ezenantpeople/AntPeopleProject</a:t>
            </a:r>
            <a:endParaRPr lang="ko-KR" altLang="en-US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9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AB0B4-7280-43CE-AF40-2C1654301CF7}"/>
              </a:ext>
            </a:extLst>
          </p:cNvPr>
          <p:cNvSpPr txBox="1"/>
          <p:nvPr/>
        </p:nvSpPr>
        <p:spPr>
          <a:xfrm>
            <a:off x="1063686" y="559834"/>
            <a:ext cx="139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228386" y="1278285"/>
            <a:ext cx="487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0508-FDFC-4ECF-ABFF-46B58E6D5EB5}"/>
              </a:ext>
            </a:extLst>
          </p:cNvPr>
          <p:cNvSpPr txBox="1"/>
          <p:nvPr/>
        </p:nvSpPr>
        <p:spPr>
          <a:xfrm>
            <a:off x="3231504" y="4159117"/>
            <a:ext cx="6677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D444EB-B41A-40F3-83A2-4106D39D65BC}"/>
              </a:ext>
            </a:extLst>
          </p:cNvPr>
          <p:cNvSpPr txBox="1"/>
          <p:nvPr/>
        </p:nvSpPr>
        <p:spPr>
          <a:xfrm>
            <a:off x="3228393" y="5603031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 기능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C3B36-1A64-4D54-80E5-F182C7E4AD9C}"/>
              </a:ext>
            </a:extLst>
          </p:cNvPr>
          <p:cNvSpPr txBox="1"/>
          <p:nvPr/>
        </p:nvSpPr>
        <p:spPr>
          <a:xfrm>
            <a:off x="3228386" y="2718701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</a:t>
            </a:r>
          </a:p>
        </p:txBody>
      </p:sp>
    </p:spTree>
    <p:extLst>
      <p:ext uri="{BB962C8B-B14F-4D97-AF65-F5344CB8AC3E}">
        <p14:creationId xmlns:p14="http://schemas.microsoft.com/office/powerpoint/2010/main" val="10251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728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Home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9B747E-8B6C-49D3-A354-AC31A359C1F7}"/>
              </a:ext>
            </a:extLst>
          </p:cNvPr>
          <p:cNvSpPr txBox="1"/>
          <p:nvPr/>
        </p:nvSpPr>
        <p:spPr>
          <a:xfrm>
            <a:off x="8581938" y="1098958"/>
            <a:ext cx="31040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HOME </a:t>
            </a: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  <a:endParaRPr lang="en-US" altLang="ko-KR" sz="16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로그인을 하지 않을 경우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메인 화면에 공지사항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자유게시판만 표현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로그인을 할 경우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사용자의 직책에 따른 화면 분류 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HOME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화면에서는 공지사항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자유게시판의 최근 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5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개의 게시물을 볼 수 있음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사용자 로그인 시 근무관련 정보 및 할 일 리스트를 확인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9" y="1057145"/>
            <a:ext cx="6227662" cy="29483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30" y="3124588"/>
            <a:ext cx="6367649" cy="29986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840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로그인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&amp;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회원가입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B72AEE-0F07-43DE-A398-7F2E0A2C3F2D}"/>
              </a:ext>
            </a:extLst>
          </p:cNvPr>
          <p:cNvSpPr txBox="1"/>
          <p:nvPr/>
        </p:nvSpPr>
        <p:spPr>
          <a:xfrm>
            <a:off x="8581938" y="1098958"/>
            <a:ext cx="31040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로그인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&amp; 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회원가입</a:t>
            </a:r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</a:p>
          <a:p>
            <a:endParaRPr lang="ko-KR" altLang="en-US" sz="8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로그인 시 이메일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비밀번호가 잘못 입력되었을 경우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어느곳에서 입력이 잘못 되었는지 확인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8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시간이 지나 세션 만료 시 로그인 페이지로 이동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8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회원 가입시 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DB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의 직책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지점 정보를 활용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7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회원 가입시 비밀번호는 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Spring Security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를 통해 </a:t>
            </a:r>
            <a:r>
              <a:rPr lang="en-US" altLang="ko-KR" sz="1600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BCript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암호화 하여 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DB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에 저장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8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회원 가입시 모든 정보가 입력되었는지 확인창을 띄움 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0" y="1035205"/>
            <a:ext cx="4839970" cy="2875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15" y="3058508"/>
            <a:ext cx="6018331" cy="30745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공지사항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&amp;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F237D4-A81C-40C2-8DA7-B262E9B58693}"/>
              </a:ext>
            </a:extLst>
          </p:cNvPr>
          <p:cNvSpPr txBox="1"/>
          <p:nvPr/>
        </p:nvSpPr>
        <p:spPr>
          <a:xfrm>
            <a:off x="8581938" y="1098958"/>
            <a:ext cx="31040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공지사항 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&amp; 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</a:t>
            </a: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공지사항은 모든 사용자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게스트 포함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)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확인 가능하지만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작성은 사장 직책만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자유게시판은 모든 사용자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게스트 포함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)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확인 가능하며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작성은 게스트를 제외한 모든 인원이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공지사항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자유게시판 자신에 게시물에 한해서만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삭제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088895"/>
            <a:ext cx="6206073" cy="292988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51" y="3195025"/>
            <a:ext cx="6218131" cy="29316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  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사장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47E058-1609-427C-BC1B-B1944072B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8" y="125226"/>
            <a:ext cx="360000" cy="36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A1CEF57-51EF-4DF2-93E3-243BDBB2EFE6}"/>
              </a:ext>
            </a:extLst>
          </p:cNvPr>
          <p:cNvSpPr/>
          <p:nvPr/>
        </p:nvSpPr>
        <p:spPr>
          <a:xfrm>
            <a:off x="8574829" y="1064120"/>
            <a:ext cx="3107094" cy="35616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EA33571-3D8E-4C07-ACEE-8440D3D197AD}"/>
              </a:ext>
            </a:extLst>
          </p:cNvPr>
          <p:cNvSpPr txBox="1"/>
          <p:nvPr/>
        </p:nvSpPr>
        <p:spPr>
          <a:xfrm>
            <a:off x="8581938" y="1098958"/>
            <a:ext cx="31040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사장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ko-KR" altLang="en-US" sz="24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  <a:endParaRPr lang="en-US" altLang="ko-KR" sz="16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사장 직책은 지점별 월별 근무 일정표를 제작할 수 있으며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해당 월에 생성된 근무 일정표가 있을 경우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새로 생성이 아닌 수정만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사장 직책은 직원의 근무 신청에 근무 신청 승인 및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거절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9" name="순서도: 수행의 시작/종료 28">
            <a:hlinkClick r:id="rId3" action="ppaction://hlinksldjump"/>
            <a:extLst>
              <a:ext uri="{FF2B5EF4-FFF2-40B4-BE49-F238E27FC236}">
                <a16:creationId xmlns:a16="http://schemas.microsoft.com/office/drawing/2014/main" xmlns="" id="{EF6761F4-AA76-48DE-9B0B-FFF2B3E96385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상세 기능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5" y="1064260"/>
            <a:ext cx="4495124" cy="21393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08" y="1986302"/>
            <a:ext cx="4532156" cy="21393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74E0F44-A5E7-459A-99BC-576853CB9003}"/>
              </a:ext>
            </a:extLst>
          </p:cNvPr>
          <p:cNvSpPr txBox="1"/>
          <p:nvPr/>
        </p:nvSpPr>
        <p:spPr>
          <a:xfrm>
            <a:off x="446420" y="4250024"/>
            <a:ext cx="418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조정 프로세스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&gt;</a:t>
            </a:r>
            <a:endParaRPr lang="ko-KR" altLang="en-US" sz="24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B9D98BF-0ED5-485A-940F-11185E3E69C0}"/>
              </a:ext>
            </a:extLst>
          </p:cNvPr>
          <p:cNvGrpSpPr/>
          <p:nvPr/>
        </p:nvGrpSpPr>
        <p:grpSpPr>
          <a:xfrm>
            <a:off x="1343641" y="4949979"/>
            <a:ext cx="9504719" cy="925236"/>
            <a:chOff x="1565162" y="4949979"/>
            <a:chExt cx="9504719" cy="92523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7710ABB7-D08A-441C-80F6-64E4B6EE0B5E}"/>
                </a:ext>
              </a:extLst>
            </p:cNvPr>
            <p:cNvGrpSpPr/>
            <p:nvPr/>
          </p:nvGrpSpPr>
          <p:grpSpPr>
            <a:xfrm>
              <a:off x="1565162" y="4958783"/>
              <a:ext cx="1850186" cy="915900"/>
              <a:chOff x="1126613" y="5052093"/>
              <a:chExt cx="1850186" cy="9159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6E47A472-CBC8-4EFB-90E2-84C7B8122549}"/>
                  </a:ext>
                </a:extLst>
              </p:cNvPr>
              <p:cNvSpPr txBox="1"/>
              <p:nvPr/>
            </p:nvSpPr>
            <p:spPr>
              <a:xfrm>
                <a:off x="1126613" y="5598661"/>
                <a:ext cx="1850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 업무 일정표 제작</a:t>
                </a: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5EB270C0-FD1A-4249-949F-703A302B4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706" y="505209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F47AA0BC-C492-4735-B96C-332CD148818B}"/>
                </a:ext>
              </a:extLst>
            </p:cNvPr>
            <p:cNvGrpSpPr/>
            <p:nvPr/>
          </p:nvGrpSpPr>
          <p:grpSpPr>
            <a:xfrm>
              <a:off x="4458750" y="4953682"/>
              <a:ext cx="1087157" cy="916488"/>
              <a:chOff x="4710065" y="5052615"/>
              <a:chExt cx="1087157" cy="916488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xmlns="" id="{A5809DF1-4350-4235-9B70-9439E08F6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3643" y="505261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452BF53-5E14-4951-820E-FDFCBCDB5DC0}"/>
                  </a:ext>
                </a:extLst>
              </p:cNvPr>
              <p:cNvSpPr txBox="1"/>
              <p:nvPr/>
            </p:nvSpPr>
            <p:spPr>
              <a:xfrm>
                <a:off x="4710065" y="5599771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신청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6B57BBDC-A198-49EC-A08F-3B0C9C7CD160}"/>
                </a:ext>
              </a:extLst>
            </p:cNvPr>
            <p:cNvGrpSpPr/>
            <p:nvPr/>
          </p:nvGrpSpPr>
          <p:grpSpPr>
            <a:xfrm>
              <a:off x="6618625" y="4949979"/>
              <a:ext cx="1850186" cy="915382"/>
              <a:chOff x="6814562" y="5052615"/>
              <a:chExt cx="1850186" cy="91538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C19DCF7F-C019-44F6-B4D0-5AFF10918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9655" y="505261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D9A99C68-8160-49B1-A14B-496636AEBE1E}"/>
                  </a:ext>
                </a:extLst>
              </p:cNvPr>
              <p:cNvSpPr txBox="1"/>
              <p:nvPr/>
            </p:nvSpPr>
            <p:spPr>
              <a:xfrm>
                <a:off x="6814562" y="5598665"/>
                <a:ext cx="1850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승인 및 거절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7A46879A-C08F-49D5-AD42-D07E95D96967}"/>
                </a:ext>
              </a:extLst>
            </p:cNvPr>
            <p:cNvGrpSpPr/>
            <p:nvPr/>
          </p:nvGrpSpPr>
          <p:grpSpPr>
            <a:xfrm>
              <a:off x="9497015" y="4955446"/>
              <a:ext cx="1572866" cy="919769"/>
              <a:chOff x="9552476" y="5048227"/>
              <a:chExt cx="1572866" cy="919769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xmlns="" id="{C4E7F0D8-5EC4-439C-97CB-202EA6D79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8909" y="5048227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C2ECC29C-E951-4000-8A2A-2DEB8D24D732}"/>
                  </a:ext>
                </a:extLst>
              </p:cNvPr>
              <p:cNvSpPr txBox="1"/>
              <p:nvPr/>
            </p:nvSpPr>
            <p:spPr>
              <a:xfrm>
                <a:off x="9552476" y="5598664"/>
                <a:ext cx="157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일정 확정</a:t>
                </a:r>
                <a:endParaRPr lang="en-US" altLang="ko-KR" dirty="0">
                  <a:latin typeface="한글누리" panose="020B0303000000000000" pitchFamily="50" charset="-127"/>
                  <a:ea typeface="한글누리" panose="020B0303000000000000" pitchFamily="50" charset="-127"/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387F0B2A-860E-4572-94AE-0AC762F8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300" y="5229310"/>
              <a:ext cx="360000" cy="36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112F06A6-7BE6-4A0F-9287-FDE1AF0A4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854" y="5229040"/>
              <a:ext cx="360000" cy="36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4B9B5D95-D1BD-4AA9-940F-EB9074CB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129" y="5229040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8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  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직원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47E058-1609-427C-BC1B-B1944072B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8" y="125226"/>
            <a:ext cx="360000" cy="36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A1CEF57-51EF-4DF2-93E3-243BDBB2EFE6}"/>
              </a:ext>
            </a:extLst>
          </p:cNvPr>
          <p:cNvSpPr/>
          <p:nvPr/>
        </p:nvSpPr>
        <p:spPr>
          <a:xfrm>
            <a:off x="8574829" y="1064120"/>
            <a:ext cx="3107094" cy="35616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8BB1F6C-1038-457A-9149-DBE5616E047F}"/>
              </a:ext>
            </a:extLst>
          </p:cNvPr>
          <p:cNvSpPr txBox="1"/>
          <p:nvPr/>
        </p:nvSpPr>
        <p:spPr>
          <a:xfrm>
            <a:off x="8581938" y="1098958"/>
            <a:ext cx="31040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직원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  <a:endParaRPr lang="en-US" altLang="ko-KR" sz="16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직원 직책은 해당 지점의 사장이 생성한 월별 근무 일정표가 있을 경우에만 근무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직원 직책은 사장의 근무신청 승인 전 또는 근무 신청 거절이 된 경우에 한해서 근무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 취소 가능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8" name="순서도: 수행의 시작/종료 27">
            <a:hlinkClick r:id="rId3" action="ppaction://hlinksldjump"/>
            <a:extLst>
              <a:ext uri="{FF2B5EF4-FFF2-40B4-BE49-F238E27FC236}">
                <a16:creationId xmlns:a16="http://schemas.microsoft.com/office/drawing/2014/main" xmlns="" id="{B5ADD309-0DE4-4F01-AD0C-1A9D51F2D35F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상세 기능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1" y="1064260"/>
            <a:ext cx="4591432" cy="219110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36" y="1900628"/>
            <a:ext cx="4680483" cy="22292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B9D98BF-0ED5-485A-940F-11185E3E69C0}"/>
              </a:ext>
            </a:extLst>
          </p:cNvPr>
          <p:cNvGrpSpPr/>
          <p:nvPr/>
        </p:nvGrpSpPr>
        <p:grpSpPr>
          <a:xfrm>
            <a:off x="1343641" y="4949979"/>
            <a:ext cx="9504719" cy="925236"/>
            <a:chOff x="1565162" y="4949979"/>
            <a:chExt cx="9504719" cy="92523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7710ABB7-D08A-441C-80F6-64E4B6EE0B5E}"/>
                </a:ext>
              </a:extLst>
            </p:cNvPr>
            <p:cNvGrpSpPr/>
            <p:nvPr/>
          </p:nvGrpSpPr>
          <p:grpSpPr>
            <a:xfrm>
              <a:off x="1565162" y="4958783"/>
              <a:ext cx="1850186" cy="915900"/>
              <a:chOff x="1126613" y="5052093"/>
              <a:chExt cx="1850186" cy="9159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E47A472-CBC8-4EFB-90E2-84C7B8122549}"/>
                  </a:ext>
                </a:extLst>
              </p:cNvPr>
              <p:cNvSpPr txBox="1"/>
              <p:nvPr/>
            </p:nvSpPr>
            <p:spPr>
              <a:xfrm>
                <a:off x="1126613" y="5598661"/>
                <a:ext cx="1850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 업무 일정표 제작</a:t>
                </a: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5EB270C0-FD1A-4249-949F-703A302B4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706" y="505209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F47AA0BC-C492-4735-B96C-332CD148818B}"/>
                </a:ext>
              </a:extLst>
            </p:cNvPr>
            <p:cNvGrpSpPr/>
            <p:nvPr/>
          </p:nvGrpSpPr>
          <p:grpSpPr>
            <a:xfrm>
              <a:off x="4458750" y="4953682"/>
              <a:ext cx="1087157" cy="916488"/>
              <a:chOff x="4710065" y="5052615"/>
              <a:chExt cx="1087157" cy="916488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A5809DF1-4350-4235-9B70-9439E08F6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3643" y="505261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6452BF53-5E14-4951-820E-FDFCBCDB5DC0}"/>
                  </a:ext>
                </a:extLst>
              </p:cNvPr>
              <p:cNvSpPr txBox="1"/>
              <p:nvPr/>
            </p:nvSpPr>
            <p:spPr>
              <a:xfrm>
                <a:off x="4710065" y="5599771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신청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6B57BBDC-A198-49EC-A08F-3B0C9C7CD160}"/>
                </a:ext>
              </a:extLst>
            </p:cNvPr>
            <p:cNvGrpSpPr/>
            <p:nvPr/>
          </p:nvGrpSpPr>
          <p:grpSpPr>
            <a:xfrm>
              <a:off x="6618625" y="4949979"/>
              <a:ext cx="1850186" cy="915382"/>
              <a:chOff x="6814562" y="5052615"/>
              <a:chExt cx="1850186" cy="91538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xmlns="" id="{C19DCF7F-C019-44F6-B4D0-5AFF10918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9655" y="505261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D9A99C68-8160-49B1-A14B-496636AEBE1E}"/>
                  </a:ext>
                </a:extLst>
              </p:cNvPr>
              <p:cNvSpPr txBox="1"/>
              <p:nvPr/>
            </p:nvSpPr>
            <p:spPr>
              <a:xfrm>
                <a:off x="6814562" y="5598665"/>
                <a:ext cx="1850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승인 및 거절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7A46879A-C08F-49D5-AD42-D07E95D96967}"/>
                </a:ext>
              </a:extLst>
            </p:cNvPr>
            <p:cNvGrpSpPr/>
            <p:nvPr/>
          </p:nvGrpSpPr>
          <p:grpSpPr>
            <a:xfrm>
              <a:off x="9497015" y="4955446"/>
              <a:ext cx="1572866" cy="919769"/>
              <a:chOff x="9552476" y="5048227"/>
              <a:chExt cx="1572866" cy="919769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C4E7F0D8-5EC4-439C-97CB-202EA6D79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8909" y="5048227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C2ECC29C-E951-4000-8A2A-2DEB8D24D732}"/>
                  </a:ext>
                </a:extLst>
              </p:cNvPr>
              <p:cNvSpPr txBox="1"/>
              <p:nvPr/>
            </p:nvSpPr>
            <p:spPr>
              <a:xfrm>
                <a:off x="9552476" y="5598664"/>
                <a:ext cx="157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한글누리" panose="020B0303000000000000" pitchFamily="50" charset="-127"/>
                    <a:ea typeface="한글누리" panose="020B0303000000000000" pitchFamily="50" charset="-127"/>
                  </a:rPr>
                  <a:t>근무 일정 확정</a:t>
                </a:r>
                <a:endParaRPr lang="en-US" altLang="ko-KR" dirty="0">
                  <a:latin typeface="한글누리" panose="020B0303000000000000" pitchFamily="50" charset="-127"/>
                  <a:ea typeface="한글누리" panose="020B0303000000000000" pitchFamily="50" charset="-127"/>
                </a:endParaRPr>
              </a:p>
            </p:txBody>
          </p:sp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387F0B2A-860E-4572-94AE-0AC762F8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300" y="5229310"/>
              <a:ext cx="360000" cy="3600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112F06A6-7BE6-4A0F-9287-FDE1AF0A4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854" y="5229040"/>
              <a:ext cx="360000" cy="36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4B9B5D95-D1BD-4AA9-940F-EB9074CB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129" y="5229040"/>
              <a:ext cx="360000" cy="360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74E0F44-A5E7-459A-99BC-576853CB9003}"/>
              </a:ext>
            </a:extLst>
          </p:cNvPr>
          <p:cNvSpPr txBox="1"/>
          <p:nvPr/>
        </p:nvSpPr>
        <p:spPr>
          <a:xfrm>
            <a:off x="446420" y="4250024"/>
            <a:ext cx="418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조정 프로세스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&gt;</a:t>
            </a:r>
            <a:endParaRPr lang="ko-KR" altLang="en-US" sz="24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6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할 일 리스트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D439CE-B910-418C-B161-C90F2C7C0BCA}"/>
              </a:ext>
            </a:extLst>
          </p:cNvPr>
          <p:cNvSpPr txBox="1"/>
          <p:nvPr/>
        </p:nvSpPr>
        <p:spPr>
          <a:xfrm>
            <a:off x="8581938" y="1098958"/>
            <a:ext cx="31040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할 일 리스트</a:t>
            </a:r>
            <a:endParaRPr lang="en-US" altLang="ko-KR" sz="20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할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일 리스트 작성시 자신을 포함한 다수에게 동시에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메시지를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전달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en-US" altLang="ko-KR" sz="16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페이지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상단에서 자신이 확인하지 않은 할 일 개수 확인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받은 할 일은 확인 후 삭제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endParaRPr lang="ko-KR" altLang="en-US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</a:t>
            </a:r>
            <a:r>
              <a:rPr lang="ko-KR" altLang="en-US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보낸 할 일은 바로 삭제 </a:t>
            </a: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가능</a:t>
            </a:r>
            <a:endParaRPr lang="en-US" altLang="ko-KR" sz="16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보낸 할 일을 몇 명이 확인했는지 표시</a:t>
            </a:r>
            <a:endParaRPr lang="en-US" altLang="ko-KR" sz="16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7" name="순서도: 수행의 시작/종료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EF6761F4-AA76-48DE-9B0B-FFF2B3E96385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상세 기능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7" y="1047555"/>
            <a:ext cx="6301609" cy="23880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r="6928"/>
          <a:stretch/>
        </p:blipFill>
        <p:spPr bwMode="auto">
          <a:xfrm>
            <a:off x="1970033" y="3710129"/>
            <a:ext cx="6301609" cy="2392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AB0B4-7280-43CE-AF40-2C1654301CF7}"/>
              </a:ext>
            </a:extLst>
          </p:cNvPr>
          <p:cNvSpPr txBox="1"/>
          <p:nvPr/>
        </p:nvSpPr>
        <p:spPr>
          <a:xfrm>
            <a:off x="1063686" y="559834"/>
            <a:ext cx="139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228386" y="1278285"/>
            <a:ext cx="487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0508-FDFC-4ECF-ABFF-46B58E6D5EB5}"/>
              </a:ext>
            </a:extLst>
          </p:cNvPr>
          <p:cNvSpPr txBox="1"/>
          <p:nvPr/>
        </p:nvSpPr>
        <p:spPr>
          <a:xfrm>
            <a:off x="3231505" y="4159117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D444EB-B41A-40F3-83A2-4106D39D65BC}"/>
              </a:ext>
            </a:extLst>
          </p:cNvPr>
          <p:cNvSpPr txBox="1"/>
          <p:nvPr/>
        </p:nvSpPr>
        <p:spPr>
          <a:xfrm>
            <a:off x="3228393" y="5603031"/>
            <a:ext cx="5999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 기능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C3B36-1A64-4D54-80E5-F182C7E4AD9C}"/>
              </a:ext>
            </a:extLst>
          </p:cNvPr>
          <p:cNvSpPr txBox="1"/>
          <p:nvPr/>
        </p:nvSpPr>
        <p:spPr>
          <a:xfrm>
            <a:off x="3228386" y="2718701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</a:t>
            </a:r>
          </a:p>
        </p:txBody>
      </p:sp>
    </p:spTree>
    <p:extLst>
      <p:ext uri="{BB962C8B-B14F-4D97-AF65-F5344CB8AC3E}">
        <p14:creationId xmlns:p14="http://schemas.microsoft.com/office/powerpoint/2010/main" val="20931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사장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6206" y="1040524"/>
            <a:ext cx="5402317" cy="506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3" y="1135116"/>
            <a:ext cx="5213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기존의 운영계획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기존의 운영계획을 확인하기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-&gt;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화면의 월 클릭</a:t>
            </a: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운영계획 수정 시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b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	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기존의 일정을 삭제하고 새로운 일정 등록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새로운 운영계획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새로운 운영계획 생성하기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	-&gt;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화면의 월을 클릭하지 않은 채로 월 입력</a:t>
            </a: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월별 근무 신청을 한 직원이 있는지 확인 후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해당 직원에 대해서 근무 신청을 승인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거절</a:t>
            </a: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pic>
        <p:nvPicPr>
          <p:cNvPr id="5123" name="Picture 3" descr="C:\Users\714-\Downloads\schedule_owne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2" y="1040524"/>
            <a:ext cx="5681545" cy="50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운영계획 메인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51189" y="1221043"/>
            <a:ext cx="11042824" cy="4743299"/>
            <a:chOff x="551189" y="1221043"/>
            <a:chExt cx="11042824" cy="47432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684" y="1686402"/>
              <a:ext cx="5590329" cy="4277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6064368" y="5310144"/>
              <a:ext cx="2202439" cy="400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62687" y="5228609"/>
              <a:ext cx="1118414" cy="27999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64369" y="2748609"/>
              <a:ext cx="2202437" cy="400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2"/>
            <a:stretch/>
          </p:blipFill>
          <p:spPr bwMode="auto">
            <a:xfrm>
              <a:off x="3189816" y="2643553"/>
              <a:ext cx="2330881" cy="331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"/>
            <a:stretch/>
          </p:blipFill>
          <p:spPr bwMode="auto">
            <a:xfrm>
              <a:off x="631238" y="2648309"/>
              <a:ext cx="2338355" cy="3313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230131" y="3147623"/>
              <a:ext cx="2256061" cy="48728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0132" y="4876772"/>
              <a:ext cx="2256060" cy="105238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89" y="1221043"/>
              <a:ext cx="4072569" cy="1246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1. 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월별 목록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생성하고자 하는 연월을 입력하여 운영계획을 생성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생성되어 있는 운영계획을 선택하여 수정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선택한 운영계획이 확정된 경우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수정버튼 비활성화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10024" y="1227310"/>
              <a:ext cx="4752225" cy="1246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ea typeface="한글누리"/>
                </a:rPr>
                <a:t>2.  </a:t>
              </a:r>
              <a:r>
                <a:rPr lang="ko-KR" altLang="en-US" sz="1400" b="1" dirty="0" smtClean="0">
                  <a:ea typeface="한글누리"/>
                </a:rPr>
                <a:t>월별 일정보기</a:t>
              </a:r>
              <a:endParaRPr lang="en-US" altLang="ko-KR" sz="1400" b="1" dirty="0" smtClean="0">
                <a:ea typeface="한글누리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/>
                </a:rPr>
                <a:t>목록에서 각 월별 운영계획 선택 시 캘린더에 해당내용 반영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/>
                </a:rPr>
                <a:t>직원의 근무신청 내역이 있는 경우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/>
                </a:rPr>
                <a:t>,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/>
                </a:rPr>
                <a:t>직원목록이 나타나고</a:t>
              </a:r>
              <a:endParaRPr lang="en-US" altLang="ko-KR" sz="1200" b="1" dirty="0" smtClean="0">
                <a:latin typeface="한글누리" panose="020B0303000000000000" pitchFamily="50" charset="-127"/>
                <a:ea typeface="한글누리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한글누리" panose="020B0303000000000000" pitchFamily="50" charset="-127"/>
                  <a:ea typeface="한글누리"/>
                </a:rPr>
                <a:t>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/>
                </a:rPr>
                <a:t>   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/>
                </a:rPr>
                <a:t>직원 선택 시 해당 직원의 근무신청 내용이 반영된다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/>
                </a:rPr>
                <a:t>.</a:t>
              </a:r>
              <a:endParaRPr lang="en-US" altLang="ko-KR" sz="1200" b="1" dirty="0">
                <a:latin typeface="한글누리" panose="020B0303000000000000" pitchFamily="50" charset="-127"/>
                <a:ea typeface="한글누리"/>
              </a:endParaRPr>
            </a:p>
          </p:txBody>
        </p:sp>
        <p:cxnSp>
          <p:nvCxnSpPr>
            <p:cNvPr id="17" name="꺾인 연결선 16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8052974" y="4341224"/>
              <a:ext cx="81535" cy="1856306"/>
            </a:xfrm>
            <a:prstGeom prst="bentConnector3">
              <a:avLst>
                <a:gd name="adj1" fmla="val 380370"/>
              </a:avLst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71794" y="4876772"/>
              <a:ext cx="2256060" cy="105238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96980" y="4927804"/>
              <a:ext cx="4011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67807" y="4927804"/>
              <a:ext cx="4011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</a:t>
              </a:r>
              <a:endPara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7807" y="3188543"/>
              <a:ext cx="379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</a:t>
              </a:r>
              <a:endPara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8350274" y="2835725"/>
              <a:ext cx="759125" cy="225768"/>
            </a:xfrm>
            <a:prstGeom prst="rightArrow">
              <a:avLst>
                <a:gd name="adj1" fmla="val 50000"/>
                <a:gd name="adj2" fmla="val 88209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5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AB0B4-7280-43CE-AF40-2C1654301CF7}"/>
              </a:ext>
            </a:extLst>
          </p:cNvPr>
          <p:cNvSpPr txBox="1"/>
          <p:nvPr/>
        </p:nvSpPr>
        <p:spPr>
          <a:xfrm>
            <a:off x="1063686" y="559834"/>
            <a:ext cx="139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228386" y="1278285"/>
            <a:ext cx="487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0508-FDFC-4ECF-ABFF-46B58E6D5EB5}"/>
              </a:ext>
            </a:extLst>
          </p:cNvPr>
          <p:cNvSpPr txBox="1"/>
          <p:nvPr/>
        </p:nvSpPr>
        <p:spPr>
          <a:xfrm>
            <a:off x="3231505" y="4159117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D444EB-B41A-40F3-83A2-4106D39D65BC}"/>
              </a:ext>
            </a:extLst>
          </p:cNvPr>
          <p:cNvSpPr txBox="1"/>
          <p:nvPr/>
        </p:nvSpPr>
        <p:spPr>
          <a:xfrm>
            <a:off x="3228393" y="5603031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 기능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C3B36-1A64-4D54-80E5-F182C7E4AD9C}"/>
              </a:ext>
            </a:extLst>
          </p:cNvPr>
          <p:cNvSpPr txBox="1"/>
          <p:nvPr/>
        </p:nvSpPr>
        <p:spPr>
          <a:xfrm>
            <a:off x="3228386" y="2718701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</a:t>
            </a:r>
          </a:p>
        </p:txBody>
      </p:sp>
    </p:spTree>
    <p:extLst>
      <p:ext uri="{BB962C8B-B14F-4D97-AF65-F5344CB8AC3E}">
        <p14:creationId xmlns:p14="http://schemas.microsoft.com/office/powerpoint/2010/main" val="5763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운영계획 작성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/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수정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(1)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97694" y="994045"/>
            <a:ext cx="11130975" cy="5164012"/>
            <a:chOff x="497694" y="994045"/>
            <a:chExt cx="11130975" cy="516401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94" y="1066944"/>
              <a:ext cx="7080250" cy="509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36143" y="1414719"/>
              <a:ext cx="2698763" cy="4720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0727" y="3005894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1"/>
                  </a:solidFill>
                </a:rPr>
                <a:t>①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0727" y="994045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1"/>
                  </a:solidFill>
                </a:rPr>
                <a:t>②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7437" y="3005894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1"/>
                  </a:solidFill>
                </a:rPr>
                <a:t>③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7091" y="2108443"/>
              <a:ext cx="5051578" cy="15234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동작순서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등록할 이벤트의 배경색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시간정보를 입력하여 추가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등록된 이벤트에 필요한 인원수를 입력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캘린더 영역에 </a:t>
              </a:r>
              <a:r>
                <a:rPr lang="ko-KR" altLang="en-US" sz="1200" dirty="0" err="1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드롭다운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또는 이벤트를 선택하고 캘린더 영역을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선택하여 일정을 추가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12" name="꺾인 연결선 11"/>
            <p:cNvCxnSpPr>
              <a:stCxn id="6" idx="3"/>
              <a:endCxn id="16" idx="2"/>
            </p:cNvCxnSpPr>
            <p:nvPr/>
          </p:nvCxnSpPr>
          <p:spPr>
            <a:xfrm>
              <a:off x="3234906" y="1650735"/>
              <a:ext cx="1543004" cy="34084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77090" y="5059141"/>
              <a:ext cx="2149224" cy="69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동일한 날짜의 이벤트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-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시작시간 순으로 정렬됨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77090" y="3954937"/>
              <a:ext cx="5051579" cy="69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ko-KR" altLang="en-US" sz="1400" b="1" dirty="0" err="1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드롭다운으로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이벤트가 생성될 때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-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생성시점에 입력되어 있는 </a:t>
              </a:r>
              <a:r>
                <a:rPr lang="ko-KR" altLang="en-US" sz="1200" dirty="0" err="1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박스안의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값을 읽어 인원수가 등록된다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endParaRPr lang="en-US" altLang="ko-KR" sz="11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812414" y="3580252"/>
              <a:ext cx="432048" cy="403122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777910" y="4857580"/>
              <a:ext cx="432048" cy="403122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15" idx="6"/>
              <a:endCxn id="16" idx="6"/>
            </p:cNvCxnSpPr>
            <p:nvPr/>
          </p:nvCxnSpPr>
          <p:spPr>
            <a:xfrm flipH="1">
              <a:off x="5209958" y="3781813"/>
              <a:ext cx="34504" cy="1277328"/>
            </a:xfrm>
            <a:prstGeom prst="bentConnector3">
              <a:avLst>
                <a:gd name="adj1" fmla="val -662532"/>
              </a:avLst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endCxn id="14" idx="1"/>
            </p:cNvCxnSpPr>
            <p:nvPr/>
          </p:nvCxnSpPr>
          <p:spPr>
            <a:xfrm flipV="1">
              <a:off x="5469148" y="4301186"/>
              <a:ext cx="1107942" cy="2327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77089" y="1201794"/>
              <a:ext cx="384362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1. </a:t>
              </a:r>
              <a:r>
                <a:rPr lang="ko-KR" altLang="en-US" sz="16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이벤트 바를 생성하여 등록하는 경우</a:t>
              </a:r>
              <a:endParaRPr lang="en-US" altLang="ko-KR" sz="16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운영계획 작성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수정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(2)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583129" y="1236470"/>
            <a:ext cx="11010430" cy="4843180"/>
            <a:chOff x="583129" y="1236470"/>
            <a:chExt cx="11010430" cy="484318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29" y="1236470"/>
              <a:ext cx="5584758" cy="449126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1810321" y="2817357"/>
              <a:ext cx="3002614" cy="284123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160404" y="1807779"/>
              <a:ext cx="149620" cy="153017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1810321" y="3906479"/>
              <a:ext cx="3002614" cy="288032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279948" y="4872904"/>
              <a:ext cx="149620" cy="15301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18" idx="3"/>
              <a:endCxn id="33" idx="1"/>
            </p:cNvCxnSpPr>
            <p:nvPr/>
          </p:nvCxnSpPr>
          <p:spPr>
            <a:xfrm>
              <a:off x="4994693" y="3967649"/>
              <a:ext cx="813207" cy="1546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638830" y="3668779"/>
              <a:ext cx="3355863" cy="5977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0483" y="1489332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0483" y="2561008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accent1"/>
                  </a:solidFill>
                </a:rPr>
                <a:t>②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0482" y="3654283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/>
                  </a:solidFill>
                </a:rPr>
                <a:t>③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0483" y="4723432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accent1"/>
                  </a:solidFill>
                </a:rPr>
                <a:t>④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3" name="꺾인 연결선 22"/>
            <p:cNvCxnSpPr>
              <a:stCxn id="22" idx="2"/>
              <a:endCxn id="15" idx="4"/>
            </p:cNvCxnSpPr>
            <p:nvPr/>
          </p:nvCxnSpPr>
          <p:spPr>
            <a:xfrm rot="5400000" flipH="1" flipV="1">
              <a:off x="2168024" y="4059919"/>
              <a:ext cx="220731" cy="2152735"/>
            </a:xfrm>
            <a:prstGeom prst="bentConnector3">
              <a:avLst>
                <a:gd name="adj1" fmla="val -72300"/>
              </a:avLst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줄무늬가 있는 오른쪽 화살표 23"/>
            <p:cNvSpPr/>
            <p:nvPr/>
          </p:nvSpPr>
          <p:spPr>
            <a:xfrm>
              <a:off x="5613988" y="3940683"/>
              <a:ext cx="1382036" cy="381715"/>
            </a:xfrm>
            <a:prstGeom prst="stripedRightArrow">
              <a:avLst>
                <a:gd name="adj1" fmla="val 57723"/>
                <a:gd name="adj2" fmla="val 98058"/>
              </a:avLst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3986" y="2121381"/>
              <a:ext cx="597957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달력의 날짜를 클릭하여 시간입력 후 일정생성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달력의 날짜를 드래그하여 시간입력 후 여러 개 일정 동시생성</a:t>
              </a:r>
              <a:endParaRPr lang="en-US" altLang="ko-KR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생성 시 동일 일정이 있는 경우 </a:t>
              </a:r>
              <a:r>
                <a:rPr lang="ko-KR" altLang="en-US" sz="1200" dirty="0" err="1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경고창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팝업</a:t>
              </a: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중복</a:t>
              </a:r>
              <a:r>
                <a:rPr lang="ko-KR" altLang="en-US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을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표시하고 나머지를 생성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④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일정을 클릭하여 클릭한 일정 삭제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845" y="3617522"/>
              <a:ext cx="4052665" cy="990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900" y="4948425"/>
              <a:ext cx="3013956" cy="113122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5613987" y="1376456"/>
              <a:ext cx="403897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2</a:t>
              </a:r>
              <a:r>
                <a:rPr lang="en-US" altLang="ko-KR" sz="16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 </a:t>
              </a:r>
              <a:r>
                <a:rPr lang="ko-KR" altLang="en-US" sz="16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캘린더 위에서 이벤트를 등록하는 경우</a:t>
              </a:r>
              <a:endParaRPr lang="en-US" altLang="ko-KR" sz="16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0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근무승인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43255" y="1134097"/>
            <a:ext cx="11077992" cy="4956154"/>
            <a:chOff x="543255" y="1134097"/>
            <a:chExt cx="11077992" cy="495615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55" y="1134097"/>
              <a:ext cx="7455454" cy="49561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881" y="3881887"/>
              <a:ext cx="2122307" cy="4313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51881" y="1906438"/>
              <a:ext cx="2122307" cy="41406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39351" y="4511616"/>
              <a:ext cx="534837" cy="37093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31456" y="5046453"/>
              <a:ext cx="1181819" cy="38818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9" name="꺾인 연결선 8"/>
            <p:cNvCxnSpPr>
              <a:stCxn id="2" idx="3"/>
              <a:endCxn id="6" idx="0"/>
            </p:cNvCxnSpPr>
            <p:nvPr/>
          </p:nvCxnSpPr>
          <p:spPr>
            <a:xfrm>
              <a:off x="2674188" y="4097548"/>
              <a:ext cx="3748178" cy="948905"/>
            </a:xfrm>
            <a:prstGeom prst="bentConnector2">
              <a:avLst/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" idx="3"/>
              <a:endCxn id="6" idx="1"/>
            </p:cNvCxnSpPr>
            <p:nvPr/>
          </p:nvCxnSpPr>
          <p:spPr>
            <a:xfrm>
              <a:off x="2674188" y="4697084"/>
              <a:ext cx="3157268" cy="54346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2139351" y="3050877"/>
              <a:ext cx="534837" cy="37093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881222" y="1971136"/>
              <a:ext cx="1268083" cy="284671"/>
            </a:xfrm>
            <a:prstGeom prst="rightArrow">
              <a:avLst>
                <a:gd name="adj1" fmla="val 50000"/>
                <a:gd name="adj2" fmla="val 134849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08696" y="1614740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accent1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8696" y="3697221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accent1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②</a:t>
              </a:r>
              <a:endParaRPr lang="ko-KR" altLang="en-US" b="1" dirty="0" smtClean="0">
                <a:solidFill>
                  <a:schemeClr val="accent1"/>
                </a:solidFill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8696" y="4772657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accent1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③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08696" y="3033625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chemeClr val="accent1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④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1674" y="1279299"/>
              <a:ext cx="5979573" cy="17543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월별 운영계획을 선택하면 해당월의 전체 운영계획이 캘린더에 반영된다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해당 월에 근무를 신청한 직원이 있다면 직원목록이 나타난다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직원을 선택하면 캘린더에 해당 직원이 신청한 내용이 반영된다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  <a:endParaRPr lang="en-US" altLang="ko-KR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수정버튼을 누르면 편집기능이 활성화되고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직원이 신청한 일정을 선택하면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해당 일정이 반려된다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④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승인버튼을 눌러 선택된 월의 전체 근무신청을 확정한다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77843" y="4602843"/>
              <a:ext cx="269290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수정 후 수정완료 하지 않은 경우</a:t>
              </a:r>
              <a:endParaRPr lang="en-US" altLang="ko-KR" sz="1200" b="1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반려한 내용이 반영되지 않음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77843" y="3451216"/>
              <a:ext cx="3443404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 </a:t>
              </a: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승인취소</a:t>
              </a:r>
              <a:endParaRPr lang="en-US" altLang="ko-KR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승인 후 해당 월을 다시 선택하면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승인취소버튼이 활성화 되어 승인취소 가능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  <p:sp>
        <p:nvSpPr>
          <p:cNvPr id="21" name="순서도: 수행의 시작/종료 20">
            <a:hlinkClick r:id="rId3" action="ppaction://hlinksldjump"/>
            <a:extLst>
              <a:ext uri="{FF2B5EF4-FFF2-40B4-BE49-F238E27FC236}">
                <a16:creationId xmlns:a16="http://schemas.microsoft.com/office/drawing/2014/main" xmlns="" id="{52984B2F-4407-4F1A-8810-D0A3F10EADFF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돌아가기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4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 일정 관리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직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원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146" name="Picture 2" descr="C:\Users\714-\Downloads\schedule_sta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1" y="1040524"/>
            <a:ext cx="4934703" cy="50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8553" y="1198184"/>
            <a:ext cx="51500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신청한 근무의 상태 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en-US" altLang="ko-KR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en-US" altLang="ko-KR" sz="20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‘1’ : </a:t>
            </a:r>
            <a:r>
              <a:rPr lang="ko-KR" altLang="en-US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 신청</a:t>
            </a:r>
            <a:endParaRPr lang="en-US" altLang="ko-KR" sz="20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en-US" altLang="ko-KR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en-US" altLang="ko-KR" sz="20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‘2’ : </a:t>
            </a:r>
            <a:r>
              <a:rPr lang="ko-KR" altLang="en-US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</a:t>
            </a:r>
            <a:endParaRPr lang="en-US" altLang="ko-KR" sz="20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en-US" altLang="ko-KR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en-US" altLang="ko-KR" sz="20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‘3’ : </a:t>
            </a:r>
            <a:r>
              <a:rPr lang="ko-KR" altLang="en-US" sz="20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 거절</a:t>
            </a:r>
            <a:endParaRPr lang="en-US" altLang="ko-KR" sz="20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※상태의 따른 조작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 중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신청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취소 가능</a:t>
            </a: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342900" indent="-342900" algn="l">
              <a:buAutoNum type="arabicParenR"/>
            </a:pP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완료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신청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취소 불가</a:t>
            </a: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342900" indent="-342900" algn="l">
              <a:buAutoNum type="arabicParenR"/>
            </a:pPr>
            <a:endParaRPr lang="en-US" altLang="ko-KR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승인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거절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근무 신청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취소 가능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		  (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취소 후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재 신청 가능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54262" y="1040524"/>
            <a:ext cx="5854262" cy="5065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5" y="1150551"/>
            <a:ext cx="7619067" cy="49655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근무신청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0030" y="2508318"/>
            <a:ext cx="538253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① </a:t>
            </a:r>
            <a:r>
              <a:rPr lang="en-US" altLang="ko-KR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운영계획을 선택하면 해당 월의 운영계획과 신청된 근무가 표시됨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② </a:t>
            </a:r>
            <a:r>
              <a:rPr lang="en-US" altLang="ko-KR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해당 월이 승인되지 않은 경우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작성버튼이 활성화 되고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버튼을 눌러</a:t>
            </a:r>
            <a:endParaRPr lang="en-US" altLang="ko-KR" sz="120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 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수정기능을 활성화 하여 근무를 신청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/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취소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en-US" altLang="ko-KR" sz="12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③ </a:t>
            </a:r>
            <a:r>
              <a:rPr lang="en-US" altLang="ko-KR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각 일정에 필요한 인원이 꽉 찬 경우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신청할 수 없도록 기능 비활성화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④ </a:t>
            </a:r>
            <a:r>
              <a:rPr lang="en-US" altLang="ko-KR" sz="1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신청되었지만 반려된 일정은 클릭하여 취소한 후 다시 신청가능</a:t>
            </a:r>
            <a:r>
              <a: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12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7759" y="1923691"/>
            <a:ext cx="2243079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08362" y="3088257"/>
            <a:ext cx="612476" cy="370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cxnSp>
        <p:nvCxnSpPr>
          <p:cNvPr id="9" name="꺾인 연결선 8"/>
          <p:cNvCxnSpPr>
            <a:stCxn id="2" idx="3"/>
            <a:endCxn id="4" idx="3"/>
          </p:cNvCxnSpPr>
          <p:nvPr/>
        </p:nvCxnSpPr>
        <p:spPr>
          <a:xfrm>
            <a:off x="2820838" y="2152291"/>
            <a:ext cx="12700" cy="1121434"/>
          </a:xfrm>
          <a:prstGeom prst="bentConnector3">
            <a:avLst>
              <a:gd name="adj1" fmla="val 4516976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3679781" y="1997015"/>
            <a:ext cx="1186133" cy="297612"/>
          </a:xfrm>
          <a:prstGeom prst="rightArrow">
            <a:avLst>
              <a:gd name="adj1" fmla="val 50000"/>
              <a:gd name="adj2" fmla="val 8308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82287" y="2070340"/>
            <a:ext cx="1105913" cy="29329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68392" y="5198854"/>
            <a:ext cx="1105913" cy="29329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9909" y="1554359"/>
            <a:ext cx="36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9307" y="2903591"/>
            <a:ext cx="4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accent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②</a:t>
            </a:r>
            <a:endParaRPr lang="ko-KR" altLang="en-US" b="1" dirty="0" smtClean="0">
              <a:solidFill>
                <a:schemeClr val="accent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1467" y="2033760"/>
            <a:ext cx="4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accent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③</a:t>
            </a:r>
            <a:endParaRPr lang="ko-KR" altLang="en-US" b="1" dirty="0" smtClean="0">
              <a:solidFill>
                <a:schemeClr val="accent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3416" y="5161009"/>
            <a:ext cx="4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④</a:t>
            </a:r>
          </a:p>
        </p:txBody>
      </p:sp>
      <p:sp>
        <p:nvSpPr>
          <p:cNvPr id="16" name="순서도: 수행의 시작/종료 15">
            <a:hlinkClick r:id="rId3" action="ppaction://hlinksldjump"/>
            <a:extLst>
              <a:ext uri="{FF2B5EF4-FFF2-40B4-BE49-F238E27FC236}">
                <a16:creationId xmlns:a16="http://schemas.microsoft.com/office/drawing/2014/main" xmlns="" id="{52984B2F-4407-4F1A-8810-D0A3F10EADFF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돌아가기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6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할 일 리스트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170" name="Picture 2" descr="C:\Users\714-\Downloads\tod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/>
          <a:stretch/>
        </p:blipFill>
        <p:spPr bwMode="auto">
          <a:xfrm>
            <a:off x="525517" y="1040171"/>
            <a:ext cx="6581192" cy="51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52138" y="1040171"/>
            <a:ext cx="4456386" cy="51609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3668" y="1135121"/>
            <a:ext cx="4382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새로운 할일 생성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하나의 할 일을 여러 명에게 전달 가능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받은 할 일 삭제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할 일을 삭제하기 전에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자신이 받은 할 일을 확인했다는 체크를 먼저 해야 함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체크가 완료 된 후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해당 할 일 삭제 가능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보낸 할 일 삭제</a:t>
            </a:r>
            <a:endParaRPr lang="en-US" altLang="ko-KR" sz="2400" b="1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자신이 보낸 할 일은 언제든 삭제 가능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삭제 시</a:t>
            </a:r>
            <a:r>
              <a:rPr lang="en-US" altLang="ko-KR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</a:t>
            </a:r>
            <a:r>
              <a:rPr lang="ko-KR" altLang="en-US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해당 할 일을 받은 사람의 목록에서도 삭제</a:t>
            </a:r>
            <a:endParaRPr lang="en-US" altLang="ko-KR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90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6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상세기능 </a:t>
            </a:r>
            <a:r>
              <a:rPr lang="en-US" altLang="ko-KR" sz="28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할 일 리스트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90" name="그룹 89"/>
          <p:cNvGrpSpPr/>
          <p:nvPr/>
        </p:nvGrpSpPr>
        <p:grpSpPr>
          <a:xfrm>
            <a:off x="586596" y="1097795"/>
            <a:ext cx="11122650" cy="5070397"/>
            <a:chOff x="586596" y="1097795"/>
            <a:chExt cx="11122650" cy="5070397"/>
          </a:xfrm>
        </p:grpSpPr>
        <p:pic>
          <p:nvPicPr>
            <p:cNvPr id="2" name="그림 1" descr="Main Page - Chrom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27" t="54850" r="1085" b="12292"/>
            <a:stretch/>
          </p:blipFill>
          <p:spPr>
            <a:xfrm>
              <a:off x="586597" y="1130062"/>
              <a:ext cx="6193765" cy="201694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 descr="Main Page - Chrome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1" t="12808" r="31014" b="51100"/>
            <a:stretch/>
          </p:blipFill>
          <p:spPr>
            <a:xfrm>
              <a:off x="7865410" y="1130062"/>
              <a:ext cx="3737122" cy="194525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5969479" y="1268083"/>
              <a:ext cx="698739" cy="20703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96" y="3662215"/>
              <a:ext cx="6193766" cy="2391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>
            <a:xfrm>
              <a:off x="3206156" y="4410650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1914" y="4114498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369030" y="4416408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374788" y="4120256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44878" y="4416408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42010" y="4120256"/>
              <a:ext cx="270288" cy="26167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12298" y="5046453"/>
              <a:ext cx="316170" cy="50895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5019" y="4128882"/>
              <a:ext cx="802256" cy="5437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31" name="꺾인 연결선 30"/>
            <p:cNvCxnSpPr>
              <a:stCxn id="9" idx="3"/>
              <a:endCxn id="5" idx="1"/>
            </p:cNvCxnSpPr>
            <p:nvPr/>
          </p:nvCxnSpPr>
          <p:spPr>
            <a:xfrm>
              <a:off x="6668218" y="1371600"/>
              <a:ext cx="1197192" cy="7310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98740" y="1598713"/>
              <a:ext cx="5957830" cy="29047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17" idx="2"/>
              <a:endCxn id="26" idx="6"/>
            </p:cNvCxnSpPr>
            <p:nvPr/>
          </p:nvCxnSpPr>
          <p:spPr>
            <a:xfrm flipH="1">
              <a:off x="1012298" y="4245336"/>
              <a:ext cx="2199616" cy="575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6" idx="2"/>
              <a:endCxn id="25" idx="6"/>
            </p:cNvCxnSpPr>
            <p:nvPr/>
          </p:nvCxnSpPr>
          <p:spPr>
            <a:xfrm flipH="1">
              <a:off x="1015166" y="4541488"/>
              <a:ext cx="2190990" cy="575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11006480" y="2794961"/>
              <a:ext cx="553752" cy="19439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42" name="꺾인 연결선 41"/>
            <p:cNvCxnSpPr>
              <a:stCxn id="37" idx="2"/>
              <a:endCxn id="15" idx="0"/>
            </p:cNvCxnSpPr>
            <p:nvPr/>
          </p:nvCxnSpPr>
          <p:spPr>
            <a:xfrm rot="5400000">
              <a:off x="7146988" y="-474153"/>
              <a:ext cx="672860" cy="7599877"/>
            </a:xfrm>
            <a:prstGeom prst="bentConnector3">
              <a:avLst>
                <a:gd name="adj1" fmla="val 60257"/>
              </a:avLst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04563" y="2021298"/>
              <a:ext cx="5105325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내용이 없는 경우</a:t>
              </a:r>
              <a:r>
                <a:rPr lang="en-US" altLang="ko-KR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임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시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항목 생성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아이콘과 라벨로 각 항목의 상태</a:t>
              </a:r>
              <a:r>
                <a:rPr lang="en-US" altLang="ko-KR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정보를 시각적으로 표시</a:t>
              </a:r>
              <a:endPara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79096" y="3566089"/>
              <a:ext cx="4730150" cy="15234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※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ko-KR" altLang="en-US" sz="1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동작순서</a:t>
              </a:r>
              <a:endParaRPr lang="en-US" altLang="ko-KR" sz="1400" b="1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① </a:t>
              </a:r>
              <a:r>
                <a:rPr lang="en-US" altLang="ko-KR" sz="12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버튼을 눌러 창을 띄우고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Ajax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를 통해 직원목록을 받아온다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  <a:endParaRPr lang="en-US" altLang="ko-KR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② </a:t>
              </a:r>
              <a:r>
                <a:rPr lang="en-US" altLang="ko-KR" sz="12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err="1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받을사람을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지정하고 내용을 작성한다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  <a:endParaRPr lang="en-US" altLang="ko-KR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③ </a:t>
              </a:r>
              <a:r>
                <a:rPr lang="en-US" altLang="ko-KR" sz="12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작성한 내용을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Ajax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를 통해 전달하고 새로운 목록을 받아 </a:t>
              </a:r>
              <a:endParaRPr lang="en-US" altLang="ko-KR" sz="12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화면에 반영한다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  <a:endParaRPr lang="ko-KR" altLang="en-US" sz="1400" dirty="0" smtClean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7167" y="1178308"/>
              <a:ext cx="40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rgbClr val="0070C0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①</a:t>
              </a:r>
              <a:endParaRPr lang="ko-KR" altLang="en-US" b="1" dirty="0" smtClean="0">
                <a:solidFill>
                  <a:srgbClr val="0070C0"/>
                </a:solidFill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26733" y="1097795"/>
              <a:ext cx="40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rgbClr val="0070C0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②</a:t>
              </a:r>
              <a:endParaRPr lang="ko-KR" altLang="en-US" b="1" dirty="0" smtClean="0">
                <a:solidFill>
                  <a:srgbClr val="0070C0"/>
                </a:solidFill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36387" y="2708412"/>
              <a:ext cx="40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rgbClr val="0070C0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③</a:t>
              </a:r>
              <a:endParaRPr lang="ko-KR" altLang="en-US" b="1" dirty="0" smtClean="0">
                <a:solidFill>
                  <a:srgbClr val="0070C0"/>
                </a:solidFill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59141" y="3769439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0070C0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ⓐ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66131" y="3769439"/>
              <a:ext cx="405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 smtClean="0">
                  <a:solidFill>
                    <a:srgbClr val="0070C0"/>
                  </a:solidFill>
                  <a:latin typeface="한글누리" panose="020B0303000000000000" pitchFamily="50" charset="-127"/>
                  <a:ea typeface="한글누리" panose="020B0303000000000000" pitchFamily="50" charset="-127"/>
                </a:rPr>
                <a:t>ⓑ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79096" y="5244862"/>
              <a:ext cx="4730150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ⓐ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확인 시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Ajax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를 통해 결과가 반영되며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삭제가 가능해 진다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ⓑ </a:t>
              </a:r>
              <a:r>
                <a:rPr lang="en-US" altLang="ko-KR" sz="12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확인하지 않은 인원을 표시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라벨과 아이콘에 반영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   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삭제 시 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Ajax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를 통해 전달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, </a:t>
              </a:r>
              <a:r>
                <a:rPr lang="ko-KR" altLang="en-US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받은 사람 의 목록에서도 삭제</a:t>
              </a:r>
              <a:r>
                <a:rPr lang="en-US" altLang="ko-KR" sz="1200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.</a:t>
              </a:r>
            </a:p>
          </p:txBody>
        </p:sp>
        <p:cxnSp>
          <p:nvCxnSpPr>
            <p:cNvPr id="72" name="꺾인 연결선 71"/>
            <p:cNvCxnSpPr>
              <a:stCxn id="22" idx="2"/>
              <a:endCxn id="21" idx="2"/>
            </p:cNvCxnSpPr>
            <p:nvPr/>
          </p:nvCxnSpPr>
          <p:spPr>
            <a:xfrm rot="10800000" flipV="1">
              <a:off x="6369030" y="4251094"/>
              <a:ext cx="5758" cy="296152"/>
            </a:xfrm>
            <a:prstGeom prst="bentConnector3">
              <a:avLst>
                <a:gd name="adj1" fmla="val 6467176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29" idx="3"/>
            </p:cNvCxnSpPr>
            <p:nvPr/>
          </p:nvCxnSpPr>
          <p:spPr>
            <a:xfrm flipV="1">
              <a:off x="4727275" y="4400772"/>
              <a:ext cx="1285334" cy="1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수행의 시작/종료 32">
            <a:hlinkClick r:id="rId5" action="ppaction://hlinksldjump"/>
            <a:extLst>
              <a:ext uri="{FF2B5EF4-FFF2-40B4-BE49-F238E27FC236}">
                <a16:creationId xmlns:a16="http://schemas.microsoft.com/office/drawing/2014/main" xmlns="" id="{52984B2F-4407-4F1A-8810-D0A3F10EADFF}"/>
              </a:ext>
            </a:extLst>
          </p:cNvPr>
          <p:cNvSpPr/>
          <p:nvPr/>
        </p:nvSpPr>
        <p:spPr>
          <a:xfrm>
            <a:off x="10469461" y="281109"/>
            <a:ext cx="1386638" cy="419985"/>
          </a:xfrm>
          <a:prstGeom prst="flowChartTerminator">
            <a:avLst/>
          </a:prstGeom>
          <a:solidFill>
            <a:srgbClr val="A3A4A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돌아가기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FFACA4-218A-4CD2-AB0D-86D5DBDE64F4}"/>
              </a:ext>
            </a:extLst>
          </p:cNvPr>
          <p:cNvSpPr txBox="1"/>
          <p:nvPr/>
        </p:nvSpPr>
        <p:spPr>
          <a:xfrm>
            <a:off x="3692555" y="2767281"/>
            <a:ext cx="4806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rgbClr val="2F5597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감</a:t>
            </a:r>
            <a:r>
              <a:rPr lang="ko-KR" altLang="en-US" sz="80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사합니다</a:t>
            </a:r>
            <a:r>
              <a:rPr lang="en-US" altLang="ko-KR" sz="8000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8000" b="1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56" y="6096001"/>
            <a:ext cx="595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</a:t>
            </a:r>
            <a:r>
              <a:rPr lang="en-US" altLang="ko-KR" b="1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Git</a:t>
            </a:r>
            <a:r>
              <a:rPr lang="en-US" altLang="ko-KR" b="1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hub</a:t>
            </a:r>
            <a:r>
              <a:rPr lang="en-US" altLang="ko-KR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주소 </a:t>
            </a:r>
            <a:r>
              <a:rPr lang="en-US" altLang="ko-KR" b="1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en-US" altLang="ko-KR" dirty="0">
                <a:hlinkClick r:id="rId2"/>
              </a:rPr>
              <a:t>https://github.com/ezenantpeople/AntPeopleProject</a:t>
            </a:r>
            <a:endParaRPr lang="ko-KR" altLang="en-US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AB0B4-7280-43CE-AF40-2C1654301CF7}"/>
              </a:ext>
            </a:extLst>
          </p:cNvPr>
          <p:cNvSpPr txBox="1"/>
          <p:nvPr/>
        </p:nvSpPr>
        <p:spPr>
          <a:xfrm>
            <a:off x="1063686" y="559834"/>
            <a:ext cx="139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228386" y="1278285"/>
            <a:ext cx="487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0508-FDFC-4ECF-ABFF-46B58E6D5EB5}"/>
              </a:ext>
            </a:extLst>
          </p:cNvPr>
          <p:cNvSpPr txBox="1"/>
          <p:nvPr/>
        </p:nvSpPr>
        <p:spPr>
          <a:xfrm>
            <a:off x="3228386" y="4160184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D444EB-B41A-40F3-83A2-4106D39D65BC}"/>
              </a:ext>
            </a:extLst>
          </p:cNvPr>
          <p:cNvSpPr txBox="1"/>
          <p:nvPr/>
        </p:nvSpPr>
        <p:spPr>
          <a:xfrm>
            <a:off x="3225267" y="5598273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 기능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410DBD-C126-40DC-853E-F2386E2E2666}"/>
              </a:ext>
            </a:extLst>
          </p:cNvPr>
          <p:cNvSpPr txBox="1"/>
          <p:nvPr/>
        </p:nvSpPr>
        <p:spPr>
          <a:xfrm>
            <a:off x="3228386" y="2712764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1087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68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주제 소개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FBE8818-C9AC-4237-8965-257B57F9DC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7" y="1273726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0AD60C-1BDD-4346-9448-1DC337568CB1}"/>
              </a:ext>
            </a:extLst>
          </p:cNvPr>
          <p:cNvSpPr txBox="1"/>
          <p:nvPr/>
        </p:nvSpPr>
        <p:spPr>
          <a:xfrm>
            <a:off x="3946849" y="1278291"/>
            <a:ext cx="6643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A</a:t>
            </a:r>
            <a:r>
              <a:rPr lang="en-US" altLang="ko-KR" sz="3200" b="1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nt</a:t>
            </a:r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</a:t>
            </a:r>
            <a:r>
              <a:rPr lang="en-US" altLang="ko-KR" sz="3200" b="1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eople</a:t>
            </a:r>
            <a:r>
              <a:rPr lang="en-US" altLang="ko-KR" sz="3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</a:t>
            </a:r>
            <a:r>
              <a:rPr lang="en-US" altLang="ko-KR" sz="3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anagement</a:t>
            </a:r>
            <a:r>
              <a:rPr lang="ko-KR" altLang="en-US" sz="32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는 </a:t>
            </a:r>
            <a:endParaRPr lang="en-US" altLang="ko-KR" sz="32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en-US" altLang="ko-KR" sz="2400" i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“</a:t>
            </a:r>
            <a:r>
              <a:rPr lang="ko-KR" altLang="en-US" sz="2400" i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아르바이트 근무 신청을 보다 효율적으로 </a:t>
            </a:r>
            <a:endParaRPr lang="en-US" altLang="ko-KR" sz="2400" i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i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처리할 수 없을까</a:t>
            </a:r>
            <a:r>
              <a:rPr lang="en-US" altLang="ko-KR" sz="2400" i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?”</a:t>
            </a:r>
            <a:r>
              <a:rPr lang="ko-KR" altLang="en-US" sz="2400" i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 </a:t>
            </a:r>
            <a:r>
              <a:rPr lang="ko-KR" altLang="en-US" sz="20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라는 아이디어로부터 시작</a:t>
            </a:r>
            <a:endParaRPr lang="en-US" altLang="ko-KR" sz="20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endParaRPr lang="en-US" altLang="ko-KR" sz="20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algn="l"/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지점 사장님과 아르바이트 직원 간의 근무 일정 조정</a:t>
            </a:r>
            <a:r>
              <a:rPr lang="ko-KR" altLang="en-US" sz="20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을 할 수 있도록 제작한 웹 어플리케이션 입니다</a:t>
            </a:r>
            <a:r>
              <a:rPr lang="en-US" altLang="ko-KR" sz="20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20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72FBEF-27B7-4E59-836A-9E913ADB6778}"/>
              </a:ext>
            </a:extLst>
          </p:cNvPr>
          <p:cNvSpPr txBox="1"/>
          <p:nvPr/>
        </p:nvSpPr>
        <p:spPr>
          <a:xfrm>
            <a:off x="1059683" y="4164084"/>
            <a:ext cx="584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</a:t>
            </a:r>
            <a:r>
              <a:rPr lang="en-US" altLang="ko-KR" sz="2400" b="1" dirty="0" err="1" smtClean="0">
                <a:solidFill>
                  <a:srgbClr val="2F5597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A</a:t>
            </a:r>
            <a:r>
              <a:rPr lang="en-US" altLang="ko-KR" sz="2400" b="1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nt</a:t>
            </a:r>
            <a:r>
              <a:rPr lang="en-US" altLang="ko-KR" sz="2400" b="1" dirty="0" err="1" smtClean="0">
                <a:solidFill>
                  <a:srgbClr val="2F5597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</a:t>
            </a:r>
            <a:r>
              <a:rPr lang="en-US" altLang="ko-KR" sz="2400" b="1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eople</a:t>
            </a:r>
            <a:r>
              <a:rPr lang="en-US" altLang="ko-KR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2400" b="1" dirty="0" smtClean="0">
                <a:solidFill>
                  <a:srgbClr val="2F5597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</a:t>
            </a:r>
            <a:r>
              <a:rPr lang="en-US" altLang="ko-KR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anagement</a:t>
            </a:r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의 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특징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&gt;</a:t>
            </a:r>
            <a:endParaRPr lang="ko-KR" altLang="en-US" sz="24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3236" y="4950810"/>
            <a:ext cx="3130478" cy="720000"/>
            <a:chOff x="1059682" y="4926743"/>
            <a:chExt cx="3130478" cy="720000"/>
          </a:xfrm>
        </p:grpSpPr>
        <p:pic>
          <p:nvPicPr>
            <p:cNvPr id="1027" name="Picture 3" descr="C:\Users\714-\Downloads\resu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682" y="492674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779682" y="5055910"/>
              <a:ext cx="241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400" b="1" dirty="0" smtClean="0">
                  <a:latin typeface="한글누리" panose="020B0303000000000000" pitchFamily="50" charset="-127"/>
                  <a:ea typeface="한글누리" panose="020B0303000000000000" pitchFamily="50" charset="-127"/>
                </a:rPr>
                <a:t>간편한 업무 신청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81787" y="5080414"/>
            <a:ext cx="19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업무 메모기능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887" y="5112016"/>
            <a:ext cx="19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운영 계획관리</a:t>
            </a:r>
          </a:p>
        </p:txBody>
      </p:sp>
      <p:pic>
        <p:nvPicPr>
          <p:cNvPr id="17" name="Picture 2" descr="C:\Users\714-\Downloads\checkli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87" y="49512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EB270C0-FD1A-4249-949F-703A302B4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87" y="49828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284FED-CD11-46D2-A0C6-D5EDD135D594}"/>
              </a:ext>
            </a:extLst>
          </p:cNvPr>
          <p:cNvSpPr/>
          <p:nvPr/>
        </p:nvSpPr>
        <p:spPr>
          <a:xfrm>
            <a:off x="638965" y="1823509"/>
            <a:ext cx="3288848" cy="306573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781D2F0-7326-4A1A-AC5D-DA527B1C3740}"/>
              </a:ext>
            </a:extLst>
          </p:cNvPr>
          <p:cNvSpPr/>
          <p:nvPr/>
        </p:nvSpPr>
        <p:spPr>
          <a:xfrm>
            <a:off x="4451576" y="1823509"/>
            <a:ext cx="3288848" cy="306573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A7A802A-0A39-4DF0-8462-190A1BE95777}"/>
              </a:ext>
            </a:extLst>
          </p:cNvPr>
          <p:cNvSpPr/>
          <p:nvPr/>
        </p:nvSpPr>
        <p:spPr>
          <a:xfrm>
            <a:off x="8264187" y="1823509"/>
            <a:ext cx="3288848" cy="306573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68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사용된 기술 스택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30DC4E-F811-4833-BE1A-975010355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8" y="1953601"/>
            <a:ext cx="1647817" cy="1428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D979FC-17F6-43EC-A1A6-43E8E8C5D9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7" y="4067396"/>
            <a:ext cx="2059991" cy="571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7C85614-BFAA-437E-B533-4A6B2919DD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56" y="3069693"/>
            <a:ext cx="2559946" cy="8511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8AAB036-2A30-4542-BB0C-6BD11E9D19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4" y="2968883"/>
            <a:ext cx="2404901" cy="9562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EFDC088-4E32-4A4B-B5B5-9E5CC66AF4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97" y="2061033"/>
            <a:ext cx="666314" cy="934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D650911-41B6-433C-9701-EE977F258B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43" y="4240077"/>
            <a:ext cx="1980537" cy="5013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6A42078-6101-4B0C-87D8-5EA0966E19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53" y="1961221"/>
            <a:ext cx="1980537" cy="10754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4545771-70E5-4BB5-A210-699D31FCD7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17" y="2157692"/>
            <a:ext cx="854462" cy="8544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3CDB61F-A2F2-4F70-8FC3-231AB0F61F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83" y="2061033"/>
            <a:ext cx="875808" cy="8758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0521B7-BA29-4F25-AE71-E7D823147BA2}"/>
              </a:ext>
            </a:extLst>
          </p:cNvPr>
          <p:cNvSpPr txBox="1"/>
          <p:nvPr/>
        </p:nvSpPr>
        <p:spPr>
          <a:xfrm>
            <a:off x="802990" y="1274982"/>
            <a:ext cx="29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프레임워크 및 </a:t>
            </a:r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Database</a:t>
            </a:r>
            <a:endParaRPr lang="ko-KR" altLang="en-US" sz="20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201047F-C3D1-48B9-A571-52611877E483}"/>
              </a:ext>
            </a:extLst>
          </p:cNvPr>
          <p:cNvSpPr txBox="1"/>
          <p:nvPr/>
        </p:nvSpPr>
        <p:spPr>
          <a:xfrm>
            <a:off x="4781750" y="1274982"/>
            <a:ext cx="262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웹</a:t>
            </a:r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어플리케이션 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37517F6-B38D-4849-8D99-591B5C30AC8A}"/>
              </a:ext>
            </a:extLst>
          </p:cNvPr>
          <p:cNvSpPr txBox="1"/>
          <p:nvPr/>
        </p:nvSpPr>
        <p:spPr>
          <a:xfrm>
            <a:off x="8227695" y="1274982"/>
            <a:ext cx="336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웹 어플리케이션 서버 및 관리</a:t>
            </a:r>
          </a:p>
        </p:txBody>
      </p:sp>
      <p:pic>
        <p:nvPicPr>
          <p:cNvPr id="1032" name="Picture 8" descr="bootstrap logoì ëí ì´ë¯¸ì§ ê²ìê²°ê³¼">
            <a:extLst>
              <a:ext uri="{FF2B5EF4-FFF2-40B4-BE49-F238E27FC236}">
                <a16:creationId xmlns:a16="http://schemas.microsoft.com/office/drawing/2014/main" xmlns="" id="{8278CA94-1359-4024-9482-A0A8D00A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67" y="3344151"/>
            <a:ext cx="1251842" cy="12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BA2A82B-1DF3-47FF-80BC-051CF6BD807A}"/>
              </a:ext>
            </a:extLst>
          </p:cNvPr>
          <p:cNvSpPr txBox="1"/>
          <p:nvPr/>
        </p:nvSpPr>
        <p:spPr>
          <a:xfrm>
            <a:off x="638965" y="5019864"/>
            <a:ext cx="3288848" cy="113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Spring Tool Suite 3.9.9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Spring JPA Data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Layer Architecture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구성</a:t>
            </a:r>
            <a:endParaRPr lang="en-US" altLang="ko-KR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60E5E86-BDBE-4C34-A3D9-021488CACE7E}"/>
              </a:ext>
            </a:extLst>
          </p:cNvPr>
          <p:cNvSpPr txBox="1"/>
          <p:nvPr/>
        </p:nvSpPr>
        <p:spPr>
          <a:xfrm>
            <a:off x="4451576" y="5019864"/>
            <a:ext cx="3288848" cy="77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BootStrap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3.3.7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Tamplete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: </a:t>
            </a:r>
            <a:r>
              <a:rPr lang="en-US" altLang="ko-KR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AdminLTE</a:t>
            </a:r>
            <a:endParaRPr lang="en-US" altLang="ko-KR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AEAD88-DAB3-4DA7-8AB9-A76BD5B2A10C}"/>
              </a:ext>
            </a:extLst>
          </p:cNvPr>
          <p:cNvSpPr txBox="1"/>
          <p:nvPr/>
        </p:nvSpPr>
        <p:spPr>
          <a:xfrm>
            <a:off x="8222240" y="5019864"/>
            <a:ext cx="3530735" cy="113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Apache Tomcat 8.0.47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Git : Forking Workflow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방식</a:t>
            </a:r>
            <a:endParaRPr lang="en-US" altLang="ko-KR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버전관리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: Maven 3.6.1</a:t>
            </a:r>
          </a:p>
        </p:txBody>
      </p:sp>
      <p:pic>
        <p:nvPicPr>
          <p:cNvPr id="1038" name="Picture 14" descr="jquery logoì ëí ì´ë¯¸ì§ ê²ìê²°ê³¼">
            <a:extLst>
              <a:ext uri="{FF2B5EF4-FFF2-40B4-BE49-F238E27FC236}">
                <a16:creationId xmlns:a16="http://schemas.microsoft.com/office/drawing/2014/main" xmlns="" id="{1106A5C8-16E5-4619-86A6-7D1C944F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22" y="3537359"/>
            <a:ext cx="1712684" cy="93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8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C1EF593-FEBD-47B4-AFD8-99BB532B9CFF}"/>
              </a:ext>
            </a:extLst>
          </p:cNvPr>
          <p:cNvSpPr/>
          <p:nvPr/>
        </p:nvSpPr>
        <p:spPr>
          <a:xfrm>
            <a:off x="510077" y="1064120"/>
            <a:ext cx="7912470" cy="5066088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72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ER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다이어그램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A6E20E1-DAD7-4A63-963E-D309C947729F}"/>
              </a:ext>
            </a:extLst>
          </p:cNvPr>
          <p:cNvSpPr/>
          <p:nvPr/>
        </p:nvSpPr>
        <p:spPr>
          <a:xfrm>
            <a:off x="8574829" y="1064120"/>
            <a:ext cx="3107094" cy="5066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2063A-C1AE-4981-A3F9-44FB0CC0E51F}"/>
              </a:ext>
            </a:extLst>
          </p:cNvPr>
          <p:cNvSpPr txBox="1"/>
          <p:nvPr/>
        </p:nvSpPr>
        <p:spPr>
          <a:xfrm>
            <a:off x="8681226" y="1214697"/>
            <a:ext cx="2894300" cy="478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테이블의 중복을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최소화 하기 위해 정규화</a:t>
            </a:r>
            <a:endParaRPr lang="en-US" altLang="ko-KR" sz="16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user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DB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-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직책과 지점을 다른 테이블로 분리</a:t>
            </a:r>
            <a:endParaRPr lang="en-US" altLang="ko-KR" sz="1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bbs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&amp; notice DB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한 명의 사용자가 여러 개의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게시물을 작성하므로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1:M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관계로 연결</a:t>
            </a:r>
            <a:endParaRPr lang="en-US" altLang="ko-KR" sz="1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schedule DB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한 명의 사용자가 여러 개의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일정을 신청하고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동시에 하나의 일정에 여러 명이 연결되어 있어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M:N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관계로 연결</a:t>
            </a:r>
            <a:endParaRPr lang="en-US" altLang="ko-KR" sz="1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todo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DB</a:t>
            </a:r>
            <a: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6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-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한 명의 사용자가 여러 개의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할 일을 전송하고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동시에 하나의 할 일에 여러 명이 연결되어 있어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M:N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관계로 연결</a:t>
            </a:r>
            <a:endParaRPr lang="en-US" altLang="ko-KR" sz="1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8090B2-5779-4B67-BC2B-CD158E760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8" y="1164740"/>
            <a:ext cx="3100058" cy="1952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38DC2B9-CDFB-4FC6-8527-828B4E565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4" y="1211892"/>
            <a:ext cx="4384431" cy="2488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1E298FD-2E12-4BB6-BE5E-0FE990786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45" y="4036681"/>
            <a:ext cx="4369723" cy="1757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3F3B959-9E71-4C55-975F-B06B417949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5" y="3239712"/>
            <a:ext cx="3049301" cy="2768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476FC7-8C82-4D0F-8744-8816CCB7BD5B}"/>
              </a:ext>
            </a:extLst>
          </p:cNvPr>
          <p:cNvSpPr txBox="1"/>
          <p:nvPr/>
        </p:nvSpPr>
        <p:spPr>
          <a:xfrm>
            <a:off x="701165" y="1316754"/>
            <a:ext cx="127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&lt;user DB&gt;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26EE0B-7CB8-4760-91C7-04889DEFF7F3}"/>
              </a:ext>
            </a:extLst>
          </p:cNvPr>
          <p:cNvSpPr txBox="1"/>
          <p:nvPr/>
        </p:nvSpPr>
        <p:spPr>
          <a:xfrm>
            <a:off x="2225815" y="5298179"/>
            <a:ext cx="140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</a:t>
            </a:r>
            <a:r>
              <a:rPr lang="en-US" altLang="ko-KR" sz="14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bbs</a:t>
            </a:r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DB&gt;</a:t>
            </a:r>
          </a:p>
          <a:p>
            <a:pPr algn="ctr"/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&lt;notice DB&gt;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2BC407-0983-4F65-89A7-CFD79450733F}"/>
              </a:ext>
            </a:extLst>
          </p:cNvPr>
          <p:cNvSpPr txBox="1"/>
          <p:nvPr/>
        </p:nvSpPr>
        <p:spPr>
          <a:xfrm>
            <a:off x="5575169" y="5066653"/>
            <a:ext cx="127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</a:t>
            </a:r>
            <a:r>
              <a:rPr lang="en-US" altLang="ko-KR" sz="14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todo</a:t>
            </a:r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DB&gt;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E0DA9D-06B2-4FDF-B7ED-592241D27EEE}"/>
              </a:ext>
            </a:extLst>
          </p:cNvPr>
          <p:cNvSpPr txBox="1"/>
          <p:nvPr/>
        </p:nvSpPr>
        <p:spPr>
          <a:xfrm>
            <a:off x="5374084" y="1329681"/>
            <a:ext cx="167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&lt;schedule DB&gt;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1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AB0B4-7280-43CE-AF40-2C1654301CF7}"/>
              </a:ext>
            </a:extLst>
          </p:cNvPr>
          <p:cNvSpPr txBox="1"/>
          <p:nvPr/>
        </p:nvSpPr>
        <p:spPr>
          <a:xfrm>
            <a:off x="1063686" y="559834"/>
            <a:ext cx="139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228386" y="1278285"/>
            <a:ext cx="487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1.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0508-FDFC-4ECF-ABFF-46B58E6D5EB5}"/>
              </a:ext>
            </a:extLst>
          </p:cNvPr>
          <p:cNvSpPr txBox="1"/>
          <p:nvPr/>
        </p:nvSpPr>
        <p:spPr>
          <a:xfrm>
            <a:off x="3231505" y="4159117"/>
            <a:ext cx="589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3.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페이지 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D444EB-B41A-40F3-83A2-4106D39D65BC}"/>
              </a:ext>
            </a:extLst>
          </p:cNvPr>
          <p:cNvSpPr txBox="1"/>
          <p:nvPr/>
        </p:nvSpPr>
        <p:spPr>
          <a:xfrm>
            <a:off x="3228393" y="5603031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4. </a:t>
            </a:r>
            <a:r>
              <a:rPr lang="ko-KR" altLang="en-US" sz="3200" dirty="0">
                <a:solidFill>
                  <a:schemeClr val="bg1">
                    <a:alpha val="40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상세 기능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C3B36-1A64-4D54-80E5-F182C7E4AD9C}"/>
              </a:ext>
            </a:extLst>
          </p:cNvPr>
          <p:cNvSpPr txBox="1"/>
          <p:nvPr/>
        </p:nvSpPr>
        <p:spPr>
          <a:xfrm>
            <a:off x="3228385" y="2718701"/>
            <a:ext cx="754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</a:t>
            </a:r>
          </a:p>
        </p:txBody>
      </p:sp>
    </p:spTree>
    <p:extLst>
      <p:ext uri="{BB962C8B-B14F-4D97-AF65-F5344CB8AC3E}">
        <p14:creationId xmlns:p14="http://schemas.microsoft.com/office/powerpoint/2010/main" val="36457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1" y="167937"/>
            <a:ext cx="105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38EB58A-CC1F-43FA-98D3-2C31BA8E9906}"/>
              </a:ext>
            </a:extLst>
          </p:cNvPr>
          <p:cNvSpPr/>
          <p:nvPr/>
        </p:nvSpPr>
        <p:spPr>
          <a:xfrm>
            <a:off x="638965" y="1823509"/>
            <a:ext cx="3288848" cy="4250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601C666-645B-42D8-AC1A-AF773F847DFF}"/>
              </a:ext>
            </a:extLst>
          </p:cNvPr>
          <p:cNvSpPr/>
          <p:nvPr/>
        </p:nvSpPr>
        <p:spPr>
          <a:xfrm>
            <a:off x="4451576" y="1823509"/>
            <a:ext cx="3288848" cy="4250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71B6768-BAE4-4E86-BC40-6E93366D3530}"/>
              </a:ext>
            </a:extLst>
          </p:cNvPr>
          <p:cNvSpPr/>
          <p:nvPr/>
        </p:nvSpPr>
        <p:spPr>
          <a:xfrm>
            <a:off x="8264187" y="1823509"/>
            <a:ext cx="3288848" cy="4250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6D72C4-AF0C-43D2-A6F8-C6D46FEE5385}"/>
              </a:ext>
            </a:extLst>
          </p:cNvPr>
          <p:cNvSpPr txBox="1"/>
          <p:nvPr/>
        </p:nvSpPr>
        <p:spPr>
          <a:xfrm>
            <a:off x="802990" y="1274982"/>
            <a:ext cx="296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Model - </a:t>
            </a:r>
            <a:r>
              <a:rPr lang="ko-KR" altLang="en-US" sz="20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권오인</a:t>
            </a:r>
            <a:endParaRPr lang="ko-KR" altLang="en-US" sz="20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479AF5-5117-4F28-A2C0-2AB2AEB423D2}"/>
              </a:ext>
            </a:extLst>
          </p:cNvPr>
          <p:cNvSpPr txBox="1"/>
          <p:nvPr/>
        </p:nvSpPr>
        <p:spPr>
          <a:xfrm>
            <a:off x="4781750" y="1274982"/>
            <a:ext cx="262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View - </a:t>
            </a:r>
            <a:r>
              <a:rPr lang="ko-KR" altLang="en-US" sz="20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은정우</a:t>
            </a:r>
            <a:endParaRPr lang="ko-KR" altLang="en-US" sz="20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8151BA-3B5C-4C09-8251-CA8A8787BCE2}"/>
              </a:ext>
            </a:extLst>
          </p:cNvPr>
          <p:cNvSpPr txBox="1"/>
          <p:nvPr/>
        </p:nvSpPr>
        <p:spPr>
          <a:xfrm>
            <a:off x="8227695" y="1274982"/>
            <a:ext cx="336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Control - </a:t>
            </a:r>
            <a:r>
              <a:rPr lang="ko-KR" altLang="en-US" sz="20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권종환</a:t>
            </a:r>
            <a:r>
              <a:rPr lang="en-US" altLang="ko-KR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20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김성현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88E8C1-BC7D-4030-8A36-6341B21F9C00}"/>
              </a:ext>
            </a:extLst>
          </p:cNvPr>
          <p:cNvSpPr txBox="1"/>
          <p:nvPr/>
        </p:nvSpPr>
        <p:spPr>
          <a:xfrm>
            <a:off x="802990" y="2418502"/>
            <a:ext cx="2960798" cy="306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기초 설정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레이어 아키텍처 구성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Spring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JPA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Data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설정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Hibernate</a:t>
            </a:r>
            <a:r>
              <a:rPr lang="ko-KR" altLang="en-US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사용</a:t>
            </a: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ER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다이어그램 제작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(RDB Modeling)</a:t>
            </a: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DTO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와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Entity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구별 사용</a:t>
            </a:r>
            <a:endParaRPr lang="en-US" altLang="ko-KR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Repository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layer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구성</a:t>
            </a:r>
            <a:endParaRPr lang="en-US" altLang="ko-KR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Service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layer 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구성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B88E8C1-BC7D-4030-8A36-6341B21F9C00}"/>
              </a:ext>
            </a:extLst>
          </p:cNvPr>
          <p:cNvSpPr txBox="1"/>
          <p:nvPr/>
        </p:nvSpPr>
        <p:spPr>
          <a:xfrm>
            <a:off x="4615601" y="2418502"/>
            <a:ext cx="2960798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화면 기본 레이아웃 구성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( </a:t>
            </a:r>
            <a:r>
              <a:rPr lang="ko-KR" altLang="en-US" sz="1400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선정된 </a:t>
            </a:r>
            <a:r>
              <a:rPr lang="en-US" altLang="ko-KR" sz="1400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template</a:t>
            </a:r>
            <a:r>
              <a:rPr lang="ko-KR" altLang="en-US" sz="1400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을 기초로 구성 </a:t>
            </a:r>
            <a:r>
              <a:rPr lang="en-US" altLang="ko-KR" sz="1400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en-US" altLang="ko-KR" sz="1400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일정관리 </a:t>
            </a:r>
            <a:r>
              <a:rPr lang="en-US" altLang="ko-KR" b="1" spc="-15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UI, </a:t>
            </a:r>
            <a:r>
              <a:rPr lang="ko-KR" altLang="en-US" b="1" spc="-15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동적기능</a:t>
            </a:r>
            <a:r>
              <a:rPr lang="ko-KR" altLang="en-US" b="1" spc="-15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구현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( </a:t>
            </a:r>
            <a:r>
              <a:rPr lang="en-US" altLang="ko-KR" sz="140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Fullcalendar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api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en-US" altLang="ko-KR" sz="140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ajax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사용 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en-US" altLang="ko-KR" sz="1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할일 목록 </a:t>
            </a:r>
            <a:r>
              <a:rPr lang="ko-KR" altLang="en-US" b="1" spc="-8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동적기능</a:t>
            </a: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구현</a:t>
            </a:r>
            <a: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dirty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( </a:t>
            </a:r>
            <a:r>
              <a:rPr lang="en-US" altLang="ko-KR" sz="140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ajax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사용 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endParaRPr lang="en-US" altLang="ko-KR" sz="1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할일 목록 페이지기능 구현</a:t>
            </a:r>
            <a:endParaRPr lang="en-US" altLang="ko-KR" sz="1400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화면 기타 </a:t>
            </a:r>
            <a:r>
              <a:rPr lang="ko-KR" altLang="en-US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동적요소</a:t>
            </a:r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구현</a:t>
            </a:r>
            <a:endParaRPr lang="en-US" altLang="ko-KR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화면 부가요소 구성</a:t>
            </a:r>
            <a: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/>
            </a:r>
            <a:br>
              <a:rPr lang="en-US" altLang="ko-KR" sz="1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</a:br>
            <a:endParaRPr lang="en-US" altLang="ko-KR" sz="1400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88E8C1-BC7D-4030-8A36-6341B21F9C00}"/>
              </a:ext>
            </a:extLst>
          </p:cNvPr>
          <p:cNvSpPr txBox="1"/>
          <p:nvPr/>
        </p:nvSpPr>
        <p:spPr>
          <a:xfrm>
            <a:off x="8428212" y="2418502"/>
            <a:ext cx="2960798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컨트롤러 환경 구축</a:t>
            </a:r>
            <a:endParaRPr lang="en-US" altLang="ko-KR" b="1" spc="-8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b="1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spc="-8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페이징</a:t>
            </a: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 처리</a:t>
            </a:r>
            <a:endParaRPr lang="en-US" altLang="ko-KR" b="1" spc="-8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b="1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Model, View </a:t>
            </a: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데이터 연결</a:t>
            </a:r>
            <a:endParaRPr lang="en-US" altLang="ko-KR" b="1" spc="-8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b="1" spc="-8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Ajax</a:t>
            </a:r>
            <a:r>
              <a:rPr lang="ko-KR" altLang="en-US" b="1" spc="-8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통신 연결</a:t>
            </a:r>
            <a:endParaRPr lang="en-US" altLang="ko-KR" b="1" spc="-80" dirty="0" smtClean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1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5E184-1F57-46DD-A692-5C48779ADD48}"/>
              </a:ext>
            </a:extLst>
          </p:cNvPr>
          <p:cNvSpPr txBox="1"/>
          <p:nvPr/>
        </p:nvSpPr>
        <p:spPr>
          <a:xfrm>
            <a:off x="335900" y="167937"/>
            <a:ext cx="104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2.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역할 분담</a:t>
            </a:r>
            <a:r>
              <a:rPr lang="en-US" altLang="ko-KR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일정 </a:t>
            </a:r>
            <a:r>
              <a:rPr lang="en-US" altLang="ko-KR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기간별 수행 내용</a:t>
            </a:r>
            <a:endParaRPr lang="ko-KR" altLang="en-US" sz="32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26D0B42-C6DB-4D37-B646-E05FF1C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7043-EF55-4391-9AD9-100F1137D45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DD69E7-0540-4898-A4C9-3065FDF92A6F}"/>
              </a:ext>
            </a:extLst>
          </p:cNvPr>
          <p:cNvSpPr txBox="1"/>
          <p:nvPr/>
        </p:nvSpPr>
        <p:spPr>
          <a:xfrm>
            <a:off x="405876" y="947385"/>
            <a:ext cx="211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&lt; </a:t>
            </a:r>
            <a:r>
              <a:rPr lang="ko-KR" altLang="en-US" sz="2400" b="1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간트</a:t>
            </a:r>
            <a:r>
              <a:rPr lang="ko-KR" altLang="en-US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차트 </a:t>
            </a:r>
            <a:r>
              <a:rPr lang="en-US" altLang="ko-KR" sz="24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&gt;</a:t>
            </a:r>
            <a:endParaRPr lang="ko-KR" altLang="en-US" sz="2400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CE96C9F1-A3D9-476C-ACE1-76440BD607E6}"/>
              </a:ext>
            </a:extLst>
          </p:cNvPr>
          <p:cNvGrpSpPr/>
          <p:nvPr/>
        </p:nvGrpSpPr>
        <p:grpSpPr>
          <a:xfrm>
            <a:off x="693578" y="1386409"/>
            <a:ext cx="10804844" cy="4575852"/>
            <a:chOff x="332825" y="1386409"/>
            <a:chExt cx="10804844" cy="457585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EBFD2A09-87AF-4BC1-ABE9-8D22CD7BDB25}"/>
                </a:ext>
              </a:extLst>
            </p:cNvPr>
            <p:cNvSpPr/>
            <p:nvPr/>
          </p:nvSpPr>
          <p:spPr>
            <a:xfrm>
              <a:off x="8972987" y="5663272"/>
              <a:ext cx="2164673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FB409693-7FD8-46F9-9F2D-0B7336669E1E}"/>
                </a:ext>
              </a:extLst>
            </p:cNvPr>
            <p:cNvSpPr/>
            <p:nvPr/>
          </p:nvSpPr>
          <p:spPr>
            <a:xfrm>
              <a:off x="8633983" y="5287055"/>
              <a:ext cx="1992080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B34436AB-3141-44ED-B169-3A39188F7745}"/>
                </a:ext>
              </a:extLst>
            </p:cNvPr>
            <p:cNvSpPr/>
            <p:nvPr/>
          </p:nvSpPr>
          <p:spPr>
            <a:xfrm>
              <a:off x="8633984" y="4957580"/>
              <a:ext cx="1620360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C4777168-15F2-4B4A-92DE-2C26AED954A8}"/>
                </a:ext>
              </a:extLst>
            </p:cNvPr>
            <p:cNvSpPr/>
            <p:nvPr/>
          </p:nvSpPr>
          <p:spPr>
            <a:xfrm>
              <a:off x="5029204" y="3874891"/>
              <a:ext cx="749622" cy="143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1789EBA-862B-4A58-9677-A253B6C6C8A2}"/>
                </a:ext>
              </a:extLst>
            </p:cNvPr>
            <p:cNvSpPr/>
            <p:nvPr/>
          </p:nvSpPr>
          <p:spPr>
            <a:xfrm>
              <a:off x="3956180" y="2795440"/>
              <a:ext cx="1261232" cy="143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402D253C-2C8B-4973-8EDE-35520ACC394F}"/>
                </a:ext>
              </a:extLst>
            </p:cNvPr>
            <p:cNvSpPr/>
            <p:nvPr/>
          </p:nvSpPr>
          <p:spPr>
            <a:xfrm>
              <a:off x="6844087" y="4611849"/>
              <a:ext cx="2449194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D4B14900-A704-4ECD-9C7A-DB6589756037}"/>
                </a:ext>
              </a:extLst>
            </p:cNvPr>
            <p:cNvSpPr/>
            <p:nvPr/>
          </p:nvSpPr>
          <p:spPr>
            <a:xfrm>
              <a:off x="3956180" y="3120443"/>
              <a:ext cx="702953" cy="1359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71C6524-1AA6-44E0-A3E2-9A4921ECBCE9}"/>
                </a:ext>
              </a:extLst>
            </p:cNvPr>
            <p:cNvSpPr/>
            <p:nvPr/>
          </p:nvSpPr>
          <p:spPr>
            <a:xfrm>
              <a:off x="5760154" y="4229356"/>
              <a:ext cx="2114884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2E81847F-9533-4A22-8443-D58F655B1E07}"/>
                </a:ext>
              </a:extLst>
            </p:cNvPr>
            <p:cNvSpPr/>
            <p:nvPr/>
          </p:nvSpPr>
          <p:spPr>
            <a:xfrm>
              <a:off x="4194279" y="3498061"/>
              <a:ext cx="1901721" cy="143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4F173AE-4C7B-4EFF-8ACC-C16F7B5D21AF}"/>
                </a:ext>
              </a:extLst>
            </p:cNvPr>
            <p:cNvSpPr/>
            <p:nvPr/>
          </p:nvSpPr>
          <p:spPr>
            <a:xfrm>
              <a:off x="3029368" y="2432369"/>
              <a:ext cx="1561293" cy="1439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A1784815-9C40-4A33-B46F-3EFAD510C864}"/>
                </a:ext>
              </a:extLst>
            </p:cNvPr>
            <p:cNvCxnSpPr>
              <a:cxnSpLocks/>
            </p:cNvCxnSpPr>
            <p:nvPr/>
          </p:nvCxnSpPr>
          <p:spPr>
            <a:xfrm>
              <a:off x="3934437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E8E5A19-7B80-4531-AA16-E807496FF6D3}"/>
                </a:ext>
              </a:extLst>
            </p:cNvPr>
            <p:cNvCxnSpPr>
              <a:cxnSpLocks/>
            </p:cNvCxnSpPr>
            <p:nvPr/>
          </p:nvCxnSpPr>
          <p:spPr>
            <a:xfrm>
              <a:off x="5380682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C6DD150B-9702-4841-9578-AC9478845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596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C8537402-F711-429A-AC5B-DAEB095A8D38}"/>
                </a:ext>
              </a:extLst>
            </p:cNvPr>
            <p:cNvCxnSpPr>
              <a:cxnSpLocks/>
            </p:cNvCxnSpPr>
            <p:nvPr/>
          </p:nvCxnSpPr>
          <p:spPr>
            <a:xfrm>
              <a:off x="8254510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61D26818-A8AC-4F19-A97D-A77924E811BA}"/>
                </a:ext>
              </a:extLst>
            </p:cNvPr>
            <p:cNvCxnSpPr>
              <a:cxnSpLocks/>
            </p:cNvCxnSpPr>
            <p:nvPr/>
          </p:nvCxnSpPr>
          <p:spPr>
            <a:xfrm>
              <a:off x="9691425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51D0B12D-E3C8-49DA-B1A8-5F3BCBCB7E6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523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AB4BB90-BF57-441E-913C-595B8E1BF364}"/>
                </a:ext>
              </a:extLst>
            </p:cNvPr>
            <p:cNvSpPr txBox="1"/>
            <p:nvPr/>
          </p:nvSpPr>
          <p:spPr>
            <a:xfrm>
              <a:off x="332825" y="1996580"/>
              <a:ext cx="2220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프로젝트 주제 선정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845CA4A-45BB-476F-8380-E502E464CF6A}"/>
                </a:ext>
              </a:extLst>
            </p:cNvPr>
            <p:cNvSpPr txBox="1"/>
            <p:nvPr/>
          </p:nvSpPr>
          <p:spPr>
            <a:xfrm>
              <a:off x="332825" y="3430496"/>
              <a:ext cx="202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로그인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&amp; 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회원가입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784918C-4BDF-4B4E-A04D-06432F4A7D58}"/>
                </a:ext>
              </a:extLst>
            </p:cNvPr>
            <p:cNvSpPr txBox="1"/>
            <p:nvPr/>
          </p:nvSpPr>
          <p:spPr>
            <a:xfrm>
              <a:off x="332825" y="3788975"/>
              <a:ext cx="2441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Java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config 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로 변경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939B2FF-5022-4193-8A49-0DB415F34BCA}"/>
                </a:ext>
              </a:extLst>
            </p:cNvPr>
            <p:cNvSpPr txBox="1"/>
            <p:nvPr/>
          </p:nvSpPr>
          <p:spPr>
            <a:xfrm>
              <a:off x="332825" y="4147454"/>
              <a:ext cx="1912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공지사항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&amp; 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자유게시판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5C2215A-78D7-4E42-A7C5-0FC1C8870B2C}"/>
                </a:ext>
              </a:extLst>
            </p:cNvPr>
            <p:cNvSpPr txBox="1"/>
            <p:nvPr/>
          </p:nvSpPr>
          <p:spPr>
            <a:xfrm>
              <a:off x="332825" y="3072017"/>
              <a:ext cx="163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Web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flow 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작성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67A47D4-AFCA-45BF-AE7D-B4798A905451}"/>
                </a:ext>
              </a:extLst>
            </p:cNvPr>
            <p:cNvSpPr txBox="1"/>
            <p:nvPr/>
          </p:nvSpPr>
          <p:spPr>
            <a:xfrm>
              <a:off x="2670165" y="1386935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1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7/4 – 7/10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0105658-85E9-4341-A0CA-E255B8472665}"/>
                </a:ext>
              </a:extLst>
            </p:cNvPr>
            <p:cNvSpPr txBox="1"/>
            <p:nvPr/>
          </p:nvSpPr>
          <p:spPr>
            <a:xfrm>
              <a:off x="4107079" y="1393331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2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7/11 – 7/17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08CCD7FD-8B63-46AE-8D1B-B9CA68081D19}"/>
                </a:ext>
              </a:extLst>
            </p:cNvPr>
            <p:cNvSpPr txBox="1"/>
            <p:nvPr/>
          </p:nvSpPr>
          <p:spPr>
            <a:xfrm>
              <a:off x="5543993" y="1390398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3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7/18 – 7/24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A330850-0F92-497D-9D3D-A64B0D2DC975}"/>
                </a:ext>
              </a:extLst>
            </p:cNvPr>
            <p:cNvSpPr txBox="1"/>
            <p:nvPr/>
          </p:nvSpPr>
          <p:spPr>
            <a:xfrm>
              <a:off x="6980907" y="1389870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4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7/25 – 7/31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AFD4816-4CA4-4264-8A83-F20FDEEA7184}"/>
                </a:ext>
              </a:extLst>
            </p:cNvPr>
            <p:cNvSpPr txBox="1"/>
            <p:nvPr/>
          </p:nvSpPr>
          <p:spPr>
            <a:xfrm>
              <a:off x="8417821" y="1386409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5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8/1 – 8/7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0C2F11-D854-4810-B460-E3E1074BBCAC}"/>
                </a:ext>
              </a:extLst>
            </p:cNvPr>
            <p:cNvSpPr txBox="1"/>
            <p:nvPr/>
          </p:nvSpPr>
          <p:spPr>
            <a:xfrm>
              <a:off x="9854735" y="1392805"/>
              <a:ext cx="1110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6 Week</a:t>
              </a:r>
            </a:p>
            <a:p>
              <a:pPr algn="ctr"/>
              <a:r>
                <a:rPr lang="en-US" altLang="ko-KR" sz="1200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8/8 – 8/14</a:t>
              </a:r>
              <a:endParaRPr lang="ko-KR" altLang="en-US" sz="1200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FB0475CD-58A9-4D23-8C91-A17205E9E49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7669" y="1996580"/>
              <a:ext cx="0" cy="3965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CCCCA7E-5740-46E1-A13D-D218FCB85024}"/>
                </a:ext>
              </a:extLst>
            </p:cNvPr>
            <p:cNvSpPr txBox="1"/>
            <p:nvPr/>
          </p:nvSpPr>
          <p:spPr>
            <a:xfrm>
              <a:off x="332825" y="2355059"/>
              <a:ext cx="2220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레이어 아키텍처 구성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798D251-FD51-420D-B001-9A52C8C57449}"/>
                </a:ext>
              </a:extLst>
            </p:cNvPr>
            <p:cNvSpPr txBox="1"/>
            <p:nvPr/>
          </p:nvSpPr>
          <p:spPr>
            <a:xfrm>
              <a:off x="332825" y="2713538"/>
              <a:ext cx="202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ER</a:t>
              </a:r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 다이어그램 구성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DF48CD3-751A-4BA4-92BA-06EA1D0FCF09}"/>
                </a:ext>
              </a:extLst>
            </p:cNvPr>
            <p:cNvSpPr txBox="1"/>
            <p:nvPr/>
          </p:nvSpPr>
          <p:spPr>
            <a:xfrm>
              <a:off x="332825" y="4505933"/>
              <a:ext cx="163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근무 일정 신청 기능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176BC60-BE3C-4C0D-B951-57A26EE152D7}"/>
                </a:ext>
              </a:extLst>
            </p:cNvPr>
            <p:cNvSpPr txBox="1"/>
            <p:nvPr/>
          </p:nvSpPr>
          <p:spPr>
            <a:xfrm>
              <a:off x="332825" y="4864412"/>
              <a:ext cx="163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할 일 리스트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7715C76-5EA3-469D-9BD3-923C52F4CEC1}"/>
                </a:ext>
              </a:extLst>
            </p:cNvPr>
            <p:cNvSpPr txBox="1"/>
            <p:nvPr/>
          </p:nvSpPr>
          <p:spPr>
            <a:xfrm>
              <a:off x="332825" y="5222891"/>
              <a:ext cx="163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화면 구성 정리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71346ED-8B50-46D4-A7C3-D2B4D9EF504D}"/>
                </a:ext>
              </a:extLst>
            </p:cNvPr>
            <p:cNvSpPr txBox="1"/>
            <p:nvPr/>
          </p:nvSpPr>
          <p:spPr>
            <a:xfrm>
              <a:off x="332825" y="5581370"/>
              <a:ext cx="1766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>
                  <a:latin typeface="한글누리" panose="020B0303000000000000" pitchFamily="50" charset="-127"/>
                  <a:ea typeface="한글누리" panose="020B0303000000000000" pitchFamily="50" charset="-127"/>
                </a:rPr>
                <a:t>프로젝트 보고서 작성</a:t>
              </a:r>
              <a:endParaRPr lang="ko-KR" altLang="en-US" sz="1400" b="1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E0D16C36-41EF-4CCA-A678-F14DDFCA3AC2}"/>
                </a:ext>
              </a:extLst>
            </p:cNvPr>
            <p:cNvSpPr/>
            <p:nvPr/>
          </p:nvSpPr>
          <p:spPr>
            <a:xfrm>
              <a:off x="2530177" y="2088729"/>
              <a:ext cx="499191" cy="1439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2E46163-3157-43D9-B53E-902C3E829B65}"/>
              </a:ext>
            </a:extLst>
          </p:cNvPr>
          <p:cNvSpPr txBox="1"/>
          <p:nvPr/>
        </p:nvSpPr>
        <p:spPr>
          <a:xfrm>
            <a:off x="7498736" y="942387"/>
            <a:ext cx="43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프로젝트 기간 </a:t>
            </a:r>
            <a:r>
              <a:rPr lang="en-US" altLang="ko-KR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2019.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07.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04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–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2019.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08.</a:t>
            </a:r>
            <a:r>
              <a:rPr lang="ko-KR" altLang="en-US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600" b="1" dirty="0">
                <a:latin typeface="한글누리" panose="020B0303000000000000" pitchFamily="50" charset="-127"/>
                <a:ea typeface="한글누리" panose="020B0303000000000000" pitchFamily="50" charset="-127"/>
              </a:rPr>
              <a:t>14</a:t>
            </a:r>
            <a:endParaRPr lang="ko-KR" altLang="en-US" b="1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9E9AFDA-FD75-4CDF-B9EF-A7C24737485E}"/>
              </a:ext>
            </a:extLst>
          </p:cNvPr>
          <p:cNvGrpSpPr/>
          <p:nvPr/>
        </p:nvGrpSpPr>
        <p:grpSpPr>
          <a:xfrm>
            <a:off x="508508" y="1411467"/>
            <a:ext cx="1915898" cy="523220"/>
            <a:chOff x="-396562" y="1392805"/>
            <a:chExt cx="1915898" cy="52322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E3F5DF52-797B-4D8C-9E37-42262720F7B3}"/>
                </a:ext>
              </a:extLst>
            </p:cNvPr>
            <p:cNvSpPr txBox="1"/>
            <p:nvPr/>
          </p:nvSpPr>
          <p:spPr>
            <a:xfrm>
              <a:off x="-396562" y="1392805"/>
              <a:ext cx="1912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프로젝트 설정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 </a:t>
              </a:r>
            </a:p>
            <a:p>
              <a:pPr algn="l"/>
              <a:r>
                <a:rPr lang="ko-KR" altLang="en-US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프로젝트 기능 </a:t>
              </a:r>
              <a:r>
                <a:rPr lang="en-US" altLang="ko-KR" sz="1400" b="1" dirty="0">
                  <a:latin typeface="한글누리" panose="020B0303000000000000" pitchFamily="50" charset="-127"/>
                  <a:ea typeface="한글누리" panose="020B0303000000000000" pitchFamily="50" charset="-127"/>
                </a:rPr>
                <a:t>:</a:t>
              </a:r>
              <a:endParaRPr lang="ko-KR" altLang="en-US" sz="1400" b="1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6093AC48-B589-478D-9148-A797BB06F241}"/>
                </a:ext>
              </a:extLst>
            </p:cNvPr>
            <p:cNvSpPr/>
            <p:nvPr/>
          </p:nvSpPr>
          <p:spPr>
            <a:xfrm>
              <a:off x="1017827" y="1470019"/>
              <a:ext cx="499191" cy="1439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47A299F5-3996-46CC-8F50-991192080031}"/>
                </a:ext>
              </a:extLst>
            </p:cNvPr>
            <p:cNvSpPr/>
            <p:nvPr/>
          </p:nvSpPr>
          <p:spPr>
            <a:xfrm>
              <a:off x="1020145" y="1703873"/>
              <a:ext cx="499191" cy="1439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latin typeface="한글누리" panose="020B0303000000000000" pitchFamily="50" charset="-127"/>
                <a:ea typeface="한글누리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l">
          <a:defRPr dirty="0">
            <a:latin typeface="한글누리" panose="020B0303000000000000" pitchFamily="50" charset="-127"/>
            <a:ea typeface="한글누리" panose="020B0303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한글누리" panose="020B0303000000000000" pitchFamily="50" charset="-127"/>
            <a:ea typeface="한글누리" panose="020B0303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1469</Words>
  <Application>Microsoft Office PowerPoint</Application>
  <PresentationFormat>사용자 지정</PresentationFormat>
  <Paragraphs>342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Arial</vt:lpstr>
      <vt:lpstr>한글누리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714-</cp:lastModifiedBy>
  <cp:revision>115</cp:revision>
  <dcterms:created xsi:type="dcterms:W3CDTF">2019-08-07T18:31:05Z</dcterms:created>
  <dcterms:modified xsi:type="dcterms:W3CDTF">2019-08-14T07:17:51Z</dcterms:modified>
</cp:coreProperties>
</file>