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38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400" r:id="rId29"/>
    <p:sldId id="401" r:id="rId30"/>
    <p:sldId id="402" r:id="rId31"/>
    <p:sldId id="403" r:id="rId32"/>
    <p:sldId id="404" r:id="rId33"/>
    <p:sldId id="406" r:id="rId34"/>
    <p:sldId id="405" r:id="rId35"/>
    <p:sldId id="410" r:id="rId36"/>
    <p:sldId id="408" r:id="rId37"/>
    <p:sldId id="411" r:id="rId38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 응용 다지기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10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트리 관련 메소드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DOM </a:t>
            </a:r>
            <a:r>
              <a:rPr lang="ko-KR" altLang="ko-KR" smtClean="0"/>
              <a:t>필터링 메소드</a:t>
            </a:r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트리의 선택된 노드 집합</a:t>
            </a:r>
            <a:r>
              <a:rPr lang="en-US" altLang="ko-KR" smtClean="0"/>
              <a:t>(</a:t>
            </a:r>
            <a:r>
              <a:rPr lang="ko-KR" altLang="ko-KR" smtClean="0"/>
              <a:t>제이쿼리 객체 집합</a:t>
            </a:r>
            <a:r>
              <a:rPr lang="en-US" altLang="ko-KR" smtClean="0"/>
              <a:t>)</a:t>
            </a:r>
            <a:r>
              <a:rPr lang="ko-KR" altLang="ko-KR" smtClean="0"/>
              <a:t>에서 다시 특정 조건을 만족하는 노드만을 탐색하는 필터링 메소드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060848"/>
          <a:ext cx="8280920" cy="2952326"/>
        </p:xfrm>
        <a:graphic>
          <a:graphicData uri="http://schemas.openxmlformats.org/drawingml/2006/table">
            <a:tbl>
              <a:tblPr/>
              <a:tblGrid>
                <a:gridCol w="2510620"/>
                <a:gridCol w="5770300"/>
              </a:tblGrid>
              <a:tr h="35146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첨자가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0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부터 시작됨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524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).filter(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필터링 조건을 충족하는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).slice(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시작첨자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종료첨자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시작첨자부터 종료첨자 이전까지의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).first(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첫 번째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).last(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마지막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5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).eq(n)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n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인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).has(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특정 자손 엘리먼트를 갖는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).is(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특정 조건을 만족하는 엘리먼트가 있으면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'true'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9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).not(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특정 조건을 만족하지 않는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1864" y="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DOM </a:t>
            </a:r>
            <a:r>
              <a:rPr lang="ko-KR" altLang="ko-KR" b="1" dirty="0" err="1" smtClean="0"/>
              <a:t>필러링</a:t>
            </a:r>
            <a:r>
              <a:rPr lang="ko-KR" altLang="ko-KR" b="1" dirty="0" smtClean="0"/>
              <a:t> </a:t>
            </a:r>
            <a:r>
              <a:rPr lang="ko-KR" altLang="ko-KR" b="1" dirty="0" err="1" smtClean="0"/>
              <a:t>메소드</a:t>
            </a:r>
            <a:r>
              <a:rPr lang="ko-KR" altLang="ko-KR" b="1" dirty="0" smtClean="0"/>
              <a:t>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10-4] dom-filtering.html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10-4)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12777"/>
          <a:ext cx="8280920" cy="1584176"/>
        </p:xfrm>
        <a:graphic>
          <a:graphicData uri="http://schemas.openxmlformats.org/drawingml/2006/table">
            <a:tbl>
              <a:tblPr/>
              <a:tblGrid>
                <a:gridCol w="4139997"/>
                <a:gridCol w="4140923"/>
              </a:tblGrid>
              <a:tr h="34605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10-4] DOM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필러링 메소드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/ch10/dom-filtering.html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38118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$('div').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first()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.css('border-style', 'hidden');													// (1)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$('span').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not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('#span2').css('border', 'dashed thick red');										// (2)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$('p').css('border', 'dotted thick silver').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filter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('#div0 p:last').css('border', 'solid thick green');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             //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$('p').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slice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(1,3).css({'background-color':'purple', 'color': 'white'});								// (4)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08584" y="3284984"/>
            <a:ext cx="6768752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1864" y="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트리 관련 메소드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DOM </a:t>
            </a:r>
            <a:r>
              <a:rPr lang="ko-KR" altLang="ko-KR" smtClean="0"/>
              <a:t>트리 엘리먼트 조작 메소드</a:t>
            </a:r>
          </a:p>
          <a:p>
            <a:pPr lvl="1"/>
            <a:r>
              <a:rPr lang="ko-KR" altLang="ko-KR" smtClean="0"/>
              <a:t>정적인</a:t>
            </a:r>
            <a:r>
              <a:rPr lang="en-US" altLang="ko-KR" smtClean="0"/>
              <a:t> HTML5 </a:t>
            </a:r>
            <a:r>
              <a:rPr lang="ko-KR" altLang="ko-KR" smtClean="0"/>
              <a:t>문서에 동적인 특성을 제공하는 제이쿼리의 대표적 기능</a:t>
            </a:r>
            <a:endParaRPr lang="en-US" altLang="ko-KR" smtClean="0"/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트리에 새로운 노드를 추가하거나 변경 또는 제거를 자유롭게 </a:t>
            </a:r>
            <a:r>
              <a:rPr lang="ko-KR" altLang="en-US" smtClean="0"/>
              <a:t>수행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132857"/>
          <a:ext cx="7560841" cy="3096342"/>
        </p:xfrm>
        <a:graphic>
          <a:graphicData uri="http://schemas.openxmlformats.org/drawingml/2006/table">
            <a:tbl>
              <a:tblPr/>
              <a:tblGrid>
                <a:gridCol w="2320938"/>
                <a:gridCol w="5239903"/>
              </a:tblGrid>
              <a:tr h="3491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).append(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마지막 자식 엘리먼트로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).prepend(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첫 번째 자식 엘리먼트로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).after(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뒤에 형제 엘리먼트로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).before(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앞에 형제 엘리먼트로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).empty(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내용을 비움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자식 엘리먼트만 제거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).remove(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선택된 </a:t>
                      </a:r>
                      <a:r>
                        <a:rPr lang="ko-KR" sz="1200" kern="0" dirty="0" err="1">
                          <a:latin typeface="맑은 고딕"/>
                          <a:ea typeface="맑은 고딕"/>
                          <a:cs typeface="Times New Roman"/>
                        </a:rPr>
                        <a:t>엘리먼트를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 제거</a:t>
                      </a:r>
                      <a:r>
                        <a:rPr 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 dirty="0" err="1" smtClean="0">
                          <a:latin typeface="맑은 고딕"/>
                          <a:ea typeface="맑은 고딕"/>
                          <a:cs typeface="Times New Roman"/>
                        </a:rPr>
                        <a:t>엘리먼트</a:t>
                      </a:r>
                      <a:r>
                        <a:rPr lang="en-US" alt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자신</a:t>
                      </a:r>
                      <a:r>
                        <a:rPr lang="ko-KR" sz="12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도 </a:t>
                      </a:r>
                      <a:r>
                        <a:rPr lang="ko-KR" sz="1200" kern="0" dirty="0">
                          <a:latin typeface="맑은 고딕"/>
                          <a:ea typeface="맑은 고딕"/>
                          <a:cs typeface="Times New Roman"/>
                        </a:rPr>
                        <a:t>포함하여 제거</a:t>
                      </a:r>
                      <a:r>
                        <a:rPr lang="en-US" sz="1200" kern="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).replaceWith(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엘리먼트를 특정 엘리먼트로 바꿈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).clone(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엘리먼트를 복사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).wrap(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엘리먼트를 특정 엘리먼트로 둘러쌈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부모 엘리먼트로 삽입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9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).unwrap(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부모 엘리먼트를 제거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엘리먼트 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10-5] dom-element.html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10-5)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484784"/>
          <a:ext cx="6624736" cy="1580640"/>
        </p:xfrm>
        <a:graphic>
          <a:graphicData uri="http://schemas.openxmlformats.org/drawingml/2006/table">
            <a:tbl>
              <a:tblPr/>
              <a:tblGrid>
                <a:gridCol w="3311997"/>
                <a:gridCol w="3312739"/>
              </a:tblGrid>
              <a:tr h="36004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10-5] DOM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엘리먼트 메소드 적용하기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/ch10/dom-element.html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2060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$('#div2').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append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($('&lt;p id="p5"&gt;p5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항목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&lt;/p&gt;'));  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$('#span3').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before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($('&lt;span&gt;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블록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5&lt;/span&gt;')).empty();  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(2)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$('#p1').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remove()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; 		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(3)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$('#p2').</a:t>
                      </a:r>
                      <a:r>
                        <a:rPr lang="en-US" sz="1200" b="1" kern="0">
                          <a:latin typeface="맑은 고딕"/>
                          <a:ea typeface="맑은 고딕"/>
                          <a:cs typeface="Times New Roman"/>
                        </a:rPr>
                        <a:t>replaceWith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($('#p4')); 							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(4)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20552" y="3429000"/>
            <a:ext cx="6624736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2" y="0"/>
            <a:ext cx="16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기타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프로그래밍 관련 메소드</a:t>
            </a:r>
          </a:p>
          <a:p>
            <a:pPr lvl="1" latinLnBrk="0"/>
            <a:r>
              <a:rPr lang="ko-KR" altLang="ko-KR" smtClean="0"/>
              <a:t>사용자와의 상호 작용을 위한</a:t>
            </a:r>
            <a:r>
              <a:rPr lang="en-US" altLang="ko-KR" smtClean="0"/>
              <a:t> DOM </a:t>
            </a:r>
            <a:r>
              <a:rPr lang="ko-KR" altLang="ko-KR" smtClean="0"/>
              <a:t>트리와의 정보 교환에 관련된 제이쿼리 </a:t>
            </a:r>
            <a:r>
              <a:rPr lang="ko-KR" altLang="en-US" smtClean="0"/>
              <a:t>메</a:t>
            </a:r>
            <a:r>
              <a:rPr lang="ko-KR" altLang="ko-KR" smtClean="0"/>
              <a:t>소드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916833"/>
          <a:ext cx="8352928" cy="2952327"/>
        </p:xfrm>
        <a:graphic>
          <a:graphicData uri="http://schemas.openxmlformats.org/drawingml/2006/table">
            <a:tbl>
              <a:tblPr/>
              <a:tblGrid>
                <a:gridCol w="2275772"/>
                <a:gridCol w="6077156"/>
              </a:tblGrid>
              <a:tr h="35646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).html(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내용을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형식의 문자열로 반환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마크업 포함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).html(HTML5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밑에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HTML5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문자열을 엘리먼트로 변환하여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).text(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텍스트 내용을 텍스트 형식의 문자열로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).text(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밑에 텍스트 내용으로 문자열을 추가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1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).size(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개수를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).length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와 기능 동일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20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).get(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첨자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부터 시작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에 해당하는 엘리먼트 객체를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).index(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첫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엘리먼트의 형제 엘리먼트와의 상대적인 첨자를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45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).each(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콜백함수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엘리먼트들을 차례로 순환하면서 콜백 함수를 반복 호출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8202" y="0"/>
            <a:ext cx="16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프로그래밍 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10-6] dom-programming.html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10-6)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556792"/>
          <a:ext cx="6624736" cy="1296144"/>
        </p:xfrm>
        <a:graphic>
          <a:graphicData uri="http://schemas.openxmlformats.org/drawingml/2006/table">
            <a:tbl>
              <a:tblPr/>
              <a:tblGrid>
                <a:gridCol w="3672408"/>
                <a:gridCol w="2952328"/>
              </a:tblGrid>
              <a:tr h="35963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10-6]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프로그래밍 메소드 적용하기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/ch10/dom-programming.html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936505">
                <a:tc gridSpan="2"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$('p:eq(5)').text('33333');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$('span:eq(3)').text($('p:last').text());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$('p:first').html($('div:eq(1)').html());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4568" y="3140968"/>
            <a:ext cx="5544616" cy="2592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2" y="0"/>
            <a:ext cx="16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트리 관련 메소드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DOM </a:t>
            </a:r>
            <a:r>
              <a:rPr lang="ko-KR" altLang="ko-KR" smtClean="0"/>
              <a:t>트리 속성 조작 메소드</a:t>
            </a:r>
          </a:p>
          <a:p>
            <a:pPr lvl="1"/>
            <a:r>
              <a:rPr lang="ko-KR" altLang="ko-KR" smtClean="0"/>
              <a:t>엘리먼트의 시작 태그 안에 포함된 속성 이름과 속성값은</a:t>
            </a:r>
            <a:r>
              <a:rPr lang="en-US" altLang="ko-KR" smtClean="0"/>
              <a:t> DOM </a:t>
            </a:r>
            <a:r>
              <a:rPr lang="ko-KR" altLang="ko-KR" smtClean="0"/>
              <a:t>트리에서 엘리먼트 노드의 하위 노드</a:t>
            </a:r>
            <a:endParaRPr lang="en-US" altLang="ko-KR" smtClean="0"/>
          </a:p>
          <a:p>
            <a:pPr lvl="1"/>
            <a:r>
              <a:rPr lang="ko-KR" altLang="ko-KR" smtClean="0"/>
              <a:t>속성에 대해서도 메소드를 통해</a:t>
            </a:r>
            <a:r>
              <a:rPr lang="en-US" altLang="ko-KR" smtClean="0"/>
              <a:t> DOM </a:t>
            </a:r>
            <a:r>
              <a:rPr lang="ko-KR" altLang="ko-KR" smtClean="0"/>
              <a:t>트리에 추가하거나 제거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348881"/>
          <a:ext cx="7848872" cy="2304256"/>
        </p:xfrm>
        <a:graphic>
          <a:graphicData uri="http://schemas.openxmlformats.org/drawingml/2006/table">
            <a:tbl>
              <a:tblPr/>
              <a:tblGrid>
                <a:gridCol w="2259035"/>
                <a:gridCol w="5589837"/>
              </a:tblGrid>
              <a:tr h="351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).attr(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 첫 번째 엘리먼트의 특정 속성값을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09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).attr(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).attr({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속성집합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})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).attr(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함수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모든 엘리먼트에 속성값을 설정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여러 속성값을 한꺼번에 설정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맵형식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 {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, . . . }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함수 반환 값을 속성값으로 설정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).removeAttr(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모든 엘리먼트의 특정 속성을 제거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).val(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첫 번째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관련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).val(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모든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관련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의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value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속성값을 설정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02096" y="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속성 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10-7] dom-attribute.html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10-7)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12777"/>
          <a:ext cx="6768752" cy="2232248"/>
        </p:xfrm>
        <a:graphic>
          <a:graphicData uri="http://schemas.openxmlformats.org/drawingml/2006/table">
            <a:tbl>
              <a:tblPr/>
              <a:tblGrid>
                <a:gridCol w="3383997"/>
                <a:gridCol w="3384755"/>
              </a:tblGrid>
              <a:tr h="306725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10-7] DOM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속성 메소드 적용하기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맑은 고딕"/>
                          <a:ea typeface="맑은 고딕"/>
                          <a:cs typeface="Times New Roman"/>
                        </a:rPr>
                        <a:t>/ch10/dom-attribute.html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925523">
                <a:tc gridSpan="2"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alert('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학번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disabled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속성값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' + $('#s_id').attr('disabled'));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$('#s_name').attr('disabled', false);								// (2)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$('input:radio').attr('checked', false);						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$('input[name="s_tel"]').removeAttr('placeholder'); 				// (3)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var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age = $('input[type="number"]').val();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age = eval(age) + 15;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$('input[type="number"]').val(age); 								// (5)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80592" y="3933056"/>
            <a:ext cx="4176464" cy="2736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2096" y="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each( ) </a:t>
            </a:r>
            <a:r>
              <a:rPr lang="ko-KR" altLang="ko-KR" smtClean="0"/>
              <a:t>메소드와 </a:t>
            </a:r>
            <a:r>
              <a:rPr lang="en-US" altLang="ko-KR" smtClean="0"/>
              <a:t>this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each( ) </a:t>
            </a:r>
            <a:r>
              <a:rPr lang="ko-KR" altLang="ko-KR" smtClean="0"/>
              <a:t>메소드</a:t>
            </a:r>
            <a:endParaRPr lang="en-US" altLang="ko-KR" smtClean="0"/>
          </a:p>
          <a:p>
            <a:pPr lvl="1" latinLnBrk="0"/>
            <a:r>
              <a:rPr lang="ko-KR" altLang="ko-KR" smtClean="0"/>
              <a:t>보통 이름없는 콜백 함수</a:t>
            </a:r>
            <a:r>
              <a:rPr lang="en-US" altLang="ko-KR" smtClean="0"/>
              <a:t>(</a:t>
            </a:r>
            <a:r>
              <a:rPr lang="ko-KR" altLang="ko-KR" smtClean="0"/>
              <a:t>반복 함수</a:t>
            </a:r>
            <a:r>
              <a:rPr lang="en-US" altLang="ko-KR" smtClean="0"/>
              <a:t>)</a:t>
            </a:r>
            <a:r>
              <a:rPr lang="ko-KR" altLang="ko-KR" smtClean="0"/>
              <a:t>를 입력 인자로 사용</a:t>
            </a:r>
            <a:endParaRPr lang="en-US" altLang="ko-KR" smtClean="0"/>
          </a:p>
          <a:p>
            <a:pPr lvl="2" latinLnBrk="0"/>
            <a:r>
              <a:rPr lang="ko-KR" altLang="en-US" smtClean="0"/>
              <a:t>콜</a:t>
            </a:r>
            <a:r>
              <a:rPr lang="ko-KR" altLang="ko-KR" smtClean="0"/>
              <a:t>백 함수는</a:t>
            </a:r>
            <a:r>
              <a:rPr lang="en-US" altLang="ko-KR" smtClean="0"/>
              <a:t> $( )</a:t>
            </a:r>
            <a:r>
              <a:rPr lang="ko-KR" altLang="ko-KR" smtClean="0"/>
              <a:t>가 반환하는 제이쿼리 객체 집합의 개수만큼 반복해서 호출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 latinLnBrk="0"/>
            <a:r>
              <a:rPr lang="ko-KR" altLang="ko-KR" smtClean="0"/>
              <a:t>콜백 함수 안에서 반복 호출할 때마다 각 제이쿼리 객체</a:t>
            </a:r>
            <a:r>
              <a:rPr lang="en-US" altLang="ko-KR" smtClean="0"/>
              <a:t>(</a:t>
            </a:r>
            <a:r>
              <a:rPr lang="ko-KR" altLang="ko-KR" smtClean="0"/>
              <a:t>엘리먼트</a:t>
            </a:r>
            <a:r>
              <a:rPr lang="en-US" altLang="ko-KR" smtClean="0"/>
              <a:t>)</a:t>
            </a:r>
            <a:r>
              <a:rPr lang="ko-KR" altLang="ko-KR" smtClean="0"/>
              <a:t>들을</a:t>
            </a:r>
            <a:r>
              <a:rPr lang="en-US" altLang="ko-KR" smtClean="0"/>
              <a:t> $(this)</a:t>
            </a:r>
            <a:r>
              <a:rPr lang="ko-KR" altLang="ko-KR" smtClean="0"/>
              <a:t>로 접근</a:t>
            </a:r>
            <a:endParaRPr lang="en-US" altLang="ko-KR" smtClean="0"/>
          </a:p>
          <a:p>
            <a:pPr lvl="2" latinLnBrk="0"/>
            <a:r>
              <a:rPr lang="en-US" altLang="ko-KR" smtClean="0"/>
              <a:t>C</a:t>
            </a:r>
            <a:r>
              <a:rPr lang="ko-KR" altLang="ko-KR" smtClean="0"/>
              <a:t>언어에서</a:t>
            </a:r>
            <a:r>
              <a:rPr lang="en-US" altLang="ko-KR" smtClean="0"/>
              <a:t> for </a:t>
            </a:r>
            <a:r>
              <a:rPr lang="ko-KR" altLang="ko-KR" smtClean="0"/>
              <a:t>반복문 안의 </a:t>
            </a:r>
            <a:r>
              <a:rPr lang="en-US" altLang="ko-KR" smtClean="0"/>
              <a:t>'i' </a:t>
            </a:r>
            <a:r>
              <a:rPr lang="ko-KR" altLang="ko-KR" smtClean="0"/>
              <a:t>반복 제어 변수와 같은 역할</a:t>
            </a:r>
          </a:p>
          <a:p>
            <a:pPr latinLnBrk="0"/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</a:t>
            </a:r>
            <a:endParaRPr lang="en-US" altLang="ko-KR" smtClean="0"/>
          </a:p>
          <a:p>
            <a:pPr lvl="1" latinLnBrk="0"/>
            <a:r>
              <a:rPr lang="ko-KR" altLang="ko-KR" smtClean="0"/>
              <a:t>비순서 리스트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vl="1" latinLnBrk="0"/>
            <a:r>
              <a:rPr lang="ko-KR" altLang="ko-KR" smtClean="0"/>
              <a:t>다음 제이쿼리 메소드를 실행하면 </a:t>
            </a:r>
            <a:r>
              <a:rPr lang="en-US" altLang="ko-KR" smtClean="0"/>
              <a:t>4</a:t>
            </a:r>
            <a:r>
              <a:rPr lang="ko-KR" altLang="ko-KR" smtClean="0"/>
              <a:t>개 항목의 계절 이름을 순차적으로 경고 창에 반복해서 표시</a:t>
            </a:r>
          </a:p>
          <a:p>
            <a:pPr latinLnBrk="0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0592" y="3501008"/>
          <a:ext cx="4464496" cy="864096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86409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&lt;ul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여름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가을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&lt;/li&gt;&lt;li&gt;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겨울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&lt;/li&gt;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&lt;/ul&gt;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80592" y="5229200"/>
          <a:ext cx="4464496" cy="936104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936104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$('li').each(function(){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	alert($(this).text());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	});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제이쿼리 이벤트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이벤트</a:t>
            </a:r>
            <a:r>
              <a:rPr lang="en-US" altLang="ko-KR" smtClean="0"/>
              <a:t>(event)</a:t>
            </a:r>
          </a:p>
          <a:p>
            <a:pPr lvl="1"/>
            <a:r>
              <a:rPr lang="ko-KR" altLang="ko-KR" smtClean="0"/>
              <a:t>웹 페이지와 사용자 사이의 동적인 상호작용을 지원</a:t>
            </a:r>
            <a:endParaRPr lang="en-US" altLang="ko-KR" smtClean="0"/>
          </a:p>
          <a:p>
            <a:pPr lvl="1"/>
            <a:r>
              <a:rPr lang="ko-KR" altLang="ko-KR" smtClean="0"/>
              <a:t>사용자의 동작과 연관</a:t>
            </a:r>
            <a:r>
              <a:rPr lang="ko-KR" altLang="en-US" smtClean="0"/>
              <a:t>하여</a:t>
            </a:r>
            <a:r>
              <a:rPr lang="en-US" altLang="ko-KR" smtClean="0"/>
              <a:t> </a:t>
            </a:r>
            <a:r>
              <a:rPr lang="ko-KR" altLang="ko-KR" smtClean="0"/>
              <a:t>이벤트 메소드를 사용하면 사용자의 동작에 동적으로 반응하는 웹 페이지를 만들 수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이벤트 핸들러에 해당하는 제이쿼리 함수를 호출하는 기능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이벤트 핸들러</a:t>
            </a:r>
            <a:r>
              <a:rPr lang="en-US" altLang="ko-KR" smtClean="0"/>
              <a:t>(event handler)</a:t>
            </a:r>
          </a:p>
          <a:p>
            <a:pPr lvl="1"/>
            <a:r>
              <a:rPr lang="ko-KR" altLang="ko-KR" smtClean="0"/>
              <a:t>리스너</a:t>
            </a:r>
            <a:r>
              <a:rPr lang="en-US" altLang="ko-KR" smtClean="0"/>
              <a:t>(listener)</a:t>
            </a:r>
          </a:p>
          <a:p>
            <a:pPr lvl="1"/>
            <a:r>
              <a:rPr lang="ko-KR" altLang="ko-KR" smtClean="0"/>
              <a:t>기다리던 이벤트가 발생하면 이를 감지해서 적절한 처리를 하도록 하는 함수</a:t>
            </a:r>
            <a:endParaRPr lang="en-US" altLang="ko-KR" smtClean="0"/>
          </a:p>
          <a:p>
            <a:pPr lvl="1"/>
            <a:r>
              <a:rPr lang="ko-KR" altLang="ko-KR" smtClean="0"/>
              <a:t>주로 이벤트와 제이쿼리 메소드를 연결</a:t>
            </a:r>
            <a:endParaRPr lang="en-US" altLang="ko-KR" smtClean="0"/>
          </a:p>
          <a:p>
            <a:pPr lvl="1"/>
            <a:r>
              <a:rPr lang="ko-KR" altLang="ko-KR" smtClean="0"/>
              <a:t>자바스크립트보다 훨씬 간단하게 이벤트 처리가 가능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</a:t>
            </a:r>
            <a:r>
              <a:rPr lang="en-US" altLang="ko-KR" smtClean="0"/>
              <a:t>$(document).ready()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스타일 및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DOM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트리 관련 제이쿼리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메소드를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알아본다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이벤트 명세 방법을 살펴본다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제이쿼리 효과의 종류와 사용 방법을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차트 제이쿼리 플러그인의 사용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6521" y="1628800"/>
            <a:ext cx="2129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ko-KR" kern="100" smtClean="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ko-KR" kern="100" smtClean="0">
                <a:latin typeface="맑은 고딕"/>
                <a:ea typeface="맑은 고딕"/>
                <a:cs typeface="Times New Roman"/>
              </a:rPr>
              <a:t>제이쿼리 메소드</a:t>
            </a:r>
            <a:endParaRPr lang="ko-KR" altLang="ko-KR" sz="1050" kern="100" smtClean="0">
              <a:latin typeface="맑은 고딕"/>
              <a:ea typeface="맑은 고딕"/>
              <a:cs typeface="Times New Roman"/>
            </a:endParaRPr>
          </a:p>
          <a:p>
            <a:pPr algn="r">
              <a:spcAft>
                <a:spcPts val="0"/>
              </a:spcAft>
            </a:pPr>
            <a:r>
              <a:rPr lang="en-US" altLang="ko-KR" kern="100" smtClean="0">
                <a:latin typeface="맑은 고딕"/>
                <a:ea typeface="맑은 고딕"/>
                <a:cs typeface="Times New Roman"/>
              </a:rPr>
              <a:t>2. </a:t>
            </a:r>
            <a:r>
              <a:rPr lang="ko-KR" altLang="ko-KR" kern="100" smtClean="0">
                <a:latin typeface="맑은 고딕"/>
                <a:ea typeface="맑은 고딕"/>
                <a:cs typeface="Times New Roman"/>
              </a:rPr>
              <a:t>제이쿼리 이벤트</a:t>
            </a:r>
            <a:endParaRPr lang="ko-KR" altLang="ko-KR" sz="1050" kern="100" smtClean="0">
              <a:latin typeface="맑은 고딕"/>
              <a:ea typeface="맑은 고딕"/>
              <a:cs typeface="Times New Roman"/>
            </a:endParaRPr>
          </a:p>
          <a:p>
            <a:pPr algn="r">
              <a:spcAft>
                <a:spcPts val="0"/>
              </a:spcAft>
            </a:pPr>
            <a:r>
              <a:rPr lang="en-US" altLang="ko-KR" kern="100" smtClean="0">
                <a:latin typeface="맑은 고딕"/>
                <a:ea typeface="맑은 고딕"/>
                <a:cs typeface="Times New Roman"/>
              </a:rPr>
              <a:t>3. </a:t>
            </a:r>
            <a:r>
              <a:rPr lang="ko-KR" altLang="ko-KR" kern="100" smtClean="0">
                <a:latin typeface="맑은 고딕"/>
                <a:ea typeface="맑은 고딕"/>
                <a:cs typeface="Times New Roman"/>
              </a:rPr>
              <a:t>제이쿼리 효과</a:t>
            </a:r>
            <a:endParaRPr lang="en-US" altLang="ko-KR" kern="100" smtClean="0">
              <a:latin typeface="맑은 고딕"/>
              <a:ea typeface="맑은 고딕"/>
              <a:cs typeface="Times New Roman"/>
            </a:endParaRPr>
          </a:p>
          <a:p>
            <a:pPr algn="r">
              <a:spcAft>
                <a:spcPts val="0"/>
              </a:spcAft>
            </a:pPr>
            <a:r>
              <a:rPr lang="en-US" altLang="ko-KR" kern="100" smtClean="0">
                <a:latin typeface="맑은 고딕"/>
                <a:ea typeface="맑은 고딕"/>
                <a:cs typeface="Times New Roman"/>
              </a:rPr>
              <a:t>4. </a:t>
            </a:r>
            <a:r>
              <a:rPr lang="ko-KR" altLang="en-US" kern="100" smtClean="0">
                <a:latin typeface="맑은 고딕"/>
                <a:ea typeface="맑은 고딕"/>
                <a:cs typeface="Times New Roman"/>
              </a:rPr>
              <a:t>제이쿼리 플러그인</a:t>
            </a:r>
            <a:endParaRPr lang="ko-KR" altLang="ko-KR" kern="100" smtClean="0">
              <a:latin typeface="맑은 고딕"/>
              <a:ea typeface="맑은 고딕"/>
              <a:cs typeface="Times New Roman"/>
            </a:endParaRPr>
          </a:p>
          <a:p>
            <a:pPr algn="r">
              <a:spcAft>
                <a:spcPts val="0"/>
              </a:spcAft>
            </a:pPr>
            <a:r>
              <a:rPr lang="ko-KR" altLang="ko-KR" kern="100" smtClean="0">
                <a:latin typeface="맑은 고딕"/>
                <a:ea typeface="맑은 고딕"/>
                <a:cs typeface="Times New Roman"/>
              </a:rPr>
              <a:t>요약</a:t>
            </a:r>
            <a:endParaRPr lang="ko-KR" altLang="ko-KR" sz="1050" kern="100" smtClean="0">
              <a:latin typeface="맑은 고딕"/>
              <a:ea typeface="맑은 고딕"/>
              <a:cs typeface="Times New Roman"/>
            </a:endParaRPr>
          </a:p>
          <a:p>
            <a:pPr algn="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2.2 </a:t>
            </a:r>
            <a:r>
              <a:rPr lang="ko-KR" altLang="ko-KR" b="1" smtClean="0"/>
              <a:t>이벤트 핸들러 연결 및 해제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0"/>
            <a:r>
              <a:rPr lang="ko-KR" altLang="ko-KR" dirty="0" smtClean="0"/>
              <a:t>이벤트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직접 연결</a:t>
            </a:r>
          </a:p>
          <a:p>
            <a:pPr lvl="1"/>
            <a:r>
              <a:rPr lang="ko-KR" altLang="ko-KR" dirty="0" smtClean="0"/>
              <a:t>표준 이벤트 유형을 </a:t>
            </a:r>
            <a:r>
              <a:rPr lang="ko-KR" altLang="ko-KR" dirty="0" err="1" smtClean="0"/>
              <a:t>단축형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메소드로</a:t>
            </a:r>
            <a:r>
              <a:rPr lang="ko-KR" altLang="ko-KR" dirty="0" smtClean="0"/>
              <a:t> 직접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제이쿼리 </a:t>
            </a:r>
            <a:r>
              <a:rPr lang="ko-KR" altLang="ko-KR" dirty="0" err="1" smtClean="0"/>
              <a:t>선택자에</a:t>
            </a:r>
            <a:r>
              <a:rPr lang="ko-KR" altLang="ko-KR" dirty="0" smtClean="0"/>
              <a:t> 의해 지정된 객체에 이벤트 유형으로 명세한 사건이 발생하면 함수가 호출되어 실행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함수 안에 </a:t>
            </a:r>
            <a:r>
              <a:rPr lang="ko-KR" altLang="ko-KR" dirty="0" err="1" smtClean="0"/>
              <a:t>명세된</a:t>
            </a:r>
            <a:r>
              <a:rPr lang="ko-KR" altLang="ko-KR" dirty="0" smtClean="0"/>
              <a:t> 코드는 이벤트에 의해 함수가 호출되어야만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0" latinLnBrk="0"/>
            <a:r>
              <a:rPr lang="en-US" altLang="ko-KR" dirty="0" smtClean="0"/>
              <a:t>bind( )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간접 연결</a:t>
            </a:r>
            <a:endParaRPr lang="ko-KR" altLang="ko-KR" sz="1600" dirty="0" smtClean="0"/>
          </a:p>
          <a:p>
            <a:pPr lvl="1"/>
            <a:r>
              <a:rPr lang="en-US" altLang="ko-KR" dirty="0" smtClean="0"/>
              <a:t>bind( )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이벤트 유형별로 이벤트 </a:t>
            </a:r>
            <a:r>
              <a:rPr lang="ko-KR" altLang="ko-KR" dirty="0" err="1" smtClean="0"/>
              <a:t>핸들러</a:t>
            </a:r>
            <a:r>
              <a:rPr lang="ko-KR" altLang="ko-KR" dirty="0" smtClean="0"/>
              <a:t> 함수를 연결하는 역할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하나 또는 여러 개의 이벤트가 발생할 때 함수가 호출되어 실행되도록 </a:t>
            </a:r>
            <a:r>
              <a:rPr lang="ko-KR" altLang="en-US" dirty="0" smtClean="0"/>
              <a:t>함</a:t>
            </a:r>
            <a:endParaRPr lang="ko-KR" altLang="ko-KR" dirty="0" smtClean="0"/>
          </a:p>
          <a:p>
            <a:pPr lvl="1"/>
            <a:endParaRPr lang="ko-KR" altLang="ko-KR" dirty="0" smtClean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70892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$('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').</a:t>
                      </a:r>
                      <a: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이벤트유형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함수명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36576" y="4797152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$('</a:t>
                      </a:r>
                      <a:r>
                        <a:rPr lang="ko-KR" sz="1200" kern="100" dirty="0" err="1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').bind(</a:t>
                      </a: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이벤트유형</a:t>
                      </a: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or</a:t>
                      </a:r>
                      <a:r>
                        <a:rPr lang="en-US" altLang="ko-KR" sz="12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이벤트유형리스트</a:t>
                      </a:r>
                      <a:r>
                        <a:rPr lang="en-US" altLang="ko-KR" sz="12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‘, </a:t>
                      </a:r>
                      <a:r>
                        <a:rPr lang="ko-KR" sz="1200" kern="100" dirty="0" err="1" smtClean="0">
                          <a:latin typeface="맑은 고딕"/>
                          <a:ea typeface="맑은 고딕"/>
                          <a:cs typeface="Times New Roman"/>
                        </a:rPr>
                        <a:t>함수명</a:t>
                      </a:r>
                      <a:r>
                        <a:rPr lang="en-US" sz="1200" kern="100" dirty="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통해 메소드 호출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이벤트를 통해 함수를 호출하는 예</a:t>
            </a:r>
            <a:endParaRPr lang="en-US" altLang="ko-KR" smtClean="0"/>
          </a:p>
          <a:p>
            <a:pPr lvl="1"/>
            <a:r>
              <a:rPr lang="en-US" altLang="ko-KR" smtClean="0"/>
              <a:t>(1)</a:t>
            </a:r>
            <a:r>
              <a:rPr lang="ko-KR" altLang="ko-KR" smtClean="0"/>
              <a:t> 이벤트 메소드를 사용하여 이벤트와 이벤트 핸들러 함수를 직접 연결</a:t>
            </a:r>
            <a:endParaRPr lang="en-US" altLang="ko-KR" smtClean="0"/>
          </a:p>
          <a:p>
            <a:pPr lvl="1"/>
            <a:r>
              <a:rPr lang="en-US" altLang="ko-KR" smtClean="0"/>
              <a:t>(2) bind() </a:t>
            </a:r>
            <a:r>
              <a:rPr lang="ko-KR" altLang="ko-KR" smtClean="0"/>
              <a:t>메소드를 사용하여 이벤트 유형과 이벤트 핸들러 함수를 간접 연결</a:t>
            </a:r>
            <a:endParaRPr lang="en-US" altLang="ko-KR" smtClean="0"/>
          </a:p>
          <a:p>
            <a:pPr lvl="1"/>
            <a:r>
              <a:rPr lang="en-US" altLang="ko-KR" smtClean="0"/>
              <a:t>(3)</a:t>
            </a:r>
            <a:r>
              <a:rPr lang="ko-KR" altLang="ko-KR" smtClean="0"/>
              <a:t> 함수 이름 없이 한 번에 이벤트와 함수를 연결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atinLnBrk="0"/>
            <a:r>
              <a:rPr lang="ko-KR" altLang="en-US" smtClean="0"/>
              <a:t>이벤트 </a:t>
            </a:r>
            <a:r>
              <a:rPr lang="ko-KR" altLang="ko-KR" smtClean="0"/>
              <a:t>연결 해제</a:t>
            </a:r>
            <a:endParaRPr lang="ko-KR" altLang="ko-KR" sz="1600" smtClean="0"/>
          </a:p>
          <a:p>
            <a:pPr lvl="1"/>
            <a:r>
              <a:rPr lang="en-US" altLang="ko-KR" smtClean="0"/>
              <a:t>unbind() </a:t>
            </a:r>
            <a:r>
              <a:rPr lang="ko-KR" altLang="ko-KR" smtClean="0"/>
              <a:t>메소드를 이용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492896"/>
          <a:ext cx="4464496" cy="1584176"/>
        </p:xfrm>
        <a:graphic>
          <a:graphicData uri="http://schemas.openxmlformats.org/drawingml/2006/table">
            <a:tbl>
              <a:tblPr/>
              <a:tblGrid>
                <a:gridCol w="4464496"/>
              </a:tblGrid>
              <a:tr h="1584176">
                <a:tc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function fn_hi()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alert('hi');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	. . .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생략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$('div').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(fn_hi);  					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$('div').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bind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('</a:t>
                      </a:r>
                      <a:r>
                        <a:rPr lang="en-US" sz="1200" b="1" kern="100"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', fn_hi); 				// (2)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$('div').click(function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{ alert('hi'); }); 	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(3)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0552" y="5157192"/>
          <a:ext cx="7488832" cy="792088"/>
        </p:xfrm>
        <a:graphic>
          <a:graphicData uri="http://schemas.openxmlformats.org/drawingml/2006/table">
            <a:tbl>
              <a:tblPr/>
              <a:tblGrid>
                <a:gridCol w="7488832"/>
              </a:tblGrid>
              <a:tr h="7920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').unbind('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이벤트유형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') ;  	 	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선택자 객체에 연결된 이벤트를 해제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$('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').unbind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( ) 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;			</a:t>
                      </a:r>
                      <a:r>
                        <a:rPr lang="en-US" sz="1200" kern="10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선택자 객체에 연결된 모든 이벤트를 해제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2.3 </a:t>
            </a:r>
            <a:r>
              <a:rPr lang="ko-KR" altLang="ko-KR" b="1" smtClean="0"/>
              <a:t>이벤트 메소드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이벤트 연결</a:t>
            </a:r>
            <a:r>
              <a:rPr lang="en-US" altLang="ko-KR" smtClean="0"/>
              <a:t>/</a:t>
            </a:r>
            <a:r>
              <a:rPr lang="ko-KR" altLang="ko-KR" smtClean="0"/>
              <a:t>해제 메소드</a:t>
            </a:r>
          </a:p>
          <a:p>
            <a:pPr lvl="1"/>
            <a:r>
              <a:rPr lang="ko-KR" altLang="ko-KR" smtClean="0"/>
              <a:t>이벤트 발생시 실행할 함수를 이벤트와 연결하거나 연결을 해제하는 제이쿼리 메소드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988841"/>
          <a:ext cx="7992888" cy="2160241"/>
        </p:xfrm>
        <a:graphic>
          <a:graphicData uri="http://schemas.openxmlformats.org/drawingml/2006/table">
            <a:tbl>
              <a:tblPr/>
              <a:tblGrid>
                <a:gridCol w="1555426"/>
                <a:gridCol w="6437462"/>
              </a:tblGrid>
              <a:tr h="37032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).bind(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에 이벤트 핸들러를 연결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).unbind(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bind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 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연결된 이벤트 핸들러를 해제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).one(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에 이벤트 핸들러를 단 한번 연결 후 해제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일회용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).trigger(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에 직접 이벤트를 발생시켜 이벤트 핸들러 함수를 실행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).live(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동적으로 미래에 생성될 특정 엘리먼트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객체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에 이벤트 핸들러를 연결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1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).die(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live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 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로 연결된 이벤트 핸들러를 해제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이벤트 메소드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이벤트 단축형 메소드</a:t>
            </a:r>
          </a:p>
          <a:p>
            <a:pPr lvl="1"/>
            <a:r>
              <a:rPr lang="ko-KR" altLang="ko-KR" smtClean="0"/>
              <a:t>표준 이벤트 유형은</a:t>
            </a:r>
            <a:r>
              <a:rPr lang="en-US" altLang="ko-KR" smtClean="0"/>
              <a:t> bind() </a:t>
            </a:r>
            <a:r>
              <a:rPr lang="ko-KR" altLang="ko-KR" smtClean="0"/>
              <a:t>메소드 없이도 단축형 메소드로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이벤트 유형 이름을 메소드 이름으로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ko-KR" altLang="ko-KR" smtClean="0"/>
              <a:t>직접 이벤트 핸들러를 설정하는 단축형 이벤트 메소드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2420888"/>
          <a:ext cx="8064896" cy="3600397"/>
        </p:xfrm>
        <a:graphic>
          <a:graphicData uri="http://schemas.openxmlformats.org/drawingml/2006/table">
            <a:tbl>
              <a:tblPr/>
              <a:tblGrid>
                <a:gridCol w="1071405"/>
                <a:gridCol w="1742585"/>
                <a:gridCol w="5250906"/>
              </a:tblGrid>
              <a:tr h="30604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분류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이벤트 메소드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34037">
                <a:tc rowSpan="3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마우스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).click(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엘리먼트 표시 영역을 마우스로 클릭할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).hover(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엘리먼트 표시 영역 안으로 마우스 포인터가 들어올 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또는 나갈 때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).toggle(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마우스를 클릭할 때마다 두 함수를 번갈아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 rowSpan="4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).focus(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엘리먼트 표시 영역이 포커스를 얻을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).blur(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엘리먼트 표시 영역이 포커스를 잃을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).change(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엘리먼트 표시 영역의 값이 변경될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).select(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폼 엘리먼트 표시 영역의 텍스트 일부를 선택할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키보드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).keydown(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키보드를 눌렀을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75">
                <a:tc rowSpan="3"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).ready(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브라우저에 문서가 읽혀질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을 완전히 로드 했을 때 실행할 함수를 지정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).load(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브라우저에 문서 관련 모든 자원이 읽혀질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엘리먼트의 모든 하위 엘리먼트를 로드 했을 때 실행할 함수를 지정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).unload( )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브라우저에서 문서가 사라질 때 동작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현재 페이지를 떠나거나 이동할 경우 실행할 함수를 지정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1412" marR="514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2.4 </a:t>
            </a:r>
            <a:r>
              <a:rPr lang="ko-KR" altLang="ko-KR" b="1" smtClean="0"/>
              <a:t>이벤트 활용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10-8] jq-event.html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10-8)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064568" y="1556792"/>
            <a:ext cx="4248472" cy="352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2478" y="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이벤트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3.1 </a:t>
            </a:r>
            <a:r>
              <a:rPr lang="ko-KR" altLang="ko-KR" b="1" dirty="0" smtClean="0"/>
              <a:t>제이쿼리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lvl="1" latinLnBrk="0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en-US" sz="2000" smtClean="0"/>
              <a:t>효과</a:t>
            </a:r>
            <a:r>
              <a:rPr lang="en-US" altLang="ko-KR" sz="2000" smtClean="0"/>
              <a:t>(effect)</a:t>
            </a:r>
            <a:r>
              <a:rPr lang="ko-KR" altLang="en-US" sz="2000" smtClean="0"/>
              <a:t>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문서의 스타일을 동적으로 계속 변화시킴</a:t>
            </a:r>
            <a:r>
              <a:rPr lang="en-US" altLang="ko-KR" sz="2000" smtClean="0"/>
              <a:t> </a:t>
            </a:r>
          </a:p>
          <a:p>
            <a:pPr latinLnBrk="0"/>
            <a:r>
              <a:rPr lang="ko-KR" altLang="ko-KR" smtClean="0"/>
              <a:t>효과 유형 메소드</a:t>
            </a:r>
          </a:p>
          <a:p>
            <a:pPr lvl="1"/>
            <a:r>
              <a:rPr lang="ko-KR" altLang="ko-KR" smtClean="0"/>
              <a:t>특정 영역을 서서히 사라졌다가 다시 나타나게 하는 등의 간단한 애니메이션 효과를 메소드로 제공한다</a:t>
            </a:r>
            <a:r>
              <a:rPr lang="en-US" altLang="ko-KR" smtClean="0"/>
              <a:t>. (</a:t>
            </a:r>
            <a:r>
              <a:rPr lang="ko-KR" altLang="ko-KR" smtClean="0"/>
              <a:t>다양한 효과를 일정 시간 동안 계속 수행</a:t>
            </a:r>
            <a:r>
              <a:rPr lang="en-US" altLang="ko-KR" smtClean="0"/>
              <a:t>)</a:t>
            </a:r>
            <a:endParaRPr lang="ko-KR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ko-KR" smtClean="0"/>
              <a:t>제이쿼리에서 제공하는 기본 효과 유형 메소드</a:t>
            </a: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endParaRPr lang="en-US" altLang="ko-KR" smtClean="0"/>
          </a:p>
          <a:p>
            <a:pPr marL="432000" lvl="2">
              <a:buClr>
                <a:srgbClr val="7030A0"/>
              </a:buClr>
              <a:buSzPct val="80000"/>
              <a:buFont typeface="Wingdings" pitchFamily="2" charset="2"/>
              <a:buChar char="l"/>
            </a:pPr>
            <a:r>
              <a:rPr lang="ko-KR" altLang="en-US" smtClean="0"/>
              <a:t>효과 유형 메소드의 </a:t>
            </a:r>
            <a:r>
              <a:rPr lang="en-US" altLang="ko-KR" smtClean="0"/>
              <a:t>3</a:t>
            </a:r>
            <a:r>
              <a:rPr lang="ko-KR" altLang="en-US" smtClean="0"/>
              <a:t>가지 입력 인자 형식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708920"/>
          <a:ext cx="7992888" cy="2736304"/>
        </p:xfrm>
        <a:graphic>
          <a:graphicData uri="http://schemas.openxmlformats.org/drawingml/2006/table">
            <a:tbl>
              <a:tblPr/>
              <a:tblGrid>
                <a:gridCol w="2799499"/>
                <a:gridCol w="5193389"/>
              </a:tblGrid>
              <a:tr h="26921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효과 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972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show([ms][,function(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엘리먼트를 화면에서 보이게 함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hide([ms][,function(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엘리먼트를 화면에서 사라지게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0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toggle([ms][,function(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엘리먼트가 화면에 보였다가 사라지는 상태를 반복함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show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 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 hide</a:t>
                      </a:r>
                      <a:r>
                        <a:rPr lang="en-US" sz="1200" kern="0" smtClean="0">
                          <a:latin typeface="맑은 고딕"/>
                          <a:ea typeface="맑은 고딕"/>
                          <a:cs typeface="Times New Roman"/>
                        </a:rPr>
                        <a:t>( )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를 번갈아 수행함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4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slideUp([ms][,function(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높이를 점차 위로 감소시켜 화면에서 사라지게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위로 접는 효과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84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slideDown([ms][,function(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높이를 점차 아래로 증가시켜 화면에서 보이게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아래로 펼치는 효과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96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slideToggle([ms][,function(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높이를 변경하여 화면에서 사라지거나 보이게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fadeIn([ms][,function(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불투명도를 점차 높여서 보이게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20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fadeOut([ms][,function(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불투명도를 점차 낮춰서 사라지게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fadeToggle([ms][,function(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불투명도를 변경하여 사라지거나 보이게 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5949280"/>
          <a:ext cx="6264696" cy="792088"/>
        </p:xfrm>
        <a:graphic>
          <a:graphicData uri="http://schemas.openxmlformats.org/drawingml/2006/table">
            <a:tbl>
              <a:tblPr/>
              <a:tblGrid>
                <a:gridCol w="6264696"/>
              </a:tblGrid>
              <a:tr h="792088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show( ) ;						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(1)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빈 입력인자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show(600) ;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또는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show('slow') ;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(2)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수치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문자열 입력인자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show(200, function( ) { . . . }) ;			// (3)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콜백함수 입력인자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46367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효과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사용자 정의 효과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animate( )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기본적인 효과 이외에 맞춤형 효과를 사용자가 직접 정의하여 사용</a:t>
            </a:r>
            <a:endParaRPr lang="en-US" altLang="ko-KR" smtClean="0"/>
          </a:p>
          <a:p>
            <a:pPr lvl="1"/>
            <a:r>
              <a:rPr lang="ko-KR" altLang="ko-KR" smtClean="0"/>
              <a:t>수치값을 사용하는</a:t>
            </a:r>
            <a:r>
              <a:rPr lang="en-US" altLang="ko-KR" smtClean="0"/>
              <a:t> CSS3 </a:t>
            </a:r>
            <a:r>
              <a:rPr lang="ko-KR" altLang="ko-KR" smtClean="0"/>
              <a:t>스타일 속성값은 모두 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ko-KR" smtClean="0"/>
              <a:t>첫 번째 입력 인자인 특성</a:t>
            </a:r>
            <a:r>
              <a:rPr lang="en-US" altLang="ko-KR" smtClean="0"/>
              <a:t>(properties) </a:t>
            </a:r>
            <a:r>
              <a:rPr lang="ko-KR" altLang="ko-KR" smtClean="0"/>
              <a:t>객체</a:t>
            </a:r>
            <a:endParaRPr lang="en-US" altLang="ko-KR" smtClean="0"/>
          </a:p>
          <a:p>
            <a:pPr lvl="2"/>
            <a:r>
              <a:rPr lang="ko-KR" altLang="ko-KR" smtClean="0"/>
              <a:t>다양한 움직임 효과를 줄 수 있는</a:t>
            </a:r>
            <a:r>
              <a:rPr lang="en-US" altLang="ko-KR" smtClean="0"/>
              <a:t> CSS3 </a:t>
            </a:r>
            <a:r>
              <a:rPr lang="ko-KR" altLang="ko-KR" smtClean="0"/>
              <a:t>속성과 속성값을 지정</a:t>
            </a:r>
            <a:endParaRPr lang="en-US" altLang="ko-KR" smtClean="0"/>
          </a:p>
          <a:p>
            <a:pPr lvl="2"/>
            <a:r>
              <a:rPr lang="en-US" altLang="ko-KR" smtClean="0"/>
              <a:t>CSS3 </a:t>
            </a:r>
            <a:r>
              <a:rPr lang="ko-KR" altLang="ko-KR" smtClean="0"/>
              <a:t>속성 중 크기나 길이</a:t>
            </a:r>
            <a:r>
              <a:rPr lang="en-US" altLang="ko-KR" smtClean="0"/>
              <a:t>, </a:t>
            </a:r>
            <a:r>
              <a:rPr lang="ko-KR" altLang="ko-KR" smtClean="0"/>
              <a:t>비율 등 숫자를 사용하는 속성들을 맵 방식으로 명세</a:t>
            </a:r>
            <a:endParaRPr lang="en-US" altLang="ko-KR" smtClean="0"/>
          </a:p>
          <a:p>
            <a:pPr lvl="2"/>
            <a:r>
              <a:rPr lang="ko-KR" altLang="ko-KR" smtClean="0"/>
              <a:t>예</a:t>
            </a:r>
            <a:r>
              <a:rPr lang="en-US" altLang="ko-KR" smtClean="0"/>
              <a:t>)</a:t>
            </a:r>
            <a:r>
              <a:rPr lang="ko-KR" altLang="ko-KR" smtClean="0"/>
              <a:t> 지속시간</a:t>
            </a:r>
            <a:r>
              <a:rPr lang="en-US" altLang="ko-KR" smtClean="0"/>
              <a:t> : 1/1000</a:t>
            </a:r>
            <a:r>
              <a:rPr lang="ko-KR" altLang="ko-KR" smtClean="0"/>
              <a:t>초 단위의 숫자나</a:t>
            </a:r>
            <a:r>
              <a:rPr lang="en-US" altLang="ko-KR" smtClean="0"/>
              <a:t> slow, normal, fast </a:t>
            </a:r>
            <a:r>
              <a:rPr lang="ko-KR" altLang="ko-KR" smtClean="0"/>
              <a:t>문자열 중 하나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ko-KR" smtClean="0"/>
              <a:t>사용자 정의 효과의 예</a:t>
            </a:r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132857"/>
          <a:ext cx="7272808" cy="792088"/>
        </p:xfrm>
        <a:graphic>
          <a:graphicData uri="http://schemas.openxmlformats.org/drawingml/2006/table">
            <a:tbl>
              <a:tblPr/>
              <a:tblGrid>
                <a:gridCol w="2756616"/>
                <a:gridCol w="4516192"/>
              </a:tblGrid>
              <a:tr h="336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효과 유형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animate([properties][,ms][,function( ))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선택된 엘리먼트에 대해 직접 설정한 효과를 통해 맞춤형 애니메이션 효과를 적용함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4608" y="4437112"/>
          <a:ext cx="6984776" cy="504056"/>
        </p:xfrm>
        <a:graphic>
          <a:graphicData uri="http://schemas.openxmlformats.org/drawingml/2006/table">
            <a:tbl>
              <a:tblPr/>
              <a:tblGrid>
                <a:gridCol w="6984776"/>
              </a:tblGrid>
              <a:tr h="50405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animate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특성객체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지속시간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,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콜백함수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4608" y="5445224"/>
          <a:ext cx="7056784" cy="792088"/>
        </p:xfrm>
        <a:graphic>
          <a:graphicData uri="http://schemas.openxmlformats.org/drawingml/2006/table">
            <a:tbl>
              <a:tblPr/>
              <a:tblGrid>
                <a:gridCol w="7056784"/>
              </a:tblGrid>
              <a:tr h="79208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$('p').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animate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({font-size: "3em"}, 2000);       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문단 글자 크기를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3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배로 확대하는 효과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$('div').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animate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({height: "25%"}, "slow");       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div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영역의 높이를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1/4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로 축소하는 효과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$('div:has(img)').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animate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({width: "0px"}, 1000);   //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이미지가 포함된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div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영역을 왼쪽으로 접는 효과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효과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3.3 </a:t>
            </a:r>
            <a:r>
              <a:rPr lang="ko-KR" altLang="ko-KR" b="1" smtClean="0"/>
              <a:t>제이쿼리 효과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smtClean="0"/>
              <a:t>효과 활용 예</a:t>
            </a:r>
            <a:r>
              <a:rPr lang="en-US" altLang="ko-KR" smtClean="0"/>
              <a:t> : show( ), hide( ), toggle( )</a:t>
            </a:r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10-9] jq-effect1.html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10-9)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효과 활용 예</a:t>
            </a:r>
            <a:r>
              <a:rPr lang="en-US" altLang="ko-KR" smtClean="0"/>
              <a:t> : fadeOut( ), fadeIn( ), fadeToggle( )</a:t>
            </a:r>
            <a:endParaRPr lang="ko-KR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10-10] jq-effect2.html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10-10)</a:t>
            </a:r>
            <a:endParaRPr lang="ko-KR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352600" y="1844824"/>
            <a:ext cx="51125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352600" y="4437112"/>
            <a:ext cx="540060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12703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효과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4.1 jqPlot(1)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jqPlot</a:t>
            </a:r>
          </a:p>
          <a:p>
            <a:pPr lvl="1"/>
            <a:r>
              <a:rPr lang="ko-KR" altLang="en-US" smtClean="0"/>
              <a:t>클라이언트측 자바스크립트 차트를 생성하기 위한 제이쿼리 플러그인</a:t>
            </a:r>
            <a:endParaRPr lang="en-US" altLang="ko-KR" smtClean="0"/>
          </a:p>
          <a:p>
            <a:pPr lvl="1"/>
            <a:r>
              <a:rPr lang="ko-KR" altLang="en-US" smtClean="0"/>
              <a:t>제이쿼리 차트 라이브러리 중</a:t>
            </a:r>
            <a:r>
              <a:rPr lang="en-US" altLang="ko-KR" smtClean="0"/>
              <a:t> </a:t>
            </a:r>
            <a:r>
              <a:rPr lang="ko-KR" altLang="en-US" smtClean="0"/>
              <a:t>하나</a:t>
            </a:r>
            <a:endParaRPr lang="en-US" altLang="ko-KR" smtClean="0"/>
          </a:p>
          <a:p>
            <a:pPr lvl="1"/>
            <a:r>
              <a:rPr lang="en-US" altLang="ko-KR" smtClean="0"/>
              <a:t>jqPlot </a:t>
            </a:r>
            <a:r>
              <a:rPr lang="ko-KR" altLang="en-US" smtClean="0"/>
              <a:t>사이트</a:t>
            </a:r>
            <a:r>
              <a:rPr lang="en-US" altLang="ko-KR" smtClean="0"/>
              <a:t>(www.jqplot.com) </a:t>
            </a:r>
            <a:r>
              <a:rPr lang="ko-KR" altLang="en-US" smtClean="0"/>
              <a:t>라이브러리 파일을 추가로 다운로드 받아 사용</a:t>
            </a:r>
            <a:endParaRPr lang="en-US" altLang="ko-KR" smtClean="0"/>
          </a:p>
          <a:p>
            <a:r>
              <a:rPr lang="en-US" altLang="ko-KR" smtClean="0"/>
              <a:t>jqPlot </a:t>
            </a:r>
            <a:r>
              <a:rPr lang="ko-KR" altLang="en-US" smtClean="0"/>
              <a:t>기본 라이브러리 연결</a:t>
            </a:r>
          </a:p>
          <a:p>
            <a:pPr lvl="1"/>
            <a:r>
              <a:rPr lang="en-US" altLang="ko-KR" smtClean="0"/>
              <a:t>jqPlot</a:t>
            </a:r>
            <a:r>
              <a:rPr lang="ko-KR" altLang="en-US" smtClean="0"/>
              <a:t>은 제이쿼리 파일과 </a:t>
            </a:r>
            <a:r>
              <a:rPr lang="en-US" altLang="ko-KR" smtClean="0"/>
              <a:t>jqPlot </a:t>
            </a:r>
            <a:r>
              <a:rPr lang="ko-KR" altLang="en-US" smtClean="0"/>
              <a:t>제이쿼리 플러그인 파일</a:t>
            </a:r>
            <a:r>
              <a:rPr lang="en-US" altLang="ko-KR" smtClean="0"/>
              <a:t>, jqPlot css </a:t>
            </a:r>
            <a:r>
              <a:rPr lang="ko-KR" altLang="en-US" smtClean="0"/>
              <a:t>파일 등의 라이브러리를 필요로 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jqPlot </a:t>
            </a:r>
            <a:r>
              <a:rPr lang="ko-KR" altLang="en-US" smtClean="0"/>
              <a:t>플러그인 파일</a:t>
            </a:r>
          </a:p>
          <a:p>
            <a:pPr lvl="1"/>
            <a:r>
              <a:rPr lang="en-US" altLang="ko-KR" smtClean="0"/>
              <a:t>jqPlot </a:t>
            </a:r>
            <a:r>
              <a:rPr lang="ko-KR" altLang="en-US" smtClean="0"/>
              <a:t>기본 라이브러리에 보조 플러그인들을 추가로 사용</a:t>
            </a:r>
            <a:endParaRPr lang="en-US" altLang="ko-KR" smtClean="0"/>
          </a:p>
          <a:p>
            <a:pPr lvl="1"/>
            <a:r>
              <a:rPr lang="en-US" altLang="ko-KR" smtClean="0"/>
              <a:t>jqPlot </a:t>
            </a:r>
            <a:r>
              <a:rPr lang="ko-KR" altLang="en-US" smtClean="0"/>
              <a:t>차트의 종류에 따라 필요한 </a:t>
            </a:r>
            <a:r>
              <a:rPr lang="en-US" altLang="ko-KR" smtClean="0"/>
              <a:t>jqPlot </a:t>
            </a:r>
            <a:r>
              <a:rPr lang="ko-KR" altLang="en-US" smtClean="0"/>
              <a:t>플러그인 라이브러리를 포함하도록 명세</a:t>
            </a:r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429000"/>
            <a:ext cx="749603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6021288"/>
            <a:ext cx="7416824" cy="67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jqPlot(2)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jqPlot </a:t>
            </a:r>
            <a:r>
              <a:rPr lang="ko-KR" altLang="en-US" smtClean="0"/>
              <a:t>차트 컨테이너</a:t>
            </a:r>
          </a:p>
          <a:p>
            <a:pPr lvl="1"/>
            <a:r>
              <a:rPr lang="en-US" altLang="ko-KR" smtClean="0"/>
              <a:t>jqPlot </a:t>
            </a:r>
            <a:r>
              <a:rPr lang="ko-KR" altLang="en-US" smtClean="0"/>
              <a:t>차트를 표시하고자 하는 모바일 페이지 안의 원하는 위치에 다음과 같은 차트 컨테이너를 명세한다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jqPlot </a:t>
            </a:r>
            <a:r>
              <a:rPr lang="ko-KR" altLang="en-US" smtClean="0"/>
              <a:t>차트 생성</a:t>
            </a:r>
          </a:p>
          <a:p>
            <a:pPr lvl="1"/>
            <a:r>
              <a:rPr lang="ko-KR" altLang="en-US" smtClean="0"/>
              <a:t>차트를 표시하고자 하는 컨테이너의 </a:t>
            </a:r>
            <a:r>
              <a:rPr lang="en-US" altLang="ko-KR" smtClean="0"/>
              <a:t>id</a:t>
            </a:r>
            <a:r>
              <a:rPr lang="ko-KR" altLang="en-US" smtClean="0"/>
              <a:t>값과 차트 데이터 값들과 함께 </a:t>
            </a:r>
            <a:r>
              <a:rPr lang="en-US" altLang="ko-KR" smtClean="0"/>
              <a:t>$.jqplot </a:t>
            </a:r>
            <a:r>
              <a:rPr lang="ko-KR" altLang="en-US" smtClean="0"/>
              <a:t>플러그인 함수를 호출하면 실제 차트가 구성되어 표시됨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$.jqplot </a:t>
            </a:r>
            <a:r>
              <a:rPr lang="ko-KR" altLang="en-US" smtClean="0"/>
              <a:t>플러그인 함수의 문법 구조</a:t>
            </a:r>
          </a:p>
          <a:p>
            <a:pPr lvl="1"/>
            <a:r>
              <a:rPr lang="en-US" altLang="ko-KR" smtClean="0"/>
              <a:t>$.jqplot </a:t>
            </a:r>
            <a:r>
              <a:rPr lang="ko-KR" altLang="en-US" smtClean="0"/>
              <a:t>플러그인 함수에 옵션을 설정함으로써 차트의 상세 표현 형식를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988840"/>
            <a:ext cx="748523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4005064"/>
            <a:ext cx="7272808" cy="6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6576" y="5661248"/>
            <a:ext cx="747443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제이쿼리 스타일 관련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제이쿼리 </a:t>
            </a:r>
            <a:r>
              <a:rPr lang="en-US" altLang="ko-KR" smtClean="0"/>
              <a:t>CSS3 </a:t>
            </a:r>
            <a:r>
              <a:rPr lang="ko-KR" altLang="ko-KR" smtClean="0"/>
              <a:t>메소드</a:t>
            </a:r>
          </a:p>
          <a:p>
            <a:pPr lvl="1"/>
            <a:r>
              <a:rPr lang="ko-KR" altLang="ko-KR" smtClean="0"/>
              <a:t>제이쿼리의 기능 중 하나가</a:t>
            </a:r>
            <a:r>
              <a:rPr lang="en-US" altLang="ko-KR" smtClean="0"/>
              <a:t> CSS3 </a:t>
            </a:r>
            <a:r>
              <a:rPr lang="ko-KR" altLang="ko-KR" smtClean="0"/>
              <a:t>스타일 속성을 제어하는 것</a:t>
            </a:r>
            <a:endParaRPr lang="en-US" altLang="ko-KR" smtClean="0"/>
          </a:p>
          <a:p>
            <a:pPr lvl="1"/>
            <a:r>
              <a:rPr lang="en-US" altLang="ko-KR" smtClean="0"/>
              <a:t>CSS3 </a:t>
            </a:r>
            <a:r>
              <a:rPr lang="ko-KR" altLang="ko-KR" smtClean="0"/>
              <a:t>관련 메소드를 통해서</a:t>
            </a:r>
            <a:r>
              <a:rPr lang="en-US" altLang="ko-KR" smtClean="0"/>
              <a:t> HTML5 </a:t>
            </a:r>
            <a:r>
              <a:rPr lang="ko-KR" altLang="ko-KR" smtClean="0"/>
              <a:t>문서의 스타일을 동적으로 변경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10-1] CSS3 </a:t>
            </a:r>
            <a:r>
              <a:rPr lang="ko-KR" altLang="ko-KR" smtClean="0"/>
              <a:t>메소드</a:t>
            </a:r>
            <a:endParaRPr lang="ko-KR" altLang="ko-KR" sz="2400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2520" y="2492896"/>
          <a:ext cx="8856984" cy="3816423"/>
        </p:xfrm>
        <a:graphic>
          <a:graphicData uri="http://schemas.openxmlformats.org/drawingml/2006/table">
            <a:tbl>
              <a:tblPr/>
              <a:tblGrid>
                <a:gridCol w="2664296"/>
                <a:gridCol w="6192688"/>
              </a:tblGrid>
              <a:tr h="31210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400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엘리먼트에 적용된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속성값을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css({CSS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속성집합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})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스타일을 적용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속성값을 한꺼번에 설정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맵형식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 {'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':'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', 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':'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', . . . } ))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9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addClass(CSS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class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속성값을 설정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클래스명으로 선언된 스타일을 적용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30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removeClass(CSS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class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속성값을 제거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적용된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 스타일을 제거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9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toggleClass(CSS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class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존재하면 제거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없으면 추가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 스타일을 적용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해제를 전환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19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hasClass(CSS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class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 존재 유무를 반환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 스타일 적용 유무를 반환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width()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너비 값을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width(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너비값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너비 값을 설정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height()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높이 값을 반환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9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$( 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height(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높이값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엘리먼트의 높이 값을 설정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4.2 </a:t>
            </a:r>
            <a:r>
              <a:rPr lang="ko-KR" altLang="en-US" b="1" smtClean="0"/>
              <a:t>라인 차트 생성하기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라인 차트</a:t>
            </a:r>
            <a:r>
              <a:rPr lang="en-US" altLang="ko-KR" smtClean="0"/>
              <a:t>(line chart) </a:t>
            </a:r>
          </a:p>
          <a:p>
            <a:pPr lvl="1"/>
            <a:r>
              <a:rPr lang="en-US" altLang="ko-KR" smtClean="0"/>
              <a:t>$.jqplot </a:t>
            </a:r>
            <a:r>
              <a:rPr lang="ko-KR" altLang="en-US" smtClean="0"/>
              <a:t>플러그인 함수에 옵션을 설정함으로써 생성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2</a:t>
            </a:r>
            <a:r>
              <a:rPr lang="ko-KR" altLang="en-US" smtClean="0"/>
              <a:t>개의 플러그인 파일이 추가로 필요</a:t>
            </a:r>
            <a:endParaRPr lang="en-US" altLang="ko-KR" smtClean="0"/>
          </a:p>
          <a:p>
            <a:pPr lvl="1"/>
            <a:r>
              <a:rPr lang="en-US" altLang="ko-KR" smtClean="0"/>
              <a:t>“jqplot.canvasTextRenderer.min.js”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차트 안의 문자열 표시</a:t>
            </a:r>
            <a:r>
              <a:rPr lang="en-US" altLang="ko-KR" smtClean="0"/>
              <a:t> </a:t>
            </a:r>
          </a:p>
          <a:p>
            <a:pPr lvl="1"/>
            <a:r>
              <a:rPr lang="ko-KR" altLang="en-US" smtClean="0"/>
              <a:t>“</a:t>
            </a:r>
            <a:r>
              <a:rPr lang="en-US" altLang="ko-KR" smtClean="0"/>
              <a:t>jqplot.canvasAxisLabelRenderer.min.js” : x</a:t>
            </a:r>
            <a:r>
              <a:rPr lang="ko-KR" altLang="en-US" smtClean="0"/>
              <a:t>축과 </a:t>
            </a:r>
            <a:r>
              <a:rPr lang="en-US" altLang="ko-KR" smtClean="0"/>
              <a:t>y</a:t>
            </a:r>
            <a:r>
              <a:rPr lang="ko-KR" altLang="en-US" smtClean="0"/>
              <a:t>축의 축 제목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p.389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576" y="2708920"/>
            <a:ext cx="65722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668" y="3438525"/>
            <a:ext cx="66008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라인 차트 생성하기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10-11] line-chart.html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10-11)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1268760"/>
            <a:ext cx="4909758" cy="552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F:\저술개정판_원고\저술2차_최종본(20161223)\그림(수정본)\ch10\_10.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5128" y="1988840"/>
            <a:ext cx="2653430" cy="443676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en-US" b="1" smtClean="0"/>
              <a:t>바 차트 생성하기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바 차트</a:t>
            </a:r>
            <a:r>
              <a:rPr lang="en-US" altLang="ko-KR" smtClean="0"/>
              <a:t>(bar chart) </a:t>
            </a:r>
          </a:p>
          <a:p>
            <a:r>
              <a:rPr lang="en-US" altLang="ko-KR" smtClean="0"/>
              <a:t>5</a:t>
            </a:r>
            <a:r>
              <a:rPr lang="ko-KR" altLang="en-US" smtClean="0"/>
              <a:t>개의 플러그인 파일이 추가로 필요</a:t>
            </a:r>
            <a:endParaRPr lang="en-US" altLang="ko-KR" smtClean="0"/>
          </a:p>
          <a:p>
            <a:pPr lvl="1"/>
            <a:r>
              <a:rPr lang="en-US" altLang="ko-KR" smtClean="0"/>
              <a:t>“jqplot.barRenderer.min.js” :</a:t>
            </a:r>
            <a:r>
              <a:rPr lang="ko-KR" altLang="en-US" smtClean="0"/>
              <a:t> 계열 값들을 막대 모양으로 표시허눈 랜더러 라이브러리</a:t>
            </a:r>
            <a:endParaRPr lang="en-US" altLang="ko-KR" smtClean="0"/>
          </a:p>
          <a:p>
            <a:pPr lvl="1"/>
            <a:r>
              <a:rPr lang="en-US" altLang="ko-KR" smtClean="0"/>
              <a:t>“jqplot.categoryAxisRenderer.min.js” :</a:t>
            </a:r>
            <a:r>
              <a:rPr lang="ko-KR" altLang="en-US" smtClean="0"/>
              <a:t> 카테고리 형식의 축</a:t>
            </a:r>
            <a:r>
              <a:rPr lang="en-US" altLang="ko-KR" smtClean="0"/>
              <a:t>(y</a:t>
            </a:r>
            <a:r>
              <a:rPr lang="ko-KR" altLang="en-US" smtClean="0"/>
              <a:t>축 데이터 값들 사이의 일정한 간격 유지</a:t>
            </a:r>
            <a:r>
              <a:rPr lang="en-US" altLang="ko-KR" smtClean="0"/>
              <a:t>) </a:t>
            </a:r>
            <a:r>
              <a:rPr lang="ko-KR" altLang="en-US" smtClean="0"/>
              <a:t>표시를 위한 라이브러리</a:t>
            </a:r>
            <a:endParaRPr lang="en-US" altLang="ko-KR" smtClean="0"/>
          </a:p>
          <a:p>
            <a:pPr lvl="1"/>
            <a:r>
              <a:rPr lang="en-US" altLang="ko-KR" smtClean="0"/>
              <a:t>“jqplot.pointLabels.min.js” :</a:t>
            </a:r>
            <a:r>
              <a:rPr lang="ko-KR" altLang="en-US" smtClean="0"/>
              <a:t> 막대 끝에 라벨을 표시하는 라이브러리</a:t>
            </a:r>
            <a:r>
              <a:rPr lang="en-US" altLang="ko-KR" smtClean="0"/>
              <a:t>(</a:t>
            </a:r>
            <a:r>
              <a:rPr lang="ko-KR" altLang="en-US" smtClean="0"/>
              <a:t>기본값은 </a:t>
            </a:r>
            <a:r>
              <a:rPr lang="en-US" altLang="ko-KR" smtClean="0"/>
              <a:t>y</a:t>
            </a:r>
            <a:r>
              <a:rPr lang="ko-KR" altLang="en-US" smtClean="0"/>
              <a:t>축값</a:t>
            </a:r>
            <a:r>
              <a:rPr lang="en-US" altLang="ko-KR" smtClean="0"/>
              <a:t>)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4006" y="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3140968"/>
            <a:ext cx="766608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바 차트 생성하기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$.jqplot </a:t>
            </a:r>
            <a:r>
              <a:rPr lang="ko-KR" altLang="en-US" smtClean="0"/>
              <a:t>플러그인 함수에 </a:t>
            </a:r>
            <a:r>
              <a:rPr lang="en-US" altLang="ko-KR" smtClean="0"/>
              <a:t>seriesDefaults </a:t>
            </a:r>
            <a:r>
              <a:rPr lang="ko-KR" altLang="en-US" smtClean="0"/>
              <a:t>옵션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axes </a:t>
            </a:r>
            <a:r>
              <a:rPr lang="ko-KR" altLang="en-US" smtClean="0"/>
              <a:t>옵션을 설정함으로써 바 차트 생성</a:t>
            </a:r>
            <a:endParaRPr lang="en-US" altLang="ko-KR" smtClean="0"/>
          </a:p>
          <a:p>
            <a:pPr lvl="1"/>
            <a:r>
              <a:rPr lang="en-US" altLang="ko-KR" smtClean="0"/>
              <a:t>“renderer: $.jqplot.BarRenderer” :</a:t>
            </a:r>
            <a:r>
              <a:rPr lang="ko-KR" altLang="en-US" smtClean="0"/>
              <a:t> 모든 계열의 기본 렌더러로 </a:t>
            </a:r>
            <a:r>
              <a:rPr lang="en-US" altLang="ko-KR" smtClean="0"/>
              <a:t>BarRenderer</a:t>
            </a:r>
            <a:r>
              <a:rPr lang="ko-KR" altLang="en-US" smtClean="0"/>
              <a:t>를 설정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“pointLabels: {show: true}” :</a:t>
            </a:r>
            <a:r>
              <a:rPr lang="ko-KR" altLang="en-US" smtClean="0"/>
              <a:t> 표시되는 막대마다 끝에 수치값을 표시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x</a:t>
            </a:r>
            <a:r>
              <a:rPr lang="ko-KR" altLang="en-US" smtClean="0"/>
              <a:t>축과 </a:t>
            </a:r>
            <a:r>
              <a:rPr lang="en-US" altLang="ko-KR" smtClean="0"/>
              <a:t>y</a:t>
            </a:r>
            <a:r>
              <a:rPr lang="ko-KR" altLang="en-US" smtClean="0"/>
              <a:t>축에 서로 다른 렌더러를 사용하여 라벨을 표시</a:t>
            </a:r>
            <a:endParaRPr lang="en-US" altLang="ko-KR" smtClean="0"/>
          </a:p>
          <a:p>
            <a:pPr lvl="1"/>
            <a:r>
              <a:rPr lang="en-US" altLang="ko-KR" smtClean="0"/>
              <a:t>“renderer: $.jqplot.CategoryAxisRenderer” :</a:t>
            </a:r>
            <a:r>
              <a:rPr lang="ko-KR" altLang="en-US" smtClean="0"/>
              <a:t> </a:t>
            </a:r>
            <a:r>
              <a:rPr lang="en-US" altLang="ko-KR" smtClean="0"/>
              <a:t>x</a:t>
            </a:r>
            <a:r>
              <a:rPr lang="ko-KR" altLang="en-US" smtClean="0"/>
              <a:t>축의 값을 막대 형식으로 표시</a:t>
            </a:r>
            <a:endParaRPr lang="en-US" altLang="ko-KR" smtClean="0"/>
          </a:p>
          <a:p>
            <a:pPr lvl="1"/>
            <a:r>
              <a:rPr lang="en-US" altLang="ko-KR" smtClean="0"/>
              <a:t>Tick :</a:t>
            </a:r>
            <a:r>
              <a:rPr lang="ko-KR" altLang="en-US" smtClean="0"/>
              <a:t> 하나의 좌표선이나 좌표값을 표시하는 객체</a:t>
            </a: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1935882"/>
            <a:ext cx="66008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3933056"/>
            <a:ext cx="6610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수직바 차트 생성하기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10-12] bar-chart1.html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10-12)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7170" name="Picture 2" descr="F:\저술개정판_원고\저술2차_최종본(20161223)\그림(수정본)\ch10\_10.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184" y="1628800"/>
            <a:ext cx="2877046" cy="4810671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520" y="1340768"/>
            <a:ext cx="57748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수평바 차트 생성하기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10-13] bar-chart2.html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10-13)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8194" name="Picture 2" descr="F:\저술개정판_원고\저술2차_최종본(20161223)\그림(수정본)\ch10\_10.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9184" y="1556792"/>
            <a:ext cx="2747852" cy="4594647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1222648"/>
            <a:ext cx="4750514" cy="557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1340768"/>
            <a:ext cx="53721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4.4 </a:t>
            </a:r>
            <a:r>
              <a:rPr lang="ko-KR" altLang="en-US" b="1" smtClean="0"/>
              <a:t>파이 차트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836712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10-14] pie-chart.html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10-14)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43" y="0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p.398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9218" name="Picture 2" descr="F:\저술개정판_원고\저술2차_최종본(20161223)\그림(수정본)\ch10\_10.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492896"/>
            <a:ext cx="4684081" cy="39004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4.5 </a:t>
            </a:r>
            <a:r>
              <a:rPr lang="ko-KR" altLang="en-US" b="1" smtClean="0"/>
              <a:t>버블 차트 생성하기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0472" y="908720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10-15] bubble-chart.html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10-15)</a:t>
            </a:r>
            <a:endParaRPr lang="ko-KR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/>
            <a:endParaRPr lang="ko-KR" altLang="ko-KR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54006" y="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플러그인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p.401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42" name="Picture 2" descr="F:\저술개정판_원고\저술2차_최종본(20161223)\그림(수정본)\ch10\_10.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7176" y="1628800"/>
            <a:ext cx="2661723" cy="4450631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1484784"/>
            <a:ext cx="52979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CSS </a:t>
            </a:r>
            <a:r>
              <a:rPr lang="ko-KR" altLang="ko-KR" b="1" smtClean="0"/>
              <a:t>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10-1] dom-css.html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10-1)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12777"/>
          <a:ext cx="7560840" cy="1944216"/>
        </p:xfrm>
        <a:graphic>
          <a:graphicData uri="http://schemas.openxmlformats.org/drawingml/2006/table">
            <a:tbl>
              <a:tblPr/>
              <a:tblGrid>
                <a:gridCol w="3779997"/>
                <a:gridCol w="3780843"/>
              </a:tblGrid>
              <a:tr h="324887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10-1] DOM CSS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메소드 적용하기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/ch10/dom-css.html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619329">
                <a:tc gridSpan="2"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$('span').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('padding','20px');									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$('p:odd').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({'background-color':'purple', 'color': 'white'});					// (2)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$('#span2').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('background-color',$('p:eq(1)').css('background-color'));		// (3)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$('p').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('border-color','green')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 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not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(':eq(1)')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 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css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('border-width','thick');								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08584" y="3717032"/>
            <a:ext cx="6624736" cy="2592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맵 방식과 메소드 체인 방식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CSS3 </a:t>
            </a:r>
            <a:r>
              <a:rPr lang="ko-KR" altLang="ko-KR" smtClean="0"/>
              <a:t>메소드를 통해</a:t>
            </a:r>
            <a:r>
              <a:rPr lang="en-US" altLang="ko-KR" smtClean="0"/>
              <a:t> CSS3 </a:t>
            </a:r>
            <a:r>
              <a:rPr lang="ko-KR" altLang="ko-KR" smtClean="0"/>
              <a:t>스타일을 지정할 때</a:t>
            </a:r>
            <a:r>
              <a:rPr lang="en-US" altLang="ko-KR" smtClean="0"/>
              <a:t> 2</a:t>
            </a:r>
            <a:r>
              <a:rPr lang="ko-KR" altLang="ko-KR" smtClean="0"/>
              <a:t>가지 방식이 가능하다</a:t>
            </a:r>
            <a:r>
              <a:rPr lang="en-US" altLang="ko-KR" smtClean="0"/>
              <a:t>. </a:t>
            </a:r>
          </a:p>
          <a:p>
            <a:pPr latinLnBrk="0"/>
            <a:r>
              <a:rPr lang="ko-KR" altLang="ko-KR" smtClean="0"/>
              <a:t>맵</a:t>
            </a:r>
            <a:r>
              <a:rPr lang="en-US" altLang="ko-KR" smtClean="0"/>
              <a:t>(map)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1" latinLnBrk="0"/>
            <a:r>
              <a:rPr lang="en-US" altLang="ko-KR" smtClean="0"/>
              <a:t>{ }</a:t>
            </a:r>
            <a:r>
              <a:rPr lang="ko-KR" altLang="ko-KR" smtClean="0"/>
              <a:t>안에</a:t>
            </a:r>
            <a:r>
              <a:rPr lang="en-US" altLang="ko-KR" smtClean="0"/>
              <a:t> ':'</a:t>
            </a:r>
            <a:r>
              <a:rPr lang="ko-KR" altLang="ko-KR" smtClean="0"/>
              <a:t>으로 구분한 속성과 값의 쌍을</a:t>
            </a:r>
            <a:r>
              <a:rPr lang="en-US" altLang="ko-KR" smtClean="0"/>
              <a:t> ','</a:t>
            </a:r>
            <a:r>
              <a:rPr lang="ko-KR" altLang="ko-KR" smtClean="0"/>
              <a:t>로 구분하여 여러 개 나열하는 방법</a:t>
            </a:r>
            <a:endParaRPr lang="en-US" altLang="ko-KR" smtClean="0"/>
          </a:p>
          <a:p>
            <a:pPr lvl="1" latinLnBrk="0"/>
            <a:endParaRPr lang="en-US" altLang="ko-KR" smtClean="0"/>
          </a:p>
          <a:p>
            <a:pPr lvl="1" latinLnBrk="0"/>
            <a:endParaRPr lang="en-US" altLang="ko-KR" smtClean="0"/>
          </a:p>
          <a:p>
            <a:pPr latinLnBrk="0"/>
            <a:r>
              <a:rPr lang="ko-KR" altLang="ko-KR" smtClean="0"/>
              <a:t>메소드 체인</a:t>
            </a:r>
            <a:r>
              <a:rPr lang="en-US" altLang="ko-KR" smtClean="0"/>
              <a:t>(method chain) </a:t>
            </a:r>
            <a:r>
              <a:rPr lang="ko-KR" altLang="ko-KR" smtClean="0"/>
              <a:t>방식</a:t>
            </a:r>
            <a:endParaRPr lang="en-US" altLang="ko-KR" smtClean="0"/>
          </a:p>
          <a:p>
            <a:pPr lvl="1" latinLnBrk="0"/>
            <a:r>
              <a:rPr lang="ko-KR" altLang="ko-KR" smtClean="0"/>
              <a:t>메소드 호출 뒤에 마침표</a:t>
            </a:r>
            <a:r>
              <a:rPr lang="en-US" altLang="ko-KR" smtClean="0"/>
              <a:t>(.)</a:t>
            </a:r>
            <a:r>
              <a:rPr lang="ko-KR" altLang="ko-KR" smtClean="0"/>
              <a:t>을 찍고 또 다른 메소드를 호출하도록 함으로써 한 문장 안에서 체인처럼 연속적으로 메소드를 호출하는 방법</a:t>
            </a:r>
            <a:endParaRPr lang="en-US" altLang="ko-KR" smtClean="0"/>
          </a:p>
          <a:p>
            <a:pPr lvl="1" latinLnBrk="0"/>
            <a:r>
              <a:rPr lang="ko-KR" altLang="ko-KR" smtClean="0"/>
              <a:t>앞의 메소드가 반환하는 제이쿼리 객체에 뒤에 연결된 메소드가 추가로 적용되는 방식</a:t>
            </a:r>
            <a:endParaRPr lang="en-US" altLang="ko-KR" smtClean="0"/>
          </a:p>
          <a:p>
            <a:pPr lvl="1" latinLnBrk="0"/>
            <a:r>
              <a:rPr lang="ko-KR" altLang="ko-KR" smtClean="0"/>
              <a:t>전체 코드 길이가 줄어드는 이점</a:t>
            </a:r>
          </a:p>
          <a:p>
            <a:pPr lvl="1" latinLnBrk="0"/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6576" y="2204864"/>
          <a:ext cx="5400600" cy="504056"/>
        </p:xfrm>
        <a:graphic>
          <a:graphicData uri="http://schemas.openxmlformats.org/drawingml/2006/table">
            <a:tbl>
              <a:tblPr/>
              <a:tblGrid>
                <a:gridCol w="5400600"/>
              </a:tblGrid>
              <a:tr h="504056">
                <a:tc>
                  <a:txBody>
                    <a:bodyPr/>
                    <a:lstStyle/>
                    <a:p>
                      <a:pPr indent="101600"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$('p:odd').css({'background-color': 'purple', 'color': 'white'});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08584" y="4509120"/>
          <a:ext cx="5400600" cy="504056"/>
        </p:xfrm>
        <a:graphic>
          <a:graphicData uri="http://schemas.openxmlformats.org/drawingml/2006/table">
            <a:tbl>
              <a:tblPr/>
              <a:tblGrid>
                <a:gridCol w="5400600"/>
              </a:tblGrid>
              <a:tr h="504056">
                <a:tc>
                  <a:txBody>
                    <a:bodyPr/>
                    <a:lstStyle/>
                    <a:p>
                      <a:pPr indent="101600"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$('p:odd').css('background-color', 'purple').css('color', 'white');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맵 방식과 메소드 체인 방식</a:t>
            </a:r>
            <a:r>
              <a:rPr lang="en-US" altLang="ko-KR" smtClean="0"/>
              <a:t> </a:t>
            </a:r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다음 예를 각각 실행할 경우의 결과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12776"/>
          <a:ext cx="6624736" cy="1368152"/>
        </p:xfrm>
        <a:graphic>
          <a:graphicData uri="http://schemas.openxmlformats.org/drawingml/2006/table">
            <a:tbl>
              <a:tblPr/>
              <a:tblGrid>
                <a:gridCol w="6624736"/>
              </a:tblGrid>
              <a:tr h="1368152">
                <a:tc>
                  <a:txBody>
                    <a:bodyPr/>
                    <a:lstStyle/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$('div:eq(2)').css('border-width', 'thick');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$('div:eq(2)').find('.class2').css('border-width', 'thick');	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$('div:eq(2)').find('.class2').text('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노드변경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').css('border-width', 'thick');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342900" lvl="0" indent="-342900" algn="just" latinLnBrk="0">
                        <a:spcAft>
                          <a:spcPts val="0"/>
                        </a:spcAft>
                        <a:buFont typeface="+mj-lt"/>
                        <a:buAutoNum type="arabicParenBoth"/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$('div:eq(2)').find('.class2').text('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노드변경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').append('&lt;h5&gt;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노드추가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&lt;/5&gt;').css('border-width', 'thick');</a:t>
                      </a:r>
                      <a:endParaRPr lang="ko-KR" sz="1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552" y="3140968"/>
            <a:ext cx="6408712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스타일 클래스 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10-2] style-class.html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10-2)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84784"/>
          <a:ext cx="7344816" cy="2509885"/>
        </p:xfrm>
        <a:graphic>
          <a:graphicData uri="http://schemas.openxmlformats.org/drawingml/2006/table">
            <a:tbl>
              <a:tblPr/>
              <a:tblGrid>
                <a:gridCol w="4032448"/>
                <a:gridCol w="3312368"/>
              </a:tblGrid>
              <a:tr h="36004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10-2]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스타일 클래스 메소드 적용하기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/ch10/style-class.html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149845">
                <a:tc gridSpan="2">
                  <a:txBody>
                    <a:bodyPr/>
                    <a:lstStyle/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&lt;style type="text/css"&gt;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.class2 { border-width: thick; 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.u_bgpurple { background-color: purple; color: white; }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.u_dotted { border-style : dotted; }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&lt;/style&gt;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$('span:first').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addClass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('u_bgpurple'); 		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$('p:eq(1)').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removeClass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('class2').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addClass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('u_bgpurple');		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//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$('span').</a:t>
                      </a:r>
                      <a:r>
                        <a:rPr lang="en-US" sz="14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toggleClass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('u_bgpurple');								// (3)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280592" y="4293096"/>
            <a:ext cx="4824536" cy="2304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DOM </a:t>
            </a:r>
            <a:r>
              <a:rPr lang="ko-KR" altLang="ko-KR" b="1" smtClean="0"/>
              <a:t>트리 관련 메소드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DOM </a:t>
            </a:r>
            <a:r>
              <a:rPr lang="ko-KR" altLang="ko-KR" smtClean="0"/>
              <a:t>탐색 메소드</a:t>
            </a:r>
          </a:p>
          <a:p>
            <a:pPr lvl="1"/>
            <a:r>
              <a:rPr lang="ko-KR" altLang="ko-KR" smtClean="0"/>
              <a:t>선택자 이외에도 여러 </a:t>
            </a:r>
            <a:r>
              <a:rPr lang="en-US" altLang="ko-KR" smtClean="0"/>
              <a:t>DOM </a:t>
            </a:r>
            <a:r>
              <a:rPr lang="ko-KR" altLang="ko-KR" smtClean="0"/>
              <a:t>탐색 메소드를 통해 엘리먼트에 접근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 관련 탐색 메소드와 필터링 메소드는 선택자의 기능을 확장 및 보완</a:t>
            </a:r>
            <a:endParaRPr lang="en-US" altLang="ko-KR" smtClean="0"/>
          </a:p>
          <a:p>
            <a:pPr lvl="2"/>
            <a:r>
              <a:rPr lang="ko-KR" altLang="ko-KR" smtClean="0"/>
              <a:t>탐색</a:t>
            </a:r>
            <a:r>
              <a:rPr lang="en-US" altLang="ko-KR" smtClean="0"/>
              <a:t>(traversing) </a:t>
            </a:r>
            <a:r>
              <a:rPr lang="ko-KR" altLang="ko-KR" smtClean="0"/>
              <a:t>메소드</a:t>
            </a:r>
            <a:r>
              <a:rPr lang="en-US" altLang="ko-KR" smtClean="0"/>
              <a:t> : DOM </a:t>
            </a:r>
            <a:r>
              <a:rPr lang="ko-KR" altLang="ko-KR" smtClean="0"/>
              <a:t>트리의 선택된 위치를 기준으로 원하는 노드</a:t>
            </a:r>
            <a:r>
              <a:rPr lang="en-US" altLang="ko-KR" smtClean="0"/>
              <a:t>(</a:t>
            </a:r>
            <a:r>
              <a:rPr lang="ko-KR" altLang="ko-KR" smtClean="0"/>
              <a:t>주로 엘리먼트</a:t>
            </a:r>
            <a:r>
              <a:rPr lang="en-US" altLang="ko-KR" smtClean="0"/>
              <a:t>)</a:t>
            </a:r>
            <a:r>
              <a:rPr lang="ko-KR" altLang="ko-KR" smtClean="0"/>
              <a:t>를 찾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2"/>
            <a:r>
              <a:rPr lang="ko-KR" altLang="ko-KR" smtClean="0"/>
              <a:t>선택자 대신 현재의 참조 엘리먼트를 기준으로 탐색 메소드를 사용하는 것이 효과적인 경우</a:t>
            </a:r>
            <a:r>
              <a:rPr lang="ko-KR" altLang="en-US" smtClean="0"/>
              <a:t>에 사용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</a:t>
            </a:r>
            <a:r>
              <a:rPr lang="ko-KR" altLang="ko-KR" smtClean="0"/>
              <a:t> 이전 또는 다음 엘리먼트를 접근하는 경우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$() </a:t>
            </a:r>
            <a:r>
              <a:rPr lang="ko-KR" altLang="ko-KR" smtClean="0"/>
              <a:t>함수 선택자를 이용 특정 노드를 찾은 후</a:t>
            </a:r>
            <a:r>
              <a:rPr lang="en-US" altLang="ko-KR" smtClean="0"/>
              <a:t>, </a:t>
            </a:r>
            <a:r>
              <a:rPr lang="ko-KR" altLang="ko-KR" smtClean="0"/>
              <a:t>그 위치를 기준으로 다른 노드를 탐색</a:t>
            </a:r>
            <a:endParaRPr lang="en-US" altLang="ko-KR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645024"/>
          <a:ext cx="8280920" cy="2664298"/>
        </p:xfrm>
        <a:graphic>
          <a:graphicData uri="http://schemas.openxmlformats.org/drawingml/2006/table">
            <a:tbl>
              <a:tblPr/>
              <a:tblGrid>
                <a:gridCol w="1240077"/>
                <a:gridCol w="7040843"/>
              </a:tblGrid>
              <a:tr h="33123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).find(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조건을 충족하는 모든 자손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).children(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자식 엘리먼트들을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).parent(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부모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).parents(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조상 엘리먼트들을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).siblings(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자신을 제외한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형제 엘리먼트들을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).prev(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바로 앞에 위치한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형제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).prevAll(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앞에 위치한 모든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형제 엘리먼트들을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).next(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바로 다음에 위치한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형제 엘리먼트를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$( ).nextAll( 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 중에서 다음에 위치한 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조건을 충족하는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]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형제 엘리먼트들을 반환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p.369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탐색 메소드 적용하기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10-3] dom-traversal.html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10-3)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484784"/>
          <a:ext cx="7992888" cy="1642359"/>
        </p:xfrm>
        <a:graphic>
          <a:graphicData uri="http://schemas.openxmlformats.org/drawingml/2006/table">
            <a:tbl>
              <a:tblPr/>
              <a:tblGrid>
                <a:gridCol w="3995997"/>
                <a:gridCol w="3996891"/>
              </a:tblGrid>
              <a:tr h="36004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10-3] DOM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탐색 메소드 적용하기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/ch10/dom-traversal.html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82319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$('span:eq(2)').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prev().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css('border-style', 'hidden');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$('span').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parents()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$('#p2').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nextAll()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.css('border', 'solid thick green');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$('#div2').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find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('p').css({'background-color':'purple', 'color': 'white'});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96616" y="3356992"/>
            <a:ext cx="6696744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8201" y="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메소드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p.370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3027</Words>
  <Application>Microsoft Office PowerPoint</Application>
  <PresentationFormat>A4 용지(210x297mm)</PresentationFormat>
  <Paragraphs>719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TrendMicroTemplate_ext</vt:lpstr>
      <vt:lpstr>슬라이드 1</vt:lpstr>
      <vt:lpstr>슬라이드 2</vt:lpstr>
      <vt:lpstr>1.1 제이쿼리 스타일 관련 메소드</vt:lpstr>
      <vt:lpstr>DOM CSS 메소드 적용하기</vt:lpstr>
      <vt:lpstr>맵 방식과 메소드 체인 방식</vt:lpstr>
      <vt:lpstr>맵 방식과 메소드 체인 방식 예제</vt:lpstr>
      <vt:lpstr>스타일 클래스 메소드 적용하기</vt:lpstr>
      <vt:lpstr>1.2 DOM 트리 관련 메소드(1)</vt:lpstr>
      <vt:lpstr>DOM 탐색 메소드 적용하기</vt:lpstr>
      <vt:lpstr>DOM 트리 관련 메소드(2)</vt:lpstr>
      <vt:lpstr>DOM 필러링 메소드 적용하기</vt:lpstr>
      <vt:lpstr>DOM 트리 관련 메소드(3)</vt:lpstr>
      <vt:lpstr>DOM 엘리먼트 메소드 적용하기</vt:lpstr>
      <vt:lpstr>1.3 기타 메소드</vt:lpstr>
      <vt:lpstr>프로그래밍 메소드 적용하기</vt:lpstr>
      <vt:lpstr>DOM 트리 관련 메소드(4)</vt:lpstr>
      <vt:lpstr>DOM 속성 메소드 적용하기</vt:lpstr>
      <vt:lpstr>each( ) 메소드와 this</vt:lpstr>
      <vt:lpstr>2.1 제이쿼리 이벤트</vt:lpstr>
      <vt:lpstr>2.2 이벤트 핸들러 연결 및 해제</vt:lpstr>
      <vt:lpstr>이벤트 통해 메소드 호출</vt:lpstr>
      <vt:lpstr>2.3 이벤트 메소드(1)</vt:lpstr>
      <vt:lpstr>이벤트 메소드(2)</vt:lpstr>
      <vt:lpstr>2.4 이벤트 활용 예</vt:lpstr>
      <vt:lpstr>3.1 제이쿼리 효과</vt:lpstr>
      <vt:lpstr>3.2 사용자 정의 효과 생성하기</vt:lpstr>
      <vt:lpstr>3.3 제이쿼리 효과 활용</vt:lpstr>
      <vt:lpstr>4.1 jqPlot(1)</vt:lpstr>
      <vt:lpstr>jqPlot(2)</vt:lpstr>
      <vt:lpstr>4.2 라인 차트 생성하기(1)</vt:lpstr>
      <vt:lpstr>라인 차트 생성하기(2)</vt:lpstr>
      <vt:lpstr>4.3 바 차트 생성하기(1)</vt:lpstr>
      <vt:lpstr>바 차트 생성하기(2)</vt:lpstr>
      <vt:lpstr>수직바 차트 생성하기(3)</vt:lpstr>
      <vt:lpstr>수평바 차트 생성하기(4)</vt:lpstr>
      <vt:lpstr>4.4 파이 차트 생성하기</vt:lpstr>
      <vt:lpstr>4.5 버블 차트 생성하기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301</cp:revision>
  <dcterms:created xsi:type="dcterms:W3CDTF">2003-11-10T10:03:08Z</dcterms:created>
  <dcterms:modified xsi:type="dcterms:W3CDTF">2017-02-02T12:59:22Z</dcterms:modified>
</cp:coreProperties>
</file>