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70" r:id="rId11"/>
    <p:sldId id="265" r:id="rId12"/>
    <p:sldId id="266" r:id="rId13"/>
    <p:sldId id="267" r:id="rId14"/>
    <p:sldId id="268" r:id="rId15"/>
    <p:sldId id="271" r:id="rId16"/>
    <p:sldId id="269" r:id="rId17"/>
    <p:sldId id="276" r:id="rId18"/>
    <p:sldId id="277" r:id="rId19"/>
    <p:sldId id="27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9" autoAdjust="0"/>
    <p:restoredTop sz="94660"/>
  </p:normalViewPr>
  <p:slideViewPr>
    <p:cSldViewPr snapToGrid="0">
      <p:cViewPr varScale="1">
        <p:scale>
          <a:sx n="63" d="100"/>
          <a:sy n="63" d="100"/>
        </p:scale>
        <p:origin x="102"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AC4A43-3AA1-4690-898B-62EACADBAC02}" type="doc">
      <dgm:prSet loTypeId="urn:microsoft.com/office/officeart/2005/8/layout/bProcess3" loCatId="process" qsTypeId="urn:microsoft.com/office/officeart/2005/8/quickstyle/simple3" qsCatId="simple" csTypeId="urn:microsoft.com/office/officeart/2005/8/colors/accent2_4" csCatId="accent2" phldr="1"/>
      <dgm:spPr/>
      <dgm:t>
        <a:bodyPr/>
        <a:lstStyle/>
        <a:p>
          <a:endParaRPr lang="es-ES"/>
        </a:p>
      </dgm:t>
    </dgm:pt>
    <dgm:pt modelId="{A065ECBD-17BF-44C3-88EE-5E413D6DFAB2}">
      <dgm:prSet phldrT="[Texto]" custT="1"/>
      <dgm:spPr/>
      <dgm:t>
        <a:bodyPr/>
        <a:lstStyle/>
        <a:p>
          <a:r>
            <a:rPr lang="es-ES" sz="1600" b="1" dirty="0">
              <a:solidFill>
                <a:schemeClr val="accent1">
                  <a:lumMod val="50000"/>
                </a:schemeClr>
              </a:solidFill>
              <a:effectLst>
                <a:outerShdw blurRad="38100" dist="38100" dir="2700000" algn="tl">
                  <a:srgbClr val="000000">
                    <a:alpha val="43137"/>
                  </a:srgbClr>
                </a:outerShdw>
              </a:effectLst>
            </a:rPr>
            <a:t>Implementación</a:t>
          </a:r>
        </a:p>
      </dgm:t>
    </dgm:pt>
    <dgm:pt modelId="{25D0053F-6199-4860-B65E-AADBF6F43E73}" type="parTrans" cxnId="{709ABD3D-38D4-459C-941F-7CF542DE049E}">
      <dgm:prSet/>
      <dgm:spPr/>
      <dgm:t>
        <a:bodyPr/>
        <a:lstStyle/>
        <a:p>
          <a:endParaRPr lang="es-ES"/>
        </a:p>
      </dgm:t>
    </dgm:pt>
    <dgm:pt modelId="{4A64C2EA-5B43-4BAE-9968-60AA334C1E45}" type="sibTrans" cxnId="{709ABD3D-38D4-459C-941F-7CF542DE049E}">
      <dgm:prSet/>
      <dgm:spPr/>
      <dgm:t>
        <a:bodyPr/>
        <a:lstStyle/>
        <a:p>
          <a:endParaRPr lang="es-ES"/>
        </a:p>
      </dgm:t>
    </dgm:pt>
    <dgm:pt modelId="{0D379705-E2B2-46E1-A767-18D3A96802B5}">
      <dgm:prSet phldrT="[Texto]" custT="1"/>
      <dgm:spPr/>
      <dgm:t>
        <a:bodyPr/>
        <a:lstStyle/>
        <a:p>
          <a:r>
            <a:rPr lang="es-ES" sz="1600" b="1" dirty="0">
              <a:solidFill>
                <a:schemeClr val="accent1">
                  <a:lumMod val="50000"/>
                </a:schemeClr>
              </a:solidFill>
              <a:effectLst>
                <a:outerShdw blurRad="38100" dist="38100" dir="2700000" algn="tl">
                  <a:srgbClr val="000000">
                    <a:alpha val="43137"/>
                  </a:srgbClr>
                </a:outerShdw>
              </a:effectLst>
            </a:rPr>
            <a:t>Integración de Datos</a:t>
          </a:r>
        </a:p>
      </dgm:t>
    </dgm:pt>
    <dgm:pt modelId="{DE44B1F8-401A-42A5-AA09-B0C1AB8310B9}" type="parTrans" cxnId="{4F93B152-7DAB-455F-82D1-3C93FDFC1098}">
      <dgm:prSet/>
      <dgm:spPr/>
      <dgm:t>
        <a:bodyPr/>
        <a:lstStyle/>
        <a:p>
          <a:endParaRPr lang="es-ES"/>
        </a:p>
      </dgm:t>
    </dgm:pt>
    <dgm:pt modelId="{3EF20AE8-FA84-42B1-BB0C-33AECD4A6CF9}" type="sibTrans" cxnId="{4F93B152-7DAB-455F-82D1-3C93FDFC1098}">
      <dgm:prSet/>
      <dgm:spPr/>
      <dgm:t>
        <a:bodyPr/>
        <a:lstStyle/>
        <a:p>
          <a:endParaRPr lang="es-ES"/>
        </a:p>
      </dgm:t>
    </dgm:pt>
    <dgm:pt modelId="{183873F9-D763-46FA-91CC-7D4A8650A495}">
      <dgm:prSet phldrT="[Texto]" custT="1"/>
      <dgm:spPr/>
      <dgm:t>
        <a:bodyPr/>
        <a:lstStyle/>
        <a:p>
          <a:r>
            <a:rPr lang="es-ES" sz="1600" b="1" dirty="0">
              <a:solidFill>
                <a:schemeClr val="accent1">
                  <a:lumMod val="50000"/>
                </a:schemeClr>
              </a:solidFill>
              <a:effectLst>
                <a:outerShdw blurRad="38100" dist="38100" dir="2700000" algn="tl">
                  <a:srgbClr val="000000">
                    <a:alpha val="43137"/>
                  </a:srgbClr>
                </a:outerShdw>
              </a:effectLst>
            </a:rPr>
            <a:t>Pruebas</a:t>
          </a:r>
        </a:p>
      </dgm:t>
    </dgm:pt>
    <dgm:pt modelId="{FE1ACEC8-9316-4EC9-B314-E14519FCBE2D}" type="parTrans" cxnId="{01563E8A-EE8A-4537-A34B-5F763D8D6554}">
      <dgm:prSet/>
      <dgm:spPr/>
      <dgm:t>
        <a:bodyPr/>
        <a:lstStyle/>
        <a:p>
          <a:endParaRPr lang="es-ES"/>
        </a:p>
      </dgm:t>
    </dgm:pt>
    <dgm:pt modelId="{DFAE9CEC-56BE-4476-ADD9-DEBF5C8801E6}" type="sibTrans" cxnId="{01563E8A-EE8A-4537-A34B-5F763D8D6554}">
      <dgm:prSet/>
      <dgm:spPr/>
      <dgm:t>
        <a:bodyPr/>
        <a:lstStyle/>
        <a:p>
          <a:endParaRPr lang="es-ES"/>
        </a:p>
      </dgm:t>
    </dgm:pt>
    <dgm:pt modelId="{867A673B-BC84-47E5-B0D4-04C682FAF514}">
      <dgm:prSet phldrT="[Texto]" custT="1"/>
      <dgm:spPr/>
      <dgm:t>
        <a:bodyPr/>
        <a:lstStyle/>
        <a:p>
          <a:r>
            <a:rPr lang="es-ES" sz="1600" b="1" dirty="0">
              <a:solidFill>
                <a:schemeClr val="accent1">
                  <a:lumMod val="50000"/>
                </a:schemeClr>
              </a:solidFill>
              <a:effectLst>
                <a:outerShdw blurRad="38100" dist="38100" dir="2700000" algn="tl">
                  <a:srgbClr val="000000">
                    <a:alpha val="43137"/>
                  </a:srgbClr>
                </a:outerShdw>
              </a:effectLst>
            </a:rPr>
            <a:t>Programación de Datos</a:t>
          </a:r>
        </a:p>
      </dgm:t>
    </dgm:pt>
    <dgm:pt modelId="{781626EC-E0D4-45F6-9AD6-655651A81A67}" type="parTrans" cxnId="{D20D9345-052A-47CD-B601-AAD53A3398E5}">
      <dgm:prSet/>
      <dgm:spPr/>
      <dgm:t>
        <a:bodyPr/>
        <a:lstStyle/>
        <a:p>
          <a:endParaRPr lang="es-ES"/>
        </a:p>
      </dgm:t>
    </dgm:pt>
    <dgm:pt modelId="{22B80D2D-1A03-4253-B24E-89F2A3F0E712}" type="sibTrans" cxnId="{D20D9345-052A-47CD-B601-AAD53A3398E5}">
      <dgm:prSet/>
      <dgm:spPr/>
      <dgm:t>
        <a:bodyPr/>
        <a:lstStyle/>
        <a:p>
          <a:endParaRPr lang="es-ES"/>
        </a:p>
      </dgm:t>
    </dgm:pt>
    <dgm:pt modelId="{0AC7FBDE-A2FC-4D9A-B432-EE83A3DD5933}">
      <dgm:prSet phldrT="[Texto]" custT="1"/>
      <dgm:spPr/>
      <dgm:t>
        <a:bodyPr/>
        <a:lstStyle/>
        <a:p>
          <a:r>
            <a:rPr lang="es-ES" sz="1600" b="1" dirty="0">
              <a:solidFill>
                <a:schemeClr val="accent1">
                  <a:lumMod val="50000"/>
                </a:schemeClr>
              </a:solidFill>
              <a:effectLst>
                <a:outerShdw blurRad="38100" dist="38100" dir="2700000" algn="tl">
                  <a:srgbClr val="000000">
                    <a:alpha val="43137"/>
                  </a:srgbClr>
                </a:outerShdw>
              </a:effectLst>
            </a:rPr>
            <a:t>Diseño DSS</a:t>
          </a:r>
        </a:p>
      </dgm:t>
    </dgm:pt>
    <dgm:pt modelId="{4713E863-83AF-467A-B61C-AC119D2178DB}" type="parTrans" cxnId="{F3FB9F78-6A4A-4505-90A3-9625FD941941}">
      <dgm:prSet/>
      <dgm:spPr/>
      <dgm:t>
        <a:bodyPr/>
        <a:lstStyle/>
        <a:p>
          <a:endParaRPr lang="es-ES"/>
        </a:p>
      </dgm:t>
    </dgm:pt>
    <dgm:pt modelId="{75A5A962-DA06-462C-AF15-4948AAF9CE28}" type="sibTrans" cxnId="{F3FB9F78-6A4A-4505-90A3-9625FD941941}">
      <dgm:prSet/>
      <dgm:spPr/>
      <dgm:t>
        <a:bodyPr/>
        <a:lstStyle/>
        <a:p>
          <a:endParaRPr lang="es-ES"/>
        </a:p>
      </dgm:t>
    </dgm:pt>
    <dgm:pt modelId="{1CCB6228-F82B-4E3D-8E5A-60532D956F97}">
      <dgm:prSet phldrT="[Texto]" custT="1"/>
      <dgm:spPr/>
      <dgm:t>
        <a:bodyPr/>
        <a:lstStyle/>
        <a:p>
          <a:r>
            <a:rPr lang="es-ES" sz="1600" b="1" dirty="0">
              <a:solidFill>
                <a:schemeClr val="accent1">
                  <a:lumMod val="50000"/>
                </a:schemeClr>
              </a:solidFill>
              <a:effectLst>
                <a:outerShdw blurRad="38100" dist="38100" dir="2700000" algn="tl">
                  <a:srgbClr val="000000">
                    <a:alpha val="43137"/>
                  </a:srgbClr>
                </a:outerShdw>
              </a:effectLst>
            </a:rPr>
            <a:t>Análisis de Resultados</a:t>
          </a:r>
        </a:p>
      </dgm:t>
    </dgm:pt>
    <dgm:pt modelId="{718DE41A-CB0F-4EDF-A9AA-1140FE874EBB}" type="parTrans" cxnId="{D8FACB98-5B2F-4F84-A273-409AA6FA8657}">
      <dgm:prSet/>
      <dgm:spPr/>
      <dgm:t>
        <a:bodyPr/>
        <a:lstStyle/>
        <a:p>
          <a:endParaRPr lang="es-ES"/>
        </a:p>
      </dgm:t>
    </dgm:pt>
    <dgm:pt modelId="{0C0A9C07-5A15-4F46-82BE-64CC811C9FB4}" type="sibTrans" cxnId="{D8FACB98-5B2F-4F84-A273-409AA6FA8657}">
      <dgm:prSet/>
      <dgm:spPr/>
      <dgm:t>
        <a:bodyPr/>
        <a:lstStyle/>
        <a:p>
          <a:endParaRPr lang="es-ES"/>
        </a:p>
      </dgm:t>
    </dgm:pt>
    <dgm:pt modelId="{7135604B-FA50-4E2D-999E-B1539F4B7194}">
      <dgm:prSet phldrT="[Texto]" custT="1"/>
      <dgm:spPr/>
      <dgm:t>
        <a:bodyPr/>
        <a:lstStyle/>
        <a:p>
          <a:r>
            <a:rPr lang="es-ES" sz="1600" b="1" dirty="0">
              <a:solidFill>
                <a:schemeClr val="accent1">
                  <a:lumMod val="50000"/>
                </a:schemeClr>
              </a:solidFill>
              <a:effectLst>
                <a:outerShdw blurRad="38100" dist="38100" dir="2700000" algn="tl">
                  <a:srgbClr val="000000">
                    <a:alpha val="43137"/>
                  </a:srgbClr>
                </a:outerShdw>
              </a:effectLst>
            </a:rPr>
            <a:t>Entendimiento</a:t>
          </a:r>
        </a:p>
      </dgm:t>
    </dgm:pt>
    <dgm:pt modelId="{8759A48E-2869-41DD-A143-25F37FA71CD7}" type="parTrans" cxnId="{BBA4F8B2-436D-4A58-89D2-D7E2B68D2D77}">
      <dgm:prSet/>
      <dgm:spPr/>
      <dgm:t>
        <a:bodyPr/>
        <a:lstStyle/>
        <a:p>
          <a:endParaRPr lang="es-ES"/>
        </a:p>
      </dgm:t>
    </dgm:pt>
    <dgm:pt modelId="{178670F9-3BF6-40F2-B063-675A3293C098}" type="sibTrans" cxnId="{BBA4F8B2-436D-4A58-89D2-D7E2B68D2D77}">
      <dgm:prSet/>
      <dgm:spPr/>
      <dgm:t>
        <a:bodyPr/>
        <a:lstStyle/>
        <a:p>
          <a:endParaRPr lang="es-ES"/>
        </a:p>
      </dgm:t>
    </dgm:pt>
    <dgm:pt modelId="{D9EA13C8-8B54-4F3F-9002-FEC045FE6CBC}" type="pres">
      <dgm:prSet presAssocID="{5DAC4A43-3AA1-4690-898B-62EACADBAC02}" presName="Name0" presStyleCnt="0">
        <dgm:presLayoutVars>
          <dgm:dir/>
          <dgm:resizeHandles val="exact"/>
        </dgm:presLayoutVars>
      </dgm:prSet>
      <dgm:spPr/>
    </dgm:pt>
    <dgm:pt modelId="{2333E867-7F97-4B7B-80DB-C9C110284CA0}" type="pres">
      <dgm:prSet presAssocID="{A065ECBD-17BF-44C3-88EE-5E413D6DFAB2}" presName="node" presStyleLbl="node1" presStyleIdx="0" presStyleCnt="7">
        <dgm:presLayoutVars>
          <dgm:bulletEnabled val="1"/>
        </dgm:presLayoutVars>
      </dgm:prSet>
      <dgm:spPr/>
    </dgm:pt>
    <dgm:pt modelId="{20EE9D88-2698-4CD8-BF84-E1A8FF713604}" type="pres">
      <dgm:prSet presAssocID="{4A64C2EA-5B43-4BAE-9968-60AA334C1E45}" presName="sibTrans" presStyleLbl="sibTrans1D1" presStyleIdx="0" presStyleCnt="6"/>
      <dgm:spPr/>
    </dgm:pt>
    <dgm:pt modelId="{297058F3-BBDD-48F1-BD81-41B721B7106F}" type="pres">
      <dgm:prSet presAssocID="{4A64C2EA-5B43-4BAE-9968-60AA334C1E45}" presName="connectorText" presStyleLbl="sibTrans1D1" presStyleIdx="0" presStyleCnt="6"/>
      <dgm:spPr/>
    </dgm:pt>
    <dgm:pt modelId="{59E2D205-6DF0-4238-B759-6987B76B8763}" type="pres">
      <dgm:prSet presAssocID="{0D379705-E2B2-46E1-A767-18D3A96802B5}" presName="node" presStyleLbl="node1" presStyleIdx="1" presStyleCnt="7">
        <dgm:presLayoutVars>
          <dgm:bulletEnabled val="1"/>
        </dgm:presLayoutVars>
      </dgm:prSet>
      <dgm:spPr/>
    </dgm:pt>
    <dgm:pt modelId="{F49476BE-242D-4DAB-92C8-E4159EBA93AB}" type="pres">
      <dgm:prSet presAssocID="{3EF20AE8-FA84-42B1-BB0C-33AECD4A6CF9}" presName="sibTrans" presStyleLbl="sibTrans1D1" presStyleIdx="1" presStyleCnt="6"/>
      <dgm:spPr/>
    </dgm:pt>
    <dgm:pt modelId="{C424433A-E2A7-47BC-B60D-29CB885FA862}" type="pres">
      <dgm:prSet presAssocID="{3EF20AE8-FA84-42B1-BB0C-33AECD4A6CF9}" presName="connectorText" presStyleLbl="sibTrans1D1" presStyleIdx="1" presStyleCnt="6"/>
      <dgm:spPr/>
    </dgm:pt>
    <dgm:pt modelId="{21205869-FEEB-46D6-AA49-4FA90A9FDB4C}" type="pres">
      <dgm:prSet presAssocID="{183873F9-D763-46FA-91CC-7D4A8650A495}" presName="node" presStyleLbl="node1" presStyleIdx="2" presStyleCnt="7">
        <dgm:presLayoutVars>
          <dgm:bulletEnabled val="1"/>
        </dgm:presLayoutVars>
      </dgm:prSet>
      <dgm:spPr/>
    </dgm:pt>
    <dgm:pt modelId="{9356335C-6E25-451E-A637-C0850633BB0C}" type="pres">
      <dgm:prSet presAssocID="{DFAE9CEC-56BE-4476-ADD9-DEBF5C8801E6}" presName="sibTrans" presStyleLbl="sibTrans1D1" presStyleIdx="2" presStyleCnt="6"/>
      <dgm:spPr/>
    </dgm:pt>
    <dgm:pt modelId="{B2B34B73-81B1-4ADD-BA77-F493C90E0922}" type="pres">
      <dgm:prSet presAssocID="{DFAE9CEC-56BE-4476-ADD9-DEBF5C8801E6}" presName="connectorText" presStyleLbl="sibTrans1D1" presStyleIdx="2" presStyleCnt="6"/>
      <dgm:spPr/>
    </dgm:pt>
    <dgm:pt modelId="{51923E52-CD17-4DAA-AD23-CEB77098F253}" type="pres">
      <dgm:prSet presAssocID="{867A673B-BC84-47E5-B0D4-04C682FAF514}" presName="node" presStyleLbl="node1" presStyleIdx="3" presStyleCnt="7">
        <dgm:presLayoutVars>
          <dgm:bulletEnabled val="1"/>
        </dgm:presLayoutVars>
      </dgm:prSet>
      <dgm:spPr/>
    </dgm:pt>
    <dgm:pt modelId="{C2CF6890-9CC4-41CE-B39B-0E772E941636}" type="pres">
      <dgm:prSet presAssocID="{22B80D2D-1A03-4253-B24E-89F2A3F0E712}" presName="sibTrans" presStyleLbl="sibTrans1D1" presStyleIdx="3" presStyleCnt="6"/>
      <dgm:spPr/>
    </dgm:pt>
    <dgm:pt modelId="{F6916F9D-75F7-4458-929F-0249998D765E}" type="pres">
      <dgm:prSet presAssocID="{22B80D2D-1A03-4253-B24E-89F2A3F0E712}" presName="connectorText" presStyleLbl="sibTrans1D1" presStyleIdx="3" presStyleCnt="6"/>
      <dgm:spPr/>
    </dgm:pt>
    <dgm:pt modelId="{D68978AC-862B-4144-B73B-7CA664ED2EC6}" type="pres">
      <dgm:prSet presAssocID="{0AC7FBDE-A2FC-4D9A-B432-EE83A3DD5933}" presName="node" presStyleLbl="node1" presStyleIdx="4" presStyleCnt="7">
        <dgm:presLayoutVars>
          <dgm:bulletEnabled val="1"/>
        </dgm:presLayoutVars>
      </dgm:prSet>
      <dgm:spPr/>
    </dgm:pt>
    <dgm:pt modelId="{3C026809-279B-4999-81DB-07A6A9FE63B6}" type="pres">
      <dgm:prSet presAssocID="{75A5A962-DA06-462C-AF15-4948AAF9CE28}" presName="sibTrans" presStyleLbl="sibTrans1D1" presStyleIdx="4" presStyleCnt="6"/>
      <dgm:spPr/>
    </dgm:pt>
    <dgm:pt modelId="{B2F13ACB-0786-4EDA-A6CF-C5CADE99EE05}" type="pres">
      <dgm:prSet presAssocID="{75A5A962-DA06-462C-AF15-4948AAF9CE28}" presName="connectorText" presStyleLbl="sibTrans1D1" presStyleIdx="4" presStyleCnt="6"/>
      <dgm:spPr/>
    </dgm:pt>
    <dgm:pt modelId="{7415E059-BEB2-4E79-99A9-468C68E585E0}" type="pres">
      <dgm:prSet presAssocID="{1CCB6228-F82B-4E3D-8E5A-60532D956F97}" presName="node" presStyleLbl="node1" presStyleIdx="5" presStyleCnt="7">
        <dgm:presLayoutVars>
          <dgm:bulletEnabled val="1"/>
        </dgm:presLayoutVars>
      </dgm:prSet>
      <dgm:spPr/>
    </dgm:pt>
    <dgm:pt modelId="{CDE1B870-2115-4D13-AFAA-920F271B610B}" type="pres">
      <dgm:prSet presAssocID="{0C0A9C07-5A15-4F46-82BE-64CC811C9FB4}" presName="sibTrans" presStyleLbl="sibTrans1D1" presStyleIdx="5" presStyleCnt="6"/>
      <dgm:spPr/>
    </dgm:pt>
    <dgm:pt modelId="{C934EB7D-E78B-408B-8B16-1BF3FBE6C714}" type="pres">
      <dgm:prSet presAssocID="{0C0A9C07-5A15-4F46-82BE-64CC811C9FB4}" presName="connectorText" presStyleLbl="sibTrans1D1" presStyleIdx="5" presStyleCnt="6"/>
      <dgm:spPr/>
    </dgm:pt>
    <dgm:pt modelId="{F4D53191-352C-4E2D-860D-6B5753EC0AF6}" type="pres">
      <dgm:prSet presAssocID="{7135604B-FA50-4E2D-999E-B1539F4B7194}" presName="node" presStyleLbl="node1" presStyleIdx="6" presStyleCnt="7">
        <dgm:presLayoutVars>
          <dgm:bulletEnabled val="1"/>
        </dgm:presLayoutVars>
      </dgm:prSet>
      <dgm:spPr/>
    </dgm:pt>
  </dgm:ptLst>
  <dgm:cxnLst>
    <dgm:cxn modelId="{206F661B-8EB8-4695-9BD2-EF7E223F787F}" type="presOf" srcId="{1CCB6228-F82B-4E3D-8E5A-60532D956F97}" destId="{7415E059-BEB2-4E79-99A9-468C68E585E0}" srcOrd="0" destOrd="0" presId="urn:microsoft.com/office/officeart/2005/8/layout/bProcess3"/>
    <dgm:cxn modelId="{0689E322-9C8E-4720-A4F5-0803D2C4FE1A}" type="presOf" srcId="{3EF20AE8-FA84-42B1-BB0C-33AECD4A6CF9}" destId="{C424433A-E2A7-47BC-B60D-29CB885FA862}" srcOrd="1" destOrd="0" presId="urn:microsoft.com/office/officeart/2005/8/layout/bProcess3"/>
    <dgm:cxn modelId="{7B72292C-6F42-4B73-84E0-B84172AB98C4}" type="presOf" srcId="{0AC7FBDE-A2FC-4D9A-B432-EE83A3DD5933}" destId="{D68978AC-862B-4144-B73B-7CA664ED2EC6}" srcOrd="0" destOrd="0" presId="urn:microsoft.com/office/officeart/2005/8/layout/bProcess3"/>
    <dgm:cxn modelId="{4CD1FB35-6C58-4605-8080-23BEFC0AB6AE}" type="presOf" srcId="{4A64C2EA-5B43-4BAE-9968-60AA334C1E45}" destId="{297058F3-BBDD-48F1-BD81-41B721B7106F}" srcOrd="1" destOrd="0" presId="urn:microsoft.com/office/officeart/2005/8/layout/bProcess3"/>
    <dgm:cxn modelId="{709ABD3D-38D4-459C-941F-7CF542DE049E}" srcId="{5DAC4A43-3AA1-4690-898B-62EACADBAC02}" destId="{A065ECBD-17BF-44C3-88EE-5E413D6DFAB2}" srcOrd="0" destOrd="0" parTransId="{25D0053F-6199-4860-B65E-AADBF6F43E73}" sibTransId="{4A64C2EA-5B43-4BAE-9968-60AA334C1E45}"/>
    <dgm:cxn modelId="{D20D9345-052A-47CD-B601-AAD53A3398E5}" srcId="{5DAC4A43-3AA1-4690-898B-62EACADBAC02}" destId="{867A673B-BC84-47E5-B0D4-04C682FAF514}" srcOrd="3" destOrd="0" parTransId="{781626EC-E0D4-45F6-9AD6-655651A81A67}" sibTransId="{22B80D2D-1A03-4253-B24E-89F2A3F0E712}"/>
    <dgm:cxn modelId="{8F83F766-2B62-4E29-8CE6-FB8E899F6911}" type="presOf" srcId="{5DAC4A43-3AA1-4690-898B-62EACADBAC02}" destId="{D9EA13C8-8B54-4F3F-9002-FEC045FE6CBC}" srcOrd="0" destOrd="0" presId="urn:microsoft.com/office/officeart/2005/8/layout/bProcess3"/>
    <dgm:cxn modelId="{4F93B152-7DAB-455F-82D1-3C93FDFC1098}" srcId="{5DAC4A43-3AA1-4690-898B-62EACADBAC02}" destId="{0D379705-E2B2-46E1-A767-18D3A96802B5}" srcOrd="1" destOrd="0" parTransId="{DE44B1F8-401A-42A5-AA09-B0C1AB8310B9}" sibTransId="{3EF20AE8-FA84-42B1-BB0C-33AECD4A6CF9}"/>
    <dgm:cxn modelId="{653B1B55-4F54-481F-8342-22FB4E408AA7}" type="presOf" srcId="{0D379705-E2B2-46E1-A767-18D3A96802B5}" destId="{59E2D205-6DF0-4238-B759-6987B76B8763}" srcOrd="0" destOrd="0" presId="urn:microsoft.com/office/officeart/2005/8/layout/bProcess3"/>
    <dgm:cxn modelId="{F3FB9F78-6A4A-4505-90A3-9625FD941941}" srcId="{5DAC4A43-3AA1-4690-898B-62EACADBAC02}" destId="{0AC7FBDE-A2FC-4D9A-B432-EE83A3DD5933}" srcOrd="4" destOrd="0" parTransId="{4713E863-83AF-467A-B61C-AC119D2178DB}" sibTransId="{75A5A962-DA06-462C-AF15-4948AAF9CE28}"/>
    <dgm:cxn modelId="{429BAA89-1CC3-424A-B61D-38C0E42CB4EF}" type="presOf" srcId="{7135604B-FA50-4E2D-999E-B1539F4B7194}" destId="{F4D53191-352C-4E2D-860D-6B5753EC0AF6}" srcOrd="0" destOrd="0" presId="urn:microsoft.com/office/officeart/2005/8/layout/bProcess3"/>
    <dgm:cxn modelId="{01563E8A-EE8A-4537-A34B-5F763D8D6554}" srcId="{5DAC4A43-3AA1-4690-898B-62EACADBAC02}" destId="{183873F9-D763-46FA-91CC-7D4A8650A495}" srcOrd="2" destOrd="0" parTransId="{FE1ACEC8-9316-4EC9-B314-E14519FCBE2D}" sibTransId="{DFAE9CEC-56BE-4476-ADD9-DEBF5C8801E6}"/>
    <dgm:cxn modelId="{0FFADB8B-767A-4349-9A88-58628B262F2A}" type="presOf" srcId="{75A5A962-DA06-462C-AF15-4948AAF9CE28}" destId="{B2F13ACB-0786-4EDA-A6CF-C5CADE99EE05}" srcOrd="1" destOrd="0" presId="urn:microsoft.com/office/officeart/2005/8/layout/bProcess3"/>
    <dgm:cxn modelId="{A89C098F-36CC-489A-AEAD-16B8B13405DF}" type="presOf" srcId="{867A673B-BC84-47E5-B0D4-04C682FAF514}" destId="{51923E52-CD17-4DAA-AD23-CEB77098F253}" srcOrd="0" destOrd="0" presId="urn:microsoft.com/office/officeart/2005/8/layout/bProcess3"/>
    <dgm:cxn modelId="{D8FACB98-5B2F-4F84-A273-409AA6FA8657}" srcId="{5DAC4A43-3AA1-4690-898B-62EACADBAC02}" destId="{1CCB6228-F82B-4E3D-8E5A-60532D956F97}" srcOrd="5" destOrd="0" parTransId="{718DE41A-CB0F-4EDF-A9AA-1140FE874EBB}" sibTransId="{0C0A9C07-5A15-4F46-82BE-64CC811C9FB4}"/>
    <dgm:cxn modelId="{CCD8C89D-0F25-4B27-976A-EE56249F8E5F}" type="presOf" srcId="{DFAE9CEC-56BE-4476-ADD9-DEBF5C8801E6}" destId="{B2B34B73-81B1-4ADD-BA77-F493C90E0922}" srcOrd="1" destOrd="0" presId="urn:microsoft.com/office/officeart/2005/8/layout/bProcess3"/>
    <dgm:cxn modelId="{D5DB85A7-8D9B-470C-AC06-88281D92721C}" type="presOf" srcId="{22B80D2D-1A03-4253-B24E-89F2A3F0E712}" destId="{C2CF6890-9CC4-41CE-B39B-0E772E941636}" srcOrd="0" destOrd="0" presId="urn:microsoft.com/office/officeart/2005/8/layout/bProcess3"/>
    <dgm:cxn modelId="{C767C9AE-3DBB-4CC0-A33E-3B4FC0370987}" type="presOf" srcId="{4A64C2EA-5B43-4BAE-9968-60AA334C1E45}" destId="{20EE9D88-2698-4CD8-BF84-E1A8FF713604}" srcOrd="0" destOrd="0" presId="urn:microsoft.com/office/officeart/2005/8/layout/bProcess3"/>
    <dgm:cxn modelId="{BBA4F8B2-436D-4A58-89D2-D7E2B68D2D77}" srcId="{5DAC4A43-3AA1-4690-898B-62EACADBAC02}" destId="{7135604B-FA50-4E2D-999E-B1539F4B7194}" srcOrd="6" destOrd="0" parTransId="{8759A48E-2869-41DD-A143-25F37FA71CD7}" sibTransId="{178670F9-3BF6-40F2-B063-675A3293C098}"/>
    <dgm:cxn modelId="{1F36B4B5-C461-4147-A225-9C99AB382339}" type="presOf" srcId="{DFAE9CEC-56BE-4476-ADD9-DEBF5C8801E6}" destId="{9356335C-6E25-451E-A637-C0850633BB0C}" srcOrd="0" destOrd="0" presId="urn:microsoft.com/office/officeart/2005/8/layout/bProcess3"/>
    <dgm:cxn modelId="{A3AAECC0-129E-45BF-A387-56B5596ECD68}" type="presOf" srcId="{75A5A962-DA06-462C-AF15-4948AAF9CE28}" destId="{3C026809-279B-4999-81DB-07A6A9FE63B6}" srcOrd="0" destOrd="0" presId="urn:microsoft.com/office/officeart/2005/8/layout/bProcess3"/>
    <dgm:cxn modelId="{BA677CCA-3201-4511-A975-C0C30E151FCD}" type="presOf" srcId="{3EF20AE8-FA84-42B1-BB0C-33AECD4A6CF9}" destId="{F49476BE-242D-4DAB-92C8-E4159EBA93AB}" srcOrd="0" destOrd="0" presId="urn:microsoft.com/office/officeart/2005/8/layout/bProcess3"/>
    <dgm:cxn modelId="{471B26D3-58C8-499E-988B-C696AF9B837E}" type="presOf" srcId="{0C0A9C07-5A15-4F46-82BE-64CC811C9FB4}" destId="{CDE1B870-2115-4D13-AFAA-920F271B610B}" srcOrd="0" destOrd="0" presId="urn:microsoft.com/office/officeart/2005/8/layout/bProcess3"/>
    <dgm:cxn modelId="{1016BEDB-E16C-46A5-9364-E8F07B6FB1D0}" type="presOf" srcId="{22B80D2D-1A03-4253-B24E-89F2A3F0E712}" destId="{F6916F9D-75F7-4458-929F-0249998D765E}" srcOrd="1" destOrd="0" presId="urn:microsoft.com/office/officeart/2005/8/layout/bProcess3"/>
    <dgm:cxn modelId="{3EB2CBEE-6C8D-425A-803C-E07A0F50D1A2}" type="presOf" srcId="{183873F9-D763-46FA-91CC-7D4A8650A495}" destId="{21205869-FEEB-46D6-AA49-4FA90A9FDB4C}" srcOrd="0" destOrd="0" presId="urn:microsoft.com/office/officeart/2005/8/layout/bProcess3"/>
    <dgm:cxn modelId="{362F56F1-FC91-4D80-9DDE-31410CEAF623}" type="presOf" srcId="{0C0A9C07-5A15-4F46-82BE-64CC811C9FB4}" destId="{C934EB7D-E78B-408B-8B16-1BF3FBE6C714}" srcOrd="1" destOrd="0" presId="urn:microsoft.com/office/officeart/2005/8/layout/bProcess3"/>
    <dgm:cxn modelId="{5C6F45FB-E963-414E-BE8D-BFC7F105095D}" type="presOf" srcId="{A065ECBD-17BF-44C3-88EE-5E413D6DFAB2}" destId="{2333E867-7F97-4B7B-80DB-C9C110284CA0}" srcOrd="0" destOrd="0" presId="urn:microsoft.com/office/officeart/2005/8/layout/bProcess3"/>
    <dgm:cxn modelId="{E6ACDCDD-F1B9-4353-A46A-BE6928FF6165}" type="presParOf" srcId="{D9EA13C8-8B54-4F3F-9002-FEC045FE6CBC}" destId="{2333E867-7F97-4B7B-80DB-C9C110284CA0}" srcOrd="0" destOrd="0" presId="urn:microsoft.com/office/officeart/2005/8/layout/bProcess3"/>
    <dgm:cxn modelId="{881E66B5-391F-4213-A676-F311884CF989}" type="presParOf" srcId="{D9EA13C8-8B54-4F3F-9002-FEC045FE6CBC}" destId="{20EE9D88-2698-4CD8-BF84-E1A8FF713604}" srcOrd="1" destOrd="0" presId="urn:microsoft.com/office/officeart/2005/8/layout/bProcess3"/>
    <dgm:cxn modelId="{FBDDD992-E2BC-42ED-AF6D-5890F6A681CA}" type="presParOf" srcId="{20EE9D88-2698-4CD8-BF84-E1A8FF713604}" destId="{297058F3-BBDD-48F1-BD81-41B721B7106F}" srcOrd="0" destOrd="0" presId="urn:microsoft.com/office/officeart/2005/8/layout/bProcess3"/>
    <dgm:cxn modelId="{C4613CAD-2AB2-4DD4-83B3-8A94FF21A4D5}" type="presParOf" srcId="{D9EA13C8-8B54-4F3F-9002-FEC045FE6CBC}" destId="{59E2D205-6DF0-4238-B759-6987B76B8763}" srcOrd="2" destOrd="0" presId="urn:microsoft.com/office/officeart/2005/8/layout/bProcess3"/>
    <dgm:cxn modelId="{BC565C50-2EBB-4954-AE79-FECE8106A452}" type="presParOf" srcId="{D9EA13C8-8B54-4F3F-9002-FEC045FE6CBC}" destId="{F49476BE-242D-4DAB-92C8-E4159EBA93AB}" srcOrd="3" destOrd="0" presId="urn:microsoft.com/office/officeart/2005/8/layout/bProcess3"/>
    <dgm:cxn modelId="{5C106648-5C9B-405B-B503-D35C2F1B83DE}" type="presParOf" srcId="{F49476BE-242D-4DAB-92C8-E4159EBA93AB}" destId="{C424433A-E2A7-47BC-B60D-29CB885FA862}" srcOrd="0" destOrd="0" presId="urn:microsoft.com/office/officeart/2005/8/layout/bProcess3"/>
    <dgm:cxn modelId="{26C1BCB7-C55D-465A-9DED-D9C829C6BF02}" type="presParOf" srcId="{D9EA13C8-8B54-4F3F-9002-FEC045FE6CBC}" destId="{21205869-FEEB-46D6-AA49-4FA90A9FDB4C}" srcOrd="4" destOrd="0" presId="urn:microsoft.com/office/officeart/2005/8/layout/bProcess3"/>
    <dgm:cxn modelId="{EE417506-2F34-4306-A1DB-342D4BE2C1EC}" type="presParOf" srcId="{D9EA13C8-8B54-4F3F-9002-FEC045FE6CBC}" destId="{9356335C-6E25-451E-A637-C0850633BB0C}" srcOrd="5" destOrd="0" presId="urn:microsoft.com/office/officeart/2005/8/layout/bProcess3"/>
    <dgm:cxn modelId="{C0B0883B-3C6B-46DB-A6E8-3580DE857FF6}" type="presParOf" srcId="{9356335C-6E25-451E-A637-C0850633BB0C}" destId="{B2B34B73-81B1-4ADD-BA77-F493C90E0922}" srcOrd="0" destOrd="0" presId="urn:microsoft.com/office/officeart/2005/8/layout/bProcess3"/>
    <dgm:cxn modelId="{5E60EBCB-1DC4-499F-8EC5-AB99AE2EA79B}" type="presParOf" srcId="{D9EA13C8-8B54-4F3F-9002-FEC045FE6CBC}" destId="{51923E52-CD17-4DAA-AD23-CEB77098F253}" srcOrd="6" destOrd="0" presId="urn:microsoft.com/office/officeart/2005/8/layout/bProcess3"/>
    <dgm:cxn modelId="{2F02CB82-C621-4202-8862-69C04BD9C6BB}" type="presParOf" srcId="{D9EA13C8-8B54-4F3F-9002-FEC045FE6CBC}" destId="{C2CF6890-9CC4-41CE-B39B-0E772E941636}" srcOrd="7" destOrd="0" presId="urn:microsoft.com/office/officeart/2005/8/layout/bProcess3"/>
    <dgm:cxn modelId="{0ECD0991-7530-4884-9EA9-68F6E2188814}" type="presParOf" srcId="{C2CF6890-9CC4-41CE-B39B-0E772E941636}" destId="{F6916F9D-75F7-4458-929F-0249998D765E}" srcOrd="0" destOrd="0" presId="urn:microsoft.com/office/officeart/2005/8/layout/bProcess3"/>
    <dgm:cxn modelId="{3A2674F5-81E5-4301-B31E-7EF4E0125209}" type="presParOf" srcId="{D9EA13C8-8B54-4F3F-9002-FEC045FE6CBC}" destId="{D68978AC-862B-4144-B73B-7CA664ED2EC6}" srcOrd="8" destOrd="0" presId="urn:microsoft.com/office/officeart/2005/8/layout/bProcess3"/>
    <dgm:cxn modelId="{320B818B-3431-4153-9AF7-FBB424C3A5AC}" type="presParOf" srcId="{D9EA13C8-8B54-4F3F-9002-FEC045FE6CBC}" destId="{3C026809-279B-4999-81DB-07A6A9FE63B6}" srcOrd="9" destOrd="0" presId="urn:microsoft.com/office/officeart/2005/8/layout/bProcess3"/>
    <dgm:cxn modelId="{962D6FAD-0815-42CD-8CC1-041475188692}" type="presParOf" srcId="{3C026809-279B-4999-81DB-07A6A9FE63B6}" destId="{B2F13ACB-0786-4EDA-A6CF-C5CADE99EE05}" srcOrd="0" destOrd="0" presId="urn:microsoft.com/office/officeart/2005/8/layout/bProcess3"/>
    <dgm:cxn modelId="{5B56CA3B-336D-4B63-97BB-64C0C5E41314}" type="presParOf" srcId="{D9EA13C8-8B54-4F3F-9002-FEC045FE6CBC}" destId="{7415E059-BEB2-4E79-99A9-468C68E585E0}" srcOrd="10" destOrd="0" presId="urn:microsoft.com/office/officeart/2005/8/layout/bProcess3"/>
    <dgm:cxn modelId="{E63A9F86-C297-4E90-8489-3BFF9FA52C79}" type="presParOf" srcId="{D9EA13C8-8B54-4F3F-9002-FEC045FE6CBC}" destId="{CDE1B870-2115-4D13-AFAA-920F271B610B}" srcOrd="11" destOrd="0" presId="urn:microsoft.com/office/officeart/2005/8/layout/bProcess3"/>
    <dgm:cxn modelId="{92A3A1D7-C77F-4149-9097-9DF462DE052D}" type="presParOf" srcId="{CDE1B870-2115-4D13-AFAA-920F271B610B}" destId="{C934EB7D-E78B-408B-8B16-1BF3FBE6C714}" srcOrd="0" destOrd="0" presId="urn:microsoft.com/office/officeart/2005/8/layout/bProcess3"/>
    <dgm:cxn modelId="{5ACCE7AD-6943-4859-B6EC-AE7C2CD0A42D}" type="presParOf" srcId="{D9EA13C8-8B54-4F3F-9002-FEC045FE6CBC}" destId="{F4D53191-352C-4E2D-860D-6B5753EC0AF6}"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E9D88-2698-4CD8-BF84-E1A8FF713604}">
      <dsp:nvSpPr>
        <dsp:cNvPr id="0" name=""/>
        <dsp:cNvSpPr/>
      </dsp:nvSpPr>
      <dsp:spPr>
        <a:xfrm>
          <a:off x="1876988" y="1173972"/>
          <a:ext cx="401118" cy="91440"/>
        </a:xfrm>
        <a:custGeom>
          <a:avLst/>
          <a:gdLst/>
          <a:ahLst/>
          <a:cxnLst/>
          <a:rect l="0" t="0" r="0" b="0"/>
          <a:pathLst>
            <a:path>
              <a:moveTo>
                <a:pt x="0" y="45720"/>
              </a:moveTo>
              <a:lnTo>
                <a:pt x="401118" y="45720"/>
              </a:lnTo>
            </a:path>
          </a:pathLst>
        </a:custGeom>
        <a:noFill/>
        <a:ln w="9525" cap="flat" cmpd="sng" algn="ctr">
          <a:solidFill>
            <a:schemeClr val="accent2">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066754" y="1217533"/>
        <a:ext cx="21585" cy="4317"/>
      </dsp:txXfrm>
    </dsp:sp>
    <dsp:sp modelId="{2333E867-7F97-4B7B-80DB-C9C110284CA0}">
      <dsp:nvSpPr>
        <dsp:cNvPr id="0" name=""/>
        <dsp:cNvSpPr/>
      </dsp:nvSpPr>
      <dsp:spPr>
        <a:xfrm>
          <a:off x="1752" y="656581"/>
          <a:ext cx="1877036" cy="1126221"/>
        </a:xfrm>
        <a:prstGeom prst="rect">
          <a:avLst/>
        </a:prstGeom>
        <a:gradFill rotWithShape="0">
          <a:gsLst>
            <a:gs pos="0">
              <a:schemeClr val="accent2">
                <a:shade val="50000"/>
                <a:hueOff val="0"/>
                <a:satOff val="0"/>
                <a:lumOff val="0"/>
                <a:alphaOff val="0"/>
                <a:tint val="48000"/>
                <a:alpha val="88000"/>
                <a:satMod val="105000"/>
                <a:lumMod val="110000"/>
              </a:schemeClr>
            </a:gs>
            <a:gs pos="100000">
              <a:schemeClr val="accent2">
                <a:shade val="50000"/>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accent1">
                  <a:lumMod val="50000"/>
                </a:schemeClr>
              </a:solidFill>
              <a:effectLst>
                <a:outerShdw blurRad="38100" dist="38100" dir="2700000" algn="tl">
                  <a:srgbClr val="000000">
                    <a:alpha val="43137"/>
                  </a:srgbClr>
                </a:outerShdw>
              </a:effectLst>
            </a:rPr>
            <a:t>Implementación</a:t>
          </a:r>
        </a:p>
      </dsp:txBody>
      <dsp:txXfrm>
        <a:off x="1752" y="656581"/>
        <a:ext cx="1877036" cy="1126221"/>
      </dsp:txXfrm>
    </dsp:sp>
    <dsp:sp modelId="{F49476BE-242D-4DAB-92C8-E4159EBA93AB}">
      <dsp:nvSpPr>
        <dsp:cNvPr id="0" name=""/>
        <dsp:cNvSpPr/>
      </dsp:nvSpPr>
      <dsp:spPr>
        <a:xfrm>
          <a:off x="4185743" y="1173972"/>
          <a:ext cx="401118" cy="91440"/>
        </a:xfrm>
        <a:custGeom>
          <a:avLst/>
          <a:gdLst/>
          <a:ahLst/>
          <a:cxnLst/>
          <a:rect l="0" t="0" r="0" b="0"/>
          <a:pathLst>
            <a:path>
              <a:moveTo>
                <a:pt x="0" y="45720"/>
              </a:moveTo>
              <a:lnTo>
                <a:pt x="401118" y="45720"/>
              </a:lnTo>
            </a:path>
          </a:pathLst>
        </a:custGeom>
        <a:noFill/>
        <a:ln w="9525" cap="flat" cmpd="sng" algn="ctr">
          <a:solidFill>
            <a:schemeClr val="accent2">
              <a:shade val="90000"/>
              <a:hueOff val="-74889"/>
              <a:satOff val="591"/>
              <a:lumOff val="881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375509" y="1217533"/>
        <a:ext cx="21585" cy="4317"/>
      </dsp:txXfrm>
    </dsp:sp>
    <dsp:sp modelId="{59E2D205-6DF0-4238-B759-6987B76B8763}">
      <dsp:nvSpPr>
        <dsp:cNvPr id="0" name=""/>
        <dsp:cNvSpPr/>
      </dsp:nvSpPr>
      <dsp:spPr>
        <a:xfrm>
          <a:off x="2310507" y="656581"/>
          <a:ext cx="1877036" cy="1126221"/>
        </a:xfrm>
        <a:prstGeom prst="rect">
          <a:avLst/>
        </a:prstGeom>
        <a:gradFill rotWithShape="0">
          <a:gsLst>
            <a:gs pos="0">
              <a:schemeClr val="accent2">
                <a:shade val="50000"/>
                <a:hueOff val="-67841"/>
                <a:satOff val="6514"/>
                <a:lumOff val="12064"/>
                <a:alphaOff val="0"/>
                <a:tint val="48000"/>
                <a:alpha val="88000"/>
                <a:satMod val="105000"/>
                <a:lumMod val="110000"/>
              </a:schemeClr>
            </a:gs>
            <a:gs pos="100000">
              <a:schemeClr val="accent2">
                <a:shade val="50000"/>
                <a:hueOff val="-67841"/>
                <a:satOff val="6514"/>
                <a:lumOff val="12064"/>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accent1">
                  <a:lumMod val="50000"/>
                </a:schemeClr>
              </a:solidFill>
              <a:effectLst>
                <a:outerShdw blurRad="38100" dist="38100" dir="2700000" algn="tl">
                  <a:srgbClr val="000000">
                    <a:alpha val="43137"/>
                  </a:srgbClr>
                </a:outerShdw>
              </a:effectLst>
            </a:rPr>
            <a:t>Integración de Datos</a:t>
          </a:r>
        </a:p>
      </dsp:txBody>
      <dsp:txXfrm>
        <a:off x="2310507" y="656581"/>
        <a:ext cx="1877036" cy="1126221"/>
      </dsp:txXfrm>
    </dsp:sp>
    <dsp:sp modelId="{9356335C-6E25-451E-A637-C0850633BB0C}">
      <dsp:nvSpPr>
        <dsp:cNvPr id="0" name=""/>
        <dsp:cNvSpPr/>
      </dsp:nvSpPr>
      <dsp:spPr>
        <a:xfrm>
          <a:off x="6494497" y="1173972"/>
          <a:ext cx="401118" cy="91440"/>
        </a:xfrm>
        <a:custGeom>
          <a:avLst/>
          <a:gdLst/>
          <a:ahLst/>
          <a:cxnLst/>
          <a:rect l="0" t="0" r="0" b="0"/>
          <a:pathLst>
            <a:path>
              <a:moveTo>
                <a:pt x="0" y="45720"/>
              </a:moveTo>
              <a:lnTo>
                <a:pt x="401118" y="45720"/>
              </a:lnTo>
            </a:path>
          </a:pathLst>
        </a:custGeom>
        <a:noFill/>
        <a:ln w="9525" cap="flat" cmpd="sng" algn="ctr">
          <a:solidFill>
            <a:schemeClr val="accent2">
              <a:shade val="90000"/>
              <a:hueOff val="-149777"/>
              <a:satOff val="1182"/>
              <a:lumOff val="1763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684264" y="1217533"/>
        <a:ext cx="21585" cy="4317"/>
      </dsp:txXfrm>
    </dsp:sp>
    <dsp:sp modelId="{21205869-FEEB-46D6-AA49-4FA90A9FDB4C}">
      <dsp:nvSpPr>
        <dsp:cNvPr id="0" name=""/>
        <dsp:cNvSpPr/>
      </dsp:nvSpPr>
      <dsp:spPr>
        <a:xfrm>
          <a:off x="4619261" y="656581"/>
          <a:ext cx="1877036" cy="1126221"/>
        </a:xfrm>
        <a:prstGeom prst="rect">
          <a:avLst/>
        </a:prstGeom>
        <a:gradFill rotWithShape="0">
          <a:gsLst>
            <a:gs pos="0">
              <a:schemeClr val="accent2">
                <a:shade val="50000"/>
                <a:hueOff val="-135683"/>
                <a:satOff val="13029"/>
                <a:lumOff val="24128"/>
                <a:alphaOff val="0"/>
                <a:tint val="48000"/>
                <a:alpha val="88000"/>
                <a:satMod val="105000"/>
                <a:lumMod val="110000"/>
              </a:schemeClr>
            </a:gs>
            <a:gs pos="100000">
              <a:schemeClr val="accent2">
                <a:shade val="50000"/>
                <a:hueOff val="-135683"/>
                <a:satOff val="13029"/>
                <a:lumOff val="24128"/>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accent1">
                  <a:lumMod val="50000"/>
                </a:schemeClr>
              </a:solidFill>
              <a:effectLst>
                <a:outerShdw blurRad="38100" dist="38100" dir="2700000" algn="tl">
                  <a:srgbClr val="000000">
                    <a:alpha val="43137"/>
                  </a:srgbClr>
                </a:outerShdw>
              </a:effectLst>
            </a:rPr>
            <a:t>Pruebas</a:t>
          </a:r>
        </a:p>
      </dsp:txBody>
      <dsp:txXfrm>
        <a:off x="4619261" y="656581"/>
        <a:ext cx="1877036" cy="1126221"/>
      </dsp:txXfrm>
    </dsp:sp>
    <dsp:sp modelId="{C2CF6890-9CC4-41CE-B39B-0E772E941636}">
      <dsp:nvSpPr>
        <dsp:cNvPr id="0" name=""/>
        <dsp:cNvSpPr/>
      </dsp:nvSpPr>
      <dsp:spPr>
        <a:xfrm>
          <a:off x="940270" y="1781003"/>
          <a:ext cx="6926264" cy="401118"/>
        </a:xfrm>
        <a:custGeom>
          <a:avLst/>
          <a:gdLst/>
          <a:ahLst/>
          <a:cxnLst/>
          <a:rect l="0" t="0" r="0" b="0"/>
          <a:pathLst>
            <a:path>
              <a:moveTo>
                <a:pt x="6926264" y="0"/>
              </a:moveTo>
              <a:lnTo>
                <a:pt x="6926264" y="217659"/>
              </a:lnTo>
              <a:lnTo>
                <a:pt x="0" y="217659"/>
              </a:lnTo>
              <a:lnTo>
                <a:pt x="0" y="401118"/>
              </a:lnTo>
            </a:path>
          </a:pathLst>
        </a:custGeom>
        <a:noFill/>
        <a:ln w="9525" cap="flat" cmpd="sng" algn="ctr">
          <a:solidFill>
            <a:schemeClr val="accent2">
              <a:shade val="90000"/>
              <a:hueOff val="-224666"/>
              <a:satOff val="1773"/>
              <a:lumOff val="2644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229909" y="1979403"/>
        <a:ext cx="346985" cy="4317"/>
      </dsp:txXfrm>
    </dsp:sp>
    <dsp:sp modelId="{51923E52-CD17-4DAA-AD23-CEB77098F253}">
      <dsp:nvSpPr>
        <dsp:cNvPr id="0" name=""/>
        <dsp:cNvSpPr/>
      </dsp:nvSpPr>
      <dsp:spPr>
        <a:xfrm>
          <a:off x="6928016" y="656581"/>
          <a:ext cx="1877036" cy="1126221"/>
        </a:xfrm>
        <a:prstGeom prst="rect">
          <a:avLst/>
        </a:prstGeom>
        <a:gradFill rotWithShape="0">
          <a:gsLst>
            <a:gs pos="0">
              <a:schemeClr val="accent2">
                <a:shade val="50000"/>
                <a:hueOff val="-203524"/>
                <a:satOff val="19543"/>
                <a:lumOff val="36192"/>
                <a:alphaOff val="0"/>
                <a:tint val="48000"/>
                <a:alpha val="88000"/>
                <a:satMod val="105000"/>
                <a:lumMod val="110000"/>
              </a:schemeClr>
            </a:gs>
            <a:gs pos="100000">
              <a:schemeClr val="accent2">
                <a:shade val="50000"/>
                <a:hueOff val="-203524"/>
                <a:satOff val="19543"/>
                <a:lumOff val="36192"/>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accent1">
                  <a:lumMod val="50000"/>
                </a:schemeClr>
              </a:solidFill>
              <a:effectLst>
                <a:outerShdw blurRad="38100" dist="38100" dir="2700000" algn="tl">
                  <a:srgbClr val="000000">
                    <a:alpha val="43137"/>
                  </a:srgbClr>
                </a:outerShdw>
              </a:effectLst>
            </a:rPr>
            <a:t>Programación de Datos</a:t>
          </a:r>
        </a:p>
      </dsp:txBody>
      <dsp:txXfrm>
        <a:off x="6928016" y="656581"/>
        <a:ext cx="1877036" cy="1126221"/>
      </dsp:txXfrm>
    </dsp:sp>
    <dsp:sp modelId="{3C026809-279B-4999-81DB-07A6A9FE63B6}">
      <dsp:nvSpPr>
        <dsp:cNvPr id="0" name=""/>
        <dsp:cNvSpPr/>
      </dsp:nvSpPr>
      <dsp:spPr>
        <a:xfrm>
          <a:off x="1876988" y="2731912"/>
          <a:ext cx="401118" cy="91440"/>
        </a:xfrm>
        <a:custGeom>
          <a:avLst/>
          <a:gdLst/>
          <a:ahLst/>
          <a:cxnLst/>
          <a:rect l="0" t="0" r="0" b="0"/>
          <a:pathLst>
            <a:path>
              <a:moveTo>
                <a:pt x="0" y="45720"/>
              </a:moveTo>
              <a:lnTo>
                <a:pt x="401118" y="45720"/>
              </a:lnTo>
            </a:path>
          </a:pathLst>
        </a:custGeom>
        <a:noFill/>
        <a:ln w="9525" cap="flat" cmpd="sng" algn="ctr">
          <a:solidFill>
            <a:schemeClr val="accent2">
              <a:shade val="90000"/>
              <a:hueOff val="-149777"/>
              <a:satOff val="1182"/>
              <a:lumOff val="1763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066754" y="2775473"/>
        <a:ext cx="21585" cy="4317"/>
      </dsp:txXfrm>
    </dsp:sp>
    <dsp:sp modelId="{D68978AC-862B-4144-B73B-7CA664ED2EC6}">
      <dsp:nvSpPr>
        <dsp:cNvPr id="0" name=""/>
        <dsp:cNvSpPr/>
      </dsp:nvSpPr>
      <dsp:spPr>
        <a:xfrm>
          <a:off x="1752" y="2214521"/>
          <a:ext cx="1877036" cy="1126221"/>
        </a:xfrm>
        <a:prstGeom prst="rect">
          <a:avLst/>
        </a:prstGeom>
        <a:gradFill rotWithShape="0">
          <a:gsLst>
            <a:gs pos="0">
              <a:schemeClr val="accent2">
                <a:shade val="50000"/>
                <a:hueOff val="-203524"/>
                <a:satOff val="19543"/>
                <a:lumOff val="36192"/>
                <a:alphaOff val="0"/>
                <a:tint val="48000"/>
                <a:alpha val="88000"/>
                <a:satMod val="105000"/>
                <a:lumMod val="110000"/>
              </a:schemeClr>
            </a:gs>
            <a:gs pos="100000">
              <a:schemeClr val="accent2">
                <a:shade val="50000"/>
                <a:hueOff val="-203524"/>
                <a:satOff val="19543"/>
                <a:lumOff val="36192"/>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accent1">
                  <a:lumMod val="50000"/>
                </a:schemeClr>
              </a:solidFill>
              <a:effectLst>
                <a:outerShdw blurRad="38100" dist="38100" dir="2700000" algn="tl">
                  <a:srgbClr val="000000">
                    <a:alpha val="43137"/>
                  </a:srgbClr>
                </a:outerShdw>
              </a:effectLst>
            </a:rPr>
            <a:t>Diseño DSS</a:t>
          </a:r>
        </a:p>
      </dsp:txBody>
      <dsp:txXfrm>
        <a:off x="1752" y="2214521"/>
        <a:ext cx="1877036" cy="1126221"/>
      </dsp:txXfrm>
    </dsp:sp>
    <dsp:sp modelId="{CDE1B870-2115-4D13-AFAA-920F271B610B}">
      <dsp:nvSpPr>
        <dsp:cNvPr id="0" name=""/>
        <dsp:cNvSpPr/>
      </dsp:nvSpPr>
      <dsp:spPr>
        <a:xfrm>
          <a:off x="4185743" y="2731912"/>
          <a:ext cx="401118" cy="91440"/>
        </a:xfrm>
        <a:custGeom>
          <a:avLst/>
          <a:gdLst/>
          <a:ahLst/>
          <a:cxnLst/>
          <a:rect l="0" t="0" r="0" b="0"/>
          <a:pathLst>
            <a:path>
              <a:moveTo>
                <a:pt x="0" y="45720"/>
              </a:moveTo>
              <a:lnTo>
                <a:pt x="401118" y="45720"/>
              </a:lnTo>
            </a:path>
          </a:pathLst>
        </a:custGeom>
        <a:noFill/>
        <a:ln w="9525" cap="flat" cmpd="sng" algn="ctr">
          <a:solidFill>
            <a:schemeClr val="accent2">
              <a:shade val="90000"/>
              <a:hueOff val="-74889"/>
              <a:satOff val="591"/>
              <a:lumOff val="881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375509" y="2775473"/>
        <a:ext cx="21585" cy="4317"/>
      </dsp:txXfrm>
    </dsp:sp>
    <dsp:sp modelId="{7415E059-BEB2-4E79-99A9-468C68E585E0}">
      <dsp:nvSpPr>
        <dsp:cNvPr id="0" name=""/>
        <dsp:cNvSpPr/>
      </dsp:nvSpPr>
      <dsp:spPr>
        <a:xfrm>
          <a:off x="2310507" y="2214521"/>
          <a:ext cx="1877036" cy="1126221"/>
        </a:xfrm>
        <a:prstGeom prst="rect">
          <a:avLst/>
        </a:prstGeom>
        <a:gradFill rotWithShape="0">
          <a:gsLst>
            <a:gs pos="0">
              <a:schemeClr val="accent2">
                <a:shade val="50000"/>
                <a:hueOff val="-135683"/>
                <a:satOff val="13029"/>
                <a:lumOff val="24128"/>
                <a:alphaOff val="0"/>
                <a:tint val="48000"/>
                <a:alpha val="88000"/>
                <a:satMod val="105000"/>
                <a:lumMod val="110000"/>
              </a:schemeClr>
            </a:gs>
            <a:gs pos="100000">
              <a:schemeClr val="accent2">
                <a:shade val="50000"/>
                <a:hueOff val="-135683"/>
                <a:satOff val="13029"/>
                <a:lumOff val="24128"/>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accent1">
                  <a:lumMod val="50000"/>
                </a:schemeClr>
              </a:solidFill>
              <a:effectLst>
                <a:outerShdw blurRad="38100" dist="38100" dir="2700000" algn="tl">
                  <a:srgbClr val="000000">
                    <a:alpha val="43137"/>
                  </a:srgbClr>
                </a:outerShdw>
              </a:effectLst>
            </a:rPr>
            <a:t>Análisis de Resultados</a:t>
          </a:r>
        </a:p>
      </dsp:txBody>
      <dsp:txXfrm>
        <a:off x="2310507" y="2214521"/>
        <a:ext cx="1877036" cy="1126221"/>
      </dsp:txXfrm>
    </dsp:sp>
    <dsp:sp modelId="{F4D53191-352C-4E2D-860D-6B5753EC0AF6}">
      <dsp:nvSpPr>
        <dsp:cNvPr id="0" name=""/>
        <dsp:cNvSpPr/>
      </dsp:nvSpPr>
      <dsp:spPr>
        <a:xfrm>
          <a:off x="4619261" y="2214521"/>
          <a:ext cx="1877036" cy="1126221"/>
        </a:xfrm>
        <a:prstGeom prst="rect">
          <a:avLst/>
        </a:prstGeom>
        <a:gradFill rotWithShape="0">
          <a:gsLst>
            <a:gs pos="0">
              <a:schemeClr val="accent2">
                <a:shade val="50000"/>
                <a:hueOff val="-67841"/>
                <a:satOff val="6514"/>
                <a:lumOff val="12064"/>
                <a:alphaOff val="0"/>
                <a:tint val="48000"/>
                <a:alpha val="88000"/>
                <a:satMod val="105000"/>
                <a:lumMod val="110000"/>
              </a:schemeClr>
            </a:gs>
            <a:gs pos="100000">
              <a:schemeClr val="accent2">
                <a:shade val="50000"/>
                <a:hueOff val="-67841"/>
                <a:satOff val="6514"/>
                <a:lumOff val="12064"/>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chemeClr val="accent1">
                  <a:lumMod val="50000"/>
                </a:schemeClr>
              </a:solidFill>
              <a:effectLst>
                <a:outerShdw blurRad="38100" dist="38100" dir="2700000" algn="tl">
                  <a:srgbClr val="000000">
                    <a:alpha val="43137"/>
                  </a:srgbClr>
                </a:outerShdw>
              </a:effectLst>
            </a:rPr>
            <a:t>Entendimiento</a:t>
          </a:r>
        </a:p>
      </dsp:txBody>
      <dsp:txXfrm>
        <a:off x="4619261" y="2214521"/>
        <a:ext cx="1877036" cy="112622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11/27/2019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11/27/2019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11/27/2019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11/27/2019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11/27/2019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11/27/2019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11/27/2019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C9CCB6-B576-45AD-8F5F-AA95778AE4A5}"/>
              </a:ext>
            </a:extLst>
          </p:cNvPr>
          <p:cNvSpPr>
            <a:spLocks noGrp="1"/>
          </p:cNvSpPr>
          <p:nvPr>
            <p:ph type="ctrTitle"/>
          </p:nvPr>
        </p:nvSpPr>
        <p:spPr>
          <a:xfrm>
            <a:off x="2266950" y="3428998"/>
            <a:ext cx="6708717" cy="2857502"/>
          </a:xfrm>
        </p:spPr>
        <p:txBody>
          <a:bodyPr>
            <a:noAutofit/>
          </a:bodyPr>
          <a:lstStyle/>
          <a:p>
            <a:r>
              <a:rPr lang="es-ES" sz="7300" b="1" dirty="0"/>
              <a:t>INTELIGENCIA DE NEGOCIOS</a:t>
            </a:r>
          </a:p>
        </p:txBody>
      </p:sp>
      <p:sp>
        <p:nvSpPr>
          <p:cNvPr id="3" name="Subtítulo 2">
            <a:extLst>
              <a:ext uri="{FF2B5EF4-FFF2-40B4-BE49-F238E27FC236}">
                <a16:creationId xmlns:a16="http://schemas.microsoft.com/office/drawing/2014/main" id="{D88BD885-EBB4-4176-ACB2-6F92839C1937}"/>
              </a:ext>
            </a:extLst>
          </p:cNvPr>
          <p:cNvSpPr>
            <a:spLocks noGrp="1"/>
          </p:cNvSpPr>
          <p:nvPr>
            <p:ph type="subTitle" idx="1"/>
          </p:nvPr>
        </p:nvSpPr>
        <p:spPr>
          <a:xfrm>
            <a:off x="2772274" y="2268786"/>
            <a:ext cx="5956090" cy="1160213"/>
          </a:xfrm>
        </p:spPr>
        <p:txBody>
          <a:bodyPr>
            <a:noAutofit/>
          </a:bodyPr>
          <a:lstStyle/>
          <a:p>
            <a:r>
              <a:rPr lang="es-ES" sz="3600" b="1" dirty="0">
                <a:effectLst>
                  <a:outerShdw blurRad="38100" dist="38100" dir="2700000" algn="tl">
                    <a:srgbClr val="000000">
                      <a:alpha val="43137"/>
                    </a:srgbClr>
                  </a:outerShdw>
                </a:effectLst>
              </a:rPr>
              <a:t>Metodología Bill Inmon vs Metodología de Kimball</a:t>
            </a:r>
          </a:p>
        </p:txBody>
      </p:sp>
    </p:spTree>
    <p:extLst>
      <p:ext uri="{BB962C8B-B14F-4D97-AF65-F5344CB8AC3E}">
        <p14:creationId xmlns:p14="http://schemas.microsoft.com/office/powerpoint/2010/main" val="182890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172" name="Picture 70">
            <a:extLst>
              <a:ext uri="{FF2B5EF4-FFF2-40B4-BE49-F238E27FC236}">
                <a16:creationId xmlns:a16="http://schemas.microsoft.com/office/drawing/2014/main" id="{2CE284CB-6F3E-4580-A46F-6A16895ED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173" name="Picture 72">
            <a:extLst>
              <a:ext uri="{FF2B5EF4-FFF2-40B4-BE49-F238E27FC236}">
                <a16:creationId xmlns:a16="http://schemas.microsoft.com/office/drawing/2014/main" id="{10FD6FA7-C4C8-43BC-9D6F-BE913BC954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174" name="Rectangle 74">
            <a:extLst>
              <a:ext uri="{FF2B5EF4-FFF2-40B4-BE49-F238E27FC236}">
                <a16:creationId xmlns:a16="http://schemas.microsoft.com/office/drawing/2014/main" id="{9FCE076F-81C8-402E-9FEF-15B3DA199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5" name="Rectangle 76">
            <a:extLst>
              <a:ext uri="{FF2B5EF4-FFF2-40B4-BE49-F238E27FC236}">
                <a16:creationId xmlns:a16="http://schemas.microsoft.com/office/drawing/2014/main" id="{8EB383BE-C88D-40DE-BB65-176AB7D91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6" name="Rectangle 78">
            <a:extLst>
              <a:ext uri="{FF2B5EF4-FFF2-40B4-BE49-F238E27FC236}">
                <a16:creationId xmlns:a16="http://schemas.microsoft.com/office/drawing/2014/main" id="{436C427E-0CA7-47E4-8E55-EB594475A4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7" name="Rectangle 80">
            <a:extLst>
              <a:ext uri="{FF2B5EF4-FFF2-40B4-BE49-F238E27FC236}">
                <a16:creationId xmlns:a16="http://schemas.microsoft.com/office/drawing/2014/main" id="{DA183417-D68B-4C9F-A578-172A7B2B8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8" name="TextBox 82">
            <a:extLst>
              <a:ext uri="{FF2B5EF4-FFF2-40B4-BE49-F238E27FC236}">
                <a16:creationId xmlns:a16="http://schemas.microsoft.com/office/drawing/2014/main" id="{55D570E4-540C-447D-9819-A57A3854652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7179" name="Rectangle 84">
            <a:extLst>
              <a:ext uri="{FF2B5EF4-FFF2-40B4-BE49-F238E27FC236}">
                <a16:creationId xmlns:a16="http://schemas.microsoft.com/office/drawing/2014/main" id="{341E73C3-C8F5-419C-ACB8-356F0A61A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80" name="Picture 86">
            <a:extLst>
              <a:ext uri="{FF2B5EF4-FFF2-40B4-BE49-F238E27FC236}">
                <a16:creationId xmlns:a16="http://schemas.microsoft.com/office/drawing/2014/main" id="{45669BFC-E2BC-4CC6-B8A2-E2D64352D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181" name="Picture 88">
            <a:extLst>
              <a:ext uri="{FF2B5EF4-FFF2-40B4-BE49-F238E27FC236}">
                <a16:creationId xmlns:a16="http://schemas.microsoft.com/office/drawing/2014/main" id="{462720AC-23A3-4769-8E9D-8B8F1AAD1E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182" name="Rectangle 90">
            <a:extLst>
              <a:ext uri="{FF2B5EF4-FFF2-40B4-BE49-F238E27FC236}">
                <a16:creationId xmlns:a16="http://schemas.microsoft.com/office/drawing/2014/main" id="{80356168-3890-43B7-8FCD-629BD89AC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92">
            <a:extLst>
              <a:ext uri="{FF2B5EF4-FFF2-40B4-BE49-F238E27FC236}">
                <a16:creationId xmlns:a16="http://schemas.microsoft.com/office/drawing/2014/main" id="{3E42B263-1688-46B6-8842-8C840B68A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4" name="Rectangle 94">
            <a:extLst>
              <a:ext uri="{FF2B5EF4-FFF2-40B4-BE49-F238E27FC236}">
                <a16:creationId xmlns:a16="http://schemas.microsoft.com/office/drawing/2014/main" id="{BDCB7C34-7093-4DA3-8FDA-16736000A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945377-7217-4827-B477-69DB34A28410}"/>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a:t>METODOLOGIA INMON</a:t>
            </a:r>
            <a:endParaRPr lang="en-US" sz="4800" dirty="0"/>
          </a:p>
        </p:txBody>
      </p:sp>
      <p:sp>
        <p:nvSpPr>
          <p:cNvPr id="7185" name="Rectangle 96">
            <a:extLst>
              <a:ext uri="{FF2B5EF4-FFF2-40B4-BE49-F238E27FC236}">
                <a16:creationId xmlns:a16="http://schemas.microsoft.com/office/drawing/2014/main" id="{9ED6BE90-705F-4104-918B-DA0F5ABE2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Resultado de imagen de metodologia  inmon&quot;">
            <a:extLst>
              <a:ext uri="{FF2B5EF4-FFF2-40B4-BE49-F238E27FC236}">
                <a16:creationId xmlns:a16="http://schemas.microsoft.com/office/drawing/2014/main" id="{F52231E7-A7B6-4F15-8D24-8695B87CC92B}"/>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3342529" y="972646"/>
            <a:ext cx="5695447" cy="264838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4F1EC38B-8018-4852-81DD-6B63C0561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B3A087DA-B4E0-4D53-98E9-95494B3EF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0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D9C211-8F21-4A97-8049-2B8C68A6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FA68E2-A597-4244-9D7F-815908A7A6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09187A76-8E49-4C96-81CB-2441826EF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DD29D549-B400-4CC1-A4C4-2BBD0103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CDF5F3-8D6A-46B5-9CEE-3781FE9D2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25548B-B730-4DC4-847E-0BCC3FBDA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35FE50-35F5-434F-B530-0B6AAB7DC852}"/>
              </a:ext>
            </a:extLst>
          </p:cNvPr>
          <p:cNvSpPr>
            <a:spLocks noGrp="1"/>
          </p:cNvSpPr>
          <p:nvPr>
            <p:ph type="title"/>
          </p:nvPr>
        </p:nvSpPr>
        <p:spPr>
          <a:xfrm>
            <a:off x="1969803" y="808056"/>
            <a:ext cx="8608037" cy="1077229"/>
          </a:xfrm>
        </p:spPr>
        <p:txBody>
          <a:bodyPr>
            <a:normAutofit/>
          </a:bodyPr>
          <a:lstStyle/>
          <a:p>
            <a:r>
              <a:rPr lang="es-ES" dirty="0" err="1"/>
              <a:t>Segun</a:t>
            </a:r>
            <a:r>
              <a:rPr lang="es-ES" dirty="0"/>
              <a:t> INMON</a:t>
            </a:r>
          </a:p>
        </p:txBody>
      </p:sp>
      <p:sp>
        <p:nvSpPr>
          <p:cNvPr id="3" name="Marcador de contenido 2">
            <a:extLst>
              <a:ext uri="{FF2B5EF4-FFF2-40B4-BE49-F238E27FC236}">
                <a16:creationId xmlns:a16="http://schemas.microsoft.com/office/drawing/2014/main" id="{0BCA8F3D-B58D-4991-B3AD-D4021F927DF3}"/>
              </a:ext>
            </a:extLst>
          </p:cNvPr>
          <p:cNvSpPr>
            <a:spLocks noGrp="1"/>
          </p:cNvSpPr>
          <p:nvPr>
            <p:ph idx="1"/>
          </p:nvPr>
        </p:nvSpPr>
        <p:spPr>
          <a:xfrm>
            <a:off x="1264780" y="903591"/>
            <a:ext cx="10018082" cy="6603396"/>
          </a:xfrm>
        </p:spPr>
        <p:txBody>
          <a:bodyPr>
            <a:normAutofit/>
          </a:bodyPr>
          <a:lstStyle/>
          <a:p>
            <a:r>
              <a:rPr lang="es-ES" sz="1800" dirty="0"/>
              <a:t>Para él, un </a:t>
            </a:r>
            <a:r>
              <a:rPr lang="es-ES" sz="1800" i="1" dirty="0"/>
              <a:t>DataWarehouse</a:t>
            </a:r>
            <a:r>
              <a:rPr lang="es-ES" sz="1800" dirty="0"/>
              <a:t> ha de entenderse como un almacén de datos único y global para toda la empresa.</a:t>
            </a:r>
          </a:p>
          <a:p>
            <a:endParaRPr lang="es-ES" sz="1800" dirty="0"/>
          </a:p>
          <a:p>
            <a:endParaRPr lang="es-ES" sz="1800" dirty="0"/>
          </a:p>
          <a:p>
            <a:endParaRPr lang="es-ES" sz="1800" dirty="0"/>
          </a:p>
          <a:p>
            <a:endParaRPr lang="es-ES" sz="1800" dirty="0"/>
          </a:p>
          <a:p>
            <a:endParaRPr lang="es-ES" sz="1800" dirty="0"/>
          </a:p>
          <a:p>
            <a:r>
              <a:rPr lang="es-ES" sz="1800" dirty="0"/>
              <a:t>En este modelo, la premisa es que la información se almacene al máximo nivel de detalle (garantizando la futura exploración de los datos), permaneciendo invariable y no volátil, de manera que los cambios que sufran los datos a lo largo del tiempo queden registrados sin que puedan modificarse o eliminarse.</a:t>
            </a:r>
          </a:p>
        </p:txBody>
      </p:sp>
      <p:pic>
        <p:nvPicPr>
          <p:cNvPr id="4" name="Imagen 3">
            <a:extLst>
              <a:ext uri="{FF2B5EF4-FFF2-40B4-BE49-F238E27FC236}">
                <a16:creationId xmlns:a16="http://schemas.microsoft.com/office/drawing/2014/main" id="{12534361-0B22-4835-8C0A-437699421C75}"/>
              </a:ext>
            </a:extLst>
          </p:cNvPr>
          <p:cNvPicPr>
            <a:picLocks noChangeAspect="1"/>
          </p:cNvPicPr>
          <p:nvPr/>
        </p:nvPicPr>
        <p:blipFill>
          <a:blip r:embed="rId5"/>
          <a:stretch>
            <a:fillRect/>
          </a:stretch>
        </p:blipFill>
        <p:spPr>
          <a:xfrm>
            <a:off x="4006288" y="2499363"/>
            <a:ext cx="4818974" cy="251791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5E3AB02F-4F56-4FF9-A7F4-9D975CC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40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8E393-75BA-44EC-ADD4-4D9E48F9E8A5}"/>
              </a:ext>
            </a:extLst>
          </p:cNvPr>
          <p:cNvSpPr>
            <a:spLocks noGrp="1"/>
          </p:cNvSpPr>
          <p:nvPr>
            <p:ph type="title"/>
          </p:nvPr>
        </p:nvSpPr>
        <p:spPr/>
        <p:txBody>
          <a:bodyPr/>
          <a:lstStyle/>
          <a:p>
            <a:r>
              <a:rPr lang="es-ES" dirty="0"/>
              <a:t>Características</a:t>
            </a:r>
          </a:p>
        </p:txBody>
      </p:sp>
      <p:sp>
        <p:nvSpPr>
          <p:cNvPr id="3" name="Marcador de contenido 2">
            <a:extLst>
              <a:ext uri="{FF2B5EF4-FFF2-40B4-BE49-F238E27FC236}">
                <a16:creationId xmlns:a16="http://schemas.microsoft.com/office/drawing/2014/main" id="{C2445287-7F2F-46B6-A08E-27F20DFA48A4}"/>
              </a:ext>
            </a:extLst>
          </p:cNvPr>
          <p:cNvSpPr>
            <a:spLocks noGrp="1"/>
          </p:cNvSpPr>
          <p:nvPr>
            <p:ph idx="1"/>
          </p:nvPr>
        </p:nvSpPr>
        <p:spPr/>
        <p:txBody>
          <a:bodyPr>
            <a:normAutofit fontScale="92500" lnSpcReduction="10000"/>
          </a:bodyPr>
          <a:lstStyle/>
          <a:p>
            <a:r>
              <a:rPr lang="es-ES" dirty="0"/>
              <a:t>Orientado a temas: Los datos en la base de datos están estructurados de forma que los datos estén relacionados.</a:t>
            </a:r>
          </a:p>
          <a:p>
            <a:r>
              <a:rPr lang="es-ES" dirty="0"/>
              <a:t>Integrado: La base de datos contiene todos los datos de los sistemas operacionales de la organización, con la característica de ser consistentes.</a:t>
            </a:r>
          </a:p>
          <a:p>
            <a:r>
              <a:rPr lang="es-ES" dirty="0"/>
              <a:t>No volátil: Los datos no se modifica ni se elimina, almacenado los datos, este se convierte en información de solo lectura.</a:t>
            </a:r>
          </a:p>
          <a:p>
            <a:r>
              <a:rPr lang="es-ES" dirty="0"/>
              <a:t>Variante en el tiempo: Los datos que sufren un cambio a través del tiempo, deben ser registrados para que los informes generados reflejen esas variaciones.</a:t>
            </a:r>
          </a:p>
        </p:txBody>
      </p:sp>
    </p:spTree>
    <p:extLst>
      <p:ext uri="{BB962C8B-B14F-4D97-AF65-F5344CB8AC3E}">
        <p14:creationId xmlns:p14="http://schemas.microsoft.com/office/powerpoint/2010/main" val="27119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017C5-C4DF-4490-B6E0-CE38A4D763EF}"/>
              </a:ext>
            </a:extLst>
          </p:cNvPr>
          <p:cNvSpPr>
            <a:spLocks noGrp="1"/>
          </p:cNvSpPr>
          <p:nvPr>
            <p:ph type="title"/>
          </p:nvPr>
        </p:nvSpPr>
        <p:spPr/>
        <p:txBody>
          <a:bodyPr/>
          <a:lstStyle/>
          <a:p>
            <a:r>
              <a:rPr lang="es-ES" dirty="0"/>
              <a:t>Metodología Principal</a:t>
            </a:r>
          </a:p>
        </p:txBody>
      </p:sp>
      <p:graphicFrame>
        <p:nvGraphicFramePr>
          <p:cNvPr id="4" name="Marcador de contenido 3">
            <a:extLst>
              <a:ext uri="{FF2B5EF4-FFF2-40B4-BE49-F238E27FC236}">
                <a16:creationId xmlns:a16="http://schemas.microsoft.com/office/drawing/2014/main" id="{B1C980C2-F6AD-4559-9EA3-14F6F0D2FED8}"/>
              </a:ext>
            </a:extLst>
          </p:cNvPr>
          <p:cNvGraphicFramePr>
            <a:graphicFrameLocks noGrp="1"/>
          </p:cNvGraphicFramePr>
          <p:nvPr>
            <p:ph idx="1"/>
            <p:extLst>
              <p:ext uri="{D42A27DB-BD31-4B8C-83A1-F6EECF244321}">
                <p14:modId xmlns:p14="http://schemas.microsoft.com/office/powerpoint/2010/main" val="360092818"/>
              </p:ext>
            </p:extLst>
          </p:nvPr>
        </p:nvGraphicFramePr>
        <p:xfrm>
          <a:off x="2197893" y="2052619"/>
          <a:ext cx="8806805" cy="399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728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08FF6-E95E-4225-8423-A84E8864D579}"/>
              </a:ext>
            </a:extLst>
          </p:cNvPr>
          <p:cNvSpPr>
            <a:spLocks noGrp="1"/>
          </p:cNvSpPr>
          <p:nvPr>
            <p:ph type="title"/>
          </p:nvPr>
        </p:nvSpPr>
        <p:spPr/>
        <p:txBody>
          <a:bodyPr/>
          <a:lstStyle/>
          <a:p>
            <a:r>
              <a:rPr lang="es-ES" dirty="0"/>
              <a:t>Corporate Information Factory (CIF) </a:t>
            </a:r>
          </a:p>
        </p:txBody>
      </p:sp>
      <p:sp>
        <p:nvSpPr>
          <p:cNvPr id="3" name="Marcador de contenido 2">
            <a:extLst>
              <a:ext uri="{FF2B5EF4-FFF2-40B4-BE49-F238E27FC236}">
                <a16:creationId xmlns:a16="http://schemas.microsoft.com/office/drawing/2014/main" id="{BEB8EB06-726A-4696-BF00-2F032513C396}"/>
              </a:ext>
            </a:extLst>
          </p:cNvPr>
          <p:cNvSpPr>
            <a:spLocks noGrp="1"/>
          </p:cNvSpPr>
          <p:nvPr>
            <p:ph idx="1"/>
          </p:nvPr>
        </p:nvSpPr>
        <p:spPr>
          <a:xfrm>
            <a:off x="1392072" y="1196542"/>
            <a:ext cx="9717206" cy="2788604"/>
          </a:xfrm>
        </p:spPr>
        <p:txBody>
          <a:bodyPr/>
          <a:lstStyle/>
          <a:p>
            <a:r>
              <a:rPr lang="es-ES" dirty="0"/>
              <a:t>La Arquitectura defendida por </a:t>
            </a:r>
            <a:r>
              <a:rPr lang="es-ES" i="1" dirty="0"/>
              <a:t>Inmon</a:t>
            </a:r>
            <a:r>
              <a:rPr lang="es-ES" dirty="0"/>
              <a:t>, conocida como </a:t>
            </a:r>
            <a:r>
              <a:rPr lang="es-ES" b="1" i="1" dirty="0">
                <a:effectLst>
                  <a:outerShdw blurRad="38100" dist="38100" dir="2700000" algn="tl">
                    <a:srgbClr val="000000">
                      <a:alpha val="43137"/>
                    </a:srgbClr>
                  </a:outerShdw>
                </a:effectLst>
              </a:rPr>
              <a:t>Fabrica de Información Corporativa </a:t>
            </a:r>
            <a:r>
              <a:rPr lang="es-ES" dirty="0"/>
              <a:t>donde el </a:t>
            </a:r>
            <a:r>
              <a:rPr lang="es-ES" i="1" dirty="0"/>
              <a:t>DataWarehouse</a:t>
            </a:r>
            <a:r>
              <a:rPr lang="es-ES" dirty="0"/>
              <a:t> centraliza todos los datos de la compañía para alimentar, a continuación, pequeños </a:t>
            </a:r>
            <a:r>
              <a:rPr lang="es-ES" i="1" dirty="0"/>
              <a:t>DataMart</a:t>
            </a:r>
            <a:r>
              <a:rPr lang="es-ES" dirty="0"/>
              <a:t> temáticos, que serán los puntos de acceso para las herramientas de </a:t>
            </a:r>
            <a:r>
              <a:rPr lang="es-ES" i="1" dirty="0"/>
              <a:t>reporting</a:t>
            </a:r>
            <a:r>
              <a:rPr lang="es-ES" dirty="0"/>
              <a:t>. En este sentido, cada departamento tendrá su propio </a:t>
            </a:r>
            <a:r>
              <a:rPr lang="es-ES" i="1" dirty="0"/>
              <a:t>DataMart</a:t>
            </a:r>
            <a:r>
              <a:rPr lang="es-ES" dirty="0"/>
              <a:t>, abastecido con la información del </a:t>
            </a:r>
            <a:r>
              <a:rPr lang="es-ES" i="1" dirty="0"/>
              <a:t>DataWarehouse</a:t>
            </a:r>
            <a:r>
              <a:rPr lang="es-ES" dirty="0"/>
              <a:t>, listo para su análisis y explotación.</a:t>
            </a:r>
          </a:p>
        </p:txBody>
      </p:sp>
      <p:pic>
        <p:nvPicPr>
          <p:cNvPr id="6146" name="Picture 2" descr="Resultado de imagen de metodologia principal inmon&quot;">
            <a:extLst>
              <a:ext uri="{FF2B5EF4-FFF2-40B4-BE49-F238E27FC236}">
                <a16:creationId xmlns:a16="http://schemas.microsoft.com/office/drawing/2014/main" id="{9FC98AB7-6BA4-4B90-8796-4B196893F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996" y="3808537"/>
            <a:ext cx="6800850"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65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9" name="Picture 138">
            <a:extLst>
              <a:ext uri="{FF2B5EF4-FFF2-40B4-BE49-F238E27FC236}">
                <a16:creationId xmlns:a16="http://schemas.microsoft.com/office/drawing/2014/main" id="{2CE284CB-6F3E-4580-A46F-6A16895ED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1" name="Picture 140">
            <a:extLst>
              <a:ext uri="{FF2B5EF4-FFF2-40B4-BE49-F238E27FC236}">
                <a16:creationId xmlns:a16="http://schemas.microsoft.com/office/drawing/2014/main" id="{10FD6FA7-C4C8-43BC-9D6F-BE913BC954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3" name="Rectangle 142">
            <a:extLst>
              <a:ext uri="{FF2B5EF4-FFF2-40B4-BE49-F238E27FC236}">
                <a16:creationId xmlns:a16="http://schemas.microsoft.com/office/drawing/2014/main" id="{9FCE076F-81C8-402E-9FEF-15B3DA199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a16="http://schemas.microsoft.com/office/drawing/2014/main" id="{8EB383BE-C88D-40DE-BB65-176AB7D91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146">
            <a:extLst>
              <a:ext uri="{FF2B5EF4-FFF2-40B4-BE49-F238E27FC236}">
                <a16:creationId xmlns:a16="http://schemas.microsoft.com/office/drawing/2014/main" id="{436C427E-0CA7-47E4-8E55-EB594475A4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48">
            <a:extLst>
              <a:ext uri="{FF2B5EF4-FFF2-40B4-BE49-F238E27FC236}">
                <a16:creationId xmlns:a16="http://schemas.microsoft.com/office/drawing/2014/main" id="{DA183417-D68B-4C9F-A578-172A7B2B8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TextBox 150">
            <a:extLst>
              <a:ext uri="{FF2B5EF4-FFF2-40B4-BE49-F238E27FC236}">
                <a16:creationId xmlns:a16="http://schemas.microsoft.com/office/drawing/2014/main" id="{55D570E4-540C-447D-9819-A57A3854652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153" name="Rectangle 152">
            <a:extLst>
              <a:ext uri="{FF2B5EF4-FFF2-40B4-BE49-F238E27FC236}">
                <a16:creationId xmlns:a16="http://schemas.microsoft.com/office/drawing/2014/main" id="{341E73C3-C8F5-419C-ACB8-356F0A61A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5" name="Picture 154">
            <a:extLst>
              <a:ext uri="{FF2B5EF4-FFF2-40B4-BE49-F238E27FC236}">
                <a16:creationId xmlns:a16="http://schemas.microsoft.com/office/drawing/2014/main" id="{45669BFC-E2BC-4CC6-B8A2-E2D64352D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7" name="Picture 156">
            <a:extLst>
              <a:ext uri="{FF2B5EF4-FFF2-40B4-BE49-F238E27FC236}">
                <a16:creationId xmlns:a16="http://schemas.microsoft.com/office/drawing/2014/main" id="{462720AC-23A3-4769-8E9D-8B8F1AAD1E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9" name="Rectangle 158">
            <a:extLst>
              <a:ext uri="{FF2B5EF4-FFF2-40B4-BE49-F238E27FC236}">
                <a16:creationId xmlns:a16="http://schemas.microsoft.com/office/drawing/2014/main" id="{80356168-3890-43B7-8FCD-629BD89AC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3E42B263-1688-46B6-8842-8C840B68A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BDCB7C34-7093-4DA3-8FDA-16736000A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14160ACE-8D32-436A-946B-7A5FD6769F73}"/>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dirty="0"/>
              <a:t>METODOLOGIA KIMBALL</a:t>
            </a:r>
          </a:p>
        </p:txBody>
      </p:sp>
      <p:sp>
        <p:nvSpPr>
          <p:cNvPr id="165" name="Rectangle 164">
            <a:extLst>
              <a:ext uri="{FF2B5EF4-FFF2-40B4-BE49-F238E27FC236}">
                <a16:creationId xmlns:a16="http://schemas.microsoft.com/office/drawing/2014/main" id="{9ED6BE90-705F-4104-918B-DA0F5ABE2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8" name="Picture 6" descr="Resultado de imagen de metodologia kimball&quot;">
            <a:extLst>
              <a:ext uri="{FF2B5EF4-FFF2-40B4-BE49-F238E27FC236}">
                <a16:creationId xmlns:a16="http://schemas.microsoft.com/office/drawing/2014/main" id="{7539F2BC-D3F5-453B-A055-765AA5CA584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897281" y="972646"/>
            <a:ext cx="4585944" cy="264838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67" name="Rectangle 166">
            <a:extLst>
              <a:ext uri="{FF2B5EF4-FFF2-40B4-BE49-F238E27FC236}">
                <a16:creationId xmlns:a16="http://schemas.microsoft.com/office/drawing/2014/main" id="{4F1EC38B-8018-4852-81DD-6B63C0561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B3A087DA-B4E0-4D53-98E9-95494B3EF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630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3D9C211-8F21-4A97-8049-2B8C68A6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AFA68E2-A597-4244-9D7F-815908A7A6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5" name="Picture 74">
            <a:extLst>
              <a:ext uri="{FF2B5EF4-FFF2-40B4-BE49-F238E27FC236}">
                <a16:creationId xmlns:a16="http://schemas.microsoft.com/office/drawing/2014/main" id="{09187A76-8E49-4C96-81CB-2441826EF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7" name="Rectangle 76">
            <a:extLst>
              <a:ext uri="{FF2B5EF4-FFF2-40B4-BE49-F238E27FC236}">
                <a16:creationId xmlns:a16="http://schemas.microsoft.com/office/drawing/2014/main" id="{DD29D549-B400-4CC1-A4C4-2BBD0103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0CDF5F3-8D6A-46B5-9CEE-3781FE9D2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D25548B-B730-4DC4-847E-0BCC3FBDA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16D4BE72-2277-448E-B279-62B2FE925DD1}"/>
              </a:ext>
            </a:extLst>
          </p:cNvPr>
          <p:cNvSpPr>
            <a:spLocks noGrp="1"/>
          </p:cNvSpPr>
          <p:nvPr>
            <p:ph type="title"/>
          </p:nvPr>
        </p:nvSpPr>
        <p:spPr>
          <a:xfrm>
            <a:off x="1976146" y="513987"/>
            <a:ext cx="8608037" cy="732791"/>
          </a:xfrm>
        </p:spPr>
        <p:txBody>
          <a:bodyPr>
            <a:normAutofit/>
          </a:bodyPr>
          <a:lstStyle/>
          <a:p>
            <a:pPr algn="l"/>
            <a:r>
              <a:rPr lang="es-ES" sz="4000" b="1" dirty="0">
                <a:effectLst>
                  <a:outerShdw blurRad="38100" dist="38100" dir="2700000" algn="tl">
                    <a:srgbClr val="000000">
                      <a:alpha val="43137"/>
                    </a:srgbClr>
                  </a:outerShdw>
                </a:effectLst>
              </a:rPr>
              <a:t>METODOLOGÍA KIMBALL</a:t>
            </a:r>
          </a:p>
        </p:txBody>
      </p:sp>
      <p:sp>
        <p:nvSpPr>
          <p:cNvPr id="3" name="Marcador de contenido 2">
            <a:extLst>
              <a:ext uri="{FF2B5EF4-FFF2-40B4-BE49-F238E27FC236}">
                <a16:creationId xmlns:a16="http://schemas.microsoft.com/office/drawing/2014/main" id="{AE5F3978-A002-4A28-BBAA-B6ECAFB0123A}"/>
              </a:ext>
            </a:extLst>
          </p:cNvPr>
          <p:cNvSpPr>
            <a:spLocks noGrp="1"/>
          </p:cNvSpPr>
          <p:nvPr>
            <p:ph idx="1"/>
          </p:nvPr>
        </p:nvSpPr>
        <p:spPr>
          <a:xfrm>
            <a:off x="1975804" y="1551574"/>
            <a:ext cx="3573933" cy="4803166"/>
          </a:xfrm>
        </p:spPr>
        <p:txBody>
          <a:bodyPr>
            <a:noAutofit/>
          </a:bodyPr>
          <a:lstStyle/>
          <a:p>
            <a:pPr marL="0" indent="0">
              <a:lnSpc>
                <a:spcPct val="110000"/>
              </a:lnSpc>
              <a:buNone/>
            </a:pPr>
            <a:r>
              <a:rPr lang="es-PE" dirty="0"/>
              <a:t>Es una metodología empleada para la construcción de un almacén de datos (data Waterhouse, DW) que no es mas que, una colección de datos orientada a un determinado ámbito (empresa, organización, etc.), integrado, no volátil y variable en el tiempo, que ayuda a la toma de decisiones en la entidad en la que se utiliza. </a:t>
            </a:r>
            <a:endParaRPr lang="es-ES" dirty="0"/>
          </a:p>
        </p:txBody>
      </p:sp>
      <p:pic>
        <p:nvPicPr>
          <p:cNvPr id="1026" name="Picture 2" descr="Resultado de imagen para metodologia kimball">
            <a:extLst>
              <a:ext uri="{FF2B5EF4-FFF2-40B4-BE49-F238E27FC236}">
                <a16:creationId xmlns:a16="http://schemas.microsoft.com/office/drawing/2014/main" id="{3B0E50D2-110E-4367-9FFE-39160E25AD4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705423" y="1805265"/>
            <a:ext cx="5274583" cy="3963472"/>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5E3AB02F-4F56-4FF9-A7F4-9D975CC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10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66D4E-045A-41AB-84DE-B002985BB97C}"/>
              </a:ext>
            </a:extLst>
          </p:cNvPr>
          <p:cNvSpPr>
            <a:spLocks noGrp="1"/>
          </p:cNvSpPr>
          <p:nvPr>
            <p:ph type="title"/>
          </p:nvPr>
        </p:nvSpPr>
        <p:spPr/>
        <p:txBody>
          <a:bodyPr/>
          <a:lstStyle/>
          <a:p>
            <a:r>
              <a:rPr lang="es-ES" sz="3600" b="1" dirty="0">
                <a:latin typeface="Microsoft YaHei Light" panose="020B0502040204020203" pitchFamily="34" charset="-122"/>
                <a:ea typeface="Microsoft YaHei Light" panose="020B0502040204020203" pitchFamily="34" charset="-122"/>
              </a:rPr>
              <a:t>Ciclo de Vida Kimball</a:t>
            </a:r>
            <a:br>
              <a:rPr lang="es-PE" dirty="0"/>
            </a:br>
            <a:endParaRPr lang="es-PE" dirty="0"/>
          </a:p>
        </p:txBody>
      </p:sp>
      <p:sp>
        <p:nvSpPr>
          <p:cNvPr id="3" name="Marcador de contenido 2">
            <a:extLst>
              <a:ext uri="{FF2B5EF4-FFF2-40B4-BE49-F238E27FC236}">
                <a16:creationId xmlns:a16="http://schemas.microsoft.com/office/drawing/2014/main" id="{7A72A7D2-F7A3-49A1-A614-BEA62DD55E06}"/>
              </a:ext>
            </a:extLst>
          </p:cNvPr>
          <p:cNvSpPr>
            <a:spLocks noGrp="1"/>
          </p:cNvSpPr>
          <p:nvPr>
            <p:ph idx="1"/>
          </p:nvPr>
        </p:nvSpPr>
        <p:spPr/>
        <p:txBody>
          <a:bodyPr>
            <a:normAutofit fontScale="85000" lnSpcReduction="10000"/>
          </a:bodyPr>
          <a:lstStyle/>
          <a:p>
            <a:pPr marL="0" indent="0">
              <a:buNone/>
            </a:pPr>
            <a:r>
              <a:rPr lang="es-ES" dirty="0">
                <a:latin typeface="Microsoft YaHei Light" panose="020B0502040204020203" pitchFamily="34" charset="-122"/>
                <a:ea typeface="Microsoft YaHei Light" panose="020B0502040204020203" pitchFamily="34" charset="-122"/>
              </a:rPr>
              <a:t>Este ciclo de vida del proyecto de DW, está basado en cuatro principios básicos:</a:t>
            </a:r>
          </a:p>
          <a:p>
            <a:pPr marL="285750" indent="-285750">
              <a:buClr>
                <a:schemeClr val="dk1"/>
              </a:buClr>
              <a:buSzPts val="1100"/>
            </a:pPr>
            <a:r>
              <a:rPr lang="es-ES" b="1" dirty="0">
                <a:latin typeface="Microsoft YaHei Light" panose="020B0502040204020203" pitchFamily="34" charset="-122"/>
                <a:ea typeface="Microsoft YaHei Light" panose="020B0502040204020203" pitchFamily="34" charset="-122"/>
              </a:rPr>
              <a:t>Centrarse en el negocio: </a:t>
            </a:r>
            <a:r>
              <a:rPr lang="es-ES" dirty="0">
                <a:latin typeface="Microsoft YaHei Light" panose="020B0502040204020203" pitchFamily="34" charset="-122"/>
                <a:ea typeface="Microsoft YaHei Light" panose="020B0502040204020203" pitchFamily="34" charset="-122"/>
              </a:rPr>
              <a:t>Hay que concentrarse en la identificación de los requerimientos del negocio y su valor asociado, y usar estos esfuerzos para desarrollar relaciones sólidas con el negocio, agudizando el análisis del mismo y la competencia consultiva de los implementadores.</a:t>
            </a:r>
          </a:p>
          <a:p>
            <a:pPr marL="285750" indent="-285750">
              <a:buClr>
                <a:schemeClr val="dk1"/>
              </a:buClr>
              <a:buSzPts val="1100"/>
            </a:pPr>
            <a:r>
              <a:rPr lang="es-ES" b="1" dirty="0">
                <a:latin typeface="Microsoft YaHei Light" panose="020B0502040204020203" pitchFamily="34" charset="-122"/>
                <a:ea typeface="Microsoft YaHei Light" panose="020B0502040204020203" pitchFamily="34" charset="-122"/>
              </a:rPr>
              <a:t>Construir una infraestructura de información adecuada:</a:t>
            </a:r>
            <a:r>
              <a:rPr lang="es-ES" dirty="0">
                <a:latin typeface="Microsoft YaHei Light" panose="020B0502040204020203" pitchFamily="34" charset="-122"/>
                <a:ea typeface="Microsoft YaHei Light" panose="020B0502040204020203" pitchFamily="34" charset="-122"/>
              </a:rPr>
              <a:t> Diseñar una base de información única, integrada, fácil de usar, de alto rendimiento donde se reflejará la amplia gama de requerimientos de negocio identificados en la empresa.</a:t>
            </a:r>
          </a:p>
          <a:p>
            <a:pPr marL="0" indent="0">
              <a:buClr>
                <a:schemeClr val="dk1"/>
              </a:buClr>
              <a:buSzPts val="1100"/>
              <a:buNone/>
            </a:pPr>
            <a:r>
              <a:rPr lang="es-ES" dirty="0">
                <a:latin typeface="Microsoft YaHei Light" panose="020B0502040204020203" pitchFamily="34" charset="-122"/>
                <a:ea typeface="Microsoft YaHei Light" panose="020B0502040204020203" pitchFamily="34" charset="-122"/>
              </a:rPr>
              <a:t> </a:t>
            </a:r>
          </a:p>
          <a:p>
            <a:pPr marL="0" indent="0">
              <a:buNone/>
            </a:pPr>
            <a:endParaRPr lang="es-ES" dirty="0">
              <a:latin typeface="Microsoft YaHei Light" panose="020B0502040204020203" pitchFamily="34" charset="-122"/>
              <a:ea typeface="Microsoft YaHei Light" panose="020B0502040204020203" pitchFamily="34" charset="-122"/>
            </a:endParaRPr>
          </a:p>
          <a:p>
            <a:pPr marL="0" indent="0">
              <a:buNone/>
            </a:pPr>
            <a:endParaRPr lang="es-PE" dirty="0"/>
          </a:p>
        </p:txBody>
      </p:sp>
    </p:spTree>
    <p:extLst>
      <p:ext uri="{BB962C8B-B14F-4D97-AF65-F5344CB8AC3E}">
        <p14:creationId xmlns:p14="http://schemas.microsoft.com/office/powerpoint/2010/main" val="69443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79C66-0B21-4D0D-A47F-9E6F67F50EFB}"/>
              </a:ext>
            </a:extLst>
          </p:cNvPr>
          <p:cNvSpPr>
            <a:spLocks noGrp="1"/>
          </p:cNvSpPr>
          <p:nvPr>
            <p:ph type="title"/>
          </p:nvPr>
        </p:nvSpPr>
        <p:spPr/>
        <p:txBody>
          <a:bodyPr/>
          <a:lstStyle/>
          <a:p>
            <a:r>
              <a:rPr lang="es-ES" sz="3200" b="1" dirty="0">
                <a:latin typeface="Microsoft YaHei Light" panose="020B0502040204020203" pitchFamily="34" charset="-122"/>
                <a:ea typeface="Microsoft YaHei Light" panose="020B0502040204020203" pitchFamily="34" charset="-122"/>
              </a:rPr>
              <a:t>Ciclo de Vida Kimball</a:t>
            </a:r>
            <a:br>
              <a:rPr lang="es-PE" dirty="0"/>
            </a:br>
            <a:endParaRPr lang="es-PE" dirty="0"/>
          </a:p>
        </p:txBody>
      </p:sp>
      <p:sp>
        <p:nvSpPr>
          <p:cNvPr id="3" name="Marcador de contenido 2">
            <a:extLst>
              <a:ext uri="{FF2B5EF4-FFF2-40B4-BE49-F238E27FC236}">
                <a16:creationId xmlns:a16="http://schemas.microsoft.com/office/drawing/2014/main" id="{11E1C2DE-3D3D-4231-9519-7BD19D281E3A}"/>
              </a:ext>
            </a:extLst>
          </p:cNvPr>
          <p:cNvSpPr>
            <a:spLocks noGrp="1"/>
          </p:cNvSpPr>
          <p:nvPr>
            <p:ph idx="1"/>
          </p:nvPr>
        </p:nvSpPr>
        <p:spPr/>
        <p:txBody>
          <a:bodyPr/>
          <a:lstStyle/>
          <a:p>
            <a:pPr marL="285750" indent="-285750">
              <a:buClr>
                <a:schemeClr val="dk1"/>
              </a:buClr>
              <a:buSzPts val="1100"/>
            </a:pPr>
            <a:r>
              <a:rPr lang="es-ES" b="1" dirty="0">
                <a:latin typeface="Microsoft YaHei Light" panose="020B0502040204020203" pitchFamily="34" charset="-122"/>
                <a:ea typeface="Microsoft YaHei Light" panose="020B0502040204020203" pitchFamily="34" charset="-122"/>
              </a:rPr>
              <a:t>Realizar entregas en incrementos significativos: </a:t>
            </a:r>
            <a:r>
              <a:rPr lang="es-ES" dirty="0">
                <a:latin typeface="Microsoft YaHei Light" panose="020B0502040204020203" pitchFamily="34" charset="-122"/>
                <a:ea typeface="Microsoft YaHei Light" panose="020B0502040204020203" pitchFamily="34" charset="-122"/>
              </a:rPr>
              <a:t>Crear el almacén de datos (DW) en incrementos entregables en plazos de 6 a 12 meses. Hay que usa el valor de negocio de cada elemento identificado para determinar el orden de aplicación de los incrementos.</a:t>
            </a:r>
          </a:p>
          <a:p>
            <a:pPr marL="285750" indent="-285750">
              <a:buClr>
                <a:schemeClr val="dk1"/>
              </a:buClr>
              <a:buSzPts val="1100"/>
            </a:pPr>
            <a:r>
              <a:rPr lang="es-ES" b="1" dirty="0">
                <a:latin typeface="Microsoft YaHei Light" panose="020B0502040204020203" pitchFamily="34" charset="-122"/>
                <a:ea typeface="Microsoft YaHei Light" panose="020B0502040204020203" pitchFamily="34" charset="-122"/>
              </a:rPr>
              <a:t>Ofrecer la solución completa: </a:t>
            </a:r>
            <a:r>
              <a:rPr lang="es-ES" dirty="0">
                <a:latin typeface="Microsoft YaHei Light" panose="020B0502040204020203" pitchFamily="34" charset="-122"/>
                <a:ea typeface="Microsoft YaHei Light" panose="020B0502040204020203" pitchFamily="34" charset="-122"/>
              </a:rPr>
              <a:t>proporcionar todos los elementos necesarios para entregar valor a los usuarios de negocios. Para comenzar, esto significa tener un almacén de datos sólido, bien diseñado, con calidad probada, y accesible.</a:t>
            </a:r>
          </a:p>
          <a:p>
            <a:endParaRPr lang="es-PE" dirty="0"/>
          </a:p>
        </p:txBody>
      </p:sp>
    </p:spTree>
    <p:extLst>
      <p:ext uri="{BB962C8B-B14F-4D97-AF65-F5344CB8AC3E}">
        <p14:creationId xmlns:p14="http://schemas.microsoft.com/office/powerpoint/2010/main" val="181921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6DB14-063E-441C-9691-A3D5B4CC9FB0}"/>
              </a:ext>
            </a:extLst>
          </p:cNvPr>
          <p:cNvSpPr>
            <a:spLocks noGrp="1"/>
          </p:cNvSpPr>
          <p:nvPr>
            <p:ph type="title"/>
          </p:nvPr>
        </p:nvSpPr>
        <p:spPr>
          <a:xfrm>
            <a:off x="2611808" y="808056"/>
            <a:ext cx="7958331" cy="1077229"/>
          </a:xfrm>
        </p:spPr>
        <p:txBody>
          <a:bodyPr/>
          <a:lstStyle/>
          <a:p>
            <a:r>
              <a:rPr lang="es-ES"/>
              <a:t>Ciclo de Vida</a:t>
            </a:r>
            <a:endParaRPr lang="es-ES" dirty="0"/>
          </a:p>
        </p:txBody>
      </p:sp>
      <p:pic>
        <p:nvPicPr>
          <p:cNvPr id="11266" name="Picture 2" descr="Resultado de imagen de metodologia kimball&quot;">
            <a:extLst>
              <a:ext uri="{FF2B5EF4-FFF2-40B4-BE49-F238E27FC236}">
                <a16:creationId xmlns:a16="http://schemas.microsoft.com/office/drawing/2014/main" id="{4446A7A7-59D8-4354-99C5-1AD0F5DAA6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1861" y="1634274"/>
            <a:ext cx="9336061" cy="465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13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38" name="Rectangle 80">
            <a:extLst>
              <a:ext uri="{FF2B5EF4-FFF2-40B4-BE49-F238E27FC236}">
                <a16:creationId xmlns:a16="http://schemas.microsoft.com/office/drawing/2014/main" id="{E0A89592-315A-4BBC-AD12-B2F472957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9" name="Picture 82">
            <a:extLst>
              <a:ext uri="{FF2B5EF4-FFF2-40B4-BE49-F238E27FC236}">
                <a16:creationId xmlns:a16="http://schemas.microsoft.com/office/drawing/2014/main" id="{06D3A586-E5E7-41BE-8C34-B26667743D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40" name="Picture 84">
            <a:extLst>
              <a:ext uri="{FF2B5EF4-FFF2-40B4-BE49-F238E27FC236}">
                <a16:creationId xmlns:a16="http://schemas.microsoft.com/office/drawing/2014/main" id="{5CB71D45-7CB9-4EC5-A74E-617F2E3431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41" name="Rectangle 86">
            <a:extLst>
              <a:ext uri="{FF2B5EF4-FFF2-40B4-BE49-F238E27FC236}">
                <a16:creationId xmlns:a16="http://schemas.microsoft.com/office/drawing/2014/main" id="{B428CC0F-73BE-4726-986A-5102230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88">
            <a:extLst>
              <a:ext uri="{FF2B5EF4-FFF2-40B4-BE49-F238E27FC236}">
                <a16:creationId xmlns:a16="http://schemas.microsoft.com/office/drawing/2014/main" id="{AED28D9F-E363-4757-939F-AD7F0200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90">
            <a:extLst>
              <a:ext uri="{FF2B5EF4-FFF2-40B4-BE49-F238E27FC236}">
                <a16:creationId xmlns:a16="http://schemas.microsoft.com/office/drawing/2014/main" id="{7A3D4318-D5CB-4D40-8F0E-110F5DC22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62D432-C2DC-4DFF-8E94-16CC16653841}"/>
              </a:ext>
            </a:extLst>
          </p:cNvPr>
          <p:cNvSpPr>
            <a:spLocks noGrp="1"/>
          </p:cNvSpPr>
          <p:nvPr>
            <p:ph type="title"/>
          </p:nvPr>
        </p:nvSpPr>
        <p:spPr>
          <a:xfrm>
            <a:off x="1969804" y="808056"/>
            <a:ext cx="3640828" cy="1077229"/>
          </a:xfrm>
        </p:spPr>
        <p:txBody>
          <a:bodyPr>
            <a:normAutofit/>
          </a:bodyPr>
          <a:lstStyle/>
          <a:p>
            <a:pPr algn="l"/>
            <a:r>
              <a:rPr lang="es-ES"/>
              <a:t>RESUMEN</a:t>
            </a:r>
          </a:p>
        </p:txBody>
      </p:sp>
      <p:sp>
        <p:nvSpPr>
          <p:cNvPr id="3" name="Marcador de contenido 2">
            <a:extLst>
              <a:ext uri="{FF2B5EF4-FFF2-40B4-BE49-F238E27FC236}">
                <a16:creationId xmlns:a16="http://schemas.microsoft.com/office/drawing/2014/main" id="{B6ECFECE-9B2A-452B-BEEF-714952E823F6}"/>
              </a:ext>
            </a:extLst>
          </p:cNvPr>
          <p:cNvSpPr>
            <a:spLocks noGrp="1"/>
          </p:cNvSpPr>
          <p:nvPr>
            <p:ph idx="1"/>
          </p:nvPr>
        </p:nvSpPr>
        <p:spPr>
          <a:xfrm>
            <a:off x="1736817" y="1610610"/>
            <a:ext cx="3873816" cy="4439334"/>
          </a:xfrm>
        </p:spPr>
        <p:txBody>
          <a:bodyPr>
            <a:normAutofit/>
          </a:bodyPr>
          <a:lstStyle/>
          <a:p>
            <a:pPr>
              <a:lnSpc>
                <a:spcPct val="110000"/>
              </a:lnSpc>
            </a:pPr>
            <a:r>
              <a:rPr lang="es-ES" dirty="0"/>
              <a:t>El concepto de </a:t>
            </a:r>
            <a:r>
              <a:rPr lang="es-ES" b="1" i="1" dirty="0">
                <a:effectLst>
                  <a:outerShdw blurRad="38100" dist="38100" dir="2700000" algn="tl">
                    <a:srgbClr val="000000">
                      <a:alpha val="43137"/>
                    </a:srgbClr>
                  </a:outerShdw>
                </a:effectLst>
              </a:rPr>
              <a:t>DataWarehouse (DW)</a:t>
            </a:r>
            <a:r>
              <a:rPr lang="es-ES" dirty="0"/>
              <a:t> llegó de la mano de Bill Inmon y Ralph Kimball. Ambos pensaron en un único repositorio de información para poder integrar y explotar información de diversos sistemas fuentes. Pero, más allá de esta generalización conceptual, cada uno decidió hacerlo a su manera.</a:t>
            </a:r>
          </a:p>
        </p:txBody>
      </p:sp>
      <p:sp>
        <p:nvSpPr>
          <p:cNvPr id="1044" name="Rectangle 92">
            <a:extLst>
              <a:ext uri="{FF2B5EF4-FFF2-40B4-BE49-F238E27FC236}">
                <a16:creationId xmlns:a16="http://schemas.microsoft.com/office/drawing/2014/main" id="{926C6D55-739D-4501-AB11-3656A84EE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206" y="641225"/>
            <a:ext cx="4330179" cy="5570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n de data warehouse&quot;">
            <a:extLst>
              <a:ext uri="{FF2B5EF4-FFF2-40B4-BE49-F238E27FC236}">
                <a16:creationId xmlns:a16="http://schemas.microsoft.com/office/drawing/2014/main" id="{A546D45B-1CAB-4FCF-A326-382E182C8F6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7565"/>
          <a:stretch/>
        </p:blipFill>
        <p:spPr bwMode="auto">
          <a:xfrm>
            <a:off x="6734703" y="1610610"/>
            <a:ext cx="3690922" cy="362947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5" name="Rectangle 94">
            <a:extLst>
              <a:ext uri="{FF2B5EF4-FFF2-40B4-BE49-F238E27FC236}">
                <a16:creationId xmlns:a16="http://schemas.microsoft.com/office/drawing/2014/main" id="{9CF08A19-2A84-4890-AFC5-25488EC21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0325" y="887362"/>
            <a:ext cx="3840578" cy="5072946"/>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96">
            <a:extLst>
              <a:ext uri="{FF2B5EF4-FFF2-40B4-BE49-F238E27FC236}">
                <a16:creationId xmlns:a16="http://schemas.microsoft.com/office/drawing/2014/main" id="{BF44C8FB-65CB-4245-91CB-F0CB7011B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400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1C31C-68E6-40D2-8070-BA3FB0BA6B68}"/>
              </a:ext>
            </a:extLst>
          </p:cNvPr>
          <p:cNvSpPr>
            <a:spLocks noGrp="1"/>
          </p:cNvSpPr>
          <p:nvPr>
            <p:ph type="title"/>
          </p:nvPr>
        </p:nvSpPr>
        <p:spPr/>
        <p:txBody>
          <a:bodyPr/>
          <a:lstStyle/>
          <a:p>
            <a:r>
              <a:rPr lang="es-MX" dirty="0"/>
              <a:t>Conclusiones</a:t>
            </a:r>
            <a:endParaRPr lang="es-ES" dirty="0"/>
          </a:p>
        </p:txBody>
      </p:sp>
      <p:sp>
        <p:nvSpPr>
          <p:cNvPr id="3" name="Marcador de contenido 2">
            <a:extLst>
              <a:ext uri="{FF2B5EF4-FFF2-40B4-BE49-F238E27FC236}">
                <a16:creationId xmlns:a16="http://schemas.microsoft.com/office/drawing/2014/main" id="{848B24AA-71DB-4496-B210-7B8CA60DCAAE}"/>
              </a:ext>
            </a:extLst>
          </p:cNvPr>
          <p:cNvSpPr>
            <a:spLocks noGrp="1"/>
          </p:cNvSpPr>
          <p:nvPr>
            <p:ph idx="1"/>
          </p:nvPr>
        </p:nvSpPr>
        <p:spPr>
          <a:xfrm>
            <a:off x="1828800" y="1739153"/>
            <a:ext cx="9072282" cy="4310791"/>
          </a:xfrm>
        </p:spPr>
        <p:txBody>
          <a:bodyPr>
            <a:normAutofit/>
          </a:bodyPr>
          <a:lstStyle/>
          <a:p>
            <a:r>
              <a:rPr lang="es-PE" dirty="0"/>
              <a:t>La metodología de Kimball proporciona una base empírica y metodológica adecuada para las implementaciones de almacenes de datos pequeños y medianos, dada su gran versatilidad y su enfoque ascendente, que permite construir los almacenes en forma escalonada. Además presenta una serie de herramientas, tales como planillas, gráficos y documentos, que proporcionan una gran ayuda para iniciarse en el ´ámbito de la construcción de un </a:t>
            </a:r>
            <a:r>
              <a:rPr lang="es-PE" dirty="0" err="1"/>
              <a:t>Datawarehouse</a:t>
            </a:r>
            <a:r>
              <a:rPr lang="es-PE" dirty="0"/>
              <a:t>.</a:t>
            </a:r>
          </a:p>
          <a:p>
            <a:r>
              <a:rPr lang="es-PE" dirty="0" err="1"/>
              <a:t>Inmon</a:t>
            </a:r>
            <a:r>
              <a:rPr lang="es-PE" dirty="0"/>
              <a:t> usa los almacenes de datos como separación física del almacén de datos de la empresa y están diseñados para usos departamentales. Mientras que en la arquitectura de Kimball, no es necesario separar los mercados de datos del almacén de datos dimensional.</a:t>
            </a:r>
          </a:p>
        </p:txBody>
      </p:sp>
    </p:spTree>
    <p:extLst>
      <p:ext uri="{BB962C8B-B14F-4D97-AF65-F5344CB8AC3E}">
        <p14:creationId xmlns:p14="http://schemas.microsoft.com/office/powerpoint/2010/main" val="429464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2D9D0-FE95-4EB1-A3C3-7A4DD02C3257}"/>
              </a:ext>
            </a:extLst>
          </p:cNvPr>
          <p:cNvSpPr>
            <a:spLocks noGrp="1"/>
          </p:cNvSpPr>
          <p:nvPr>
            <p:ph type="title"/>
          </p:nvPr>
        </p:nvSpPr>
        <p:spPr/>
        <p:txBody>
          <a:bodyPr/>
          <a:lstStyle/>
          <a:p>
            <a:r>
              <a:rPr lang="es-ES" dirty="0"/>
              <a:t>	INTRODUCCION</a:t>
            </a:r>
          </a:p>
        </p:txBody>
      </p:sp>
      <p:sp>
        <p:nvSpPr>
          <p:cNvPr id="3" name="Marcador de contenido 2">
            <a:extLst>
              <a:ext uri="{FF2B5EF4-FFF2-40B4-BE49-F238E27FC236}">
                <a16:creationId xmlns:a16="http://schemas.microsoft.com/office/drawing/2014/main" id="{780D8E16-9906-43E2-9AE5-9E045F2E36EC}"/>
              </a:ext>
            </a:extLst>
          </p:cNvPr>
          <p:cNvSpPr>
            <a:spLocks noGrp="1"/>
          </p:cNvSpPr>
          <p:nvPr>
            <p:ph idx="1"/>
          </p:nvPr>
        </p:nvSpPr>
        <p:spPr>
          <a:xfrm>
            <a:off x="2391508" y="1547446"/>
            <a:ext cx="8178631" cy="4502498"/>
          </a:xfrm>
        </p:spPr>
        <p:txBody>
          <a:bodyPr>
            <a:normAutofit/>
          </a:bodyPr>
          <a:lstStyle/>
          <a:p>
            <a:pPr algn="just"/>
            <a:r>
              <a:rPr lang="es-ES" dirty="0"/>
              <a:t>Conocer qué son un </a:t>
            </a:r>
            <a:r>
              <a:rPr lang="es-ES" i="1" dirty="0"/>
              <a:t>DataWarehouse</a:t>
            </a:r>
            <a:r>
              <a:rPr lang="es-ES" dirty="0"/>
              <a:t> y un </a:t>
            </a:r>
            <a:r>
              <a:rPr lang="es-ES" i="1" dirty="0"/>
              <a:t>DataMart</a:t>
            </a:r>
            <a:r>
              <a:rPr lang="es-ES" dirty="0"/>
              <a:t> y, sobre todo, entender su finalidad y la creciente necesidad de las organizaciones de implantarlos </a:t>
            </a:r>
            <a:r>
              <a:rPr lang="es-ES"/>
              <a:t>ya que </a:t>
            </a:r>
            <a:r>
              <a:rPr lang="es-ES" dirty="0"/>
              <a:t>es realmente importante para llegar a comprender, desde un punto de vista global, qué es </a:t>
            </a:r>
            <a:r>
              <a:rPr lang="es-ES" i="1" dirty="0"/>
              <a:t>Business Intelligence</a:t>
            </a:r>
            <a:r>
              <a:rPr lang="es-ES" dirty="0"/>
              <a:t> y poder emprender un proyecto de sus características.</a:t>
            </a:r>
          </a:p>
          <a:p>
            <a:pPr algn="just"/>
            <a:r>
              <a:rPr lang="es-ES" dirty="0"/>
              <a:t>Y como iremos viendo, aquí hay mucho que hablar, ya que existen diferentes tipos de arquitecturas BI según la finalidad y alcance que se le dé al </a:t>
            </a:r>
            <a:r>
              <a:rPr lang="es-ES" i="1" dirty="0"/>
              <a:t>DataWarehouse </a:t>
            </a:r>
            <a:r>
              <a:rPr lang="es-ES" dirty="0"/>
              <a:t>y, en consecuencia, al </a:t>
            </a:r>
            <a:r>
              <a:rPr lang="es-ES" i="1" dirty="0"/>
              <a:t>DataMart</a:t>
            </a:r>
            <a:r>
              <a:rPr lang="es-ES" dirty="0"/>
              <a:t>, llegando a haber sólidas diferencias en la definición e implantación de éstos.</a:t>
            </a:r>
          </a:p>
        </p:txBody>
      </p:sp>
    </p:spTree>
    <p:extLst>
      <p:ext uri="{BB962C8B-B14F-4D97-AF65-F5344CB8AC3E}">
        <p14:creationId xmlns:p14="http://schemas.microsoft.com/office/powerpoint/2010/main" val="205880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1A2BD-DE64-4B90-A485-860E2AA322C7}"/>
              </a:ext>
            </a:extLst>
          </p:cNvPr>
          <p:cNvSpPr>
            <a:spLocks noGrp="1"/>
          </p:cNvSpPr>
          <p:nvPr>
            <p:ph type="title"/>
          </p:nvPr>
        </p:nvSpPr>
        <p:spPr/>
        <p:txBody>
          <a:bodyPr/>
          <a:lstStyle/>
          <a:p>
            <a:r>
              <a:rPr lang="es-ES" b="1" dirty="0"/>
              <a:t>DATAWAREHOUSE</a:t>
            </a:r>
            <a:endParaRPr lang="es-ES" dirty="0"/>
          </a:p>
        </p:txBody>
      </p:sp>
      <p:sp>
        <p:nvSpPr>
          <p:cNvPr id="3" name="Marcador de contenido 2">
            <a:extLst>
              <a:ext uri="{FF2B5EF4-FFF2-40B4-BE49-F238E27FC236}">
                <a16:creationId xmlns:a16="http://schemas.microsoft.com/office/drawing/2014/main" id="{8450E8A7-BA16-4BA0-AF04-397A4791A48A}"/>
              </a:ext>
            </a:extLst>
          </p:cNvPr>
          <p:cNvSpPr>
            <a:spLocks noGrp="1"/>
          </p:cNvSpPr>
          <p:nvPr>
            <p:ph idx="1"/>
          </p:nvPr>
        </p:nvSpPr>
        <p:spPr>
          <a:xfrm>
            <a:off x="2773599" y="2052116"/>
            <a:ext cx="7796540" cy="3603096"/>
          </a:xfrm>
        </p:spPr>
        <p:txBody>
          <a:bodyPr/>
          <a:lstStyle/>
          <a:p>
            <a:pPr algn="just"/>
            <a:r>
              <a:rPr lang="es-ES" dirty="0"/>
              <a:t>El concepto de </a:t>
            </a:r>
            <a:r>
              <a:rPr lang="es-ES" b="1" i="1" dirty="0">
                <a:effectLst>
                  <a:outerShdw blurRad="38100" dist="38100" dir="2700000" algn="tl">
                    <a:srgbClr val="000000">
                      <a:alpha val="43137"/>
                    </a:srgbClr>
                  </a:outerShdw>
                </a:effectLst>
              </a:rPr>
              <a:t>DataWarehouse</a:t>
            </a:r>
            <a:r>
              <a:rPr lang="es-ES" dirty="0"/>
              <a:t>, o</a:t>
            </a:r>
            <a:r>
              <a:rPr lang="es-ES" b="1" i="1" dirty="0">
                <a:effectLst>
                  <a:outerShdw blurRad="38100" dist="38100" dir="2700000" algn="tl">
                    <a:srgbClr val="000000">
                      <a:alpha val="43137"/>
                    </a:srgbClr>
                  </a:outerShdw>
                </a:effectLst>
              </a:rPr>
              <a:t> almacén de datos</a:t>
            </a:r>
            <a:r>
              <a:rPr lang="es-ES" dirty="0"/>
              <a:t>, nació en la década de los 80 ante la necesidad de desarrollar un sistema de almacenamiento de datos que garantizase la fluidez, el orden y el fácil manejo de los mismos y que, a la vez, supusiera un ahorro en tiempo y presupuesto para las empresas frente a los sistemas utilizados hasta el momento.</a:t>
            </a:r>
          </a:p>
        </p:txBody>
      </p:sp>
    </p:spTree>
    <p:extLst>
      <p:ext uri="{BB962C8B-B14F-4D97-AF65-F5344CB8AC3E}">
        <p14:creationId xmlns:p14="http://schemas.microsoft.com/office/powerpoint/2010/main" val="83361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F8143C8A-C80A-42A9-B91F-BC03E56E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72">
            <a:extLst>
              <a:ext uri="{FF2B5EF4-FFF2-40B4-BE49-F238E27FC236}">
                <a16:creationId xmlns:a16="http://schemas.microsoft.com/office/drawing/2014/main" id="{72D0DD11-2323-433B-8D9D-606447776F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054" name="Picture 74">
            <a:extLst>
              <a:ext uri="{FF2B5EF4-FFF2-40B4-BE49-F238E27FC236}">
                <a16:creationId xmlns:a16="http://schemas.microsoft.com/office/drawing/2014/main" id="{45584F03-012D-48CF-838E-2F3CA5D92B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055" name="Rectangle 76">
            <a:extLst>
              <a:ext uri="{FF2B5EF4-FFF2-40B4-BE49-F238E27FC236}">
                <a16:creationId xmlns:a16="http://schemas.microsoft.com/office/drawing/2014/main" id="{FF04C1B6-06F6-4FBB-AF07-E4A9E46A1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ectangle 78">
            <a:extLst>
              <a:ext uri="{FF2B5EF4-FFF2-40B4-BE49-F238E27FC236}">
                <a16:creationId xmlns:a16="http://schemas.microsoft.com/office/drawing/2014/main" id="{9BC7A1B3-DB96-49F1-86E7-6B92A366F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80">
            <a:extLst>
              <a:ext uri="{FF2B5EF4-FFF2-40B4-BE49-F238E27FC236}">
                <a16:creationId xmlns:a16="http://schemas.microsoft.com/office/drawing/2014/main" id="{43483AA2-6497-4DF2-8FEE-43422AE6B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273884-9CFD-4B61-8951-8764C0F73DEF}"/>
              </a:ext>
            </a:extLst>
          </p:cNvPr>
          <p:cNvSpPr>
            <a:spLocks noGrp="1"/>
          </p:cNvSpPr>
          <p:nvPr>
            <p:ph type="title"/>
          </p:nvPr>
        </p:nvSpPr>
        <p:spPr>
          <a:xfrm>
            <a:off x="7559704" y="808056"/>
            <a:ext cx="3013024" cy="1077229"/>
          </a:xfrm>
        </p:spPr>
        <p:txBody>
          <a:bodyPr>
            <a:normAutofit/>
          </a:bodyPr>
          <a:lstStyle/>
          <a:p>
            <a:pPr algn="l"/>
            <a:r>
              <a:rPr lang="es-ES" b="1"/>
              <a:t>Por lo tanto, que es?</a:t>
            </a:r>
            <a:endParaRPr lang="es-ES"/>
          </a:p>
        </p:txBody>
      </p:sp>
      <p:pic>
        <p:nvPicPr>
          <p:cNvPr id="2050" name="Picture 2" descr="Resultado de imagen de data warehouse definicion&quot;">
            <a:extLst>
              <a:ext uri="{FF2B5EF4-FFF2-40B4-BE49-F238E27FC236}">
                <a16:creationId xmlns:a16="http://schemas.microsoft.com/office/drawing/2014/main" id="{92D6084B-1588-4C07-BF3B-9BD316AC019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659296" y="788898"/>
            <a:ext cx="4914867" cy="5280867"/>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963FA102-6AC4-4CEA-97FC-3019FE48F12F}"/>
              </a:ext>
            </a:extLst>
          </p:cNvPr>
          <p:cNvSpPr>
            <a:spLocks noGrp="1"/>
          </p:cNvSpPr>
          <p:nvPr>
            <p:ph idx="1"/>
          </p:nvPr>
        </p:nvSpPr>
        <p:spPr>
          <a:xfrm>
            <a:off x="7225698" y="2052116"/>
            <a:ext cx="3761170" cy="3997828"/>
          </a:xfrm>
        </p:spPr>
        <p:txBody>
          <a:bodyPr>
            <a:normAutofit/>
          </a:bodyPr>
          <a:lstStyle/>
          <a:p>
            <a:r>
              <a:rPr lang="es-ES" dirty="0"/>
              <a:t>Es un contenedor en el que se almacenan los datos procedentes de las distintas fuentes que puedan existir en una organización, quedando éstos integrados, depurados y ordenados en una única base de datos centralizada. </a:t>
            </a:r>
          </a:p>
        </p:txBody>
      </p:sp>
      <p:sp>
        <p:nvSpPr>
          <p:cNvPr id="2058" name="Rectangle 82">
            <a:extLst>
              <a:ext uri="{FF2B5EF4-FFF2-40B4-BE49-F238E27FC236}">
                <a16:creationId xmlns:a16="http://schemas.microsoft.com/office/drawing/2014/main" id="{7B6E12FC-2177-41D3-BBA0-8CB518573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87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C4D97EE-A7CE-4B7F-80AD-C830C92EAF6C}"/>
              </a:ext>
            </a:extLst>
          </p:cNvPr>
          <p:cNvSpPr>
            <a:spLocks noGrp="1"/>
          </p:cNvSpPr>
          <p:nvPr>
            <p:ph idx="1"/>
          </p:nvPr>
        </p:nvSpPr>
        <p:spPr>
          <a:xfrm>
            <a:off x="2408746" y="618171"/>
            <a:ext cx="7796540" cy="1943109"/>
          </a:xfrm>
        </p:spPr>
        <p:txBody>
          <a:bodyPr/>
          <a:lstStyle/>
          <a:p>
            <a:r>
              <a:rPr lang="es-ES" dirty="0"/>
              <a:t>Pero no nos olvidemos del </a:t>
            </a:r>
            <a:r>
              <a:rPr lang="es-ES" i="1" dirty="0"/>
              <a:t>DataMart</a:t>
            </a:r>
            <a:r>
              <a:rPr lang="es-ES" dirty="0"/>
              <a:t>, cuya definición es bastante similar a la del </a:t>
            </a:r>
            <a:r>
              <a:rPr lang="es-ES" i="1" dirty="0"/>
              <a:t>DataWarehouse</a:t>
            </a:r>
            <a:r>
              <a:rPr lang="es-ES" dirty="0"/>
              <a:t>, siendo su alcance la principal diferencia entre estos dos tipos de bases de datos.</a:t>
            </a:r>
          </a:p>
        </p:txBody>
      </p:sp>
      <p:pic>
        <p:nvPicPr>
          <p:cNvPr id="3074" name="Picture 2" descr="Resultado de imagen de datamart vs datawarehouse&quot;">
            <a:extLst>
              <a:ext uri="{FF2B5EF4-FFF2-40B4-BE49-F238E27FC236}">
                <a16:creationId xmlns:a16="http://schemas.microsoft.com/office/drawing/2014/main" id="{25DF1333-B682-4361-BF7A-67D7314CF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282" y="2774297"/>
            <a:ext cx="7313468" cy="3465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5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71679-2D66-47CA-9641-9878569BEF3B}"/>
              </a:ext>
            </a:extLst>
          </p:cNvPr>
          <p:cNvSpPr>
            <a:spLocks noGrp="1"/>
          </p:cNvSpPr>
          <p:nvPr>
            <p:ph type="title"/>
          </p:nvPr>
        </p:nvSpPr>
        <p:spPr/>
        <p:txBody>
          <a:bodyPr/>
          <a:lstStyle/>
          <a:p>
            <a:r>
              <a:rPr lang="es-ES" dirty="0"/>
              <a:t>DATAMART</a:t>
            </a:r>
          </a:p>
        </p:txBody>
      </p:sp>
      <p:sp>
        <p:nvSpPr>
          <p:cNvPr id="3" name="Marcador de contenido 2">
            <a:extLst>
              <a:ext uri="{FF2B5EF4-FFF2-40B4-BE49-F238E27FC236}">
                <a16:creationId xmlns:a16="http://schemas.microsoft.com/office/drawing/2014/main" id="{A0E05871-35B7-4B81-A850-7092456A7E45}"/>
              </a:ext>
            </a:extLst>
          </p:cNvPr>
          <p:cNvSpPr>
            <a:spLocks noGrp="1"/>
          </p:cNvSpPr>
          <p:nvPr>
            <p:ph idx="1"/>
          </p:nvPr>
        </p:nvSpPr>
        <p:spPr>
          <a:xfrm>
            <a:off x="2773599" y="2052116"/>
            <a:ext cx="7796540" cy="3209201"/>
          </a:xfrm>
        </p:spPr>
        <p:txBody>
          <a:bodyPr/>
          <a:lstStyle/>
          <a:p>
            <a:pPr algn="just"/>
            <a:r>
              <a:rPr lang="es-ES" dirty="0"/>
              <a:t>Mientras un </a:t>
            </a:r>
            <a:r>
              <a:rPr lang="es-ES" i="1" dirty="0"/>
              <a:t>DataWarehouse</a:t>
            </a:r>
            <a:r>
              <a:rPr lang="es-ES" dirty="0"/>
              <a:t> contiene todos los datos de una organización, un </a:t>
            </a:r>
            <a:r>
              <a:rPr lang="es-ES" b="1" i="1" dirty="0">
                <a:effectLst>
                  <a:outerShdw blurRad="38100" dist="38100" dir="2700000" algn="tl">
                    <a:srgbClr val="000000">
                      <a:alpha val="43137"/>
                    </a:srgbClr>
                  </a:outerShdw>
                </a:effectLst>
              </a:rPr>
              <a:t>DataMart </a:t>
            </a:r>
            <a:r>
              <a:rPr lang="es-ES" dirty="0"/>
              <a:t>solamente recoge un subconjunto de éstos, centrándose en un área específica dentro del negocio. </a:t>
            </a:r>
          </a:p>
          <a:p>
            <a:pPr algn="just"/>
            <a:r>
              <a:rPr lang="es-ES" dirty="0"/>
              <a:t>Su objetivo es cubrir las necesidades de un determinado departamento dentro de la organización, por lo que podría definirse como un almacén de datos departamental.</a:t>
            </a:r>
          </a:p>
        </p:txBody>
      </p:sp>
    </p:spTree>
    <p:extLst>
      <p:ext uri="{BB962C8B-B14F-4D97-AF65-F5344CB8AC3E}">
        <p14:creationId xmlns:p14="http://schemas.microsoft.com/office/powerpoint/2010/main" val="263726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5617FE-C08B-48ED-918D-23B922038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99CF5C8-EC2B-40AD-81BF-A66A059E3A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5" name="Picture 74">
            <a:extLst>
              <a:ext uri="{FF2B5EF4-FFF2-40B4-BE49-F238E27FC236}">
                <a16:creationId xmlns:a16="http://schemas.microsoft.com/office/drawing/2014/main" id="{9BF8968F-0460-47B4-90FA-E3D3AD6636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7" name="Rectangle 76">
            <a:extLst>
              <a:ext uri="{FF2B5EF4-FFF2-40B4-BE49-F238E27FC236}">
                <a16:creationId xmlns:a16="http://schemas.microsoft.com/office/drawing/2014/main" id="{925B37D9-BF8F-4A6E-A59A-1573BC0F4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604FACE-81BE-43B8-B14B-1C9DE227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63220D3-7CD4-4BB8-989A-00E976F14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C31C51-BEEE-44DE-A1AB-1C9A9B72DAFB}"/>
              </a:ext>
            </a:extLst>
          </p:cNvPr>
          <p:cNvSpPr>
            <a:spLocks noGrp="1"/>
          </p:cNvSpPr>
          <p:nvPr>
            <p:ph type="title"/>
          </p:nvPr>
        </p:nvSpPr>
        <p:spPr>
          <a:xfrm>
            <a:off x="1969803" y="808056"/>
            <a:ext cx="8608037" cy="1077229"/>
          </a:xfrm>
        </p:spPr>
        <p:txBody>
          <a:bodyPr>
            <a:normAutofit/>
          </a:bodyPr>
          <a:lstStyle/>
          <a:p>
            <a:pPr algn="l"/>
            <a:r>
              <a:rPr lang="es-ES" dirty="0"/>
              <a:t>Entonces, el DataMart es?</a:t>
            </a:r>
            <a:endParaRPr lang="es-ES"/>
          </a:p>
        </p:txBody>
      </p:sp>
      <p:sp>
        <p:nvSpPr>
          <p:cNvPr id="3" name="Marcador de contenido 2">
            <a:extLst>
              <a:ext uri="{FF2B5EF4-FFF2-40B4-BE49-F238E27FC236}">
                <a16:creationId xmlns:a16="http://schemas.microsoft.com/office/drawing/2014/main" id="{3E852F76-5478-4D88-B404-55F20B3E1AF9}"/>
              </a:ext>
            </a:extLst>
          </p:cNvPr>
          <p:cNvSpPr>
            <a:spLocks noGrp="1"/>
          </p:cNvSpPr>
          <p:nvPr>
            <p:ph idx="1"/>
          </p:nvPr>
        </p:nvSpPr>
        <p:spPr>
          <a:xfrm>
            <a:off x="1975805" y="2052116"/>
            <a:ext cx="2908167" cy="3997828"/>
          </a:xfrm>
        </p:spPr>
        <p:txBody>
          <a:bodyPr>
            <a:normAutofit/>
          </a:bodyPr>
          <a:lstStyle/>
          <a:p>
            <a:r>
              <a:rPr lang="es-ES" sz="1600"/>
              <a:t>Sistema orientado a la consulta, cuya distribución interna de los datos es clara y no hay dudas al respecto, estando éstos estructurados en </a:t>
            </a:r>
            <a:r>
              <a:rPr lang="es-ES" sz="1600" u="sng"/>
              <a:t>modelos dimensionales</a:t>
            </a:r>
            <a:r>
              <a:rPr lang="es-ES" sz="1600"/>
              <a:t> de estrella o copo de nieve. </a:t>
            </a:r>
          </a:p>
        </p:txBody>
      </p:sp>
      <p:pic>
        <p:nvPicPr>
          <p:cNvPr id="4098" name="Picture 2" descr="Resultado de imagen de estructura de un datamart&quot;">
            <a:extLst>
              <a:ext uri="{FF2B5EF4-FFF2-40B4-BE49-F238E27FC236}">
                <a16:creationId xmlns:a16="http://schemas.microsoft.com/office/drawing/2014/main" id="{DE2848DA-F075-4FFA-8E02-5F851BF7AB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 b="6658"/>
          <a:stretch/>
        </p:blipFill>
        <p:spPr bwMode="auto">
          <a:xfrm>
            <a:off x="5432992" y="2348779"/>
            <a:ext cx="4818974" cy="3373468"/>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9DA6A5E4-5476-47B9-8B91-5A041824A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4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586104D-228D-484E-8938-CF7ACE1CF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C36DE40-CA8F-4B71-9B0A-9D6929E1A7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5" name="Picture 74">
            <a:extLst>
              <a:ext uri="{FF2B5EF4-FFF2-40B4-BE49-F238E27FC236}">
                <a16:creationId xmlns:a16="http://schemas.microsoft.com/office/drawing/2014/main" id="{D9E894ED-72D3-4184-A20D-CFEF69827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7" name="Rectangle 76">
            <a:extLst>
              <a:ext uri="{FF2B5EF4-FFF2-40B4-BE49-F238E27FC236}">
                <a16:creationId xmlns:a16="http://schemas.microsoft.com/office/drawing/2014/main" id="{A8EA3D51-16F1-4F2F-9E22-677003822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48B897F-C2CB-4D30-BCAC-A23BB84F3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6876379-D767-4CA4-A8F9-32B3BE2A8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A197480-E769-40C9-92C4-2C44C3024762}"/>
              </a:ext>
            </a:extLst>
          </p:cNvPr>
          <p:cNvSpPr>
            <a:spLocks noGrp="1"/>
          </p:cNvSpPr>
          <p:nvPr>
            <p:ph idx="1"/>
          </p:nvPr>
        </p:nvSpPr>
        <p:spPr>
          <a:xfrm>
            <a:off x="1463040" y="511630"/>
            <a:ext cx="9721199" cy="2779091"/>
          </a:xfrm>
        </p:spPr>
        <p:txBody>
          <a:bodyPr>
            <a:noAutofit/>
          </a:bodyPr>
          <a:lstStyle/>
          <a:p>
            <a:pPr>
              <a:lnSpc>
                <a:spcPct val="110000"/>
              </a:lnSpc>
            </a:pPr>
            <a:r>
              <a:rPr lang="es-ES" sz="1900" dirty="0"/>
              <a:t>Sin embargo, no sé puede decir lo mismo del </a:t>
            </a:r>
            <a:r>
              <a:rPr lang="es-ES" sz="1900" i="1" dirty="0"/>
              <a:t>DataWarehouse</a:t>
            </a:r>
            <a:r>
              <a:rPr lang="es-ES" sz="1900" dirty="0"/>
              <a:t>, para el que hay diferentes enfoques en cuanto a sus características y funciones. </a:t>
            </a:r>
          </a:p>
          <a:p>
            <a:pPr>
              <a:lnSpc>
                <a:spcPct val="110000"/>
              </a:lnSpc>
            </a:pPr>
            <a:r>
              <a:rPr lang="es-ES" sz="1900" dirty="0"/>
              <a:t>En este sentido, y haciendo alusión al principio de esta entrada donde comentaba que existen diferentes tipos de arquitecturas, es aquí donde tiene lugar un debate abierto desde la década de los 90 sobre las bases del </a:t>
            </a:r>
            <a:r>
              <a:rPr lang="es-ES" sz="1900" i="1" dirty="0"/>
              <a:t>DataWarehouse</a:t>
            </a:r>
            <a:r>
              <a:rPr lang="es-ES" sz="1900" dirty="0"/>
              <a:t>.</a:t>
            </a:r>
          </a:p>
        </p:txBody>
      </p:sp>
      <p:pic>
        <p:nvPicPr>
          <p:cNvPr id="5122" name="Picture 2" descr="Resultado de imagen de Bill Inmon y Ralph Kimball.&quot;">
            <a:extLst>
              <a:ext uri="{FF2B5EF4-FFF2-40B4-BE49-F238E27FC236}">
                <a16:creationId xmlns:a16="http://schemas.microsoft.com/office/drawing/2014/main" id="{FCC08855-BE19-48F7-8456-5B2DC1BC1AD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559" t="18010" r="57022" b="11998"/>
          <a:stretch/>
        </p:blipFill>
        <p:spPr bwMode="auto">
          <a:xfrm>
            <a:off x="1684313" y="2955807"/>
            <a:ext cx="2083370" cy="3373468"/>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pic>
        <p:nvPicPr>
          <p:cNvPr id="5" name="Picture 2" descr="Resultado de imagen de Bill Inmon y Ralph Kimball.&quot;">
            <a:extLst>
              <a:ext uri="{FF2B5EF4-FFF2-40B4-BE49-F238E27FC236}">
                <a16:creationId xmlns:a16="http://schemas.microsoft.com/office/drawing/2014/main" id="{56A797CA-90BA-41AD-BB38-BD689EE9F4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022" t="18010" r="13522" b="11998"/>
          <a:stretch/>
        </p:blipFill>
        <p:spPr bwMode="auto">
          <a:xfrm>
            <a:off x="8963050" y="2955807"/>
            <a:ext cx="1892955" cy="3373468"/>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679C6C16-68A0-40C7-B2DE-1CDCDF0A2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rcador de contenido 2">
            <a:extLst>
              <a:ext uri="{FF2B5EF4-FFF2-40B4-BE49-F238E27FC236}">
                <a16:creationId xmlns:a16="http://schemas.microsoft.com/office/drawing/2014/main" id="{07C83F02-E80C-4650-AA08-402EF55DF3F6}"/>
              </a:ext>
            </a:extLst>
          </p:cNvPr>
          <p:cNvSpPr txBox="1">
            <a:spLocks/>
          </p:cNvSpPr>
          <p:nvPr/>
        </p:nvSpPr>
        <p:spPr>
          <a:xfrm>
            <a:off x="3884473" y="2953089"/>
            <a:ext cx="4850937" cy="1992898"/>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a:lnSpc>
                <a:spcPct val="110000"/>
              </a:lnSpc>
            </a:pPr>
            <a:r>
              <a:rPr lang="es-ES" dirty="0"/>
              <a:t>Existen otros enfoques en cuanto a la estructura interna y construcción del </a:t>
            </a:r>
            <a:r>
              <a:rPr lang="es-ES" i="1" dirty="0"/>
              <a:t>DataWarehouse</a:t>
            </a:r>
            <a:r>
              <a:rPr lang="es-ES" dirty="0"/>
              <a:t>, pero los más importantes son los de </a:t>
            </a:r>
            <a:r>
              <a:rPr lang="es-ES" u="sng" dirty="0"/>
              <a:t>Bill Inmon</a:t>
            </a:r>
            <a:r>
              <a:rPr lang="es-ES" dirty="0"/>
              <a:t> y </a:t>
            </a:r>
            <a:r>
              <a:rPr lang="es-ES" u="sng" dirty="0"/>
              <a:t>Ralph Kimball</a:t>
            </a:r>
            <a:r>
              <a:rPr lang="es-ES" dirty="0"/>
              <a:t>.</a:t>
            </a:r>
          </a:p>
        </p:txBody>
      </p:sp>
    </p:spTree>
    <p:extLst>
      <p:ext uri="{BB962C8B-B14F-4D97-AF65-F5344CB8AC3E}">
        <p14:creationId xmlns:p14="http://schemas.microsoft.com/office/powerpoint/2010/main" val="879991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otalTime>30</TotalTime>
  <Words>656</Words>
  <Application>Microsoft Office PowerPoint</Application>
  <PresentationFormat>Panorámica</PresentationFormat>
  <Paragraphs>61</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Microsoft YaHei Light</vt:lpstr>
      <vt:lpstr>Arial</vt:lpstr>
      <vt:lpstr>MS Shell Dlg 2</vt:lpstr>
      <vt:lpstr>Wingdings</vt:lpstr>
      <vt:lpstr>Wingdings 3</vt:lpstr>
      <vt:lpstr>Madison</vt:lpstr>
      <vt:lpstr>INTELIGENCIA DE NEGOCIOS</vt:lpstr>
      <vt:lpstr>RESUMEN</vt:lpstr>
      <vt:lpstr> INTRODUCCION</vt:lpstr>
      <vt:lpstr>DATAWAREHOUSE</vt:lpstr>
      <vt:lpstr>Por lo tanto, que es?</vt:lpstr>
      <vt:lpstr>Presentación de PowerPoint</vt:lpstr>
      <vt:lpstr>DATAMART</vt:lpstr>
      <vt:lpstr>Entonces, el DataMart es?</vt:lpstr>
      <vt:lpstr>Presentación de PowerPoint</vt:lpstr>
      <vt:lpstr>METODOLOGIA INMON</vt:lpstr>
      <vt:lpstr>Segun INMON</vt:lpstr>
      <vt:lpstr>Características</vt:lpstr>
      <vt:lpstr>Metodología Principal</vt:lpstr>
      <vt:lpstr>Corporate Information Factory (CIF) </vt:lpstr>
      <vt:lpstr>METODOLOGIA KIMBALL</vt:lpstr>
      <vt:lpstr>METODOLOGÍA KIMBALL</vt:lpstr>
      <vt:lpstr>Ciclo de Vida Kimball </vt:lpstr>
      <vt:lpstr>Ciclo de Vida Kimball </vt:lpstr>
      <vt:lpstr>Ciclo de Vida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DE NEGOCIOS</dc:title>
  <dc:creator>upt TACNA</dc:creator>
  <cp:lastModifiedBy>ALUMNO</cp:lastModifiedBy>
  <cp:revision>7</cp:revision>
  <dcterms:created xsi:type="dcterms:W3CDTF">2019-11-26T01:51:51Z</dcterms:created>
  <dcterms:modified xsi:type="dcterms:W3CDTF">2019-11-28T01:39:42Z</dcterms:modified>
</cp:coreProperties>
</file>