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57" d="100"/>
          <a:sy n="57" d="100"/>
        </p:scale>
        <p:origin x="108"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382FB-E905-42C4-B7AF-91DCF7A74BBA}"/>
              </a:ext>
            </a:extLst>
          </p:cNvPr>
          <p:cNvSpPr>
            <a:spLocks noGrp="1"/>
          </p:cNvSpPr>
          <p:nvPr>
            <p:ph type="ctrTitle"/>
          </p:nvPr>
        </p:nvSpPr>
        <p:spPr/>
        <p:txBody>
          <a:bodyPr>
            <a:noAutofit/>
          </a:bodyPr>
          <a:lstStyle/>
          <a:p>
            <a:r>
              <a:rPr lang="es-MX" sz="8800" b="1" dirty="0">
                <a:effectLst>
                  <a:outerShdw blurRad="38100" dist="38100" dir="2700000" algn="tl">
                    <a:srgbClr val="000000">
                      <a:alpha val="43137"/>
                    </a:srgbClr>
                  </a:outerShdw>
                </a:effectLst>
              </a:rPr>
              <a:t>INTELIGENCIA DE NEGOCIOS</a:t>
            </a:r>
            <a:endParaRPr lang="es-ES" sz="8800" b="1"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5B9BC6E6-333A-4049-97F4-5A6FA5ACC705}"/>
              </a:ext>
            </a:extLst>
          </p:cNvPr>
          <p:cNvSpPr>
            <a:spLocks noGrp="1"/>
          </p:cNvSpPr>
          <p:nvPr>
            <p:ph type="subTitle" idx="1"/>
          </p:nvPr>
        </p:nvSpPr>
        <p:spPr/>
        <p:txBody>
          <a:bodyPr>
            <a:noAutofit/>
          </a:bodyPr>
          <a:lstStyle/>
          <a:p>
            <a:r>
              <a:rPr lang="es-MX" sz="4000" b="1" dirty="0">
                <a:effectLst>
                  <a:outerShdw blurRad="38100" dist="38100" dir="2700000" algn="tl">
                    <a:srgbClr val="000000">
                      <a:alpha val="43137"/>
                    </a:srgbClr>
                  </a:outerShdw>
                </a:effectLst>
              </a:rPr>
              <a:t>MODELO DIMENCIONAL VS MODELO TABULAR</a:t>
            </a:r>
            <a:endParaRPr lang="es-E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085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5A222C0-0C99-4D39-8965-AADAAF505DE0}"/>
              </a:ext>
            </a:extLst>
          </p:cNvPr>
          <p:cNvSpPr>
            <a:spLocks noGrp="1"/>
          </p:cNvSpPr>
          <p:nvPr>
            <p:ph type="title"/>
          </p:nvPr>
        </p:nvSpPr>
        <p:spPr>
          <a:xfrm>
            <a:off x="2589213" y="2235200"/>
            <a:ext cx="8915400" cy="2724845"/>
          </a:xfrm>
        </p:spPr>
        <p:txBody>
          <a:bodyPr/>
          <a:lstStyle/>
          <a:p>
            <a:endParaRPr lang="es-ES" dirty="0"/>
          </a:p>
        </p:txBody>
      </p:sp>
      <p:sp>
        <p:nvSpPr>
          <p:cNvPr id="6" name="Marcador de texto 5">
            <a:extLst>
              <a:ext uri="{FF2B5EF4-FFF2-40B4-BE49-F238E27FC236}">
                <a16:creationId xmlns:a16="http://schemas.microsoft.com/office/drawing/2014/main" id="{72D3AE84-316F-4C2F-A491-9916CBD59B68}"/>
              </a:ext>
            </a:extLst>
          </p:cNvPr>
          <p:cNvSpPr>
            <a:spLocks noGrp="1"/>
          </p:cNvSpPr>
          <p:nvPr>
            <p:ph type="body" sz="half" idx="2"/>
          </p:nvPr>
        </p:nvSpPr>
        <p:spPr/>
        <p:txBody>
          <a:bodyPr>
            <a:noAutofit/>
          </a:bodyPr>
          <a:lstStyle/>
          <a:p>
            <a:r>
              <a:rPr lang="es-MX" sz="4400" b="1" dirty="0">
                <a:effectLst>
                  <a:outerShdw blurRad="38100" dist="38100" dir="2700000" algn="tl">
                    <a:srgbClr val="000000">
                      <a:alpha val="43137"/>
                    </a:srgbClr>
                  </a:outerShdw>
                </a:effectLst>
              </a:rPr>
              <a:t>Modelo Tabular</a:t>
            </a:r>
            <a:endParaRPr lang="es-ES" sz="4400" b="1" dirty="0">
              <a:effectLst>
                <a:outerShdw blurRad="38100" dist="38100" dir="2700000" algn="tl">
                  <a:srgbClr val="000000">
                    <a:alpha val="43137"/>
                  </a:srgbClr>
                </a:outerShdw>
              </a:effectLst>
            </a:endParaRPr>
          </a:p>
        </p:txBody>
      </p:sp>
      <p:pic>
        <p:nvPicPr>
          <p:cNvPr id="6146" name="Picture 2" descr="Resultado de imagen para modelo tabular sql server">
            <a:extLst>
              <a:ext uri="{FF2B5EF4-FFF2-40B4-BE49-F238E27FC236}">
                <a16:creationId xmlns:a16="http://schemas.microsoft.com/office/drawing/2014/main" id="{004F7141-D670-4244-A65E-9B8AD7F7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1202267"/>
            <a:ext cx="9147892" cy="397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34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1490BC-59D3-449B-950D-E92F764B7330}"/>
              </a:ext>
            </a:extLst>
          </p:cNvPr>
          <p:cNvSpPr>
            <a:spLocks noGrp="1"/>
          </p:cNvSpPr>
          <p:nvPr>
            <p:ph type="title"/>
          </p:nvPr>
        </p:nvSpPr>
        <p:spPr/>
        <p:txBody>
          <a:bodyPr>
            <a:normAutofit/>
          </a:bodyPr>
          <a:lstStyle/>
          <a:p>
            <a:r>
              <a:rPr lang="es-MX" sz="4000" b="1" dirty="0">
                <a:effectLst>
                  <a:outerShdw blurRad="38100" dist="38100" dir="2700000" algn="tl">
                    <a:srgbClr val="000000">
                      <a:alpha val="43137"/>
                    </a:srgbClr>
                  </a:outerShdw>
                </a:effectLst>
              </a:rPr>
              <a:t>Modelo Tabular</a:t>
            </a:r>
            <a:endParaRPr lang="es-ES" sz="4000" b="1" dirty="0">
              <a:effectLst>
                <a:outerShdw blurRad="38100" dist="38100" dir="2700000" algn="tl">
                  <a:srgbClr val="000000">
                    <a:alpha val="43137"/>
                  </a:srgbClr>
                </a:outerShdw>
              </a:effectLst>
            </a:endParaRPr>
          </a:p>
        </p:txBody>
      </p:sp>
      <p:sp>
        <p:nvSpPr>
          <p:cNvPr id="5" name="Marcador de contenido 4">
            <a:extLst>
              <a:ext uri="{FF2B5EF4-FFF2-40B4-BE49-F238E27FC236}">
                <a16:creationId xmlns:a16="http://schemas.microsoft.com/office/drawing/2014/main" id="{A0037B82-E8BA-4C5F-8437-5E332F64902B}"/>
              </a:ext>
            </a:extLst>
          </p:cNvPr>
          <p:cNvSpPr>
            <a:spLocks noGrp="1"/>
          </p:cNvSpPr>
          <p:nvPr>
            <p:ph idx="1"/>
          </p:nvPr>
        </p:nvSpPr>
        <p:spPr>
          <a:xfrm>
            <a:off x="2353733" y="1557867"/>
            <a:ext cx="9296400" cy="4353355"/>
          </a:xfrm>
        </p:spPr>
        <p:txBody>
          <a:bodyPr>
            <a:noAutofit/>
          </a:bodyPr>
          <a:lstStyle/>
          <a:p>
            <a:r>
              <a:rPr lang="es-PE" sz="2400" dirty="0"/>
              <a:t>Los modelos tabulares admiten el acceso a los datos mediante dos modos: modo de almacenamiento en cache y modo </a:t>
            </a:r>
            <a:r>
              <a:rPr lang="es-PE" sz="2400" dirty="0" err="1"/>
              <a:t>DirectQuery</a:t>
            </a:r>
            <a:r>
              <a:rPr lang="es-PE" sz="2400" dirty="0"/>
              <a:t>. </a:t>
            </a:r>
          </a:p>
          <a:p>
            <a:r>
              <a:rPr lang="es-PE" sz="2400" b="1" dirty="0"/>
              <a:t>En el modo de almacenamiento en cache</a:t>
            </a:r>
            <a:r>
              <a:rPr lang="es-PE" sz="2400" dirty="0"/>
              <a:t>, puede integrar datos de varios orígenes como bases de datos relacionales, fuentes de distribución de datos y archivos de texto planos. </a:t>
            </a:r>
          </a:p>
          <a:p>
            <a:r>
              <a:rPr lang="es-PE" sz="2400" b="1" dirty="0"/>
              <a:t>En el modo </a:t>
            </a:r>
            <a:r>
              <a:rPr lang="es-PE" sz="2400" b="1" dirty="0" err="1"/>
              <a:t>DirectQuery</a:t>
            </a:r>
            <a:r>
              <a:rPr lang="es-PE" sz="2400" dirty="0"/>
              <a:t>, puede omitir el modelo en memoria, lo que permite a las aplicaciones cliente consultar los datos directamente en el origen relacional (SQL Server). </a:t>
            </a:r>
          </a:p>
        </p:txBody>
      </p:sp>
    </p:spTree>
    <p:extLst>
      <p:ext uri="{BB962C8B-B14F-4D97-AF65-F5344CB8AC3E}">
        <p14:creationId xmlns:p14="http://schemas.microsoft.com/office/powerpoint/2010/main" val="330767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BC88A-D9A1-4F8B-A2B2-4C047D8ED8DC}"/>
              </a:ext>
            </a:extLst>
          </p:cNvPr>
          <p:cNvSpPr>
            <a:spLocks noGrp="1"/>
          </p:cNvSpPr>
          <p:nvPr>
            <p:ph type="title"/>
          </p:nvPr>
        </p:nvSpPr>
        <p:spPr/>
        <p:txBody>
          <a:bodyPr/>
          <a:lstStyle/>
          <a:p>
            <a:r>
              <a:rPr lang="es-MX" dirty="0"/>
              <a:t>Ventajas</a:t>
            </a:r>
            <a:endParaRPr lang="es-ES" dirty="0"/>
          </a:p>
        </p:txBody>
      </p:sp>
      <p:sp>
        <p:nvSpPr>
          <p:cNvPr id="3" name="Marcador de contenido 2">
            <a:extLst>
              <a:ext uri="{FF2B5EF4-FFF2-40B4-BE49-F238E27FC236}">
                <a16:creationId xmlns:a16="http://schemas.microsoft.com/office/drawing/2014/main" id="{CE6C7333-BA12-4AEC-A9E1-795FF404ACAC}"/>
              </a:ext>
            </a:extLst>
          </p:cNvPr>
          <p:cNvSpPr>
            <a:spLocks noGrp="1"/>
          </p:cNvSpPr>
          <p:nvPr>
            <p:ph idx="1"/>
          </p:nvPr>
        </p:nvSpPr>
        <p:spPr>
          <a:xfrm>
            <a:off x="2589212" y="1625600"/>
            <a:ext cx="8915400" cy="4285622"/>
          </a:xfrm>
        </p:spPr>
        <p:txBody>
          <a:bodyPr>
            <a:noAutofit/>
          </a:bodyPr>
          <a:lstStyle/>
          <a:p>
            <a:r>
              <a:rPr lang="es-PE" sz="2400" dirty="0"/>
              <a:t>Mucho más veloz en consultas.</a:t>
            </a:r>
          </a:p>
          <a:p>
            <a:r>
              <a:rPr lang="es-PE" sz="2400" dirty="0"/>
              <a:t>No requiere generar </a:t>
            </a:r>
            <a:r>
              <a:rPr lang="es-PE" sz="2400" dirty="0" err="1"/>
              <a:t>Aggregations</a:t>
            </a:r>
            <a:r>
              <a:rPr lang="es-PE" sz="2400" dirty="0"/>
              <a:t> (agregaciones) por lo que se </a:t>
            </a:r>
            <a:r>
              <a:rPr lang="es-PE" sz="2400" dirty="0" err="1"/>
              <a:t>simpliﬁca</a:t>
            </a:r>
            <a:r>
              <a:rPr lang="es-PE" sz="2400" dirty="0"/>
              <a:t> el tiempo de procesamiento.</a:t>
            </a:r>
          </a:p>
          <a:p>
            <a:r>
              <a:rPr lang="es-PE" sz="2400" dirty="0"/>
              <a:t>Gracias al DAX (el lenguaje para acceder a los datos equivalente al MDX), tiene mayor </a:t>
            </a:r>
            <a:r>
              <a:rPr lang="es-PE" sz="2400" dirty="0" err="1"/>
              <a:t>ﬂexibilidad</a:t>
            </a:r>
            <a:r>
              <a:rPr lang="es-PE" sz="2400" dirty="0"/>
              <a:t> para obtener información.</a:t>
            </a:r>
          </a:p>
          <a:p>
            <a:r>
              <a:rPr lang="es-PE" sz="2400" dirty="0"/>
              <a:t>Es intuitivo por lo que es mucho más rápido y fácil de entender e implementar.</a:t>
            </a:r>
          </a:p>
          <a:p>
            <a:r>
              <a:rPr lang="es-PE" sz="2400" dirty="0"/>
              <a:t>Se basa en modelos relacionales.</a:t>
            </a:r>
          </a:p>
        </p:txBody>
      </p:sp>
    </p:spTree>
    <p:extLst>
      <p:ext uri="{BB962C8B-B14F-4D97-AF65-F5344CB8AC3E}">
        <p14:creationId xmlns:p14="http://schemas.microsoft.com/office/powerpoint/2010/main" val="208308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DE4B5-5733-4FA9-AF11-C57A5B43C946}"/>
              </a:ext>
            </a:extLst>
          </p:cNvPr>
          <p:cNvSpPr>
            <a:spLocks noGrp="1"/>
          </p:cNvSpPr>
          <p:nvPr>
            <p:ph type="title"/>
          </p:nvPr>
        </p:nvSpPr>
        <p:spPr/>
        <p:txBody>
          <a:bodyPr/>
          <a:lstStyle/>
          <a:p>
            <a:r>
              <a:rPr lang="es-MX" dirty="0"/>
              <a:t>Desventajas</a:t>
            </a:r>
            <a:endParaRPr lang="es-ES" dirty="0"/>
          </a:p>
        </p:txBody>
      </p:sp>
      <p:sp>
        <p:nvSpPr>
          <p:cNvPr id="3" name="Marcador de contenido 2">
            <a:extLst>
              <a:ext uri="{FF2B5EF4-FFF2-40B4-BE49-F238E27FC236}">
                <a16:creationId xmlns:a16="http://schemas.microsoft.com/office/drawing/2014/main" id="{75208442-D65E-4463-AA4E-B9F57D440995}"/>
              </a:ext>
            </a:extLst>
          </p:cNvPr>
          <p:cNvSpPr>
            <a:spLocks noGrp="1"/>
          </p:cNvSpPr>
          <p:nvPr>
            <p:ph idx="1"/>
          </p:nvPr>
        </p:nvSpPr>
        <p:spPr>
          <a:xfrm>
            <a:off x="2589212" y="1676400"/>
            <a:ext cx="8915400" cy="4234822"/>
          </a:xfrm>
        </p:spPr>
        <p:txBody>
          <a:bodyPr>
            <a:normAutofit/>
          </a:bodyPr>
          <a:lstStyle/>
          <a:p>
            <a:r>
              <a:rPr lang="es-PE" sz="2400" dirty="0"/>
              <a:t> Las particiones no se procesaban en paralelo si no secuencialmente, lo que hace que sea más lento el procesamiento.</a:t>
            </a:r>
          </a:p>
          <a:p>
            <a:r>
              <a:rPr lang="es-PE" sz="2400" dirty="0"/>
              <a:t>No se pueden usar </a:t>
            </a:r>
            <a:r>
              <a:rPr lang="es-PE" sz="2400" dirty="0" err="1"/>
              <a:t>multiples</a:t>
            </a:r>
            <a:r>
              <a:rPr lang="es-PE" sz="2400" dirty="0"/>
              <a:t> idiomas. </a:t>
            </a:r>
          </a:p>
          <a:p>
            <a:r>
              <a:rPr lang="es-PE" sz="2400" dirty="0"/>
              <a:t>Si son muchos datos tarda bastante en manejar </a:t>
            </a:r>
            <a:r>
              <a:rPr lang="es-PE" sz="2400" dirty="0" err="1"/>
              <a:t>conﬁguraciones</a:t>
            </a:r>
            <a:r>
              <a:rPr lang="es-PE" sz="2400" dirty="0"/>
              <a:t> de diferentes particiones.</a:t>
            </a:r>
          </a:p>
          <a:p>
            <a:r>
              <a:rPr lang="es-PE" sz="2400" dirty="0"/>
              <a:t>El modelo tabular acapara demasiada memoria RAM y a su vez es dependiente de tal que afectara´ a otras aplicaciones.</a:t>
            </a:r>
            <a:endParaRPr lang="es-ES" sz="2400" dirty="0"/>
          </a:p>
        </p:txBody>
      </p:sp>
    </p:spTree>
    <p:extLst>
      <p:ext uri="{BB962C8B-B14F-4D97-AF65-F5344CB8AC3E}">
        <p14:creationId xmlns:p14="http://schemas.microsoft.com/office/powerpoint/2010/main" val="210347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E78A7-0033-47F6-8322-76C3A7BC62B2}"/>
              </a:ext>
            </a:extLst>
          </p:cNvPr>
          <p:cNvSpPr>
            <a:spLocks noGrp="1"/>
          </p:cNvSpPr>
          <p:nvPr>
            <p:ph type="title"/>
          </p:nvPr>
        </p:nvSpPr>
        <p:spPr/>
        <p:txBody>
          <a:bodyPr/>
          <a:lstStyle/>
          <a:p>
            <a:r>
              <a:rPr lang="es-MX" dirty="0"/>
              <a:t>Problemas</a:t>
            </a:r>
            <a:endParaRPr lang="es-ES" dirty="0"/>
          </a:p>
        </p:txBody>
      </p:sp>
      <p:sp>
        <p:nvSpPr>
          <p:cNvPr id="3" name="Marcador de contenido 2">
            <a:extLst>
              <a:ext uri="{FF2B5EF4-FFF2-40B4-BE49-F238E27FC236}">
                <a16:creationId xmlns:a16="http://schemas.microsoft.com/office/drawing/2014/main" id="{EC87ED7A-3337-4970-A7D3-564BC5A1A454}"/>
              </a:ext>
            </a:extLst>
          </p:cNvPr>
          <p:cNvSpPr>
            <a:spLocks noGrp="1"/>
          </p:cNvSpPr>
          <p:nvPr>
            <p:ph idx="1"/>
          </p:nvPr>
        </p:nvSpPr>
        <p:spPr>
          <a:xfrm>
            <a:off x="2589212" y="1905000"/>
            <a:ext cx="8915400" cy="4006222"/>
          </a:xfrm>
        </p:spPr>
        <p:txBody>
          <a:bodyPr>
            <a:normAutofit/>
          </a:bodyPr>
          <a:lstStyle/>
          <a:p>
            <a:r>
              <a:rPr lang="es-PE" sz="2400" dirty="0"/>
              <a:t>Las particiones no se procesaban en paralelo si no secuencialmente, lo que hace que sea más lento el procesamiento.</a:t>
            </a:r>
          </a:p>
          <a:p>
            <a:r>
              <a:rPr lang="es-PE" sz="2400" dirty="0"/>
              <a:t>No se pueden usar múltiples idiomas.</a:t>
            </a:r>
          </a:p>
          <a:p>
            <a:r>
              <a:rPr lang="es-PE" sz="2400" dirty="0"/>
              <a:t>Si son muchos datos tarda bastante en manejar </a:t>
            </a:r>
            <a:r>
              <a:rPr lang="es-PE" sz="2400" dirty="0" err="1"/>
              <a:t>conﬁguraciones</a:t>
            </a:r>
            <a:r>
              <a:rPr lang="es-PE" sz="2400" dirty="0"/>
              <a:t> de diferentes particiones.</a:t>
            </a:r>
          </a:p>
          <a:p>
            <a:r>
              <a:rPr lang="es-PE" sz="2400" dirty="0"/>
              <a:t>El modelo tabular acapara demasiada memoria RAM y a su vez es dependiente de tal que afectara a otras aplicaciones</a:t>
            </a:r>
          </a:p>
        </p:txBody>
      </p:sp>
    </p:spTree>
    <p:extLst>
      <p:ext uri="{BB962C8B-B14F-4D97-AF65-F5344CB8AC3E}">
        <p14:creationId xmlns:p14="http://schemas.microsoft.com/office/powerpoint/2010/main" val="35882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1E279-839C-47C1-9CAB-9280A3D10CFE}"/>
              </a:ext>
            </a:extLst>
          </p:cNvPr>
          <p:cNvSpPr>
            <a:spLocks noGrp="1"/>
          </p:cNvSpPr>
          <p:nvPr>
            <p:ph type="title"/>
          </p:nvPr>
        </p:nvSpPr>
        <p:spPr/>
        <p:txBody>
          <a:bodyPr/>
          <a:lstStyle/>
          <a:p>
            <a:r>
              <a:rPr lang="es-MX" dirty="0"/>
              <a:t>Comparación</a:t>
            </a:r>
            <a:endParaRPr lang="es-ES" dirty="0"/>
          </a:p>
        </p:txBody>
      </p:sp>
      <p:pic>
        <p:nvPicPr>
          <p:cNvPr id="4" name="Marcador de contenido 3">
            <a:extLst>
              <a:ext uri="{FF2B5EF4-FFF2-40B4-BE49-F238E27FC236}">
                <a16:creationId xmlns:a16="http://schemas.microsoft.com/office/drawing/2014/main" id="{9ECD66D3-69DD-4F55-B2D2-043EDCB96FA0}"/>
              </a:ext>
            </a:extLst>
          </p:cNvPr>
          <p:cNvPicPr>
            <a:picLocks noGrp="1" noChangeAspect="1"/>
          </p:cNvPicPr>
          <p:nvPr>
            <p:ph idx="1"/>
          </p:nvPr>
        </p:nvPicPr>
        <p:blipFill rotWithShape="1">
          <a:blip r:embed="rId2"/>
          <a:srcRect r="8191"/>
          <a:stretch/>
        </p:blipFill>
        <p:spPr>
          <a:xfrm>
            <a:off x="2592925" y="1905000"/>
            <a:ext cx="8911687" cy="3936472"/>
          </a:xfrm>
          <a:prstGeom prst="rect">
            <a:avLst/>
          </a:prstGeom>
        </p:spPr>
      </p:pic>
    </p:spTree>
    <p:extLst>
      <p:ext uri="{BB962C8B-B14F-4D97-AF65-F5344CB8AC3E}">
        <p14:creationId xmlns:p14="http://schemas.microsoft.com/office/powerpoint/2010/main" val="188542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00EC6-828D-42DA-A79D-656C7B6CCF65}"/>
              </a:ext>
            </a:extLst>
          </p:cNvPr>
          <p:cNvSpPr>
            <a:spLocks noGrp="1"/>
          </p:cNvSpPr>
          <p:nvPr>
            <p:ph type="title"/>
          </p:nvPr>
        </p:nvSpPr>
        <p:spPr/>
        <p:txBody>
          <a:bodyPr/>
          <a:lstStyle/>
          <a:p>
            <a:r>
              <a:rPr lang="es-MX" b="1" dirty="0"/>
              <a:t>Conclusiones</a:t>
            </a:r>
            <a:endParaRPr lang="es-ES" b="1" dirty="0"/>
          </a:p>
        </p:txBody>
      </p:sp>
      <p:sp>
        <p:nvSpPr>
          <p:cNvPr id="3" name="Marcador de contenido 2">
            <a:extLst>
              <a:ext uri="{FF2B5EF4-FFF2-40B4-BE49-F238E27FC236}">
                <a16:creationId xmlns:a16="http://schemas.microsoft.com/office/drawing/2014/main" id="{B15C019F-5146-4B63-94BB-8275856AB997}"/>
              </a:ext>
            </a:extLst>
          </p:cNvPr>
          <p:cNvSpPr>
            <a:spLocks noGrp="1"/>
          </p:cNvSpPr>
          <p:nvPr>
            <p:ph idx="1"/>
          </p:nvPr>
        </p:nvSpPr>
        <p:spPr>
          <a:xfrm>
            <a:off x="2589212" y="1642533"/>
            <a:ext cx="8915400" cy="4402667"/>
          </a:xfrm>
        </p:spPr>
        <p:txBody>
          <a:bodyPr>
            <a:normAutofit/>
          </a:bodyPr>
          <a:lstStyle/>
          <a:p>
            <a:r>
              <a:rPr lang="es-PE" sz="2000" dirty="0"/>
              <a:t> A partir del estudio de los modelos multidimensional y tabular, la experiencia adquirida de los conceptos de ambos modelos, se pudo realizar una comparación cualitativa de ambos modelos</a:t>
            </a:r>
          </a:p>
          <a:p>
            <a:r>
              <a:rPr lang="es-PE" sz="2000" dirty="0"/>
              <a:t>En el modelo tabular no existe el concepto de “agregaciones” que existe en los cubos multidimensionales. El almacenamiento en los modelos tabulares esta basado en columnas, esto es, que cuando se realiza una consulta MDX, el motor de consulta solo trabajara´ sobre las columnas </a:t>
            </a:r>
            <a:r>
              <a:rPr lang="es-PE" sz="2000" dirty="0" err="1"/>
              <a:t>especiﬁcadas</a:t>
            </a:r>
            <a:r>
              <a:rPr lang="es-PE" sz="2000" dirty="0"/>
              <a:t> en la consulta.</a:t>
            </a:r>
          </a:p>
          <a:p>
            <a:r>
              <a:rPr lang="es-PE" sz="2000" dirty="0"/>
              <a:t> El modelo de datos dimensional, conlleva una técnica de modelado que facilita la compresión de la base de datos, haciéndola intuitiva para usuarios no expertos, y es comúnmente utilizada para implementar los DWH o DM.</a:t>
            </a:r>
          </a:p>
        </p:txBody>
      </p:sp>
    </p:spTree>
    <p:extLst>
      <p:ext uri="{BB962C8B-B14F-4D97-AF65-F5344CB8AC3E}">
        <p14:creationId xmlns:p14="http://schemas.microsoft.com/office/powerpoint/2010/main" val="253225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4BE34-1628-411D-9FC3-02F5112444D0}"/>
              </a:ext>
            </a:extLst>
          </p:cNvPr>
          <p:cNvSpPr>
            <a:spLocks noGrp="1"/>
          </p:cNvSpPr>
          <p:nvPr>
            <p:ph type="title"/>
          </p:nvPr>
        </p:nvSpPr>
        <p:spPr>
          <a:xfrm>
            <a:off x="2592925" y="624110"/>
            <a:ext cx="8911687" cy="777970"/>
          </a:xfrm>
        </p:spPr>
        <p:txBody>
          <a:bodyPr>
            <a:normAutofit/>
          </a:bodyPr>
          <a:lstStyle/>
          <a:p>
            <a:r>
              <a:rPr lang="es-MX" sz="4000" b="1" dirty="0">
                <a:effectLst>
                  <a:outerShdw blurRad="38100" dist="38100" dir="2700000" algn="tl">
                    <a:srgbClr val="000000">
                      <a:alpha val="43137"/>
                    </a:srgbClr>
                  </a:outerShdw>
                </a:effectLst>
              </a:rPr>
              <a:t>Introducción</a:t>
            </a:r>
            <a:endParaRPr lang="es-ES" sz="4000"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D21F13AC-6685-4AEB-BBCB-0616DF5CC9A8}"/>
              </a:ext>
            </a:extLst>
          </p:cNvPr>
          <p:cNvSpPr>
            <a:spLocks noGrp="1"/>
          </p:cNvSpPr>
          <p:nvPr>
            <p:ph idx="1"/>
          </p:nvPr>
        </p:nvSpPr>
        <p:spPr>
          <a:xfrm>
            <a:off x="2589212" y="1605280"/>
            <a:ext cx="8915400" cy="4305942"/>
          </a:xfrm>
        </p:spPr>
        <p:txBody>
          <a:bodyPr>
            <a:normAutofit/>
          </a:bodyPr>
          <a:lstStyle/>
          <a:p>
            <a:r>
              <a:rPr lang="es-PE" sz="2400" dirty="0"/>
              <a:t>Con el desarrollo del hardware, las tecnologías han evolucionado ostensiblemente, por lo que actualmente es factible aprovechar las nuevas técnicas de bases de datos en memoria  y el almacenamiento columnar para la optimización de las consultas en soluciones analíticas.</a:t>
            </a:r>
          </a:p>
          <a:p>
            <a:r>
              <a:rPr lang="es-PE" sz="2400" dirty="0"/>
              <a:t>En este escenario, Microsoft SQL Server ofrece dos opciones independientes para la creación de los modelos analíticos que representan la lógica del negocio, el clásico modelo dimensional y el reciente modelo tabular. </a:t>
            </a:r>
            <a:endParaRPr lang="es-ES" sz="2400" dirty="0"/>
          </a:p>
        </p:txBody>
      </p:sp>
    </p:spTree>
    <p:extLst>
      <p:ext uri="{BB962C8B-B14F-4D97-AF65-F5344CB8AC3E}">
        <p14:creationId xmlns:p14="http://schemas.microsoft.com/office/powerpoint/2010/main" val="189673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5A222C0-0C99-4D39-8965-AADAAF505DE0}"/>
              </a:ext>
            </a:extLst>
          </p:cNvPr>
          <p:cNvSpPr>
            <a:spLocks noGrp="1"/>
          </p:cNvSpPr>
          <p:nvPr>
            <p:ph type="title"/>
          </p:nvPr>
        </p:nvSpPr>
        <p:spPr/>
        <p:txBody>
          <a:bodyPr/>
          <a:lstStyle/>
          <a:p>
            <a:endParaRPr lang="es-ES" dirty="0"/>
          </a:p>
        </p:txBody>
      </p:sp>
      <p:sp>
        <p:nvSpPr>
          <p:cNvPr id="6" name="Marcador de texto 5">
            <a:extLst>
              <a:ext uri="{FF2B5EF4-FFF2-40B4-BE49-F238E27FC236}">
                <a16:creationId xmlns:a16="http://schemas.microsoft.com/office/drawing/2014/main" id="{72D3AE84-316F-4C2F-A491-9916CBD59B68}"/>
              </a:ext>
            </a:extLst>
          </p:cNvPr>
          <p:cNvSpPr>
            <a:spLocks noGrp="1"/>
          </p:cNvSpPr>
          <p:nvPr>
            <p:ph type="body" sz="half" idx="2"/>
          </p:nvPr>
        </p:nvSpPr>
        <p:spPr/>
        <p:txBody>
          <a:bodyPr>
            <a:noAutofit/>
          </a:bodyPr>
          <a:lstStyle/>
          <a:p>
            <a:r>
              <a:rPr lang="es-MX" sz="4400" b="1" dirty="0">
                <a:effectLst>
                  <a:outerShdw blurRad="38100" dist="38100" dir="2700000" algn="tl">
                    <a:srgbClr val="000000">
                      <a:alpha val="43137"/>
                    </a:srgbClr>
                  </a:outerShdw>
                </a:effectLst>
              </a:rPr>
              <a:t>Modelo Dimensional</a:t>
            </a:r>
            <a:endParaRPr lang="es-ES" sz="4400" b="1" dirty="0">
              <a:effectLst>
                <a:outerShdw blurRad="38100" dist="38100" dir="2700000" algn="tl">
                  <a:srgbClr val="000000">
                    <a:alpha val="43137"/>
                  </a:srgbClr>
                </a:outerShdw>
              </a:effectLst>
            </a:endParaRPr>
          </a:p>
        </p:txBody>
      </p:sp>
      <p:pic>
        <p:nvPicPr>
          <p:cNvPr id="8" name="Picture 2" descr="Resultado de imagen para modelo dimensional">
            <a:extLst>
              <a:ext uri="{FF2B5EF4-FFF2-40B4-BE49-F238E27FC236}">
                <a16:creationId xmlns:a16="http://schemas.microsoft.com/office/drawing/2014/main" id="{1DDB1510-2485-4F2C-9FEB-5D9164BB8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70" y="2358801"/>
            <a:ext cx="9432885" cy="28840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9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3FA3F-6CDB-43FE-A949-FBD56DD29F39}"/>
              </a:ext>
            </a:extLst>
          </p:cNvPr>
          <p:cNvSpPr>
            <a:spLocks noGrp="1"/>
          </p:cNvSpPr>
          <p:nvPr>
            <p:ph type="title"/>
          </p:nvPr>
        </p:nvSpPr>
        <p:spPr/>
        <p:txBody>
          <a:bodyPr/>
          <a:lstStyle/>
          <a:p>
            <a:r>
              <a:rPr lang="es-MX" dirty="0"/>
              <a:t>Modelo dimensional</a:t>
            </a:r>
            <a:endParaRPr lang="es-ES" dirty="0"/>
          </a:p>
        </p:txBody>
      </p:sp>
      <p:sp>
        <p:nvSpPr>
          <p:cNvPr id="3" name="Marcador de contenido 2">
            <a:extLst>
              <a:ext uri="{FF2B5EF4-FFF2-40B4-BE49-F238E27FC236}">
                <a16:creationId xmlns:a16="http://schemas.microsoft.com/office/drawing/2014/main" id="{615B5EE8-A18F-4BCB-B171-E71CA59AC3C8}"/>
              </a:ext>
            </a:extLst>
          </p:cNvPr>
          <p:cNvSpPr>
            <a:spLocks noGrp="1"/>
          </p:cNvSpPr>
          <p:nvPr>
            <p:ph idx="1"/>
          </p:nvPr>
        </p:nvSpPr>
        <p:spPr>
          <a:xfrm>
            <a:off x="2589212" y="1905000"/>
            <a:ext cx="8915400" cy="4006222"/>
          </a:xfrm>
        </p:spPr>
        <p:txBody>
          <a:bodyPr>
            <a:normAutofit/>
          </a:bodyPr>
          <a:lstStyle/>
          <a:p>
            <a:pPr marL="0" indent="0">
              <a:buNone/>
            </a:pPr>
            <a:r>
              <a:rPr lang="es-PE" sz="2400" dirty="0"/>
              <a:t>Esta técnica goza de una gran aceptación y, a menudo, es elegida como la preferida para representar datos analíticos por cumplir simultáneamente con los siguientes requerimientos:</a:t>
            </a:r>
          </a:p>
          <a:p>
            <a:r>
              <a:rPr lang="es-PE" sz="2400" dirty="0"/>
              <a:t>Dispone y estructura los datos de manera comprensibles para el usuario de negocio</a:t>
            </a:r>
          </a:p>
          <a:p>
            <a:r>
              <a:rPr lang="es-PE" sz="2400" dirty="0"/>
              <a:t>Genera un alto rendimiento en las búsquedas desde la capa de </a:t>
            </a:r>
            <a:r>
              <a:rPr lang="es-PE" sz="2400" dirty="0" err="1"/>
              <a:t>reporting</a:t>
            </a:r>
            <a:endParaRPr lang="es-PE" sz="2400" dirty="0"/>
          </a:p>
        </p:txBody>
      </p:sp>
    </p:spTree>
    <p:extLst>
      <p:ext uri="{BB962C8B-B14F-4D97-AF65-F5344CB8AC3E}">
        <p14:creationId xmlns:p14="http://schemas.microsoft.com/office/powerpoint/2010/main" val="26741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2DC8F-48E1-45D4-944A-37554A5B0F82}"/>
              </a:ext>
            </a:extLst>
          </p:cNvPr>
          <p:cNvSpPr>
            <a:spLocks noGrp="1"/>
          </p:cNvSpPr>
          <p:nvPr>
            <p:ph type="title"/>
          </p:nvPr>
        </p:nvSpPr>
        <p:spPr/>
        <p:txBody>
          <a:bodyPr/>
          <a:lstStyle/>
          <a:p>
            <a:r>
              <a:rPr lang="es-MX" dirty="0"/>
              <a:t>Conceptos claves:</a:t>
            </a:r>
            <a:endParaRPr lang="es-ES" dirty="0"/>
          </a:p>
        </p:txBody>
      </p:sp>
      <p:sp>
        <p:nvSpPr>
          <p:cNvPr id="3" name="Marcador de contenido 2">
            <a:extLst>
              <a:ext uri="{FF2B5EF4-FFF2-40B4-BE49-F238E27FC236}">
                <a16:creationId xmlns:a16="http://schemas.microsoft.com/office/drawing/2014/main" id="{1B070216-F371-4E3B-9C34-5533DFC2BBB1}"/>
              </a:ext>
            </a:extLst>
          </p:cNvPr>
          <p:cNvSpPr>
            <a:spLocks noGrp="1"/>
          </p:cNvSpPr>
          <p:nvPr>
            <p:ph idx="1"/>
          </p:nvPr>
        </p:nvSpPr>
        <p:spPr>
          <a:xfrm>
            <a:off x="2589212" y="1676400"/>
            <a:ext cx="8915400" cy="4234822"/>
          </a:xfrm>
        </p:spPr>
        <p:txBody>
          <a:bodyPr>
            <a:noAutofit/>
          </a:bodyPr>
          <a:lstStyle/>
          <a:p>
            <a:r>
              <a:rPr lang="es-PE" sz="2400" b="1" dirty="0"/>
              <a:t>Hechos: </a:t>
            </a:r>
            <a:r>
              <a:rPr lang="es-PE" sz="2400" dirty="0"/>
              <a:t>Son las métricas, normalmente valores cuantitativos (numéricos) susceptibles de ser agregados </a:t>
            </a:r>
          </a:p>
          <a:p>
            <a:pPr marL="0" indent="0">
              <a:buNone/>
            </a:pPr>
            <a:r>
              <a:rPr lang="es-PE" sz="2400" dirty="0"/>
              <a:t>- Ejemplo: La cantidad de ventas de coches de un concesionario, el rendimiento en euros de una empresa, el número de estudiantes de un colegio, etc.</a:t>
            </a:r>
          </a:p>
          <a:p>
            <a:r>
              <a:rPr lang="es-PE" sz="2400" b="1" dirty="0"/>
              <a:t>Dimensiones: </a:t>
            </a:r>
            <a:r>
              <a:rPr lang="es-PE" sz="2400" dirty="0"/>
              <a:t>Son los valores cualitativos. Proporcionan descripciones a los hechos, aportando un contexto a los mismos.</a:t>
            </a:r>
          </a:p>
          <a:p>
            <a:pPr marL="0" indent="0">
              <a:buNone/>
            </a:pPr>
            <a:r>
              <a:rPr lang="es-PE" sz="2400" dirty="0"/>
              <a:t> - Ejemplo: Marca de coche, fecha, nombre concesionario, dirección de la empresa, nombre del colegio, etc.</a:t>
            </a:r>
            <a:endParaRPr lang="es-ES" sz="2400" dirty="0"/>
          </a:p>
        </p:txBody>
      </p:sp>
    </p:spTree>
    <p:extLst>
      <p:ext uri="{BB962C8B-B14F-4D97-AF65-F5344CB8AC3E}">
        <p14:creationId xmlns:p14="http://schemas.microsoft.com/office/powerpoint/2010/main" val="173098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594A0-BC2C-475E-AD19-1C8CC822F771}"/>
              </a:ext>
            </a:extLst>
          </p:cNvPr>
          <p:cNvSpPr>
            <a:spLocks noGrp="1"/>
          </p:cNvSpPr>
          <p:nvPr>
            <p:ph type="title"/>
          </p:nvPr>
        </p:nvSpPr>
        <p:spPr/>
        <p:txBody>
          <a:bodyPr/>
          <a:lstStyle/>
          <a:p>
            <a:r>
              <a:rPr lang="es-MX" dirty="0"/>
              <a:t>Técnicas</a:t>
            </a:r>
            <a:endParaRPr lang="es-ES" dirty="0"/>
          </a:p>
        </p:txBody>
      </p:sp>
      <p:sp>
        <p:nvSpPr>
          <p:cNvPr id="3" name="Marcador de contenido 2">
            <a:extLst>
              <a:ext uri="{FF2B5EF4-FFF2-40B4-BE49-F238E27FC236}">
                <a16:creationId xmlns:a16="http://schemas.microsoft.com/office/drawing/2014/main" id="{251977DC-97C2-46B0-90A0-95D58DAFD4C0}"/>
              </a:ext>
            </a:extLst>
          </p:cNvPr>
          <p:cNvSpPr>
            <a:spLocks noGrp="1"/>
          </p:cNvSpPr>
          <p:nvPr>
            <p:ph idx="1"/>
          </p:nvPr>
        </p:nvSpPr>
        <p:spPr>
          <a:xfrm>
            <a:off x="2589212" y="1473200"/>
            <a:ext cx="8915400" cy="4438022"/>
          </a:xfrm>
        </p:spPr>
        <p:txBody>
          <a:bodyPr/>
          <a:lstStyle/>
          <a:p>
            <a:pPr marL="0" indent="0">
              <a:buNone/>
            </a:pPr>
            <a:r>
              <a:rPr lang="es-ES" b="1" dirty="0"/>
              <a:t>Esquema de estrella:</a:t>
            </a:r>
          </a:p>
          <a:p>
            <a:r>
              <a:rPr lang="es-PE" dirty="0"/>
              <a:t>Un esquema de estrella es un modelo de datos formado por una tabla de hechos, que contiene los datos para el análisis, rodeada de las tablas de dimensiones.</a:t>
            </a:r>
          </a:p>
          <a:p>
            <a:endParaRPr lang="es-ES" dirty="0"/>
          </a:p>
        </p:txBody>
      </p:sp>
      <p:pic>
        <p:nvPicPr>
          <p:cNvPr id="2050" name="Picture 2" descr="Resultado de imagen para esquema estrella">
            <a:extLst>
              <a:ext uri="{FF2B5EF4-FFF2-40B4-BE49-F238E27FC236}">
                <a16:creationId xmlns:a16="http://schemas.microsoft.com/office/drawing/2014/main" id="{3E76D175-AFAF-4C73-A4CF-21B8F3604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734" y="3157538"/>
            <a:ext cx="6096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08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9E6E5-CFF5-4642-B3D6-1C5197DFA771}"/>
              </a:ext>
            </a:extLst>
          </p:cNvPr>
          <p:cNvSpPr>
            <a:spLocks noGrp="1"/>
          </p:cNvSpPr>
          <p:nvPr>
            <p:ph type="title"/>
          </p:nvPr>
        </p:nvSpPr>
        <p:spPr/>
        <p:txBody>
          <a:bodyPr/>
          <a:lstStyle/>
          <a:p>
            <a:r>
              <a:rPr lang="es-MX" dirty="0"/>
              <a:t>Técnicas</a:t>
            </a:r>
            <a:endParaRPr lang="es-ES" dirty="0"/>
          </a:p>
        </p:txBody>
      </p:sp>
      <p:sp>
        <p:nvSpPr>
          <p:cNvPr id="3" name="Marcador de contenido 2">
            <a:extLst>
              <a:ext uri="{FF2B5EF4-FFF2-40B4-BE49-F238E27FC236}">
                <a16:creationId xmlns:a16="http://schemas.microsoft.com/office/drawing/2014/main" id="{F1A6435E-C86B-4782-9BE7-360F17A16A14}"/>
              </a:ext>
            </a:extLst>
          </p:cNvPr>
          <p:cNvSpPr>
            <a:spLocks noGrp="1"/>
          </p:cNvSpPr>
          <p:nvPr>
            <p:ph idx="1"/>
          </p:nvPr>
        </p:nvSpPr>
        <p:spPr>
          <a:xfrm>
            <a:off x="2589212" y="1608667"/>
            <a:ext cx="8915400" cy="4302555"/>
          </a:xfrm>
        </p:spPr>
        <p:txBody>
          <a:bodyPr/>
          <a:lstStyle/>
          <a:p>
            <a:pPr marL="0" indent="0">
              <a:buNone/>
            </a:pPr>
            <a:r>
              <a:rPr lang="pt-BR" b="1" dirty="0"/>
              <a:t>Esquema de copo de </a:t>
            </a:r>
            <a:r>
              <a:rPr lang="pt-BR" b="1" dirty="0" err="1"/>
              <a:t>Nieve</a:t>
            </a:r>
            <a:endParaRPr lang="pt-BR" b="1" dirty="0"/>
          </a:p>
          <a:p>
            <a:r>
              <a:rPr lang="es-PE" dirty="0"/>
              <a:t>Un esquema de copo de nieve es una estructura más compleja que el esquema de estrella. Se da cuando alguna de las dimensiones se implementa con más de una tabla de datos</a:t>
            </a:r>
            <a:endParaRPr lang="es-ES" dirty="0"/>
          </a:p>
        </p:txBody>
      </p:sp>
      <p:pic>
        <p:nvPicPr>
          <p:cNvPr id="3076" name="Picture 4" descr="Imagen relacionada">
            <a:extLst>
              <a:ext uri="{FF2B5EF4-FFF2-40B4-BE49-F238E27FC236}">
                <a16:creationId xmlns:a16="http://schemas.microsoft.com/office/drawing/2014/main" id="{E0DE1B7E-4C54-4508-81A3-D1AA8B457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767" y="3048000"/>
            <a:ext cx="9619394" cy="352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87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65B6F-0074-4D52-AB6C-BA237DF8C026}"/>
              </a:ext>
            </a:extLst>
          </p:cNvPr>
          <p:cNvSpPr>
            <a:spLocks noGrp="1"/>
          </p:cNvSpPr>
          <p:nvPr>
            <p:ph type="title"/>
          </p:nvPr>
        </p:nvSpPr>
        <p:spPr/>
        <p:txBody>
          <a:bodyPr/>
          <a:lstStyle/>
          <a:p>
            <a:r>
              <a:rPr lang="es-ES" dirty="0"/>
              <a:t>Benecitos del modelado dimensional </a:t>
            </a:r>
          </a:p>
        </p:txBody>
      </p:sp>
      <p:sp>
        <p:nvSpPr>
          <p:cNvPr id="3" name="Marcador de contenido 2">
            <a:extLst>
              <a:ext uri="{FF2B5EF4-FFF2-40B4-BE49-F238E27FC236}">
                <a16:creationId xmlns:a16="http://schemas.microsoft.com/office/drawing/2014/main" id="{FF9BC73F-B057-47DF-84C8-A118A99666CB}"/>
              </a:ext>
            </a:extLst>
          </p:cNvPr>
          <p:cNvSpPr>
            <a:spLocks noGrp="1"/>
          </p:cNvSpPr>
          <p:nvPr>
            <p:ph idx="1"/>
          </p:nvPr>
        </p:nvSpPr>
        <p:spPr>
          <a:xfrm>
            <a:off x="2589212" y="1905000"/>
            <a:ext cx="8915400" cy="1701800"/>
          </a:xfrm>
        </p:spPr>
        <p:txBody>
          <a:bodyPr>
            <a:normAutofit/>
          </a:bodyPr>
          <a:lstStyle/>
          <a:p>
            <a:r>
              <a:rPr lang="es-ES" sz="2400" dirty="0"/>
              <a:t>Comprensibilidad </a:t>
            </a:r>
          </a:p>
          <a:p>
            <a:r>
              <a:rPr lang="es-ES" sz="2400" dirty="0"/>
              <a:t>El rendimiento de consultas</a:t>
            </a:r>
          </a:p>
          <a:p>
            <a:r>
              <a:rPr lang="es-ES" sz="2400" dirty="0"/>
              <a:t>Extensibilidad</a:t>
            </a:r>
          </a:p>
        </p:txBody>
      </p:sp>
    </p:spTree>
    <p:extLst>
      <p:ext uri="{BB962C8B-B14F-4D97-AF65-F5344CB8AC3E}">
        <p14:creationId xmlns:p14="http://schemas.microsoft.com/office/powerpoint/2010/main" val="229473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F3E56F96-4985-43EE-AC4F-97C17867F665}"/>
              </a:ext>
            </a:extLst>
          </p:cNvPr>
          <p:cNvSpPr>
            <a:spLocks noGrp="1"/>
          </p:cNvSpPr>
          <p:nvPr>
            <p:ph idx="1"/>
          </p:nvPr>
        </p:nvSpPr>
        <p:spPr>
          <a:xfrm>
            <a:off x="2180140" y="665747"/>
            <a:ext cx="3915860" cy="5632311"/>
          </a:xfrm>
          <a:prstGeom prst="rect">
            <a:avLst/>
          </a:prstGeom>
        </p:spPr>
        <p:txBody>
          <a:bodyPr wrap="square">
            <a:spAutoFit/>
          </a:bodyPr>
          <a:lstStyle/>
          <a:p>
            <a:r>
              <a:rPr lang="es-PE" sz="2400" dirty="0"/>
              <a:t>Otro nombre que se utiliza para el modelo dimensional es esquema de </a:t>
            </a:r>
            <a:r>
              <a:rPr lang="es-PE" sz="2400" b="1" dirty="0">
                <a:effectLst>
                  <a:outerShdw blurRad="38100" dist="38100" dir="2700000" algn="tl">
                    <a:srgbClr val="000000">
                      <a:alpha val="43137"/>
                    </a:srgbClr>
                  </a:outerShdw>
                </a:effectLst>
              </a:rPr>
              <a:t>estrella - unión</a:t>
            </a:r>
            <a:r>
              <a:rPr lang="es-PE" sz="2400" dirty="0"/>
              <a:t>. Los diseñadores de bases de datos utilizan este nombre porque el diagrama de este modelo parece una estrella con una tabla central alrededor de la cual se muestran un conjunto de otras tablas</a:t>
            </a:r>
            <a:endParaRPr lang="es-ES" sz="2400" dirty="0"/>
          </a:p>
        </p:txBody>
      </p:sp>
      <p:pic>
        <p:nvPicPr>
          <p:cNvPr id="5122" name="Picture 2" descr="Resultado de imagen para esquema estrella - union">
            <a:extLst>
              <a:ext uri="{FF2B5EF4-FFF2-40B4-BE49-F238E27FC236}">
                <a16:creationId xmlns:a16="http://schemas.microsoft.com/office/drawing/2014/main" id="{5448B4FA-EB71-456B-831F-6696AF1B3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126" y="1564106"/>
            <a:ext cx="5125369" cy="421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58755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TotalTime>
  <Words>784</Words>
  <Application>Microsoft Office PowerPoint</Application>
  <PresentationFormat>Panorámica</PresentationFormat>
  <Paragraphs>52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INTELIGENCIA DE NEGOCIOS</vt:lpstr>
      <vt:lpstr>Introducción</vt:lpstr>
      <vt:lpstr>Presentación de PowerPoint</vt:lpstr>
      <vt:lpstr>Modelo dimensional</vt:lpstr>
      <vt:lpstr>Conceptos claves:</vt:lpstr>
      <vt:lpstr>Técnicas</vt:lpstr>
      <vt:lpstr>Técnicas</vt:lpstr>
      <vt:lpstr>Benecitos del modelado dimensional </vt:lpstr>
      <vt:lpstr>Presentación de PowerPoint</vt:lpstr>
      <vt:lpstr>Presentación de PowerPoint</vt:lpstr>
      <vt:lpstr>Modelo Tabular</vt:lpstr>
      <vt:lpstr>Ventajas</vt:lpstr>
      <vt:lpstr>Desventajas</vt:lpstr>
      <vt:lpstr>Problemas</vt:lpstr>
      <vt:lpstr>Comparación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DE NEGOCIOS</dc:title>
  <dc:creator>upt TACNA</dc:creator>
  <cp:lastModifiedBy>upt TACNA</cp:lastModifiedBy>
  <cp:revision>4</cp:revision>
  <dcterms:created xsi:type="dcterms:W3CDTF">2019-11-26T02:12:19Z</dcterms:created>
  <dcterms:modified xsi:type="dcterms:W3CDTF">2019-11-26T02:43:35Z</dcterms:modified>
</cp:coreProperties>
</file>